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24"/>
  </p:notesMasterIdLst>
  <p:handoutMasterIdLst>
    <p:handoutMasterId r:id="rId25"/>
  </p:handoutMasterIdLst>
  <p:sldIdLst>
    <p:sldId id="1384" r:id="rId2"/>
    <p:sldId id="1385" r:id="rId3"/>
    <p:sldId id="1364" r:id="rId4"/>
    <p:sldId id="1365" r:id="rId5"/>
    <p:sldId id="1366" r:id="rId6"/>
    <p:sldId id="1367" r:id="rId7"/>
    <p:sldId id="1368" r:id="rId8"/>
    <p:sldId id="1369" r:id="rId9"/>
    <p:sldId id="1370" r:id="rId10"/>
    <p:sldId id="1371" r:id="rId11"/>
    <p:sldId id="1372" r:id="rId12"/>
    <p:sldId id="1373" r:id="rId13"/>
    <p:sldId id="1374" r:id="rId14"/>
    <p:sldId id="1375" r:id="rId15"/>
    <p:sldId id="1376" r:id="rId16"/>
    <p:sldId id="1377" r:id="rId17"/>
    <p:sldId id="1378" r:id="rId18"/>
    <p:sldId id="1379" r:id="rId19"/>
    <p:sldId id="1380" r:id="rId20"/>
    <p:sldId id="1381" r:id="rId21"/>
    <p:sldId id="1382" r:id="rId22"/>
    <p:sldId id="1383" r:id="rId23"/>
  </p:sldIdLst>
  <p:sldSz cx="9144000" cy="6858000" type="screen4x3"/>
  <p:notesSz cx="7315200" cy="9601200"/>
  <p:custDataLst>
    <p:tags r:id="rId2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26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16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436426" y="1450749"/>
            <a:ext cx="8432800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Session 18 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ea typeface="MS Gothic" charset="-128"/>
              </a:rPr>
              <a:t>WebKit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Browser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smtClean="0">
                <a:solidFill>
                  <a:schemeClr val="bg1"/>
                </a:solidFill>
              </a:rPr>
              <a:t>Module </a:t>
            </a:r>
            <a:r>
              <a:rPr lang="en-IN" sz="4000" smtClean="0">
                <a:solidFill>
                  <a:schemeClr val="bg1"/>
                </a:solidFill>
              </a:rPr>
              <a:t>4.3 </a:t>
            </a:r>
            <a:r>
              <a:rPr lang="en-IN" sz="4000" dirty="0" smtClean="0">
                <a:solidFill>
                  <a:schemeClr val="bg1"/>
                </a:solidFill>
              </a:rPr>
              <a:t>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40480" y="885825"/>
            <a:ext cx="1463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Warning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411480" y="1509810"/>
            <a:ext cx="83210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Example: A simple browsing experience. Let’s go e‐shopping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" y="2282078"/>
            <a:ext cx="5562600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WebView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webkit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width="fill parent“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9" name="Picture 8" descr="ebay_mobi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474" y="2282078"/>
            <a:ext cx="2381098" cy="3968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40480" y="885825"/>
            <a:ext cx="1463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Warning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411480" y="1509810"/>
            <a:ext cx="83210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Example: A simple browsing experience. Let’s go e‐shopping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5760" y="2282078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cis493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demoui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android.webkit.WebView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AndDemoUI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extends Activity {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WebView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browser;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icicle)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(icicle);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browser=(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WebView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R.id.webkit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browser.loadUrl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("http://eBay.com");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browser.getSettings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setJavaScriptEnabled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(true);}}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40480" y="885825"/>
            <a:ext cx="1463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Warning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411480" y="1509810"/>
            <a:ext cx="83210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Example: A simple browsing experience Let’s go e‐shopping - Manifest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5760" y="2441732"/>
            <a:ext cx="8412480" cy="37487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 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&lt;manifest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cis493.demoui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android:versionCode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="1"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android:versionName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="1.0"&gt;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android.permission.INTERNET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&lt;application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/icon"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android:label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="@string/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app_name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&lt;activity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AndDemoUI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android:label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="@string/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app_name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&lt;intent-filter&gt;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40480" y="885825"/>
            <a:ext cx="1463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Warning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411480" y="1509810"/>
            <a:ext cx="83210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Example: A simple browsing experience Let’s go e‐shopping - Manifest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5760" y="2441732"/>
            <a:ext cx="8412480" cy="236372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&lt;action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android.intent.action.MAIN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&lt;category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android.intent.category.LAUNCHER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&lt;/intent-filter&gt;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&lt;/activity&gt;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&lt;/application&gt;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&lt;uses-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sdk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android:minSdkVersion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="3"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&lt;/manifest&gt;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40480" y="885825"/>
            <a:ext cx="1463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Warning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6" name="Group 19"/>
          <p:cNvGrpSpPr/>
          <p:nvPr/>
        </p:nvGrpSpPr>
        <p:grpSpPr>
          <a:xfrm>
            <a:off x="411480" y="1542115"/>
            <a:ext cx="8595360" cy="822960"/>
            <a:chOff x="1066803" y="1711184"/>
            <a:chExt cx="7038111" cy="914921"/>
          </a:xfrm>
        </p:grpSpPr>
        <p:sp>
          <p:nvSpPr>
            <p:cNvPr id="7" name="Rectangle 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If you set the URL to a site whose pages depend on </a:t>
              </a:r>
              <a:r>
                <a:rPr lang="en-US" sz="2000" b="0" dirty="0" err="1" smtClean="0"/>
                <a:t>Javascript</a:t>
              </a:r>
              <a:r>
                <a:rPr lang="en-US" sz="2000" b="0" dirty="0" smtClean="0"/>
                <a:t> you may see an empty, white screen.</a:t>
              </a:r>
            </a:p>
          </p:txBody>
        </p:sp>
        <p:sp>
          <p:nvSpPr>
            <p:cNvPr id="8" name="Isosceles Triangle 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9" name="Group 19"/>
          <p:cNvGrpSpPr/>
          <p:nvPr/>
        </p:nvGrpSpPr>
        <p:grpSpPr>
          <a:xfrm>
            <a:off x="411480" y="3010616"/>
            <a:ext cx="8595360" cy="82296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By default </a:t>
              </a:r>
              <a:r>
                <a:rPr lang="en-US" sz="2000" b="0" dirty="0" err="1" smtClean="0"/>
                <a:t>Javascript</a:t>
              </a:r>
              <a:r>
                <a:rPr lang="en-US" sz="2000" b="0" dirty="0" smtClean="0"/>
                <a:t> is turned off in </a:t>
              </a:r>
              <a:r>
                <a:rPr lang="en-US" sz="2000" b="0" dirty="0" err="1" smtClean="0"/>
                <a:t>WebView</a:t>
              </a:r>
              <a:r>
                <a:rPr lang="en-US" sz="2000" b="0" dirty="0" smtClean="0"/>
                <a:t> widgets.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1480" y="4479117"/>
            <a:ext cx="8595360" cy="1193801"/>
            <a:chOff x="411480" y="3537827"/>
            <a:chExt cx="8595360" cy="1193801"/>
          </a:xfrm>
        </p:grpSpPr>
        <p:grpSp>
          <p:nvGrpSpPr>
            <p:cNvPr id="12" name="Group 19"/>
            <p:cNvGrpSpPr/>
            <p:nvPr/>
          </p:nvGrpSpPr>
          <p:grpSpPr>
            <a:xfrm>
              <a:off x="411480" y="3537827"/>
              <a:ext cx="8595360" cy="822960"/>
              <a:chOff x="1066803" y="1711184"/>
              <a:chExt cx="7038111" cy="91492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66803" y="1711184"/>
                <a:ext cx="7038111" cy="9144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365760" tIns="0" rIns="91440" bIns="0" anchor="ctr"/>
              <a:lstStyle/>
              <a:p>
                <a:pPr algn="l">
                  <a:lnSpc>
                    <a:spcPts val="3000"/>
                  </a:lnSpc>
                </a:pPr>
                <a:r>
                  <a:rPr lang="en-US" sz="2000" b="0" dirty="0" smtClean="0"/>
                  <a:t>If you want to enable </a:t>
                </a:r>
                <a:r>
                  <a:rPr lang="en-US" sz="2000" b="0" dirty="0" err="1" smtClean="0"/>
                  <a:t>Javascript</a:t>
                </a:r>
                <a:r>
                  <a:rPr lang="en-US" sz="2000" b="0" dirty="0" smtClean="0"/>
                  <a:t>, call on the </a:t>
                </a:r>
                <a:r>
                  <a:rPr lang="en-US" sz="2000" b="0" dirty="0" err="1" smtClean="0"/>
                  <a:t>WebView</a:t>
                </a:r>
                <a:r>
                  <a:rPr lang="en-US" sz="2000" b="0" dirty="0" smtClean="0"/>
                  <a:t> instance.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 bwMode="auto">
              <a:xfrm rot="5400000">
                <a:off x="742601" y="2042698"/>
                <a:ext cx="914400" cy="252413"/>
              </a:xfrm>
              <a:prstGeom prst="triangl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l">
                  <a:lnSpc>
                    <a:spcPct val="150000"/>
                  </a:lnSpc>
                  <a:defRPr/>
                </a:pPr>
                <a:endParaRPr lang="en-US" sz="2000" b="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11480" y="4362296"/>
              <a:ext cx="8595360" cy="369332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myWebView.setSettings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().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setJavaScriptEnabled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(true);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40480" y="885825"/>
            <a:ext cx="1463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Warning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960120" y="1509810"/>
            <a:ext cx="72237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Under SDK 1.6 a </a:t>
            </a:r>
            <a:r>
              <a:rPr lang="en-US" sz="2000" b="0" dirty="0" err="1" smtClean="0"/>
              <a:t>WebView</a:t>
            </a:r>
            <a:r>
              <a:rPr lang="en-US" sz="2000" b="0" dirty="0" smtClean="0"/>
              <a:t> has a built‐in Option Menu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04418" y="2401087"/>
            <a:ext cx="8535164" cy="4006733"/>
            <a:chOff x="371653" y="2401087"/>
            <a:chExt cx="8535164" cy="4006733"/>
          </a:xfrm>
        </p:grpSpPr>
        <p:pic>
          <p:nvPicPr>
            <p:cNvPr id="18" name="Picture 17" descr="251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653" y="2401087"/>
              <a:ext cx="2673680" cy="4006733"/>
            </a:xfrm>
            <a:prstGeom prst="rect">
              <a:avLst/>
            </a:prstGeom>
          </p:spPr>
        </p:pic>
        <p:pic>
          <p:nvPicPr>
            <p:cNvPr id="19" name="Picture 18" descr="654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2396" y="2401087"/>
              <a:ext cx="2673679" cy="3999222"/>
            </a:xfrm>
            <a:prstGeom prst="rect">
              <a:avLst/>
            </a:prstGeom>
          </p:spPr>
        </p:pic>
        <p:pic>
          <p:nvPicPr>
            <p:cNvPr id="20" name="Picture 19" descr="852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3137" y="2449871"/>
              <a:ext cx="2673680" cy="3950438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3603812" y="3805518"/>
            <a:ext cx="1788458" cy="5647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Using “Go” option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11789" y="4477871"/>
            <a:ext cx="1788458" cy="5647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Using “More” option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Loading Data .</a:t>
            </a:r>
            <a:r>
              <a:rPr lang="en-US" sz="2000" b="0" dirty="0" err="1" smtClean="0"/>
              <a:t>loadData</a:t>
            </a:r>
            <a:r>
              <a:rPr lang="en-US" sz="2000" b="0" dirty="0" smtClean="0"/>
              <a:t>(…)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411480" y="1509810"/>
            <a:ext cx="8321040" cy="15544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You may directly provide the HTML to be displayed by the browser</a:t>
            </a:r>
          </a:p>
          <a:p>
            <a:pPr algn="just">
              <a:lnSpc>
                <a:spcPts val="3000"/>
              </a:lnSpc>
            </a:pPr>
            <a:r>
              <a:rPr lang="en-US" sz="1800" b="0" i="1" dirty="0" smtClean="0"/>
              <a:t>(a user manual for instance, or the actual app interface created as HTML instead of using the native Android UI framework).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760" y="3235105"/>
            <a:ext cx="5537499" cy="297312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cis493.demoui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android.webkit.WebView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AndDemoUI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extends Activity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WebView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browser;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icicle) {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120" y="4143935"/>
            <a:ext cx="2438400" cy="9906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Loading Data .</a:t>
            </a:r>
            <a:r>
              <a:rPr lang="en-US" sz="2000" b="0" dirty="0" err="1" smtClean="0"/>
              <a:t>loadData</a:t>
            </a:r>
            <a:r>
              <a:rPr lang="en-US" sz="2000" b="0" dirty="0" smtClean="0"/>
              <a:t>(…)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411480" y="1509810"/>
            <a:ext cx="8321040" cy="15544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You may directly provide the HTML to be displayed by the browser</a:t>
            </a:r>
          </a:p>
          <a:p>
            <a:pPr algn="just">
              <a:lnSpc>
                <a:spcPts val="3000"/>
              </a:lnSpc>
            </a:pPr>
            <a:r>
              <a:rPr lang="en-US" sz="1800" b="0" i="1" dirty="0" smtClean="0"/>
              <a:t>(a user manual for instance, or the actual app interface created as HTML instead of using the native Android UI framework).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760" y="3235105"/>
            <a:ext cx="5537499" cy="319472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Use same layout and manifest of previous example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(icicle);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browser=(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WebView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R.id.webkit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browser.loadData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("&lt;html&gt;&lt;body&gt;Hello, world!&lt;/body&gt;&lt;/html&gt;",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"text/html",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-8");}}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120" y="4143935"/>
            <a:ext cx="2438400" cy="9906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Loading Data .</a:t>
            </a:r>
            <a:r>
              <a:rPr lang="en-US" sz="2000" b="0" dirty="0" err="1" smtClean="0"/>
              <a:t>loadData</a:t>
            </a:r>
            <a:r>
              <a:rPr lang="en-US" sz="2000" b="0" dirty="0" smtClean="0"/>
              <a:t>(…)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411480" y="1509810"/>
            <a:ext cx="8321040" cy="15544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You may directly provide the HTML to be displayed by the browser</a:t>
            </a:r>
          </a:p>
          <a:p>
            <a:pPr algn="just">
              <a:lnSpc>
                <a:spcPts val="3000"/>
              </a:lnSpc>
            </a:pPr>
            <a:r>
              <a:rPr lang="en-US" sz="1800" b="0" i="1" dirty="0" smtClean="0"/>
              <a:t>(a user manual for instance, or the actual app interface created as HTML instead of using the native Android UI framework).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760" y="3235105"/>
            <a:ext cx="5537499" cy="258532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(icicle);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browser=(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WebView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R.id.webkit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browser.loadData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("&lt;html&gt;&lt;body&gt;Hello, world!&lt;/body&gt;&lt;/html&gt;",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"text/html",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-8");}}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120" y="4143935"/>
            <a:ext cx="2438400" cy="9906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8960" y="885825"/>
            <a:ext cx="29260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Browser Commands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411480" y="1509810"/>
            <a:ext cx="832104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There is no navigation toolbar with the </a:t>
            </a:r>
            <a:r>
              <a:rPr lang="en-US" sz="2000" b="0" dirty="0" err="1" smtClean="0"/>
              <a:t>WebView</a:t>
            </a:r>
            <a:r>
              <a:rPr lang="en-US" sz="2000" b="0" dirty="0" smtClean="0"/>
              <a:t> widget (saving space). You could supply the UI –such as a Menu– to execute the following operations: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49623" y="3075049"/>
            <a:ext cx="8565776" cy="822960"/>
            <a:chOff x="349623" y="3075049"/>
            <a:chExt cx="8565776" cy="822960"/>
          </a:xfrm>
        </p:grpSpPr>
        <p:sp>
          <p:nvSpPr>
            <p:cNvPr id="8" name="Pentagon 7"/>
            <p:cNvSpPr>
              <a:spLocks noChangeArrowheads="1"/>
            </p:cNvSpPr>
            <p:nvPr/>
          </p:nvSpPr>
          <p:spPr bwMode="gray">
            <a:xfrm>
              <a:off x="349623" y="3075049"/>
              <a:ext cx="2003612" cy="822960"/>
            </a:xfrm>
            <a:prstGeom prst="homePlate">
              <a:avLst/>
            </a:prstGeom>
            <a:solidFill>
              <a:schemeClr val="accent6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b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reload()</a:t>
              </a:r>
              <a:endPara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gray">
            <a:xfrm>
              <a:off x="2522668" y="3075049"/>
              <a:ext cx="6392731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9144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To refresh the currently‐viewed Web page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9623" y="4188857"/>
            <a:ext cx="8565776" cy="822960"/>
            <a:chOff x="349623" y="4003961"/>
            <a:chExt cx="8565776" cy="822960"/>
          </a:xfrm>
        </p:grpSpPr>
        <p:sp>
          <p:nvSpPr>
            <p:cNvPr id="9" name="Pentagon 8"/>
            <p:cNvSpPr>
              <a:spLocks noChangeArrowheads="1"/>
            </p:cNvSpPr>
            <p:nvPr/>
          </p:nvSpPr>
          <p:spPr bwMode="gray">
            <a:xfrm>
              <a:off x="349623" y="4003961"/>
              <a:ext cx="2003612" cy="822960"/>
            </a:xfrm>
            <a:prstGeom prst="homePlate">
              <a:avLst/>
            </a:prstGeom>
            <a:solidFill>
              <a:schemeClr val="accent3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b="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goBack</a:t>
              </a:r>
              <a:r>
                <a:rPr lang="en-US" sz="2000" b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gray">
            <a:xfrm>
              <a:off x="2522668" y="4003961"/>
              <a:ext cx="6392731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9144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To go back one step in the browser history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9623" y="5302664"/>
            <a:ext cx="8565776" cy="822960"/>
            <a:chOff x="349623" y="5302664"/>
            <a:chExt cx="8565776" cy="822960"/>
          </a:xfrm>
        </p:grpSpPr>
        <p:sp>
          <p:nvSpPr>
            <p:cNvPr id="10" name="Pentagon 9"/>
            <p:cNvSpPr>
              <a:spLocks noChangeArrowheads="1"/>
            </p:cNvSpPr>
            <p:nvPr/>
          </p:nvSpPr>
          <p:spPr bwMode="gray">
            <a:xfrm>
              <a:off x="349623" y="5302664"/>
              <a:ext cx="2103120" cy="822960"/>
            </a:xfrm>
            <a:prstGeom prst="homePlate">
              <a:avLst/>
            </a:prstGeom>
            <a:solidFill>
              <a:schemeClr val="accent4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r>
                <a:rPr lang="en-US" sz="2000" b="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canGoBack</a:t>
              </a:r>
              <a:r>
                <a:rPr lang="en-US" sz="2000" b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en-US" sz="2000" b="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gray">
            <a:xfrm>
              <a:off x="2522668" y="5302664"/>
              <a:ext cx="6392731" cy="82296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9144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To determine if there is any history to trace back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Embed the built‐in Web browser 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Understand Android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WebKit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Create app </a:t>
            </a:r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to embed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web browser in Android application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8960" y="885825"/>
            <a:ext cx="29260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Browser Commands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Pentagon 7"/>
          <p:cNvSpPr>
            <a:spLocks noChangeArrowheads="1"/>
          </p:cNvSpPr>
          <p:nvPr/>
        </p:nvSpPr>
        <p:spPr bwMode="gray">
          <a:xfrm>
            <a:off x="349623" y="2859897"/>
            <a:ext cx="2926080" cy="822960"/>
          </a:xfrm>
          <a:prstGeom prst="homePlate">
            <a:avLst/>
          </a:prstGeom>
          <a:solidFill>
            <a:schemeClr val="accent6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goForward</a:t>
            </a:r>
            <a:r>
              <a:rPr lang="en-US" sz="2000" b="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3415553" y="2859897"/>
            <a:ext cx="5499846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To go forward one step in the browser history</a:t>
            </a:r>
          </a:p>
        </p:txBody>
      </p:sp>
      <p:sp>
        <p:nvSpPr>
          <p:cNvPr id="9" name="Pentagon 8"/>
          <p:cNvSpPr>
            <a:spLocks noChangeArrowheads="1"/>
          </p:cNvSpPr>
          <p:nvPr/>
        </p:nvSpPr>
        <p:spPr bwMode="gray">
          <a:xfrm>
            <a:off x="349623" y="3960258"/>
            <a:ext cx="2926080" cy="822960"/>
          </a:xfrm>
          <a:prstGeom prst="homePlate">
            <a:avLst/>
          </a:prstGeom>
          <a:solidFill>
            <a:schemeClr val="accent3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canGoForward</a:t>
            </a:r>
            <a:r>
              <a:rPr lang="en-US" sz="2000" b="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415553" y="3960258"/>
            <a:ext cx="5499846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To determine if there is any history to go forward to</a:t>
            </a:r>
          </a:p>
        </p:txBody>
      </p:sp>
      <p:sp>
        <p:nvSpPr>
          <p:cNvPr id="10" name="Pentagon 9"/>
          <p:cNvSpPr>
            <a:spLocks noChangeArrowheads="1"/>
          </p:cNvSpPr>
          <p:nvPr/>
        </p:nvSpPr>
        <p:spPr bwMode="gray">
          <a:xfrm>
            <a:off x="349623" y="5074065"/>
            <a:ext cx="2926080" cy="1188720"/>
          </a:xfrm>
          <a:prstGeom prst="homePlate">
            <a:avLst/>
          </a:prstGeom>
          <a:solidFill>
            <a:schemeClr val="accent4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goBackOrForward</a:t>
            </a:r>
            <a:r>
              <a:rPr lang="en-US" sz="2000" b="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3415553" y="5074065"/>
            <a:ext cx="5499846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To go backwards or forwards in the browser history, where negative/positive numbers represent a count of steps to go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gray">
          <a:xfrm>
            <a:off x="411480" y="1509810"/>
            <a:ext cx="832104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There is no navigation toolbar with the </a:t>
            </a:r>
            <a:r>
              <a:rPr lang="en-US" sz="2000" b="0" dirty="0" err="1" smtClean="0"/>
              <a:t>WebView</a:t>
            </a:r>
            <a:r>
              <a:rPr lang="en-US" sz="2000" b="0" dirty="0" smtClean="0"/>
              <a:t> widget (saving space). You could supply the UI –such as a Menu– to execute the following operations: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8960" y="885825"/>
            <a:ext cx="29260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Browser Commands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Pentagon 7"/>
          <p:cNvSpPr>
            <a:spLocks noChangeArrowheads="1"/>
          </p:cNvSpPr>
          <p:nvPr/>
        </p:nvSpPr>
        <p:spPr bwMode="gray">
          <a:xfrm>
            <a:off x="349623" y="2859897"/>
            <a:ext cx="3657600" cy="2011680"/>
          </a:xfrm>
          <a:prstGeom prst="homePlate">
            <a:avLst/>
          </a:prstGeom>
          <a:solidFill>
            <a:schemeClr val="accent6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canGoBackOrForward</a:t>
            </a:r>
            <a:r>
              <a:rPr lang="en-US" sz="2000" b="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4155138" y="2859897"/>
            <a:ext cx="4846320" cy="20116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To see if the browser can go backwards or forwards the stated number of steps (following the same positive/negative convention as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goBackOrForward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0" dirty="0" smtClean="0"/>
              <a:t>)</a:t>
            </a:r>
          </a:p>
        </p:txBody>
      </p:sp>
      <p:sp>
        <p:nvSpPr>
          <p:cNvPr id="9" name="Pentagon 8"/>
          <p:cNvSpPr>
            <a:spLocks noChangeArrowheads="1"/>
          </p:cNvSpPr>
          <p:nvPr/>
        </p:nvSpPr>
        <p:spPr bwMode="gray">
          <a:xfrm>
            <a:off x="349623" y="5103253"/>
            <a:ext cx="3657600" cy="1188720"/>
          </a:xfrm>
          <a:prstGeom prst="homePlate">
            <a:avLst/>
          </a:prstGeom>
          <a:solidFill>
            <a:schemeClr val="accent3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clearCache</a:t>
            </a:r>
            <a:r>
              <a:rPr lang="en-US" sz="2000" b="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4155138" y="5103253"/>
            <a:ext cx="484632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To clear the browser resource cache and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clearHistory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b="0" dirty="0" smtClean="0"/>
              <a:t>to clear the browsing history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gray">
          <a:xfrm>
            <a:off x="411480" y="1509810"/>
            <a:ext cx="832104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There is no navigation toolbar with the </a:t>
            </a:r>
            <a:r>
              <a:rPr lang="en-US" sz="2000" b="0" dirty="0" err="1" smtClean="0"/>
              <a:t>WebView</a:t>
            </a:r>
            <a:r>
              <a:rPr lang="en-US" sz="2000" b="0" dirty="0" smtClean="0"/>
              <a:t> widget (saving space). You could supply the UI –such as a Menu– to execute the following operations: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60320" y="885825"/>
            <a:ext cx="40233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Using Our Running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760" y="1513889"/>
            <a:ext cx="841248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browser.goBack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browser.goForward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browser.goBackOrForward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(-2);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browser.goBackOrForward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(+2);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browser.canGoBack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browser.canGoForward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browser.canGoBackOrForward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(-2);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browser.canGoBackOrForward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(+2);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browser.clearCache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browser.clearHistory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browser.stopLoading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Introduction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11745" y="3142689"/>
            <a:ext cx="5320511" cy="3343007"/>
            <a:chOff x="2242339" y="3123639"/>
            <a:chExt cx="5320511" cy="3343007"/>
          </a:xfrm>
        </p:grpSpPr>
        <p:pic>
          <p:nvPicPr>
            <p:cNvPr id="11" name="Picture 10" descr="navegador-url-amigables-300x210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350" y="3123639"/>
              <a:ext cx="2857500" cy="2000250"/>
            </a:xfrm>
            <a:prstGeom prst="rect">
              <a:avLst/>
            </a:prstGeom>
          </p:spPr>
        </p:pic>
        <p:pic>
          <p:nvPicPr>
            <p:cNvPr id="14" name="Picture 13" descr="URLEntry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2339" y="3314700"/>
              <a:ext cx="2534010" cy="2068726"/>
            </a:xfrm>
            <a:prstGeom prst="rect">
              <a:avLst/>
            </a:prstGeom>
          </p:spPr>
        </p:pic>
        <p:pic>
          <p:nvPicPr>
            <p:cNvPr id="15" name="Picture 14" descr="mobile_overviewscreens_brwsr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0592" y="4549186"/>
              <a:ext cx="2857143" cy="1917460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731520" y="1509810"/>
            <a:ext cx="768096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In Android you can embed the built‐in Web browser as a widget in your own activities, for displaying HTML material or perform Internet browsing.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Introduction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731520" y="1509810"/>
            <a:ext cx="76809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The Android browser is based on </a:t>
            </a:r>
            <a:r>
              <a:rPr lang="en-US" sz="2000" b="0" dirty="0" err="1" smtClean="0"/>
              <a:t>WebKit</a:t>
            </a:r>
            <a:r>
              <a:rPr lang="en-US" sz="2000" b="0" dirty="0" smtClean="0"/>
              <a:t>, the same engine that powers Apple's Safari Web browser.</a:t>
            </a:r>
          </a:p>
        </p:txBody>
      </p:sp>
      <p:pic>
        <p:nvPicPr>
          <p:cNvPr id="9" name="Picture 8" descr="5629756162_f2f1c558f8_b.jpg"/>
          <p:cNvPicPr>
            <a:picLocks noChangeAspect="1"/>
          </p:cNvPicPr>
          <p:nvPr/>
        </p:nvPicPr>
        <p:blipFill>
          <a:blip r:embed="rId2"/>
          <a:srcRect l="28254" t="20500" r="31747" b="30500"/>
          <a:stretch>
            <a:fillRect/>
          </a:stretch>
        </p:blipFill>
        <p:spPr>
          <a:xfrm>
            <a:off x="2827020" y="2870928"/>
            <a:ext cx="3489960" cy="33604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Introduction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731520" y="1509810"/>
            <a:ext cx="76809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The Android browser is based on </a:t>
            </a:r>
            <a:r>
              <a:rPr lang="en-US" sz="2000" b="0" dirty="0" err="1" smtClean="0"/>
              <a:t>WebKit</a:t>
            </a:r>
            <a:r>
              <a:rPr lang="en-US" sz="2000" b="0" dirty="0" smtClean="0"/>
              <a:t>, the same engine that powers Apple's Safari Web browser.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60172" y="3265716"/>
            <a:ext cx="4223657" cy="2409370"/>
            <a:chOff x="2162629" y="3265716"/>
            <a:chExt cx="4223657" cy="2409370"/>
          </a:xfrm>
        </p:grpSpPr>
        <p:sp>
          <p:nvSpPr>
            <p:cNvPr id="6" name="Oval 5"/>
            <p:cNvSpPr/>
            <p:nvPr/>
          </p:nvSpPr>
          <p:spPr>
            <a:xfrm>
              <a:off x="3251200" y="3265716"/>
              <a:ext cx="2046514" cy="92891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WebKit</a:t>
              </a:r>
              <a:endParaRPr lang="en-US" sz="2000" dirty="0" smtClean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162629" y="4717142"/>
              <a:ext cx="4223657" cy="957944"/>
              <a:chOff x="2162629" y="4717142"/>
              <a:chExt cx="4223657" cy="95794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162629" y="4731657"/>
                <a:ext cx="1712685" cy="94342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dirty="0" smtClean="0"/>
                  <a:t>Android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673601" y="4717142"/>
                <a:ext cx="1712685" cy="94342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dirty="0" smtClean="0"/>
                  <a:t>Apple Safari</a:t>
                </a:r>
              </a:p>
            </p:txBody>
          </p:sp>
        </p:grpSp>
        <p:cxnSp>
          <p:nvCxnSpPr>
            <p:cNvPr id="12" name="Straight Arrow Connector 11"/>
            <p:cNvCxnSpPr>
              <a:stCxn id="6" idx="3"/>
              <a:endCxn id="7" idx="0"/>
            </p:cNvCxnSpPr>
            <p:nvPr/>
          </p:nvCxnSpPr>
          <p:spPr>
            <a:xfrm rot="5400000">
              <a:off x="2948408" y="4129160"/>
              <a:ext cx="673062" cy="5319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8" idx="0"/>
            </p:cNvCxnSpPr>
            <p:nvPr/>
          </p:nvCxnSpPr>
          <p:spPr>
            <a:xfrm rot="16200000" flipH="1">
              <a:off x="4934703" y="4121900"/>
              <a:ext cx="658547" cy="5319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Introduction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411480" y="1509810"/>
            <a:ext cx="83210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Android uses the </a:t>
            </a:r>
            <a:r>
              <a:rPr lang="en-US" sz="2000" b="0" dirty="0" err="1" smtClean="0"/>
              <a:t>WebView</a:t>
            </a:r>
            <a:r>
              <a:rPr lang="en-US" sz="2000" b="0" dirty="0" smtClean="0"/>
              <a:t> widget to host the browser’s pages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731520" y="5573811"/>
            <a:ext cx="76809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Applications using the </a:t>
            </a:r>
            <a:r>
              <a:rPr lang="en-US" sz="2000" b="0" dirty="0" err="1" smtClean="0"/>
              <a:t>WebView</a:t>
            </a:r>
            <a:r>
              <a:rPr lang="en-US" sz="2000" b="0" dirty="0" smtClean="0"/>
              <a:t> component must request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INTERNET permission.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954362" y="2220693"/>
            <a:ext cx="7235277" cy="3285056"/>
            <a:chOff x="786435" y="2220693"/>
            <a:chExt cx="7235277" cy="3285056"/>
          </a:xfrm>
        </p:grpSpPr>
        <p:pic>
          <p:nvPicPr>
            <p:cNvPr id="14" name="Picture 13" descr="AndroidWebView_0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2094" y="2220693"/>
              <a:ext cx="1969618" cy="328269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8" name="Picture 17" descr="WebViewWidget-4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435" y="2220693"/>
              <a:ext cx="4482251" cy="32850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37560" y="885825"/>
            <a:ext cx="24688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Browsing Power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411480" y="1509810"/>
            <a:ext cx="832104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The browser will access the Internet through whatever means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are available to that specific device at the present time (</a:t>
            </a:r>
            <a:r>
              <a:rPr lang="en-US" sz="2000" b="0" dirty="0" err="1" smtClean="0"/>
              <a:t>WiFi</a:t>
            </a:r>
            <a:r>
              <a:rPr lang="en-US" sz="2000" b="0" dirty="0" smtClean="0"/>
              <a:t>,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cellular network, Bluetooth‐tethered phone, etc.).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07520" y="2849648"/>
            <a:ext cx="7728961" cy="3474720"/>
            <a:chOff x="188690" y="2849648"/>
            <a:chExt cx="7728961" cy="3474720"/>
          </a:xfrm>
        </p:grpSpPr>
        <p:pic>
          <p:nvPicPr>
            <p:cNvPr id="21" name="Picture 20" descr="nexus1-tabs-356x661-c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0960" y="2849648"/>
              <a:ext cx="1871405" cy="3474720"/>
            </a:xfrm>
            <a:prstGeom prst="rect">
              <a:avLst/>
            </a:prstGeom>
          </p:spPr>
        </p:pic>
        <p:pic>
          <p:nvPicPr>
            <p:cNvPr id="22" name="Picture 21" descr="191380-operamini5-android-speeddial_35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690" y="2849648"/>
              <a:ext cx="1753301" cy="3474720"/>
            </a:xfrm>
            <a:prstGeom prst="rect">
              <a:avLst/>
            </a:prstGeom>
          </p:spPr>
        </p:pic>
        <p:pic>
          <p:nvPicPr>
            <p:cNvPr id="23" name="Picture 22" descr="OperaMini5-Android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1335" y="2849648"/>
              <a:ext cx="1766316" cy="347472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411480" y="1509810"/>
            <a:ext cx="832104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</a:t>
            </a:r>
            <a:r>
              <a:rPr lang="en-US" sz="2000" b="0" dirty="0" err="1" smtClean="0"/>
              <a:t>WebKit</a:t>
            </a:r>
            <a:r>
              <a:rPr lang="en-US" sz="2000" b="0" dirty="0" smtClean="0"/>
              <a:t> rendering engine used to display web pages includes methods to:</a:t>
            </a:r>
          </a:p>
        </p:txBody>
      </p:sp>
      <p:grpSp>
        <p:nvGrpSpPr>
          <p:cNvPr id="9" name="Group 19"/>
          <p:cNvGrpSpPr/>
          <p:nvPr/>
        </p:nvGrpSpPr>
        <p:grpSpPr>
          <a:xfrm>
            <a:off x="411480" y="2471011"/>
            <a:ext cx="7092406" cy="64008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Navigate forward and backward through a history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2" name="Group 19"/>
          <p:cNvGrpSpPr/>
          <p:nvPr/>
        </p:nvGrpSpPr>
        <p:grpSpPr>
          <a:xfrm>
            <a:off x="411480" y="3272928"/>
            <a:ext cx="7092406" cy="640080"/>
            <a:chOff x="1066803" y="1711184"/>
            <a:chExt cx="7038111" cy="914921"/>
          </a:xfrm>
        </p:grpSpPr>
        <p:sp>
          <p:nvSpPr>
            <p:cNvPr id="14" name="Rectangle 13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Zoom in and out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411480" y="4074845"/>
            <a:ext cx="7092406" cy="640080"/>
            <a:chOff x="1066803" y="1711184"/>
            <a:chExt cx="7038111" cy="914921"/>
          </a:xfrm>
        </p:grpSpPr>
        <p:sp>
          <p:nvSpPr>
            <p:cNvPr id="18" name="Rectangle 1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Perform text searches</a:t>
              </a: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1480" y="4876761"/>
            <a:ext cx="7092406" cy="640080"/>
            <a:chOff x="1066803" y="1711184"/>
            <a:chExt cx="7038111" cy="914921"/>
          </a:xfrm>
        </p:grpSpPr>
        <p:sp>
          <p:nvSpPr>
            <p:cNvPr id="24" name="Rectangle 23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Load data</a:t>
              </a:r>
            </a:p>
          </p:txBody>
        </p:sp>
        <p:sp>
          <p:nvSpPr>
            <p:cNvPr id="25" name="Isosceles Triangle 2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1480" y="5678677"/>
            <a:ext cx="7092406" cy="640080"/>
            <a:chOff x="1066803" y="1711184"/>
            <a:chExt cx="7038111" cy="914921"/>
          </a:xfrm>
        </p:grpSpPr>
        <p:sp>
          <p:nvSpPr>
            <p:cNvPr id="27" name="Rectangle 2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l">
                <a:lnSpc>
                  <a:spcPts val="3000"/>
                </a:lnSpc>
              </a:pPr>
              <a:r>
                <a:rPr lang="en-US" sz="2000" b="0" dirty="0" smtClean="0"/>
                <a:t>Stop loading etc.</a:t>
              </a:r>
            </a:p>
          </p:txBody>
        </p:sp>
        <p:sp>
          <p:nvSpPr>
            <p:cNvPr id="28" name="Isosceles Triangle 2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3337560" y="885825"/>
            <a:ext cx="24688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Browsing Power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40480" y="885825"/>
            <a:ext cx="1463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Warning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WebKit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 Browser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411480" y="1509810"/>
            <a:ext cx="832104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In order for your Activity to access the Internet and load web pages in a </a:t>
            </a:r>
            <a:r>
              <a:rPr lang="en-US" sz="2000" b="0" dirty="0" err="1" smtClean="0"/>
              <a:t>WebView</a:t>
            </a:r>
            <a:r>
              <a:rPr lang="en-US" sz="2000" b="0" dirty="0" smtClean="0"/>
              <a:t>, you must add the INTERNET permissions to your Android Manifest file:</a:t>
            </a:r>
          </a:p>
        </p:txBody>
      </p:sp>
      <p:pic>
        <p:nvPicPr>
          <p:cNvPr id="20" name="Picture 19" descr="Warning-Sign-S-028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929" y="2923491"/>
            <a:ext cx="3066143" cy="22152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73781" y="3932320"/>
            <a:ext cx="2796438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Add INTERNET permissions to Manifest file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" y="5242934"/>
            <a:ext cx="8686800" cy="4572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android.permission.INTERNET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gray">
          <a:xfrm>
            <a:off x="1371600" y="5776994"/>
            <a:ext cx="64008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must be a child of the manifest&gt; element.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39495</TotalTime>
  <Words>1063</Words>
  <Application>Microsoft Office PowerPoint</Application>
  <PresentationFormat>On-screen Show (4:3)</PresentationFormat>
  <Paragraphs>179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4_TS_ILT_Sl1Template1_PPT_20_12_10_V1</vt:lpstr>
      <vt:lpstr>Image</vt:lpstr>
      <vt:lpstr>Slide 1</vt:lpstr>
      <vt:lpstr>Learning Objectives</vt:lpstr>
      <vt:lpstr>WebKit Browser</vt:lpstr>
      <vt:lpstr>WebKit Browser</vt:lpstr>
      <vt:lpstr>WebKit Browser</vt:lpstr>
      <vt:lpstr>WebKit Browser</vt:lpstr>
      <vt:lpstr>WebKit Browser</vt:lpstr>
      <vt:lpstr>WebKit Browser</vt:lpstr>
      <vt:lpstr>WebKit Browser</vt:lpstr>
      <vt:lpstr>WebKit Browser</vt:lpstr>
      <vt:lpstr>WebKit Browser</vt:lpstr>
      <vt:lpstr>WebKit Browser</vt:lpstr>
      <vt:lpstr>WebKit Browser</vt:lpstr>
      <vt:lpstr>WebKit Browser</vt:lpstr>
      <vt:lpstr>WebKit Browser</vt:lpstr>
      <vt:lpstr>WebKit Browser</vt:lpstr>
      <vt:lpstr>WebKit Browser</vt:lpstr>
      <vt:lpstr>WebKit Browser</vt:lpstr>
      <vt:lpstr>WebKit Browser</vt:lpstr>
      <vt:lpstr>WebKit Browser</vt:lpstr>
      <vt:lpstr>WebKit Browser</vt:lpstr>
      <vt:lpstr>WebKit Browser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3919</cp:revision>
  <dcterms:created xsi:type="dcterms:W3CDTF">2008-06-23T11:45:25Z</dcterms:created>
  <dcterms:modified xsi:type="dcterms:W3CDTF">2015-09-14T09:33:46Z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C2A4DF9D-5067-4008-B00A-3E7939C1212D</vt:lpwstr>
  </property>
  <property fmtid="{D5CDD505-2E9C-101B-9397-08002B2CF9AE}" pid="6" name="ArticulateProjectFull">
    <vt:lpwstr>D:\Projects\SEF\Android\ILTs\For Trainees\SEF_Android_#_Internet Feeders_Ver1.ppta</vt:lpwstr>
  </property>
</Properties>
</file>