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1487" r:id="rId2"/>
    <p:sldId id="1488" r:id="rId3"/>
    <p:sldId id="1489" r:id="rId4"/>
    <p:sldId id="1490" r:id="rId5"/>
    <p:sldId id="1491" r:id="rId6"/>
    <p:sldId id="1492" r:id="rId7"/>
    <p:sldId id="1493" r:id="rId8"/>
    <p:sldId id="1494" r:id="rId9"/>
    <p:sldId id="1495" r:id="rId10"/>
    <p:sldId id="1496" r:id="rId11"/>
    <p:sldId id="1497" r:id="rId12"/>
    <p:sldId id="1498" r:id="rId13"/>
    <p:sldId id="1499" r:id="rId14"/>
    <p:sldId id="1500" r:id="rId15"/>
    <p:sldId id="1501" r:id="rId16"/>
    <p:sldId id="1502" r:id="rId17"/>
    <p:sldId id="1503" r:id="rId18"/>
    <p:sldId id="1504" r:id="rId19"/>
    <p:sldId id="1505" r:id="rId20"/>
    <p:sldId id="1506" r:id="rId21"/>
    <p:sldId id="1507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670A0-8833-44A5-829E-BC6977709CB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1. The original version is provided from</a:t>
            </a:r>
          </a:p>
          <a:p>
            <a:r>
              <a:rPr lang="en-US" altLang="zh-TW" smtClean="0"/>
              <a:t>SoC vendor.</a:t>
            </a:r>
          </a:p>
          <a:p>
            <a:r>
              <a:rPr lang="en-US" altLang="zh-TW" smtClean="0"/>
              <a:t>2. Dynamic library linked by</a:t>
            </a:r>
          </a:p>
          <a:p>
            <a:r>
              <a:rPr lang="en-US" altLang="zh-TW" smtClean="0"/>
              <a:t>AudioFlinger.</a:t>
            </a:r>
          </a:p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9B278-5C1A-4738-B692-80A63D3A94E6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b="1" smtClean="0"/>
              <a:t>Why use Tinyalsa</a:t>
            </a:r>
          </a:p>
          <a:p>
            <a:r>
              <a:rPr lang="en-US" altLang="zh-TW" smtClean="0"/>
              <a:t>We can use ALSA-lib substitute for Tinyalsacompletely, but we can’t use Tinyalsa substitute for ALSA-lib completely. But,in some times, Tinyalsa can substitute for ALSA-lib to work for some basicfunction.</a:t>
            </a:r>
          </a:p>
          <a:p>
            <a:r>
              <a:rPr lang="en-US" altLang="zh-TW" i="1" smtClean="0"/>
              <a:t>The only reason is that it is smaller and simpler than ALSA-lib.</a:t>
            </a:r>
            <a:endParaRPr lang="en-US" altLang="zh-TW" smtClean="0"/>
          </a:p>
          <a:p>
            <a:r>
              <a:rPr lang="en-US" altLang="zh-TW" smtClean="0"/>
              <a:t>Google Android supplies the Tinyalsa.</a:t>
            </a:r>
          </a:p>
          <a:p>
            <a:r>
              <a:rPr lang="en-US" altLang="zh-TW" smtClean="0"/>
              <a:t>Audio HAL interface forms changed in Android 4.0.</a:t>
            </a:r>
          </a:p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2D0D-F5F1-456D-8B05-19FDD6F2BD5F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mtClean="0"/>
              <a:t>有些能關有些不能關</a:t>
            </a:r>
            <a:endParaRPr lang="en-US" altLang="zh-TW" smtClean="0"/>
          </a:p>
          <a:p>
            <a:r>
              <a:rPr lang="zh-TW" altLang="en-US" smtClean="0"/>
              <a:t>有新裝置時聲音要轉移</a:t>
            </a:r>
            <a:endParaRPr lang="en-US" altLang="zh-TW" smtClean="0"/>
          </a:p>
          <a:p>
            <a:r>
              <a:rPr lang="zh-TW" altLang="en-US" smtClean="0"/>
              <a:t>同一個東西在不同地方有不同名稱</a:t>
            </a:r>
            <a:endParaRPr lang="en-US" altLang="zh-TW" smtClean="0"/>
          </a:p>
          <a:p>
            <a:r>
              <a:rPr lang="zh-TW" altLang="en-US" smtClean="0"/>
              <a:t>裝置有 </a:t>
            </a:r>
            <a:r>
              <a:rPr lang="en-US" altLang="zh-TW" smtClean="0"/>
              <a:t>FM</a:t>
            </a:r>
          </a:p>
          <a:p>
            <a:r>
              <a:rPr lang="en-US" altLang="zh-TW" smtClean="0"/>
              <a:t>7.1 </a:t>
            </a:r>
            <a:r>
              <a:rPr lang="zh-TW" altLang="en-US" smtClean="0"/>
              <a:t>聲道</a:t>
            </a: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E5AC9-4FBD-4F45-ACD1-278D1305A84D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5F9D9-FFA8-4480-9B85-9E746921148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smtClean="0"/>
              <a:t>只講 </a:t>
            </a:r>
            <a:r>
              <a:rPr lang="en-US" altLang="zh-TW" smtClean="0"/>
              <a:t>play </a:t>
            </a:r>
            <a:r>
              <a:rPr lang="zh-TW" altLang="en-US" smtClean="0"/>
              <a:t>部份，</a:t>
            </a:r>
            <a:r>
              <a:rPr lang="en-US" altLang="zh-TW" smtClean="0"/>
              <a:t>record </a:t>
            </a:r>
            <a:r>
              <a:rPr lang="zh-TW" altLang="en-US" smtClean="0"/>
              <a:t>反之亦然</a:t>
            </a:r>
            <a:endParaRPr lang="en-US" altLang="zh-TW" smtClean="0"/>
          </a:p>
          <a:p>
            <a:r>
              <a:rPr lang="zh-TW" altLang="en-US" smtClean="0"/>
              <a:t>有其他諸如 </a:t>
            </a:r>
            <a:r>
              <a:rPr lang="en-US" altLang="zh-TW" smtClean="0"/>
              <a:t>Audio System </a:t>
            </a:r>
            <a:r>
              <a:rPr lang="zh-TW" altLang="en-US" smtClean="0"/>
              <a:t>之類的裝置管理沒講</a:t>
            </a: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B233-FC98-430A-88E8-60AF3AB33EC4}" type="slidenum">
              <a:rPr lang="en-US" altLang="zh-TW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A644B-E1B0-4242-9B02-BC2F5DDB50D6}" type="slidenum">
              <a:rPr lang="en-US" altLang="zh-TW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26B98-1BA5-410E-9976-9C342499F237}" type="slidenum">
              <a:rPr lang="en-US" altLang="zh-TW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C9855-2C4C-4E0A-83F6-A3219911C2F8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EF45E-C17C-4847-9B5E-D41C1B382D80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4.0 -&gt;  4.2 </a:t>
            </a:r>
            <a:r>
              <a:rPr lang="zh-TW" altLang="en-US" smtClean="0"/>
              <a:t>自 </a:t>
            </a:r>
            <a:r>
              <a:rPr lang="en-US" altLang="zh-TW" smtClean="0"/>
              <a:t>7xxx ~ 9xxx (Leo 3926)</a:t>
            </a:r>
          </a:p>
          <a:p>
            <a:r>
              <a:rPr lang="zh-TW" altLang="en-US" smtClean="0"/>
              <a:t>相關的自 </a:t>
            </a:r>
            <a:r>
              <a:rPr lang="en-US" altLang="zh-TW" smtClean="0"/>
              <a:t>14xxx ~ 20xxx</a:t>
            </a:r>
          </a:p>
          <a:p>
            <a:endParaRPr lang="en-US" altLang="zh-TW" smtClean="0"/>
          </a:p>
          <a:p>
            <a:r>
              <a:rPr lang="en-US" altLang="zh-TW" smtClean="0"/>
              <a:t>TODO : 5 ~ 9</a:t>
            </a:r>
          </a:p>
          <a:p>
            <a:r>
              <a:rPr lang="en-US" altLang="zh-TW" smtClean="0"/>
              <a:t>FIXME : 4 ~ 28</a:t>
            </a: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FB13F-3245-4091-8886-E4B5FE601D1D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7CE7E-3B9E-4C23-83F2-907B2EF2CE0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0B76501-F211-435C-AB9C-86119529344E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05B2D5-C2DF-4A9F-B102-3E6357D1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1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46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Android Audio API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Policy</a:t>
            </a:r>
            <a:endParaRPr lang="zh-TW" altLang="en-US" smtClean="0"/>
          </a:p>
        </p:txBody>
      </p:sp>
      <p:sp>
        <p:nvSpPr>
          <p:cNvPr id="36867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zh-TW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zh-TW" altLang="en-US" smtClean="0"/>
          </a:p>
        </p:txBody>
      </p:sp>
      <p:sp>
        <p:nvSpPr>
          <p:cNvPr id="36868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75C0046D-1E19-4356-83CC-0A1CE03A06C5}" type="slidenum">
              <a:rPr lang="en-US" altLang="zh-TW">
                <a:latin typeface="Trebuchet MS" pitchFamily="34" charset="0"/>
              </a:rPr>
              <a:pPr/>
              <a:t>10</a:t>
            </a:fld>
            <a:endParaRPr lang="en-US" altLang="zh-TW">
              <a:latin typeface="Trebuchet MS" pitchFamily="34" charset="0"/>
            </a:endParaRPr>
          </a:p>
        </p:txBody>
      </p:sp>
      <p:pic>
        <p:nvPicPr>
          <p:cNvPr id="36869" name="Picture 4" descr="http://hi.csdn.net/attachment/201010/18/0_128740846287z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268413"/>
            <a:ext cx="68389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Policy</a:t>
            </a:r>
            <a:endParaRPr lang="zh-TW" altLang="en-US" smtClean="0"/>
          </a:p>
        </p:txBody>
      </p:sp>
      <p:sp>
        <p:nvSpPr>
          <p:cNvPr id="37891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IOProfile (audio_policy.conf)</a:t>
            </a:r>
          </a:p>
          <a:p>
            <a:pPr lvl="1"/>
            <a:r>
              <a:rPr lang="en-US" altLang="zh-TW" smtClean="0"/>
              <a:t>Content	</a:t>
            </a:r>
          </a:p>
          <a:p>
            <a:pPr lvl="2"/>
            <a:r>
              <a:rPr lang="en-US" altLang="zh-TW" smtClean="0"/>
              <a:t>Define all the possible I/O devices</a:t>
            </a:r>
          </a:p>
          <a:p>
            <a:pPr lvl="2"/>
            <a:r>
              <a:rPr lang="en-US" altLang="zh-TW" smtClean="0"/>
              <a:t>Define default I/O device</a:t>
            </a:r>
          </a:p>
          <a:p>
            <a:pPr lvl="1"/>
            <a:r>
              <a:rPr lang="en-US" altLang="zh-TW" smtClean="0"/>
              <a:t>Hierarchical structure</a:t>
            </a:r>
          </a:p>
          <a:p>
            <a:pPr lvl="2"/>
            <a:r>
              <a:rPr lang="en-US" altLang="zh-TW" smtClean="0"/>
              <a:t>hardware module</a:t>
            </a:r>
          </a:p>
          <a:p>
            <a:pPr lvl="2"/>
            <a:r>
              <a:rPr lang="en-US" altLang="zh-TW" smtClean="0"/>
              <a:t>profile</a:t>
            </a:r>
          </a:p>
          <a:p>
            <a:pPr lvl="3"/>
            <a:r>
              <a:rPr lang="en-US" altLang="zh-TW" smtClean="0"/>
              <a:t>sampling_rates/channels/formats/devices/flags</a:t>
            </a:r>
          </a:p>
          <a:p>
            <a:pPr lvl="1"/>
            <a:r>
              <a:rPr lang="en-US" altLang="zh-TW" smtClean="0"/>
              <a:t>With IOProfile, audio policy gets better OO structure.</a:t>
            </a:r>
          </a:p>
          <a:p>
            <a:pPr lvl="1"/>
            <a:endParaRPr lang="en-US" altLang="zh-TW" smtClean="0"/>
          </a:p>
          <a:p>
            <a:pPr lvl="1"/>
            <a:endParaRPr lang="zh-TW" altLang="en-US" smtClean="0"/>
          </a:p>
        </p:txBody>
      </p:sp>
      <p:sp>
        <p:nvSpPr>
          <p:cNvPr id="37892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3C7F4E48-DF62-4C41-894A-784A94E441B4}" type="slidenum">
              <a:rPr lang="en-US" altLang="zh-TW">
                <a:latin typeface="Trebuchet MS" pitchFamily="34" charset="0"/>
              </a:rPr>
              <a:pPr/>
              <a:t>11</a:t>
            </a:fld>
            <a:endParaRPr lang="en-US" altLang="zh-TW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Policy</a:t>
            </a:r>
            <a:endParaRPr lang="zh-TW" altLang="en-US" smtClean="0"/>
          </a:p>
        </p:txBody>
      </p:sp>
      <p:sp>
        <p:nvSpPr>
          <p:cNvPr id="38915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smtClean="0"/>
          </a:p>
          <a:p>
            <a:pPr lvl="1"/>
            <a:endParaRPr lang="zh-TW" altLang="en-US" smtClean="0"/>
          </a:p>
        </p:txBody>
      </p:sp>
      <p:sp>
        <p:nvSpPr>
          <p:cNvPr id="38916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63B30E98-1A1C-41F7-9D7C-B05B9E1D1C5D}" type="slidenum">
              <a:rPr lang="en-US" altLang="zh-TW">
                <a:latin typeface="Trebuchet MS" pitchFamily="34" charset="0"/>
              </a:rPr>
              <a:pPr/>
              <a:t>12</a:t>
            </a:fld>
            <a:endParaRPr lang="en-US" altLang="zh-TW">
              <a:latin typeface="Trebuchet MS" pitchFamily="34" charset="0"/>
            </a:endParaRP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196975"/>
            <a:ext cx="321627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3933825"/>
            <a:ext cx="63150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Audio Flinger</a:t>
            </a:r>
            <a:endParaRPr lang="zh-TW" altLang="en-US" dirty="0" smtClean="0"/>
          </a:p>
        </p:txBody>
      </p:sp>
      <p:sp>
        <p:nvSpPr>
          <p:cNvPr id="39939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Several thread to read/write data</a:t>
            </a:r>
          </a:p>
          <a:p>
            <a:pPr lvl="1"/>
            <a:r>
              <a:rPr lang="en-US" altLang="zh-TW" smtClean="0"/>
              <a:t>Create thread by AudioPolicy</a:t>
            </a:r>
          </a:p>
          <a:p>
            <a:pPr lvl="2"/>
            <a:r>
              <a:rPr lang="en-US" altLang="zh-TW" smtClean="0"/>
              <a:t>mixer thread</a:t>
            </a:r>
          </a:p>
          <a:p>
            <a:pPr lvl="2"/>
            <a:r>
              <a:rPr lang="en-US" altLang="zh-TW" smtClean="0"/>
              <a:t>duplicating thread</a:t>
            </a:r>
          </a:p>
          <a:p>
            <a:pPr lvl="2"/>
            <a:r>
              <a:rPr lang="en-US" altLang="zh-TW" smtClean="0"/>
              <a:t>direct output thread</a:t>
            </a:r>
          </a:p>
          <a:p>
            <a:pPr lvl="1"/>
            <a:r>
              <a:rPr lang="en-US" altLang="zh-TW" smtClean="0"/>
              <a:t>Resampler</a:t>
            </a:r>
          </a:p>
          <a:p>
            <a:pPr lvl="1"/>
            <a:r>
              <a:rPr lang="en-US" altLang="zh-TW" smtClean="0"/>
              <a:t>Non-blocking audio I/O</a:t>
            </a:r>
          </a:p>
          <a:p>
            <a:pPr lvl="1"/>
            <a:r>
              <a:rPr lang="en-US" altLang="zh-TW" smtClean="0"/>
              <a:t>AudioWatchdog</a:t>
            </a:r>
          </a:p>
          <a:p>
            <a:pPr lvl="2"/>
            <a:endParaRPr lang="en-US" altLang="zh-TW" smtClean="0"/>
          </a:p>
          <a:p>
            <a:pPr lvl="1"/>
            <a:endParaRPr lang="en-US" altLang="zh-TW" smtClean="0"/>
          </a:p>
          <a:p>
            <a:pPr lvl="2"/>
            <a:endParaRPr lang="zh-TW" altLang="en-US" smtClean="0"/>
          </a:p>
        </p:txBody>
      </p:sp>
      <p:sp>
        <p:nvSpPr>
          <p:cNvPr id="39940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70047DA7-CA10-4617-8521-129863084E57}" type="slidenum">
              <a:rPr lang="en-US" altLang="zh-TW">
                <a:latin typeface="Trebuchet MS" pitchFamily="34" charset="0"/>
              </a:rPr>
              <a:pPr/>
              <a:t>13</a:t>
            </a:fld>
            <a:endParaRPr lang="en-US" altLang="zh-TW">
              <a:latin typeface="Trebuchet MS" pitchFamily="34" charset="0"/>
            </a:endParaRPr>
          </a:p>
        </p:txBody>
      </p:sp>
      <p:pic>
        <p:nvPicPr>
          <p:cNvPr id="39941" name="Picture 8" descr="http://www.wiseandroid.com/image.axd?picture=2010%2F7%2Fandroid-opera-mobile-browser%5B1%5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1989138"/>
            <a:ext cx="41767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r>
              <a:rPr lang="en-US" altLang="zh-TW" sz="6000" b="1" smtClean="0"/>
              <a:t>Audio HAL</a:t>
            </a:r>
          </a:p>
        </p:txBody>
      </p:sp>
      <p:sp>
        <p:nvSpPr>
          <p:cNvPr id="40964" name="投影片編號版面配置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A0B5543B-583C-4BBD-819F-65C4F8D21099}" type="slidenum">
              <a:rPr lang="en-US" altLang="zh-TW">
                <a:latin typeface="Trebuchet MS" pitchFamily="34" charset="0"/>
              </a:rPr>
              <a:pPr/>
              <a:t>14</a:t>
            </a:fld>
            <a:endParaRPr lang="en-US" altLang="zh-TW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HAL</a:t>
            </a:r>
            <a:endParaRPr lang="zh-TW" altLang="en-US" smtClean="0"/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4294967295"/>
          </p:nvPr>
        </p:nvSpPr>
        <p:spPr bwMode="auto">
          <a:xfrm>
            <a:off x="933450" y="6597650"/>
            <a:ext cx="3313113" cy="1428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b="0">
                <a:solidFill>
                  <a:schemeClr val="accent2"/>
                </a:solidFill>
              </a:rPr>
              <a:t>Platform Group</a:t>
            </a: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F87F74F2-60CB-41D8-BFCB-2B15B18EF244}" type="slidenum">
              <a:rPr lang="en-US" altLang="zh-TW">
                <a:latin typeface="Trebuchet MS" pitchFamily="34" charset="0"/>
              </a:rPr>
              <a:pPr/>
              <a:t>15</a:t>
            </a:fld>
            <a:endParaRPr lang="en-US" altLang="zh-TW">
              <a:latin typeface="Trebuchet MS" pitchFamily="34" charset="0"/>
            </a:endParaRPr>
          </a:p>
        </p:txBody>
      </p:sp>
      <p:sp>
        <p:nvSpPr>
          <p:cNvPr id="41989" name="圓角矩形 10"/>
          <p:cNvSpPr>
            <a:spLocks noChangeArrowheads="1"/>
          </p:cNvSpPr>
          <p:nvPr/>
        </p:nvSpPr>
        <p:spPr bwMode="auto">
          <a:xfrm>
            <a:off x="2843213" y="1341438"/>
            <a:ext cx="4032250" cy="792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altLang="zh-TW"/>
          </a:p>
          <a:p>
            <a:pPr algn="ctr"/>
            <a:r>
              <a:rPr lang="en-US" altLang="zh-TW"/>
              <a:t>app</a:t>
            </a:r>
            <a:endParaRPr lang="zh-TW" altLang="en-US"/>
          </a:p>
        </p:txBody>
      </p:sp>
      <p:sp>
        <p:nvSpPr>
          <p:cNvPr id="41990" name="圓角矩形 11"/>
          <p:cNvSpPr>
            <a:spLocks noChangeArrowheads="1"/>
          </p:cNvSpPr>
          <p:nvPr/>
        </p:nvSpPr>
        <p:spPr bwMode="auto">
          <a:xfrm>
            <a:off x="2843213" y="2205038"/>
            <a:ext cx="4032250" cy="10080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altLang="zh-TW"/>
          </a:p>
          <a:p>
            <a:pPr algn="ctr"/>
            <a:r>
              <a:rPr lang="en-US" altLang="zh-TW"/>
              <a:t>AudioTrack/AudioRecord/…</a:t>
            </a:r>
          </a:p>
          <a:p>
            <a:pPr algn="ctr"/>
            <a:r>
              <a:rPr lang="en-US" altLang="zh-TW"/>
              <a:t>(AudioPolicy/AudioFlinger/…)</a:t>
            </a:r>
          </a:p>
          <a:p>
            <a:pPr algn="ctr"/>
            <a:endParaRPr lang="zh-TW" altLang="en-US"/>
          </a:p>
        </p:txBody>
      </p:sp>
      <p:sp>
        <p:nvSpPr>
          <p:cNvPr id="9" name="圓角矩形 12"/>
          <p:cNvSpPr>
            <a:spLocks noChangeArrowheads="1"/>
          </p:cNvSpPr>
          <p:nvPr/>
        </p:nvSpPr>
        <p:spPr bwMode="auto">
          <a:xfrm>
            <a:off x="2843213" y="3357563"/>
            <a:ext cx="4032250" cy="1439862"/>
          </a:xfrm>
          <a:prstGeom prst="roundRect">
            <a:avLst>
              <a:gd name="adj" fmla="val 16667"/>
            </a:avLst>
          </a:prstGeom>
          <a:solidFill>
            <a:schemeClr val="accent5">
              <a:lumMod val="90000"/>
            </a:schemeClr>
          </a:solidFill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altLang="zh-TW"/>
          </a:p>
          <a:p>
            <a:pPr algn="ctr"/>
            <a:r>
              <a:rPr lang="en-US" altLang="zh-TW"/>
              <a:t>Audio HAL</a:t>
            </a:r>
          </a:p>
          <a:p>
            <a:pPr algn="ctr"/>
            <a:r>
              <a:rPr lang="en-US" altLang="zh-TW"/>
              <a:t>(open/read/write/…)</a:t>
            </a:r>
            <a:endParaRPr lang="zh-TW" altLang="en-US"/>
          </a:p>
        </p:txBody>
      </p:sp>
      <p:sp>
        <p:nvSpPr>
          <p:cNvPr id="41992" name="圓角矩形 13"/>
          <p:cNvSpPr>
            <a:spLocks noChangeArrowheads="1"/>
          </p:cNvSpPr>
          <p:nvPr/>
        </p:nvSpPr>
        <p:spPr bwMode="auto">
          <a:xfrm>
            <a:off x="2843213" y="4941888"/>
            <a:ext cx="4032250" cy="10080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altLang="zh-TW"/>
          </a:p>
          <a:p>
            <a:pPr algn="ctr"/>
            <a:r>
              <a:rPr lang="en-US" altLang="zh-TW"/>
              <a:t>Audio Driver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HAL</a:t>
            </a:r>
            <a:endParaRPr lang="zh-TW" altLang="en-US" smtClean="0"/>
          </a:p>
        </p:txBody>
      </p:sp>
      <p:sp>
        <p:nvSpPr>
          <p:cNvPr id="43011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mtClean="0"/>
              <a:t>ALSA</a:t>
            </a:r>
            <a:r>
              <a:rPr lang="en-US" altLang="zh-TW" smtClean="0"/>
              <a:t> (Advanced Linux Sound Architecture)</a:t>
            </a:r>
          </a:p>
          <a:p>
            <a:pPr lvl="1"/>
            <a:r>
              <a:rPr lang="en-US" altLang="zh-TW" smtClean="0"/>
              <a:t>unified interface/SMP/thread-safe/…</a:t>
            </a:r>
          </a:p>
          <a:p>
            <a:pPr lvl="1"/>
            <a:r>
              <a:rPr lang="en-US" altLang="zh-TW" smtClean="0"/>
              <a:t>usespace library</a:t>
            </a:r>
          </a:p>
          <a:p>
            <a:pPr lvl="2"/>
            <a:r>
              <a:rPr lang="en-US" altLang="zh-TW" smtClean="0"/>
              <a:t>alsa-lib</a:t>
            </a:r>
          </a:p>
          <a:p>
            <a:pPr lvl="2"/>
            <a:r>
              <a:rPr lang="en-US" altLang="zh-TW" smtClean="0"/>
              <a:t>tinyalsa</a:t>
            </a:r>
          </a:p>
          <a:p>
            <a:pPr lvl="1"/>
            <a:r>
              <a:rPr lang="en-US" altLang="zh-TW" smtClean="0"/>
              <a:t>tinyplay/tinycap/ tinymix</a:t>
            </a:r>
          </a:p>
          <a:p>
            <a:endParaRPr lang="en-US" altLang="zh-TW" smtClean="0"/>
          </a:p>
          <a:p>
            <a:r>
              <a:rPr lang="en-US" altLang="zh-TW" smtClean="0"/>
              <a:t>Audio HAL interface</a:t>
            </a:r>
          </a:p>
          <a:p>
            <a:pPr lvl="1"/>
            <a:r>
              <a:rPr lang="en-US" altLang="zh-TW" smtClean="0"/>
              <a:t>volume setting</a:t>
            </a:r>
          </a:p>
          <a:p>
            <a:pPr lvl="1"/>
            <a:r>
              <a:rPr lang="en-US" altLang="zh-TW" smtClean="0"/>
              <a:t>I/O function</a:t>
            </a:r>
          </a:p>
          <a:p>
            <a:pPr lvl="1"/>
            <a:r>
              <a:rPr lang="en-US" altLang="zh-TW" smtClean="0"/>
              <a:t>…</a:t>
            </a:r>
          </a:p>
          <a:p>
            <a:pPr lvl="1"/>
            <a:endParaRPr lang="zh-TW" altLang="zh-TW" smtClean="0"/>
          </a:p>
          <a:p>
            <a:pPr lvl="1"/>
            <a:endParaRPr lang="zh-TW" altLang="en-US" smtClean="0"/>
          </a:p>
        </p:txBody>
      </p:sp>
      <p:sp>
        <p:nvSpPr>
          <p:cNvPr id="43012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597D916D-0F1F-4B11-86BD-93B780A8DA0A}" type="slidenum">
              <a:rPr lang="en-US" altLang="zh-TW">
                <a:latin typeface="Trebuchet MS" pitchFamily="34" charset="0"/>
              </a:rPr>
              <a:pPr/>
              <a:t>16</a:t>
            </a:fld>
            <a:endParaRPr lang="en-US" altLang="zh-TW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Media API</a:t>
            </a:r>
            <a:endParaRPr lang="en-US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1038" y="1857375"/>
            <a:ext cx="7462837" cy="4054475"/>
            <a:chOff x="681010" y="1857364"/>
            <a:chExt cx="7462890" cy="4053924"/>
          </a:xfrm>
        </p:grpSpPr>
        <p:sp>
          <p:nvSpPr>
            <p:cNvPr id="17" name="Rounded Rectangle 16"/>
            <p:cNvSpPr/>
            <p:nvPr/>
          </p:nvSpPr>
          <p:spPr>
            <a:xfrm>
              <a:off x="5429256" y="3500204"/>
              <a:ext cx="2143140" cy="714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93" name="TextBox 5"/>
            <p:cNvSpPr txBox="1">
              <a:spLocks noChangeArrowheads="1"/>
            </p:cNvSpPr>
            <p:nvPr/>
          </p:nvSpPr>
          <p:spPr bwMode="auto">
            <a:xfrm>
              <a:off x="5429256" y="3571876"/>
              <a:ext cx="214314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3200"/>
                <a:t>Record</a:t>
              </a:r>
              <a:endParaRPr lang="en-US" sz="3200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142975" y="3500204"/>
              <a:ext cx="2462366" cy="714278"/>
              <a:chOff x="1142975" y="3500204"/>
              <a:chExt cx="2462366" cy="71427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42975" y="3500204"/>
                <a:ext cx="2462366" cy="714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11" name="TextBox 3"/>
              <p:cNvSpPr txBox="1">
                <a:spLocks noChangeArrowheads="1"/>
              </p:cNvSpPr>
              <p:nvPr/>
            </p:nvSpPr>
            <p:spPr bwMode="auto">
              <a:xfrm>
                <a:off x="1142976" y="3571876"/>
                <a:ext cx="229254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Playback</a:t>
                </a:r>
                <a:endParaRPr lang="en-US" sz="3200" dirty="0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928925" y="1857364"/>
              <a:ext cx="3667831" cy="714278"/>
              <a:chOff x="1142975" y="3500438"/>
              <a:chExt cx="2821409" cy="71427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42976" y="3500438"/>
                <a:ext cx="2801313" cy="7142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9" name="TextBox 20"/>
              <p:cNvSpPr txBox="1">
                <a:spLocks noChangeArrowheads="1"/>
              </p:cNvSpPr>
              <p:nvPr/>
            </p:nvSpPr>
            <p:spPr bwMode="auto">
              <a:xfrm>
                <a:off x="1142975" y="3571876"/>
                <a:ext cx="2821409" cy="584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 smtClean="0"/>
                  <a:t>Audio/Video</a:t>
                </a:r>
                <a:endParaRPr lang="en-US" sz="3200" dirty="0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681010" y="5214950"/>
              <a:ext cx="3071834" cy="500066"/>
              <a:chOff x="1142976" y="3500438"/>
              <a:chExt cx="2143140" cy="71438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42976" y="3499754"/>
                <a:ext cx="2143140" cy="7142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7" name="TextBox 26"/>
              <p:cNvSpPr txBox="1">
                <a:spLocks noChangeArrowheads="1"/>
              </p:cNvSpPr>
              <p:nvPr/>
            </p:nvSpPr>
            <p:spPr bwMode="auto">
              <a:xfrm>
                <a:off x="1142976" y="3571877"/>
                <a:ext cx="21431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android.media.MediaPlayer</a:t>
                </a: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857752" y="5214950"/>
              <a:ext cx="3286148" cy="696338"/>
              <a:chOff x="1142976" y="3500438"/>
              <a:chExt cx="2143140" cy="99476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42976" y="3499754"/>
                <a:ext cx="2143140" cy="7142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5" name="TextBox 29"/>
              <p:cNvSpPr txBox="1">
                <a:spLocks noChangeArrowheads="1"/>
              </p:cNvSpPr>
              <p:nvPr/>
            </p:nvSpPr>
            <p:spPr bwMode="auto">
              <a:xfrm>
                <a:off x="1142976" y="3571877"/>
                <a:ext cx="214314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android.media.MediaRecorder</a:t>
                </a:r>
              </a:p>
            </p:txBody>
          </p:sp>
        </p:grpSp>
        <p:cxnSp>
          <p:nvCxnSpPr>
            <p:cNvPr id="32" name="Elbow Connector 31"/>
            <p:cNvCxnSpPr/>
            <p:nvPr/>
          </p:nvCxnSpPr>
          <p:spPr>
            <a:xfrm rot="5400000">
              <a:off x="4107689" y="2821639"/>
              <a:ext cx="499994" cy="31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14546" y="3071637"/>
              <a:ext cx="428628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6" idx="0"/>
            </p:cNvCxnSpPr>
            <p:nvPr/>
          </p:nvCxnSpPr>
          <p:spPr>
            <a:xfrm rot="16200000" flipH="1">
              <a:off x="2081656" y="3207701"/>
              <a:ext cx="426980" cy="15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0"/>
            </p:cNvCxnSpPr>
            <p:nvPr/>
          </p:nvCxnSpPr>
          <p:spPr>
            <a:xfrm rot="5400000" flipH="1" flipV="1">
              <a:off x="6286542" y="3285920"/>
              <a:ext cx="428567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6" idx="2"/>
              <a:endCxn id="26" idx="0"/>
            </p:cNvCxnSpPr>
            <p:nvPr/>
          </p:nvCxnSpPr>
          <p:spPr>
            <a:xfrm rot="5400000">
              <a:off x="1795549" y="4635860"/>
              <a:ext cx="999989" cy="157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2"/>
              <a:endCxn id="29" idx="0"/>
            </p:cNvCxnSpPr>
            <p:nvPr/>
          </p:nvCxnSpPr>
          <p:spPr>
            <a:xfrm rot="5400000">
              <a:off x="6000831" y="4714475"/>
              <a:ext cx="999989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99712" y="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 smtClean="0"/>
              <a:t>Playback: </a:t>
            </a:r>
            <a:r>
              <a:rPr lang="en-GB" dirty="0" err="1" smtClean="0"/>
              <a:t>MediaPlayer</a:t>
            </a:r>
            <a:r>
              <a:rPr lang="en-GB" dirty="0" smtClean="0"/>
              <a:t> Basics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GB" smtClean="0"/>
              <a:t>Play Media From:</a:t>
            </a:r>
            <a:endParaRPr lang="en-US" smtClean="0"/>
          </a:p>
          <a:p>
            <a:pPr lvl="1" eaLnBrk="1" hangingPunct="1"/>
            <a:r>
              <a:rPr lang="en-GB" smtClean="0"/>
              <a:t>Resource Folder</a:t>
            </a:r>
          </a:p>
          <a:p>
            <a:pPr lvl="1" eaLnBrk="1" hangingPunct="1"/>
            <a:r>
              <a:rPr lang="en-GB" smtClean="0"/>
              <a:t>File System Path</a:t>
            </a:r>
          </a:p>
          <a:p>
            <a:pPr lvl="1" eaLnBrk="1" hangingPunct="1"/>
            <a:r>
              <a:rPr lang="en-GB" smtClean="0"/>
              <a:t>URL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Basically</a:t>
            </a:r>
          </a:p>
          <a:p>
            <a:pPr lvl="1" eaLnBrk="1" hangingPunct="1"/>
            <a:r>
              <a:rPr lang="en-GB" smtClean="0"/>
              <a:t>Create new instance of MediaPlayer</a:t>
            </a:r>
          </a:p>
          <a:p>
            <a:pPr lvl="1" eaLnBrk="1" hangingPunct="1"/>
            <a:r>
              <a:rPr lang="en-GB" smtClean="0"/>
              <a:t>Call prepare()</a:t>
            </a:r>
          </a:p>
          <a:p>
            <a:pPr lvl="1" eaLnBrk="1" hangingPunct="1"/>
            <a:r>
              <a:rPr lang="en-GB" smtClean="0"/>
              <a:t>Call start()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Playback: MediaPlayer Class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2390775" cy="4572000"/>
          </a:xfrm>
        </p:spPr>
        <p:txBody>
          <a:bodyPr/>
          <a:lstStyle/>
          <a:p>
            <a:pPr eaLnBrk="1" hangingPunct="1"/>
            <a:r>
              <a:rPr lang="en-GB" sz="2000" smtClean="0"/>
              <a:t>Create Using:</a:t>
            </a:r>
          </a:p>
          <a:p>
            <a:pPr lvl="1" eaLnBrk="1" hangingPunct="1"/>
            <a:r>
              <a:rPr lang="en-GB" sz="2000" smtClean="0"/>
              <a:t>URI</a:t>
            </a:r>
          </a:p>
          <a:p>
            <a:pPr lvl="1" eaLnBrk="1" hangingPunct="1"/>
            <a:r>
              <a:rPr lang="en-GB" sz="2000" smtClean="0"/>
              <a:t>Resource ID</a:t>
            </a:r>
          </a:p>
          <a:p>
            <a:pPr lvl="1" eaLnBrk="1" hangingPunct="1"/>
            <a:r>
              <a:rPr lang="en-GB" sz="2000" smtClean="0"/>
              <a:t>URI + Surface</a:t>
            </a:r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Others:</a:t>
            </a:r>
          </a:p>
          <a:p>
            <a:pPr lvl="1" eaLnBrk="1" hangingPunct="1"/>
            <a:r>
              <a:rPr lang="en-GB" sz="1700" smtClean="0"/>
              <a:t>Start</a:t>
            </a:r>
          </a:p>
          <a:p>
            <a:pPr lvl="1" eaLnBrk="1" hangingPunct="1"/>
            <a:r>
              <a:rPr lang="en-GB" sz="1700" smtClean="0"/>
              <a:t>Prepare</a:t>
            </a:r>
          </a:p>
          <a:p>
            <a:pPr lvl="1" eaLnBrk="1" hangingPunct="1"/>
            <a:r>
              <a:rPr lang="en-GB" sz="1700" smtClean="0"/>
              <a:t>Pause</a:t>
            </a:r>
          </a:p>
          <a:p>
            <a:pPr lvl="1" eaLnBrk="1" hangingPunct="1"/>
            <a:r>
              <a:rPr lang="en-GB" sz="1700" smtClean="0"/>
              <a:t>Release</a:t>
            </a:r>
          </a:p>
          <a:p>
            <a:pPr lvl="1" eaLnBrk="1" hangingPunct="1"/>
            <a:r>
              <a:rPr lang="en-GB" sz="1700" smtClean="0"/>
              <a:t>Reset</a:t>
            </a:r>
          </a:p>
          <a:p>
            <a:pPr lvl="1" eaLnBrk="1" hangingPunct="1"/>
            <a:r>
              <a:rPr lang="en-GB" sz="1700" smtClean="0"/>
              <a:t>SeekTo</a:t>
            </a:r>
          </a:p>
          <a:p>
            <a:pPr lvl="1" eaLnBrk="1" hangingPunct="1"/>
            <a:r>
              <a:rPr lang="en-GB" sz="1700" smtClean="0"/>
              <a:t>Stop</a:t>
            </a:r>
          </a:p>
          <a:p>
            <a:pPr eaLnBrk="1" hangingPunct="1"/>
            <a:endParaRPr lang="en-GB" sz="2000" smtClean="0"/>
          </a:p>
          <a:p>
            <a:pPr lvl="1" eaLnBrk="1" hangingPunct="1"/>
            <a:endParaRPr lang="en-GB" sz="2000" smtClean="0"/>
          </a:p>
          <a:p>
            <a:pPr lvl="1" eaLnBrk="1" hangingPunct="1"/>
            <a:endParaRPr lang="en-GB" sz="2000" smtClean="0"/>
          </a:p>
        </p:txBody>
      </p:sp>
      <p:sp>
        <p:nvSpPr>
          <p:cNvPr id="14340" name="Content Placeholder 3"/>
          <p:cNvSpPr>
            <a:spLocks noGrp="1"/>
          </p:cNvSpPr>
          <p:nvPr>
            <p:ph sz="quarter" idx="2"/>
          </p:nvPr>
        </p:nvSpPr>
        <p:spPr>
          <a:xfrm>
            <a:off x="3429000" y="1571625"/>
            <a:ext cx="2286000" cy="1857375"/>
          </a:xfrm>
        </p:spPr>
        <p:txBody>
          <a:bodyPr/>
          <a:lstStyle/>
          <a:p>
            <a:pPr eaLnBrk="1" hangingPunct="1"/>
            <a:r>
              <a:rPr lang="en-GB" sz="2000" smtClean="0"/>
              <a:t>Get:</a:t>
            </a:r>
          </a:p>
          <a:p>
            <a:pPr lvl="1" eaLnBrk="1" hangingPunct="1"/>
            <a:r>
              <a:rPr lang="en-GB" sz="2000" smtClean="0"/>
              <a:t>Position</a:t>
            </a:r>
          </a:p>
          <a:p>
            <a:pPr lvl="1" eaLnBrk="1" hangingPunct="1"/>
            <a:r>
              <a:rPr lang="en-GB" sz="2000" smtClean="0"/>
              <a:t>Duration</a:t>
            </a:r>
          </a:p>
          <a:p>
            <a:pPr lvl="1" eaLnBrk="1" hangingPunct="1"/>
            <a:r>
              <a:rPr lang="en-GB" sz="2000" smtClean="0"/>
              <a:t>FrameAt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mtClean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5743711" y="1114425"/>
            <a:ext cx="32051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GB" sz="2000" dirty="0">
                <a:latin typeface="+mn-lt"/>
              </a:rPr>
              <a:t>Set: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Audio Stream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Output Display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Looping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Data Source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Wake Mode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endParaRPr lang="en-GB" sz="2000" dirty="0">
              <a:latin typeface="+mn-lt"/>
            </a:endParaRP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Listeners: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Buffering Update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Completion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Error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000" dirty="0">
                <a:latin typeface="+mn-lt"/>
              </a:rPr>
              <a:t>When Prepared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GB" sz="2900" dirty="0">
              <a:latin typeface="+mn-lt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29000" y="4000500"/>
            <a:ext cx="2286000" cy="1143000"/>
            <a:chOff x="2928926" y="4000504"/>
            <a:chExt cx="2286016" cy="1143008"/>
          </a:xfrm>
        </p:grpSpPr>
        <p:sp>
          <p:nvSpPr>
            <p:cNvPr id="12" name="Rounded Rectangle 11"/>
            <p:cNvSpPr/>
            <p:nvPr/>
          </p:nvSpPr>
          <p:spPr>
            <a:xfrm>
              <a:off x="2928926" y="4000504"/>
              <a:ext cx="2286016" cy="1143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4" name="TextBox 9"/>
            <p:cNvSpPr txBox="1">
              <a:spLocks noChangeArrowheads="1"/>
            </p:cNvSpPr>
            <p:nvPr/>
          </p:nvSpPr>
          <p:spPr bwMode="auto">
            <a:xfrm>
              <a:off x="3143240" y="4214818"/>
              <a:ext cx="18573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Inherits from</a:t>
              </a:r>
            </a:p>
            <a:p>
              <a:r>
                <a:rPr lang="en-GB"/>
                <a:t>java.lang.Object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</a:t>
            </a:r>
            <a:r>
              <a:rPr lang="en-US" sz="3200" dirty="0" smtClean="0"/>
              <a:t>to</a:t>
            </a:r>
          </a:p>
          <a:p>
            <a:r>
              <a:rPr lang="en-US" altLang="zh-TW" sz="3200" dirty="0" smtClean="0"/>
              <a:t>Understand complexity </a:t>
            </a:r>
            <a:r>
              <a:rPr lang="en-US" altLang="zh-TW" sz="3200" dirty="0" smtClean="0"/>
              <a:t>of android audio </a:t>
            </a:r>
            <a:r>
              <a:rPr lang="en-US" altLang="zh-TW" sz="3200" dirty="0" smtClean="0"/>
              <a:t>system</a:t>
            </a:r>
          </a:p>
          <a:p>
            <a:r>
              <a:rPr lang="en-US" sz="3200" dirty="0" smtClean="0"/>
              <a:t>Understand </a:t>
            </a:r>
            <a:r>
              <a:rPr lang="en-US" altLang="zh-TW" sz="3200" dirty="0" smtClean="0"/>
              <a:t>Architecture of </a:t>
            </a:r>
            <a:r>
              <a:rPr lang="en-US" altLang="zh-TW" sz="3200" dirty="0" smtClean="0"/>
              <a:t>Audio </a:t>
            </a:r>
            <a:r>
              <a:rPr lang="en-US" altLang="zh-TW" sz="3200" dirty="0" smtClean="0"/>
              <a:t>System</a:t>
            </a:r>
          </a:p>
          <a:p>
            <a:r>
              <a:rPr lang="en-US" sz="3200" dirty="0" smtClean="0"/>
              <a:t>Understand </a:t>
            </a:r>
            <a:r>
              <a:rPr lang="en-US" altLang="zh-TW" sz="3200" dirty="0" smtClean="0"/>
              <a:t>Audio Flinger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6020" y="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 smtClean="0"/>
              <a:t>Recording: </a:t>
            </a:r>
            <a:r>
              <a:rPr lang="en-GB" dirty="0" err="1" smtClean="0"/>
              <a:t>MediaRecorder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Create new instance of MediaRecorder</a:t>
            </a:r>
          </a:p>
          <a:p>
            <a:pPr eaLnBrk="1" hangingPunct="1"/>
            <a:r>
              <a:rPr lang="en-GB" sz="2000" smtClean="0"/>
              <a:t>Create new instance of ContentValues</a:t>
            </a:r>
          </a:p>
          <a:p>
            <a:pPr eaLnBrk="1" hangingPunct="1"/>
            <a:r>
              <a:rPr lang="en-GB" sz="2000" smtClean="0"/>
              <a:t>Create an output file</a:t>
            </a:r>
          </a:p>
          <a:p>
            <a:pPr eaLnBrk="1" hangingPunct="1"/>
            <a:r>
              <a:rPr lang="en-GB" sz="2000" smtClean="0"/>
              <a:t>Set  Preview Display</a:t>
            </a:r>
          </a:p>
          <a:p>
            <a:pPr eaLnBrk="1" hangingPunct="1"/>
            <a:r>
              <a:rPr lang="en-GB" sz="2000" smtClean="0"/>
              <a:t>Set Video and Audio Source (Camera and Mic)</a:t>
            </a:r>
          </a:p>
          <a:p>
            <a:pPr eaLnBrk="1" hangingPunct="1"/>
            <a:r>
              <a:rPr lang="en-GB" sz="2000" smtClean="0"/>
              <a:t>Set Properties (File Size, Video Size, Frame Rate)</a:t>
            </a:r>
          </a:p>
          <a:p>
            <a:pPr eaLnBrk="1" hangingPunct="1"/>
            <a:r>
              <a:rPr lang="en-GB" sz="2000" smtClean="0"/>
              <a:t>Set Audio and Video Encoders</a:t>
            </a:r>
          </a:p>
          <a:p>
            <a:pPr eaLnBrk="1" hangingPunct="1"/>
            <a:r>
              <a:rPr lang="en-GB" sz="2000" smtClean="0"/>
              <a:t>Call Prepare() and Start()</a:t>
            </a:r>
          </a:p>
          <a:p>
            <a:pPr eaLnBrk="1" hangingPunct="1"/>
            <a:r>
              <a:rPr lang="en-GB" sz="2000" smtClean="0"/>
              <a:t>Call Stop() and Release()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95210" y="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 smtClean="0"/>
              <a:t>Uses of Media API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GB" sz="1800" smtClean="0"/>
              <a:t>Call:</a:t>
            </a:r>
          </a:p>
          <a:p>
            <a:pPr lvl="1" eaLnBrk="1" hangingPunct="1"/>
            <a:r>
              <a:rPr lang="en-GB" sz="1800" smtClean="0"/>
              <a:t>Receiving – Start mp3 background service</a:t>
            </a:r>
          </a:p>
          <a:p>
            <a:pPr lvl="1" eaLnBrk="1" hangingPunct="1"/>
            <a:r>
              <a:rPr lang="en-GB" sz="1800" smtClean="0"/>
              <a:t>Automatically record conversation or 3G videos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1800" smtClean="0"/>
              <a:t>Playing Games:</a:t>
            </a:r>
          </a:p>
          <a:p>
            <a:pPr lvl="1" eaLnBrk="1" hangingPunct="1"/>
            <a:r>
              <a:rPr lang="en-GB" sz="1800" smtClean="0"/>
              <a:t>Sound mp3’s in background, render video in foreground</a:t>
            </a:r>
          </a:p>
          <a:p>
            <a:pPr lvl="1" eaLnBrk="1" hangingPunct="1"/>
            <a:r>
              <a:rPr lang="en-GB" sz="1800" smtClean="0"/>
              <a:t>Clicking buttons sound small ticks (mp3’s)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1800" smtClean="0"/>
              <a:t>Conference:</a:t>
            </a:r>
          </a:p>
          <a:p>
            <a:pPr lvl="1" eaLnBrk="1" hangingPunct="1"/>
            <a:r>
              <a:rPr lang="en-GB" sz="1800" smtClean="0"/>
              <a:t>Recording and Playback of Mobile Conference</a:t>
            </a:r>
          </a:p>
          <a:p>
            <a:pPr lvl="1" eaLnBrk="1" hangingPunct="1"/>
            <a:r>
              <a:rPr lang="en-GB" sz="1800" smtClean="0"/>
              <a:t>Synchronising Playback via Bluetooth on Projector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1800" smtClean="0"/>
              <a:t>Record Sounds or Movements, Transform into Actions</a:t>
            </a:r>
          </a:p>
          <a:p>
            <a:pPr lvl="1" eaLnBrk="1" hangingPunct="1"/>
            <a:endParaRPr lang="en-GB" sz="1800" smtClean="0"/>
          </a:p>
          <a:p>
            <a:pPr lvl="1" eaLnBrk="1" hangingPunct="1"/>
            <a:endParaRPr lang="en-GB" sz="1800" smtClean="0"/>
          </a:p>
          <a:p>
            <a:pPr eaLnBrk="1" hangingPunct="1"/>
            <a:endParaRPr lang="en-GB" sz="1800" smtClean="0"/>
          </a:p>
          <a:p>
            <a:pPr lvl="1" eaLnBrk="1" hangingPunct="1"/>
            <a:endParaRPr lang="en-GB" sz="1800" smtClean="0"/>
          </a:p>
          <a:p>
            <a:pPr lvl="1" eaLnBrk="1" hangingPunct="1"/>
            <a:endParaRPr lang="en-GB" sz="1800" smtClean="0"/>
          </a:p>
          <a:p>
            <a:pPr lvl="1" eaLnBrk="1" hangingPunct="1"/>
            <a:endParaRPr lang="en-GB" sz="1800" smtClean="0"/>
          </a:p>
          <a:p>
            <a:pPr lvl="1" eaLnBrk="1" hangingPunct="1"/>
            <a:endParaRPr lang="en-GB" sz="1800" smtClean="0"/>
          </a:p>
          <a:p>
            <a:pPr lvl="1" eaLnBrk="1" hangingPunct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Architecture Audio System</a:t>
            </a:r>
            <a:endParaRPr lang="zh-TW" altLang="en-US" smtClean="0"/>
          </a:p>
        </p:txBody>
      </p:sp>
      <p:sp>
        <p:nvSpPr>
          <p:cNvPr id="2969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complexity of android audio system</a:t>
            </a:r>
          </a:p>
          <a:p>
            <a:pPr lvl="1"/>
            <a:r>
              <a:rPr lang="en-US" altLang="zh-TW" dirty="0" smtClean="0"/>
              <a:t>Soft real-time requirement</a:t>
            </a:r>
          </a:p>
          <a:p>
            <a:pPr lvl="1"/>
            <a:r>
              <a:rPr lang="en-US" altLang="zh-TW" dirty="0" smtClean="0"/>
              <a:t>Large number of usage scenarios</a:t>
            </a:r>
          </a:p>
          <a:p>
            <a:pPr lvl="2"/>
            <a:r>
              <a:rPr lang="en-US" altLang="zh-TW" dirty="0" smtClean="0"/>
              <a:t>Software</a:t>
            </a:r>
          </a:p>
          <a:p>
            <a:pPr lvl="3"/>
            <a:r>
              <a:rPr lang="en-US" altLang="zh-TW" dirty="0" smtClean="0"/>
              <a:t>phone/media player/…</a:t>
            </a:r>
          </a:p>
          <a:p>
            <a:pPr lvl="3"/>
            <a:r>
              <a:rPr lang="en-US" altLang="zh-TW" dirty="0" smtClean="0"/>
              <a:t>different volume setting/…</a:t>
            </a:r>
          </a:p>
          <a:p>
            <a:pPr lvl="2"/>
            <a:r>
              <a:rPr lang="en-US" altLang="zh-TW" dirty="0" smtClean="0"/>
              <a:t>Hardware</a:t>
            </a:r>
          </a:p>
          <a:p>
            <a:pPr lvl="3"/>
            <a:r>
              <a:rPr lang="en-US" altLang="zh-TW" dirty="0" smtClean="0"/>
              <a:t>earpiece/speaker/</a:t>
            </a:r>
            <a:r>
              <a:rPr lang="en-US" altLang="zh-TW" dirty="0" err="1" smtClean="0"/>
              <a:t>hdmi</a:t>
            </a:r>
            <a:r>
              <a:rPr lang="en-US" altLang="zh-TW" dirty="0" smtClean="0"/>
              <a:t>/…</a:t>
            </a:r>
          </a:p>
          <a:p>
            <a:pPr lvl="3"/>
            <a:r>
              <a:rPr lang="en-US" altLang="zh-TW" dirty="0" err="1" smtClean="0"/>
              <a:t>mic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bluetooth</a:t>
            </a:r>
            <a:r>
              <a:rPr lang="en-US" altLang="zh-TW" dirty="0" smtClean="0"/>
              <a:t>/…</a:t>
            </a:r>
          </a:p>
          <a:p>
            <a:pPr lvl="1"/>
            <a:r>
              <a:rPr lang="en-US" altLang="zh-TW" dirty="0" smtClean="0"/>
              <a:t>Flexibility design</a:t>
            </a:r>
          </a:p>
          <a:p>
            <a:pPr lvl="2"/>
            <a:r>
              <a:rPr lang="en-US" altLang="zh-TW" dirty="0" smtClean="0"/>
              <a:t>good design pattern</a:t>
            </a:r>
          </a:p>
          <a:p>
            <a:pPr lvl="2"/>
            <a:r>
              <a:rPr lang="en-US" altLang="zh-TW" dirty="0" smtClean="0"/>
              <a:t>performance (</a:t>
            </a:r>
            <a:r>
              <a:rPr lang="en-US" altLang="zh-TW" dirty="0" smtClean="0">
                <a:sym typeface="Wingdings" pitchFamily="2" charset="2"/>
              </a:rPr>
              <a:t>Java/JNI/binder/…)</a:t>
            </a:r>
            <a:endParaRPr lang="zh-TW" altLang="en-US" dirty="0" smtClean="0"/>
          </a:p>
        </p:txBody>
      </p:sp>
      <p:sp>
        <p:nvSpPr>
          <p:cNvPr id="29700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7111E56E-34EA-4755-A9E5-653153583B31}" type="slidenum">
              <a:rPr lang="en-US" altLang="zh-TW">
                <a:latin typeface="Trebuchet MS" pitchFamily="34" charset="0"/>
              </a:rPr>
              <a:pPr/>
              <a:t>3</a:t>
            </a:fld>
            <a:endParaRPr lang="en-US" altLang="zh-TW">
              <a:latin typeface="Trebuchet MS" pitchFamily="34" charset="0"/>
            </a:endParaRPr>
          </a:p>
        </p:txBody>
      </p:sp>
      <p:pic>
        <p:nvPicPr>
          <p:cNvPr id="29701" name="Picture 8" descr="http://img.talkandroid.com/uploads/2010/08/android_music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0413" y="2636838"/>
            <a:ext cx="4465637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Audio System</a:t>
            </a:r>
            <a:endParaRPr lang="zh-TW" altLang="en-US" dirty="0" smtClean="0"/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0134AF0B-CC6E-40E9-B747-2CA414A5FB6A}" type="slidenum">
              <a:rPr lang="en-US" altLang="zh-TW">
                <a:latin typeface="Trebuchet MS" pitchFamily="34" charset="0"/>
              </a:rPr>
              <a:pPr/>
              <a:t>4</a:t>
            </a:fld>
            <a:endParaRPr lang="en-US" altLang="zh-TW">
              <a:latin typeface="Trebuchet MS" pitchFamily="34" charset="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500063" y="1285875"/>
            <a:ext cx="7816850" cy="4714875"/>
            <a:chOff x="500063" y="1285875"/>
            <a:chExt cx="8104187" cy="4714875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63" y="1285875"/>
              <a:ext cx="4359275" cy="471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6" name="矩形 15"/>
            <p:cNvSpPr>
              <a:spLocks noChangeArrowheads="1"/>
            </p:cNvSpPr>
            <p:nvPr/>
          </p:nvSpPr>
          <p:spPr bwMode="auto">
            <a:xfrm>
              <a:off x="5076825" y="4868863"/>
              <a:ext cx="3527425" cy="1081087"/>
            </a:xfrm>
            <a:prstGeom prst="rect">
              <a:avLst/>
            </a:prstGeom>
            <a:solidFill>
              <a:srgbClr val="F6A8AE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altLang="zh-TW"/>
            </a:p>
            <a:p>
              <a:pPr algn="ctr"/>
              <a:r>
                <a:rPr lang="en-US" altLang="zh-TW"/>
                <a:t>Linux Driver</a:t>
              </a:r>
              <a:endParaRPr lang="zh-TW" altLang="en-US"/>
            </a:p>
          </p:txBody>
        </p:sp>
        <p:sp>
          <p:nvSpPr>
            <p:cNvPr id="30727" name="矩形 17"/>
            <p:cNvSpPr>
              <a:spLocks noChangeArrowheads="1"/>
            </p:cNvSpPr>
            <p:nvPr/>
          </p:nvSpPr>
          <p:spPr bwMode="auto">
            <a:xfrm>
              <a:off x="5076825" y="3283868"/>
              <a:ext cx="3527425" cy="1512887"/>
            </a:xfrm>
            <a:prstGeom prst="rect">
              <a:avLst/>
            </a:prstGeom>
            <a:solidFill>
              <a:srgbClr val="AAF4C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TW"/>
            </a:p>
            <a:p>
              <a:endParaRPr lang="en-US" altLang="zh-TW"/>
            </a:p>
            <a:p>
              <a:pPr algn="ctr"/>
              <a:r>
                <a:rPr lang="en-US" altLang="zh-TW"/>
                <a:t>Audio HAL</a:t>
              </a:r>
              <a:endParaRPr lang="zh-TW" altLang="en-US"/>
            </a:p>
          </p:txBody>
        </p:sp>
        <p:sp>
          <p:nvSpPr>
            <p:cNvPr id="30728" name="矩形 18"/>
            <p:cNvSpPr>
              <a:spLocks noChangeArrowheads="1"/>
            </p:cNvSpPr>
            <p:nvPr/>
          </p:nvSpPr>
          <p:spPr bwMode="auto">
            <a:xfrm>
              <a:off x="5076825" y="2204368"/>
              <a:ext cx="3527425" cy="1008062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TW"/>
            </a:p>
            <a:p>
              <a:pPr algn="ctr"/>
              <a:r>
                <a:rPr lang="en-US" altLang="zh-TW"/>
                <a:t>Android Framework</a:t>
              </a:r>
              <a:endParaRPr lang="zh-TW" altLang="en-US"/>
            </a:p>
          </p:txBody>
        </p:sp>
        <p:sp>
          <p:nvSpPr>
            <p:cNvPr id="30729" name="矩形 19"/>
            <p:cNvSpPr>
              <a:spLocks noChangeArrowheads="1"/>
            </p:cNvSpPr>
            <p:nvPr/>
          </p:nvSpPr>
          <p:spPr bwMode="auto">
            <a:xfrm>
              <a:off x="5076825" y="1340768"/>
              <a:ext cx="3527425" cy="792162"/>
            </a:xfrm>
            <a:prstGeom prst="rect">
              <a:avLst/>
            </a:prstGeom>
            <a:solidFill>
              <a:srgbClr val="BAADF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TW"/>
            </a:p>
            <a:p>
              <a:pPr algn="ctr"/>
              <a:r>
                <a:rPr lang="en-US" altLang="zh-TW"/>
                <a:t>Java App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Android Audio System</a:t>
            </a:r>
            <a:endParaRPr lang="zh-TW" altLang="en-US" smtClean="0"/>
          </a:p>
        </p:txBody>
      </p:sp>
      <p:sp>
        <p:nvSpPr>
          <p:cNvPr id="31747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5261C70E-2168-4D88-8BF8-C8B2D9310206}" type="slidenum">
              <a:rPr lang="en-US" altLang="zh-TW">
                <a:latin typeface="Trebuchet MS" pitchFamily="34" charset="0"/>
              </a:rPr>
              <a:pPr/>
              <a:t>5</a:t>
            </a:fld>
            <a:endParaRPr lang="en-US" altLang="zh-TW">
              <a:latin typeface="Trebuchet MS" pitchFamily="34" charset="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611188" y="1484313"/>
            <a:ext cx="3905250" cy="4465637"/>
            <a:chOff x="611188" y="1341438"/>
            <a:chExt cx="4032250" cy="4608512"/>
          </a:xfrm>
        </p:grpSpPr>
        <p:sp>
          <p:nvSpPr>
            <p:cNvPr id="31754" name="圓角矩形 10"/>
            <p:cNvSpPr>
              <a:spLocks noChangeArrowheads="1"/>
            </p:cNvSpPr>
            <p:nvPr/>
          </p:nvSpPr>
          <p:spPr bwMode="auto">
            <a:xfrm>
              <a:off x="611188" y="1341438"/>
              <a:ext cx="4032250" cy="7921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altLang="zh-TW"/>
            </a:p>
            <a:p>
              <a:pPr algn="ctr"/>
              <a:r>
                <a:rPr lang="en-US" altLang="zh-TW"/>
                <a:t>app</a:t>
              </a:r>
              <a:endParaRPr lang="zh-TW" altLang="en-US"/>
            </a:p>
          </p:txBody>
        </p:sp>
        <p:sp>
          <p:nvSpPr>
            <p:cNvPr id="31755" name="圓角矩形 11"/>
            <p:cNvSpPr>
              <a:spLocks noChangeArrowheads="1"/>
            </p:cNvSpPr>
            <p:nvPr/>
          </p:nvSpPr>
          <p:spPr bwMode="auto">
            <a:xfrm>
              <a:off x="611188" y="2205038"/>
              <a:ext cx="4032250" cy="10080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altLang="zh-TW"/>
            </a:p>
            <a:p>
              <a:pPr algn="ctr"/>
              <a:r>
                <a:rPr lang="en-US" altLang="zh-TW"/>
                <a:t>AudioTrack/AudioRecord/…</a:t>
              </a:r>
            </a:p>
            <a:p>
              <a:pPr algn="ctr"/>
              <a:r>
                <a:rPr lang="en-US" altLang="zh-TW"/>
                <a:t>(AudioPolicy/AudioFlinger/…)</a:t>
              </a:r>
            </a:p>
            <a:p>
              <a:pPr algn="ctr"/>
              <a:endParaRPr lang="zh-TW" altLang="en-US"/>
            </a:p>
          </p:txBody>
        </p:sp>
        <p:sp>
          <p:nvSpPr>
            <p:cNvPr id="31756" name="圓角矩形 12"/>
            <p:cNvSpPr>
              <a:spLocks noChangeArrowheads="1"/>
            </p:cNvSpPr>
            <p:nvPr/>
          </p:nvSpPr>
          <p:spPr bwMode="auto">
            <a:xfrm>
              <a:off x="611188" y="3357563"/>
              <a:ext cx="4032250" cy="14398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altLang="zh-TW"/>
            </a:p>
            <a:p>
              <a:pPr algn="ctr"/>
              <a:r>
                <a:rPr lang="en-US" altLang="zh-TW"/>
                <a:t>Audio HAL</a:t>
              </a:r>
            </a:p>
            <a:p>
              <a:pPr algn="ctr"/>
              <a:r>
                <a:rPr lang="en-US" altLang="zh-TW"/>
                <a:t>(open/read/write/…)</a:t>
              </a:r>
              <a:endParaRPr lang="zh-TW" altLang="en-US"/>
            </a:p>
          </p:txBody>
        </p:sp>
        <p:sp>
          <p:nvSpPr>
            <p:cNvPr id="31757" name="圓角矩形 13"/>
            <p:cNvSpPr>
              <a:spLocks noChangeArrowheads="1"/>
            </p:cNvSpPr>
            <p:nvPr/>
          </p:nvSpPr>
          <p:spPr bwMode="auto">
            <a:xfrm>
              <a:off x="611188" y="4941888"/>
              <a:ext cx="4032250" cy="10080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altLang="zh-TW"/>
            </a:p>
            <a:p>
              <a:pPr algn="ctr"/>
              <a:r>
                <a:rPr lang="en-US" altLang="zh-TW"/>
                <a:t>Audio Driver</a:t>
              </a:r>
              <a:endParaRPr lang="zh-TW" altLang="en-US"/>
            </a:p>
          </p:txBody>
        </p:sp>
        <p:sp>
          <p:nvSpPr>
            <p:cNvPr id="31758" name="向下箭號 14"/>
            <p:cNvSpPr>
              <a:spLocks noChangeArrowheads="1"/>
            </p:cNvSpPr>
            <p:nvPr/>
          </p:nvSpPr>
          <p:spPr bwMode="auto">
            <a:xfrm>
              <a:off x="1474788" y="1989138"/>
              <a:ext cx="360362" cy="431800"/>
            </a:xfrm>
            <a:prstGeom prst="downArrow">
              <a:avLst>
                <a:gd name="adj1" fmla="val 50000"/>
                <a:gd name="adj2" fmla="val 49927"/>
              </a:avLst>
            </a:prstGeom>
            <a:solidFill>
              <a:srgbClr val="92D05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向下箭號 16"/>
            <p:cNvSpPr>
              <a:spLocks noChangeArrowheads="1"/>
            </p:cNvSpPr>
            <p:nvPr/>
          </p:nvSpPr>
          <p:spPr bwMode="auto">
            <a:xfrm>
              <a:off x="1474788" y="3141663"/>
              <a:ext cx="360362" cy="431800"/>
            </a:xfrm>
            <a:prstGeom prst="downArrow">
              <a:avLst>
                <a:gd name="adj1" fmla="val 50000"/>
                <a:gd name="adj2" fmla="val 49927"/>
              </a:avLst>
            </a:prstGeom>
            <a:solidFill>
              <a:srgbClr val="92D05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向下箭號 17"/>
            <p:cNvSpPr>
              <a:spLocks noChangeArrowheads="1"/>
            </p:cNvSpPr>
            <p:nvPr/>
          </p:nvSpPr>
          <p:spPr bwMode="auto">
            <a:xfrm>
              <a:off x="1474788" y="4652963"/>
              <a:ext cx="360362" cy="431800"/>
            </a:xfrm>
            <a:prstGeom prst="downArrow">
              <a:avLst>
                <a:gd name="adj1" fmla="val 50000"/>
                <a:gd name="adj2" fmla="val 49927"/>
              </a:avLst>
            </a:prstGeom>
            <a:solidFill>
              <a:srgbClr val="92D05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文字方塊 18"/>
            <p:cNvSpPr txBox="1">
              <a:spLocks noChangeArrowheads="1"/>
            </p:cNvSpPr>
            <p:nvPr/>
          </p:nvSpPr>
          <p:spPr bwMode="auto">
            <a:xfrm>
              <a:off x="917575" y="2276475"/>
              <a:ext cx="1493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B050"/>
                  </a:solidFill>
                </a:rPr>
                <a:t>control flow</a:t>
              </a:r>
              <a:endParaRPr lang="zh-TW" altLang="en-US">
                <a:solidFill>
                  <a:srgbClr val="00B050"/>
                </a:solidFill>
              </a:endParaRPr>
            </a:p>
          </p:txBody>
        </p:sp>
        <p:sp>
          <p:nvSpPr>
            <p:cNvPr id="31762" name="向下箭號 20"/>
            <p:cNvSpPr>
              <a:spLocks noChangeArrowheads="1"/>
            </p:cNvSpPr>
            <p:nvPr/>
          </p:nvSpPr>
          <p:spPr bwMode="auto">
            <a:xfrm>
              <a:off x="3203575" y="1989138"/>
              <a:ext cx="358775" cy="431800"/>
            </a:xfrm>
            <a:prstGeom prst="downArrow">
              <a:avLst>
                <a:gd name="adj1" fmla="val 50000"/>
                <a:gd name="adj2" fmla="val 50147"/>
              </a:avLst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向下箭號 15"/>
            <p:cNvSpPr/>
            <p:nvPr/>
          </p:nvSpPr>
          <p:spPr bwMode="auto">
            <a:xfrm>
              <a:off x="3563317" y="1988840"/>
              <a:ext cx="360040" cy="432048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764" name="向下箭號 22"/>
            <p:cNvSpPr>
              <a:spLocks noChangeArrowheads="1"/>
            </p:cNvSpPr>
            <p:nvPr/>
          </p:nvSpPr>
          <p:spPr bwMode="auto">
            <a:xfrm>
              <a:off x="3203575" y="3213100"/>
              <a:ext cx="358775" cy="431800"/>
            </a:xfrm>
            <a:prstGeom prst="downArrow">
              <a:avLst>
                <a:gd name="adj1" fmla="val 50000"/>
                <a:gd name="adj2" fmla="val 50147"/>
              </a:avLst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向下箭號 17"/>
            <p:cNvSpPr/>
            <p:nvPr/>
          </p:nvSpPr>
          <p:spPr bwMode="auto">
            <a:xfrm>
              <a:off x="3563317" y="3212976"/>
              <a:ext cx="360040" cy="432048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766" name="向下箭號 24"/>
            <p:cNvSpPr>
              <a:spLocks noChangeArrowheads="1"/>
            </p:cNvSpPr>
            <p:nvPr/>
          </p:nvSpPr>
          <p:spPr bwMode="auto">
            <a:xfrm>
              <a:off x="3203575" y="4652963"/>
              <a:ext cx="358775" cy="431800"/>
            </a:xfrm>
            <a:prstGeom prst="downArrow">
              <a:avLst>
                <a:gd name="adj1" fmla="val 50000"/>
                <a:gd name="adj2" fmla="val 50147"/>
              </a:avLst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向下箭號 19"/>
            <p:cNvSpPr/>
            <p:nvPr/>
          </p:nvSpPr>
          <p:spPr bwMode="auto">
            <a:xfrm>
              <a:off x="3563317" y="4653136"/>
              <a:ext cx="360040" cy="432048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31749" name="文字方塊 26"/>
          <p:cNvSpPr txBox="1">
            <a:spLocks noChangeArrowheads="1"/>
          </p:cNvSpPr>
          <p:nvPr/>
        </p:nvSpPr>
        <p:spPr bwMode="auto">
          <a:xfrm>
            <a:off x="3922713" y="2266950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data flow</a:t>
            </a:r>
            <a:endParaRPr lang="zh-TW" altLang="en-US">
              <a:solidFill>
                <a:srgbClr val="FF3300"/>
              </a:solidFill>
            </a:endParaRPr>
          </a:p>
        </p:txBody>
      </p:sp>
      <p:sp>
        <p:nvSpPr>
          <p:cNvPr id="25" name="向左箭號圖說文字 24"/>
          <p:cNvSpPr/>
          <p:nvPr/>
        </p:nvSpPr>
        <p:spPr bwMode="auto">
          <a:xfrm>
            <a:off x="4932363" y="1484313"/>
            <a:ext cx="1655762" cy="360362"/>
          </a:xfrm>
          <a:prstGeom prst="leftArrowCallout">
            <a:avLst>
              <a:gd name="adj1" fmla="val 35947"/>
              <a:gd name="adj2" fmla="val 25000"/>
              <a:gd name="adj3" fmla="val 25000"/>
              <a:gd name="adj4" fmla="val 76330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TW"/>
              <a:t>pcm data</a:t>
            </a:r>
            <a:endParaRPr lang="zh-TW" altLang="en-US"/>
          </a:p>
        </p:txBody>
      </p:sp>
      <p:pic>
        <p:nvPicPr>
          <p:cNvPr id="31751" name="Picture 8" descr="File:Pcm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9338" y="3438525"/>
            <a:ext cx="3446462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橢圓 26"/>
          <p:cNvSpPr/>
          <p:nvPr/>
        </p:nvSpPr>
        <p:spPr bwMode="auto">
          <a:xfrm>
            <a:off x="5003800" y="2276475"/>
            <a:ext cx="1512888" cy="9366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TW"/>
              <a:t>Audio Policy</a:t>
            </a:r>
            <a:endParaRPr lang="zh-TW" altLang="en-US"/>
          </a:p>
        </p:txBody>
      </p:sp>
      <p:sp>
        <p:nvSpPr>
          <p:cNvPr id="28" name="橢圓 27"/>
          <p:cNvSpPr/>
          <p:nvPr/>
        </p:nvSpPr>
        <p:spPr bwMode="auto">
          <a:xfrm>
            <a:off x="6659563" y="2276475"/>
            <a:ext cx="1512887" cy="936625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altLang="zh-TW"/>
              <a:t>Audio Flinger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endParaRPr lang="en-US" altLang="zh-TW" sz="3600" smtClean="0"/>
          </a:p>
          <a:p>
            <a:pPr algn="ctr">
              <a:buFontTx/>
              <a:buNone/>
            </a:pPr>
            <a:r>
              <a:rPr lang="en-US" altLang="zh-TW" sz="6000" b="1" smtClean="0"/>
              <a:t>Audio Framework</a:t>
            </a:r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B3388919-D9FF-4BE6-9915-3A0D57136753}" type="slidenum">
              <a:rPr lang="en-US" altLang="zh-TW">
                <a:latin typeface="Trebuchet MS" pitchFamily="34" charset="0"/>
              </a:rPr>
              <a:pPr/>
              <a:t>6</a:t>
            </a:fld>
            <a:endParaRPr lang="en-US" altLang="zh-TW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Framework</a:t>
            </a:r>
            <a:endParaRPr lang="zh-TW" altLang="en-US" smtClean="0"/>
          </a:p>
        </p:txBody>
      </p:sp>
      <p:sp>
        <p:nvSpPr>
          <p:cNvPr id="33795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25424278-780D-4B39-9EB9-28A2C8B8C1B5}" type="slidenum">
              <a:rPr lang="en-US" altLang="zh-TW">
                <a:latin typeface="Trebuchet MS" pitchFamily="34" charset="0"/>
              </a:rPr>
              <a:pPr/>
              <a:t>7</a:t>
            </a:fld>
            <a:endParaRPr lang="en-US" altLang="zh-TW">
              <a:latin typeface="Trebuchet MS" pitchFamily="34" charset="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4356100" y="2781300"/>
            <a:ext cx="936625" cy="576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r>
              <a:rPr lang="en-US" altLang="zh-TW"/>
              <a:t>router</a:t>
            </a:r>
            <a:endParaRPr lang="zh-TW" altLang="en-US"/>
          </a:p>
        </p:txBody>
      </p:sp>
      <p:sp>
        <p:nvSpPr>
          <p:cNvPr id="33797" name="矩形 13"/>
          <p:cNvSpPr>
            <a:spLocks noChangeArrowheads="1"/>
          </p:cNvSpPr>
          <p:nvPr/>
        </p:nvSpPr>
        <p:spPr bwMode="auto">
          <a:xfrm>
            <a:off x="6804025" y="2997200"/>
            <a:ext cx="1512888" cy="576263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receiver 1</a:t>
            </a:r>
            <a:endParaRPr lang="zh-TW" altLang="en-US"/>
          </a:p>
        </p:txBody>
      </p:sp>
      <p:sp>
        <p:nvSpPr>
          <p:cNvPr id="33798" name="橢圓 17"/>
          <p:cNvSpPr>
            <a:spLocks noChangeArrowheads="1"/>
          </p:cNvSpPr>
          <p:nvPr/>
        </p:nvSpPr>
        <p:spPr bwMode="auto">
          <a:xfrm>
            <a:off x="1042988" y="2781300"/>
            <a:ext cx="1728787" cy="503238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sender 1</a:t>
            </a:r>
            <a:endParaRPr lang="zh-TW" altLang="en-US"/>
          </a:p>
        </p:txBody>
      </p:sp>
      <p:sp>
        <p:nvSpPr>
          <p:cNvPr id="33799" name="文字方塊 18"/>
          <p:cNvSpPr txBox="1">
            <a:spLocks noChangeArrowheads="1"/>
          </p:cNvSpPr>
          <p:nvPr/>
        </p:nvSpPr>
        <p:spPr bwMode="auto">
          <a:xfrm>
            <a:off x="900113" y="1196975"/>
            <a:ext cx="46085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000"/>
              <a:t>Network Packet Routing</a:t>
            </a:r>
            <a:endParaRPr lang="zh-TW" altLang="en-US" sz="3000"/>
          </a:p>
        </p:txBody>
      </p:sp>
      <p:sp>
        <p:nvSpPr>
          <p:cNvPr id="33800" name="橢圓 20"/>
          <p:cNvSpPr>
            <a:spLocks noChangeArrowheads="1"/>
          </p:cNvSpPr>
          <p:nvPr/>
        </p:nvSpPr>
        <p:spPr bwMode="auto">
          <a:xfrm>
            <a:off x="1042988" y="3429000"/>
            <a:ext cx="1728787" cy="504825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sender 2</a:t>
            </a:r>
            <a:endParaRPr lang="zh-TW" altLang="en-US"/>
          </a:p>
        </p:txBody>
      </p:sp>
      <p:sp>
        <p:nvSpPr>
          <p:cNvPr id="33801" name="橢圓 21"/>
          <p:cNvSpPr>
            <a:spLocks noChangeArrowheads="1"/>
          </p:cNvSpPr>
          <p:nvPr/>
        </p:nvSpPr>
        <p:spPr bwMode="auto">
          <a:xfrm>
            <a:off x="1042988" y="4076700"/>
            <a:ext cx="1728787" cy="504825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sender 3</a:t>
            </a:r>
            <a:endParaRPr lang="zh-TW" altLang="en-US"/>
          </a:p>
        </p:txBody>
      </p:sp>
      <p:sp>
        <p:nvSpPr>
          <p:cNvPr id="33802" name="橢圓 22"/>
          <p:cNvSpPr>
            <a:spLocks noChangeArrowheads="1"/>
          </p:cNvSpPr>
          <p:nvPr/>
        </p:nvSpPr>
        <p:spPr bwMode="auto">
          <a:xfrm>
            <a:off x="1042988" y="4724400"/>
            <a:ext cx="1728787" cy="504825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sender 4</a:t>
            </a:r>
            <a:endParaRPr lang="zh-TW" altLang="en-US"/>
          </a:p>
        </p:txBody>
      </p:sp>
      <p:sp>
        <p:nvSpPr>
          <p:cNvPr id="33803" name="矩形 23"/>
          <p:cNvSpPr>
            <a:spLocks noChangeArrowheads="1"/>
          </p:cNvSpPr>
          <p:nvPr/>
        </p:nvSpPr>
        <p:spPr bwMode="auto">
          <a:xfrm>
            <a:off x="6804025" y="3716338"/>
            <a:ext cx="1512888" cy="576262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receiver 2</a:t>
            </a:r>
            <a:endParaRPr lang="zh-TW" altLang="en-US"/>
          </a:p>
        </p:txBody>
      </p:sp>
      <p:sp>
        <p:nvSpPr>
          <p:cNvPr id="33804" name="矩形 24"/>
          <p:cNvSpPr>
            <a:spLocks noChangeArrowheads="1"/>
          </p:cNvSpPr>
          <p:nvPr/>
        </p:nvSpPr>
        <p:spPr bwMode="auto">
          <a:xfrm>
            <a:off x="6804025" y="4437063"/>
            <a:ext cx="1512888" cy="576262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receiver 3</a:t>
            </a:r>
            <a:endParaRPr lang="zh-TW" altLang="en-US"/>
          </a:p>
        </p:txBody>
      </p:sp>
      <p:sp>
        <p:nvSpPr>
          <p:cNvPr id="33805" name="向右箭號 28"/>
          <p:cNvSpPr>
            <a:spLocks noChangeArrowheads="1"/>
          </p:cNvSpPr>
          <p:nvPr/>
        </p:nvSpPr>
        <p:spPr bwMode="auto">
          <a:xfrm>
            <a:off x="3203575" y="3500438"/>
            <a:ext cx="3529013" cy="10080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Routing path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Framework</a:t>
            </a:r>
            <a:endParaRPr lang="zh-TW" altLang="en-US" smtClean="0"/>
          </a:p>
        </p:txBody>
      </p:sp>
      <p:sp>
        <p:nvSpPr>
          <p:cNvPr id="34819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1009DE67-3B4C-47C0-A30A-1A2041FFEEDD}" type="slidenum">
              <a:rPr lang="en-US" altLang="zh-TW">
                <a:latin typeface="Trebuchet MS" pitchFamily="34" charset="0"/>
              </a:rPr>
              <a:pPr/>
              <a:t>8</a:t>
            </a:fld>
            <a:endParaRPr lang="en-US" altLang="zh-TW">
              <a:latin typeface="Trebuchet MS" pitchFamily="34" charset="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851275" y="2781300"/>
            <a:ext cx="936625" cy="576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r>
              <a:rPr lang="en-US" altLang="zh-TW"/>
              <a:t>Audio Policy</a:t>
            </a:r>
            <a:endParaRPr lang="zh-TW" altLang="en-US"/>
          </a:p>
        </p:txBody>
      </p:sp>
      <p:sp>
        <p:nvSpPr>
          <p:cNvPr id="34821" name="矩形 13"/>
          <p:cNvSpPr>
            <a:spLocks noChangeArrowheads="1"/>
          </p:cNvSpPr>
          <p:nvPr/>
        </p:nvSpPr>
        <p:spPr bwMode="auto">
          <a:xfrm>
            <a:off x="5508625" y="2997200"/>
            <a:ext cx="2160588" cy="576263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Hardware 1</a:t>
            </a:r>
            <a:endParaRPr lang="zh-TW" altLang="en-US"/>
          </a:p>
        </p:txBody>
      </p:sp>
      <p:sp>
        <p:nvSpPr>
          <p:cNvPr id="34822" name="橢圓 17"/>
          <p:cNvSpPr>
            <a:spLocks noChangeArrowheads="1"/>
          </p:cNvSpPr>
          <p:nvPr/>
        </p:nvSpPr>
        <p:spPr bwMode="auto">
          <a:xfrm>
            <a:off x="611188" y="2781300"/>
            <a:ext cx="2305050" cy="503238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AudioTrack 1</a:t>
            </a:r>
            <a:endParaRPr lang="zh-TW" altLang="en-US"/>
          </a:p>
        </p:txBody>
      </p:sp>
      <p:sp>
        <p:nvSpPr>
          <p:cNvPr id="34823" name="文字方塊 18"/>
          <p:cNvSpPr txBox="1">
            <a:spLocks noChangeArrowheads="1"/>
          </p:cNvSpPr>
          <p:nvPr/>
        </p:nvSpPr>
        <p:spPr bwMode="auto">
          <a:xfrm>
            <a:off x="900113" y="1196975"/>
            <a:ext cx="510698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000"/>
              <a:t>Audio Routing (play audio)</a:t>
            </a:r>
            <a:endParaRPr lang="zh-TW" altLang="en-US" sz="3000"/>
          </a:p>
        </p:txBody>
      </p:sp>
      <p:sp>
        <p:nvSpPr>
          <p:cNvPr id="34824" name="矩形 23"/>
          <p:cNvSpPr>
            <a:spLocks noChangeArrowheads="1"/>
          </p:cNvSpPr>
          <p:nvPr/>
        </p:nvSpPr>
        <p:spPr bwMode="auto">
          <a:xfrm>
            <a:off x="5508625" y="3716338"/>
            <a:ext cx="2160588" cy="576262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Hardware 2</a:t>
            </a:r>
            <a:endParaRPr lang="zh-TW" altLang="en-US"/>
          </a:p>
        </p:txBody>
      </p:sp>
      <p:sp>
        <p:nvSpPr>
          <p:cNvPr id="34825" name="矩形 24"/>
          <p:cNvSpPr>
            <a:spLocks noChangeArrowheads="1"/>
          </p:cNvSpPr>
          <p:nvPr/>
        </p:nvSpPr>
        <p:spPr bwMode="auto">
          <a:xfrm>
            <a:off x="5508625" y="4437063"/>
            <a:ext cx="2160588" cy="576262"/>
          </a:xfrm>
          <a:prstGeom prst="rect">
            <a:avLst/>
          </a:prstGeom>
          <a:solidFill>
            <a:srgbClr val="E9AFBB"/>
          </a:solidFill>
          <a:ln w="0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Hardware 3</a:t>
            </a:r>
            <a:endParaRPr lang="zh-TW" altLang="en-US"/>
          </a:p>
        </p:txBody>
      </p:sp>
      <p:sp>
        <p:nvSpPr>
          <p:cNvPr id="34826" name="向右箭號 26"/>
          <p:cNvSpPr>
            <a:spLocks noChangeArrowheads="1"/>
          </p:cNvSpPr>
          <p:nvPr/>
        </p:nvSpPr>
        <p:spPr bwMode="auto">
          <a:xfrm>
            <a:off x="3203575" y="3500438"/>
            <a:ext cx="2232025" cy="1008062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r>
              <a:rPr lang="en-US" altLang="zh-TW"/>
              <a:t>Audio Flinger</a:t>
            </a:r>
            <a:endParaRPr lang="zh-TW" altLang="en-US"/>
          </a:p>
        </p:txBody>
      </p:sp>
      <p:sp>
        <p:nvSpPr>
          <p:cNvPr id="34827" name="橢圓 16"/>
          <p:cNvSpPr>
            <a:spLocks noChangeArrowheads="1"/>
          </p:cNvSpPr>
          <p:nvPr/>
        </p:nvSpPr>
        <p:spPr bwMode="auto">
          <a:xfrm>
            <a:off x="611188" y="3429000"/>
            <a:ext cx="2305050" cy="504825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AudioTrack 2</a:t>
            </a:r>
            <a:endParaRPr lang="zh-TW" altLang="en-US"/>
          </a:p>
        </p:txBody>
      </p:sp>
      <p:sp>
        <p:nvSpPr>
          <p:cNvPr id="34828" name="橢圓 19"/>
          <p:cNvSpPr>
            <a:spLocks noChangeArrowheads="1"/>
          </p:cNvSpPr>
          <p:nvPr/>
        </p:nvSpPr>
        <p:spPr bwMode="auto">
          <a:xfrm>
            <a:off x="611188" y="4005263"/>
            <a:ext cx="2305050" cy="503237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AudioTrack 3</a:t>
            </a:r>
            <a:endParaRPr lang="zh-TW" altLang="en-US"/>
          </a:p>
        </p:txBody>
      </p:sp>
      <p:sp>
        <p:nvSpPr>
          <p:cNvPr id="34829" name="橢圓 25"/>
          <p:cNvSpPr>
            <a:spLocks noChangeArrowheads="1"/>
          </p:cNvSpPr>
          <p:nvPr/>
        </p:nvSpPr>
        <p:spPr bwMode="auto">
          <a:xfrm>
            <a:off x="611188" y="4581525"/>
            <a:ext cx="2305050" cy="503238"/>
          </a:xfrm>
          <a:prstGeom prst="ellipse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AudioTrack 4</a:t>
            </a:r>
            <a:endParaRPr lang="zh-TW" altLang="en-US"/>
          </a:p>
        </p:txBody>
      </p:sp>
      <p:cxnSp>
        <p:nvCxnSpPr>
          <p:cNvPr id="34830" name="直線接點 31"/>
          <p:cNvCxnSpPr>
            <a:cxnSpLocks noChangeShapeType="1"/>
          </p:cNvCxnSpPr>
          <p:nvPr/>
        </p:nvCxnSpPr>
        <p:spPr bwMode="auto">
          <a:xfrm>
            <a:off x="2916238" y="1916113"/>
            <a:ext cx="0" cy="38893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831" name="直線接點 32"/>
          <p:cNvCxnSpPr>
            <a:cxnSpLocks noChangeShapeType="1"/>
          </p:cNvCxnSpPr>
          <p:nvPr/>
        </p:nvCxnSpPr>
        <p:spPr bwMode="auto">
          <a:xfrm>
            <a:off x="7308850" y="1916113"/>
            <a:ext cx="0" cy="38893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34832" name="文字方塊 33"/>
          <p:cNvSpPr txBox="1">
            <a:spLocks noChangeArrowheads="1"/>
          </p:cNvSpPr>
          <p:nvPr/>
        </p:nvSpPr>
        <p:spPr bwMode="auto">
          <a:xfrm>
            <a:off x="1258888" y="5651500"/>
            <a:ext cx="1203325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Java App</a:t>
            </a:r>
            <a:endParaRPr lang="zh-TW" altLang="en-US"/>
          </a:p>
        </p:txBody>
      </p:sp>
      <p:sp>
        <p:nvSpPr>
          <p:cNvPr id="34833" name="文字方塊 34"/>
          <p:cNvSpPr txBox="1">
            <a:spLocks noChangeArrowheads="1"/>
          </p:cNvSpPr>
          <p:nvPr/>
        </p:nvSpPr>
        <p:spPr bwMode="auto">
          <a:xfrm>
            <a:off x="3419475" y="5661025"/>
            <a:ext cx="213360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Audio Framework</a:t>
            </a:r>
            <a:endParaRPr lang="zh-TW" altLang="en-US"/>
          </a:p>
        </p:txBody>
      </p:sp>
      <p:sp>
        <p:nvSpPr>
          <p:cNvPr id="34834" name="文字方塊 35"/>
          <p:cNvSpPr txBox="1">
            <a:spLocks noChangeArrowheads="1"/>
          </p:cNvSpPr>
          <p:nvPr/>
        </p:nvSpPr>
        <p:spPr bwMode="auto">
          <a:xfrm>
            <a:off x="7164388" y="5938838"/>
            <a:ext cx="13779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Audio HAL</a:t>
            </a:r>
            <a:endParaRPr lang="zh-TW" altLang="en-US"/>
          </a:p>
        </p:txBody>
      </p:sp>
      <p:cxnSp>
        <p:nvCxnSpPr>
          <p:cNvPr id="34835" name="圖案 37"/>
          <p:cNvCxnSpPr>
            <a:cxnSpLocks noChangeShapeType="1"/>
            <a:stCxn id="34834" idx="3"/>
          </p:cNvCxnSpPr>
          <p:nvPr/>
        </p:nvCxnSpPr>
        <p:spPr bwMode="auto">
          <a:xfrm flipV="1">
            <a:off x="8542338" y="5516563"/>
            <a:ext cx="287337" cy="6080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Audio Policy</a:t>
            </a:r>
            <a:endParaRPr lang="zh-TW" altLang="en-US" smtClean="0"/>
          </a:p>
        </p:txBody>
      </p:sp>
      <p:sp>
        <p:nvSpPr>
          <p:cNvPr id="3584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Decide which thread in AudioFlinger should sound be attached.</a:t>
            </a:r>
          </a:p>
          <a:p>
            <a:pPr lvl="1"/>
            <a:r>
              <a:rPr lang="en-US" altLang="zh-TW" smtClean="0"/>
              <a:t>stream </a:t>
            </a:r>
            <a:r>
              <a:rPr lang="en-US" altLang="zh-TW" smtClean="0">
                <a:sym typeface="Wingdings" pitchFamily="2" charset="2"/>
              </a:rPr>
              <a:t> strategy  output</a:t>
            </a:r>
          </a:p>
          <a:p>
            <a:pPr lvl="2"/>
            <a:r>
              <a:rPr lang="en-US" altLang="zh-TW" smtClean="0">
                <a:sym typeface="Wingdings" pitchFamily="2" charset="2"/>
              </a:rPr>
              <a:t>stream : VOICE_CALL, TTS, MUSIC, …</a:t>
            </a:r>
          </a:p>
          <a:p>
            <a:pPr lvl="2"/>
            <a:r>
              <a:rPr lang="en-US" altLang="zh-TW" smtClean="0">
                <a:sym typeface="Wingdings" pitchFamily="2" charset="2"/>
              </a:rPr>
              <a:t>strategy : PHONE, MUSIC, …</a:t>
            </a:r>
          </a:p>
          <a:p>
            <a:pPr lvl="2"/>
            <a:r>
              <a:rPr lang="en-US" altLang="zh-TW" smtClean="0">
                <a:sym typeface="Wingdings" pitchFamily="2" charset="2"/>
              </a:rPr>
              <a:t>output : a thread in AudioFlinger</a:t>
            </a:r>
          </a:p>
          <a:p>
            <a:pPr lvl="1"/>
            <a:r>
              <a:rPr lang="en-US" altLang="zh-TW" smtClean="0">
                <a:sym typeface="Wingdings" pitchFamily="2" charset="2"/>
              </a:rPr>
              <a:t>strategy : bridge between software data stream and hardware</a:t>
            </a:r>
          </a:p>
          <a:p>
            <a:pPr>
              <a:buFont typeface="Wingdings" pitchFamily="2" charset="2"/>
              <a:buNone/>
            </a:pPr>
            <a:endParaRPr lang="zh-TW" altLang="en-US" smtClean="0"/>
          </a:p>
        </p:txBody>
      </p:sp>
      <p:sp>
        <p:nvSpPr>
          <p:cNvPr id="35844" name="投影片編號版面配置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AB0B523B-7DCC-484A-A581-793218D25224}" type="slidenum">
              <a:rPr lang="en-US" altLang="zh-TW">
                <a:latin typeface="Trebuchet MS" pitchFamily="34" charset="0"/>
              </a:rPr>
              <a:pPr/>
              <a:t>9</a:t>
            </a:fld>
            <a:endParaRPr lang="en-US" altLang="zh-TW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38504</TotalTime>
  <Words>706</Words>
  <Application>Microsoft Office PowerPoint</Application>
  <PresentationFormat>On-screen Show (4:3)</PresentationFormat>
  <Paragraphs>263</Paragraphs>
  <Slides>21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4_TS_ILT_Sl1Template1_PPT_20_12_10_V1</vt:lpstr>
      <vt:lpstr>Image</vt:lpstr>
      <vt:lpstr>Slide 1</vt:lpstr>
      <vt:lpstr>Learning Objectives</vt:lpstr>
      <vt:lpstr>Architecture Audio System</vt:lpstr>
      <vt:lpstr>Architecture Audio System</vt:lpstr>
      <vt:lpstr>Android Audio System</vt:lpstr>
      <vt:lpstr>Slide 6</vt:lpstr>
      <vt:lpstr>Audio Framework</vt:lpstr>
      <vt:lpstr>Audio Framework</vt:lpstr>
      <vt:lpstr>Audio Policy</vt:lpstr>
      <vt:lpstr>Audio Policy</vt:lpstr>
      <vt:lpstr>Audio Policy</vt:lpstr>
      <vt:lpstr>Audio Policy</vt:lpstr>
      <vt:lpstr>Audio Flinger</vt:lpstr>
      <vt:lpstr>Slide 14</vt:lpstr>
      <vt:lpstr>Audio HAL</vt:lpstr>
      <vt:lpstr>Audio HAL</vt:lpstr>
      <vt:lpstr>Media API</vt:lpstr>
      <vt:lpstr>Playback: MediaPlayer Basics</vt:lpstr>
      <vt:lpstr>Playback: MediaPlayer Class</vt:lpstr>
      <vt:lpstr>Recording: MediaRecorder</vt:lpstr>
      <vt:lpstr>Uses of Media API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3300</cp:revision>
  <dcterms:created xsi:type="dcterms:W3CDTF">2008-06-23T11:45:25Z</dcterms:created>
  <dcterms:modified xsi:type="dcterms:W3CDTF">2015-09-14T14:46:10Z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