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66"/>
  </p:notesMasterIdLst>
  <p:handoutMasterIdLst>
    <p:handoutMasterId r:id="rId67"/>
  </p:handoutMasterIdLst>
  <p:sldIdLst>
    <p:sldId id="1427" r:id="rId2"/>
    <p:sldId id="1428" r:id="rId3"/>
    <p:sldId id="1364" r:id="rId4"/>
    <p:sldId id="1365" r:id="rId5"/>
    <p:sldId id="1366" r:id="rId6"/>
    <p:sldId id="1367" r:id="rId7"/>
    <p:sldId id="1368" r:id="rId8"/>
    <p:sldId id="1369" r:id="rId9"/>
    <p:sldId id="1370" r:id="rId10"/>
    <p:sldId id="1371" r:id="rId11"/>
    <p:sldId id="1372" r:id="rId12"/>
    <p:sldId id="1373" r:id="rId13"/>
    <p:sldId id="1374" r:id="rId14"/>
    <p:sldId id="1375" r:id="rId15"/>
    <p:sldId id="1377" r:id="rId16"/>
    <p:sldId id="1378" r:id="rId17"/>
    <p:sldId id="1379" r:id="rId18"/>
    <p:sldId id="1380" r:id="rId19"/>
    <p:sldId id="1381" r:id="rId20"/>
    <p:sldId id="1382" r:id="rId21"/>
    <p:sldId id="1383" r:id="rId22"/>
    <p:sldId id="1384" r:id="rId23"/>
    <p:sldId id="1385" r:id="rId24"/>
    <p:sldId id="1386" r:id="rId25"/>
    <p:sldId id="1387" r:id="rId26"/>
    <p:sldId id="1388" r:id="rId27"/>
    <p:sldId id="1389" r:id="rId28"/>
    <p:sldId id="1390" r:id="rId29"/>
    <p:sldId id="1391" r:id="rId30"/>
    <p:sldId id="1392" r:id="rId31"/>
    <p:sldId id="1393" r:id="rId32"/>
    <p:sldId id="1394" r:id="rId33"/>
    <p:sldId id="1395" r:id="rId34"/>
    <p:sldId id="1396" r:id="rId35"/>
    <p:sldId id="1397" r:id="rId36"/>
    <p:sldId id="1398" r:id="rId37"/>
    <p:sldId id="1399" r:id="rId38"/>
    <p:sldId id="1400" r:id="rId39"/>
    <p:sldId id="1401" r:id="rId40"/>
    <p:sldId id="1402" r:id="rId41"/>
    <p:sldId id="1403" r:id="rId42"/>
    <p:sldId id="1404" r:id="rId43"/>
    <p:sldId id="1405" r:id="rId44"/>
    <p:sldId id="1406" r:id="rId45"/>
    <p:sldId id="1407" r:id="rId46"/>
    <p:sldId id="1408" r:id="rId47"/>
    <p:sldId id="1409" r:id="rId48"/>
    <p:sldId id="1410" r:id="rId49"/>
    <p:sldId id="1411" r:id="rId50"/>
    <p:sldId id="1412" r:id="rId51"/>
    <p:sldId id="1413" r:id="rId52"/>
    <p:sldId id="1414" r:id="rId53"/>
    <p:sldId id="1415" r:id="rId54"/>
    <p:sldId id="1416" r:id="rId55"/>
    <p:sldId id="1417" r:id="rId56"/>
    <p:sldId id="1418" r:id="rId57"/>
    <p:sldId id="1419" r:id="rId58"/>
    <p:sldId id="1420" r:id="rId59"/>
    <p:sldId id="1421" r:id="rId60"/>
    <p:sldId id="1422" r:id="rId61"/>
    <p:sldId id="1423" r:id="rId62"/>
    <p:sldId id="1424" r:id="rId63"/>
    <p:sldId id="1425" r:id="rId64"/>
    <p:sldId id="1426" r:id="rId65"/>
  </p:sldIdLst>
  <p:sldSz cx="9144000" cy="6858000" type="screen4x3"/>
  <p:notesSz cx="7315200" cy="9601200"/>
  <p:custDataLst>
    <p:tags r:id="rId68"/>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24785E"/>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482" autoAdjust="0"/>
    <p:restoredTop sz="41165" autoAdjust="0"/>
  </p:normalViewPr>
  <p:slideViewPr>
    <p:cSldViewPr snapToGrid="0">
      <p:cViewPr varScale="1">
        <p:scale>
          <a:sx n="73" d="100"/>
          <a:sy n="73" d="100"/>
        </p:scale>
        <p:origin x="-1410" y="-10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10668"/>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HP_159"/>
          <p:cNvSpPr txBox="1">
            <a:spLocks noChangeArrowheads="1"/>
          </p:cNvSpPr>
          <p:nvPr/>
        </p:nvSpPr>
        <p:spPr bwMode="auto">
          <a:xfrm>
            <a:off x="436426" y="1450749"/>
            <a:ext cx="8432800"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defRPr/>
            </a:pPr>
            <a:r>
              <a:rPr lang="en-IN" sz="4000" dirty="0" smtClean="0">
                <a:solidFill>
                  <a:schemeClr val="bg1"/>
                </a:solidFill>
              </a:rPr>
              <a:t>Session 20 :</a:t>
            </a:r>
            <a:r>
              <a:rPr lang="en-US" sz="4000" dirty="0" smtClean="0">
                <a:solidFill>
                  <a:schemeClr val="bg1"/>
                </a:solidFill>
                <a:ea typeface="MS Gothic" charset="-128"/>
              </a:rPr>
              <a:t> Multithreading</a:t>
            </a:r>
          </a:p>
          <a:p>
            <a:pPr>
              <a:buClr>
                <a:schemeClr val="tx2"/>
              </a:buClr>
              <a:buSzPct val="85000"/>
              <a:defRPr/>
            </a:pPr>
            <a:r>
              <a:rPr lang="en-IN" sz="4000" smtClean="0">
                <a:solidFill>
                  <a:schemeClr val="bg1"/>
                </a:solidFill>
              </a:rPr>
              <a:t>Module </a:t>
            </a:r>
            <a:r>
              <a:rPr lang="en-IN" sz="4000" smtClean="0">
                <a:solidFill>
                  <a:schemeClr val="bg1"/>
                </a:solidFill>
              </a:rPr>
              <a:t>4.3 </a:t>
            </a:r>
            <a:r>
              <a:rPr lang="en-IN" sz="4000" dirty="0" smtClean="0">
                <a:solidFill>
                  <a:schemeClr val="bg1"/>
                </a:solidFill>
              </a:rPr>
              <a:t>: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2" name="Group 10"/>
          <p:cNvGrpSpPr/>
          <p:nvPr/>
        </p:nvGrpSpPr>
        <p:grpSpPr>
          <a:xfrm>
            <a:off x="457857" y="3116914"/>
            <a:ext cx="8412480" cy="82296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Do expensive operations in a background service, using notifications to inform users about next step</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0"/>
          <p:cNvGrpSpPr/>
          <p:nvPr/>
        </p:nvGrpSpPr>
        <p:grpSpPr>
          <a:xfrm>
            <a:off x="457857" y="4107514"/>
            <a:ext cx="8412480" cy="82296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Do the slow work in a background thread.</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Android‘s Approach to Slow Activities</a:t>
            </a:r>
            <a:endParaRPr lang="en-US" sz="2000" b="0" dirty="0"/>
          </a:p>
        </p:txBody>
      </p:sp>
      <p:sp>
        <p:nvSpPr>
          <p:cNvPr id="10" name="Rectangle 3"/>
          <p:cNvSpPr>
            <a:spLocks noChangeArrowheads="1"/>
          </p:cNvSpPr>
          <p:nvPr/>
        </p:nvSpPr>
        <p:spPr bwMode="gray">
          <a:xfrm>
            <a:off x="434340" y="152998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application may involve a time-consuming operation, however we want the UI to be responsive to the user. Android offers two ways for dealing with this scenario:</a:t>
            </a:r>
          </a:p>
        </p:txBody>
      </p:sp>
      <p:sp>
        <p:nvSpPr>
          <p:cNvPr id="11" name="Rectangle 3"/>
          <p:cNvSpPr>
            <a:spLocks noChangeArrowheads="1"/>
          </p:cNvSpPr>
          <p:nvPr/>
        </p:nvSpPr>
        <p:spPr bwMode="gray">
          <a:xfrm>
            <a:off x="434340" y="511138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Interaction between Android threads is accomplished using (a) Handler objects and (b) posting Run-</a:t>
            </a:r>
            <a:r>
              <a:rPr lang="en-US" sz="2000" b="0" dirty="0" err="1" smtClean="0"/>
              <a:t>nable</a:t>
            </a:r>
            <a:r>
              <a:rPr lang="en-US" sz="2000" b="0" dirty="0" smtClean="0"/>
              <a:t> objects to the main view.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2" name="Group 10"/>
          <p:cNvGrpSpPr/>
          <p:nvPr/>
        </p:nvGrpSpPr>
        <p:grpSpPr>
          <a:xfrm>
            <a:off x="457857" y="1592914"/>
            <a:ext cx="8412480" cy="155448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When a process is created for your application, its main thread is dedicated to running a message queue that takes care of managing the top-level application objects (activities, intent receivers, etc) and any windows they create.</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0"/>
          <p:cNvGrpSpPr/>
          <p:nvPr/>
        </p:nvGrpSpPr>
        <p:grpSpPr>
          <a:xfrm>
            <a:off x="457857" y="3326464"/>
            <a:ext cx="8412480" cy="118872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You can create your own secondary threads, and communicate back with the main application thread through a Handler.</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3474720" y="885825"/>
            <a:ext cx="2194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Handler Class</a:t>
            </a:r>
            <a:endParaRPr lang="en-US" sz="2000" b="0" dirty="0"/>
          </a:p>
        </p:txBody>
      </p:sp>
      <p:grpSp>
        <p:nvGrpSpPr>
          <p:cNvPr id="12" name="Group 10"/>
          <p:cNvGrpSpPr/>
          <p:nvPr/>
        </p:nvGrpSpPr>
        <p:grpSpPr>
          <a:xfrm>
            <a:off x="457857" y="4698064"/>
            <a:ext cx="8412480" cy="155448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When you create a new Handler, it is bound to the message queue of the thread that is creating it --from that point on, it will deliver messages and </a:t>
              </a:r>
              <a:r>
                <a:rPr lang="en-US" sz="2000" b="0" dirty="0" err="1" smtClean="0">
                  <a:solidFill>
                    <a:srgbClr val="000000"/>
                  </a:solidFill>
                  <a:latin typeface="+mj-lt"/>
                  <a:cs typeface="Courier New" pitchFamily="49" charset="0"/>
                </a:rPr>
                <a:t>runnables</a:t>
              </a:r>
              <a:r>
                <a:rPr lang="en-US" sz="2000" b="0" dirty="0" smtClean="0">
                  <a:solidFill>
                    <a:srgbClr val="000000"/>
                  </a:solidFill>
                  <a:latin typeface="+mj-lt"/>
                  <a:cs typeface="Courier New" pitchFamily="49" charset="0"/>
                </a:rPr>
                <a:t> to that message queue and execute them as they come out of the message queue.</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3" name="Group 10"/>
          <p:cNvGrpSpPr/>
          <p:nvPr/>
        </p:nvGrpSpPr>
        <p:grpSpPr>
          <a:xfrm>
            <a:off x="457857" y="3326464"/>
            <a:ext cx="8412480" cy="82296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To schedule messages and </a:t>
              </a:r>
              <a:r>
                <a:rPr lang="en-US" sz="2000" b="0" dirty="0" err="1" smtClean="0">
                  <a:solidFill>
                    <a:srgbClr val="000000"/>
                  </a:solidFill>
                  <a:latin typeface="+mj-lt"/>
                  <a:cs typeface="Courier New" pitchFamily="49" charset="0"/>
                </a:rPr>
                <a:t>runnables</a:t>
              </a:r>
              <a:r>
                <a:rPr lang="en-US" sz="2000" b="0" dirty="0" smtClean="0">
                  <a:solidFill>
                    <a:srgbClr val="000000"/>
                  </a:solidFill>
                  <a:latin typeface="+mj-lt"/>
                  <a:cs typeface="Courier New" pitchFamily="49" charset="0"/>
                </a:rPr>
                <a:t> to be executed as some point in the future; and</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3474720" y="885825"/>
            <a:ext cx="2194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Handler Class</a:t>
            </a:r>
            <a:endParaRPr lang="en-US" sz="2000" b="0" dirty="0"/>
          </a:p>
        </p:txBody>
      </p:sp>
      <p:grpSp>
        <p:nvGrpSpPr>
          <p:cNvPr id="4" name="Group 10"/>
          <p:cNvGrpSpPr/>
          <p:nvPr/>
        </p:nvGrpSpPr>
        <p:grpSpPr>
          <a:xfrm>
            <a:off x="457857" y="4698064"/>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To </a:t>
              </a:r>
              <a:r>
                <a:rPr lang="en-US" sz="2000" b="0" dirty="0" err="1" smtClean="0">
                  <a:solidFill>
                    <a:srgbClr val="000000"/>
                  </a:solidFill>
                  <a:latin typeface="+mj-lt"/>
                  <a:cs typeface="Courier New" pitchFamily="49" charset="0"/>
                </a:rPr>
                <a:t>enqueue</a:t>
              </a:r>
              <a:r>
                <a:rPr lang="en-US" sz="2000" b="0" dirty="0" smtClean="0">
                  <a:solidFill>
                    <a:srgbClr val="000000"/>
                  </a:solidFill>
                  <a:latin typeface="+mj-lt"/>
                  <a:cs typeface="Courier New" pitchFamily="49" charset="0"/>
                </a:rPr>
                <a:t> an action to be performed on another thread</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Rectangle 3"/>
          <p:cNvSpPr>
            <a:spLocks noChangeArrowheads="1"/>
          </p:cNvSpPr>
          <p:nvPr/>
        </p:nvSpPr>
        <p:spPr bwMode="gray">
          <a:xfrm>
            <a:off x="434340" y="2158630"/>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There are two main uses for a Handler: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383280" y="885825"/>
            <a:ext cx="23774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Threads And UI</a:t>
            </a:r>
            <a:endParaRPr lang="en-US" sz="2000" b="0" dirty="0"/>
          </a:p>
        </p:txBody>
      </p:sp>
      <p:sp>
        <p:nvSpPr>
          <p:cNvPr id="17" name="Rectangle 3"/>
          <p:cNvSpPr>
            <a:spLocks noChangeArrowheads="1"/>
          </p:cNvSpPr>
          <p:nvPr/>
        </p:nvSpPr>
        <p:spPr bwMode="gray">
          <a:xfrm>
            <a:off x="3840480" y="1529980"/>
            <a:ext cx="14630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Warning</a:t>
            </a:r>
          </a:p>
        </p:txBody>
      </p:sp>
      <p:grpSp>
        <p:nvGrpSpPr>
          <p:cNvPr id="2" name="Group 10"/>
          <p:cNvGrpSpPr/>
          <p:nvPr/>
        </p:nvGrpSpPr>
        <p:grpSpPr>
          <a:xfrm>
            <a:off x="457857" y="2526364"/>
            <a:ext cx="5161893" cy="82296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Background threads are not allowed to interact with the UI.</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0"/>
          <p:cNvGrpSpPr/>
          <p:nvPr/>
        </p:nvGrpSpPr>
        <p:grpSpPr>
          <a:xfrm>
            <a:off x="457857" y="3859864"/>
            <a:ext cx="5161893"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Only the main process can access the (main) activity’s view.</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457857" y="5193364"/>
            <a:ext cx="5161893"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(Global) class variables can be seen and updated in the threads.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9" name="Picture 18" descr="Warning_sign.png"/>
          <p:cNvPicPr>
            <a:picLocks noChangeAspect="1"/>
          </p:cNvPicPr>
          <p:nvPr/>
        </p:nvPicPr>
        <p:blipFill>
          <a:blip r:embed="rId2" cstate="print"/>
          <a:stretch>
            <a:fillRect/>
          </a:stretch>
        </p:blipFill>
        <p:spPr>
          <a:xfrm>
            <a:off x="5816048" y="2980349"/>
            <a:ext cx="2993612" cy="25819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788920" y="885825"/>
            <a:ext cx="35661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Handler‘s </a:t>
            </a:r>
            <a:r>
              <a:rPr lang="en-US" sz="2000" b="0" dirty="0" err="1" smtClean="0"/>
              <a:t>MessageQueue</a:t>
            </a:r>
            <a:endParaRPr lang="en-US" sz="2000" b="0" dirty="0"/>
          </a:p>
        </p:txBody>
      </p:sp>
      <p:grpSp>
        <p:nvGrpSpPr>
          <p:cNvPr id="2" name="Group 10"/>
          <p:cNvGrpSpPr/>
          <p:nvPr/>
        </p:nvGrpSpPr>
        <p:grpSpPr>
          <a:xfrm>
            <a:off x="457856" y="4259914"/>
            <a:ext cx="8412480" cy="118872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Once obtained, the background thread can fill data into the message token and attach it to the Handler’s message queue using the </a:t>
              </a:r>
              <a:r>
                <a:rPr lang="en-US" sz="2000" b="0" dirty="0" err="1" smtClean="0">
                  <a:solidFill>
                    <a:srgbClr val="000000"/>
                  </a:solidFill>
                  <a:latin typeface="Courier New" pitchFamily="49" charset="0"/>
                  <a:cs typeface="Courier New" pitchFamily="49" charset="0"/>
                </a:rPr>
                <a:t>sendMessage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method.</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0" name="Group 10"/>
          <p:cNvGrpSpPr/>
          <p:nvPr/>
        </p:nvGrpSpPr>
        <p:grpSpPr>
          <a:xfrm>
            <a:off x="457856" y="2335864"/>
            <a:ext cx="8412480" cy="118872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secondary thread that wants to communicate with the main thread must request a message token using the </a:t>
              </a:r>
              <a:r>
                <a:rPr lang="en-US" sz="2000" b="0" dirty="0" err="1" smtClean="0">
                  <a:solidFill>
                    <a:srgbClr val="000000"/>
                  </a:solidFill>
                  <a:latin typeface="Courier New" pitchFamily="49" charset="0"/>
                  <a:cs typeface="Courier New" pitchFamily="49" charset="0"/>
                </a:rPr>
                <a:t>obtainMessage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method.</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788920" y="885825"/>
            <a:ext cx="35661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Handler‘s </a:t>
            </a:r>
            <a:r>
              <a:rPr lang="en-US" sz="2000" b="0" dirty="0" err="1" smtClean="0"/>
              <a:t>MessageQueue</a:t>
            </a:r>
            <a:endParaRPr lang="en-US" sz="2000" b="0" dirty="0"/>
          </a:p>
        </p:txBody>
      </p:sp>
      <p:grpSp>
        <p:nvGrpSpPr>
          <p:cNvPr id="2" name="Group 10"/>
          <p:cNvGrpSpPr/>
          <p:nvPr/>
        </p:nvGrpSpPr>
        <p:grpSpPr>
          <a:xfrm>
            <a:off x="457856" y="4259914"/>
            <a:ext cx="8412480" cy="118872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message extracted from the process’ queue can either return some data to the main process or request the execution of </a:t>
              </a:r>
              <a:r>
                <a:rPr lang="en-US" sz="2000" b="0" dirty="0" err="1" smtClean="0">
                  <a:solidFill>
                    <a:srgbClr val="000000"/>
                  </a:solidFill>
                  <a:cs typeface="Courier New" pitchFamily="49" charset="0"/>
                </a:rPr>
                <a:t>runnable</a:t>
              </a:r>
              <a:r>
                <a:rPr lang="en-US" sz="2000" b="0" dirty="0" smtClean="0">
                  <a:solidFill>
                    <a:srgbClr val="000000"/>
                  </a:solidFill>
                  <a:cs typeface="Courier New" pitchFamily="49" charset="0"/>
                </a:rPr>
                <a:t> objects through the </a:t>
              </a:r>
              <a:r>
                <a:rPr lang="en-US" sz="2000" b="0" dirty="0" smtClean="0">
                  <a:solidFill>
                    <a:srgbClr val="000000"/>
                  </a:solidFill>
                  <a:latin typeface="Courier New" pitchFamily="49" charset="0"/>
                  <a:cs typeface="Courier New" pitchFamily="49" charset="0"/>
                </a:rPr>
                <a:t>post() </a:t>
              </a:r>
              <a:r>
                <a:rPr lang="en-US" sz="2000" b="0" dirty="0" smtClean="0">
                  <a:solidFill>
                    <a:srgbClr val="000000"/>
                  </a:solidFill>
                  <a:cs typeface="Courier New" pitchFamily="49" charset="0"/>
                </a:rPr>
                <a:t>method.</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0"/>
          <p:cNvGrpSpPr/>
          <p:nvPr/>
        </p:nvGrpSpPr>
        <p:grpSpPr>
          <a:xfrm>
            <a:off x="457856" y="2335864"/>
            <a:ext cx="8412480" cy="118872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Handler uses the </a:t>
              </a:r>
              <a:r>
                <a:rPr lang="en-US" sz="2000" b="0" dirty="0" err="1" smtClean="0">
                  <a:solidFill>
                    <a:srgbClr val="000000"/>
                  </a:solidFill>
                  <a:latin typeface="Courier New" pitchFamily="49" charset="0"/>
                  <a:cs typeface="Courier New" pitchFamily="49" charset="0"/>
                </a:rPr>
                <a:t>handleMessage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cs typeface="Courier New" pitchFamily="49" charset="0"/>
                </a:rPr>
                <a:t>method to continuously attend new messages arriving to the main thread.</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pic>
        <p:nvPicPr>
          <p:cNvPr id="50178" name="Picture 2"/>
          <p:cNvPicPr>
            <a:picLocks noChangeAspect="1" noChangeArrowheads="1"/>
          </p:cNvPicPr>
          <p:nvPr/>
        </p:nvPicPr>
        <p:blipFill>
          <a:blip r:embed="rId2"/>
          <a:srcRect/>
          <a:stretch>
            <a:fillRect/>
          </a:stretch>
        </p:blipFill>
        <p:spPr bwMode="auto">
          <a:xfrm>
            <a:off x="285750" y="1435565"/>
            <a:ext cx="8572500" cy="4960595"/>
          </a:xfrm>
          <a:prstGeom prst="rect">
            <a:avLst/>
          </a:prstGeom>
          <a:noFill/>
          <a:ln w="9525">
            <a:solidFill>
              <a:schemeClr val="bg1">
                <a:lumMod val="85000"/>
              </a:schemeClr>
            </a:solidFill>
            <a:miter lim="800000"/>
            <a:headEnd/>
            <a:tailEnd/>
          </a:ln>
          <a:effectLst/>
        </p:spPr>
      </p:pic>
      <p:sp>
        <p:nvSpPr>
          <p:cNvPr id="11" name="Rectangle 10"/>
          <p:cNvSpPr/>
          <p:nvPr/>
        </p:nvSpPr>
        <p:spPr>
          <a:xfrm>
            <a:off x="2788920" y="885825"/>
            <a:ext cx="35661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Handler‘s </a:t>
            </a:r>
            <a:r>
              <a:rPr lang="en-US" sz="2000" b="0" dirty="0" err="1" smtClean="0"/>
              <a:t>MessageQueue</a:t>
            </a:r>
            <a:endParaRPr lang="en-US" sz="2000"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Messages</a:t>
            </a:r>
            <a:endParaRPr lang="en-US" sz="2000" b="0" dirty="0"/>
          </a:p>
        </p:txBody>
      </p:sp>
      <p:grpSp>
        <p:nvGrpSpPr>
          <p:cNvPr id="12" name="Group 11"/>
          <p:cNvGrpSpPr/>
          <p:nvPr/>
        </p:nvGrpSpPr>
        <p:grpSpPr>
          <a:xfrm>
            <a:off x="381000" y="1434192"/>
            <a:ext cx="8382000" cy="4933406"/>
            <a:chOff x="381000" y="1434192"/>
            <a:chExt cx="8382000" cy="4933406"/>
          </a:xfrm>
        </p:grpSpPr>
        <p:pic>
          <p:nvPicPr>
            <p:cNvPr id="9" name="Picture 8" descr="tab.jpg"/>
            <p:cNvPicPr>
              <a:picLocks noChangeAspect="1"/>
            </p:cNvPicPr>
            <p:nvPr/>
          </p:nvPicPr>
          <p:blipFill>
            <a:blip r:embed="rId2"/>
            <a:stretch>
              <a:fillRect/>
            </a:stretch>
          </p:blipFill>
          <p:spPr>
            <a:xfrm>
              <a:off x="381000" y="1434192"/>
              <a:ext cx="8382000" cy="4933406"/>
            </a:xfrm>
            <a:prstGeom prst="rect">
              <a:avLst/>
            </a:prstGeom>
          </p:spPr>
        </p:pic>
        <p:sp>
          <p:nvSpPr>
            <p:cNvPr id="10" name="TextBox 9"/>
            <p:cNvSpPr txBox="1"/>
            <p:nvPr/>
          </p:nvSpPr>
          <p:spPr>
            <a:xfrm>
              <a:off x="563880" y="2514600"/>
              <a:ext cx="3886200" cy="1536192"/>
            </a:xfrm>
            <a:prstGeom prst="rect">
              <a:avLst/>
            </a:prstGeom>
            <a:solidFill>
              <a:schemeClr val="lt1">
                <a:alpha val="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50" b="0" dirty="0" smtClean="0">
                <a:solidFill>
                  <a:prstClr val="black"/>
                </a:solidFill>
                <a:latin typeface="Calibri"/>
                <a:cs typeface="+mn-cs"/>
              </a:endParaRPr>
            </a:p>
          </p:txBody>
        </p:sp>
        <p:sp>
          <p:nvSpPr>
            <p:cNvPr id="11" name="TextBox 10"/>
            <p:cNvSpPr txBox="1"/>
            <p:nvPr/>
          </p:nvSpPr>
          <p:spPr>
            <a:xfrm>
              <a:off x="4747260" y="2514600"/>
              <a:ext cx="3886200" cy="2286000"/>
            </a:xfrm>
            <a:prstGeom prst="rect">
              <a:avLst/>
            </a:prstGeom>
            <a:solidFill>
              <a:schemeClr val="lt1">
                <a:alpha val="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50" b="0" dirty="0" smtClean="0">
                <a:solidFill>
                  <a:prstClr val="black"/>
                </a:solidFill>
                <a:latin typeface="Calibri"/>
                <a:cs typeface="+mn-cs"/>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Post</a:t>
            </a:r>
            <a:endParaRPr lang="en-US" sz="2000" b="0" dirty="0"/>
          </a:p>
        </p:txBody>
      </p:sp>
      <p:grpSp>
        <p:nvGrpSpPr>
          <p:cNvPr id="15" name="Group 14"/>
          <p:cNvGrpSpPr/>
          <p:nvPr/>
        </p:nvGrpSpPr>
        <p:grpSpPr>
          <a:xfrm>
            <a:off x="384048" y="1435608"/>
            <a:ext cx="7951913" cy="4937760"/>
            <a:chOff x="384048" y="1435608"/>
            <a:chExt cx="7951913" cy="4937760"/>
          </a:xfrm>
        </p:grpSpPr>
        <p:pic>
          <p:nvPicPr>
            <p:cNvPr id="9" name="Picture 8" descr="eref.jpg"/>
            <p:cNvPicPr>
              <a:picLocks noChangeAspect="1"/>
            </p:cNvPicPr>
            <p:nvPr/>
          </p:nvPicPr>
          <p:blipFill>
            <a:blip r:embed="rId2"/>
            <a:stretch>
              <a:fillRect/>
            </a:stretch>
          </p:blipFill>
          <p:spPr>
            <a:xfrm>
              <a:off x="384048" y="1435608"/>
              <a:ext cx="7951913" cy="4937760"/>
            </a:xfrm>
            <a:prstGeom prst="rect">
              <a:avLst/>
            </a:prstGeom>
          </p:spPr>
        </p:pic>
        <p:sp>
          <p:nvSpPr>
            <p:cNvPr id="10" name="TextBox 9"/>
            <p:cNvSpPr txBox="1"/>
            <p:nvPr/>
          </p:nvSpPr>
          <p:spPr>
            <a:xfrm>
              <a:off x="563880" y="2235200"/>
              <a:ext cx="3684270" cy="182880"/>
            </a:xfrm>
            <a:prstGeom prst="rect">
              <a:avLst/>
            </a:prstGeom>
            <a:solidFill>
              <a:schemeClr val="lt1">
                <a:alpha val="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50" b="0" dirty="0" smtClean="0">
                <a:solidFill>
                  <a:prstClr val="black"/>
                </a:solidFill>
                <a:latin typeface="Calibri"/>
                <a:cs typeface="+mn-cs"/>
              </a:endParaRPr>
            </a:p>
          </p:txBody>
        </p:sp>
        <p:sp>
          <p:nvSpPr>
            <p:cNvPr id="11" name="TextBox 10"/>
            <p:cNvSpPr txBox="1"/>
            <p:nvPr/>
          </p:nvSpPr>
          <p:spPr>
            <a:xfrm>
              <a:off x="570230" y="4743450"/>
              <a:ext cx="3684270" cy="1371600"/>
            </a:xfrm>
            <a:prstGeom prst="rect">
              <a:avLst/>
            </a:prstGeom>
            <a:solidFill>
              <a:schemeClr val="lt1">
                <a:alpha val="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50" b="0" dirty="0" smtClean="0">
                <a:solidFill>
                  <a:prstClr val="black"/>
                </a:solidFill>
                <a:latin typeface="Calibri"/>
                <a:cs typeface="+mn-cs"/>
              </a:endParaRPr>
            </a:p>
          </p:txBody>
        </p:sp>
        <p:sp>
          <p:nvSpPr>
            <p:cNvPr id="12" name="TextBox 11"/>
            <p:cNvSpPr txBox="1"/>
            <p:nvPr/>
          </p:nvSpPr>
          <p:spPr>
            <a:xfrm>
              <a:off x="4462780" y="2654300"/>
              <a:ext cx="3684270" cy="2194560"/>
            </a:xfrm>
            <a:prstGeom prst="rect">
              <a:avLst/>
            </a:prstGeom>
            <a:solidFill>
              <a:schemeClr val="lt1">
                <a:alpha val="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00" b="0" dirty="0" smtClean="0">
                <a:solidFill>
                  <a:prstClr val="black"/>
                </a:solidFill>
                <a:latin typeface="Calibri"/>
                <a:cs typeface="+mn-cs"/>
              </a:endParaRPr>
            </a:p>
            <a:p>
              <a:pPr marL="342900" indent="-342900" algn="l" fontAlgn="auto">
                <a:spcBef>
                  <a:spcPct val="20000"/>
                </a:spcBef>
                <a:spcAft>
                  <a:spcPts val="0"/>
                </a:spcAft>
              </a:pPr>
              <a:endParaRPr lang="en-US" sz="2050" b="0" dirty="0" smtClean="0">
                <a:solidFill>
                  <a:prstClr val="black"/>
                </a:solidFill>
                <a:latin typeface="Calibri"/>
                <a:cs typeface="+mn-cs"/>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749040" y="885825"/>
            <a:ext cx="1645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Messages</a:t>
            </a:r>
            <a:endParaRPr lang="en-US" sz="2000" b="0" dirty="0"/>
          </a:p>
        </p:txBody>
      </p:sp>
      <p:grpSp>
        <p:nvGrpSpPr>
          <p:cNvPr id="16" name="Group 10"/>
          <p:cNvGrpSpPr/>
          <p:nvPr/>
        </p:nvGrpSpPr>
        <p:grpSpPr>
          <a:xfrm>
            <a:off x="457856" y="2939114"/>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There are a few forms of </a:t>
              </a:r>
              <a:r>
                <a:rPr lang="en-US" sz="2000" b="0" dirty="0" err="1" smtClean="0">
                  <a:solidFill>
                    <a:srgbClr val="000000"/>
                  </a:solidFill>
                  <a:latin typeface="Courier New" pitchFamily="49" charset="0"/>
                  <a:cs typeface="Courier New" pitchFamily="49" charset="0"/>
                </a:rPr>
                <a:t>obtainMessage</a:t>
              </a:r>
              <a:r>
                <a:rPr lang="en-US" sz="2000" b="0" dirty="0" smtClean="0">
                  <a:solidFill>
                    <a:srgbClr val="000000"/>
                  </a:solidFill>
                  <a:latin typeface="Courier New" pitchFamily="49" charset="0"/>
                  <a:cs typeface="Courier New" pitchFamily="49" charset="0"/>
                </a:rPr>
                <a:t>()</a:t>
              </a:r>
              <a:r>
                <a:rPr lang="en-US" sz="2000" b="0" dirty="0" smtClean="0">
                  <a:solidFill>
                    <a:srgbClr val="000000"/>
                  </a:solidFill>
                  <a:cs typeface="Courier New" pitchFamily="49" charset="0"/>
                </a:rPr>
                <a:t>, allowing you to just create an empty Message object, or messages holding arguments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9" name="Group 10"/>
          <p:cNvGrpSpPr/>
          <p:nvPr/>
        </p:nvGrpSpPr>
        <p:grpSpPr>
          <a:xfrm>
            <a:off x="457856" y="1675464"/>
            <a:ext cx="8412480" cy="82296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To send a Message to a Handler, the thread must first invoke </a:t>
              </a:r>
              <a:r>
                <a:rPr lang="en-US" sz="2000" b="0" dirty="0" err="1" smtClean="0">
                  <a:solidFill>
                    <a:srgbClr val="000000"/>
                  </a:solidFill>
                  <a:latin typeface="Courier New" pitchFamily="49" charset="0"/>
                  <a:cs typeface="Courier New" pitchFamily="49" charset="0"/>
                </a:rPr>
                <a:t>obtainMessage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cs typeface="Courier New" pitchFamily="49" charset="0"/>
                </a:rPr>
                <a:t>to get the Message object out of the pool.</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2" name="TextBox 21"/>
          <p:cNvSpPr txBox="1"/>
          <p:nvPr/>
        </p:nvSpPr>
        <p:spPr>
          <a:xfrm>
            <a:off x="457857" y="4260054"/>
            <a:ext cx="8412480" cy="187743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2000" dirty="0" smtClean="0">
                <a:solidFill>
                  <a:prstClr val="black"/>
                </a:solidFill>
                <a:latin typeface="+mj-lt"/>
                <a:cs typeface="Courier New" pitchFamily="49" charset="0"/>
              </a:rPr>
              <a:t>Example:</a:t>
            </a:r>
          </a:p>
          <a:p>
            <a:pPr marL="342900" indent="-342900" algn="l" fontAlgn="auto">
              <a:spcBef>
                <a:spcPct val="20000"/>
              </a:spcBef>
              <a:spcAft>
                <a:spcPts val="0"/>
              </a:spcAft>
            </a:pPr>
            <a:r>
              <a:rPr lang="en-US" sz="2000" b="0" dirty="0" smtClean="0">
                <a:solidFill>
                  <a:prstClr val="black"/>
                </a:solidFill>
                <a:latin typeface="Courier New" pitchFamily="49" charset="0"/>
                <a:cs typeface="Courier New" pitchFamily="49" charset="0"/>
              </a:rPr>
              <a:t>// thread 1 produces some local data</a:t>
            </a:r>
          </a:p>
          <a:p>
            <a:pPr marL="342900" indent="-342900" algn="l" fontAlgn="auto">
              <a:spcBef>
                <a:spcPct val="20000"/>
              </a:spcBef>
              <a:spcAft>
                <a:spcPts val="0"/>
              </a:spcAft>
            </a:pPr>
            <a:r>
              <a:rPr lang="en-US" sz="2000" b="0" dirty="0" smtClean="0">
                <a:solidFill>
                  <a:prstClr val="black"/>
                </a:solidFill>
                <a:latin typeface="Courier New" pitchFamily="49" charset="0"/>
                <a:cs typeface="Courier New" pitchFamily="49" charset="0"/>
              </a:rPr>
              <a:t>String </a:t>
            </a:r>
            <a:r>
              <a:rPr lang="en-US" sz="2000" b="0" dirty="0" err="1" smtClean="0">
                <a:solidFill>
                  <a:prstClr val="black"/>
                </a:solidFill>
                <a:latin typeface="Courier New" pitchFamily="49" charset="0"/>
                <a:cs typeface="Courier New" pitchFamily="49" charset="0"/>
              </a:rPr>
              <a:t>localData</a:t>
            </a:r>
            <a:r>
              <a:rPr lang="en-US" sz="2000" b="0" dirty="0" smtClean="0">
                <a:solidFill>
                  <a:prstClr val="black"/>
                </a:solidFill>
                <a:latin typeface="Courier New" pitchFamily="49" charset="0"/>
                <a:cs typeface="Courier New" pitchFamily="49" charset="0"/>
              </a:rPr>
              <a:t>= “Greeting from thread 1”;</a:t>
            </a:r>
          </a:p>
          <a:p>
            <a:pPr marL="342900" indent="-342900" algn="l" fontAlgn="auto">
              <a:spcBef>
                <a:spcPct val="20000"/>
              </a:spcBef>
              <a:spcAft>
                <a:spcPts val="0"/>
              </a:spcAft>
            </a:pPr>
            <a:r>
              <a:rPr lang="en-US" sz="2000" b="0" dirty="0" smtClean="0">
                <a:solidFill>
                  <a:prstClr val="black"/>
                </a:solidFill>
                <a:latin typeface="Courier New" pitchFamily="49" charset="0"/>
                <a:cs typeface="Courier New" pitchFamily="49" charset="0"/>
              </a:rPr>
              <a:t>// thread 1 requests a message &amp; adds </a:t>
            </a:r>
            <a:r>
              <a:rPr lang="en-US" sz="2000" b="0" dirty="0" err="1" smtClean="0">
                <a:solidFill>
                  <a:prstClr val="black"/>
                </a:solidFill>
                <a:latin typeface="Courier New" pitchFamily="49" charset="0"/>
                <a:cs typeface="Courier New" pitchFamily="49" charset="0"/>
              </a:rPr>
              <a:t>localDatato</a:t>
            </a:r>
            <a:r>
              <a:rPr lang="en-US" sz="2000" b="0" dirty="0" smtClean="0">
                <a:solidFill>
                  <a:prstClr val="black"/>
                </a:solidFill>
                <a:latin typeface="Courier New" pitchFamily="49" charset="0"/>
                <a:cs typeface="Courier New" pitchFamily="49" charset="0"/>
              </a:rPr>
              <a:t> it</a:t>
            </a:r>
          </a:p>
          <a:p>
            <a:pPr marL="342900" indent="-342900"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Messagemgs</a:t>
            </a:r>
            <a:r>
              <a:rPr lang="en-US" sz="2000" b="0" dirty="0" smtClean="0">
                <a:solidFill>
                  <a:prstClr val="black"/>
                </a:solidFill>
                <a:latin typeface="Courier New" pitchFamily="49" charset="0"/>
                <a:cs typeface="Courier New" pitchFamily="49" charset="0"/>
              </a:rPr>
              <a:t> = </a:t>
            </a:r>
            <a:r>
              <a:rPr lang="en-US" sz="2000" b="0" dirty="0" err="1" smtClean="0">
                <a:solidFill>
                  <a:prstClr val="black"/>
                </a:solidFill>
                <a:latin typeface="Courier New" pitchFamily="49" charset="0"/>
                <a:cs typeface="Courier New" pitchFamily="49" charset="0"/>
              </a:rPr>
              <a:t>myHandler.obtainMessage</a:t>
            </a:r>
            <a:r>
              <a:rPr lang="en-US" sz="2000" b="0" dirty="0" smtClean="0">
                <a:solidFill>
                  <a:prstClr val="black"/>
                </a:solidFill>
                <a:latin typeface="Courier New" pitchFamily="49" charset="0"/>
                <a:cs typeface="Courier New" pitchFamily="49" charset="0"/>
              </a:rPr>
              <a:t>(1, </a:t>
            </a:r>
            <a:r>
              <a:rPr lang="en-US" sz="2000" b="0" dirty="0" err="1" smtClean="0">
                <a:solidFill>
                  <a:prstClr val="black"/>
                </a:solidFill>
                <a:latin typeface="Courier New" pitchFamily="49" charset="0"/>
                <a:cs typeface="Courier New" pitchFamily="49" charset="0"/>
              </a:rPr>
              <a:t>localData</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pPr marL="228600" indent="-228600">
              <a:spcBef>
                <a:spcPts val="600"/>
              </a:spcBef>
              <a:spcAft>
                <a:spcPts val="600"/>
              </a:spcAft>
              <a:buFont typeface="Arial" pitchFamily="34" charset="0"/>
              <a:buChar char="•"/>
              <a:defRPr/>
            </a:pPr>
            <a:r>
              <a:rPr lang="en-US" sz="2400" dirty="0" smtClean="0">
                <a:solidFill>
                  <a:schemeClr val="accent1">
                    <a:lumMod val="50000"/>
                  </a:schemeClr>
                </a:solidFill>
                <a:cs typeface="Arial" pitchFamily="34" charset="0"/>
              </a:rPr>
              <a:t>Describe multi-threading in android.</a:t>
            </a:r>
          </a:p>
          <a:p>
            <a:r>
              <a:rPr lang="en-US" sz="2400" dirty="0" smtClean="0"/>
              <a:t>Describe Advantages and disadvantages of multithreading</a:t>
            </a:r>
          </a:p>
          <a:p>
            <a:r>
              <a:rPr lang="en-US" sz="2400" dirty="0" smtClean="0"/>
              <a:t>Implement Handler‘s </a:t>
            </a:r>
            <a:r>
              <a:rPr lang="en-US" sz="2400" dirty="0" err="1" smtClean="0"/>
              <a:t>MessageQueue</a:t>
            </a:r>
            <a:r>
              <a:rPr lang="en-US" sz="2400" dirty="0" smtClean="0"/>
              <a:t> </a:t>
            </a:r>
          </a:p>
          <a:p>
            <a:r>
              <a:rPr lang="en-US" sz="2400" dirty="0" smtClean="0"/>
              <a:t>Use Messages</a:t>
            </a:r>
          </a:p>
          <a:p>
            <a:r>
              <a:rPr lang="en-US" sz="2400" dirty="0" smtClean="0"/>
              <a:t>Create multithreading app using The </a:t>
            </a:r>
            <a:r>
              <a:rPr lang="en-US" sz="2400" dirty="0" err="1" smtClean="0"/>
              <a:t>AsyncTask</a:t>
            </a:r>
            <a:r>
              <a:rPr lang="en-US" sz="2400" dirty="0" smtClean="0"/>
              <a:t> Class</a:t>
            </a:r>
            <a:endParaRPr lang="en-US" sz="2400" dirty="0" smtClean="0">
              <a:solidFill>
                <a:schemeClr val="accent1">
                  <a:lumMod val="50000"/>
                </a:schemeClr>
              </a:solidFill>
              <a:cs typeface="Arial" pitchFamily="34" charset="0"/>
            </a:endParaRPr>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sendMessage</a:t>
            </a:r>
            <a:r>
              <a:rPr lang="en-US" sz="2000" b="0" dirty="0" smtClean="0"/>
              <a:t> Methods</a:t>
            </a:r>
            <a:endParaRPr lang="en-US" sz="2000" b="0" dirty="0"/>
          </a:p>
        </p:txBody>
      </p:sp>
      <p:sp>
        <p:nvSpPr>
          <p:cNvPr id="15" name="Rectangle 3"/>
          <p:cNvSpPr>
            <a:spLocks noChangeArrowheads="1"/>
          </p:cNvSpPr>
          <p:nvPr/>
        </p:nvSpPr>
        <p:spPr bwMode="gray">
          <a:xfrm>
            <a:off x="457856" y="189828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deliver the message using one of the </a:t>
            </a:r>
            <a:r>
              <a:rPr lang="en-US" sz="2000" b="0" dirty="0" err="1" smtClean="0">
                <a:latin typeface="Courier New" pitchFamily="49" charset="0"/>
                <a:cs typeface="Courier New" pitchFamily="49" charset="0"/>
              </a:rPr>
              <a:t>sendMessage</a:t>
            </a:r>
            <a:r>
              <a:rPr lang="en-US" sz="2000" b="0" dirty="0" smtClean="0">
                <a:latin typeface="Courier New" pitchFamily="49" charset="0"/>
                <a:cs typeface="Courier New" pitchFamily="49" charset="0"/>
              </a:rPr>
              <a:t>...() </a:t>
            </a:r>
            <a:r>
              <a:rPr lang="en-US" sz="2000" b="0" dirty="0" smtClean="0"/>
              <a:t>family of methods, such as …</a:t>
            </a:r>
          </a:p>
        </p:txBody>
      </p:sp>
      <p:grpSp>
        <p:nvGrpSpPr>
          <p:cNvPr id="2" name="Group 10"/>
          <p:cNvGrpSpPr/>
          <p:nvPr/>
        </p:nvGrpSpPr>
        <p:grpSpPr>
          <a:xfrm>
            <a:off x="457856" y="4615514"/>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sendMessageAtFrontOfQueue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cs typeface="Courier New" pitchFamily="49" charset="0"/>
                </a:rPr>
                <a:t>puts the message at the front of the queue immediately (versus the back, as is the default), so your message takes priority over all others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0"/>
          <p:cNvGrpSpPr/>
          <p:nvPr/>
        </p:nvGrpSpPr>
        <p:grpSpPr>
          <a:xfrm>
            <a:off x="457856" y="3174064"/>
            <a:ext cx="8412480" cy="82296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sendMessage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cs typeface="Courier New" pitchFamily="49" charset="0"/>
                </a:rPr>
                <a:t>puts the message at the end of the queue immediately</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sendMessage</a:t>
            </a:r>
            <a:r>
              <a:rPr lang="en-US" sz="2000" b="0" dirty="0" smtClean="0"/>
              <a:t> Methods</a:t>
            </a:r>
            <a:endParaRPr lang="en-US" sz="2000" b="0" dirty="0"/>
          </a:p>
        </p:txBody>
      </p:sp>
      <p:sp>
        <p:nvSpPr>
          <p:cNvPr id="15" name="Rectangle 3"/>
          <p:cNvSpPr>
            <a:spLocks noChangeArrowheads="1"/>
          </p:cNvSpPr>
          <p:nvPr/>
        </p:nvSpPr>
        <p:spPr bwMode="gray">
          <a:xfrm>
            <a:off x="457856" y="189828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deliver the message using one of the </a:t>
            </a:r>
            <a:r>
              <a:rPr lang="en-US" sz="2000" b="0" dirty="0" err="1" smtClean="0">
                <a:latin typeface="Courier New" pitchFamily="49" charset="0"/>
                <a:cs typeface="Courier New" pitchFamily="49" charset="0"/>
              </a:rPr>
              <a:t>sendMessage</a:t>
            </a:r>
            <a:r>
              <a:rPr lang="en-US" sz="2000" b="0" dirty="0" smtClean="0">
                <a:latin typeface="Courier New" pitchFamily="49" charset="0"/>
                <a:cs typeface="Courier New" pitchFamily="49" charset="0"/>
              </a:rPr>
              <a:t>...() </a:t>
            </a:r>
            <a:r>
              <a:rPr lang="en-US" sz="2000" b="0" dirty="0" smtClean="0"/>
              <a:t>family of methods, such as …</a:t>
            </a:r>
          </a:p>
        </p:txBody>
      </p:sp>
      <p:grpSp>
        <p:nvGrpSpPr>
          <p:cNvPr id="2" name="Group 10"/>
          <p:cNvGrpSpPr/>
          <p:nvPr/>
        </p:nvGrpSpPr>
        <p:grpSpPr>
          <a:xfrm>
            <a:off x="457856" y="4615514"/>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sendMessageDelayed</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cs typeface="Courier New" pitchFamily="49" charset="0"/>
                </a:rPr>
                <a:t>puts the message on the queue after a delay, expressed in milliseconds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0"/>
          <p:cNvGrpSpPr/>
          <p:nvPr/>
        </p:nvGrpSpPr>
        <p:grpSpPr>
          <a:xfrm>
            <a:off x="457856" y="3174064"/>
            <a:ext cx="8412480" cy="118872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sendMessageAtTime</a:t>
              </a:r>
              <a:r>
                <a:rPr lang="en-US" sz="2000" b="0" dirty="0" smtClean="0">
                  <a:solidFill>
                    <a:srgbClr val="000000"/>
                  </a:solidFill>
                  <a:latin typeface="Courier New" pitchFamily="49" charset="0"/>
                  <a:cs typeface="Courier New" pitchFamily="49" charset="0"/>
                </a:rPr>
                <a:t>()</a:t>
              </a:r>
              <a:r>
                <a:rPr lang="en-US" sz="2000" b="0" dirty="0" smtClean="0">
                  <a:solidFill>
                    <a:srgbClr val="000000"/>
                  </a:solidFill>
                  <a:cs typeface="Courier New" pitchFamily="49" charset="0"/>
                </a:rPr>
                <a:t>puts the message on the queue at the stated time, expressed in the form of  milliseconds based on system uptime  (</a:t>
              </a:r>
              <a:r>
                <a:rPr lang="en-US" sz="2000" b="0" dirty="0" err="1" smtClean="0">
                  <a:solidFill>
                    <a:srgbClr val="000000"/>
                  </a:solidFill>
                  <a:latin typeface="Courier New" pitchFamily="49" charset="0"/>
                  <a:cs typeface="Courier New" pitchFamily="49" charset="0"/>
                </a:rPr>
                <a:t>SystemClock.uptimeMillis</a:t>
              </a:r>
              <a:r>
                <a:rPr lang="en-US" sz="2000" b="0" dirty="0" smtClean="0">
                  <a:solidFill>
                    <a:srgbClr val="000000"/>
                  </a:solidFill>
                  <a:latin typeface="Courier New" pitchFamily="49" charset="0"/>
                  <a:cs typeface="Courier New" pitchFamily="49" charset="0"/>
                </a:rPr>
                <a:t>()</a:t>
              </a:r>
              <a:r>
                <a:rPr lang="en-US" sz="2000" b="0" dirty="0" smtClean="0">
                  <a:solidFill>
                    <a:srgbClr val="000000"/>
                  </a:solidFill>
                  <a:cs typeface="Courier New" pitchFamily="49" charset="0"/>
                </a:rPr>
                <a:t>)</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017520" y="885825"/>
            <a:ext cx="31089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Processing Messages</a:t>
            </a:r>
            <a:endParaRPr lang="en-US" sz="2000" b="0" dirty="0"/>
          </a:p>
        </p:txBody>
      </p:sp>
      <p:sp>
        <p:nvSpPr>
          <p:cNvPr id="15" name="Rectangle 3"/>
          <p:cNvSpPr>
            <a:spLocks noChangeArrowheads="1"/>
          </p:cNvSpPr>
          <p:nvPr/>
        </p:nvSpPr>
        <p:spPr bwMode="gray">
          <a:xfrm>
            <a:off x="457856" y="1844492"/>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To process messages sent by the background threads, your Handler needs to implement the listener which will be called with each message that appears on the message queue. </a:t>
            </a:r>
          </a:p>
        </p:txBody>
      </p:sp>
      <p:grpSp>
        <p:nvGrpSpPr>
          <p:cNvPr id="2" name="Group 10"/>
          <p:cNvGrpSpPr/>
          <p:nvPr/>
        </p:nvGrpSpPr>
        <p:grpSpPr>
          <a:xfrm>
            <a:off x="457856" y="4844113"/>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There, the handler can update the UI as needed. However, it should still do that work quickly, as other UI work is suspended until the Handler is done.</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TextBox 10"/>
          <p:cNvSpPr txBox="1"/>
          <p:nvPr/>
        </p:nvSpPr>
        <p:spPr>
          <a:xfrm>
            <a:off x="3254517" y="3722174"/>
            <a:ext cx="2634967" cy="400110"/>
          </a:xfrm>
          <a:prstGeom prst="rect">
            <a:avLst/>
          </a:prstGeom>
          <a:noFill/>
          <a:ln w="19050">
            <a:solidFill>
              <a:schemeClr val="bg1">
                <a:lumMod val="85000"/>
              </a:schemeClr>
            </a:solidFill>
          </a:ln>
        </p:spPr>
        <p:txBody>
          <a:bodyPr wrap="square" rtlCol="0">
            <a:spAutoFit/>
          </a:bodyPr>
          <a:lstStyle/>
          <a:p>
            <a:pPr marL="342900" indent="-342900" fontAlgn="auto">
              <a:spcBef>
                <a:spcPct val="20000"/>
              </a:spcBef>
              <a:spcAft>
                <a:spcPts val="0"/>
              </a:spcAft>
            </a:pPr>
            <a:r>
              <a:rPr lang="en-US" sz="2000" b="0" dirty="0" err="1" smtClean="0">
                <a:solidFill>
                  <a:prstClr val="black"/>
                </a:solidFill>
                <a:latin typeface="Courier New" pitchFamily="49" charset="0"/>
                <a:cs typeface="Courier New" pitchFamily="49" charset="0"/>
              </a:rPr>
              <a:t>handleMessage</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15" name="Rectangle 3"/>
          <p:cNvSpPr>
            <a:spLocks noChangeArrowheads="1"/>
          </p:cNvSpPr>
          <p:nvPr/>
        </p:nvSpPr>
        <p:spPr bwMode="gray">
          <a:xfrm>
            <a:off x="457857" y="2073091"/>
            <a:ext cx="5337826" cy="15544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thread displays a horizontal and a circular progress bar widget showing the progress of a slow background operation. </a:t>
            </a:r>
          </a:p>
        </p:txBody>
      </p:sp>
      <p:sp>
        <p:nvSpPr>
          <p:cNvPr id="9" name="Rectangle 3"/>
          <p:cNvSpPr>
            <a:spLocks noChangeArrowheads="1"/>
          </p:cNvSpPr>
          <p:nvPr/>
        </p:nvSpPr>
        <p:spPr bwMode="gray">
          <a:xfrm>
            <a:off x="457857" y="4305301"/>
            <a:ext cx="5337826" cy="15544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Some random data is periodically sent from the background thread and the messages are displayed in the main view.</a:t>
            </a:r>
          </a:p>
        </p:txBody>
      </p:sp>
      <p:pic>
        <p:nvPicPr>
          <p:cNvPr id="51202" name="Picture 2"/>
          <p:cNvPicPr>
            <a:picLocks noChangeAspect="1" noChangeArrowheads="1"/>
          </p:cNvPicPr>
          <p:nvPr/>
        </p:nvPicPr>
        <p:blipFill>
          <a:blip r:embed="rId2"/>
          <a:srcRect/>
          <a:stretch>
            <a:fillRect/>
          </a:stretch>
        </p:blipFill>
        <p:spPr bwMode="auto">
          <a:xfrm>
            <a:off x="5965999" y="1653986"/>
            <a:ext cx="3048000" cy="4572000"/>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widget28</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ff009999</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TextView01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="Working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18sp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ProgressBar</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="@+id/progress"</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style="?</a:t>
            </a:r>
            <a:r>
              <a:rPr lang="en-US" sz="2000" b="0" dirty="0" err="1" smtClean="0">
                <a:solidFill>
                  <a:prstClr val="black"/>
                </a:solidFill>
                <a:latin typeface="Courier New" pitchFamily="49" charset="0"/>
                <a:cs typeface="Courier New" pitchFamily="49" charset="0"/>
              </a:rPr>
              <a:t>android:attr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progressBarStyleHorizontal</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ProgressBar</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progress2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TextView02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="returned from thread..."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14sp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ff0000ff</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android:layout_margin</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7px</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Multi-threading example using message passing</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package cis493.threads;</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java.util.Random</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android.app.Activity</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android.os.Bundle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android.os.Handler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android.os.Message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android.view.View</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android.widget.ProgressBar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android.widget.TextView</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class ThreadDemo1ProgressBar </a:t>
            </a:r>
            <a:r>
              <a:rPr lang="en-US" sz="2000" b="0" dirty="0" err="1" smtClean="0">
                <a:solidFill>
                  <a:prstClr val="black"/>
                </a:solidFill>
                <a:latin typeface="Courier New" pitchFamily="49" charset="0"/>
                <a:cs typeface="Courier New" pitchFamily="49" charset="0"/>
              </a:rPr>
              <a:t>extendsActivity</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ProgressBarbar1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ProgressBarbar2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TextViewmsgWorking</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TextViewmsgReturned</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booleanisRunning</a:t>
            </a:r>
            <a:r>
              <a:rPr lang="en-US" sz="2000" b="0" dirty="0" smtClean="0">
                <a:solidFill>
                  <a:prstClr val="black"/>
                </a:solidFill>
                <a:latin typeface="Courier New" pitchFamily="49" charset="0"/>
                <a:cs typeface="Courier New" pitchFamily="49" charset="0"/>
              </a:rPr>
              <a:t>= false;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64742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finalintMAX_SEC</a:t>
            </a:r>
            <a:r>
              <a:rPr lang="en-US" sz="2000" b="0" dirty="0" smtClean="0">
                <a:solidFill>
                  <a:prstClr val="black"/>
                </a:solidFill>
                <a:latin typeface="Courier New" pitchFamily="49" charset="0"/>
                <a:cs typeface="Courier New" pitchFamily="49" charset="0"/>
              </a:rPr>
              <a:t>= 60; // (seconds) lifetime for background thread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String </a:t>
            </a:r>
            <a:r>
              <a:rPr lang="en-US" sz="2000" b="0" dirty="0" err="1" smtClean="0">
                <a:solidFill>
                  <a:prstClr val="black"/>
                </a:solidFill>
                <a:latin typeface="Courier New" pitchFamily="49" charset="0"/>
                <a:cs typeface="Courier New" pitchFamily="49" charset="0"/>
              </a:rPr>
              <a:t>strTest</a:t>
            </a:r>
            <a:r>
              <a:rPr lang="en-US" sz="2000" b="0" dirty="0" smtClean="0">
                <a:solidFill>
                  <a:prstClr val="black"/>
                </a:solidFill>
                <a:latin typeface="Courier New" pitchFamily="49" charset="0"/>
                <a:cs typeface="Courier New" pitchFamily="49" charset="0"/>
              </a:rPr>
              <a:t>= "global value seen by all threads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intintTest</a:t>
            </a:r>
            <a:r>
              <a:rPr lang="en-US" sz="2000" b="0" dirty="0" smtClean="0">
                <a:solidFill>
                  <a:prstClr val="black"/>
                </a:solidFill>
                <a:latin typeface="Courier New" pitchFamily="49" charset="0"/>
                <a:cs typeface="Courier New" pitchFamily="49" charset="0"/>
              </a:rPr>
              <a:t>= 0;</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Handler </a:t>
            </a:r>
            <a:r>
              <a:rPr lang="en-US" sz="2000" b="0" dirty="0" err="1" smtClean="0">
                <a:solidFill>
                  <a:prstClr val="black"/>
                </a:solidFill>
                <a:latin typeface="Courier New" pitchFamily="49" charset="0"/>
                <a:cs typeface="Courier New" pitchFamily="49" charset="0"/>
              </a:rPr>
              <a:t>handler</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newHandler</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handleMessage</a:t>
            </a:r>
            <a:r>
              <a:rPr lang="en-US" sz="2000" b="0" dirty="0" smtClean="0">
                <a:solidFill>
                  <a:prstClr val="black"/>
                </a:solidFill>
                <a:latin typeface="Courier New" pitchFamily="49" charset="0"/>
                <a:cs typeface="Courier New" pitchFamily="49" charset="0"/>
              </a:rPr>
              <a:t>(Message </a:t>
            </a:r>
            <a:r>
              <a:rPr lang="en-US" sz="2000" b="0" dirty="0" err="1" smtClean="0">
                <a:solidFill>
                  <a:prstClr val="black"/>
                </a:solidFill>
                <a:latin typeface="Courier New" pitchFamily="49" charset="0"/>
                <a:cs typeface="Courier New" pitchFamily="49" charset="0"/>
              </a:rPr>
              <a:t>msg</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String </a:t>
            </a:r>
            <a:r>
              <a:rPr lang="en-US" sz="2000" b="0" dirty="0" err="1" smtClean="0">
                <a:solidFill>
                  <a:prstClr val="black"/>
                </a:solidFill>
                <a:latin typeface="Courier New" pitchFamily="49" charset="0"/>
                <a:cs typeface="Courier New" pitchFamily="49" charset="0"/>
              </a:rPr>
              <a:t>returnedValue</a:t>
            </a:r>
            <a:r>
              <a:rPr lang="en-US" sz="2000" b="0" dirty="0" smtClean="0">
                <a:solidFill>
                  <a:prstClr val="black"/>
                </a:solidFill>
                <a:latin typeface="Courier New" pitchFamily="49" charset="0"/>
                <a:cs typeface="Courier New" pitchFamily="49" charset="0"/>
              </a:rPr>
              <a:t>= (String)msg.obj;</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//do something with the value sent by the background thread here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msgReturned.setText</a:t>
            </a:r>
            <a:r>
              <a:rPr lang="en-US" sz="2000" b="0" dirty="0" smtClean="0">
                <a:solidFill>
                  <a:prstClr val="black"/>
                </a:solidFill>
                <a:latin typeface="Courier New" pitchFamily="49" charset="0"/>
                <a:cs typeface="Courier New" pitchFamily="49" charset="0"/>
              </a:rPr>
              <a:t>("returned by background thread: \n\n"</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returnedValue</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bar1.incrementProgressBy</a:t>
            </a:r>
            <a:r>
              <a:rPr lang="en-US" sz="2000" b="0" dirty="0" smtClean="0">
                <a:solidFill>
                  <a:prstClr val="black"/>
                </a:solidFill>
                <a:latin typeface="Courier New" pitchFamily="49" charset="0"/>
                <a:cs typeface="Courier New" pitchFamily="49" charset="0"/>
              </a:rPr>
              <a:t>(2);</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//testing thread’s termination</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if(</a:t>
            </a:r>
            <a:r>
              <a:rPr lang="en-US" sz="2000" b="0" dirty="0" err="1" smtClean="0">
                <a:solidFill>
                  <a:prstClr val="black"/>
                </a:solidFill>
                <a:latin typeface="Courier New" pitchFamily="49" charset="0"/>
                <a:cs typeface="Courier New" pitchFamily="49" charset="0"/>
              </a:rPr>
              <a:t>bar1.getProgress</a:t>
            </a:r>
            <a:r>
              <a:rPr lang="en-US" sz="2000" b="0" dirty="0" smtClean="0">
                <a:solidFill>
                  <a:prstClr val="black"/>
                </a:solidFill>
                <a:latin typeface="Courier New" pitchFamily="49" charset="0"/>
                <a:cs typeface="Courier New" pitchFamily="49" charset="0"/>
              </a:rPr>
              <a:t>() == </a:t>
            </a:r>
            <a:r>
              <a:rPr lang="en-US" sz="2000" b="0" dirty="0" err="1" smtClean="0">
                <a:solidFill>
                  <a:prstClr val="black"/>
                </a:solidFill>
                <a:latin typeface="Courier New" pitchFamily="49" charset="0"/>
                <a:cs typeface="Courier New" pitchFamily="49" charset="0"/>
              </a:rPr>
              <a:t>MAX_SEC</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msgReturned.setText</a:t>
            </a:r>
            <a:r>
              <a:rPr lang="en-US" sz="2000" b="0" dirty="0" smtClean="0">
                <a:solidFill>
                  <a:prstClr val="black"/>
                </a:solidFill>
                <a:latin typeface="Courier New" pitchFamily="49" charset="0"/>
                <a:cs typeface="Courier New" pitchFamily="49" charset="0"/>
              </a:rPr>
              <a:t>("Done \n back thread has been stopped");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isRunning</a:t>
            </a:r>
            <a:r>
              <a:rPr lang="en-US" sz="2000" b="0" dirty="0" smtClean="0">
                <a:solidFill>
                  <a:prstClr val="black"/>
                </a:solidFill>
                <a:latin typeface="Courier New" pitchFamily="49" charset="0"/>
                <a:cs typeface="Courier New" pitchFamily="49" charset="0"/>
              </a:rPr>
              <a:t>= false;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if(</a:t>
            </a:r>
            <a:r>
              <a:rPr lang="en-US" sz="2000" b="0" dirty="0" err="1" smtClean="0">
                <a:solidFill>
                  <a:prstClr val="black"/>
                </a:solidFill>
                <a:latin typeface="Courier New" pitchFamily="49" charset="0"/>
                <a:cs typeface="Courier New" pitchFamily="49" charset="0"/>
              </a:rPr>
              <a:t>bar1.getProgress</a:t>
            </a:r>
            <a:r>
              <a:rPr lang="en-US" sz="2000" b="0" dirty="0" smtClean="0">
                <a:solidFill>
                  <a:prstClr val="black"/>
                </a:solidFill>
                <a:latin typeface="Courier New" pitchFamily="49" charset="0"/>
                <a:cs typeface="Courier New" pitchFamily="49" charset="0"/>
              </a:rPr>
              <a:t>() == </a:t>
            </a:r>
            <a:r>
              <a:rPr lang="en-US" sz="2000" b="0" dirty="0" err="1" smtClean="0">
                <a:solidFill>
                  <a:prstClr val="black"/>
                </a:solidFill>
                <a:latin typeface="Courier New" pitchFamily="49" charset="0"/>
                <a:cs typeface="Courier New" pitchFamily="49" charset="0"/>
              </a:rPr>
              <a:t>bar1.getMax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msgWorking.setText</a:t>
            </a:r>
            <a:r>
              <a:rPr lang="en-US" sz="2000" b="0" dirty="0" smtClean="0">
                <a:solidFill>
                  <a:prstClr val="black"/>
                </a:solidFill>
                <a:latin typeface="Courier New" pitchFamily="49" charset="0"/>
                <a:cs typeface="Courier New" pitchFamily="49" charset="0"/>
              </a:rPr>
              <a:t>("Done");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bar1.setVisibility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View.INVISIBLE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bar2.setVisibility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View.INVISIBLE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else{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40480" y="885825"/>
            <a:ext cx="1463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Threads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43" name="Group 42"/>
          <p:cNvGrpSpPr/>
          <p:nvPr/>
        </p:nvGrpSpPr>
        <p:grpSpPr>
          <a:xfrm>
            <a:off x="2416325" y="2990850"/>
            <a:ext cx="4311351" cy="2753037"/>
            <a:chOff x="3632499" y="3524250"/>
            <a:chExt cx="4311351" cy="2753037"/>
          </a:xfrm>
        </p:grpSpPr>
        <p:sp>
          <p:nvSpPr>
            <p:cNvPr id="12" name="Rectangle 11"/>
            <p:cNvSpPr/>
            <p:nvPr/>
          </p:nvSpPr>
          <p:spPr>
            <a:xfrm>
              <a:off x="4302274" y="3524250"/>
              <a:ext cx="2971800" cy="209662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err="1" smtClean="0"/>
            </a:p>
          </p:txBody>
        </p:sp>
        <p:grpSp>
          <p:nvGrpSpPr>
            <p:cNvPr id="39" name="Group 38"/>
            <p:cNvGrpSpPr/>
            <p:nvPr/>
          </p:nvGrpSpPr>
          <p:grpSpPr>
            <a:xfrm>
              <a:off x="4686860" y="3985596"/>
              <a:ext cx="2202628" cy="1173929"/>
              <a:chOff x="5181152" y="3896060"/>
              <a:chExt cx="2202628" cy="1173929"/>
            </a:xfrm>
          </p:grpSpPr>
          <p:grpSp>
            <p:nvGrpSpPr>
              <p:cNvPr id="30" name="Group 29"/>
              <p:cNvGrpSpPr/>
              <p:nvPr/>
            </p:nvGrpSpPr>
            <p:grpSpPr>
              <a:xfrm rot="1638918">
                <a:off x="5181152" y="3896060"/>
                <a:ext cx="747208" cy="1173929"/>
                <a:chOff x="2003612" y="1846280"/>
                <a:chExt cx="747208" cy="1173929"/>
              </a:xfrm>
            </p:grpSpPr>
            <p:cxnSp>
              <p:nvCxnSpPr>
                <p:cNvPr id="31" name="Curved Connector 30"/>
                <p:cNvCxnSpPr/>
                <p:nvPr/>
              </p:nvCxnSpPr>
              <p:spPr>
                <a:xfrm rot="16200000" flipH="1">
                  <a:off x="1896035" y="1953857"/>
                  <a:ext cx="591671" cy="376517"/>
                </a:xfrm>
                <a:prstGeom prst="curvedConnector3">
                  <a:avLst>
                    <a:gd name="adj1" fmla="val 50000"/>
                  </a:avLst>
                </a:prstGeom>
              </p:spPr>
              <p:style>
                <a:lnRef idx="2">
                  <a:schemeClr val="accent6"/>
                </a:lnRef>
                <a:fillRef idx="0">
                  <a:schemeClr val="accent6"/>
                </a:fillRef>
                <a:effectRef idx="1">
                  <a:schemeClr val="accent6"/>
                </a:effectRef>
                <a:fontRef idx="minor">
                  <a:schemeClr val="tx1"/>
                </a:fontRef>
              </p:style>
            </p:cxnSp>
            <p:cxnSp>
              <p:nvCxnSpPr>
                <p:cNvPr id="32" name="Curved Connector 31"/>
                <p:cNvCxnSpPr/>
                <p:nvPr/>
              </p:nvCxnSpPr>
              <p:spPr>
                <a:xfrm rot="16200000" flipH="1">
                  <a:off x="2266726" y="2536115"/>
                  <a:ext cx="591671" cy="376517"/>
                </a:xfrm>
                <a:prstGeom prst="curvedConnector3">
                  <a:avLst>
                    <a:gd name="adj1" fmla="val 50000"/>
                  </a:avLst>
                </a:prstGeom>
              </p:spPr>
              <p:style>
                <a:lnRef idx="2">
                  <a:schemeClr val="accent6"/>
                </a:lnRef>
                <a:fillRef idx="0">
                  <a:schemeClr val="accent6"/>
                </a:fillRef>
                <a:effectRef idx="1">
                  <a:schemeClr val="accent6"/>
                </a:effectRef>
                <a:fontRef idx="minor">
                  <a:schemeClr val="tx1"/>
                </a:fontRef>
              </p:style>
            </p:cxnSp>
          </p:grpSp>
          <p:grpSp>
            <p:nvGrpSpPr>
              <p:cNvPr id="33" name="Group 32"/>
              <p:cNvGrpSpPr/>
              <p:nvPr/>
            </p:nvGrpSpPr>
            <p:grpSpPr>
              <a:xfrm rot="1638918">
                <a:off x="5908862" y="3896060"/>
                <a:ext cx="747208" cy="1173929"/>
                <a:chOff x="2003612" y="1846280"/>
                <a:chExt cx="747208" cy="1173929"/>
              </a:xfrm>
            </p:grpSpPr>
            <p:cxnSp>
              <p:nvCxnSpPr>
                <p:cNvPr id="34" name="Curved Connector 33"/>
                <p:cNvCxnSpPr/>
                <p:nvPr/>
              </p:nvCxnSpPr>
              <p:spPr>
                <a:xfrm rot="16200000" flipH="1">
                  <a:off x="1896035" y="1953857"/>
                  <a:ext cx="591671" cy="376517"/>
                </a:xfrm>
                <a:prstGeom prst="curvedConnector3">
                  <a:avLst>
                    <a:gd name="adj1" fmla="val 50000"/>
                  </a:avLst>
                </a:prstGeom>
              </p:spPr>
              <p:style>
                <a:lnRef idx="2">
                  <a:schemeClr val="accent2"/>
                </a:lnRef>
                <a:fillRef idx="0">
                  <a:schemeClr val="accent2"/>
                </a:fillRef>
                <a:effectRef idx="1">
                  <a:schemeClr val="accent2"/>
                </a:effectRef>
                <a:fontRef idx="minor">
                  <a:schemeClr val="tx1"/>
                </a:fontRef>
              </p:style>
            </p:cxnSp>
            <p:cxnSp>
              <p:nvCxnSpPr>
                <p:cNvPr id="35" name="Curved Connector 34"/>
                <p:cNvCxnSpPr/>
                <p:nvPr/>
              </p:nvCxnSpPr>
              <p:spPr>
                <a:xfrm rot="16200000" flipH="1">
                  <a:off x="2266726" y="2536115"/>
                  <a:ext cx="591671" cy="376517"/>
                </a:xfrm>
                <a:prstGeom prst="curvedConnector3">
                  <a:avLst>
                    <a:gd name="adj1" fmla="val 50000"/>
                  </a:avLst>
                </a:prstGeom>
              </p:spPr>
              <p:style>
                <a:lnRef idx="2">
                  <a:schemeClr val="accent2"/>
                </a:lnRef>
                <a:fillRef idx="0">
                  <a:schemeClr val="accent2"/>
                </a:fillRef>
                <a:effectRef idx="1">
                  <a:schemeClr val="accent2"/>
                </a:effectRef>
                <a:fontRef idx="minor">
                  <a:schemeClr val="tx1"/>
                </a:fontRef>
              </p:style>
            </p:cxnSp>
          </p:grpSp>
          <p:grpSp>
            <p:nvGrpSpPr>
              <p:cNvPr id="36" name="Group 35"/>
              <p:cNvGrpSpPr/>
              <p:nvPr/>
            </p:nvGrpSpPr>
            <p:grpSpPr>
              <a:xfrm rot="1638918">
                <a:off x="6636572" y="3896060"/>
                <a:ext cx="747208" cy="1173929"/>
                <a:chOff x="2003612" y="1846280"/>
                <a:chExt cx="747208" cy="1173929"/>
              </a:xfrm>
            </p:grpSpPr>
            <p:cxnSp>
              <p:nvCxnSpPr>
                <p:cNvPr id="37" name="Curved Connector 36"/>
                <p:cNvCxnSpPr/>
                <p:nvPr/>
              </p:nvCxnSpPr>
              <p:spPr>
                <a:xfrm rot="16200000" flipH="1">
                  <a:off x="1896035" y="1953857"/>
                  <a:ext cx="591671" cy="376517"/>
                </a:xfrm>
                <a:prstGeom prst="curvedConnector3">
                  <a:avLst>
                    <a:gd name="adj1" fmla="val 50000"/>
                  </a:avLst>
                </a:prstGeom>
              </p:spPr>
              <p:style>
                <a:lnRef idx="2">
                  <a:schemeClr val="accent5"/>
                </a:lnRef>
                <a:fillRef idx="0">
                  <a:schemeClr val="accent5"/>
                </a:fillRef>
                <a:effectRef idx="1">
                  <a:schemeClr val="accent5"/>
                </a:effectRef>
                <a:fontRef idx="minor">
                  <a:schemeClr val="tx1"/>
                </a:fontRef>
              </p:style>
            </p:cxnSp>
            <p:cxnSp>
              <p:nvCxnSpPr>
                <p:cNvPr id="38" name="Curved Connector 37"/>
                <p:cNvCxnSpPr/>
                <p:nvPr/>
              </p:nvCxnSpPr>
              <p:spPr>
                <a:xfrm rot="16200000" flipH="1">
                  <a:off x="2266726" y="2536115"/>
                  <a:ext cx="591671" cy="376517"/>
                </a:xfrm>
                <a:prstGeom prst="curvedConnector3">
                  <a:avLst>
                    <a:gd name="adj1" fmla="val 50000"/>
                  </a:avLst>
                </a:prstGeom>
              </p:spPr>
              <p:style>
                <a:lnRef idx="2">
                  <a:schemeClr val="accent5"/>
                </a:lnRef>
                <a:fillRef idx="0">
                  <a:schemeClr val="accent5"/>
                </a:fillRef>
                <a:effectRef idx="1">
                  <a:schemeClr val="accent5"/>
                </a:effectRef>
                <a:fontRef idx="minor">
                  <a:schemeClr val="tx1"/>
                </a:fontRef>
              </p:style>
            </p:cxnSp>
          </p:grpSp>
        </p:grpSp>
        <p:sp>
          <p:nvSpPr>
            <p:cNvPr id="41" name="TextBox 40"/>
            <p:cNvSpPr txBox="1"/>
            <p:nvPr/>
          </p:nvSpPr>
          <p:spPr>
            <a:xfrm>
              <a:off x="3632499" y="5630956"/>
              <a:ext cx="4311351" cy="646331"/>
            </a:xfrm>
            <a:prstGeom prst="rect">
              <a:avLst/>
            </a:prstGeom>
            <a:noFill/>
            <a:ln w="19050">
              <a:noFill/>
            </a:ln>
          </p:spPr>
          <p:txBody>
            <a:bodyPr wrap="square" rtlCol="0">
              <a:spAutoFit/>
            </a:bodyPr>
            <a:lstStyle/>
            <a:p>
              <a:pPr marL="342900" indent="-342900" fontAlgn="auto">
                <a:spcBef>
                  <a:spcPct val="20000"/>
                </a:spcBef>
                <a:spcAft>
                  <a:spcPts val="0"/>
                </a:spcAft>
              </a:pPr>
              <a:r>
                <a:rPr lang="en-US" sz="1800" dirty="0" smtClean="0">
                  <a:solidFill>
                    <a:prstClr val="black"/>
                  </a:solidFill>
                  <a:latin typeface="+mj-lt"/>
                  <a:cs typeface="Courier New" pitchFamily="49" charset="0"/>
                </a:rPr>
                <a:t>A Process with multiple threads executing at same time</a:t>
              </a:r>
            </a:p>
          </p:txBody>
        </p:sp>
      </p:grpSp>
      <p:sp>
        <p:nvSpPr>
          <p:cNvPr id="44" name="Rectangle 3"/>
          <p:cNvSpPr>
            <a:spLocks noChangeArrowheads="1"/>
          </p:cNvSpPr>
          <p:nvPr/>
        </p:nvSpPr>
        <p:spPr bwMode="gray">
          <a:xfrm>
            <a:off x="1691640" y="1644280"/>
            <a:ext cx="57607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A Thread is a concurrent unit of execution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msgWorking.setText</a:t>
            </a:r>
            <a:r>
              <a:rPr lang="en-US" sz="2000" b="0" dirty="0" smtClean="0">
                <a:solidFill>
                  <a:prstClr val="black"/>
                </a:solidFill>
                <a:latin typeface="Courier New" pitchFamily="49" charset="0"/>
                <a:cs typeface="Courier New" pitchFamily="49" charset="0"/>
              </a:rPr>
              <a:t>("Working..."+</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bar1.getProgress</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//handler</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onCreate</a:t>
            </a:r>
            <a:r>
              <a:rPr lang="en-US" sz="2000" b="0" dirty="0" smtClean="0">
                <a:solidFill>
                  <a:prstClr val="black"/>
                </a:solidFill>
                <a:latin typeface="Courier New" pitchFamily="49" charset="0"/>
                <a:cs typeface="Courier New" pitchFamily="49" charset="0"/>
              </a:rPr>
              <a:t>(Bundle icicle)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super.onCreate</a:t>
            </a:r>
            <a:r>
              <a:rPr lang="en-US" sz="2000" b="0" dirty="0" smtClean="0">
                <a:solidFill>
                  <a:prstClr val="black"/>
                </a:solidFill>
                <a:latin typeface="Courier New" pitchFamily="49" charset="0"/>
                <a:cs typeface="Courier New" pitchFamily="49" charset="0"/>
              </a:rPr>
              <a:t>(icicle);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setContentView</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R.layout.main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bar1</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ProgressBar</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R.id.progress</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bar2</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ProgressBar</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R.id.progress2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bar1.setMax</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MAX_SEC</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bar1.setProgress</a:t>
            </a:r>
            <a:r>
              <a:rPr lang="en-US" sz="2000" b="0" dirty="0" smtClean="0">
                <a:solidFill>
                  <a:prstClr val="black"/>
                </a:solidFill>
                <a:latin typeface="Courier New" pitchFamily="49" charset="0"/>
                <a:cs typeface="Courier New" pitchFamily="49" charset="0"/>
              </a:rPr>
              <a:t>(0);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msgWorking</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R.id.TextView01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msgReturned</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R.id.TextView02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strTest</a:t>
            </a:r>
            <a:r>
              <a:rPr lang="en-US" sz="2000" b="0" dirty="0" smtClean="0">
                <a:solidFill>
                  <a:prstClr val="black"/>
                </a:solidFill>
                <a:latin typeface="Courier New" pitchFamily="49" charset="0"/>
                <a:cs typeface="Courier New" pitchFamily="49" charset="0"/>
              </a:rPr>
              <a:t>+= "-01"; // slightly change the global string</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intTest</a:t>
            </a:r>
            <a:r>
              <a:rPr lang="en-US" sz="2000" b="0" dirty="0" smtClean="0">
                <a:solidFill>
                  <a:prstClr val="black"/>
                </a:solidFill>
                <a:latin typeface="Courier New" pitchFamily="49" charset="0"/>
                <a:cs typeface="Courier New" pitchFamily="49" charset="0"/>
              </a:rPr>
              <a:t>= 1;</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onCreate</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onStop</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super.onStop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isRunning</a:t>
            </a:r>
            <a:r>
              <a:rPr lang="en-US" sz="2000" b="0" dirty="0" smtClean="0">
                <a:solidFill>
                  <a:prstClr val="black"/>
                </a:solidFill>
                <a:latin typeface="Courier New" pitchFamily="49" charset="0"/>
                <a:cs typeface="Courier New" pitchFamily="49" charset="0"/>
              </a:rPr>
              <a:t>= false;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publicvoidonStart</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super.onStart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bar1.setProgress</a:t>
            </a:r>
            <a:r>
              <a:rPr lang="en-US" sz="2000" b="0" dirty="0" smtClean="0">
                <a:solidFill>
                  <a:prstClr val="black"/>
                </a:solidFill>
                <a:latin typeface="Courier New" pitchFamily="49" charset="0"/>
                <a:cs typeface="Courier New" pitchFamily="49" charset="0"/>
              </a:rPr>
              <a:t>(0);</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Thread background = </a:t>
            </a:r>
            <a:r>
              <a:rPr lang="en-US" sz="2000" b="0" dirty="0" err="1" smtClean="0">
                <a:solidFill>
                  <a:prstClr val="black"/>
                </a:solidFill>
                <a:latin typeface="Courier New" pitchFamily="49" charset="0"/>
                <a:cs typeface="Courier New" pitchFamily="49" charset="0"/>
              </a:rPr>
              <a:t>newThread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newRunnable</a:t>
            </a:r>
            <a:r>
              <a:rPr lang="en-US" sz="2000" b="0" dirty="0" smtClean="0">
                <a:solidFill>
                  <a:prstClr val="black"/>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publicvoidrun</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try{</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for(</a:t>
            </a:r>
            <a:r>
              <a:rPr lang="en-US" sz="2000" b="0" dirty="0" err="1" smtClean="0">
                <a:solidFill>
                  <a:prstClr val="black"/>
                </a:solidFill>
                <a:latin typeface="Courier New" pitchFamily="49" charset="0"/>
                <a:cs typeface="Courier New" pitchFamily="49" charset="0"/>
              </a:rPr>
              <a:t>inti</a:t>
            </a:r>
            <a:r>
              <a:rPr lang="en-US" sz="2000" b="0" dirty="0" smtClean="0">
                <a:solidFill>
                  <a:prstClr val="black"/>
                </a:solidFill>
                <a:latin typeface="Courier New" pitchFamily="49" charset="0"/>
                <a:cs typeface="Courier New" pitchFamily="49" charset="0"/>
              </a:rPr>
              <a:t> = 0; </a:t>
            </a:r>
            <a:r>
              <a:rPr lang="en-US" sz="2000" b="0" dirty="0" err="1" smtClean="0">
                <a:solidFill>
                  <a:prstClr val="black"/>
                </a:solidFill>
                <a:latin typeface="Courier New" pitchFamily="49" charset="0"/>
                <a:cs typeface="Courier New" pitchFamily="49" charset="0"/>
              </a:rPr>
              <a:t>i</a:t>
            </a:r>
            <a:r>
              <a:rPr lang="en-US" sz="2000" b="0" dirty="0" smtClean="0">
                <a:solidFill>
                  <a:prstClr val="black"/>
                </a:solidFill>
                <a:latin typeface="Courier New" pitchFamily="49" charset="0"/>
                <a:cs typeface="Courier New" pitchFamily="49" charset="0"/>
              </a:rPr>
              <a:t> &lt; </a:t>
            </a:r>
            <a:r>
              <a:rPr lang="en-US" sz="2000" b="0" dirty="0" err="1" smtClean="0">
                <a:solidFill>
                  <a:prstClr val="black"/>
                </a:solidFill>
                <a:latin typeface="Courier New" pitchFamily="49" charset="0"/>
                <a:cs typeface="Courier New" pitchFamily="49" charset="0"/>
              </a:rPr>
              <a:t>MAX_SEC</a:t>
            </a:r>
            <a:r>
              <a:rPr lang="en-US" sz="2000" b="0" dirty="0" smtClean="0">
                <a:solidFill>
                  <a:prstClr val="black"/>
                </a:solidFill>
                <a:latin typeface="Courier New" pitchFamily="49" charset="0"/>
                <a:cs typeface="Courier New" pitchFamily="49" charset="0"/>
              </a:rPr>
              <a:t>&amp;&amp; </a:t>
            </a:r>
            <a:r>
              <a:rPr lang="en-US" sz="2000" b="0" dirty="0" err="1" smtClean="0">
                <a:solidFill>
                  <a:prstClr val="black"/>
                </a:solidFill>
                <a:latin typeface="Courier New" pitchFamily="49" charset="0"/>
                <a:cs typeface="Courier New" pitchFamily="49" charset="0"/>
              </a:rPr>
              <a:t>isRunning</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i</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//try a Toast method here (will not work!)</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//fake busy busywork here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Thread.sleep</a:t>
            </a:r>
            <a:r>
              <a:rPr lang="en-US" sz="2000" b="0" dirty="0" smtClean="0">
                <a:solidFill>
                  <a:prstClr val="black"/>
                </a:solidFill>
                <a:latin typeface="Courier New" pitchFamily="49" charset="0"/>
                <a:cs typeface="Courier New" pitchFamily="49" charset="0"/>
              </a:rPr>
              <a:t>(1000); //one second at a time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Random </a:t>
            </a:r>
            <a:r>
              <a:rPr lang="en-US" sz="2000" b="0" dirty="0" err="1" smtClean="0">
                <a:solidFill>
                  <a:prstClr val="black"/>
                </a:solidFill>
                <a:latin typeface="Courier New" pitchFamily="49" charset="0"/>
                <a:cs typeface="Courier New" pitchFamily="49" charset="0"/>
              </a:rPr>
              <a:t>rnd</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newRandom</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this is a locally generated value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String data = "Thread Value: "+ (</a:t>
            </a:r>
            <a:r>
              <a:rPr lang="en-US" sz="2000" b="0" dirty="0" err="1" smtClean="0">
                <a:solidFill>
                  <a:prstClr val="black"/>
                </a:solidFill>
                <a:latin typeface="Courier New" pitchFamily="49" charset="0"/>
                <a:cs typeface="Courier New" pitchFamily="49" charset="0"/>
              </a:rPr>
              <a:t>int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rnd.nextInt</a:t>
            </a:r>
            <a:r>
              <a:rPr lang="en-US" sz="2000" b="0" dirty="0" smtClean="0">
                <a:solidFill>
                  <a:prstClr val="black"/>
                </a:solidFill>
                <a:latin typeface="Courier New" pitchFamily="49" charset="0"/>
                <a:cs typeface="Courier New" pitchFamily="49" charset="0"/>
              </a:rPr>
              <a:t>(101);</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//we can see and change (global) class variables</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data += "\n"+ </a:t>
            </a:r>
            <a:r>
              <a:rPr lang="en-US" sz="2000" b="0" dirty="0" err="1" smtClean="0">
                <a:solidFill>
                  <a:prstClr val="black"/>
                </a:solidFill>
                <a:latin typeface="Courier New" pitchFamily="49" charset="0"/>
                <a:cs typeface="Courier New" pitchFamily="49" charset="0"/>
              </a:rPr>
              <a:t>strTest</a:t>
            </a:r>
            <a:r>
              <a:rPr lang="en-US" sz="2000" b="0" dirty="0" smtClean="0">
                <a:solidFill>
                  <a:prstClr val="black"/>
                </a:solidFill>
                <a:latin typeface="Courier New" pitchFamily="49" charset="0"/>
                <a:cs typeface="Courier New" pitchFamily="49" charset="0"/>
              </a:rPr>
              <a:t>+ " "+ </a:t>
            </a:r>
            <a:r>
              <a:rPr lang="en-US" sz="2000" b="0" dirty="0" err="1" smtClean="0">
                <a:solidFill>
                  <a:prstClr val="black"/>
                </a:solidFill>
                <a:latin typeface="Courier New" pitchFamily="49" charset="0"/>
                <a:cs typeface="Courier New" pitchFamily="49" charset="0"/>
              </a:rPr>
              <a:t>intTest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intTest</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188720" y="885825"/>
            <a:ext cx="6766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1: Progress Bar –Using Message Passing</a:t>
            </a:r>
            <a:endParaRPr lang="en-US" sz="2000" b="0" dirty="0"/>
          </a:p>
        </p:txBody>
      </p:sp>
      <p:sp>
        <p:nvSpPr>
          <p:cNvPr id="7" name="TextBox 6"/>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//request a message token and put some data in it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Message </a:t>
            </a:r>
            <a:r>
              <a:rPr lang="en-US" sz="2000" b="0" dirty="0" err="1" smtClean="0">
                <a:solidFill>
                  <a:prstClr val="black"/>
                </a:solidFill>
                <a:latin typeface="Courier New" pitchFamily="49" charset="0"/>
                <a:cs typeface="Courier New" pitchFamily="49" charset="0"/>
              </a:rPr>
              <a:t>msg</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handler.obtainMessage</a:t>
            </a:r>
            <a:r>
              <a:rPr lang="en-US" sz="2000" b="0" dirty="0" smtClean="0">
                <a:solidFill>
                  <a:prstClr val="black"/>
                </a:solidFill>
                <a:latin typeface="Courier New" pitchFamily="49" charset="0"/>
                <a:cs typeface="Courier New" pitchFamily="49" charset="0"/>
              </a:rPr>
              <a:t>(1, (String)data);</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if thread is still alive send the message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if(</a:t>
            </a:r>
            <a:r>
              <a:rPr lang="en-US" sz="2000" b="0" dirty="0" err="1" smtClean="0">
                <a:solidFill>
                  <a:prstClr val="black"/>
                </a:solidFill>
                <a:latin typeface="Courier New" pitchFamily="49" charset="0"/>
                <a:cs typeface="Courier New" pitchFamily="49" charset="0"/>
              </a:rPr>
              <a:t>isRunning</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handler.sendMessage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msg</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catch(</a:t>
            </a:r>
            <a:r>
              <a:rPr lang="en-US" sz="2000" b="0" dirty="0" err="1" smtClean="0">
                <a:solidFill>
                  <a:prstClr val="black"/>
                </a:solidFill>
                <a:latin typeface="Courier New" pitchFamily="49" charset="0"/>
                <a:cs typeface="Courier New" pitchFamily="49" charset="0"/>
              </a:rPr>
              <a:t>Throwablet</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just end the background thread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}}//run</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});//background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isRunning</a:t>
            </a:r>
            <a:r>
              <a:rPr lang="en-US" sz="2000" b="0" dirty="0" smtClean="0">
                <a:solidFill>
                  <a:prstClr val="black"/>
                </a:solidFill>
                <a:latin typeface="Courier New" pitchFamily="49" charset="0"/>
                <a:cs typeface="Courier New" pitchFamily="49" charset="0"/>
              </a:rPr>
              <a:t>= true;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background.start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onStart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//class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5" name="Rectangle 3"/>
          <p:cNvSpPr>
            <a:spLocks noChangeArrowheads="1"/>
          </p:cNvSpPr>
          <p:nvPr/>
        </p:nvSpPr>
        <p:spPr bwMode="gray">
          <a:xfrm>
            <a:off x="457856" y="1481423"/>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We will try the same problem presented earlier (a slow background task and a responsive foreground UI) this time using the posting mechanism to execute foreground </a:t>
            </a:r>
            <a:r>
              <a:rPr lang="en-US" sz="2000" b="0" dirty="0" err="1" smtClean="0"/>
              <a:t>runnables</a:t>
            </a:r>
            <a:r>
              <a:rPr lang="en-US" sz="2000" b="0" dirty="0" smtClean="0"/>
              <a:t>.</a:t>
            </a:r>
          </a:p>
        </p:txBody>
      </p:sp>
      <p:pic>
        <p:nvPicPr>
          <p:cNvPr id="52226" name="Picture 2"/>
          <p:cNvPicPr>
            <a:picLocks noChangeAspect="1" noChangeArrowheads="1"/>
          </p:cNvPicPr>
          <p:nvPr/>
        </p:nvPicPr>
        <p:blipFill>
          <a:blip r:embed="rId2"/>
          <a:srcRect/>
          <a:stretch>
            <a:fillRect/>
          </a:stretch>
        </p:blipFill>
        <p:spPr bwMode="auto">
          <a:xfrm>
            <a:off x="457856" y="2756645"/>
            <a:ext cx="2438400" cy="3657600"/>
          </a:xfrm>
          <a:prstGeom prst="rect">
            <a:avLst/>
          </a:prstGeom>
          <a:noFill/>
          <a:ln w="9525">
            <a:solidFill>
              <a:schemeClr val="bg1">
                <a:lumMod val="85000"/>
              </a:schemeClr>
            </a:solid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3444896" y="2756645"/>
            <a:ext cx="2438400" cy="3657600"/>
          </a:xfrm>
          <a:prstGeom prst="rect">
            <a:avLst/>
          </a:prstGeom>
          <a:noFill/>
          <a:ln w="9525">
            <a:solidFill>
              <a:schemeClr val="bg1">
                <a:lumMod val="85000"/>
              </a:schemeClr>
            </a:solidFill>
            <a:miter lim="800000"/>
            <a:headEnd/>
            <a:tailEnd/>
          </a:ln>
          <a:effectLst/>
        </p:spPr>
      </p:pic>
      <p:pic>
        <p:nvPicPr>
          <p:cNvPr id="52228" name="Picture 4"/>
          <p:cNvPicPr>
            <a:picLocks noChangeAspect="1" noChangeArrowheads="1"/>
          </p:cNvPicPr>
          <p:nvPr/>
        </p:nvPicPr>
        <p:blipFill>
          <a:blip r:embed="rId4"/>
          <a:srcRect/>
          <a:stretch>
            <a:fillRect/>
          </a:stretch>
        </p:blipFill>
        <p:spPr bwMode="auto">
          <a:xfrm>
            <a:off x="6431936" y="2756645"/>
            <a:ext cx="2438400" cy="3657600"/>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linearLayout1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ff009999</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lblTopCaption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2px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="Some important data is been collected now. Patience please..."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16sp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ProgressBar</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myBar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style="?</a:t>
            </a:r>
            <a:r>
              <a:rPr lang="en-US" sz="2000" b="0" dirty="0" err="1" smtClean="0">
                <a:solidFill>
                  <a:prstClr val="black"/>
                </a:solidFill>
                <a:latin typeface="Courier New" pitchFamily="49" charset="0"/>
                <a:cs typeface="Courier New" pitchFamily="49" charset="0"/>
              </a:rPr>
              <a:t>android:attr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progressBarStyleHorizontal</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txtBox1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78px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android:layout_marginLeft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20px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android:layout_marginRight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20px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18sp</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android:layout_marginTop</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10px</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btnDoSomething</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android:layout_marginLeft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20px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="Do Something"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using Handler post(...) method to execute foreground </a:t>
            </a:r>
            <a:r>
              <a:rPr lang="en-US" sz="2000" b="0" dirty="0" err="1" smtClean="0">
                <a:solidFill>
                  <a:prstClr val="black"/>
                </a:solidFill>
                <a:latin typeface="Courier New" pitchFamily="49" charset="0"/>
                <a:cs typeface="Courier New" pitchFamily="49" charset="0"/>
              </a:rPr>
              <a:t>runnables</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package cis493.threads;</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android.app.Activity</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android.os.Bundle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android.os.Handler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android.text.Editable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android.view.View</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android.view.View.OnClickListener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android.widget.Button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android.widget.EditText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android.widget.ProgressBar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android.widget.TextView</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import </a:t>
            </a:r>
            <a:r>
              <a:rPr lang="en-US" sz="2000" b="0" dirty="0" err="1" smtClean="0">
                <a:solidFill>
                  <a:prstClr val="black"/>
                </a:solidFill>
                <a:latin typeface="Courier New" pitchFamily="49" charset="0"/>
                <a:cs typeface="Courier New" pitchFamily="49" charset="0"/>
              </a:rPr>
              <a:t>android.widget.Toast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class </a:t>
            </a:r>
            <a:r>
              <a:rPr lang="en-US" sz="2000" b="0" dirty="0" err="1" smtClean="0">
                <a:solidFill>
                  <a:prstClr val="black"/>
                </a:solidFill>
                <a:latin typeface="Courier New" pitchFamily="49" charset="0"/>
                <a:cs typeface="Courier New" pitchFamily="49" charset="0"/>
              </a:rPr>
              <a:t>ThreadsPosting</a:t>
            </a:r>
            <a:r>
              <a:rPr lang="en-US" sz="2000" b="0" dirty="0" smtClean="0">
                <a:solidFill>
                  <a:prstClr val="black"/>
                </a:solidFill>
                <a:latin typeface="Courier New" pitchFamily="49" charset="0"/>
                <a:cs typeface="Courier New" pitchFamily="49" charset="0"/>
              </a:rPr>
              <a:t> extends Activity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ProgressBarmyBar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TextViewlblTopCaption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EditTexttxtBox1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Button </a:t>
            </a:r>
            <a:r>
              <a:rPr lang="en-US" sz="2000" b="0" dirty="0" err="1" smtClean="0">
                <a:solidFill>
                  <a:prstClr val="black"/>
                </a:solidFill>
                <a:latin typeface="Courier New" pitchFamily="49" charset="0"/>
                <a:cs typeface="Courier New" pitchFamily="49" charset="0"/>
              </a:rPr>
              <a:t>btnDoSomething</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intaccum</a:t>
            </a:r>
            <a:r>
              <a:rPr lang="en-US" sz="2000" b="0" dirty="0" smtClean="0">
                <a:solidFill>
                  <a:prstClr val="black"/>
                </a:solidFill>
                <a:latin typeface="Courier New" pitchFamily="49" charset="0"/>
                <a:cs typeface="Courier New" pitchFamily="49" charset="0"/>
              </a:rPr>
              <a:t>= 0;</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longstartingMills</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System.currentTimeMillis</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String PATIENCE= "Some important data is been collected now.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nPleasebe</a:t>
            </a:r>
            <a:r>
              <a:rPr lang="en-US" sz="2000" b="0" dirty="0" smtClean="0">
                <a:solidFill>
                  <a:prstClr val="black"/>
                </a:solidFill>
                <a:latin typeface="Courier New" pitchFamily="49" charset="0"/>
                <a:cs typeface="Courier New" pitchFamily="49" charset="0"/>
              </a:rPr>
              <a:t> patient.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Handler </a:t>
            </a:r>
            <a:r>
              <a:rPr lang="en-US" sz="2000" b="0" dirty="0" err="1" smtClean="0">
                <a:solidFill>
                  <a:prstClr val="black"/>
                </a:solidFill>
                <a:latin typeface="Courier New" pitchFamily="49" charset="0"/>
                <a:cs typeface="Courier New" pitchFamily="49" charset="0"/>
              </a:rPr>
              <a:t>myHandler</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newHandler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40480" y="885825"/>
            <a:ext cx="1463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Threads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18" name="Group 10"/>
          <p:cNvGrpSpPr/>
          <p:nvPr/>
        </p:nvGrpSpPr>
        <p:grpSpPr>
          <a:xfrm>
            <a:off x="457857" y="2031064"/>
            <a:ext cx="822960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Thread has its own call stack for methods being invoked, their arguments and local variables.</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1" name="Group 10"/>
          <p:cNvGrpSpPr/>
          <p:nvPr/>
        </p:nvGrpSpPr>
        <p:grpSpPr>
          <a:xfrm>
            <a:off x="457857" y="3381709"/>
            <a:ext cx="8229600" cy="1188720"/>
            <a:chOff x="1066803" y="1711184"/>
            <a:chExt cx="7038111" cy="914921"/>
          </a:xfrm>
        </p:grpSpPr>
        <p:sp>
          <p:nvSpPr>
            <p:cNvPr id="22" name="Rectangle 2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Each virtual machine instance has at least one  main Thread running when it is started; typically, there are several others for housekeeping.</a:t>
              </a:r>
            </a:p>
          </p:txBody>
        </p:sp>
        <p:sp>
          <p:nvSpPr>
            <p:cNvPr id="23" name="Isosceles Triangle 2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4" name="Group 10"/>
          <p:cNvGrpSpPr/>
          <p:nvPr/>
        </p:nvGrpSpPr>
        <p:grpSpPr>
          <a:xfrm>
            <a:off x="457857" y="5098114"/>
            <a:ext cx="8229600" cy="822960"/>
            <a:chOff x="1066803" y="1711184"/>
            <a:chExt cx="7038111" cy="914921"/>
          </a:xfrm>
        </p:grpSpPr>
        <p:sp>
          <p:nvSpPr>
            <p:cNvPr id="25" name="Rectangle 2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application might decide to launch additional Threads for specific purposes.</a:t>
              </a:r>
            </a:p>
          </p:txBody>
        </p:sp>
        <p:sp>
          <p:nvSpPr>
            <p:cNvPr id="26" name="Isosceles Triangle 2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95520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onCreate</a:t>
            </a:r>
            <a:r>
              <a:rPr lang="en-US" sz="2000" b="0" dirty="0" smtClean="0">
                <a:solidFill>
                  <a:prstClr val="black"/>
                </a:solidFill>
                <a:latin typeface="Courier New" pitchFamily="49" charset="0"/>
                <a:cs typeface="Courier New" pitchFamily="49" charset="0"/>
              </a:rPr>
              <a:t>(Bundle </a:t>
            </a:r>
            <a:r>
              <a:rPr lang="en-US" sz="2000" b="0" dirty="0" err="1" smtClean="0">
                <a:solidFill>
                  <a:prstClr val="black"/>
                </a:solidFill>
                <a:latin typeface="Courier New" pitchFamily="49" charset="0"/>
                <a:cs typeface="Courier New" pitchFamily="49" charset="0"/>
              </a:rPr>
              <a:t>savedInstanceState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super.onCreate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savedInstanceState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setContentView</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R.layout.main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lblTopCaption</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R.id.lblTopCaption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myBar</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ProgressBar</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R.id.myBar</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myBar.setMax</a:t>
            </a:r>
            <a:r>
              <a:rPr lang="en-US" sz="2000" b="0" dirty="0" smtClean="0">
                <a:solidFill>
                  <a:prstClr val="black"/>
                </a:solidFill>
                <a:latin typeface="Courier New" pitchFamily="49" charset="0"/>
                <a:cs typeface="Courier New" pitchFamily="49" charset="0"/>
              </a:rPr>
              <a:t>(100);</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txtBox1</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R.id.txtBox1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txtBox1.setHint</a:t>
            </a:r>
            <a:r>
              <a:rPr lang="en-US" sz="2000" b="0" dirty="0" smtClean="0">
                <a:solidFill>
                  <a:prstClr val="black"/>
                </a:solidFill>
                <a:latin typeface="Courier New" pitchFamily="49" charset="0"/>
                <a:cs typeface="Courier New" pitchFamily="49" charset="0"/>
              </a:rPr>
              <a:t>("Foreground distraction. Enter some data here");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btnDoSomething</a:t>
            </a:r>
            <a:r>
              <a:rPr lang="en-US" sz="2000" b="0" dirty="0" smtClean="0">
                <a:solidFill>
                  <a:prstClr val="black"/>
                </a:solidFill>
                <a:latin typeface="Courier New" pitchFamily="49" charset="0"/>
                <a:cs typeface="Courier New" pitchFamily="49" charset="0"/>
              </a:rPr>
              <a:t>= (Button)</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R.id.btnDoSomething</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btnDoSomething.setOnClickListener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newOnClickListener</a:t>
            </a:r>
            <a:r>
              <a:rPr lang="en-US" sz="2000" b="0" dirty="0" smtClean="0">
                <a:solidFill>
                  <a:prstClr val="black"/>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0898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onClick</a:t>
            </a:r>
            <a:r>
              <a:rPr lang="en-US" sz="2000" b="0" dirty="0" smtClean="0">
                <a:solidFill>
                  <a:prstClr val="black"/>
                </a:solidFill>
                <a:latin typeface="Courier New" pitchFamily="49" charset="0"/>
                <a:cs typeface="Courier New" pitchFamily="49" charset="0"/>
              </a:rPr>
              <a:t>(View v)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Editable </a:t>
            </a:r>
            <a:r>
              <a:rPr lang="en-US" sz="2000" b="0" dirty="0" err="1" smtClean="0">
                <a:solidFill>
                  <a:prstClr val="black"/>
                </a:solidFill>
                <a:latin typeface="Courier New" pitchFamily="49" charset="0"/>
                <a:cs typeface="Courier New" pitchFamily="49" charset="0"/>
              </a:rPr>
              <a:t>txt</a:t>
            </a:r>
            <a:r>
              <a:rPr lang="en-US" sz="2000" b="0" dirty="0" smtClean="0">
                <a:solidFill>
                  <a:prstClr val="black"/>
                </a:solidFill>
                <a:latin typeface="Courier New" pitchFamily="49" charset="0"/>
                <a:cs typeface="Courier New" pitchFamily="49" charset="0"/>
              </a:rPr>
              <a:t> = </a:t>
            </a:r>
            <a:r>
              <a:rPr lang="en-US" sz="2000" b="0" dirty="0" err="1" smtClean="0">
                <a:solidFill>
                  <a:prstClr val="black"/>
                </a:solidFill>
                <a:latin typeface="Courier New" pitchFamily="49" charset="0"/>
                <a:cs typeface="Courier New" pitchFamily="49" charset="0"/>
              </a:rPr>
              <a:t>txtBox1.getText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Toast.makeText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getBaseContext</a:t>
            </a:r>
            <a:r>
              <a:rPr lang="en-US" sz="2000" b="0" dirty="0" smtClean="0">
                <a:solidFill>
                  <a:prstClr val="black"/>
                </a:solidFill>
                <a:latin typeface="Courier New" pitchFamily="49" charset="0"/>
                <a:cs typeface="Courier New" pitchFamily="49" charset="0"/>
              </a:rPr>
              <a:t>(), "You said &gt;&gt; "+ txt, 1).show();</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onClick</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setOnClickListener</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onCreate</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protectedvoidonStart</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super.onStart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create background thread were the busy work will be done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0898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Thread </a:t>
            </a:r>
            <a:r>
              <a:rPr lang="en-US" sz="2000" b="0" dirty="0" err="1" smtClean="0">
                <a:solidFill>
                  <a:prstClr val="black"/>
                </a:solidFill>
                <a:latin typeface="Courier New" pitchFamily="49" charset="0"/>
                <a:cs typeface="Courier New" pitchFamily="49" charset="0"/>
              </a:rPr>
              <a:t>myThread1</a:t>
            </a:r>
            <a:r>
              <a:rPr lang="en-US" sz="2000" b="0" dirty="0" smtClean="0">
                <a:solidFill>
                  <a:prstClr val="black"/>
                </a:solidFill>
                <a:latin typeface="Courier New" pitchFamily="49" charset="0"/>
                <a:cs typeface="Courier New" pitchFamily="49" charset="0"/>
              </a:rPr>
              <a:t> = </a:t>
            </a:r>
            <a:r>
              <a:rPr lang="en-US" sz="2000" b="0" dirty="0" err="1" smtClean="0">
                <a:solidFill>
                  <a:prstClr val="black"/>
                </a:solidFill>
                <a:latin typeface="Courier New" pitchFamily="49" charset="0"/>
                <a:cs typeface="Courier New" pitchFamily="49" charset="0"/>
              </a:rPr>
              <a:t>newThread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backgroundTask</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backAlias1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myThread1.start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myBar.incrementProgressBy</a:t>
            </a:r>
            <a:r>
              <a:rPr lang="en-US" sz="2000" b="0" dirty="0" smtClean="0">
                <a:solidFill>
                  <a:prstClr val="black"/>
                </a:solidFill>
                <a:latin typeface="Courier New" pitchFamily="49" charset="0"/>
                <a:cs typeface="Courier New" pitchFamily="49" charset="0"/>
              </a:rPr>
              <a:t>(0);</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this is the foreground "</a:t>
            </a:r>
            <a:r>
              <a:rPr lang="en-US" sz="2000" b="0" dirty="0" err="1" smtClean="0">
                <a:solidFill>
                  <a:prstClr val="black"/>
                </a:solidFill>
                <a:latin typeface="Courier New" pitchFamily="49" charset="0"/>
                <a:cs typeface="Courier New" pitchFamily="49" charset="0"/>
              </a:rPr>
              <a:t>Runnable</a:t>
            </a:r>
            <a:r>
              <a:rPr lang="en-US" sz="2000" b="0" dirty="0" smtClean="0">
                <a:solidFill>
                  <a:prstClr val="black"/>
                </a:solidFill>
                <a:latin typeface="Courier New" pitchFamily="49" charset="0"/>
                <a:cs typeface="Courier New" pitchFamily="49" charset="0"/>
              </a:rPr>
              <a:t>" object responsible for GUI updates</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private </a:t>
            </a:r>
            <a:r>
              <a:rPr lang="en-US" sz="2000" b="0" dirty="0" err="1" smtClean="0">
                <a:solidFill>
                  <a:prstClr val="black"/>
                </a:solidFill>
                <a:latin typeface="Courier New" pitchFamily="49" charset="0"/>
                <a:cs typeface="Courier New" pitchFamily="49" charset="0"/>
              </a:rPr>
              <a:t>RunnableforegroundTask</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newRunnable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publicvoidrun</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try{</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intprogressStep</a:t>
            </a:r>
            <a:r>
              <a:rPr lang="en-US" sz="2000" b="0" dirty="0" smtClean="0">
                <a:solidFill>
                  <a:prstClr val="black"/>
                </a:solidFill>
                <a:latin typeface="Courier New" pitchFamily="49" charset="0"/>
                <a:cs typeface="Courier New" pitchFamily="49" charset="0"/>
              </a:rPr>
              <a:t>= 5;</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lblTopCaption.setText</a:t>
            </a:r>
            <a:r>
              <a:rPr lang="en-US" sz="2000" b="0" dirty="0" smtClean="0">
                <a:solidFill>
                  <a:prstClr val="black"/>
                </a:solidFill>
                <a:latin typeface="Courier New" pitchFamily="49" charset="0"/>
                <a:cs typeface="Courier New" pitchFamily="49" charset="0"/>
              </a:rPr>
              <a:t>(PATIENCE+ "\</a:t>
            </a:r>
            <a:r>
              <a:rPr lang="en-US" sz="2000" b="0" dirty="0" err="1" smtClean="0">
                <a:solidFill>
                  <a:prstClr val="black"/>
                </a:solidFill>
                <a:latin typeface="Courier New" pitchFamily="49" charset="0"/>
                <a:cs typeface="Courier New" pitchFamily="49" charset="0"/>
              </a:rPr>
              <a:t>nTotalsec</a:t>
            </a:r>
            <a:r>
              <a:rPr lang="en-US" sz="2000" b="0" dirty="0" smtClean="0">
                <a:solidFill>
                  <a:prstClr val="black"/>
                </a:solidFill>
                <a:latin typeface="Courier New" pitchFamily="49" charset="0"/>
                <a:cs typeface="Courier New" pitchFamily="49" charset="0"/>
              </a:rPr>
              <a:t>. so far: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System.currentTimeMillis</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startingMills</a:t>
            </a:r>
            <a:r>
              <a:rPr lang="en-US" sz="2000" b="0" dirty="0" smtClean="0">
                <a:solidFill>
                  <a:prstClr val="black"/>
                </a:solidFill>
                <a:latin typeface="Courier New" pitchFamily="49" charset="0"/>
                <a:cs typeface="Courier New" pitchFamily="49" charset="0"/>
              </a:rPr>
              <a:t>) / 1000 );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myBar.incrementProgressBy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progressStep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accum</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progressStep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if(</a:t>
            </a:r>
            <a:r>
              <a:rPr lang="en-US" sz="2000" b="0" dirty="0" err="1" smtClean="0">
                <a:solidFill>
                  <a:prstClr val="black"/>
                </a:solidFill>
                <a:latin typeface="Courier New" pitchFamily="49" charset="0"/>
                <a:cs typeface="Courier New" pitchFamily="49" charset="0"/>
              </a:rPr>
              <a:t>accum</a:t>
            </a:r>
            <a:r>
              <a:rPr lang="en-US" sz="2000" b="0" dirty="0" smtClean="0">
                <a:solidFill>
                  <a:prstClr val="black"/>
                </a:solidFill>
                <a:latin typeface="Courier New" pitchFamily="49" charset="0"/>
                <a:cs typeface="Courier New" pitchFamily="49" charset="0"/>
              </a:rPr>
              <a:t>&gt;= </a:t>
            </a:r>
            <a:r>
              <a:rPr lang="en-US" sz="2000" b="0" dirty="0" err="1" smtClean="0">
                <a:solidFill>
                  <a:prstClr val="black"/>
                </a:solidFill>
                <a:latin typeface="Courier New" pitchFamily="49" charset="0"/>
                <a:cs typeface="Courier New" pitchFamily="49" charset="0"/>
              </a:rPr>
              <a:t>myBar.getMax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lblTopCaption.setText</a:t>
            </a:r>
            <a:r>
              <a:rPr lang="en-US" sz="2000" b="0" dirty="0" smtClean="0">
                <a:solidFill>
                  <a:prstClr val="black"/>
                </a:solidFill>
                <a:latin typeface="Courier New" pitchFamily="49" charset="0"/>
                <a:cs typeface="Courier New" pitchFamily="49" charset="0"/>
              </a:rPr>
              <a:t>("Background work is OVER!");</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myBar.setVisibility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View.INVISIBLE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catch(Exception e)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e.printStackTrace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}//run</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foregroundTask</a:t>
            </a:r>
            <a:endParaRPr lang="en-US" sz="20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//this is the "</a:t>
            </a:r>
            <a:r>
              <a:rPr lang="en-US" sz="2000" b="0" dirty="0" err="1" smtClean="0">
                <a:solidFill>
                  <a:prstClr val="black"/>
                </a:solidFill>
                <a:latin typeface="Courier New" pitchFamily="49" charset="0"/>
                <a:cs typeface="Courier New" pitchFamily="49" charset="0"/>
              </a:rPr>
              <a:t>Runnable</a:t>
            </a:r>
            <a:r>
              <a:rPr lang="en-US" sz="2000" b="0" dirty="0" smtClean="0">
                <a:solidFill>
                  <a:prstClr val="black"/>
                </a:solidFill>
                <a:latin typeface="Courier New" pitchFamily="49" charset="0"/>
                <a:cs typeface="Courier New" pitchFamily="49" charset="0"/>
              </a:rPr>
              <a:t>" object that executes the background thread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privateRunnablebackgroundTask</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newRunnable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publicvoidrun</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//busy work goes here...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try{</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for(</a:t>
            </a:r>
            <a:r>
              <a:rPr lang="en-US" sz="2000" b="0" dirty="0" err="1" smtClean="0">
                <a:solidFill>
                  <a:prstClr val="black"/>
                </a:solidFill>
                <a:latin typeface="Courier New" pitchFamily="49" charset="0"/>
                <a:cs typeface="Courier New" pitchFamily="49" charset="0"/>
              </a:rPr>
              <a:t>intn</a:t>
            </a:r>
            <a:r>
              <a:rPr lang="en-US" sz="2000" b="0" dirty="0" smtClean="0">
                <a:solidFill>
                  <a:prstClr val="black"/>
                </a:solidFill>
                <a:latin typeface="Courier New" pitchFamily="49" charset="0"/>
                <a:cs typeface="Courier New" pitchFamily="49" charset="0"/>
              </a:rPr>
              <a:t>=0; n&lt;20; n++)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//this simulates 1 sec. of busy activity</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Thread.sleep</a:t>
            </a:r>
            <a:r>
              <a:rPr lang="en-US" sz="2000" b="0" dirty="0" smtClean="0">
                <a:solidFill>
                  <a:prstClr val="black"/>
                </a:solidFill>
                <a:latin typeface="Courier New" pitchFamily="49" charset="0"/>
                <a:cs typeface="Courier New" pitchFamily="49" charset="0"/>
              </a:rPr>
              <a:t>(1000);</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//now talk to the main thread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myHandler.post(</a:t>
            </a:r>
            <a:r>
              <a:rPr lang="en-US" sz="2000" b="0" dirty="0" err="1" smtClean="0">
                <a:solidFill>
                  <a:prstClr val="black"/>
                </a:solidFill>
                <a:latin typeface="Courier New" pitchFamily="49" charset="0"/>
                <a:cs typeface="Courier New" pitchFamily="49" charset="0"/>
              </a:rPr>
              <a:t>foregroundTask</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2: Using Handler post(...) Method</a:t>
            </a:r>
            <a:endParaRPr lang="en-US" sz="2000" b="0" dirty="0"/>
          </a:p>
        </p:txBody>
      </p:sp>
      <p:sp>
        <p:nvSpPr>
          <p:cNvPr id="8" name="TextBox 7"/>
          <p:cNvSpPr txBox="1"/>
          <p:nvPr/>
        </p:nvSpPr>
        <p:spPr>
          <a:xfrm>
            <a:off x="365760" y="1508647"/>
            <a:ext cx="8412480" cy="224676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catch(</a:t>
            </a:r>
            <a:r>
              <a:rPr lang="en-US" sz="2000" b="0" dirty="0" err="1" smtClean="0">
                <a:solidFill>
                  <a:prstClr val="black"/>
                </a:solidFill>
                <a:latin typeface="Courier New" pitchFamily="49" charset="0"/>
                <a:cs typeface="Courier New" pitchFamily="49" charset="0"/>
              </a:rPr>
              <a:t>InterruptedExceptione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e.printStackTrace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}//run</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backgroundTask</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ThreadsPosting</a:t>
            </a:r>
            <a:endParaRPr lang="en-US" sz="20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474720" y="885825"/>
            <a:ext cx="2194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Thread States</a:t>
            </a:r>
            <a:endParaRPr lang="en-US" sz="2000" b="0" dirty="0"/>
          </a:p>
        </p:txBody>
      </p:sp>
      <p:grpSp>
        <p:nvGrpSpPr>
          <p:cNvPr id="84" name="Group 83"/>
          <p:cNvGrpSpPr/>
          <p:nvPr/>
        </p:nvGrpSpPr>
        <p:grpSpPr>
          <a:xfrm>
            <a:off x="349624" y="1452284"/>
            <a:ext cx="8444753" cy="4311118"/>
            <a:chOff x="605118" y="1761565"/>
            <a:chExt cx="8444753" cy="4311118"/>
          </a:xfrm>
        </p:grpSpPr>
        <p:sp>
          <p:nvSpPr>
            <p:cNvPr id="6" name="Flowchart: Terminator 5"/>
            <p:cNvSpPr/>
            <p:nvPr/>
          </p:nvSpPr>
          <p:spPr>
            <a:xfrm>
              <a:off x="2635623" y="3173506"/>
              <a:ext cx="1277470" cy="403412"/>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read-to-run()</a:t>
              </a:r>
            </a:p>
          </p:txBody>
        </p:sp>
        <p:sp>
          <p:nvSpPr>
            <p:cNvPr id="7" name="Flowchart: Terminator 6"/>
            <p:cNvSpPr/>
            <p:nvPr/>
          </p:nvSpPr>
          <p:spPr>
            <a:xfrm>
              <a:off x="4921623" y="3805517"/>
              <a:ext cx="1277470" cy="403412"/>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Running</a:t>
              </a:r>
            </a:p>
          </p:txBody>
        </p:sp>
        <p:sp>
          <p:nvSpPr>
            <p:cNvPr id="9" name="Flowchart: Terminator 8"/>
            <p:cNvSpPr/>
            <p:nvPr/>
          </p:nvSpPr>
          <p:spPr>
            <a:xfrm>
              <a:off x="6387352" y="2420470"/>
              <a:ext cx="1277470" cy="403412"/>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Sleeping</a:t>
              </a:r>
            </a:p>
          </p:txBody>
        </p:sp>
        <p:sp>
          <p:nvSpPr>
            <p:cNvPr id="10" name="Flowchart: Terminator 9"/>
            <p:cNvSpPr/>
            <p:nvPr/>
          </p:nvSpPr>
          <p:spPr>
            <a:xfrm>
              <a:off x="6992469" y="1788458"/>
              <a:ext cx="1277470" cy="403412"/>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Waiting</a:t>
              </a:r>
            </a:p>
          </p:txBody>
        </p:sp>
        <p:sp>
          <p:nvSpPr>
            <p:cNvPr id="11" name="Flowchart: Terminator 10"/>
            <p:cNvSpPr/>
            <p:nvPr/>
          </p:nvSpPr>
          <p:spPr>
            <a:xfrm>
              <a:off x="7032810" y="5365375"/>
              <a:ext cx="1277470" cy="403412"/>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Blocked</a:t>
              </a:r>
            </a:p>
          </p:txBody>
        </p:sp>
        <p:sp>
          <p:nvSpPr>
            <p:cNvPr id="12" name="Flowchart: Terminator 11"/>
            <p:cNvSpPr/>
            <p:nvPr/>
          </p:nvSpPr>
          <p:spPr>
            <a:xfrm>
              <a:off x="2649069" y="4760258"/>
              <a:ext cx="1277470" cy="403412"/>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Dead</a:t>
              </a:r>
            </a:p>
          </p:txBody>
        </p:sp>
        <p:sp>
          <p:nvSpPr>
            <p:cNvPr id="15" name="TextBox 14"/>
            <p:cNvSpPr txBox="1"/>
            <p:nvPr/>
          </p:nvSpPr>
          <p:spPr>
            <a:xfrm>
              <a:off x="4625789" y="1761565"/>
              <a:ext cx="1896036" cy="46166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dirty="0" err="1" smtClean="0">
                  <a:solidFill>
                    <a:prstClr val="black"/>
                  </a:solidFill>
                  <a:latin typeface="Courier New" pitchFamily="49" charset="0"/>
                  <a:cs typeface="Courier New" pitchFamily="49" charset="0"/>
                </a:rPr>
                <a:t>Object.notify</a:t>
              </a:r>
              <a:r>
                <a:rPr lang="en-US" sz="1200" dirty="0" smtClean="0">
                  <a:solidFill>
                    <a:prstClr val="black"/>
                  </a:solidFill>
                  <a:latin typeface="Courier New" pitchFamily="49" charset="0"/>
                  <a:cs typeface="Courier New" pitchFamily="49" charset="0"/>
                </a:rPr>
                <a:t>() or </a:t>
              </a:r>
              <a:r>
                <a:rPr lang="en-US" sz="1200" dirty="0" err="1" smtClean="0">
                  <a:solidFill>
                    <a:prstClr val="black"/>
                  </a:solidFill>
                  <a:latin typeface="Courier New" pitchFamily="49" charset="0"/>
                  <a:cs typeface="Courier New" pitchFamily="49" charset="0"/>
                </a:rPr>
                <a:t>Object.notifyAll</a:t>
              </a:r>
              <a:r>
                <a:rPr lang="en-US" sz="1200" dirty="0" smtClean="0">
                  <a:solidFill>
                    <a:prstClr val="black"/>
                  </a:solidFill>
                  <a:latin typeface="Courier New" pitchFamily="49" charset="0"/>
                  <a:cs typeface="Courier New" pitchFamily="49" charset="0"/>
                </a:rPr>
                <a:t>()</a:t>
              </a:r>
            </a:p>
          </p:txBody>
        </p:sp>
        <p:sp>
          <p:nvSpPr>
            <p:cNvPr id="16" name="TextBox 15"/>
            <p:cNvSpPr txBox="1"/>
            <p:nvPr/>
          </p:nvSpPr>
          <p:spPr>
            <a:xfrm>
              <a:off x="3966884" y="2393577"/>
              <a:ext cx="1949824" cy="46166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dirty="0" err="1" smtClean="0">
                  <a:solidFill>
                    <a:prstClr val="black"/>
                  </a:solidFill>
                  <a:latin typeface="Courier New" pitchFamily="49" charset="0"/>
                  <a:cs typeface="Courier New" pitchFamily="49" charset="0"/>
                </a:rPr>
                <a:t>Object.notify</a:t>
              </a:r>
              <a:r>
                <a:rPr lang="en-US" sz="1200" dirty="0" smtClean="0">
                  <a:solidFill>
                    <a:prstClr val="black"/>
                  </a:solidFill>
                  <a:latin typeface="Courier New" pitchFamily="49" charset="0"/>
                  <a:cs typeface="Courier New" pitchFamily="49" charset="0"/>
                </a:rPr>
                <a:t>() or </a:t>
              </a:r>
              <a:r>
                <a:rPr lang="en-US" sz="1200" dirty="0" err="1" smtClean="0">
                  <a:solidFill>
                    <a:prstClr val="black"/>
                  </a:solidFill>
                  <a:latin typeface="Courier New" pitchFamily="49" charset="0"/>
                  <a:cs typeface="Courier New" pitchFamily="49" charset="0"/>
                </a:rPr>
                <a:t>Object.notifyAll</a:t>
              </a:r>
              <a:r>
                <a:rPr lang="en-US" sz="1200" dirty="0" smtClean="0">
                  <a:solidFill>
                    <a:prstClr val="black"/>
                  </a:solidFill>
                  <a:latin typeface="Courier New" pitchFamily="49" charset="0"/>
                  <a:cs typeface="Courier New" pitchFamily="49" charset="0"/>
                </a:rPr>
                <a:t>()</a:t>
              </a:r>
            </a:p>
          </p:txBody>
        </p:sp>
        <p:sp>
          <p:nvSpPr>
            <p:cNvPr id="19" name="TextBox 18"/>
            <p:cNvSpPr txBox="1"/>
            <p:nvPr/>
          </p:nvSpPr>
          <p:spPr>
            <a:xfrm>
              <a:off x="6078070" y="3079376"/>
              <a:ext cx="1694330" cy="27699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dirty="0" err="1" smtClean="0">
                  <a:solidFill>
                    <a:prstClr val="black"/>
                  </a:solidFill>
                  <a:latin typeface="Courier New" pitchFamily="49" charset="0"/>
                  <a:cs typeface="Courier New" pitchFamily="49" charset="0"/>
                </a:rPr>
                <a:t>Thread.sleep</a:t>
              </a:r>
              <a:r>
                <a:rPr lang="en-US" sz="1200" dirty="0" smtClean="0">
                  <a:solidFill>
                    <a:prstClr val="black"/>
                  </a:solidFill>
                  <a:latin typeface="Courier New" pitchFamily="49" charset="0"/>
                  <a:cs typeface="Courier New" pitchFamily="49" charset="0"/>
                </a:rPr>
                <a:t>();</a:t>
              </a:r>
            </a:p>
          </p:txBody>
        </p:sp>
        <p:sp>
          <p:nvSpPr>
            <p:cNvPr id="20" name="TextBox 19"/>
            <p:cNvSpPr txBox="1"/>
            <p:nvPr/>
          </p:nvSpPr>
          <p:spPr>
            <a:xfrm>
              <a:off x="4733365" y="2998694"/>
              <a:ext cx="1102660" cy="46166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b="0" dirty="0" smtClean="0">
                  <a:solidFill>
                    <a:prstClr val="black"/>
                  </a:solidFill>
                  <a:latin typeface="Courier New" pitchFamily="49" charset="0"/>
                  <a:cs typeface="Courier New" pitchFamily="49" charset="0"/>
                </a:rPr>
                <a:t>Chosen by </a:t>
              </a:r>
              <a:r>
                <a:rPr lang="en-US" sz="1200" b="0" dirty="0" err="1" smtClean="0">
                  <a:solidFill>
                    <a:prstClr val="black"/>
                  </a:solidFill>
                  <a:latin typeface="Courier New" pitchFamily="49" charset="0"/>
                  <a:cs typeface="Courier New" pitchFamily="49" charset="0"/>
                </a:rPr>
                <a:t>schduler</a:t>
              </a:r>
              <a:endParaRPr lang="en-US" sz="1200" b="0" dirty="0" smtClean="0">
                <a:solidFill>
                  <a:prstClr val="black"/>
                </a:solidFill>
                <a:latin typeface="Courier New" pitchFamily="49" charset="0"/>
                <a:cs typeface="Courier New" pitchFamily="49" charset="0"/>
              </a:endParaRPr>
            </a:p>
          </p:txBody>
        </p:sp>
        <p:sp>
          <p:nvSpPr>
            <p:cNvPr id="21" name="TextBox 20"/>
            <p:cNvSpPr txBox="1"/>
            <p:nvPr/>
          </p:nvSpPr>
          <p:spPr>
            <a:xfrm>
              <a:off x="3348318" y="3617259"/>
              <a:ext cx="1546412" cy="46166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b="0" dirty="0" smtClean="0">
                  <a:solidFill>
                    <a:prstClr val="black"/>
                  </a:solidFill>
                  <a:latin typeface="Courier New" pitchFamily="49" charset="0"/>
                  <a:cs typeface="Courier New" pitchFamily="49" charset="0"/>
                </a:rPr>
                <a:t>Schedule swap/ </a:t>
              </a:r>
              <a:r>
                <a:rPr lang="en-US" sz="1200" dirty="0" err="1" smtClean="0">
                  <a:solidFill>
                    <a:prstClr val="black"/>
                  </a:solidFill>
                  <a:latin typeface="Courier New" pitchFamily="49" charset="0"/>
                  <a:cs typeface="Courier New" pitchFamily="49" charset="0"/>
                </a:rPr>
                <a:t>Threadyield</a:t>
              </a:r>
              <a:r>
                <a:rPr lang="en-US" sz="1200" dirty="0" smtClean="0">
                  <a:solidFill>
                    <a:prstClr val="black"/>
                  </a:solidFill>
                  <a:latin typeface="Courier New" pitchFamily="49" charset="0"/>
                  <a:cs typeface="Courier New" pitchFamily="49" charset="0"/>
                </a:rPr>
                <a:t>()</a:t>
              </a:r>
            </a:p>
          </p:txBody>
        </p:sp>
        <p:sp>
          <p:nvSpPr>
            <p:cNvPr id="22" name="TextBox 21"/>
            <p:cNvSpPr txBox="1"/>
            <p:nvPr/>
          </p:nvSpPr>
          <p:spPr>
            <a:xfrm>
              <a:off x="1949823" y="3778623"/>
              <a:ext cx="1237131" cy="46166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dirty="0" smtClean="0">
                  <a:solidFill>
                    <a:prstClr val="black"/>
                  </a:solidFill>
                  <a:latin typeface="Courier New" pitchFamily="49" charset="0"/>
                  <a:cs typeface="Courier New" pitchFamily="49" charset="0"/>
                </a:rPr>
                <a:t>Stop(), or run() exits</a:t>
              </a:r>
            </a:p>
          </p:txBody>
        </p:sp>
        <p:sp>
          <p:nvSpPr>
            <p:cNvPr id="23" name="TextBox 22"/>
            <p:cNvSpPr txBox="1"/>
            <p:nvPr/>
          </p:nvSpPr>
          <p:spPr>
            <a:xfrm>
              <a:off x="4141694" y="4679578"/>
              <a:ext cx="1371599" cy="83099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b="0" dirty="0" smtClean="0">
                  <a:solidFill>
                    <a:prstClr val="black"/>
                  </a:solidFill>
                  <a:latin typeface="Courier New" pitchFamily="49" charset="0"/>
                  <a:cs typeface="Courier New" pitchFamily="49" charset="0"/>
                </a:rPr>
                <a:t>Data received Or Lock obtained</a:t>
              </a:r>
            </a:p>
          </p:txBody>
        </p:sp>
        <p:sp>
          <p:nvSpPr>
            <p:cNvPr id="24" name="TextBox 23"/>
            <p:cNvSpPr txBox="1"/>
            <p:nvPr/>
          </p:nvSpPr>
          <p:spPr>
            <a:xfrm>
              <a:off x="5634318" y="4276164"/>
              <a:ext cx="1936378" cy="64633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b="0" dirty="0" smtClean="0">
                  <a:solidFill>
                    <a:prstClr val="black"/>
                  </a:solidFill>
                  <a:latin typeface="Courier New" pitchFamily="49" charset="0"/>
                  <a:cs typeface="Courier New" pitchFamily="49" charset="0"/>
                </a:rPr>
                <a:t>Blocks for IO Or Enters synchronized code</a:t>
              </a:r>
            </a:p>
          </p:txBody>
        </p:sp>
        <p:sp>
          <p:nvSpPr>
            <p:cNvPr id="25" name="TextBox 24"/>
            <p:cNvSpPr txBox="1"/>
            <p:nvPr/>
          </p:nvSpPr>
          <p:spPr>
            <a:xfrm>
              <a:off x="7637929" y="3872752"/>
              <a:ext cx="1411942" cy="27699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dirty="0" err="1" smtClean="0">
                  <a:solidFill>
                    <a:prstClr val="black"/>
                  </a:solidFill>
                  <a:latin typeface="Courier New" pitchFamily="49" charset="0"/>
                  <a:cs typeface="Courier New" pitchFamily="49" charset="0"/>
                </a:rPr>
                <a:t>object.wate</a:t>
              </a:r>
              <a:r>
                <a:rPr lang="en-US" sz="1200" dirty="0" smtClean="0">
                  <a:solidFill>
                    <a:prstClr val="black"/>
                  </a:solidFill>
                  <a:latin typeface="Courier New" pitchFamily="49" charset="0"/>
                  <a:cs typeface="Courier New" pitchFamily="49" charset="0"/>
                </a:rPr>
                <a:t>()</a:t>
              </a:r>
            </a:p>
          </p:txBody>
        </p:sp>
        <p:sp>
          <p:nvSpPr>
            <p:cNvPr id="26" name="TextBox 25"/>
            <p:cNvSpPr txBox="1"/>
            <p:nvPr/>
          </p:nvSpPr>
          <p:spPr>
            <a:xfrm>
              <a:off x="3496234" y="4316506"/>
              <a:ext cx="645460" cy="27699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dirty="0" smtClean="0">
                  <a:solidFill>
                    <a:prstClr val="black"/>
                  </a:solidFill>
                  <a:latin typeface="Courier New" pitchFamily="49" charset="0"/>
                  <a:cs typeface="Courier New" pitchFamily="49" charset="0"/>
                </a:rPr>
                <a:t>done</a:t>
              </a:r>
            </a:p>
          </p:txBody>
        </p:sp>
        <p:sp>
          <p:nvSpPr>
            <p:cNvPr id="27" name="TextBox 26"/>
            <p:cNvSpPr txBox="1"/>
            <p:nvPr/>
          </p:nvSpPr>
          <p:spPr>
            <a:xfrm>
              <a:off x="3953435" y="5795684"/>
              <a:ext cx="3079377" cy="27699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200" b="0" dirty="0" smtClean="0">
                  <a:solidFill>
                    <a:prstClr val="black"/>
                  </a:solidFill>
                  <a:latin typeface="Courier New" pitchFamily="49" charset="0"/>
                  <a:cs typeface="Courier New" pitchFamily="49" charset="0"/>
                </a:rPr>
                <a:t>Another thread closes IO socket</a:t>
              </a:r>
            </a:p>
          </p:txBody>
        </p:sp>
        <p:sp>
          <p:nvSpPr>
            <p:cNvPr id="28" name="TextBox 27"/>
            <p:cNvSpPr txBox="1"/>
            <p:nvPr/>
          </p:nvSpPr>
          <p:spPr>
            <a:xfrm>
              <a:off x="605118" y="3590364"/>
              <a:ext cx="914400" cy="27699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200" b="0" dirty="0" smtClean="0">
                  <a:solidFill>
                    <a:prstClr val="black"/>
                  </a:solidFill>
                  <a:latin typeface="Courier New" pitchFamily="49" charset="0"/>
                  <a:cs typeface="Courier New" pitchFamily="49" charset="0"/>
                </a:rPr>
                <a:t>Start()</a:t>
              </a:r>
            </a:p>
          </p:txBody>
        </p:sp>
        <p:cxnSp>
          <p:nvCxnSpPr>
            <p:cNvPr id="30" name="Straight Arrow Connector 29"/>
            <p:cNvCxnSpPr>
              <a:stCxn id="10" idx="1"/>
              <a:endCxn id="15" idx="3"/>
            </p:cNvCxnSpPr>
            <p:nvPr/>
          </p:nvCxnSpPr>
          <p:spPr>
            <a:xfrm rot="10800000" flipV="1">
              <a:off x="6521825" y="1990164"/>
              <a:ext cx="470644" cy="22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hape 32"/>
            <p:cNvCxnSpPr>
              <a:stCxn id="15" idx="1"/>
              <a:endCxn id="6" idx="0"/>
            </p:cNvCxnSpPr>
            <p:nvPr/>
          </p:nvCxnSpPr>
          <p:spPr>
            <a:xfrm rot="10800000" flipV="1">
              <a:off x="3274359" y="1992398"/>
              <a:ext cx="1351431" cy="118110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hape 36"/>
            <p:cNvCxnSpPr>
              <a:stCxn id="7" idx="0"/>
            </p:cNvCxnSpPr>
            <p:nvPr/>
          </p:nvCxnSpPr>
          <p:spPr>
            <a:xfrm rot="16200000" flipV="1">
              <a:off x="4577382" y="2799676"/>
              <a:ext cx="274320" cy="173736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20" idx="1"/>
            </p:cNvCxnSpPr>
            <p:nvPr/>
          </p:nvCxnSpPr>
          <p:spPr>
            <a:xfrm>
              <a:off x="3818965" y="3213847"/>
              <a:ext cx="914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rot="5400000">
              <a:off x="5545566" y="3652222"/>
              <a:ext cx="36576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9" idx="1"/>
              <a:endCxn id="16" idx="3"/>
            </p:cNvCxnSpPr>
            <p:nvPr/>
          </p:nvCxnSpPr>
          <p:spPr>
            <a:xfrm rot="10800000" flipV="1">
              <a:off x="5916708" y="2622176"/>
              <a:ext cx="470644" cy="22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hape 48"/>
            <p:cNvCxnSpPr>
              <a:stCxn id="16" idx="1"/>
            </p:cNvCxnSpPr>
            <p:nvPr/>
          </p:nvCxnSpPr>
          <p:spPr>
            <a:xfrm rot="10800000" flipV="1">
              <a:off x="3442448" y="2624409"/>
              <a:ext cx="524437" cy="562543"/>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3" name="Shape 52"/>
            <p:cNvCxnSpPr/>
            <p:nvPr/>
          </p:nvCxnSpPr>
          <p:spPr>
            <a:xfrm rot="5400000" flipH="1" flipV="1">
              <a:off x="5643730" y="3083411"/>
              <a:ext cx="1097280" cy="389964"/>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7" idx="3"/>
              <a:endCxn id="25" idx="1"/>
            </p:cNvCxnSpPr>
            <p:nvPr/>
          </p:nvCxnSpPr>
          <p:spPr>
            <a:xfrm>
              <a:off x="6199093" y="4007223"/>
              <a:ext cx="1438836" cy="4029"/>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rot="16200000" flipV="1">
              <a:off x="7238552" y="3029622"/>
              <a:ext cx="1645920" cy="13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3" name="Shape 62"/>
            <p:cNvCxnSpPr/>
            <p:nvPr/>
          </p:nvCxnSpPr>
          <p:spPr>
            <a:xfrm>
              <a:off x="6145305" y="4155140"/>
              <a:ext cx="1463040" cy="118872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Shape 64"/>
            <p:cNvCxnSpPr>
              <a:stCxn id="11" idx="1"/>
              <a:endCxn id="7" idx="2"/>
            </p:cNvCxnSpPr>
            <p:nvPr/>
          </p:nvCxnSpPr>
          <p:spPr>
            <a:xfrm rot="10800000">
              <a:off x="5560358" y="4208929"/>
              <a:ext cx="1472452" cy="1358152"/>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Connector 68"/>
            <p:cNvCxnSpPr/>
            <p:nvPr/>
          </p:nvCxnSpPr>
          <p:spPr>
            <a:xfrm rot="10800000" flipV="1">
              <a:off x="3606501" y="5741894"/>
              <a:ext cx="35204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rot="5400000" flipH="1" flipV="1">
              <a:off x="3315776" y="5451707"/>
              <a:ext cx="57607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3" name="Shape 72"/>
            <p:cNvCxnSpPr/>
            <p:nvPr/>
          </p:nvCxnSpPr>
          <p:spPr>
            <a:xfrm rot="10800000" flipV="1">
              <a:off x="3458583" y="4120176"/>
              <a:ext cx="1463040" cy="64008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a:stCxn id="6" idx="2"/>
              <a:endCxn id="12" idx="0"/>
            </p:cNvCxnSpPr>
            <p:nvPr/>
          </p:nvCxnSpPr>
          <p:spPr>
            <a:xfrm rot="16200000" flipH="1">
              <a:off x="2689411" y="4161865"/>
              <a:ext cx="1183340" cy="134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6" name="Oval 75"/>
            <p:cNvSpPr/>
            <p:nvPr/>
          </p:nvSpPr>
          <p:spPr>
            <a:xfrm>
              <a:off x="1008529" y="3240741"/>
              <a:ext cx="265176" cy="2689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err="1" smtClean="0"/>
            </a:p>
          </p:txBody>
        </p:sp>
        <p:sp>
          <p:nvSpPr>
            <p:cNvPr id="77" name="Oval 76"/>
            <p:cNvSpPr/>
            <p:nvPr/>
          </p:nvSpPr>
          <p:spPr>
            <a:xfrm>
              <a:off x="3160058" y="5634317"/>
              <a:ext cx="265176" cy="2689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err="1" smtClean="0"/>
            </a:p>
          </p:txBody>
        </p:sp>
        <p:cxnSp>
          <p:nvCxnSpPr>
            <p:cNvPr id="79" name="Straight Arrow Connector 78"/>
            <p:cNvCxnSpPr>
              <a:stCxn id="76" idx="6"/>
              <a:endCxn id="6" idx="1"/>
            </p:cNvCxnSpPr>
            <p:nvPr/>
          </p:nvCxnSpPr>
          <p:spPr>
            <a:xfrm>
              <a:off x="1273705" y="3375212"/>
              <a:ext cx="136191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a:stCxn id="12" idx="2"/>
              <a:endCxn id="77" idx="0"/>
            </p:cNvCxnSpPr>
            <p:nvPr/>
          </p:nvCxnSpPr>
          <p:spPr>
            <a:xfrm rot="16200000" flipH="1">
              <a:off x="3054902" y="5396572"/>
              <a:ext cx="470647" cy="484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85" name="Rectangle 3"/>
          <p:cNvSpPr>
            <a:spLocks noChangeArrowheads="1"/>
          </p:cNvSpPr>
          <p:nvPr/>
        </p:nvSpPr>
        <p:spPr bwMode="gray">
          <a:xfrm>
            <a:off x="182880" y="5838715"/>
            <a:ext cx="8778240" cy="5486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Android‘s threads run in a manner similar to common Java threads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474720" y="885825"/>
            <a:ext cx="2194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Thread States</a:t>
            </a:r>
            <a:endParaRPr lang="en-US" sz="2000" b="0" dirty="0"/>
          </a:p>
        </p:txBody>
      </p:sp>
      <p:graphicFrame>
        <p:nvGraphicFramePr>
          <p:cNvPr id="43" name="Table 42"/>
          <p:cNvGraphicFramePr>
            <a:graphicFrameLocks noGrp="1"/>
          </p:cNvGraphicFramePr>
          <p:nvPr/>
        </p:nvGraphicFramePr>
        <p:xfrm>
          <a:off x="215153" y="2150035"/>
          <a:ext cx="8767482" cy="2865120"/>
        </p:xfrm>
        <a:graphic>
          <a:graphicData uri="http://schemas.openxmlformats.org/drawingml/2006/table">
            <a:tbl>
              <a:tblPr firstRow="1" bandRow="1">
                <a:tableStyleId>{5C22544A-7EE6-4342-B048-85BDC9FD1C3A}</a:tableStyleId>
              </a:tblPr>
              <a:tblGrid>
                <a:gridCol w="2467747"/>
                <a:gridCol w="6299735"/>
              </a:tblGrid>
              <a:tr h="370840">
                <a:tc>
                  <a:txBody>
                    <a:bodyPr/>
                    <a:lstStyle/>
                    <a:p>
                      <a:r>
                        <a:rPr lang="en-US" dirty="0" err="1" smtClean="0"/>
                        <a:t>Thread.State</a:t>
                      </a:r>
                      <a:endParaRPr lang="en-US" dirty="0"/>
                    </a:p>
                  </a:txBody>
                  <a:tcPr/>
                </a:tc>
                <a:tc>
                  <a:txBody>
                    <a:bodyPr/>
                    <a:lstStyle/>
                    <a:p>
                      <a:r>
                        <a:rPr lang="en-US" dirty="0" smtClean="0"/>
                        <a:t>Description</a:t>
                      </a:r>
                      <a:endParaRPr lang="en-US" dirty="0"/>
                    </a:p>
                  </a:txBody>
                  <a:tcPr/>
                </a:tc>
              </a:tr>
              <a:tr h="370840">
                <a:tc>
                  <a:txBody>
                    <a:bodyPr/>
                    <a:lstStyle/>
                    <a:p>
                      <a:r>
                        <a:rPr lang="en-US" dirty="0" smtClean="0"/>
                        <a:t>BLOCKED</a:t>
                      </a:r>
                      <a:endParaRPr lang="en-US" dirty="0"/>
                    </a:p>
                  </a:txBody>
                  <a:tcPr/>
                </a:tc>
                <a:tc>
                  <a:txBody>
                    <a:bodyPr/>
                    <a:lstStyle/>
                    <a:p>
                      <a:r>
                        <a:rPr lang="en-US" dirty="0" smtClean="0"/>
                        <a:t>The thread is blocked and waiting for a lock.</a:t>
                      </a:r>
                      <a:endParaRPr lang="en-US" dirty="0"/>
                    </a:p>
                  </a:txBody>
                  <a:tcPr/>
                </a:tc>
              </a:tr>
              <a:tr h="370840">
                <a:tc>
                  <a:txBody>
                    <a:bodyPr/>
                    <a:lstStyle/>
                    <a:p>
                      <a:r>
                        <a:rPr lang="en-US" dirty="0" smtClean="0"/>
                        <a:t>NEW</a:t>
                      </a:r>
                      <a:endParaRPr lang="en-US" dirty="0"/>
                    </a:p>
                  </a:txBody>
                  <a:tcPr/>
                </a:tc>
                <a:tc>
                  <a:txBody>
                    <a:bodyPr/>
                    <a:lstStyle/>
                    <a:p>
                      <a:r>
                        <a:rPr lang="en-US" dirty="0" smtClean="0"/>
                        <a:t>The thread has been created, but has never been started.</a:t>
                      </a:r>
                      <a:endParaRPr lang="en-US" dirty="0"/>
                    </a:p>
                  </a:txBody>
                  <a:tcPr/>
                </a:tc>
              </a:tr>
              <a:tr h="370840">
                <a:tc>
                  <a:txBody>
                    <a:bodyPr/>
                    <a:lstStyle/>
                    <a:p>
                      <a:r>
                        <a:rPr lang="en-US" dirty="0" err="1" smtClean="0"/>
                        <a:t>RUNNABLE</a:t>
                      </a:r>
                      <a:endParaRPr lang="en-US" dirty="0"/>
                    </a:p>
                  </a:txBody>
                  <a:tcPr/>
                </a:tc>
                <a:tc>
                  <a:txBody>
                    <a:bodyPr/>
                    <a:lstStyle/>
                    <a:p>
                      <a:r>
                        <a:rPr lang="en-US" dirty="0" smtClean="0"/>
                        <a:t>The thread may be run.</a:t>
                      </a:r>
                      <a:endParaRPr lang="en-US" dirty="0"/>
                    </a:p>
                  </a:txBody>
                  <a:tcPr/>
                </a:tc>
              </a:tr>
              <a:tr h="370840">
                <a:tc>
                  <a:txBody>
                    <a:bodyPr/>
                    <a:lstStyle/>
                    <a:p>
                      <a:r>
                        <a:rPr lang="en-US" dirty="0" smtClean="0"/>
                        <a:t>TERMINATED</a:t>
                      </a:r>
                      <a:endParaRPr lang="en-US" dirty="0"/>
                    </a:p>
                  </a:txBody>
                  <a:tcPr/>
                </a:tc>
                <a:tc>
                  <a:txBody>
                    <a:bodyPr/>
                    <a:lstStyle/>
                    <a:p>
                      <a:r>
                        <a:rPr lang="en-US" dirty="0" smtClean="0"/>
                        <a:t>The thread has been terminated.</a:t>
                      </a:r>
                      <a:endParaRPr lang="en-US" dirty="0"/>
                    </a:p>
                  </a:txBody>
                  <a:tcPr/>
                </a:tc>
              </a:tr>
              <a:tr h="370840">
                <a:tc>
                  <a:txBody>
                    <a:bodyPr/>
                    <a:lstStyle/>
                    <a:p>
                      <a:r>
                        <a:rPr lang="en-US" dirty="0" err="1" smtClean="0"/>
                        <a:t>TIMED_WAITING</a:t>
                      </a:r>
                      <a:endParaRPr lang="en-US" dirty="0"/>
                    </a:p>
                  </a:txBody>
                  <a:tcPr/>
                </a:tc>
                <a:tc>
                  <a:txBody>
                    <a:bodyPr/>
                    <a:lstStyle/>
                    <a:p>
                      <a:r>
                        <a:rPr lang="en-US" dirty="0" smtClean="0"/>
                        <a:t>The thread is waiting for a specified amount of time.</a:t>
                      </a:r>
                      <a:endParaRPr lang="en-US" dirty="0"/>
                    </a:p>
                  </a:txBody>
                  <a:tcPr/>
                </a:tc>
              </a:tr>
              <a:tr h="370840">
                <a:tc>
                  <a:txBody>
                    <a:bodyPr/>
                    <a:lstStyle/>
                    <a:p>
                      <a:r>
                        <a:rPr lang="en-US" dirty="0" smtClean="0"/>
                        <a:t>WAITING</a:t>
                      </a:r>
                      <a:endParaRPr lang="en-US" dirty="0"/>
                    </a:p>
                  </a:txBody>
                  <a:tcPr/>
                </a:tc>
                <a:tc>
                  <a:txBody>
                    <a:bodyPr/>
                    <a:lstStyle/>
                    <a:p>
                      <a:r>
                        <a:rPr lang="en-US" dirty="0" smtClean="0"/>
                        <a:t>The thread is waiting.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651760" y="885825"/>
            <a:ext cx="3840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The </a:t>
            </a:r>
            <a:r>
              <a:rPr lang="en-US" sz="2000" b="0" dirty="0" err="1" smtClean="0"/>
              <a:t>AsyncTask</a:t>
            </a:r>
            <a:r>
              <a:rPr lang="en-US" sz="2000" b="0" dirty="0" smtClean="0"/>
              <a:t> Class</a:t>
            </a:r>
            <a:endParaRPr lang="en-US" sz="2000" b="0" dirty="0"/>
          </a:p>
        </p:txBody>
      </p:sp>
      <p:grpSp>
        <p:nvGrpSpPr>
          <p:cNvPr id="4" name="Group 10"/>
          <p:cNvGrpSpPr/>
          <p:nvPr/>
        </p:nvGrpSpPr>
        <p:grpSpPr>
          <a:xfrm>
            <a:off x="457856" y="1675464"/>
            <a:ext cx="8412480" cy="1188720"/>
            <a:chOff x="1066803" y="1711184"/>
            <a:chExt cx="7038111" cy="914921"/>
          </a:xfrm>
        </p:grpSpPr>
        <p:sp>
          <p:nvSpPr>
            <p:cNvPr id="5" name="Rectangle 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cs typeface="Courier New" pitchFamily="49" charset="0"/>
                </a:rPr>
                <a:t>AsyncTask</a:t>
              </a:r>
              <a:r>
                <a:rPr lang="en-US" sz="2000" b="0" dirty="0" smtClean="0">
                  <a:solidFill>
                    <a:srgbClr val="000000"/>
                  </a:solidFill>
                  <a:cs typeface="Courier New" pitchFamily="49" charset="0"/>
                </a:rPr>
                <a:t> enables proper and easy use of the UI thread.</a:t>
              </a:r>
            </a:p>
          </p:txBody>
        </p:sp>
        <p:sp>
          <p:nvSpPr>
            <p:cNvPr id="6" name="Isosceles Triangle 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7" name="Group 10"/>
          <p:cNvGrpSpPr/>
          <p:nvPr/>
        </p:nvGrpSpPr>
        <p:grpSpPr>
          <a:xfrm>
            <a:off x="457856" y="3289110"/>
            <a:ext cx="8412480" cy="11887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This class allows to perform background operations and publish results on the UI thread without having to manipulate threads and/or handlers.</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0"/>
          <p:cNvGrpSpPr/>
          <p:nvPr/>
        </p:nvGrpSpPr>
        <p:grpSpPr>
          <a:xfrm>
            <a:off x="457856" y="4902755"/>
            <a:ext cx="841248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asynchronous task is defined by a computation that runs on a background thread and whose result is published on the UI thread.</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651760" y="885825"/>
            <a:ext cx="3840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The </a:t>
            </a:r>
            <a:r>
              <a:rPr lang="en-US" sz="2000" b="0" dirty="0" err="1" smtClean="0"/>
              <a:t>AsyncTask</a:t>
            </a:r>
            <a:r>
              <a:rPr lang="en-US" sz="2000" b="0" dirty="0" smtClean="0"/>
              <a:t> Class</a:t>
            </a:r>
            <a:endParaRPr lang="en-US" sz="2000" b="0" dirty="0"/>
          </a:p>
        </p:txBody>
      </p:sp>
      <p:sp>
        <p:nvSpPr>
          <p:cNvPr id="15" name="Rectangle 3"/>
          <p:cNvSpPr>
            <a:spLocks noChangeArrowheads="1"/>
          </p:cNvSpPr>
          <p:nvPr/>
        </p:nvSpPr>
        <p:spPr bwMode="gray">
          <a:xfrm>
            <a:off x="457856" y="1548658"/>
            <a:ext cx="804672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asynchronous task is defined by 3 generic types, 4 operational steps, and 1 auxiliary method, they are:</a:t>
            </a:r>
          </a:p>
        </p:txBody>
      </p:sp>
      <p:grpSp>
        <p:nvGrpSpPr>
          <p:cNvPr id="48" name="Group 47"/>
          <p:cNvGrpSpPr/>
          <p:nvPr/>
        </p:nvGrpSpPr>
        <p:grpSpPr>
          <a:xfrm>
            <a:off x="282385" y="2729753"/>
            <a:ext cx="8579231" cy="3644152"/>
            <a:chOff x="322731" y="2729753"/>
            <a:chExt cx="8579231" cy="3644152"/>
          </a:xfrm>
        </p:grpSpPr>
        <p:grpSp>
          <p:nvGrpSpPr>
            <p:cNvPr id="38" name="Group 37"/>
            <p:cNvGrpSpPr/>
            <p:nvPr/>
          </p:nvGrpSpPr>
          <p:grpSpPr>
            <a:xfrm>
              <a:off x="322731" y="2729753"/>
              <a:ext cx="2743200" cy="3644152"/>
              <a:chOff x="685800" y="2729753"/>
              <a:chExt cx="2999232" cy="3644152"/>
            </a:xfrm>
          </p:grpSpPr>
          <p:sp>
            <p:nvSpPr>
              <p:cNvPr id="25" name="Rectangle 24"/>
              <p:cNvSpPr/>
              <p:nvPr/>
            </p:nvSpPr>
            <p:spPr>
              <a:xfrm>
                <a:off x="685800" y="3415552"/>
                <a:ext cx="2998694" cy="2958353"/>
              </a:xfrm>
              <a:prstGeom prst="rect">
                <a:avLst/>
              </a:prstGeom>
              <a:solidFill>
                <a:schemeClr val="accent2">
                  <a:lumMod val="60000"/>
                  <a:lumOff val="40000"/>
                  <a:alpha val="49000"/>
                </a:schemeClr>
              </a:solidFill>
              <a:ln>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000" dirty="0" err="1" smtClean="0"/>
              </a:p>
            </p:txBody>
          </p:sp>
          <p:sp>
            <p:nvSpPr>
              <p:cNvPr id="27" name="Rectangle 26"/>
              <p:cNvSpPr/>
              <p:nvPr/>
            </p:nvSpPr>
            <p:spPr>
              <a:xfrm>
                <a:off x="1028700" y="3818963"/>
                <a:ext cx="2312894"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err="1" smtClean="0"/>
                  <a:t>Params</a:t>
                </a:r>
                <a:endParaRPr lang="en-US" sz="1600" dirty="0" smtClean="0"/>
              </a:p>
            </p:txBody>
          </p:sp>
          <p:sp>
            <p:nvSpPr>
              <p:cNvPr id="28" name="Rectangle 27"/>
              <p:cNvSpPr/>
              <p:nvPr/>
            </p:nvSpPr>
            <p:spPr>
              <a:xfrm>
                <a:off x="1028700" y="4693021"/>
                <a:ext cx="2312894"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t>Progress</a:t>
                </a:r>
              </a:p>
            </p:txBody>
          </p:sp>
          <p:sp>
            <p:nvSpPr>
              <p:cNvPr id="29" name="Rectangle 28"/>
              <p:cNvSpPr/>
              <p:nvPr/>
            </p:nvSpPr>
            <p:spPr>
              <a:xfrm>
                <a:off x="1028700" y="5567079"/>
                <a:ext cx="2312894"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t>Result</a:t>
                </a:r>
              </a:p>
            </p:txBody>
          </p:sp>
          <p:sp>
            <p:nvSpPr>
              <p:cNvPr id="36" name="Rectangle 35"/>
              <p:cNvSpPr/>
              <p:nvPr/>
            </p:nvSpPr>
            <p:spPr>
              <a:xfrm>
                <a:off x="685800" y="2729753"/>
                <a:ext cx="2999232" cy="53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Generic Types</a:t>
                </a:r>
              </a:p>
            </p:txBody>
          </p:sp>
        </p:grpSp>
        <p:grpSp>
          <p:nvGrpSpPr>
            <p:cNvPr id="39" name="Group 38"/>
            <p:cNvGrpSpPr/>
            <p:nvPr/>
          </p:nvGrpSpPr>
          <p:grpSpPr>
            <a:xfrm>
              <a:off x="3240747" y="2755034"/>
              <a:ext cx="2743200" cy="3618871"/>
              <a:chOff x="5338482" y="2728139"/>
              <a:chExt cx="2999232" cy="3618871"/>
            </a:xfrm>
          </p:grpSpPr>
          <p:sp>
            <p:nvSpPr>
              <p:cNvPr id="26" name="Rectangle 25"/>
              <p:cNvSpPr/>
              <p:nvPr/>
            </p:nvSpPr>
            <p:spPr>
              <a:xfrm>
                <a:off x="5338482" y="3388657"/>
                <a:ext cx="2998694" cy="2958353"/>
              </a:xfrm>
              <a:prstGeom prst="rect">
                <a:avLst/>
              </a:prstGeom>
              <a:solidFill>
                <a:schemeClr val="accent4">
                  <a:lumMod val="60000"/>
                  <a:lumOff val="40000"/>
                  <a:alpha val="49000"/>
                </a:schemeClr>
              </a:solidFill>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000" dirty="0" err="1" smtClean="0"/>
              </a:p>
            </p:txBody>
          </p:sp>
          <p:sp>
            <p:nvSpPr>
              <p:cNvPr id="30" name="Rectangle 29"/>
              <p:cNvSpPr/>
              <p:nvPr/>
            </p:nvSpPr>
            <p:spPr>
              <a:xfrm>
                <a:off x="5681382" y="3563470"/>
                <a:ext cx="2312894"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t>begin</a:t>
                </a:r>
              </a:p>
            </p:txBody>
          </p:sp>
          <p:sp>
            <p:nvSpPr>
              <p:cNvPr id="31" name="Rectangle 30"/>
              <p:cNvSpPr/>
              <p:nvPr/>
            </p:nvSpPr>
            <p:spPr>
              <a:xfrm>
                <a:off x="5681382" y="4267199"/>
                <a:ext cx="2312894"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err="1" smtClean="0"/>
                  <a:t>doInBackground</a:t>
                </a:r>
                <a:endParaRPr lang="en-US" sz="1600" dirty="0" smtClean="0"/>
              </a:p>
            </p:txBody>
          </p:sp>
          <p:sp>
            <p:nvSpPr>
              <p:cNvPr id="32" name="Rectangle 31"/>
              <p:cNvSpPr/>
              <p:nvPr/>
            </p:nvSpPr>
            <p:spPr>
              <a:xfrm>
                <a:off x="5681382" y="4970928"/>
                <a:ext cx="2312894"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err="1" smtClean="0"/>
                  <a:t>processProgress</a:t>
                </a:r>
                <a:endParaRPr lang="en-US" sz="1600" dirty="0" smtClean="0"/>
              </a:p>
            </p:txBody>
          </p:sp>
          <p:sp>
            <p:nvSpPr>
              <p:cNvPr id="33" name="Rectangle 32"/>
              <p:cNvSpPr/>
              <p:nvPr/>
            </p:nvSpPr>
            <p:spPr>
              <a:xfrm>
                <a:off x="5681382" y="5674658"/>
                <a:ext cx="2312894"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t>end</a:t>
                </a:r>
              </a:p>
            </p:txBody>
          </p:sp>
          <p:sp>
            <p:nvSpPr>
              <p:cNvPr id="37" name="Rectangle 36"/>
              <p:cNvSpPr/>
              <p:nvPr/>
            </p:nvSpPr>
            <p:spPr>
              <a:xfrm>
                <a:off x="5338482" y="2728139"/>
                <a:ext cx="2999232" cy="53949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smtClean="0"/>
                  <a:t>Operational Steps</a:t>
                </a:r>
              </a:p>
            </p:txBody>
          </p:sp>
        </p:grpSp>
        <p:grpSp>
          <p:nvGrpSpPr>
            <p:cNvPr id="47" name="Group 46"/>
            <p:cNvGrpSpPr/>
            <p:nvPr/>
          </p:nvGrpSpPr>
          <p:grpSpPr>
            <a:xfrm>
              <a:off x="6158762" y="2755034"/>
              <a:ext cx="2743200" cy="3618871"/>
              <a:chOff x="6158762" y="2701245"/>
              <a:chExt cx="2743200" cy="3618871"/>
            </a:xfrm>
          </p:grpSpPr>
          <p:sp>
            <p:nvSpPr>
              <p:cNvPr id="41" name="Rectangle 40"/>
              <p:cNvSpPr/>
              <p:nvPr/>
            </p:nvSpPr>
            <p:spPr>
              <a:xfrm>
                <a:off x="6158762" y="3361763"/>
                <a:ext cx="2742708" cy="2958353"/>
              </a:xfrm>
              <a:prstGeom prst="rect">
                <a:avLst/>
              </a:prstGeom>
              <a:solidFill>
                <a:schemeClr val="accent6">
                  <a:lumMod val="60000"/>
                  <a:lumOff val="40000"/>
                  <a:alpha val="49000"/>
                </a:schemeClr>
              </a:solidFill>
              <a:ln>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000" dirty="0" err="1" smtClean="0"/>
              </a:p>
            </p:txBody>
          </p:sp>
          <p:sp>
            <p:nvSpPr>
              <p:cNvPr id="42" name="Rectangle 41"/>
              <p:cNvSpPr/>
              <p:nvPr/>
            </p:nvSpPr>
            <p:spPr>
              <a:xfrm>
                <a:off x="6472390" y="4605616"/>
                <a:ext cx="2115452" cy="470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err="1" smtClean="0"/>
                  <a:t>publicProgress</a:t>
                </a:r>
                <a:endParaRPr lang="en-US" sz="1600" dirty="0" smtClean="0"/>
              </a:p>
            </p:txBody>
          </p:sp>
          <p:sp>
            <p:nvSpPr>
              <p:cNvPr id="46" name="Rectangle 45"/>
              <p:cNvSpPr/>
              <p:nvPr/>
            </p:nvSpPr>
            <p:spPr>
              <a:xfrm>
                <a:off x="6158762" y="2701245"/>
                <a:ext cx="2743200" cy="53949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Auxiliary Method</a:t>
                </a: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40480" y="885825"/>
            <a:ext cx="1463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Threads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4" name="Group 10"/>
          <p:cNvGrpSpPr/>
          <p:nvPr/>
        </p:nvGrpSpPr>
        <p:grpSpPr>
          <a:xfrm>
            <a:off x="457857" y="3534109"/>
            <a:ext cx="8412480" cy="822960"/>
            <a:chOff x="1066803" y="1711184"/>
            <a:chExt cx="7038111" cy="914921"/>
          </a:xfrm>
        </p:grpSpPr>
        <p:sp>
          <p:nvSpPr>
            <p:cNvPr id="22" name="Rectangle 2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One is providing a new class that extends Thread and overriding its run() method.</a:t>
              </a:r>
            </a:p>
          </p:txBody>
        </p:sp>
        <p:sp>
          <p:nvSpPr>
            <p:cNvPr id="23" name="Isosceles Triangle 2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0"/>
          <p:cNvGrpSpPr/>
          <p:nvPr/>
        </p:nvGrpSpPr>
        <p:grpSpPr>
          <a:xfrm>
            <a:off x="457857" y="4545664"/>
            <a:ext cx="8412480" cy="822960"/>
            <a:chOff x="1066803" y="1711184"/>
            <a:chExt cx="7038111" cy="914921"/>
          </a:xfrm>
        </p:grpSpPr>
        <p:sp>
          <p:nvSpPr>
            <p:cNvPr id="25" name="Rectangle 2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other is providing a new Thread instance with a Run-able object during its creation.</a:t>
              </a:r>
            </a:p>
          </p:txBody>
        </p:sp>
        <p:sp>
          <p:nvSpPr>
            <p:cNvPr id="26" name="Isosceles Triangle 2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3"/>
          <p:cNvSpPr>
            <a:spLocks noChangeArrowheads="1"/>
          </p:cNvSpPr>
          <p:nvPr/>
        </p:nvSpPr>
        <p:spPr bwMode="gray">
          <a:xfrm>
            <a:off x="434340" y="152998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Threads in the same </a:t>
            </a:r>
            <a:r>
              <a:rPr lang="en-US" sz="2000" b="0" dirty="0" err="1" smtClean="0"/>
              <a:t>VM</a:t>
            </a:r>
            <a:r>
              <a:rPr lang="en-US" sz="2000" b="0" dirty="0" smtClean="0"/>
              <a:t> interact and synchronize by the use of shared objects and monitors associated with these objects. </a:t>
            </a:r>
          </a:p>
        </p:txBody>
      </p:sp>
      <p:sp>
        <p:nvSpPr>
          <p:cNvPr id="15" name="Rectangle 3"/>
          <p:cNvSpPr>
            <a:spLocks noChangeArrowheads="1"/>
          </p:cNvSpPr>
          <p:nvPr/>
        </p:nvSpPr>
        <p:spPr bwMode="gray">
          <a:xfrm>
            <a:off x="434340" y="253963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There are basically two main ways of having a Thread execute application code.</a:t>
            </a:r>
          </a:p>
        </p:txBody>
      </p:sp>
      <p:sp>
        <p:nvSpPr>
          <p:cNvPr id="16" name="Rectangle 3"/>
          <p:cNvSpPr>
            <a:spLocks noChangeArrowheads="1"/>
          </p:cNvSpPr>
          <p:nvPr/>
        </p:nvSpPr>
        <p:spPr bwMode="gray">
          <a:xfrm>
            <a:off x="457857" y="557022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In both cases, the start() method must be called to actually execute the new Thread.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651760" y="885825"/>
            <a:ext cx="3840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The </a:t>
            </a:r>
            <a:r>
              <a:rPr lang="en-US" sz="2000" b="0" dirty="0" err="1" smtClean="0"/>
              <a:t>AsyncTask</a:t>
            </a:r>
            <a:r>
              <a:rPr lang="en-US" sz="2000" b="0" dirty="0" smtClean="0"/>
              <a:t> Class</a:t>
            </a:r>
            <a:endParaRPr lang="en-US" sz="2000" b="0" dirty="0"/>
          </a:p>
        </p:txBody>
      </p:sp>
      <p:sp>
        <p:nvSpPr>
          <p:cNvPr id="23" name="TextBox 22"/>
          <p:cNvSpPr txBox="1"/>
          <p:nvPr/>
        </p:nvSpPr>
        <p:spPr>
          <a:xfrm>
            <a:off x="365760" y="1508647"/>
            <a:ext cx="8412480" cy="470898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private class </a:t>
            </a:r>
            <a:r>
              <a:rPr lang="en-US" sz="2000" b="0" dirty="0" err="1" smtClean="0">
                <a:solidFill>
                  <a:prstClr val="black"/>
                </a:solidFill>
                <a:latin typeface="Courier New" pitchFamily="49" charset="0"/>
                <a:cs typeface="Courier New" pitchFamily="49" charset="0"/>
              </a:rPr>
              <a:t>VerySlowTaskextendsAsyncTask</a:t>
            </a:r>
            <a:r>
              <a:rPr lang="en-US" sz="2000" b="0" dirty="0" smtClean="0">
                <a:solidFill>
                  <a:prstClr val="black"/>
                </a:solidFill>
                <a:latin typeface="Courier New" pitchFamily="49" charset="0"/>
                <a:cs typeface="Courier New" pitchFamily="49" charset="0"/>
              </a:rPr>
              <a:t>&lt;String, Long, Void&gt; {// Begin -can use UI thread here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protectedvoidonPreExecute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this is the SLOW background thread taking care of heavy tasks</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cannot directly change UI</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protected Void </a:t>
            </a:r>
            <a:r>
              <a:rPr lang="en-US" sz="2000" b="0" dirty="0" err="1" smtClean="0">
                <a:solidFill>
                  <a:prstClr val="black"/>
                </a:solidFill>
                <a:latin typeface="Courier New" pitchFamily="49" charset="0"/>
                <a:cs typeface="Courier New" pitchFamily="49" charset="0"/>
              </a:rPr>
              <a:t>doInBackground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finalString</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args</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publishProgress</a:t>
            </a:r>
            <a:r>
              <a:rPr lang="en-US" sz="2000" b="0" dirty="0" smtClean="0">
                <a:solidFill>
                  <a:prstClr val="black"/>
                </a:solidFill>
                <a:latin typeface="Courier New" pitchFamily="49" charset="0"/>
                <a:cs typeface="Courier New" pitchFamily="49" charset="0"/>
              </a:rPr>
              <a:t>((Long) </a:t>
            </a:r>
            <a:r>
              <a:rPr lang="en-US" sz="2000" b="0" dirty="0" err="1" smtClean="0">
                <a:solidFill>
                  <a:prstClr val="black"/>
                </a:solidFill>
                <a:latin typeface="Courier New" pitchFamily="49" charset="0"/>
                <a:cs typeface="Courier New" pitchFamily="49" charset="0"/>
              </a:rPr>
              <a:t>someLongValue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periodic updates -it is OK to change UI</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protected void </a:t>
            </a:r>
            <a:r>
              <a:rPr lang="en-US" sz="2000" b="0" dirty="0" err="1" smtClean="0">
                <a:solidFill>
                  <a:prstClr val="black"/>
                </a:solidFill>
                <a:latin typeface="Courier New" pitchFamily="49" charset="0"/>
                <a:cs typeface="Courier New" pitchFamily="49" charset="0"/>
              </a:rPr>
              <a:t>onProgressUpdate</a:t>
            </a:r>
            <a:r>
              <a:rPr lang="en-US" sz="2000" b="0" dirty="0" smtClean="0">
                <a:solidFill>
                  <a:prstClr val="black"/>
                </a:solidFill>
                <a:latin typeface="Courier New" pitchFamily="49" charset="0"/>
                <a:cs typeface="Courier New" pitchFamily="49" charset="0"/>
              </a:rPr>
              <a:t>(Long... value)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End -can use UI thread here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protected void </a:t>
            </a:r>
            <a:r>
              <a:rPr lang="en-US" sz="2000" b="0" dirty="0" err="1" smtClean="0">
                <a:solidFill>
                  <a:prstClr val="black"/>
                </a:solidFill>
                <a:latin typeface="Courier New" pitchFamily="49" charset="0"/>
                <a:cs typeface="Courier New" pitchFamily="49" charset="0"/>
              </a:rPr>
              <a:t>onPostExecute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finalVoid</a:t>
            </a:r>
            <a:r>
              <a:rPr lang="en-US" sz="2000" b="0" dirty="0" smtClean="0">
                <a:solidFill>
                  <a:prstClr val="black"/>
                </a:solidFill>
                <a:latin typeface="Courier New" pitchFamily="49" charset="0"/>
                <a:cs typeface="Courier New" pitchFamily="49" charset="0"/>
              </a:rPr>
              <a:t> unused)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2651760" y="885825"/>
            <a:ext cx="3840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The </a:t>
            </a:r>
            <a:r>
              <a:rPr lang="en-US" sz="2000" b="0" dirty="0" err="1" smtClean="0"/>
              <a:t>AsyncTask</a:t>
            </a:r>
            <a:r>
              <a:rPr lang="en-US" sz="2000" b="0" dirty="0" smtClean="0"/>
              <a:t> Class</a:t>
            </a:r>
            <a:endParaRPr lang="en-US" sz="2000" b="0" dirty="0"/>
          </a:p>
        </p:txBody>
      </p:sp>
      <p:sp>
        <p:nvSpPr>
          <p:cNvPr id="23" name="TextBox 22"/>
          <p:cNvSpPr txBox="1"/>
          <p:nvPr/>
        </p:nvSpPr>
        <p:spPr>
          <a:xfrm>
            <a:off x="1645920" y="1508647"/>
            <a:ext cx="5852160" cy="40011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AsyncTask</a:t>
            </a:r>
            <a:r>
              <a:rPr lang="en-US" sz="2000" b="0" dirty="0" smtClean="0">
                <a:solidFill>
                  <a:prstClr val="black"/>
                </a:solidFill>
                <a:latin typeface="Courier New" pitchFamily="49" charset="0"/>
                <a:cs typeface="Courier New" pitchFamily="49" charset="0"/>
              </a:rPr>
              <a:t> &lt;</a:t>
            </a:r>
            <a:r>
              <a:rPr lang="en-US" sz="2000" b="0" dirty="0" err="1" smtClean="0">
                <a:solidFill>
                  <a:prstClr val="black"/>
                </a:solidFill>
                <a:latin typeface="Courier New" pitchFamily="49" charset="0"/>
                <a:cs typeface="Courier New" pitchFamily="49" charset="0"/>
              </a:rPr>
              <a:t>Params</a:t>
            </a:r>
            <a:r>
              <a:rPr lang="en-US" sz="2000" b="0" dirty="0" smtClean="0">
                <a:solidFill>
                  <a:prstClr val="black"/>
                </a:solidFill>
                <a:latin typeface="Courier New" pitchFamily="49" charset="0"/>
                <a:cs typeface="Courier New" pitchFamily="49" charset="0"/>
              </a:rPr>
              <a:t>, Progress, Result&gt;</a:t>
            </a:r>
          </a:p>
        </p:txBody>
      </p:sp>
      <p:graphicFrame>
        <p:nvGraphicFramePr>
          <p:cNvPr id="5" name="Table 4"/>
          <p:cNvGraphicFramePr>
            <a:graphicFrameLocks noGrp="1"/>
          </p:cNvGraphicFramePr>
          <p:nvPr/>
        </p:nvGraphicFramePr>
        <p:xfrm>
          <a:off x="282389" y="2271059"/>
          <a:ext cx="8579223" cy="1752600"/>
        </p:xfrm>
        <a:graphic>
          <a:graphicData uri="http://schemas.openxmlformats.org/drawingml/2006/table">
            <a:tbl>
              <a:tblPr firstRow="1" bandRow="1">
                <a:tableStyleId>{5C22544A-7EE6-4342-B048-85BDC9FD1C3A}</a:tableStyleId>
              </a:tblPr>
              <a:tblGrid>
                <a:gridCol w="1331259"/>
                <a:gridCol w="7247964"/>
              </a:tblGrid>
              <a:tr h="370840">
                <a:tc gridSpan="2">
                  <a:txBody>
                    <a:bodyPr/>
                    <a:lstStyle/>
                    <a:p>
                      <a:r>
                        <a:rPr lang="en-US" dirty="0" err="1" smtClean="0"/>
                        <a:t>AsyncTask's</a:t>
                      </a:r>
                      <a:r>
                        <a:rPr lang="en-US" dirty="0" smtClean="0"/>
                        <a:t> Generic Types</a:t>
                      </a:r>
                      <a:endParaRPr lang="en-US" dirty="0"/>
                    </a:p>
                  </a:txBody>
                  <a:tcPr/>
                </a:tc>
                <a:tc hMerge="1">
                  <a:txBody>
                    <a:bodyPr/>
                    <a:lstStyle/>
                    <a:p>
                      <a:endParaRPr lang="en-US" dirty="0"/>
                    </a:p>
                  </a:txBody>
                  <a:tcPr/>
                </a:tc>
              </a:tr>
              <a:tr h="370840">
                <a:tc>
                  <a:txBody>
                    <a:bodyPr/>
                    <a:lstStyle/>
                    <a:p>
                      <a:r>
                        <a:rPr lang="en-US" dirty="0" err="1" smtClean="0"/>
                        <a:t>Params</a:t>
                      </a:r>
                      <a:endParaRPr lang="en-US" dirty="0"/>
                    </a:p>
                  </a:txBody>
                  <a:tcPr/>
                </a:tc>
                <a:tc>
                  <a:txBody>
                    <a:bodyPr/>
                    <a:lstStyle/>
                    <a:p>
                      <a:r>
                        <a:rPr lang="en-US" dirty="0" smtClean="0"/>
                        <a:t>the type of the parameters sent to the task upon execution.</a:t>
                      </a:r>
                      <a:endParaRPr lang="en-US" dirty="0"/>
                    </a:p>
                  </a:txBody>
                  <a:tcPr/>
                </a:tc>
              </a:tr>
              <a:tr h="370840">
                <a:tc>
                  <a:txBody>
                    <a:bodyPr/>
                    <a:lstStyle/>
                    <a:p>
                      <a:r>
                        <a:rPr lang="en-US" dirty="0" smtClean="0"/>
                        <a:t>Progress</a:t>
                      </a:r>
                      <a:endParaRPr lang="en-US" dirty="0"/>
                    </a:p>
                  </a:txBody>
                  <a:tcPr/>
                </a:tc>
                <a:tc>
                  <a:txBody>
                    <a:bodyPr/>
                    <a:lstStyle/>
                    <a:p>
                      <a:r>
                        <a:rPr lang="en-US" dirty="0" smtClean="0"/>
                        <a:t>the type of the progress units published during the background computation.</a:t>
                      </a:r>
                      <a:endParaRPr lang="en-US" dirty="0"/>
                    </a:p>
                  </a:txBody>
                  <a:tcPr/>
                </a:tc>
              </a:tr>
              <a:tr h="370840">
                <a:tc>
                  <a:txBody>
                    <a:bodyPr/>
                    <a:lstStyle/>
                    <a:p>
                      <a:r>
                        <a:rPr lang="en-US" dirty="0" smtClean="0"/>
                        <a:t>Result</a:t>
                      </a:r>
                      <a:endParaRPr lang="en-US" dirty="0"/>
                    </a:p>
                  </a:txBody>
                  <a:tcPr/>
                </a:tc>
                <a:tc>
                  <a:txBody>
                    <a:bodyPr/>
                    <a:lstStyle/>
                    <a:p>
                      <a:r>
                        <a:rPr lang="en-US" dirty="0" smtClean="0"/>
                        <a:t>the type of the result of the background computation.</a:t>
                      </a:r>
                      <a:endParaRPr lang="en-US" dirty="0"/>
                    </a:p>
                  </a:txBody>
                  <a:tcPr/>
                </a:tc>
              </a:tr>
            </a:tbl>
          </a:graphicData>
        </a:graphic>
      </p:graphicFrame>
      <p:sp>
        <p:nvSpPr>
          <p:cNvPr id="6" name="Rectangle 3"/>
          <p:cNvSpPr>
            <a:spLocks noChangeArrowheads="1"/>
          </p:cNvSpPr>
          <p:nvPr/>
        </p:nvSpPr>
        <p:spPr bwMode="gray">
          <a:xfrm>
            <a:off x="365760" y="429184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Not all types are always used by an asynchronous task. To mark a type as unused, simply use the type Void</a:t>
            </a:r>
          </a:p>
        </p:txBody>
      </p:sp>
      <p:sp>
        <p:nvSpPr>
          <p:cNvPr id="7" name="TextBox 6"/>
          <p:cNvSpPr txBox="1"/>
          <p:nvPr/>
        </p:nvSpPr>
        <p:spPr>
          <a:xfrm>
            <a:off x="365760" y="5251396"/>
            <a:ext cx="8412480" cy="10772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mj-lt"/>
                <a:cs typeface="Courier New" pitchFamily="49" charset="0"/>
              </a:rPr>
              <a:t>Note: </a:t>
            </a:r>
          </a:p>
          <a:p>
            <a:pPr algn="l" fontAlgn="auto">
              <a:spcBef>
                <a:spcPct val="20000"/>
              </a:spcBef>
              <a:spcAft>
                <a:spcPts val="0"/>
              </a:spcAft>
            </a:pPr>
            <a:r>
              <a:rPr lang="en-US" sz="2000" b="0" dirty="0" smtClean="0">
                <a:solidFill>
                  <a:prstClr val="black"/>
                </a:solidFill>
                <a:latin typeface="+mj-lt"/>
                <a:cs typeface="Courier New" pitchFamily="49" charset="0"/>
              </a:rPr>
              <a:t>Syntax “</a:t>
            </a:r>
            <a:r>
              <a:rPr lang="en-US" sz="2000" b="0" dirty="0" smtClean="0">
                <a:solidFill>
                  <a:prstClr val="black"/>
                </a:solidFill>
                <a:latin typeface="Courier New" pitchFamily="49" charset="0"/>
                <a:cs typeface="Courier New" pitchFamily="49" charset="0"/>
              </a:rPr>
              <a:t>String…</a:t>
            </a:r>
            <a:r>
              <a:rPr lang="en-US" sz="2000" b="0" dirty="0" smtClean="0">
                <a:solidFill>
                  <a:prstClr val="black"/>
                </a:solidFill>
                <a:latin typeface="+mj-lt"/>
                <a:cs typeface="Courier New" pitchFamily="49" charset="0"/>
              </a:rPr>
              <a:t>” indicates array of String values, similar to “</a:t>
            </a:r>
            <a:r>
              <a:rPr lang="en-US" sz="2000" b="0" dirty="0" smtClean="0">
                <a:solidFill>
                  <a:prstClr val="black"/>
                </a:solidFill>
                <a:latin typeface="Courier New" pitchFamily="49" charset="0"/>
                <a:cs typeface="Courier New" pitchFamily="49" charset="0"/>
              </a:rPr>
              <a:t>String*+</a:t>
            </a:r>
            <a:r>
              <a:rPr lang="en-US" sz="2000" b="0" dirty="0" smtClean="0">
                <a:solidFill>
                  <a:prstClr val="black"/>
                </a:solidFill>
                <a:latin typeface="+mj-lt"/>
                <a:cs typeface="Courier New" pitchFamily="49"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154680" y="885825"/>
            <a:ext cx="2834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AsyncTask</a:t>
            </a:r>
            <a:r>
              <a:rPr lang="en-US" sz="2000" b="0" dirty="0" smtClean="0"/>
              <a:t> Methods</a:t>
            </a:r>
            <a:endParaRPr lang="en-US" sz="2000" b="0" dirty="0"/>
          </a:p>
        </p:txBody>
      </p:sp>
      <p:grpSp>
        <p:nvGrpSpPr>
          <p:cNvPr id="15" name="Group 14"/>
          <p:cNvGrpSpPr/>
          <p:nvPr/>
        </p:nvGrpSpPr>
        <p:grpSpPr>
          <a:xfrm>
            <a:off x="365760" y="2121408"/>
            <a:ext cx="8412480" cy="1906003"/>
            <a:chOff x="365760" y="2539144"/>
            <a:chExt cx="8412480" cy="1906003"/>
          </a:xfrm>
        </p:grpSpPr>
        <p:sp>
          <p:nvSpPr>
            <p:cNvPr id="8" name="Rectangle 7"/>
            <p:cNvSpPr>
              <a:spLocks noChangeArrowheads="1"/>
            </p:cNvSpPr>
            <p:nvPr/>
          </p:nvSpPr>
          <p:spPr bwMode="gray">
            <a:xfrm>
              <a:off x="365760" y="2539144"/>
              <a:ext cx="466344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latin typeface="Courier New" pitchFamily="49" charset="0"/>
                  <a:cs typeface="Courier New" pitchFamily="49" charset="0"/>
                </a:rPr>
                <a:t>onPreExecute</a:t>
              </a:r>
              <a:r>
                <a:rPr lang="en-US" sz="2000" b="0" dirty="0" smtClean="0">
                  <a:solidFill>
                    <a:schemeClr val="bg1"/>
                  </a:solidFill>
                  <a:latin typeface="Courier New" pitchFamily="49" charset="0"/>
                  <a:cs typeface="Courier New" pitchFamily="49" charset="0"/>
                </a:rPr>
                <a:t>()</a:t>
              </a:r>
              <a:endParaRPr lang="en-US" sz="2000" b="0" dirty="0">
                <a:solidFill>
                  <a:schemeClr val="bg1"/>
                </a:solidFill>
                <a:latin typeface="Courier New" pitchFamily="49" charset="0"/>
                <a:cs typeface="Courier New" pitchFamily="49" charset="0"/>
              </a:endParaRPr>
            </a:p>
          </p:txBody>
        </p:sp>
        <p:sp>
          <p:nvSpPr>
            <p:cNvPr id="12" name="Rectangle 3"/>
            <p:cNvSpPr>
              <a:spLocks noChangeArrowheads="1"/>
            </p:cNvSpPr>
            <p:nvPr/>
          </p:nvSpPr>
          <p:spPr bwMode="gray">
            <a:xfrm>
              <a:off x="365760" y="3256427"/>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Invoked on the UI thread immediately after the task is executed. This step is normally used to setup the task, for instance by showing a progress bar in the user interface.</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154680" y="885825"/>
            <a:ext cx="2834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AsyncTask</a:t>
            </a:r>
            <a:r>
              <a:rPr lang="en-US" sz="2000" b="0" dirty="0" smtClean="0"/>
              <a:t> Methods</a:t>
            </a:r>
            <a:endParaRPr lang="en-US" sz="2000" b="0" dirty="0"/>
          </a:p>
        </p:txBody>
      </p:sp>
      <p:grpSp>
        <p:nvGrpSpPr>
          <p:cNvPr id="16" name="Group 15"/>
          <p:cNvGrpSpPr/>
          <p:nvPr/>
        </p:nvGrpSpPr>
        <p:grpSpPr>
          <a:xfrm>
            <a:off x="365760" y="2122287"/>
            <a:ext cx="8412480" cy="4100563"/>
            <a:chOff x="365760" y="2539144"/>
            <a:chExt cx="8412480" cy="4100563"/>
          </a:xfrm>
        </p:grpSpPr>
        <p:sp>
          <p:nvSpPr>
            <p:cNvPr id="12" name="Rectangle 11"/>
            <p:cNvSpPr>
              <a:spLocks noChangeArrowheads="1"/>
            </p:cNvSpPr>
            <p:nvPr/>
          </p:nvSpPr>
          <p:spPr bwMode="gray">
            <a:xfrm>
              <a:off x="365760" y="2539144"/>
              <a:ext cx="466344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latin typeface="Courier New" pitchFamily="49" charset="0"/>
                  <a:cs typeface="Courier New" pitchFamily="49" charset="0"/>
                </a:rPr>
                <a:t>doInBackground</a:t>
              </a:r>
              <a:r>
                <a:rPr lang="en-US" sz="2000" b="0" dirty="0" smtClean="0">
                  <a:solidFill>
                    <a:schemeClr val="bg1"/>
                  </a:solidFill>
                  <a:latin typeface="Courier New" pitchFamily="49" charset="0"/>
                  <a:cs typeface="Courier New" pitchFamily="49" charset="0"/>
                </a:rPr>
                <a:t>(</a:t>
              </a:r>
              <a:r>
                <a:rPr lang="en-US" sz="2000" b="0" dirty="0" err="1" smtClean="0">
                  <a:solidFill>
                    <a:schemeClr val="bg1"/>
                  </a:solidFill>
                  <a:latin typeface="Courier New" pitchFamily="49" charset="0"/>
                  <a:cs typeface="Courier New" pitchFamily="49" charset="0"/>
                </a:rPr>
                <a:t>Params</a:t>
              </a:r>
              <a:r>
                <a:rPr lang="en-US" sz="2000" b="0" dirty="0" smtClean="0">
                  <a:solidFill>
                    <a:schemeClr val="bg1"/>
                  </a:solidFill>
                  <a:latin typeface="Courier New" pitchFamily="49" charset="0"/>
                  <a:cs typeface="Courier New" pitchFamily="49" charset="0"/>
                </a:rPr>
                <a:t>...)</a:t>
              </a:r>
              <a:endParaRPr lang="en-US" sz="2000" b="0" dirty="0">
                <a:solidFill>
                  <a:schemeClr val="bg1"/>
                </a:solidFill>
                <a:latin typeface="Courier New" pitchFamily="49" charset="0"/>
                <a:cs typeface="Courier New" pitchFamily="49" charset="0"/>
              </a:endParaRPr>
            </a:p>
          </p:txBody>
        </p:sp>
        <p:sp>
          <p:nvSpPr>
            <p:cNvPr id="15" name="Rectangle 3"/>
            <p:cNvSpPr>
              <a:spLocks noChangeArrowheads="1"/>
            </p:cNvSpPr>
            <p:nvPr/>
          </p:nvSpPr>
          <p:spPr bwMode="gray">
            <a:xfrm>
              <a:off x="365760" y="3256427"/>
              <a:ext cx="8412480" cy="33832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Invoked on the background thread immediately after </a:t>
              </a:r>
              <a:r>
                <a:rPr lang="en-US" sz="2000" b="0" dirty="0" err="1" smtClean="0">
                  <a:latin typeface="Courier New" pitchFamily="49" charset="0"/>
                  <a:cs typeface="Courier New" pitchFamily="49" charset="0"/>
                </a:rPr>
                <a:t>onPreExecute</a:t>
              </a:r>
              <a:r>
                <a:rPr lang="en-US" sz="2000" b="0" dirty="0" smtClean="0">
                  <a:latin typeface="Courier New" pitchFamily="49" charset="0"/>
                  <a:cs typeface="Courier New" pitchFamily="49" charset="0"/>
                </a:rPr>
                <a:t>() </a:t>
              </a:r>
              <a:r>
                <a:rPr lang="en-US" sz="2000" b="0" dirty="0" smtClean="0"/>
                <a:t>finishes executing. This step is used to perform background computation that can take a long time. The parameters of the asynchronous task are passed to this step. The result of the computation must be returned by this step and will be passed back to the last step. This step can also use </a:t>
              </a:r>
              <a:r>
                <a:rPr lang="en-US" sz="2000" b="0" dirty="0" err="1" smtClean="0">
                  <a:latin typeface="Courier New" pitchFamily="49" charset="0"/>
                  <a:cs typeface="Courier New" pitchFamily="49" charset="0"/>
                </a:rPr>
                <a:t>publishProgress</a:t>
              </a:r>
              <a:r>
                <a:rPr lang="en-US" sz="2000" b="0" dirty="0" smtClean="0">
                  <a:latin typeface="Courier New" pitchFamily="49" charset="0"/>
                  <a:cs typeface="Courier New" pitchFamily="49" charset="0"/>
                </a:rPr>
                <a:t>(Progress...) </a:t>
              </a:r>
              <a:r>
                <a:rPr lang="en-US" sz="2000" b="0" dirty="0" smtClean="0"/>
                <a:t>to publish one or more units of progress. These values are published on the UI thread, in the </a:t>
              </a:r>
              <a:r>
                <a:rPr lang="en-US" sz="2000" b="0" dirty="0" err="1" smtClean="0">
                  <a:latin typeface="Courier New" pitchFamily="49" charset="0"/>
                  <a:cs typeface="Courier New" pitchFamily="49" charset="0"/>
                </a:rPr>
                <a:t>onProgressUpdate</a:t>
              </a:r>
              <a:r>
                <a:rPr lang="en-US" sz="2000" b="0" dirty="0" smtClean="0">
                  <a:latin typeface="Courier New" pitchFamily="49" charset="0"/>
                  <a:cs typeface="Courier New" pitchFamily="49" charset="0"/>
                </a:rPr>
                <a:t>(Progress...) </a:t>
              </a:r>
              <a:r>
                <a:rPr lang="en-US" sz="2000" b="0" dirty="0" smtClean="0"/>
                <a:t>step.</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154680" y="885825"/>
            <a:ext cx="2834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AsyncTask</a:t>
            </a:r>
            <a:r>
              <a:rPr lang="en-US" sz="2000" b="0" dirty="0" smtClean="0"/>
              <a:t> Methods</a:t>
            </a:r>
            <a:endParaRPr lang="en-US" sz="2000" b="0" dirty="0"/>
          </a:p>
        </p:txBody>
      </p:sp>
      <p:grpSp>
        <p:nvGrpSpPr>
          <p:cNvPr id="16" name="Group 15"/>
          <p:cNvGrpSpPr/>
          <p:nvPr/>
        </p:nvGrpSpPr>
        <p:grpSpPr>
          <a:xfrm>
            <a:off x="365760" y="2121408"/>
            <a:ext cx="8412480" cy="3003283"/>
            <a:chOff x="365760" y="2539144"/>
            <a:chExt cx="8412480" cy="3003283"/>
          </a:xfrm>
        </p:grpSpPr>
        <p:sp>
          <p:nvSpPr>
            <p:cNvPr id="12" name="Rectangle 11"/>
            <p:cNvSpPr>
              <a:spLocks noChangeArrowheads="1"/>
            </p:cNvSpPr>
            <p:nvPr/>
          </p:nvSpPr>
          <p:spPr bwMode="gray">
            <a:xfrm>
              <a:off x="365760" y="2539144"/>
              <a:ext cx="466344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latin typeface="Courier New" pitchFamily="49" charset="0"/>
                  <a:cs typeface="Courier New" pitchFamily="49" charset="0"/>
                </a:rPr>
                <a:t>onProgressUpdate</a:t>
              </a:r>
              <a:r>
                <a:rPr lang="en-US" sz="2000" b="0" dirty="0" smtClean="0">
                  <a:solidFill>
                    <a:schemeClr val="bg1"/>
                  </a:solidFill>
                  <a:latin typeface="Courier New" pitchFamily="49" charset="0"/>
                  <a:cs typeface="Courier New" pitchFamily="49" charset="0"/>
                </a:rPr>
                <a:t>(Progress...)</a:t>
              </a:r>
              <a:endParaRPr lang="en-US" sz="2000" b="0" dirty="0">
                <a:solidFill>
                  <a:schemeClr val="bg1"/>
                </a:solidFill>
                <a:latin typeface="Courier New" pitchFamily="49" charset="0"/>
                <a:cs typeface="Courier New" pitchFamily="49" charset="0"/>
              </a:endParaRPr>
            </a:p>
          </p:txBody>
        </p:sp>
        <p:sp>
          <p:nvSpPr>
            <p:cNvPr id="15" name="Rectangle 3"/>
            <p:cNvSpPr>
              <a:spLocks noChangeArrowheads="1"/>
            </p:cNvSpPr>
            <p:nvPr/>
          </p:nvSpPr>
          <p:spPr bwMode="gray">
            <a:xfrm>
              <a:off x="365760" y="3256427"/>
              <a:ext cx="8412480"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Invoked on the UI thread after a call to </a:t>
              </a:r>
              <a:r>
                <a:rPr lang="en-US" sz="2000" b="0" dirty="0" err="1" smtClean="0">
                  <a:latin typeface="Courier New" pitchFamily="49" charset="0"/>
                  <a:cs typeface="Courier New" pitchFamily="49" charset="0"/>
                </a:rPr>
                <a:t>publishProgress</a:t>
              </a:r>
              <a:r>
                <a:rPr lang="en-US" sz="2000" b="0" dirty="0" smtClean="0">
                  <a:latin typeface="Courier New" pitchFamily="49" charset="0"/>
                  <a:cs typeface="Courier New" pitchFamily="49" charset="0"/>
                </a:rPr>
                <a:t>(Progress...)</a:t>
              </a:r>
              <a:r>
                <a:rPr lang="en-US" sz="2000" b="0" dirty="0" smtClean="0"/>
                <a:t>. The timing of the execution is undefined. This method is used to display any form of progress in the user interface while the background computation is still executing. For instance, it can be used to animate a progress bar or show logs in a text field.</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4" name="Rectangle 13"/>
          <p:cNvSpPr/>
          <p:nvPr/>
        </p:nvSpPr>
        <p:spPr>
          <a:xfrm>
            <a:off x="3154680" y="885825"/>
            <a:ext cx="2834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AsyncTask</a:t>
            </a:r>
            <a:r>
              <a:rPr lang="en-US" sz="2000" b="0" dirty="0" smtClean="0"/>
              <a:t> Methods</a:t>
            </a:r>
            <a:endParaRPr lang="en-US" sz="2000" b="0" dirty="0"/>
          </a:p>
        </p:txBody>
      </p:sp>
      <p:grpSp>
        <p:nvGrpSpPr>
          <p:cNvPr id="16" name="Group 15"/>
          <p:cNvGrpSpPr/>
          <p:nvPr/>
        </p:nvGrpSpPr>
        <p:grpSpPr>
          <a:xfrm>
            <a:off x="365760" y="2121408"/>
            <a:ext cx="8412480" cy="1906003"/>
            <a:chOff x="365760" y="2539144"/>
            <a:chExt cx="8412480" cy="1906003"/>
          </a:xfrm>
        </p:grpSpPr>
        <p:sp>
          <p:nvSpPr>
            <p:cNvPr id="12" name="Rectangle 11"/>
            <p:cNvSpPr>
              <a:spLocks noChangeArrowheads="1"/>
            </p:cNvSpPr>
            <p:nvPr/>
          </p:nvSpPr>
          <p:spPr bwMode="gray">
            <a:xfrm>
              <a:off x="365760" y="2539144"/>
              <a:ext cx="466344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latin typeface="Courier New" pitchFamily="49" charset="0"/>
                  <a:cs typeface="Courier New" pitchFamily="49" charset="0"/>
                </a:rPr>
                <a:t>onPostExecute</a:t>
              </a:r>
              <a:r>
                <a:rPr lang="en-US" sz="2000" b="0" dirty="0" smtClean="0">
                  <a:solidFill>
                    <a:schemeClr val="bg1"/>
                  </a:solidFill>
                  <a:latin typeface="Courier New" pitchFamily="49" charset="0"/>
                  <a:cs typeface="Courier New" pitchFamily="49" charset="0"/>
                </a:rPr>
                <a:t>(Result)</a:t>
              </a:r>
              <a:endParaRPr lang="en-US" sz="2000" b="0" dirty="0">
                <a:solidFill>
                  <a:schemeClr val="bg1"/>
                </a:solidFill>
                <a:latin typeface="Courier New" pitchFamily="49" charset="0"/>
                <a:cs typeface="Courier New" pitchFamily="49" charset="0"/>
              </a:endParaRPr>
            </a:p>
          </p:txBody>
        </p:sp>
        <p:sp>
          <p:nvSpPr>
            <p:cNvPr id="15" name="Rectangle 3"/>
            <p:cNvSpPr>
              <a:spLocks noChangeArrowheads="1"/>
            </p:cNvSpPr>
            <p:nvPr/>
          </p:nvSpPr>
          <p:spPr bwMode="gray">
            <a:xfrm>
              <a:off x="365760" y="3256427"/>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Invoked on the UI thread after the background computation finishes. The result of the background computation is passed to this step as a parameter.</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grpSp>
        <p:nvGrpSpPr>
          <p:cNvPr id="11" name="Group 10"/>
          <p:cNvGrpSpPr/>
          <p:nvPr/>
        </p:nvGrpSpPr>
        <p:grpSpPr>
          <a:xfrm>
            <a:off x="1073524" y="1452280"/>
            <a:ext cx="6996953" cy="2876482"/>
            <a:chOff x="376515" y="1452279"/>
            <a:chExt cx="8534400" cy="3657600"/>
          </a:xfrm>
        </p:grpSpPr>
        <p:pic>
          <p:nvPicPr>
            <p:cNvPr id="50178" name="Picture 2"/>
            <p:cNvPicPr>
              <a:picLocks noChangeAspect="1" noChangeArrowheads="1"/>
            </p:cNvPicPr>
            <p:nvPr/>
          </p:nvPicPr>
          <p:blipFill>
            <a:blip r:embed="rId2"/>
            <a:srcRect/>
            <a:stretch>
              <a:fillRect/>
            </a:stretch>
          </p:blipFill>
          <p:spPr bwMode="auto">
            <a:xfrm>
              <a:off x="376515" y="1452279"/>
              <a:ext cx="2438400" cy="3657600"/>
            </a:xfrm>
            <a:prstGeom prst="rect">
              <a:avLst/>
            </a:prstGeom>
            <a:noFill/>
            <a:ln w="9525">
              <a:solidFill>
                <a:schemeClr val="bg1">
                  <a:lumMod val="85000"/>
                </a:schemeClr>
              </a:solid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3424515" y="1452279"/>
              <a:ext cx="2438400" cy="3657600"/>
            </a:xfrm>
            <a:prstGeom prst="rect">
              <a:avLst/>
            </a:prstGeom>
            <a:noFill/>
            <a:ln w="9525">
              <a:solidFill>
                <a:schemeClr val="bg1">
                  <a:lumMod val="85000"/>
                </a:schemeClr>
              </a:solidFill>
              <a:miter lim="800000"/>
              <a:headEnd/>
              <a:tailEnd/>
            </a:ln>
            <a:effectLst/>
          </p:spPr>
        </p:pic>
        <p:pic>
          <p:nvPicPr>
            <p:cNvPr id="50180" name="Picture 4"/>
            <p:cNvPicPr>
              <a:picLocks noChangeAspect="1" noChangeArrowheads="1"/>
            </p:cNvPicPr>
            <p:nvPr/>
          </p:nvPicPr>
          <p:blipFill>
            <a:blip r:embed="rId4"/>
            <a:srcRect/>
            <a:stretch>
              <a:fillRect/>
            </a:stretch>
          </p:blipFill>
          <p:spPr bwMode="auto">
            <a:xfrm>
              <a:off x="6472515" y="1452279"/>
              <a:ext cx="2438400" cy="3657600"/>
            </a:xfrm>
            <a:prstGeom prst="rect">
              <a:avLst/>
            </a:prstGeom>
            <a:noFill/>
            <a:ln w="9525">
              <a:solidFill>
                <a:schemeClr val="bg1">
                  <a:lumMod val="85000"/>
                </a:schemeClr>
              </a:solidFill>
              <a:miter lim="800000"/>
              <a:headEnd/>
              <a:tailEnd/>
            </a:ln>
            <a:effectLst/>
          </p:spPr>
        </p:pic>
      </p:grpSp>
      <p:sp>
        <p:nvSpPr>
          <p:cNvPr id="16" name="Rectangle 3"/>
          <p:cNvSpPr>
            <a:spLocks noChangeArrowheads="1"/>
          </p:cNvSpPr>
          <p:nvPr/>
        </p:nvSpPr>
        <p:spPr bwMode="gray">
          <a:xfrm>
            <a:off x="365760" y="4438884"/>
            <a:ext cx="8412480" cy="19202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task invokes an </a:t>
            </a:r>
            <a:r>
              <a:rPr lang="en-US" sz="2000" b="0" dirty="0" err="1" smtClean="0">
                <a:latin typeface="Courier New" pitchFamily="49" charset="0"/>
                <a:cs typeface="Courier New" pitchFamily="49" charset="0"/>
              </a:rPr>
              <a:t>AsyncTask</a:t>
            </a:r>
            <a:r>
              <a:rPr lang="en-US" sz="2000" b="0" dirty="0" smtClean="0"/>
              <a:t> to do some slow job. The </a:t>
            </a:r>
            <a:r>
              <a:rPr lang="en-US" sz="2000" b="0" dirty="0" err="1" smtClean="0">
                <a:latin typeface="Courier New" pitchFamily="49" charset="0"/>
                <a:cs typeface="Courier New" pitchFamily="49" charset="0"/>
              </a:rPr>
              <a:t>AsyncTask</a:t>
            </a:r>
            <a:r>
              <a:rPr lang="en-US" sz="2000" b="0" dirty="0" smtClean="0"/>
              <a:t> methods do the required computation and periodically update the main’s UI. In our the example the background activity negotiates the writing of the lines in the text box, and also controls the circular progress bar.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class Main extends Activity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Button </a:t>
            </a:r>
            <a:r>
              <a:rPr lang="en-US" sz="2000" b="0" dirty="0" err="1" smtClean="0">
                <a:solidFill>
                  <a:prstClr val="black"/>
                </a:solidFill>
                <a:latin typeface="Courier New" pitchFamily="49" charset="0"/>
                <a:cs typeface="Courier New" pitchFamily="49" charset="0"/>
              </a:rPr>
              <a:t>btnSlowWork</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Button </a:t>
            </a:r>
            <a:r>
              <a:rPr lang="en-US" sz="2000" b="0" dirty="0" err="1" smtClean="0">
                <a:solidFill>
                  <a:prstClr val="black"/>
                </a:solidFill>
                <a:latin typeface="Courier New" pitchFamily="49" charset="0"/>
                <a:cs typeface="Courier New" pitchFamily="49" charset="0"/>
              </a:rPr>
              <a:t>btnQuickWork</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EditTextetMsg</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Long </a:t>
            </a:r>
            <a:r>
              <a:rPr lang="en-US" sz="2000" b="0" dirty="0" err="1" smtClean="0">
                <a:solidFill>
                  <a:prstClr val="black"/>
                </a:solidFill>
                <a:latin typeface="Courier New" pitchFamily="49" charset="0"/>
                <a:cs typeface="Courier New" pitchFamily="49" charset="0"/>
              </a:rPr>
              <a:t>startingMillis</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onCreate</a:t>
            </a:r>
            <a:r>
              <a:rPr lang="en-US" sz="2000" b="0" dirty="0" smtClean="0">
                <a:solidFill>
                  <a:prstClr val="black"/>
                </a:solidFill>
                <a:latin typeface="Courier New" pitchFamily="49" charset="0"/>
                <a:cs typeface="Courier New" pitchFamily="49" charset="0"/>
              </a:rPr>
              <a:t>(Bundle </a:t>
            </a:r>
            <a:r>
              <a:rPr lang="en-US" sz="2000" b="0" dirty="0" err="1" smtClean="0">
                <a:solidFill>
                  <a:prstClr val="black"/>
                </a:solidFill>
                <a:latin typeface="Courier New" pitchFamily="49" charset="0"/>
                <a:cs typeface="Courier New" pitchFamily="49" charset="0"/>
              </a:rPr>
              <a:t>savedInstanceState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super.onCreate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savedInstanceState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setContentView</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R.layout.main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etMsg</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R.id.EditText01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btnSlowWork</a:t>
            </a:r>
            <a:r>
              <a:rPr lang="en-US" sz="2000" b="0" dirty="0" smtClean="0">
                <a:solidFill>
                  <a:prstClr val="black"/>
                </a:solidFill>
                <a:latin typeface="Courier New" pitchFamily="49" charset="0"/>
                <a:cs typeface="Courier New" pitchFamily="49" charset="0"/>
              </a:rPr>
              <a:t>= (Button) </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R.id.Button01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delete all data from database (when delete button is clicked)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464742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this.btnSlowWork.setOnClickListener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newOnClickListener</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onClick</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finalView</a:t>
            </a:r>
            <a:r>
              <a:rPr lang="en-US" sz="2000" b="0" dirty="0" smtClean="0">
                <a:solidFill>
                  <a:prstClr val="black"/>
                </a:solidFill>
                <a:latin typeface="Courier New" pitchFamily="49" charset="0"/>
                <a:cs typeface="Courier New" pitchFamily="49" charset="0"/>
              </a:rPr>
              <a:t> v)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newVerySlowTask</a:t>
            </a:r>
            <a:r>
              <a:rPr lang="en-US" sz="2000" b="0" dirty="0" smtClean="0">
                <a:solidFill>
                  <a:prstClr val="black"/>
                </a:solidFill>
                <a:latin typeface="Courier New" pitchFamily="49" charset="0"/>
                <a:cs typeface="Courier New" pitchFamily="49" charset="0"/>
              </a:rPr>
              <a:t>().execute();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btnQuickWork</a:t>
            </a:r>
            <a:r>
              <a:rPr lang="en-US" sz="2000" b="0" dirty="0" smtClean="0">
                <a:solidFill>
                  <a:prstClr val="black"/>
                </a:solidFill>
                <a:latin typeface="Courier New" pitchFamily="49" charset="0"/>
                <a:cs typeface="Courier New" pitchFamily="49" charset="0"/>
              </a:rPr>
              <a:t>= (Button) </a:t>
            </a:r>
            <a:r>
              <a:rPr lang="en-US" sz="2000" b="0" dirty="0" err="1" smtClean="0">
                <a:solidFill>
                  <a:prstClr val="black"/>
                </a:solidFill>
                <a:latin typeface="Courier New" pitchFamily="49" charset="0"/>
                <a:cs typeface="Courier New" pitchFamily="49" charset="0"/>
              </a:rPr>
              <a:t>findViewById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R.id.Button02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delete all data from database (when delete button is clicked)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this.btnQuickWork.setOnClickListener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newOnClickListener</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public void </a:t>
            </a:r>
            <a:r>
              <a:rPr lang="en-US" sz="2000" b="0" dirty="0" err="1" smtClean="0">
                <a:solidFill>
                  <a:prstClr val="black"/>
                </a:solidFill>
                <a:latin typeface="Courier New" pitchFamily="49" charset="0"/>
                <a:cs typeface="Courier New" pitchFamily="49" charset="0"/>
              </a:rPr>
              <a:t>onClick</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finalView</a:t>
            </a:r>
            <a:r>
              <a:rPr lang="en-US" sz="2000" b="0" dirty="0" smtClean="0">
                <a:solidFill>
                  <a:prstClr val="black"/>
                </a:solidFill>
                <a:latin typeface="Courier New" pitchFamily="49" charset="0"/>
                <a:cs typeface="Courier New" pitchFamily="49" charset="0"/>
              </a:rPr>
              <a:t> v)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etMsg.setText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newDate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toLocaleString</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464742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onCreate</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private class </a:t>
            </a:r>
            <a:r>
              <a:rPr lang="en-US" sz="2000" b="0" dirty="0" err="1" smtClean="0">
                <a:solidFill>
                  <a:prstClr val="black"/>
                </a:solidFill>
                <a:latin typeface="Courier New" pitchFamily="49" charset="0"/>
                <a:cs typeface="Courier New" pitchFamily="49" charset="0"/>
              </a:rPr>
              <a:t>VerySlowTask</a:t>
            </a:r>
            <a:r>
              <a:rPr lang="en-US" sz="2000" b="0" dirty="0" smtClean="0">
                <a:solidFill>
                  <a:prstClr val="black"/>
                </a:solidFill>
                <a:latin typeface="Courier New" pitchFamily="49" charset="0"/>
                <a:cs typeface="Courier New" pitchFamily="49" charset="0"/>
              </a:rPr>
              <a:t> extends </a:t>
            </a:r>
            <a:r>
              <a:rPr lang="en-US" sz="2000" b="0" dirty="0" err="1" smtClean="0">
                <a:solidFill>
                  <a:prstClr val="black"/>
                </a:solidFill>
                <a:latin typeface="Courier New" pitchFamily="49" charset="0"/>
                <a:cs typeface="Courier New" pitchFamily="49" charset="0"/>
              </a:rPr>
              <a:t>AsyncTask</a:t>
            </a:r>
            <a:r>
              <a:rPr lang="en-US" sz="2000" b="0" dirty="0" smtClean="0">
                <a:solidFill>
                  <a:prstClr val="black"/>
                </a:solidFill>
                <a:latin typeface="Courier New" pitchFamily="49" charset="0"/>
                <a:cs typeface="Courier New" pitchFamily="49" charset="0"/>
              </a:rPr>
              <a:t>&lt;String, Long, Void&gt;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private </a:t>
            </a:r>
            <a:r>
              <a:rPr lang="en-US" sz="2000" b="0" dirty="0" err="1" smtClean="0">
                <a:solidFill>
                  <a:prstClr val="black"/>
                </a:solidFill>
                <a:latin typeface="Courier New" pitchFamily="49" charset="0"/>
                <a:cs typeface="Courier New" pitchFamily="49" charset="0"/>
              </a:rPr>
              <a:t>finalProgressDialogdialog</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newProgressDialog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Main.this</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can use UI thread here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protected void </a:t>
            </a:r>
            <a:r>
              <a:rPr lang="en-US" sz="2000" b="0" dirty="0" err="1" smtClean="0">
                <a:solidFill>
                  <a:prstClr val="black"/>
                </a:solidFill>
                <a:latin typeface="Courier New" pitchFamily="49" charset="0"/>
                <a:cs typeface="Courier New" pitchFamily="49" charset="0"/>
              </a:rPr>
              <a:t>onPreExecute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startingMillis</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System.currentTimeMillis</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etMsg.setText</a:t>
            </a:r>
            <a:r>
              <a:rPr lang="en-US" sz="2000" b="0" dirty="0" smtClean="0">
                <a:solidFill>
                  <a:prstClr val="black"/>
                </a:solidFill>
                <a:latin typeface="Courier New" pitchFamily="49" charset="0"/>
                <a:cs typeface="Courier New" pitchFamily="49" charset="0"/>
              </a:rPr>
              <a:t>("Start Time: "+ </a:t>
            </a:r>
            <a:r>
              <a:rPr lang="en-US" sz="2000" b="0" dirty="0" err="1" smtClean="0">
                <a:solidFill>
                  <a:prstClr val="black"/>
                </a:solidFill>
                <a:latin typeface="Courier New" pitchFamily="49" charset="0"/>
                <a:cs typeface="Courier New" pitchFamily="49" charset="0"/>
              </a:rPr>
              <a:t>startingMillis</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this.dialog.setMessage</a:t>
            </a:r>
            <a:r>
              <a:rPr lang="en-US" sz="2000" b="0" dirty="0" smtClean="0">
                <a:solidFill>
                  <a:prstClr val="black"/>
                </a:solidFill>
                <a:latin typeface="Courier New" pitchFamily="49" charset="0"/>
                <a:cs typeface="Courier New" pitchFamily="49" charset="0"/>
              </a:rPr>
              <a:t>("Wait\</a:t>
            </a:r>
            <a:r>
              <a:rPr lang="en-US" sz="2000" b="0" dirty="0" err="1" smtClean="0">
                <a:solidFill>
                  <a:prstClr val="black"/>
                </a:solidFill>
                <a:latin typeface="Courier New" pitchFamily="49" charset="0"/>
                <a:cs typeface="Courier New" pitchFamily="49" charset="0"/>
              </a:rPr>
              <a:t>nSomeSLOW</a:t>
            </a:r>
            <a:r>
              <a:rPr lang="en-US" sz="2000" b="0" dirty="0" smtClean="0">
                <a:solidFill>
                  <a:prstClr val="black"/>
                </a:solidFill>
                <a:latin typeface="Courier New" pitchFamily="49" charset="0"/>
                <a:cs typeface="Courier New" pitchFamily="49" charset="0"/>
              </a:rPr>
              <a:t> job is been done...");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40480" y="885825"/>
            <a:ext cx="1463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Threads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17" name="Rectangle 16"/>
          <p:cNvSpPr/>
          <p:nvPr/>
        </p:nvSpPr>
        <p:spPr>
          <a:xfrm>
            <a:off x="457200" y="2476500"/>
            <a:ext cx="4000500" cy="3848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err="1" smtClean="0"/>
          </a:p>
        </p:txBody>
      </p:sp>
      <p:sp>
        <p:nvSpPr>
          <p:cNvPr id="18" name="Rectangle 17"/>
          <p:cNvSpPr/>
          <p:nvPr/>
        </p:nvSpPr>
        <p:spPr>
          <a:xfrm>
            <a:off x="4819650" y="2476500"/>
            <a:ext cx="4000500" cy="3848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err="1" smtClean="0"/>
          </a:p>
        </p:txBody>
      </p:sp>
      <p:sp>
        <p:nvSpPr>
          <p:cNvPr id="19" name="Rectangle 18"/>
          <p:cNvSpPr/>
          <p:nvPr/>
        </p:nvSpPr>
        <p:spPr>
          <a:xfrm>
            <a:off x="981075" y="2628900"/>
            <a:ext cx="2952750" cy="742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t>Common Memory Resources</a:t>
            </a:r>
          </a:p>
        </p:txBody>
      </p:sp>
      <p:sp>
        <p:nvSpPr>
          <p:cNvPr id="20" name="Rectangle 19"/>
          <p:cNvSpPr/>
          <p:nvPr/>
        </p:nvSpPr>
        <p:spPr>
          <a:xfrm>
            <a:off x="590550" y="5391150"/>
            <a:ext cx="1371600" cy="742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Thread  1</a:t>
            </a:r>
          </a:p>
        </p:txBody>
      </p:sp>
      <p:sp>
        <p:nvSpPr>
          <p:cNvPr id="21" name="Rectangle 20"/>
          <p:cNvSpPr/>
          <p:nvPr/>
        </p:nvSpPr>
        <p:spPr>
          <a:xfrm>
            <a:off x="2076450" y="4762500"/>
            <a:ext cx="1371600" cy="742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Thread  2</a:t>
            </a:r>
          </a:p>
        </p:txBody>
      </p:sp>
      <p:sp>
        <p:nvSpPr>
          <p:cNvPr id="24" name="Rectangle 23"/>
          <p:cNvSpPr/>
          <p:nvPr/>
        </p:nvSpPr>
        <p:spPr>
          <a:xfrm>
            <a:off x="2895600" y="3867150"/>
            <a:ext cx="1371600" cy="742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Main Thread</a:t>
            </a:r>
          </a:p>
        </p:txBody>
      </p:sp>
      <p:sp>
        <p:nvSpPr>
          <p:cNvPr id="27" name="Rectangle 26"/>
          <p:cNvSpPr/>
          <p:nvPr/>
        </p:nvSpPr>
        <p:spPr>
          <a:xfrm>
            <a:off x="5343525" y="2686050"/>
            <a:ext cx="2952750" cy="742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t>Common Memory Resources</a:t>
            </a:r>
          </a:p>
        </p:txBody>
      </p:sp>
      <p:sp>
        <p:nvSpPr>
          <p:cNvPr id="29" name="Rectangle 28"/>
          <p:cNvSpPr/>
          <p:nvPr/>
        </p:nvSpPr>
        <p:spPr>
          <a:xfrm>
            <a:off x="6134100" y="4819650"/>
            <a:ext cx="1371600" cy="742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Main Thread</a:t>
            </a:r>
          </a:p>
        </p:txBody>
      </p:sp>
      <p:cxnSp>
        <p:nvCxnSpPr>
          <p:cNvPr id="32" name="Straight Arrow Connector 31"/>
          <p:cNvCxnSpPr/>
          <p:nvPr/>
        </p:nvCxnSpPr>
        <p:spPr>
          <a:xfrm rot="5400000" flipH="1" flipV="1">
            <a:off x="619125" y="4391025"/>
            <a:ext cx="1924050" cy="1588"/>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rot="5400000" flipH="1" flipV="1">
            <a:off x="1972469" y="4067175"/>
            <a:ext cx="1313656" cy="794"/>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rot="16200000" flipV="1">
            <a:off x="3182144" y="3601244"/>
            <a:ext cx="437356" cy="18256"/>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29" idx="0"/>
            <a:endCxn id="27" idx="2"/>
          </p:cNvCxnSpPr>
          <p:nvPr/>
        </p:nvCxnSpPr>
        <p:spPr>
          <a:xfrm rot="5400000" flipH="1" flipV="1">
            <a:off x="6124575" y="4124325"/>
            <a:ext cx="1390650" cy="1588"/>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457200" y="1628775"/>
            <a:ext cx="4000500" cy="781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Process 1</a:t>
            </a:r>
          </a:p>
          <a:p>
            <a:pPr algn="ctr"/>
            <a:r>
              <a:rPr lang="en-US" sz="2000" b="0" dirty="0" smtClean="0"/>
              <a:t>(</a:t>
            </a:r>
            <a:r>
              <a:rPr lang="en-US" sz="2000" b="0" dirty="0" err="1" smtClean="0"/>
              <a:t>Dalvik</a:t>
            </a:r>
            <a:r>
              <a:rPr lang="en-US" sz="2000" b="0" dirty="0" smtClean="0"/>
              <a:t> Virtual Machine 1)</a:t>
            </a:r>
          </a:p>
        </p:txBody>
      </p:sp>
      <p:sp>
        <p:nvSpPr>
          <p:cNvPr id="41" name="Rectangle 40"/>
          <p:cNvSpPr/>
          <p:nvPr/>
        </p:nvSpPr>
        <p:spPr>
          <a:xfrm>
            <a:off x="4819650" y="1628775"/>
            <a:ext cx="4000500" cy="781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Process 2</a:t>
            </a:r>
          </a:p>
          <a:p>
            <a:pPr algn="ctr"/>
            <a:r>
              <a:rPr lang="en-US" sz="2000" b="0" dirty="0" smtClean="0"/>
              <a:t>(</a:t>
            </a:r>
            <a:r>
              <a:rPr lang="en-US" sz="2000" b="0" dirty="0" err="1" smtClean="0"/>
              <a:t>Dalvik</a:t>
            </a:r>
            <a:r>
              <a:rPr lang="en-US" sz="2000" b="0" dirty="0" smtClean="0"/>
              <a:t> Virtual Machine 2)</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this.dialog.show</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automatically done on worker thread (separate from UI thread)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protected void </a:t>
            </a:r>
            <a:r>
              <a:rPr lang="en-US" sz="2000" b="0" dirty="0" err="1" smtClean="0">
                <a:solidFill>
                  <a:prstClr val="black"/>
                </a:solidFill>
                <a:latin typeface="Courier New" pitchFamily="49" charset="0"/>
                <a:cs typeface="Courier New" pitchFamily="49" charset="0"/>
              </a:rPr>
              <a:t>doInBackground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finalString</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args</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try{</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simulate here the slow activity</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for(Long </a:t>
            </a:r>
            <a:r>
              <a:rPr lang="en-US" sz="2000" b="0" dirty="0" err="1" smtClean="0">
                <a:solidFill>
                  <a:prstClr val="black"/>
                </a:solidFill>
                <a:latin typeface="Courier New" pitchFamily="49" charset="0"/>
                <a:cs typeface="Courier New" pitchFamily="49" charset="0"/>
              </a:rPr>
              <a:t>i</a:t>
            </a:r>
            <a:r>
              <a:rPr lang="en-US" sz="2000" b="0" dirty="0" smtClean="0">
                <a:solidFill>
                  <a:prstClr val="black"/>
                </a:solidFill>
                <a:latin typeface="Courier New" pitchFamily="49" charset="0"/>
                <a:cs typeface="Courier New" pitchFamily="49" charset="0"/>
              </a:rPr>
              <a:t> = </a:t>
            </a:r>
            <a:r>
              <a:rPr lang="en-US" sz="2000" b="0" dirty="0" err="1" smtClean="0">
                <a:solidFill>
                  <a:prstClr val="black"/>
                </a:solidFill>
                <a:latin typeface="Courier New" pitchFamily="49" charset="0"/>
                <a:cs typeface="Courier New" pitchFamily="49" charset="0"/>
              </a:rPr>
              <a:t>0L</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i</a:t>
            </a:r>
            <a:r>
              <a:rPr lang="en-US" sz="2000" b="0" dirty="0" smtClean="0">
                <a:solidFill>
                  <a:prstClr val="black"/>
                </a:solidFill>
                <a:latin typeface="Courier New" pitchFamily="49" charset="0"/>
                <a:cs typeface="Courier New" pitchFamily="49" charset="0"/>
              </a:rPr>
              <a:t> &lt; </a:t>
            </a:r>
            <a:r>
              <a:rPr lang="en-US" sz="2000" b="0" dirty="0" err="1" smtClean="0">
                <a:solidFill>
                  <a:prstClr val="black"/>
                </a:solidFill>
                <a:latin typeface="Courier New" pitchFamily="49" charset="0"/>
                <a:cs typeface="Courier New" pitchFamily="49" charset="0"/>
              </a:rPr>
              <a:t>3L</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i</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Thread.sleep</a:t>
            </a:r>
            <a:r>
              <a:rPr lang="en-US" sz="2000" b="0" dirty="0" smtClean="0">
                <a:solidFill>
                  <a:prstClr val="black"/>
                </a:solidFill>
                <a:latin typeface="Courier New" pitchFamily="49" charset="0"/>
                <a:cs typeface="Courier New" pitchFamily="49" charset="0"/>
              </a:rPr>
              <a:t>(2000);</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publishProgress</a:t>
            </a:r>
            <a:r>
              <a:rPr lang="en-US" sz="2000" b="0" dirty="0" smtClean="0">
                <a:solidFill>
                  <a:prstClr val="black"/>
                </a:solidFill>
                <a:latin typeface="Courier New" pitchFamily="49" charset="0"/>
                <a:cs typeface="Courier New" pitchFamily="49" charset="0"/>
              </a:rPr>
              <a:t>((Long)</a:t>
            </a:r>
            <a:r>
              <a:rPr lang="en-US" sz="2000" b="0" dirty="0" err="1" smtClean="0">
                <a:solidFill>
                  <a:prstClr val="black"/>
                </a:solidFill>
                <a:latin typeface="Courier New" pitchFamily="49" charset="0"/>
                <a:cs typeface="Courier New" pitchFamily="49" charset="0"/>
              </a:rPr>
              <a:t>i</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catch(</a:t>
            </a:r>
            <a:r>
              <a:rPr lang="en-US" sz="2000" b="0" dirty="0" err="1" smtClean="0">
                <a:solidFill>
                  <a:prstClr val="black"/>
                </a:solidFill>
                <a:latin typeface="Courier New" pitchFamily="49" charset="0"/>
                <a:cs typeface="Courier New" pitchFamily="49" charset="0"/>
              </a:rPr>
              <a:t>InterruptedExceptione</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Log.v</a:t>
            </a:r>
            <a:r>
              <a:rPr lang="en-US" sz="2000" b="0" dirty="0" smtClean="0">
                <a:solidFill>
                  <a:prstClr val="black"/>
                </a:solidFill>
                <a:latin typeface="Courier New" pitchFamily="49" charset="0"/>
                <a:cs typeface="Courier New" pitchFamily="49" charset="0"/>
              </a:rPr>
              <a:t>("slow-job being done", </a:t>
            </a:r>
            <a:r>
              <a:rPr lang="en-US" sz="2000" b="0" dirty="0" err="1" smtClean="0">
                <a:solidFill>
                  <a:prstClr val="black"/>
                </a:solidFill>
                <a:latin typeface="Courier New" pitchFamily="49" charset="0"/>
                <a:cs typeface="Courier New" pitchFamily="49" charset="0"/>
              </a:rPr>
              <a:t>e.getMessage</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returnnull</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periodic updates -it is OK to change UI</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protected void </a:t>
            </a:r>
            <a:r>
              <a:rPr lang="en-US" sz="2000" b="0" dirty="0" err="1" smtClean="0">
                <a:solidFill>
                  <a:prstClr val="black"/>
                </a:solidFill>
                <a:latin typeface="Courier New" pitchFamily="49" charset="0"/>
                <a:cs typeface="Courier New" pitchFamily="49" charset="0"/>
              </a:rPr>
              <a:t>onProgressUpdate</a:t>
            </a:r>
            <a:r>
              <a:rPr lang="en-US" sz="2000" b="0" dirty="0" smtClean="0">
                <a:solidFill>
                  <a:prstClr val="black"/>
                </a:solidFill>
                <a:latin typeface="Courier New" pitchFamily="49" charset="0"/>
                <a:cs typeface="Courier New" pitchFamily="49" charset="0"/>
              </a:rPr>
              <a:t>(Long... value)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super.onProgressUpdate</a:t>
            </a:r>
            <a:r>
              <a:rPr lang="en-US" sz="2000" b="0" dirty="0" smtClean="0">
                <a:solidFill>
                  <a:prstClr val="black"/>
                </a:solidFill>
                <a:latin typeface="Courier New" pitchFamily="49" charset="0"/>
                <a:cs typeface="Courier New" pitchFamily="49" charset="0"/>
              </a:rPr>
              <a:t>(value);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etMsg.append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nworking</a:t>
            </a:r>
            <a:r>
              <a:rPr lang="en-US" sz="2000" b="0" dirty="0" smtClean="0">
                <a:solidFill>
                  <a:prstClr val="black"/>
                </a:solidFill>
                <a:latin typeface="Courier New" pitchFamily="49" charset="0"/>
                <a:cs typeface="Courier New" pitchFamily="49" charset="0"/>
              </a:rPr>
              <a:t>..."+ value[0]);</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can use UI thread here</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protected void </a:t>
            </a:r>
            <a:r>
              <a:rPr lang="en-US" sz="2000" b="0" dirty="0" err="1" smtClean="0">
                <a:solidFill>
                  <a:prstClr val="black"/>
                </a:solidFill>
                <a:latin typeface="Courier New" pitchFamily="49" charset="0"/>
                <a:cs typeface="Courier New" pitchFamily="49" charset="0"/>
              </a:rPr>
              <a:t>onPostExecute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finalVoid</a:t>
            </a:r>
            <a:r>
              <a:rPr lang="en-US" sz="2000" b="0" dirty="0" smtClean="0">
                <a:solidFill>
                  <a:prstClr val="black"/>
                </a:solidFill>
                <a:latin typeface="Courier New" pitchFamily="49" charset="0"/>
                <a:cs typeface="Courier New" pitchFamily="49" charset="0"/>
              </a:rPr>
              <a:t> unused)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if(</a:t>
            </a:r>
            <a:r>
              <a:rPr lang="en-US" sz="2000" b="0" dirty="0" err="1" smtClean="0">
                <a:solidFill>
                  <a:prstClr val="black"/>
                </a:solidFill>
                <a:latin typeface="Courier New" pitchFamily="49" charset="0"/>
                <a:cs typeface="Courier New" pitchFamily="49" charset="0"/>
              </a:rPr>
              <a:t>this.dialog.isShowing</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this.dialog.dismiss</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477053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cleaning-up all done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etMsg.append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nEndTime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System.currentTimeMillis</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startingMillis</a:t>
            </a:r>
            <a:r>
              <a:rPr lang="en-US" sz="2000" b="0" dirty="0" smtClean="0">
                <a:solidFill>
                  <a:prstClr val="black"/>
                </a:solidFill>
                <a:latin typeface="Courier New" pitchFamily="49" charset="0"/>
                <a:cs typeface="Courier New" pitchFamily="49" charset="0"/>
              </a:rPr>
              <a:t>)/1000);</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etMsg.append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ndone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AsyncTask</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Main</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LinearLayoutxmlns:android</a:t>
            </a:r>
            <a:r>
              <a:rPr lang="en-US" sz="20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48320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EditText01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android:layout_margin</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7px</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="Do some SLOW work"</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Button01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android:layout_margin</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7px</a:t>
            </a:r>
            <a:r>
              <a:rPr lang="en-US" sz="2000" b="0" dirty="0" smtClean="0">
                <a:solidFill>
                  <a:prstClr val="black"/>
                </a:solidFill>
                <a:latin typeface="Courier New" pitchFamily="49" charset="0"/>
                <a:cs typeface="Courier New" pitchFamily="49" charset="0"/>
              </a:rPr>
              <a:t>" /&gt;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sp>
        <p:nvSpPr>
          <p:cNvPr id="7" name="Rectangle 6"/>
          <p:cNvSpPr/>
          <p:nvPr/>
        </p:nvSpPr>
        <p:spPr>
          <a:xfrm>
            <a:off x="2011680" y="885825"/>
            <a:ext cx="51206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Using The </a:t>
            </a:r>
            <a:r>
              <a:rPr lang="en-US" sz="2000" b="0" dirty="0" err="1" smtClean="0"/>
              <a:t>AsyncTask</a:t>
            </a:r>
            <a:r>
              <a:rPr lang="en-US" sz="2000" b="0" dirty="0" smtClean="0"/>
              <a:t> Class</a:t>
            </a:r>
            <a:endParaRPr lang="en-US" sz="2000" b="0" dirty="0"/>
          </a:p>
        </p:txBody>
      </p:sp>
      <p:sp>
        <p:nvSpPr>
          <p:cNvPr id="9" name="TextBox 8"/>
          <p:cNvSpPr txBox="1"/>
          <p:nvPr/>
        </p:nvSpPr>
        <p:spPr>
          <a:xfrm>
            <a:off x="365760" y="1508647"/>
            <a:ext cx="8412480" cy="261610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="Do some QUICK work"</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Button02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android:layout_margin</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7px</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3160" y="885825"/>
            <a:ext cx="4297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Advantages of Multi-Threading</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22" name="Group 10"/>
          <p:cNvGrpSpPr/>
          <p:nvPr/>
        </p:nvGrpSpPr>
        <p:grpSpPr>
          <a:xfrm>
            <a:off x="457857" y="1897714"/>
            <a:ext cx="8229600" cy="82296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Threads share the process' resources but are able to execute independently.</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6" name="Group 10"/>
          <p:cNvGrpSpPr/>
          <p:nvPr/>
        </p:nvGrpSpPr>
        <p:grpSpPr>
          <a:xfrm>
            <a:off x="457857" y="3106794"/>
            <a:ext cx="8229600" cy="822960"/>
            <a:chOff x="1066803" y="1711184"/>
            <a:chExt cx="7038111" cy="914921"/>
          </a:xfrm>
        </p:grpSpPr>
        <p:sp>
          <p:nvSpPr>
            <p:cNvPr id="28" name="Rectangle 2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Applications responsibilities can be separated:</a:t>
              </a:r>
            </a:p>
          </p:txBody>
        </p:sp>
        <p:sp>
          <p:nvSpPr>
            <p:cNvPr id="30" name="Isosceles Triangle 2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38" name="TextBox 37"/>
          <p:cNvSpPr txBox="1"/>
          <p:nvPr/>
        </p:nvSpPr>
        <p:spPr>
          <a:xfrm>
            <a:off x="457857" y="3942554"/>
            <a:ext cx="8229600" cy="769441"/>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Main thread runs UI, and</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Slow tasks are sent to background threads</a:t>
            </a:r>
          </a:p>
        </p:txBody>
      </p:sp>
      <p:grpSp>
        <p:nvGrpSpPr>
          <p:cNvPr id="42" name="Group 10"/>
          <p:cNvGrpSpPr/>
          <p:nvPr/>
        </p:nvGrpSpPr>
        <p:grpSpPr>
          <a:xfrm>
            <a:off x="457857" y="5117164"/>
            <a:ext cx="8229600" cy="82296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Threading provides an useful abstraction of concurrent execution.</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2" name="Group 10"/>
          <p:cNvGrpSpPr/>
          <p:nvPr/>
        </p:nvGrpSpPr>
        <p:grpSpPr>
          <a:xfrm>
            <a:off x="457857" y="1897714"/>
            <a:ext cx="8229600" cy="118872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Particularly useful in the case of a single process that spawns multiple threads on top of a multiprocessor system. In this case real parallelism is achieved.</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0"/>
          <p:cNvGrpSpPr/>
          <p:nvPr/>
        </p:nvGrpSpPr>
        <p:grpSpPr>
          <a:xfrm>
            <a:off x="457857" y="3897964"/>
            <a:ext cx="8229600" cy="82296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Consequently, a multithreaded program operates faster on computer systems that have multiple CPUs.</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423160" y="885825"/>
            <a:ext cx="4297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Advantages of Multi-Threading</a:t>
            </a:r>
            <a:endParaRPr lang="en-US" sz="2000"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Multithreading</a:t>
            </a:r>
            <a:endParaRPr lang="en-US" dirty="0" smtClean="0">
              <a:solidFill>
                <a:srgbClr val="3B4A1E"/>
              </a:solidFill>
              <a:ea typeface="SimSun" pitchFamily="2" charset="-122"/>
            </a:endParaRPr>
          </a:p>
        </p:txBody>
      </p:sp>
      <p:grpSp>
        <p:nvGrpSpPr>
          <p:cNvPr id="2" name="Group 10"/>
          <p:cNvGrpSpPr/>
          <p:nvPr/>
        </p:nvGrpSpPr>
        <p:grpSpPr>
          <a:xfrm>
            <a:off x="457857" y="1897714"/>
            <a:ext cx="8229600" cy="118872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Code tends to be more complex</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0"/>
          <p:cNvGrpSpPr/>
          <p:nvPr/>
        </p:nvGrpSpPr>
        <p:grpSpPr>
          <a:xfrm>
            <a:off x="457857" y="3897964"/>
            <a:ext cx="8229600" cy="822960"/>
            <a:chOff x="1066803" y="1711184"/>
            <a:chExt cx="7038111" cy="914921"/>
          </a:xfrm>
        </p:grpSpPr>
        <p:sp>
          <p:nvSpPr>
            <p:cNvPr id="43" name="Rectangle 4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Need to detect, avoid, resolve deadlocks</a:t>
              </a:r>
            </a:p>
          </p:txBody>
        </p:sp>
        <p:sp>
          <p:nvSpPr>
            <p:cNvPr id="44" name="Isosceles Triangle 4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240280" y="885825"/>
            <a:ext cx="46634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Disadvantages of Multi-Threading</a:t>
            </a:r>
            <a:endParaRPr lang="en-US" sz="2000" b="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39659</TotalTime>
  <Words>3530</Words>
  <Application>Microsoft Office PowerPoint</Application>
  <PresentationFormat>On-screen Show (4:3)</PresentationFormat>
  <Paragraphs>629</Paragraphs>
  <Slides>64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4_TS_ILT_Sl1Template1_PPT_20_12_10_V1</vt:lpstr>
      <vt:lpstr>Image</vt:lpstr>
      <vt:lpstr>Slide 1</vt:lpstr>
      <vt:lpstr>Learning Objectives</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4046</cp:revision>
  <dcterms:created xsi:type="dcterms:W3CDTF">2008-06-23T11:45:25Z</dcterms:created>
  <dcterms:modified xsi:type="dcterms:W3CDTF">2015-09-14T09:34:07Z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C2A4DF9D-5067-4008-B00A-3E7939C1212D</vt:lpwstr>
  </property>
  <property fmtid="{D5CDD505-2E9C-101B-9397-08002B2CF9AE}" pid="6" name="ArticulateProjectFull">
    <vt:lpwstr>D:\Projects\SEF\Android\ILTs\For Trainees\SEF_Android_#_Internet Feeders_Ver1.ppta</vt:lpwstr>
  </property>
</Properties>
</file>