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90405" r:id="rId1"/>
  </p:sldMasterIdLst>
  <p:notesMasterIdLst>
    <p:notesMasterId r:id="rId63"/>
  </p:notesMasterIdLst>
  <p:handoutMasterIdLst>
    <p:handoutMasterId r:id="rId64"/>
  </p:handoutMasterIdLst>
  <p:sldIdLst>
    <p:sldId id="1423" r:id="rId2"/>
    <p:sldId id="1424" r:id="rId3"/>
    <p:sldId id="1364" r:id="rId4"/>
    <p:sldId id="1365" r:id="rId5"/>
    <p:sldId id="1366" r:id="rId6"/>
    <p:sldId id="1367" r:id="rId7"/>
    <p:sldId id="1368" r:id="rId8"/>
    <p:sldId id="1369" r:id="rId9"/>
    <p:sldId id="1370" r:id="rId10"/>
    <p:sldId id="1371" r:id="rId11"/>
    <p:sldId id="1372" r:id="rId12"/>
    <p:sldId id="1373" r:id="rId13"/>
    <p:sldId id="1374" r:id="rId14"/>
    <p:sldId id="1376" r:id="rId15"/>
    <p:sldId id="1375" r:id="rId16"/>
    <p:sldId id="1377" r:id="rId17"/>
    <p:sldId id="1378" r:id="rId18"/>
    <p:sldId id="1379" r:id="rId19"/>
    <p:sldId id="1380" r:id="rId20"/>
    <p:sldId id="1381" r:id="rId21"/>
    <p:sldId id="1382" r:id="rId22"/>
    <p:sldId id="1383" r:id="rId23"/>
    <p:sldId id="1384" r:id="rId24"/>
    <p:sldId id="1385" r:id="rId25"/>
    <p:sldId id="1386" r:id="rId26"/>
    <p:sldId id="1387" r:id="rId27"/>
    <p:sldId id="1388" r:id="rId28"/>
    <p:sldId id="1389" r:id="rId29"/>
    <p:sldId id="1390" r:id="rId30"/>
    <p:sldId id="1391" r:id="rId31"/>
    <p:sldId id="1392" r:id="rId32"/>
    <p:sldId id="1393" r:id="rId33"/>
    <p:sldId id="1394" r:id="rId34"/>
    <p:sldId id="1395" r:id="rId35"/>
    <p:sldId id="1396" r:id="rId36"/>
    <p:sldId id="1397" r:id="rId37"/>
    <p:sldId id="1398" r:id="rId38"/>
    <p:sldId id="1399" r:id="rId39"/>
    <p:sldId id="1400" r:id="rId40"/>
    <p:sldId id="1401" r:id="rId41"/>
    <p:sldId id="1402" r:id="rId42"/>
    <p:sldId id="1403" r:id="rId43"/>
    <p:sldId id="1404" r:id="rId44"/>
    <p:sldId id="1405" r:id="rId45"/>
    <p:sldId id="1406" r:id="rId46"/>
    <p:sldId id="1407" r:id="rId47"/>
    <p:sldId id="1408" r:id="rId48"/>
    <p:sldId id="1409" r:id="rId49"/>
    <p:sldId id="1410" r:id="rId50"/>
    <p:sldId id="1411" r:id="rId51"/>
    <p:sldId id="1412" r:id="rId52"/>
    <p:sldId id="1413" r:id="rId53"/>
    <p:sldId id="1414" r:id="rId54"/>
    <p:sldId id="1415" r:id="rId55"/>
    <p:sldId id="1416" r:id="rId56"/>
    <p:sldId id="1417" r:id="rId57"/>
    <p:sldId id="1418" r:id="rId58"/>
    <p:sldId id="1419" r:id="rId59"/>
    <p:sldId id="1420" r:id="rId60"/>
    <p:sldId id="1421" r:id="rId61"/>
    <p:sldId id="1422" r:id="rId62"/>
  </p:sldIdLst>
  <p:sldSz cx="9144000" cy="6858000" type="screen4x3"/>
  <p:notesSz cx="7315200" cy="9601200"/>
  <p:custDataLst>
    <p:tags r:id="rId65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B4E78"/>
    <a:srgbClr val="24785E"/>
    <a:srgbClr val="0070C0"/>
    <a:srgbClr val="000000"/>
    <a:srgbClr val="FCD5B5"/>
    <a:srgbClr val="0000FF"/>
    <a:srgbClr val="C5BFBB"/>
    <a:srgbClr val="8C8C8C"/>
    <a:srgbClr val="B8004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426" autoAdjust="0"/>
    <p:restoredTop sz="41165" autoAdjust="0"/>
  </p:normalViewPr>
  <p:slideViewPr>
    <p:cSldViewPr snapToGrid="0">
      <p:cViewPr varScale="1">
        <p:scale>
          <a:sx n="73" d="100"/>
          <a:sy n="73" d="100"/>
        </p:scale>
        <p:origin x="-1416" y="-102"/>
      </p:cViewPr>
      <p:guideLst>
        <p:guide orient="horz" pos="3984"/>
        <p:guide pos="5520"/>
      </p:guideLst>
    </p:cSldViewPr>
  </p:slideViewPr>
  <p:outlineViewPr>
    <p:cViewPr>
      <p:scale>
        <a:sx n="33" d="100"/>
        <a:sy n="33" d="100"/>
      </p:scale>
      <p:origin x="0" y="61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10668"/>
    </p:cViewPr>
  </p:sorterViewPr>
  <p:notesViewPr>
    <p:cSldViewPr snapToGrid="0">
      <p:cViewPr>
        <p:scale>
          <a:sx n="75" d="100"/>
          <a:sy n="75" d="100"/>
        </p:scale>
        <p:origin x="-2088" y="76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317500"/>
            <a:ext cx="4929187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85" name="Rectangle 1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0238" y="4092575"/>
            <a:ext cx="53848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42" tIns="50121" rIns="100242" bIns="501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42888" y="9029700"/>
            <a:ext cx="6829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08188" y="9207500"/>
            <a:ext cx="3298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99" tIns="50701" rIns="101399" bIns="50701" numCol="1" anchor="b" anchorCtr="0" compatLnSpc="1">
            <a:prstTxWarp prst="textNoShape">
              <a:avLst/>
            </a:prstTxWarp>
          </a:bodyPr>
          <a:lstStyle>
            <a:lvl1pPr algn="ctr" defTabSz="1015219"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714480B-172A-463A-8856-F7A80AA70B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163513" y="234950"/>
            <a:ext cx="7054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12" name="Rectangle 20"/>
          <p:cNvSpPr txBox="1">
            <a:spLocks noChangeArrowheads="1"/>
          </p:cNvSpPr>
          <p:nvPr/>
        </p:nvSpPr>
        <p:spPr bwMode="auto">
          <a:xfrm>
            <a:off x="227013" y="9015413"/>
            <a:ext cx="36591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744" tIns="49871" rIns="99744" bIns="49871"/>
          <a:lstStyle>
            <a:lvl1pPr defTabSz="939031">
              <a:defRPr sz="9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l" defTabSz="998185">
              <a:defRPr/>
            </a:pPr>
            <a:r>
              <a:rPr lang="en-US" b="0" dirty="0" smtClean="0"/>
              <a:t>28 January 2011</a:t>
            </a:r>
            <a:endParaRPr lang="en-US" b="0" dirty="0"/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 bwMode="auto">
          <a:xfrm>
            <a:off x="6043613" y="474663"/>
            <a:ext cx="1271587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2" tIns="50121" rIns="100242" bIns="50121"/>
          <a:lstStyle/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Key Points for </a:t>
            </a:r>
          </a:p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Instructor: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686719" y="4625182"/>
            <a:ext cx="8713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6037263" y="887413"/>
            <a:ext cx="1277937" cy="812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242" tIns="50121" rIns="100242" bIns="50121"/>
          <a:lstStyle/>
          <a:p>
            <a:pPr marL="120827" indent="-120827" algn="l" eaLnBrk="0" hangingPunct="0">
              <a:spcBef>
                <a:spcPct val="30000"/>
              </a:spcBef>
              <a:buFontTx/>
              <a:buChar char="•"/>
              <a:defRPr/>
            </a:pPr>
            <a:r>
              <a:rPr lang="en-US" b="0" dirty="0"/>
              <a:t>Edit </a:t>
            </a:r>
          </a:p>
        </p:txBody>
      </p:sp>
      <p:pic>
        <p:nvPicPr>
          <p:cNvPr id="24587" name="Picture 13" descr="Talent Spirnt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875" y="9085263"/>
            <a:ext cx="949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0" y="0"/>
            <a:ext cx="1889125" cy="250825"/>
          </a:xfrm>
          <a:prstGeom prst="rect">
            <a:avLst/>
          </a:prstGeom>
          <a:noFill/>
        </p:spPr>
        <p:txBody>
          <a:bodyPr wrap="none" lIns="96661" tIns="48331" rIns="96661" bIns="48331">
            <a:spAutoFit/>
          </a:bodyPr>
          <a:lstStyle/>
          <a:p>
            <a:pPr>
              <a:defRPr/>
            </a:pPr>
            <a:r>
              <a:rPr lang="en-US" dirty="0"/>
              <a:t>Personal Accountability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2pPr>
    <a:lvl3pPr marL="8001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3pPr>
    <a:lvl4pPr marL="11430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4pPr>
    <a:lvl5pPr marL="14859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xfrm>
            <a:off x="792163" y="4240213"/>
            <a:ext cx="5384800" cy="472122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A497BB92-608F-41A3-BBDE-6525BD9589D4}" type="slidenum">
              <a:rPr lang="en-US" smtClean="0"/>
              <a:pPr defTabSz="1013600">
                <a:defRPr/>
              </a:pPr>
              <a:t>1</a:t>
            </a:fld>
            <a:endParaRPr lang="en-US" dirty="0" smtClean="0"/>
          </a:p>
        </p:txBody>
      </p:sp>
      <p:sp>
        <p:nvSpPr>
          <p:cNvPr id="25604" name="Slide Image Placeholder 8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Rectangle 1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700739" name="MSTSHP_03"/>
          <p:cNvSpPr>
            <a:spLocks noGrp="1" noChangeArrowheads="1"/>
          </p:cNvSpPr>
          <p:nvPr>
            <p:ph type="ctrTitle" sz="quarter"/>
          </p:nvPr>
        </p:nvSpPr>
        <p:spPr>
          <a:xfrm>
            <a:off x="892179" y="2695578"/>
            <a:ext cx="6581775" cy="549275"/>
          </a:xfrm>
          <a:ln algn="ctr"/>
        </p:spPr>
        <p:txBody>
          <a:bodyPr/>
          <a:lstStyle>
            <a:lvl1pPr>
              <a:lnSpc>
                <a:spcPts val="40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00740" name="MSTSHP_0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7" y="3516314"/>
            <a:ext cx="6583363" cy="439737"/>
          </a:xfr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hangingPunct="0">
              <a:lnSpc>
                <a:spcPts val="4000"/>
              </a:lnSpc>
              <a:spcBef>
                <a:spcPct val="10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None/>
              <a:defRPr lang="en-US" sz="2000" b="1" kern="1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4"/>
          <p:cNvCxnSpPr>
            <a:cxnSpLocks noChangeShapeType="1"/>
          </p:cNvCxnSpPr>
          <p:nvPr userDrawn="1"/>
        </p:nvCxnSpPr>
        <p:spPr bwMode="auto">
          <a:xfrm rot="10800000">
            <a:off x="0" y="23288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 rot="10800000">
            <a:off x="0" y="44624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5" name="Straight Connector 16"/>
          <p:cNvCxnSpPr>
            <a:cxnSpLocks noChangeShapeType="1"/>
          </p:cNvCxnSpPr>
          <p:nvPr userDrawn="1"/>
        </p:nvCxnSpPr>
        <p:spPr bwMode="auto">
          <a:xfrm rot="5400000">
            <a:off x="5948363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 userDrawn="1"/>
        </p:nvCxnSpPr>
        <p:spPr bwMode="auto">
          <a:xfrm rot="5400000">
            <a:off x="71438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7543800" y="2362200"/>
          <a:ext cx="1600200" cy="2071688"/>
        </p:xfrm>
        <a:graphic>
          <a:graphicData uri="http://schemas.openxmlformats.org/presentationml/2006/ole">
            <p:oleObj spid="_x0000_s47106" name="Image" r:id="rId3" imgW="1473016" imgH="2412698" progId="">
              <p:embed/>
            </p:oleObj>
          </a:graphicData>
        </a:graphic>
      </p:graphicFrame>
      <p:pic>
        <p:nvPicPr>
          <p:cNvPr id="8" name="Picture 21" descr="j030125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0" y="2362200"/>
            <a:ext cx="1600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28"/>
          <p:cNvGrpSpPr>
            <a:grpSpLocks/>
          </p:cNvGrpSpPr>
          <p:nvPr userDrawn="1"/>
        </p:nvGrpSpPr>
        <p:grpSpPr bwMode="auto">
          <a:xfrm>
            <a:off x="3890963" y="571500"/>
            <a:ext cx="1050925" cy="1050925"/>
            <a:chOff x="2451" y="360"/>
            <a:chExt cx="662" cy="662"/>
          </a:xfrm>
        </p:grpSpPr>
        <p:sp>
          <p:nvSpPr>
            <p:cNvPr id="11" name="Oval 10"/>
            <p:cNvSpPr>
              <a:spLocks noChangeArrowheads="1"/>
            </p:cNvSpPr>
            <p:nvPr userDrawn="1"/>
          </p:nvSpPr>
          <p:spPr bwMode="auto">
            <a:xfrm>
              <a:off x="2451" y="360"/>
              <a:ext cx="662" cy="662"/>
            </a:xfrm>
            <a:prstGeom prst="ellipse">
              <a:avLst/>
            </a:prstGeom>
            <a:noFill/>
            <a:ln w="38100">
              <a:solidFill>
                <a:srgbClr val="95D5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Oval 11"/>
            <p:cNvSpPr>
              <a:spLocks noChangeArrowheads="1"/>
            </p:cNvSpPr>
            <p:nvPr userDrawn="1"/>
          </p:nvSpPr>
          <p:spPr bwMode="auto">
            <a:xfrm>
              <a:off x="2667" y="750"/>
              <a:ext cx="230" cy="230"/>
            </a:xfrm>
            <a:prstGeom prst="ellipse">
              <a:avLst/>
            </a:prstGeom>
            <a:noFill/>
            <a:ln w="38100">
              <a:solidFill>
                <a:srgbClr val="F99F2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" name="Rectangle 2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4" name="Rectangle 3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Rectangle 3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3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Rectangle 3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Rectangle 3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21" name="Picture 3" descr="C:\Program Files\Microsoft Office\MEDIA\CAGCAT10\j0299125.wmf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022725" y="2525713"/>
            <a:ext cx="109855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05428" y="2391228"/>
            <a:ext cx="5715000" cy="1981200"/>
          </a:xfrm>
          <a:solidFill>
            <a:srgbClr val="EEF2F2"/>
          </a:solidFill>
          <a:ln w="28575">
            <a:noFill/>
            <a:miter lim="800000"/>
            <a:headEnd/>
            <a:tailEnd/>
          </a:ln>
        </p:spPr>
        <p:txBody>
          <a:bodyPr lIns="228600" rIns="274320" anchor="ctr" anchorCtr="1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SzPct val="80000"/>
              <a:buFontTx/>
              <a:buNone/>
              <a:defRPr lang="en-US" sz="2800" b="1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472C124-0E51-447D-AFF8-08F7803A90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marL="1139825" indent="-225425">
              <a:tabLst>
                <a:tab pos="1139825" algn="l"/>
                <a:tab pos="2000250" algn="l"/>
              </a:tabLst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2B00C601-6562-4980-AFA9-6587F945A9A9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A833CE2-2961-45C4-8700-151241701D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ADB1BA72-3ED0-4223-B526-BB349C1073C5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B4E7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2813"/>
            <a:ext cx="8335963" cy="540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084" r:id="rId1"/>
    <p:sldLayoutId id="2147492085" r:id="rId2"/>
    <p:sldLayoutId id="2147492086" r:id="rId3"/>
    <p:sldLayoutId id="2147492087" r:id="rId4"/>
    <p:sldLayoutId id="2147492088" r:id="rId5"/>
    <p:sldLayoutId id="2147492089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tabLst>
          <a:tab pos="1085850" algn="l"/>
          <a:tab pos="2000250" algn="l"/>
        </a:tabLst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"/>
        <a:tabLst>
          <a:tab pos="1085850" algn="l"/>
          <a:tab pos="2000250" algn="l"/>
        </a:tabLst>
        <a:defRPr lang="en-US" sz="14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59543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1085850" algn="l"/>
          <a:tab pos="2000250" algn="l"/>
        </a:tabLst>
        <a:defRPr sz="1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HP_159"/>
          <p:cNvSpPr txBox="1">
            <a:spLocks noChangeArrowheads="1"/>
          </p:cNvSpPr>
          <p:nvPr/>
        </p:nvSpPr>
        <p:spPr bwMode="auto">
          <a:xfrm>
            <a:off x="156754" y="1450749"/>
            <a:ext cx="8830492" cy="2389187"/>
          </a:xfrm>
          <a:prstGeom prst="rect">
            <a:avLst/>
          </a:prstGeom>
          <a:solidFill>
            <a:srgbClr val="0B4E78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endParaRPr lang="en-US" sz="1600" dirty="0">
              <a:solidFill>
                <a:srgbClr val="F6882E"/>
              </a:solidFill>
            </a:endParaRPr>
          </a:p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IN" sz="4000" dirty="0" smtClean="0">
                <a:solidFill>
                  <a:schemeClr val="bg1"/>
                </a:solidFill>
              </a:rPr>
              <a:t>Session 22 :</a:t>
            </a:r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 Android Intent </a:t>
            </a:r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I</a:t>
            </a:r>
            <a:endParaRPr lang="en-US" sz="4000" dirty="0" smtClean="0">
              <a:solidFill>
                <a:schemeClr val="bg1"/>
              </a:solidFill>
              <a:ea typeface="MS Gothic" charset="-128"/>
            </a:endParaRPr>
          </a:p>
          <a:p>
            <a:pPr>
              <a:buClr>
                <a:schemeClr val="tx2"/>
              </a:buClr>
              <a:buSzPct val="85000"/>
              <a:defRPr/>
            </a:pPr>
            <a:r>
              <a:rPr lang="en-IN" sz="4000" dirty="0" smtClean="0">
                <a:solidFill>
                  <a:schemeClr val="bg1"/>
                </a:solidFill>
              </a:rPr>
              <a:t>Module 4.3 : Android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31920" y="885825"/>
            <a:ext cx="12801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Intents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2148840" y="1441084"/>
            <a:ext cx="484632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Examples of action/data pairs are: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857" y="2612571"/>
            <a:ext cx="8412480" cy="5805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tabLst>
                <a:tab pos="2974975" algn="l"/>
              </a:tabLst>
            </a:pPr>
            <a:r>
              <a:rPr lang="en-US" sz="2000" dirty="0" err="1" smtClean="0"/>
              <a:t>ACTION_EDIT</a:t>
            </a:r>
            <a:r>
              <a:rPr lang="en-US" sz="2000" dirty="0" smtClean="0"/>
              <a:t>          content://contacts/people/2</a:t>
            </a:r>
          </a:p>
        </p:txBody>
      </p:sp>
      <p:grpSp>
        <p:nvGrpSpPr>
          <p:cNvPr id="2" name="Group 10"/>
          <p:cNvGrpSpPr/>
          <p:nvPr/>
        </p:nvGrpSpPr>
        <p:grpSpPr>
          <a:xfrm>
            <a:off x="457857" y="3295612"/>
            <a:ext cx="8412480" cy="640080"/>
            <a:chOff x="1066803" y="1711184"/>
            <a:chExt cx="7038111" cy="914921"/>
          </a:xfrm>
        </p:grpSpPr>
        <p:sp>
          <p:nvSpPr>
            <p:cNvPr id="10" name="Rectangle 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Edit information about the person whose identifier is "2".</a:t>
              </a:r>
            </a:p>
          </p:txBody>
        </p:sp>
        <p:sp>
          <p:nvSpPr>
            <p:cNvPr id="11" name="Isosceles Triangle 1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457857" y="4209148"/>
            <a:ext cx="8412480" cy="5805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tabLst>
                <a:tab pos="2974975" algn="l"/>
              </a:tabLst>
            </a:pPr>
            <a:r>
              <a:rPr lang="en-US" sz="2000" dirty="0" err="1" smtClean="0"/>
              <a:t>ACTION_VIEW</a:t>
            </a:r>
            <a:r>
              <a:rPr lang="en-US" sz="2000" dirty="0" smtClean="0"/>
              <a:t>         content://contacts/people/2 </a:t>
            </a:r>
          </a:p>
        </p:txBody>
      </p:sp>
      <p:grpSp>
        <p:nvGrpSpPr>
          <p:cNvPr id="4" name="Group 10"/>
          <p:cNvGrpSpPr/>
          <p:nvPr/>
        </p:nvGrpSpPr>
        <p:grpSpPr>
          <a:xfrm>
            <a:off x="457857" y="4892189"/>
            <a:ext cx="8412480" cy="640080"/>
            <a:chOff x="1066803" y="1711184"/>
            <a:chExt cx="7038111" cy="914921"/>
          </a:xfrm>
        </p:grpSpPr>
        <p:sp>
          <p:nvSpPr>
            <p:cNvPr id="15" name="Rectangle 14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Used to start an activity to display 2-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nd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 person.</a:t>
              </a:r>
            </a:p>
          </p:txBody>
        </p:sp>
        <p:sp>
          <p:nvSpPr>
            <p:cNvPr id="16" name="Isosceles Triangle 15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31920" y="885825"/>
            <a:ext cx="12801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Intents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2148840" y="1441084"/>
            <a:ext cx="484632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Examples of action/data pairs are: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857" y="2612571"/>
            <a:ext cx="8412480" cy="5805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tabLst>
                <a:tab pos="2974975" algn="l"/>
              </a:tabLst>
            </a:pPr>
            <a:r>
              <a:rPr lang="en-US" sz="2000" dirty="0" err="1" smtClean="0"/>
              <a:t>ACTION_VIEW</a:t>
            </a:r>
            <a:r>
              <a:rPr lang="en-US" sz="2000" dirty="0" smtClean="0"/>
              <a:t>          content://contacts/people/</a:t>
            </a:r>
          </a:p>
        </p:txBody>
      </p:sp>
      <p:grpSp>
        <p:nvGrpSpPr>
          <p:cNvPr id="2" name="Group 10"/>
          <p:cNvGrpSpPr/>
          <p:nvPr/>
        </p:nvGrpSpPr>
        <p:grpSpPr>
          <a:xfrm>
            <a:off x="457857" y="3295612"/>
            <a:ext cx="8412480" cy="1188720"/>
            <a:chOff x="1066803" y="1711184"/>
            <a:chExt cx="7038111" cy="914921"/>
          </a:xfrm>
        </p:grpSpPr>
        <p:sp>
          <p:nvSpPr>
            <p:cNvPr id="10" name="Rectangle 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Display a list of people, which the user can browse through. Selecting a particular person to view would result in a new intent</a:t>
              </a:r>
            </a:p>
          </p:txBody>
        </p:sp>
        <p:sp>
          <p:nvSpPr>
            <p:cNvPr id="11" name="Isosceles Triangle 1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8920" y="885825"/>
            <a:ext cx="35661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Built-in Standard Actions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365760" y="1441084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List of standard actions that Intents can use for launching activities (usually through </a:t>
            </a:r>
            <a:r>
              <a:rPr lang="en-US" sz="2000" b="0" dirty="0" err="1" smtClean="0"/>
              <a:t>startActivity</a:t>
            </a:r>
            <a:r>
              <a:rPr lang="en-US" sz="2000" b="0" dirty="0" smtClean="0"/>
              <a:t>(Intent).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0" y="2790379"/>
          <a:ext cx="6096000" cy="31089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ACTION_MAIN</a:t>
                      </a:r>
                      <a:endParaRPr lang="en-US" b="0" dirty="0" smtClean="0"/>
                    </a:p>
                    <a:p>
                      <a:r>
                        <a:rPr lang="en-US" b="0" dirty="0" err="1" smtClean="0"/>
                        <a:t>ACTION_VIEW</a:t>
                      </a:r>
                      <a:endParaRPr lang="en-US" b="0" dirty="0" smtClean="0"/>
                    </a:p>
                    <a:p>
                      <a:r>
                        <a:rPr lang="en-US" b="0" dirty="0" err="1" smtClean="0"/>
                        <a:t>ACTION_ATTACH_DATA</a:t>
                      </a:r>
                      <a:endParaRPr lang="en-US" b="0" dirty="0" smtClean="0"/>
                    </a:p>
                    <a:p>
                      <a:r>
                        <a:rPr lang="en-US" b="0" dirty="0" err="1" smtClean="0"/>
                        <a:t>ACTION_EDIT</a:t>
                      </a:r>
                      <a:endParaRPr lang="en-US" b="0" dirty="0" smtClean="0"/>
                    </a:p>
                    <a:p>
                      <a:r>
                        <a:rPr lang="en-US" b="0" dirty="0" err="1" smtClean="0"/>
                        <a:t>ACTION_PICK</a:t>
                      </a:r>
                      <a:endParaRPr lang="en-US" b="0" dirty="0" smtClean="0"/>
                    </a:p>
                    <a:p>
                      <a:r>
                        <a:rPr lang="en-US" b="0" dirty="0" err="1" smtClean="0"/>
                        <a:t>ACTION_CHOOSER</a:t>
                      </a:r>
                      <a:endParaRPr lang="en-US" b="0" dirty="0" smtClean="0"/>
                    </a:p>
                    <a:p>
                      <a:r>
                        <a:rPr lang="en-US" b="0" dirty="0" err="1" smtClean="0"/>
                        <a:t>ACTION_GET_CONTENT</a:t>
                      </a:r>
                      <a:endParaRPr lang="en-US" b="0" dirty="0" smtClean="0"/>
                    </a:p>
                    <a:p>
                      <a:r>
                        <a:rPr lang="en-US" b="0" dirty="0" err="1" smtClean="0"/>
                        <a:t>ACTION_DIAL</a:t>
                      </a:r>
                      <a:endParaRPr lang="en-US" b="0" dirty="0" smtClean="0"/>
                    </a:p>
                    <a:p>
                      <a:r>
                        <a:rPr lang="en-US" b="0" dirty="0" err="1" smtClean="0"/>
                        <a:t>ACTION_CALL</a:t>
                      </a:r>
                      <a:endParaRPr lang="en-US" b="0" dirty="0" smtClean="0"/>
                    </a:p>
                    <a:p>
                      <a:r>
                        <a:rPr lang="en-US" b="0" dirty="0" err="1" smtClean="0"/>
                        <a:t>ACTION_SEND</a:t>
                      </a:r>
                      <a:endParaRPr lang="en-US" b="0" dirty="0" smtClean="0"/>
                    </a:p>
                    <a:p>
                      <a:r>
                        <a:rPr lang="en-US" b="0" dirty="0" err="1" smtClean="0"/>
                        <a:t>ACTION_SENDTO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ACTION_ANSWER</a:t>
                      </a:r>
                      <a:endParaRPr lang="en-US" b="0" dirty="0" smtClean="0"/>
                    </a:p>
                    <a:p>
                      <a:r>
                        <a:rPr lang="en-US" b="0" dirty="0" err="1" smtClean="0"/>
                        <a:t>ACTION_INSERT</a:t>
                      </a:r>
                      <a:endParaRPr lang="en-US" b="0" dirty="0" smtClean="0"/>
                    </a:p>
                    <a:p>
                      <a:r>
                        <a:rPr lang="en-US" b="0" dirty="0" err="1" smtClean="0"/>
                        <a:t>ACTION_DELETE</a:t>
                      </a:r>
                      <a:endParaRPr lang="en-US" b="0" dirty="0" smtClean="0"/>
                    </a:p>
                    <a:p>
                      <a:r>
                        <a:rPr lang="en-US" b="0" dirty="0" err="1" smtClean="0"/>
                        <a:t>ACTION_RUN</a:t>
                      </a:r>
                      <a:endParaRPr lang="en-US" b="0" dirty="0" smtClean="0"/>
                    </a:p>
                    <a:p>
                      <a:r>
                        <a:rPr lang="en-US" b="0" dirty="0" err="1" smtClean="0"/>
                        <a:t>ACTION_SYNC</a:t>
                      </a:r>
                      <a:endParaRPr lang="en-US" b="0" dirty="0" smtClean="0"/>
                    </a:p>
                    <a:p>
                      <a:r>
                        <a:rPr lang="en-US" b="0" dirty="0" err="1" smtClean="0"/>
                        <a:t>ACTION_PICK_ACTIVITY</a:t>
                      </a:r>
                      <a:endParaRPr lang="en-US" b="0" dirty="0" smtClean="0"/>
                    </a:p>
                    <a:p>
                      <a:r>
                        <a:rPr lang="en-US" b="0" dirty="0" err="1" smtClean="0"/>
                        <a:t>ACTION_SEARCH</a:t>
                      </a:r>
                      <a:endParaRPr lang="en-US" b="0" dirty="0" smtClean="0"/>
                    </a:p>
                    <a:p>
                      <a:r>
                        <a:rPr lang="en-US" b="0" dirty="0" err="1" smtClean="0"/>
                        <a:t>ACTION_WEB_SEARCH</a:t>
                      </a:r>
                      <a:endParaRPr lang="en-US" b="0" dirty="0" smtClean="0"/>
                    </a:p>
                    <a:p>
                      <a:r>
                        <a:rPr lang="en-US" b="0" dirty="0" err="1" smtClean="0"/>
                        <a:t>ACTION_FACTORY_TEST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8920" y="885825"/>
            <a:ext cx="35661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Built-in Standard Actions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82880" y="1441084"/>
            <a:ext cx="87782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Example: Display the phone dialer with the given number filled in.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8647" y="2772226"/>
            <a:ext cx="2029581" cy="304437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78675" y="3666547"/>
            <a:ext cx="6310812" cy="125572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IntentmyActivity2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Intent.ACTION_DIAL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Uri.parse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 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tel:555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-1234"));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myActivity2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77440" y="885825"/>
            <a:ext cx="43891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Intents  - Secondary Attributes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82880" y="1441084"/>
            <a:ext cx="877824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In addition to the primary action/data attributes, there are a number of secondary attributes that you can also include with an intent, such as: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9712" y="2770632"/>
            <a:ext cx="2029968" cy="30449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82879" y="5176003"/>
            <a:ext cx="6464663" cy="120032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new Intent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Intent.ACTION_WEB_SEARCH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intent.putExtra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SearchManager.QUERY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"straight hitting golf clubs");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(intent);</a:t>
            </a:r>
          </a:p>
        </p:txBody>
      </p:sp>
      <p:grpSp>
        <p:nvGrpSpPr>
          <p:cNvPr id="2" name="Group 24"/>
          <p:cNvGrpSpPr/>
          <p:nvPr/>
        </p:nvGrpSpPr>
        <p:grpSpPr>
          <a:xfrm>
            <a:off x="457857" y="2773108"/>
            <a:ext cx="2194560" cy="640079"/>
            <a:chOff x="457857" y="3295612"/>
            <a:chExt cx="2194560" cy="640079"/>
          </a:xfrm>
        </p:grpSpPr>
        <p:sp>
          <p:nvSpPr>
            <p:cNvPr id="10" name="Rectangle 9"/>
            <p:cNvSpPr/>
            <p:nvPr/>
          </p:nvSpPr>
          <p:spPr>
            <a:xfrm>
              <a:off x="457857" y="3295612"/>
              <a:ext cx="2194560" cy="63971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Category</a:t>
              </a:r>
            </a:p>
          </p:txBody>
        </p:sp>
        <p:sp>
          <p:nvSpPr>
            <p:cNvPr id="11" name="Isosceles Triangle 10"/>
            <p:cNvSpPr/>
            <p:nvPr/>
          </p:nvSpPr>
          <p:spPr bwMode="auto">
            <a:xfrm rot="5400000">
              <a:off x="329198" y="3464957"/>
              <a:ext cx="639716" cy="301752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457857" y="3549805"/>
            <a:ext cx="2194560" cy="639716"/>
            <a:chOff x="457857" y="4086823"/>
            <a:chExt cx="2194560" cy="639716"/>
          </a:xfrm>
        </p:grpSpPr>
        <p:sp>
          <p:nvSpPr>
            <p:cNvPr id="17" name="Rectangle 16"/>
            <p:cNvSpPr/>
            <p:nvPr/>
          </p:nvSpPr>
          <p:spPr>
            <a:xfrm>
              <a:off x="457857" y="4086823"/>
              <a:ext cx="2194560" cy="63971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Type</a:t>
              </a:r>
            </a:p>
          </p:txBody>
        </p:sp>
        <p:sp>
          <p:nvSpPr>
            <p:cNvPr id="22" name="Isosceles Triangle 21"/>
            <p:cNvSpPr/>
            <p:nvPr/>
          </p:nvSpPr>
          <p:spPr bwMode="auto">
            <a:xfrm rot="5400000">
              <a:off x="288875" y="4255805"/>
              <a:ext cx="639716" cy="301752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5" name="Group 26"/>
          <p:cNvGrpSpPr/>
          <p:nvPr/>
        </p:nvGrpSpPr>
        <p:grpSpPr>
          <a:xfrm>
            <a:off x="3157514" y="2773108"/>
            <a:ext cx="2194560" cy="639716"/>
            <a:chOff x="3157514" y="3299332"/>
            <a:chExt cx="2194560" cy="639716"/>
          </a:xfrm>
        </p:grpSpPr>
        <p:sp>
          <p:nvSpPr>
            <p:cNvPr id="14" name="Rectangle 13"/>
            <p:cNvSpPr/>
            <p:nvPr/>
          </p:nvSpPr>
          <p:spPr>
            <a:xfrm>
              <a:off x="3157514" y="3299332"/>
              <a:ext cx="2194560" cy="63971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Components</a:t>
              </a:r>
            </a:p>
          </p:txBody>
        </p:sp>
        <p:sp>
          <p:nvSpPr>
            <p:cNvPr id="23" name="Isosceles Triangle 22"/>
            <p:cNvSpPr/>
            <p:nvPr/>
          </p:nvSpPr>
          <p:spPr bwMode="auto">
            <a:xfrm rot="5400000">
              <a:off x="2988532" y="3468314"/>
              <a:ext cx="639716" cy="301752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7" name="Group 27"/>
          <p:cNvGrpSpPr/>
          <p:nvPr/>
        </p:nvGrpSpPr>
        <p:grpSpPr>
          <a:xfrm>
            <a:off x="3157514" y="3549805"/>
            <a:ext cx="2194560" cy="639716"/>
            <a:chOff x="3244600" y="4168330"/>
            <a:chExt cx="2194560" cy="639716"/>
          </a:xfrm>
        </p:grpSpPr>
        <p:sp>
          <p:nvSpPr>
            <p:cNvPr id="20" name="Rectangle 19"/>
            <p:cNvSpPr/>
            <p:nvPr/>
          </p:nvSpPr>
          <p:spPr>
            <a:xfrm>
              <a:off x="3244600" y="4168330"/>
              <a:ext cx="2194560" cy="63971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Extras</a:t>
              </a:r>
            </a:p>
          </p:txBody>
        </p:sp>
        <p:sp>
          <p:nvSpPr>
            <p:cNvPr id="24" name="Isosceles Triangle 23"/>
            <p:cNvSpPr/>
            <p:nvPr/>
          </p:nvSpPr>
          <p:spPr bwMode="auto">
            <a:xfrm rot="5400000">
              <a:off x="3075618" y="4337312"/>
              <a:ext cx="639716" cy="301752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sp>
        <p:nvSpPr>
          <p:cNvPr id="29" name="Rectangle 3"/>
          <p:cNvSpPr>
            <a:spLocks noChangeArrowheads="1"/>
          </p:cNvSpPr>
          <p:nvPr/>
        </p:nvSpPr>
        <p:spPr bwMode="gray">
          <a:xfrm>
            <a:off x="182880" y="4358434"/>
            <a:ext cx="6464808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Example: Google search looking for golf clubs</a:t>
            </a:r>
          </a:p>
        </p:txBody>
      </p:sp>
      <p:sp>
        <p:nvSpPr>
          <p:cNvPr id="30" name="Line Callout 2 29"/>
          <p:cNvSpPr/>
          <p:nvPr/>
        </p:nvSpPr>
        <p:spPr>
          <a:xfrm>
            <a:off x="6705600" y="5905156"/>
            <a:ext cx="2191651" cy="457200"/>
          </a:xfrm>
          <a:prstGeom prst="borderCallout2">
            <a:avLst>
              <a:gd name="adj1" fmla="val 60020"/>
              <a:gd name="adj2" fmla="val -4452"/>
              <a:gd name="adj3" fmla="val -92072"/>
              <a:gd name="adj4" fmla="val -42998"/>
              <a:gd name="adj5" fmla="val 74454"/>
              <a:gd name="adj6" fmla="val -19062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Secondary data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82879" y="2627822"/>
            <a:ext cx="6464809" cy="2738095"/>
            <a:chOff x="182879" y="2660296"/>
            <a:chExt cx="6464809" cy="2738095"/>
          </a:xfrm>
        </p:grpSpPr>
        <p:sp>
          <p:nvSpPr>
            <p:cNvPr id="8" name="TextBox 7"/>
            <p:cNvSpPr txBox="1"/>
            <p:nvPr/>
          </p:nvSpPr>
          <p:spPr>
            <a:xfrm>
              <a:off x="182879" y="3477865"/>
              <a:ext cx="6464663" cy="1920526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l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Intentintent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new Intent( </a:t>
              </a: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Intent.ACTION_SENDTO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Uri.parse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sms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://"));</a:t>
              </a:r>
            </a:p>
            <a:p>
              <a:pPr algn="l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intent.putExtra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("address", "555-1234");</a:t>
              </a:r>
            </a:p>
            <a:p>
              <a:pPr algn="l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intent.putExtra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sms_body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", "remember to buy bread and milk");</a:t>
              </a:r>
            </a:p>
            <a:p>
              <a:pPr algn="l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startActivity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(intent);</a:t>
              </a:r>
            </a:p>
          </p:txBody>
        </p:sp>
        <p:sp>
          <p:nvSpPr>
            <p:cNvPr id="29" name="Rectangle 3"/>
            <p:cNvSpPr>
              <a:spLocks noChangeArrowheads="1"/>
            </p:cNvSpPr>
            <p:nvPr/>
          </p:nvSpPr>
          <p:spPr bwMode="gray">
            <a:xfrm>
              <a:off x="182880" y="2660296"/>
              <a:ext cx="6464808" cy="82296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9144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Example: Sending a text message (using extra attributes)</a:t>
              </a:r>
            </a:p>
          </p:txBody>
        </p:sp>
      </p:grpSp>
      <p:sp>
        <p:nvSpPr>
          <p:cNvPr id="31" name="Rectangle 30"/>
          <p:cNvSpPr/>
          <p:nvPr/>
        </p:nvSpPr>
        <p:spPr>
          <a:xfrm>
            <a:off x="2377440" y="885825"/>
            <a:ext cx="43891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Intents  - Secondary Attributes</a:t>
            </a:r>
            <a:endParaRPr lang="en-US" sz="2000" b="0" dirty="0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56402" y="2293255"/>
            <a:ext cx="2271486" cy="340722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pSp>
        <p:nvGrpSpPr>
          <p:cNvPr id="2" name="Group 31"/>
          <p:cNvGrpSpPr/>
          <p:nvPr/>
        </p:nvGrpSpPr>
        <p:grpSpPr>
          <a:xfrm>
            <a:off x="182879" y="2908452"/>
            <a:ext cx="6464809" cy="2184097"/>
            <a:chOff x="182879" y="2660296"/>
            <a:chExt cx="6464809" cy="2184097"/>
          </a:xfrm>
        </p:grpSpPr>
        <p:sp>
          <p:nvSpPr>
            <p:cNvPr id="8" name="TextBox 7"/>
            <p:cNvSpPr txBox="1"/>
            <p:nvPr/>
          </p:nvSpPr>
          <p:spPr>
            <a:xfrm>
              <a:off x="182879" y="3477865"/>
              <a:ext cx="6464663" cy="1366528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l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IntentmyIntent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new Intent();</a:t>
              </a:r>
            </a:p>
            <a:p>
              <a:pPr algn="l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myIntent.setType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("image/pictures/*");</a:t>
              </a:r>
            </a:p>
            <a:p>
              <a:pPr algn="l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myIntent.setAction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Intent.ACTION_GET_CONTENT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algn="l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startActivity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myIntent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  <p:sp>
          <p:nvSpPr>
            <p:cNvPr id="29" name="Rectangle 3"/>
            <p:cNvSpPr>
              <a:spLocks noChangeArrowheads="1"/>
            </p:cNvSpPr>
            <p:nvPr/>
          </p:nvSpPr>
          <p:spPr bwMode="gray">
            <a:xfrm>
              <a:off x="182880" y="2660296"/>
              <a:ext cx="6464808" cy="82296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9144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Example: Showing Pictures (using extra attributes)</a:t>
              </a:r>
            </a:p>
          </p:txBody>
        </p:sp>
      </p:grpSp>
      <p:sp>
        <p:nvSpPr>
          <p:cNvPr id="31" name="Rectangle 30"/>
          <p:cNvSpPr/>
          <p:nvPr/>
        </p:nvSpPr>
        <p:spPr>
          <a:xfrm>
            <a:off x="2377440" y="885825"/>
            <a:ext cx="43891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Intents  - Secondary Attributes</a:t>
            </a:r>
            <a:endParaRPr lang="en-US" sz="2000" b="0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57416" y="2295144"/>
            <a:ext cx="2273808" cy="341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82879" y="1863444"/>
            <a:ext cx="6464809" cy="4334254"/>
            <a:chOff x="182879" y="1486080"/>
            <a:chExt cx="6464809" cy="4334254"/>
          </a:xfrm>
        </p:grpSpPr>
        <p:sp>
          <p:nvSpPr>
            <p:cNvPr id="8" name="TextBox 7"/>
            <p:cNvSpPr txBox="1"/>
            <p:nvPr/>
          </p:nvSpPr>
          <p:spPr>
            <a:xfrm>
              <a:off x="182879" y="2681013"/>
              <a:ext cx="6464663" cy="3139321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l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&lt;?xml version="1.0" encoding="</a:t>
              </a: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utf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-8"?&gt;&lt;</a:t>
              </a: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LinearLayoutxmlns:android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="http://schemas.android.com/apk/res/android"android:orientation="vertical"android:layout_width="fill_parent"android:layout_height="fill_parent" &gt;&lt;</a:t>
              </a: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TextViewandroid:id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="@+id/</a:t>
              </a: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label1"android:layout_width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</a:t>
              </a: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fill_parent"android:layout_height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</a:t>
              </a: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wrap_content"android:background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="#</a:t>
              </a: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ff0000cc"android:text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="This is </a:t>
              </a: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Activity1"android:textStyle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</a:t>
              </a: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bold"android:textSize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</a:t>
              </a: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20sp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 /&gt;</a:t>
              </a:r>
            </a:p>
          </p:txBody>
        </p:sp>
        <p:sp>
          <p:nvSpPr>
            <p:cNvPr id="29" name="Rectangle 3"/>
            <p:cNvSpPr>
              <a:spLocks noChangeArrowheads="1"/>
            </p:cNvSpPr>
            <p:nvPr/>
          </p:nvSpPr>
          <p:spPr bwMode="gray">
            <a:xfrm>
              <a:off x="182880" y="1486080"/>
              <a:ext cx="6464808" cy="118872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9144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err="1" smtClean="0"/>
                <a:t>Activity1</a:t>
              </a:r>
              <a:r>
                <a:rPr lang="en-US" sz="2000" b="0" dirty="0" smtClean="0"/>
                <a:t> displays an interface to accept a phone number and requests (built-in) </a:t>
              </a:r>
              <a:r>
                <a:rPr lang="en-US" sz="2000" b="0" dirty="0" err="1" smtClean="0"/>
                <a:t>Activity2</a:t>
              </a:r>
              <a:r>
                <a:rPr lang="en-US" sz="2000" b="0" dirty="0" smtClean="0"/>
                <a:t> to make the call.</a:t>
              </a:r>
            </a:p>
          </p:txBody>
        </p:sp>
      </p:grpSp>
      <p:sp>
        <p:nvSpPr>
          <p:cNvPr id="31" name="Rectangle 30"/>
          <p:cNvSpPr/>
          <p:nvPr/>
        </p:nvSpPr>
        <p:spPr>
          <a:xfrm>
            <a:off x="3063240" y="885825"/>
            <a:ext cx="30175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 Complete Example</a:t>
            </a:r>
            <a:endParaRPr lang="en-US" sz="2000" b="0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57416" y="2295144"/>
            <a:ext cx="2273808" cy="341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2879" y="2110182"/>
            <a:ext cx="6464809" cy="3780256"/>
            <a:chOff x="182879" y="1486080"/>
            <a:chExt cx="6464809" cy="3780256"/>
          </a:xfrm>
        </p:grpSpPr>
        <p:sp>
          <p:nvSpPr>
            <p:cNvPr id="8" name="TextBox 7"/>
            <p:cNvSpPr txBox="1"/>
            <p:nvPr/>
          </p:nvSpPr>
          <p:spPr>
            <a:xfrm>
              <a:off x="182879" y="2681013"/>
              <a:ext cx="6464663" cy="2585323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l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EditTextandroid:id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="@+id/</a:t>
              </a: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text1"android:layout_width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</a:t>
              </a: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fill_parent"android:layout_height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</a:t>
              </a: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54px"android:text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</a:t>
              </a: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tel:555-1234"android:textSize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</a:t>
              </a: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18sp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 /&gt;&lt;</a:t>
              </a: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Buttonandroid:id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="@+id/</a:t>
              </a: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btnCallActivity2"android:layout_width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</a:t>
              </a: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149px"android:layout_height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</a:t>
              </a: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wrap_content"android:text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="Make Phone </a:t>
              </a: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Call"android:textStyle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="bold" /&gt;&lt;/</a:t>
              </a: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LinearLayout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</p:txBody>
        </p:sp>
        <p:sp>
          <p:nvSpPr>
            <p:cNvPr id="29" name="Rectangle 3"/>
            <p:cNvSpPr>
              <a:spLocks noChangeArrowheads="1"/>
            </p:cNvSpPr>
            <p:nvPr/>
          </p:nvSpPr>
          <p:spPr bwMode="gray">
            <a:xfrm>
              <a:off x="182880" y="1486080"/>
              <a:ext cx="6464808" cy="118872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9144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err="1" smtClean="0"/>
                <a:t>Activity1</a:t>
              </a:r>
              <a:r>
                <a:rPr lang="en-US" sz="2000" b="0" dirty="0" smtClean="0"/>
                <a:t> displays an interface to accept a phone number and requests (built-in) </a:t>
              </a:r>
              <a:r>
                <a:rPr lang="en-US" sz="2000" b="0" dirty="0" err="1" smtClean="0"/>
                <a:t>Activity2</a:t>
              </a:r>
              <a:r>
                <a:rPr lang="en-US" sz="2000" b="0" dirty="0" smtClean="0"/>
                <a:t> to make the call.</a:t>
              </a:r>
            </a:p>
          </p:txBody>
        </p:sp>
      </p:grpSp>
      <p:sp>
        <p:nvSpPr>
          <p:cNvPr id="31" name="Rectangle 30"/>
          <p:cNvSpPr/>
          <p:nvPr/>
        </p:nvSpPr>
        <p:spPr>
          <a:xfrm>
            <a:off x="3063240" y="885825"/>
            <a:ext cx="30175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 Complete Example</a:t>
            </a:r>
            <a:endParaRPr lang="en-US" sz="2000" b="0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57416" y="2295144"/>
            <a:ext cx="2273808" cy="341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gray">
          <a:xfrm>
            <a:off x="182880" y="1471566"/>
            <a:ext cx="859536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err="1" smtClean="0"/>
              <a:t>Activity1</a:t>
            </a:r>
            <a:r>
              <a:rPr lang="en-US" sz="2000" b="0" dirty="0" smtClean="0"/>
              <a:t> displays an interface to accept a phone number and requests (built-in) </a:t>
            </a:r>
            <a:r>
              <a:rPr lang="en-US" sz="2000" b="0" dirty="0" err="1" smtClean="0"/>
              <a:t>Activity2</a:t>
            </a:r>
            <a:r>
              <a:rPr lang="en-US" sz="2000" b="0" dirty="0" smtClean="0"/>
              <a:t> to make the call.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063240" y="885825"/>
            <a:ext cx="30175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 Complete Example</a:t>
            </a:r>
            <a:endParaRPr lang="en-US" sz="2000" b="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12544" y="2422109"/>
            <a:ext cx="8518913" cy="3926534"/>
            <a:chOff x="223466" y="2422109"/>
            <a:chExt cx="8518913" cy="3926534"/>
          </a:xfrm>
        </p:grpSpPr>
        <p:pic>
          <p:nvPicPr>
            <p:cNvPr id="532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3466" y="2438401"/>
              <a:ext cx="2606828" cy="3910241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</p:pic>
        <p:pic>
          <p:nvPicPr>
            <p:cNvPr id="532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75436" y="2438401"/>
              <a:ext cx="2606828" cy="3910241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</p:pic>
        <p:pic>
          <p:nvPicPr>
            <p:cNvPr id="53252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127406" y="2422109"/>
              <a:ext cx="2614973" cy="3926534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endParaRPr lang="en-US" sz="2400" dirty="0" smtClean="0"/>
          </a:p>
          <a:p>
            <a:r>
              <a:rPr lang="en-US" sz="2400" dirty="0" smtClean="0"/>
              <a:t>Understand </a:t>
            </a:r>
            <a:r>
              <a:rPr lang="en-US" sz="2400" dirty="0" smtClean="0"/>
              <a:t>Android Intent</a:t>
            </a:r>
          </a:p>
          <a:p>
            <a:r>
              <a:rPr lang="en-US" sz="2400" dirty="0" smtClean="0"/>
              <a:t>Invoke activities using Intent</a:t>
            </a:r>
          </a:p>
          <a:p>
            <a:r>
              <a:rPr lang="en-US" sz="2400" dirty="0" smtClean="0"/>
              <a:t>Implement Built-in </a:t>
            </a:r>
            <a:r>
              <a:rPr lang="en-US" sz="2400" dirty="0" smtClean="0"/>
              <a:t>Standard Actions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gray">
          <a:xfrm>
            <a:off x="182880" y="1471566"/>
            <a:ext cx="859536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err="1" smtClean="0"/>
              <a:t>Activity1</a:t>
            </a:r>
            <a:r>
              <a:rPr lang="en-US" sz="2000" b="0" dirty="0" smtClean="0"/>
              <a:t> displays an interface to accept a phone number and requests (built-in) </a:t>
            </a:r>
            <a:r>
              <a:rPr lang="en-US" sz="2000" b="0" dirty="0" err="1" smtClean="0"/>
              <a:t>Activity2</a:t>
            </a:r>
            <a:r>
              <a:rPr lang="en-US" sz="2000" b="0" dirty="0" smtClean="0"/>
              <a:t> to make the call.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063240" y="885825"/>
            <a:ext cx="30175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 Complete Example</a:t>
            </a:r>
            <a:endParaRPr lang="en-US" sz="20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365760" y="2390733"/>
            <a:ext cx="8412480" cy="369331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IntentDemo1_Intent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making a phone call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 cis493.intents;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android.app.Activity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android.content.Intent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android.net.Uri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android.os.Bundle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android.view.View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android.view.View.OnClickListener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class IntentDemo1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extendsActivity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TextViewlabel1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gray">
          <a:xfrm>
            <a:off x="182880" y="1471566"/>
            <a:ext cx="859536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err="1" smtClean="0"/>
              <a:t>Activity1</a:t>
            </a:r>
            <a:r>
              <a:rPr lang="en-US" sz="2000" b="0" dirty="0" smtClean="0"/>
              <a:t> displays an interface to accept a phone number and requests (built-in) </a:t>
            </a:r>
            <a:r>
              <a:rPr lang="en-US" sz="2000" b="0" dirty="0" err="1" smtClean="0"/>
              <a:t>Activity2</a:t>
            </a:r>
            <a:r>
              <a:rPr lang="en-US" sz="2000" b="0" dirty="0" smtClean="0"/>
              <a:t> to make the call.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063240" y="885825"/>
            <a:ext cx="30175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 Complete Example</a:t>
            </a:r>
            <a:endParaRPr lang="en-US" sz="20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365760" y="2390733"/>
            <a:ext cx="8412480" cy="397031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EditTexttext1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Button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btnCallActivity2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(Bundle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super.onCreate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setContentView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R.layout.main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label1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R.id.label1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R.id.text1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btnCallActivity2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(Button)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R.id.btnCallActivity2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btnCallActivity2.setOnClickListener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newClickHandler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gray">
          <a:xfrm>
            <a:off x="182880" y="1471566"/>
            <a:ext cx="859536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err="1" smtClean="0"/>
              <a:t>Activity1</a:t>
            </a:r>
            <a:r>
              <a:rPr lang="en-US" sz="2000" b="0" dirty="0" smtClean="0"/>
              <a:t> displays an interface to accept a phone number and requests (built-in) </a:t>
            </a:r>
            <a:r>
              <a:rPr lang="en-US" sz="2000" b="0" dirty="0" err="1" smtClean="0"/>
              <a:t>Activity2</a:t>
            </a:r>
            <a:r>
              <a:rPr lang="en-US" sz="2000" b="0" dirty="0" smtClean="0"/>
              <a:t> to make the call.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063240" y="885825"/>
            <a:ext cx="30175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 Complete Example</a:t>
            </a:r>
            <a:endParaRPr lang="en-US" sz="20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365760" y="2390733"/>
            <a:ext cx="8412480" cy="397031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catch(Exception e)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getBaseContext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Toast.LENGTH_LONG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private class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ClickHandlerimplementsOnClickListener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publicvoidonClick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(View v)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myActivity2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places a phone call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for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ACTION_CALL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or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ACTION_DIAL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gray">
          <a:xfrm>
            <a:off x="182880" y="1471566"/>
            <a:ext cx="859536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err="1" smtClean="0"/>
              <a:t>Activity1</a:t>
            </a:r>
            <a:r>
              <a:rPr lang="en-US" sz="2000" b="0" dirty="0" smtClean="0"/>
              <a:t> displays an interface to accept a phone number and requests (built-in) </a:t>
            </a:r>
            <a:r>
              <a:rPr lang="en-US" sz="2000" b="0" dirty="0" err="1" smtClean="0"/>
              <a:t>Activity2</a:t>
            </a:r>
            <a:r>
              <a:rPr lang="en-US" sz="2000" b="0" dirty="0" smtClean="0"/>
              <a:t> to make the call.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063240" y="885825"/>
            <a:ext cx="30175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 Complete Example</a:t>
            </a:r>
            <a:endParaRPr lang="en-US" sz="20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365760" y="2390733"/>
            <a:ext cx="8412480" cy="391491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use '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:' formatted data: 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tel:555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-1234"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for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ACTION_VIEW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use data: "http://www.youtube.com"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(you also need INTERNET permission -see Manifest)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text1.getText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myActivity2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Intent.ACTION_DIAL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Uri.parse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myActivity2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catch(Exception e)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getBaseContext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Toast.LENGTH_LONG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gray">
          <a:xfrm>
            <a:off x="182880" y="1471566"/>
            <a:ext cx="859536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err="1" smtClean="0"/>
              <a:t>Activity1</a:t>
            </a:r>
            <a:r>
              <a:rPr lang="en-US" sz="2000" b="0" dirty="0" smtClean="0"/>
              <a:t> displays an interface to accept a phone number and requests (built-in) </a:t>
            </a:r>
            <a:r>
              <a:rPr lang="en-US" sz="2000" b="0" dirty="0" err="1" smtClean="0"/>
              <a:t>Activity2</a:t>
            </a:r>
            <a:r>
              <a:rPr lang="en-US" sz="2000" b="0" dirty="0" smtClean="0"/>
              <a:t> to make the call.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063240" y="885825"/>
            <a:ext cx="30175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 Complete Example</a:t>
            </a:r>
            <a:endParaRPr lang="en-US" sz="20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365760" y="2390733"/>
            <a:ext cx="8412480" cy="391491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ClickHandler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IntentDemo1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encoding="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utf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-8"?&gt;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&lt;manifest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xmlns:android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="http://schemas.android.com/apk/res/android"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cis493.intents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android:versionCode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="1"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android:versionName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="1.0"&gt;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&lt;application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android:icon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drawable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/icon"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android:label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="@string/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app_name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activityandroid:name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=".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IntentDemo1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gray">
          <a:xfrm>
            <a:off x="182880" y="1471566"/>
            <a:ext cx="859536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err="1" smtClean="0"/>
              <a:t>Activity1</a:t>
            </a:r>
            <a:r>
              <a:rPr lang="en-US" sz="2000" b="0" dirty="0" smtClean="0"/>
              <a:t> displays an interface to accept a phone number and requests (built-in) </a:t>
            </a:r>
            <a:r>
              <a:rPr lang="en-US" sz="2000" b="0" dirty="0" err="1" smtClean="0"/>
              <a:t>Activity2</a:t>
            </a:r>
            <a:r>
              <a:rPr lang="en-US" sz="2000" b="0" dirty="0" smtClean="0"/>
              <a:t> to make the call.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063240" y="885825"/>
            <a:ext cx="30175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 Complete Example</a:t>
            </a:r>
            <a:endParaRPr lang="en-US" sz="20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365760" y="2390733"/>
            <a:ext cx="8412480" cy="302852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android:label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="@string/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app_name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&lt;intent-filter&gt;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&lt;action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android.intent.action.MAIN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&lt;category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android.intent.category.LAUNCHER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&lt;/intent-filter&gt;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&lt;/activity&gt;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&lt;/application&gt;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&lt;uses-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sdkandroid:minSdkVersion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="3" /&gt;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&lt;/manifest&gt;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gray">
          <a:xfrm>
            <a:off x="182880" y="1471566"/>
            <a:ext cx="859536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dirty="0" smtClean="0"/>
              <a:t>Call Immediately:</a:t>
            </a:r>
            <a:r>
              <a:rPr lang="en-US" sz="2000" b="0" dirty="0" smtClean="0"/>
              <a:t> Modify the complete </a:t>
            </a:r>
            <a:r>
              <a:rPr lang="en-US" sz="2000" b="0" dirty="0" err="1" smtClean="0"/>
              <a:t>example1</a:t>
            </a:r>
            <a:r>
              <a:rPr lang="en-US" sz="2000" b="0" dirty="0" smtClean="0"/>
              <a:t> replacing the method ‘</a:t>
            </a:r>
            <a:r>
              <a:rPr lang="en-US" sz="2000" b="0" dirty="0" err="1" smtClean="0"/>
              <a:t>ClickHandler</a:t>
            </a:r>
            <a:r>
              <a:rPr lang="en-US" sz="2000" b="0" dirty="0" smtClean="0"/>
              <a:t>’ with the following code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103120" y="885825"/>
            <a:ext cx="49377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Examples: Using Standard Actions</a:t>
            </a:r>
            <a:endParaRPr lang="en-US" sz="2000" b="0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03258" y="2902851"/>
            <a:ext cx="1981199" cy="297179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66857" y="2405742"/>
            <a:ext cx="1981200" cy="29718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65760" y="3043863"/>
            <a:ext cx="5599611" cy="158812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tel:555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-1234";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myActivity2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Intent.ACTION_CALL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Uri.parse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myActivity2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" y="5438735"/>
            <a:ext cx="5599611" cy="92333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Note Permission: </a:t>
            </a:r>
            <a:r>
              <a:rPr lang="en-US" sz="1800" b="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&lt;uses-permission </a:t>
            </a:r>
            <a:r>
              <a:rPr lang="en-US" sz="1800" b="0" dirty="0" err="1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android:name</a:t>
            </a:r>
            <a:r>
              <a:rPr lang="en-US" sz="1800" b="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android.permission.CALL_PHONE</a:t>
            </a:r>
            <a:r>
              <a:rPr lang="en-US" sz="1800" b="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"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gray">
          <a:xfrm>
            <a:off x="182880" y="1471566"/>
            <a:ext cx="859536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dirty="0" smtClean="0"/>
              <a:t>Show all your Contacts: </a:t>
            </a:r>
            <a:r>
              <a:rPr lang="en-US" sz="2000" b="0" dirty="0" smtClean="0"/>
              <a:t>Modify the complete </a:t>
            </a:r>
            <a:r>
              <a:rPr lang="en-US" sz="2000" b="0" dirty="0" err="1" smtClean="0"/>
              <a:t>example1</a:t>
            </a:r>
            <a:r>
              <a:rPr lang="en-US" sz="2000" b="0" dirty="0" smtClean="0"/>
              <a:t> replacing the method ‘</a:t>
            </a:r>
            <a:r>
              <a:rPr lang="en-US" sz="2000" b="0" dirty="0" err="1" smtClean="0"/>
              <a:t>ClickHandler</a:t>
            </a:r>
            <a:r>
              <a:rPr lang="en-US" sz="2000" b="0" dirty="0" smtClean="0"/>
              <a:t>’ with the following code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103120" y="885825"/>
            <a:ext cx="49377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Examples: Using Standard Actions</a:t>
            </a:r>
            <a:endParaRPr lang="en-US" sz="2000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" y="3303795"/>
            <a:ext cx="5599611" cy="186512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"content://contacts/people/";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myActivity2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Intent.ACTION_VIEW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Uri.parse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myActivity2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6743" y="2598058"/>
            <a:ext cx="2184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gray">
          <a:xfrm>
            <a:off x="182880" y="1471566"/>
            <a:ext cx="859536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dirty="0" smtClean="0"/>
              <a:t>Show a Particular Contact (ID = 2): </a:t>
            </a:r>
            <a:r>
              <a:rPr lang="en-US" sz="2000" b="0" dirty="0" smtClean="0"/>
              <a:t>Modify the complete </a:t>
            </a:r>
            <a:r>
              <a:rPr lang="en-US" sz="2000" b="0" dirty="0" err="1" smtClean="0"/>
              <a:t>example1</a:t>
            </a:r>
            <a:r>
              <a:rPr lang="en-US" sz="2000" b="0" dirty="0" smtClean="0"/>
              <a:t> replacing the method ‘</a:t>
            </a:r>
            <a:r>
              <a:rPr lang="en-US" sz="2000" b="0" dirty="0" err="1" smtClean="0"/>
              <a:t>ClickHandler</a:t>
            </a:r>
            <a:r>
              <a:rPr lang="en-US" sz="2000" b="0" dirty="0" smtClean="0"/>
              <a:t>’ with the following code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103120" y="885825"/>
            <a:ext cx="49377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Examples: Using Standard Actions</a:t>
            </a:r>
            <a:endParaRPr lang="en-US" sz="2000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" y="3547847"/>
            <a:ext cx="5599611" cy="186512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"content://contacts/people/2";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myActivity2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Intent.ACTION_VIEW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Uri.parse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myActivity2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2824" y="2843634"/>
            <a:ext cx="2182368" cy="32735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gray">
          <a:xfrm>
            <a:off x="182880" y="1471566"/>
            <a:ext cx="859536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dirty="0" smtClean="0"/>
              <a:t>Edit a Particular Contact (ID = 2): </a:t>
            </a:r>
            <a:r>
              <a:rPr lang="en-US" sz="2000" b="0" dirty="0" smtClean="0"/>
              <a:t>Modify the complete </a:t>
            </a:r>
            <a:r>
              <a:rPr lang="en-US" sz="2000" b="0" dirty="0" err="1" smtClean="0"/>
              <a:t>example1</a:t>
            </a:r>
            <a:r>
              <a:rPr lang="en-US" sz="2000" b="0" dirty="0" smtClean="0"/>
              <a:t> replacing the method ‘</a:t>
            </a:r>
            <a:r>
              <a:rPr lang="en-US" sz="2000" b="0" dirty="0" err="1" smtClean="0"/>
              <a:t>ClickHandler</a:t>
            </a:r>
            <a:r>
              <a:rPr lang="en-US" sz="2000" b="0" dirty="0" smtClean="0"/>
              <a:t>’ with the following code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103120" y="885825"/>
            <a:ext cx="49377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Examples: Using Standard Actions</a:t>
            </a:r>
            <a:endParaRPr lang="en-US" sz="2000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" y="3547847"/>
            <a:ext cx="5599611" cy="186512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"content://contacts/people/2";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myActivity2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Intent.ACTION_EDIT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Uri.parse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myActivity2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2824" y="2843784"/>
            <a:ext cx="2182368" cy="32735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46120" y="885825"/>
            <a:ext cx="26517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Activities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365760" y="1644280"/>
            <a:ext cx="84124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An Android application could include any number of activities.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457857" y="4790592"/>
            <a:ext cx="8229600" cy="1188720"/>
            <a:chOff x="1066803" y="1711184"/>
            <a:chExt cx="7038111" cy="914921"/>
          </a:xfrm>
        </p:grpSpPr>
        <p:sp>
          <p:nvSpPr>
            <p:cNvPr id="12" name="Rectangle 11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Activities are independent of each other; however they usually cooperate exchanging data and actions.</a:t>
              </a:r>
            </a:p>
          </p:txBody>
        </p:sp>
        <p:sp>
          <p:nvSpPr>
            <p:cNvPr id="18" name="Isosceles Triangle 17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9" name="Group 10"/>
          <p:cNvGrpSpPr/>
          <p:nvPr/>
        </p:nvGrpSpPr>
        <p:grpSpPr>
          <a:xfrm>
            <a:off x="457857" y="2831164"/>
            <a:ext cx="8229600" cy="1188720"/>
            <a:chOff x="1066803" y="1711184"/>
            <a:chExt cx="7038111" cy="914921"/>
          </a:xfrm>
        </p:grpSpPr>
        <p:sp>
          <p:nvSpPr>
            <p:cNvPr id="20" name="Rectangle 1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An activity uses the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setContentView</a:t>
              </a:r>
              <a:r>
                <a:rPr lang="en-US" sz="2000" b="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(...) 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method to expose (usually) a single UI from which a number of actions could be performed.</a:t>
              </a:r>
            </a:p>
          </p:txBody>
        </p:sp>
        <p:sp>
          <p:nvSpPr>
            <p:cNvPr id="21" name="Isosceles Triangle 2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gray">
          <a:xfrm>
            <a:off x="182880" y="1471566"/>
            <a:ext cx="859536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dirty="0" smtClean="0"/>
              <a:t>View a Webpage: </a:t>
            </a:r>
            <a:r>
              <a:rPr lang="en-US" sz="2000" b="0" dirty="0" smtClean="0"/>
              <a:t>Modify the complete </a:t>
            </a:r>
            <a:r>
              <a:rPr lang="en-US" sz="2000" b="0" dirty="0" err="1" smtClean="0"/>
              <a:t>example1</a:t>
            </a:r>
            <a:r>
              <a:rPr lang="en-US" sz="2000" b="0" dirty="0" smtClean="0"/>
              <a:t> replacing the method ‘</a:t>
            </a:r>
            <a:r>
              <a:rPr lang="en-US" sz="2000" b="0" dirty="0" err="1" smtClean="0"/>
              <a:t>ClickHandler</a:t>
            </a:r>
            <a:r>
              <a:rPr lang="en-US" sz="2000" b="0" dirty="0" smtClean="0"/>
              <a:t>’ with the following code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103120" y="885825"/>
            <a:ext cx="49377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Examples: Using Standard Actions</a:t>
            </a:r>
            <a:endParaRPr lang="en-US" sz="2000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" y="2967287"/>
            <a:ext cx="5599611" cy="186512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"http://www.youTube.com";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myActivity2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Intent.ACTION_VIEW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Uri.parse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myActivity2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" y="4988801"/>
            <a:ext cx="5599611" cy="125572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Caution: </a:t>
            </a:r>
            <a:r>
              <a:rPr lang="en-US" sz="1800" b="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Add to the Manifest a request to use the Internet: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&lt;uses-permission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android.permission.INTERNET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2824" y="2843784"/>
            <a:ext cx="2182368" cy="32735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gray">
          <a:xfrm>
            <a:off x="182880" y="1471566"/>
            <a:ext cx="859536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dirty="0" smtClean="0"/>
              <a:t>Geo Mapping an Address: </a:t>
            </a:r>
            <a:r>
              <a:rPr lang="en-US" sz="2000" b="0" dirty="0" smtClean="0"/>
              <a:t>Provide a </a:t>
            </a:r>
            <a:r>
              <a:rPr lang="en-US" sz="2000" b="0" dirty="0" err="1" smtClean="0"/>
              <a:t>geoCode</a:t>
            </a:r>
            <a:r>
              <a:rPr lang="en-US" sz="2000" b="0" dirty="0" smtClean="0"/>
              <a:t> expression holding a street address (or place, such as ‘golden gate ca’) Replace spaces with ‘+’.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103120" y="885825"/>
            <a:ext cx="49377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Examples: Using Standard Actions</a:t>
            </a:r>
            <a:endParaRPr lang="en-US" sz="2000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" y="2749577"/>
            <a:ext cx="5599611" cy="219752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geoCode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geo:0,0?q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1860+east+18th+street+cleveland+oh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Intent.ACTION_VIEW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Uri.parse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geoCode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(intent);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58" y="5104913"/>
            <a:ext cx="8386355" cy="131112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Modify the Manifest adding the following requests:</a:t>
            </a:r>
            <a:endParaRPr lang="en-US" sz="1800" b="0" dirty="0" smtClean="0">
              <a:solidFill>
                <a:prstClr val="black"/>
              </a:solidFill>
              <a:latin typeface="+mj-lt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&lt;uses-permission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android.permission.ACCESS_COARSE_LOCATION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&lt;uses-permission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ndroid:name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android.permission.INTERNET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2824" y="2752344"/>
            <a:ext cx="1463040" cy="219456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gray">
          <a:xfrm>
            <a:off x="182880" y="1471566"/>
            <a:ext cx="859536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dirty="0" smtClean="0"/>
              <a:t>Geo Mapping Coordinates (latitude, longitude): </a:t>
            </a:r>
            <a:r>
              <a:rPr lang="en-US" sz="2000" b="0" dirty="0" smtClean="0"/>
              <a:t>Provide a </a:t>
            </a:r>
            <a:r>
              <a:rPr lang="en-US" sz="2000" b="0" dirty="0" err="1" smtClean="0"/>
              <a:t>geoCode</a:t>
            </a:r>
            <a:r>
              <a:rPr lang="en-US" sz="2000" b="0" dirty="0" smtClean="0"/>
              <a:t> holding latitude and longitude (also an </a:t>
            </a:r>
            <a:r>
              <a:rPr lang="en-US" sz="2000" b="0" dirty="0" err="1" smtClean="0"/>
              <a:t>addittional</a:t>
            </a:r>
            <a:r>
              <a:rPr lang="en-US" sz="2000" b="0" dirty="0" smtClean="0"/>
              <a:t> zoom ‘?z=xx’ with xx in range 1..23)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103120" y="885825"/>
            <a:ext cx="49377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Examples: Using Standard Actions</a:t>
            </a:r>
            <a:endParaRPr lang="en-US" sz="2000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" y="2749577"/>
            <a:ext cx="5599611" cy="186512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geoCode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geo:41.5020952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,-81.6789717";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Intent.ACTION_VIEW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Uri.parse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geoCode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(intent);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58" y="5104913"/>
            <a:ext cx="8546013" cy="131112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Modify the Manifest adding the following requests:</a:t>
            </a:r>
            <a:endParaRPr lang="en-US" sz="1800" b="0" dirty="0" smtClean="0">
              <a:solidFill>
                <a:prstClr val="black"/>
              </a:solidFill>
              <a:latin typeface="+mj-lt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&lt;uses-permission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android.permission.ACCESS_COARSE_LOCATION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&lt;uses-permission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android.permission.INTERNET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2824" y="2752344"/>
            <a:ext cx="1463040" cy="219456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gray">
          <a:xfrm>
            <a:off x="182880" y="1471566"/>
            <a:ext cx="859536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dirty="0" smtClean="0"/>
              <a:t>Geo Mapping -Google </a:t>
            </a:r>
            <a:r>
              <a:rPr lang="en-US" sz="2000" dirty="0" err="1" smtClean="0"/>
              <a:t>StreetView</a:t>
            </a:r>
            <a:r>
              <a:rPr lang="en-US" sz="2000" dirty="0" smtClean="0"/>
              <a:t>: </a:t>
            </a:r>
            <a:r>
              <a:rPr lang="en-US" sz="2000" b="0" dirty="0" err="1" smtClean="0"/>
              <a:t>geoCodeUri</a:t>
            </a:r>
            <a:r>
              <a:rPr lang="en-US" sz="2000" b="0" dirty="0" smtClean="0"/>
              <a:t> structure:</a:t>
            </a:r>
          </a:p>
          <a:p>
            <a:pPr algn="just">
              <a:lnSpc>
                <a:spcPts val="3000"/>
              </a:lnSpc>
            </a:pPr>
            <a:r>
              <a:rPr lang="en-US" sz="2000" b="0" dirty="0" err="1" smtClean="0"/>
              <a:t>google.streetview:cbll</a:t>
            </a:r>
            <a:r>
              <a:rPr lang="en-US" sz="2000" b="0" dirty="0" smtClean="0"/>
              <a:t>=</a:t>
            </a:r>
            <a:r>
              <a:rPr lang="en-US" sz="2000" b="0" dirty="0" err="1" smtClean="0"/>
              <a:t>lat,lng&amp;cbp</a:t>
            </a:r>
            <a:r>
              <a:rPr lang="en-US" sz="2000" b="0" dirty="0" smtClean="0"/>
              <a:t>=</a:t>
            </a:r>
            <a:r>
              <a:rPr lang="en-US" sz="2000" b="0" dirty="0" err="1" smtClean="0"/>
              <a:t>1,yaw,,pitch,zoom&amp;mz</a:t>
            </a:r>
            <a:r>
              <a:rPr lang="en-US" sz="2000" b="0" dirty="0" smtClean="0"/>
              <a:t>=</a:t>
            </a:r>
            <a:r>
              <a:rPr lang="en-US" sz="2000" b="0" dirty="0" err="1" smtClean="0"/>
              <a:t>mapZoom</a:t>
            </a:r>
            <a:endParaRPr lang="en-US" sz="2000" b="0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2103120" y="885825"/>
            <a:ext cx="49377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Examples: Using Standard Actions</a:t>
            </a:r>
            <a:endParaRPr lang="en-US" sz="2000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" y="2749577"/>
            <a:ext cx="5599611" cy="219752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geoCode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google.streetview:cbll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41.5020952,-81.6789717&amp;cbp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1,270,,45,1&amp;mz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=1";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Intent.ACTION_VIEW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Uri.parse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geoCode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(intent);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58" y="5104913"/>
            <a:ext cx="8546013" cy="131112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Modify the Manifest adding the following requests:</a:t>
            </a:r>
            <a:endParaRPr lang="en-US" sz="1800" b="0" dirty="0" smtClean="0">
              <a:solidFill>
                <a:prstClr val="black"/>
              </a:solidFill>
              <a:latin typeface="+mj-lt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&lt;uses-permission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android.permission.ACCESS_COARSE_LOCATION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&lt;uses-permission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android.permission.INTERNET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2824" y="2752344"/>
            <a:ext cx="1463040" cy="219456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gray">
          <a:xfrm>
            <a:off x="182880" y="1471566"/>
            <a:ext cx="85953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Launching the Music Player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103120" y="885825"/>
            <a:ext cx="49377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Examples: Using Standard Actions</a:t>
            </a:r>
            <a:endParaRPr lang="en-US" sz="2000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" y="3475277"/>
            <a:ext cx="5599611" cy="158812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//launch music player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myActivity2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android.intent.action.MUSIC_PLAYER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myActivity2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2824" y="2843784"/>
            <a:ext cx="2182368" cy="32735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gray">
          <a:xfrm>
            <a:off x="182880" y="1471566"/>
            <a:ext cx="85953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Playing a song stored in the SD card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103120" y="885825"/>
            <a:ext cx="49377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Examples: Using Standard Actions</a:t>
            </a:r>
            <a:endParaRPr lang="en-US" sz="2000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" y="2546381"/>
            <a:ext cx="5599611" cy="347172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play song "amarcord.mp3" saved in the SD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myActivity2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android.content.Intent.ACTION_VIEW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Uri data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Uri.parse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("file:///sdcard/amarcord.mp3");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type = "audio/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mp3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myActivity2.setDataAndType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(data, type);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myActivity2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2824" y="2843784"/>
            <a:ext cx="2182368" cy="32735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gray">
          <a:xfrm>
            <a:off x="182880" y="1471566"/>
            <a:ext cx="85953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dirty="0" smtClean="0"/>
              <a:t>Sending MMS:</a:t>
            </a:r>
            <a:r>
              <a:rPr lang="en-US" sz="2000" b="0" dirty="0" smtClean="0"/>
              <a:t> Add picture #1 from SD to MMS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103120" y="885825"/>
            <a:ext cx="49377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Examples: Using Standard Actions</a:t>
            </a:r>
            <a:endParaRPr lang="en-US" sz="2000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" y="2183531"/>
            <a:ext cx="5599611" cy="420624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75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//send mms attach picture #1 to it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75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Uri </a:t>
            </a:r>
            <a:r>
              <a:rPr lang="en-US" sz="175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75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75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Uri.parse</a:t>
            </a:r>
            <a:r>
              <a:rPr lang="en-US" sz="175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("content://media/external/images/media/1");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75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myActivity2</a:t>
            </a:r>
            <a:r>
              <a:rPr lang="en-US" sz="175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75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newIntent</a:t>
            </a:r>
            <a:r>
              <a:rPr lang="en-US" sz="175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5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Intent.ACTION_SEND</a:t>
            </a:r>
            <a:r>
              <a:rPr lang="en-US" sz="175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75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myActivity2.putExtra</a:t>
            </a:r>
            <a:r>
              <a:rPr lang="en-US" sz="175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("address", "555-1234");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75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myActivity2.putExtra</a:t>
            </a:r>
            <a:r>
              <a:rPr lang="en-US" sz="175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75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sms_body</a:t>
            </a:r>
            <a:r>
              <a:rPr lang="en-US" sz="175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"some text message goes here");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75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myActivity2.putExtra</a:t>
            </a:r>
            <a:r>
              <a:rPr lang="en-US" sz="175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5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Intent.EXTRA_STREAM</a:t>
            </a:r>
            <a:r>
              <a:rPr lang="en-US" sz="175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75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75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75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myActivity2.setType</a:t>
            </a:r>
            <a:r>
              <a:rPr lang="en-US" sz="175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("image/</a:t>
            </a:r>
            <a:r>
              <a:rPr lang="en-US" sz="175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png</a:t>
            </a:r>
            <a:r>
              <a:rPr lang="en-US" sz="175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75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startActivity</a:t>
            </a:r>
            <a:r>
              <a:rPr lang="en-US" sz="175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5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myActivity2</a:t>
            </a:r>
            <a:r>
              <a:rPr lang="en-US" sz="175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2824" y="2843784"/>
            <a:ext cx="2182368" cy="32735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gray">
          <a:xfrm>
            <a:off x="182880" y="1471566"/>
            <a:ext cx="85953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Sending Email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103120" y="885825"/>
            <a:ext cx="49377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Examples: Using Standard Actions</a:t>
            </a:r>
            <a:endParaRPr lang="en-US" sz="2000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" y="2183531"/>
            <a:ext cx="5599611" cy="40811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send email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Uri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Uri.parse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("mailto:v.matos@csuohio.edu");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myActivity2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Intent.ACTION_SENDTO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you may skip the next two pieces [subject/text]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myActivity2.putExtra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Intent.EXTRA_SUBJECT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"subject goes here");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myActivity2.putExtra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Intent.EXTRA_TEXT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"The email's body goes here");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myActivity2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2824" y="2843784"/>
            <a:ext cx="2182368" cy="32735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gray">
          <a:xfrm>
            <a:off x="182880" y="1471566"/>
            <a:ext cx="85953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Setting System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103120" y="885825"/>
            <a:ext cx="49377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Examples: Using Standard Actions</a:t>
            </a:r>
            <a:endParaRPr lang="en-US" sz="2000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" y="3591389"/>
            <a:ext cx="5599611" cy="131112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android.provider.Settings.ACTION_SETTINGS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(intent);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2824" y="2843784"/>
            <a:ext cx="2182368" cy="32735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gray">
          <a:xfrm>
            <a:off x="182880" y="1471566"/>
            <a:ext cx="85953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dirty="0" smtClean="0"/>
              <a:t>Setting System Locale: </a:t>
            </a:r>
            <a:r>
              <a:rPr lang="en-US" sz="2000" b="0" dirty="0" smtClean="0"/>
              <a:t>Language &amp; Keyboard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103120" y="885825"/>
            <a:ext cx="49377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Examples: Using Standard Actions</a:t>
            </a:r>
            <a:endParaRPr lang="en-US" sz="2000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" y="3591389"/>
            <a:ext cx="5599611" cy="131112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android.provider.Settings.ACTION_LOCALE_SETTINGS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(intent);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2824" y="2843784"/>
            <a:ext cx="2182368" cy="32735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46120" y="885825"/>
            <a:ext cx="26517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Activities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365760" y="1644280"/>
            <a:ext cx="84124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An Android application could include any number of activities.</a:t>
            </a:r>
          </a:p>
        </p:txBody>
      </p:sp>
      <p:grpSp>
        <p:nvGrpSpPr>
          <p:cNvPr id="2" name="Group 10"/>
          <p:cNvGrpSpPr/>
          <p:nvPr/>
        </p:nvGrpSpPr>
        <p:grpSpPr>
          <a:xfrm>
            <a:off x="457857" y="3767349"/>
            <a:ext cx="8229600" cy="1188720"/>
            <a:chOff x="1066803" y="1711184"/>
            <a:chExt cx="7038111" cy="914921"/>
          </a:xfrm>
        </p:grpSpPr>
        <p:sp>
          <p:nvSpPr>
            <p:cNvPr id="12" name="Rectangle 11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Moving from one activity to another is accomplished by asking the current activity to execute an intent.</a:t>
              </a:r>
            </a:p>
          </p:txBody>
        </p:sp>
        <p:sp>
          <p:nvSpPr>
            <p:cNvPr id="18" name="Isosceles Triangle 17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4" name="Group 10"/>
          <p:cNvGrpSpPr/>
          <p:nvPr/>
        </p:nvGrpSpPr>
        <p:grpSpPr>
          <a:xfrm>
            <a:off x="457857" y="2453800"/>
            <a:ext cx="8229600" cy="1188720"/>
            <a:chOff x="1066803" y="1711184"/>
            <a:chExt cx="7038111" cy="914921"/>
          </a:xfrm>
        </p:grpSpPr>
        <p:sp>
          <p:nvSpPr>
            <p:cNvPr id="20" name="Rectangle 1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Typically, one of the activities is designated as the first one (main) that should be presented to the user when the application is launched.</a:t>
              </a:r>
            </a:p>
          </p:txBody>
        </p:sp>
        <p:sp>
          <p:nvSpPr>
            <p:cNvPr id="21" name="Isosceles Triangle 2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857" y="5080899"/>
            <a:ext cx="8229600" cy="1188720"/>
            <a:chOff x="1066803" y="1711184"/>
            <a:chExt cx="7038111" cy="914921"/>
          </a:xfrm>
        </p:grpSpPr>
        <p:sp>
          <p:nvSpPr>
            <p:cNvPr id="14" name="Rectangle 13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Activities interact with each other in an asynchronous mode.</a:t>
              </a:r>
            </a:p>
          </p:txBody>
        </p:sp>
        <p:sp>
          <p:nvSpPr>
            <p:cNvPr id="15" name="Isosceles Triangle 14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gray">
          <a:xfrm>
            <a:off x="182880" y="1471566"/>
            <a:ext cx="859536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The </a:t>
            </a:r>
            <a:r>
              <a:rPr lang="en-US" sz="2000" b="0" dirty="0" err="1" smtClean="0"/>
              <a:t>startActivity</a:t>
            </a:r>
            <a:r>
              <a:rPr lang="en-US" sz="2000" b="0" dirty="0" smtClean="0"/>
              <a:t>(Intent)method is used to start a new activity, which will be placed at the top of the activity stack.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920240" y="885825"/>
            <a:ext cx="53035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Starting Activities and Getting Results</a:t>
            </a:r>
            <a:endParaRPr lang="en-US" sz="2000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393337" y="5652377"/>
            <a:ext cx="8357326" cy="64633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n-lt"/>
                <a:cs typeface="Courier New" pitchFamily="49" charset="0"/>
              </a:rPr>
              <a:t>Note: </a:t>
            </a:r>
            <a:r>
              <a:rPr lang="en-US" sz="1800" b="0" dirty="0" smtClean="0">
                <a:solidFill>
                  <a:prstClr val="black"/>
                </a:solidFill>
                <a:latin typeface="+mn-lt"/>
                <a:cs typeface="Courier New" pitchFamily="49" charset="0"/>
              </a:rPr>
              <a:t>You may start an activity that let the user pick a person from a list of contacts; when it ends, it returns the person that was selected.</a:t>
            </a:r>
          </a:p>
        </p:txBody>
      </p:sp>
      <p:sp>
        <p:nvSpPr>
          <p:cNvPr id="9" name="Left-Right Arrow 8"/>
          <p:cNvSpPr/>
          <p:nvPr/>
        </p:nvSpPr>
        <p:spPr>
          <a:xfrm>
            <a:off x="3048000" y="3120571"/>
            <a:ext cx="3048000" cy="551543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/>
          </a:p>
        </p:txBody>
      </p:sp>
      <p:sp>
        <p:nvSpPr>
          <p:cNvPr id="11" name="Rectangle 10"/>
          <p:cNvSpPr/>
          <p:nvPr/>
        </p:nvSpPr>
        <p:spPr>
          <a:xfrm>
            <a:off x="1325880" y="3744663"/>
            <a:ext cx="6492240" cy="822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2974975" algn="l"/>
              </a:tabLst>
            </a:pPr>
            <a:r>
              <a:rPr lang="en-US" sz="2000" b="0" dirty="0" smtClean="0"/>
              <a:t>Sometimes you want to get a result back from the called sub-activity when it ends.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20240" y="885825"/>
            <a:ext cx="53035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Starting Activities and Getting Results</a:t>
            </a:r>
            <a:endParaRPr lang="en-US" sz="2000" b="0" dirty="0"/>
          </a:p>
        </p:txBody>
      </p:sp>
      <p:grpSp>
        <p:nvGrpSpPr>
          <p:cNvPr id="8" name="Group 10"/>
          <p:cNvGrpSpPr/>
          <p:nvPr/>
        </p:nvGrpSpPr>
        <p:grpSpPr>
          <a:xfrm>
            <a:off x="457857" y="2076436"/>
            <a:ext cx="8412480" cy="1188720"/>
            <a:chOff x="1066803" y="1711184"/>
            <a:chExt cx="7038111" cy="914921"/>
          </a:xfrm>
        </p:grpSpPr>
        <p:sp>
          <p:nvSpPr>
            <p:cNvPr id="12" name="Rectangle 11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In order to get results back from the called activity we use the method where the second (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requestCodeID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) parameter identifies the call.</a:t>
              </a: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5" name="Group 10"/>
          <p:cNvGrpSpPr/>
          <p:nvPr/>
        </p:nvGrpSpPr>
        <p:grpSpPr>
          <a:xfrm>
            <a:off x="457857" y="4297121"/>
            <a:ext cx="8412480" cy="822960"/>
            <a:chOff x="1066803" y="1711184"/>
            <a:chExt cx="7038111" cy="914921"/>
          </a:xfrm>
        </p:grpSpPr>
        <p:sp>
          <p:nvSpPr>
            <p:cNvPr id="16" name="Rectangle 15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The result sent by the sub-activity could be picked up through the asynchronous method</a:t>
              </a:r>
            </a:p>
          </p:txBody>
        </p:sp>
        <p:sp>
          <p:nvSpPr>
            <p:cNvPr id="17" name="Isosceles Triangle 16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57857" y="5118987"/>
            <a:ext cx="8412480" cy="36933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onActivityResult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requestCodeID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resultCode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Intent 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857" y="3266219"/>
            <a:ext cx="8412480" cy="36933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startActivityForResult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 Intent,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requestCodeID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20240" y="885825"/>
            <a:ext cx="53035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Starting Activities and Getting Results</a:t>
            </a:r>
            <a:endParaRPr lang="en-US" sz="2000" b="0" dirty="0"/>
          </a:p>
        </p:txBody>
      </p:sp>
      <p:grpSp>
        <p:nvGrpSpPr>
          <p:cNvPr id="2" name="Group 10"/>
          <p:cNvGrpSpPr/>
          <p:nvPr/>
        </p:nvGrpSpPr>
        <p:grpSpPr>
          <a:xfrm>
            <a:off x="457857" y="2076436"/>
            <a:ext cx="8412480" cy="1188720"/>
            <a:chOff x="1066803" y="1711184"/>
            <a:chExt cx="7038111" cy="914921"/>
          </a:xfrm>
        </p:grpSpPr>
        <p:sp>
          <p:nvSpPr>
            <p:cNvPr id="12" name="Rectangle 11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Before an activity exits, it can call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setResult</a:t>
              </a:r>
              <a:r>
                <a:rPr lang="en-US" sz="2000" b="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resultCode</a:t>
              </a:r>
              <a:r>
                <a:rPr lang="en-US" sz="2000" b="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 to return a termination signal back to its parent.</a:t>
              </a: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3" name="Group 10"/>
          <p:cNvGrpSpPr/>
          <p:nvPr/>
        </p:nvGrpSpPr>
        <p:grpSpPr>
          <a:xfrm>
            <a:off x="457857" y="4297121"/>
            <a:ext cx="8412480" cy="1188720"/>
            <a:chOff x="1066803" y="1711184"/>
            <a:chExt cx="7038111" cy="914921"/>
          </a:xfrm>
        </p:grpSpPr>
        <p:sp>
          <p:nvSpPr>
            <p:cNvPr id="16" name="Rectangle 15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Always supply a result code, which can be the standard results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Activity.RESULT_CANCELED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,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Activity.RESULT_OK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, or any custom values.</a:t>
              </a:r>
            </a:p>
          </p:txBody>
        </p:sp>
        <p:sp>
          <p:nvSpPr>
            <p:cNvPr id="17" name="Isosceles Triangle 16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20240" y="885825"/>
            <a:ext cx="53035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Starting Activities and Getting Results</a:t>
            </a:r>
            <a:endParaRPr lang="en-US" sz="2000" b="0" dirty="0"/>
          </a:p>
        </p:txBody>
      </p:sp>
      <p:grpSp>
        <p:nvGrpSpPr>
          <p:cNvPr id="2" name="Group 10"/>
          <p:cNvGrpSpPr/>
          <p:nvPr/>
        </p:nvGrpSpPr>
        <p:grpSpPr>
          <a:xfrm>
            <a:off x="457857" y="2076436"/>
            <a:ext cx="8412480" cy="1554480"/>
            <a:chOff x="1066803" y="1711184"/>
            <a:chExt cx="7038111" cy="914921"/>
          </a:xfrm>
        </p:grpSpPr>
        <p:sp>
          <p:nvSpPr>
            <p:cNvPr id="12" name="Rectangle 11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All of this information can be capture back on the parent's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onActivityResult</a:t>
              </a:r>
              <a:r>
                <a:rPr lang="en-US" sz="2000" b="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intrequestCodeID</a:t>
              </a:r>
              <a:r>
                <a:rPr lang="en-US" sz="2000" b="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intresultCode</a:t>
              </a:r>
              <a:r>
                <a:rPr lang="en-US" sz="2000" b="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Intent data) 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along with the integer identifier it originally supplied.</a:t>
              </a: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3" name="Group 10"/>
          <p:cNvGrpSpPr/>
          <p:nvPr/>
        </p:nvGrpSpPr>
        <p:grpSpPr>
          <a:xfrm>
            <a:off x="457857" y="4297121"/>
            <a:ext cx="8412480" cy="1554480"/>
            <a:chOff x="1066803" y="1711184"/>
            <a:chExt cx="7038111" cy="914921"/>
          </a:xfrm>
        </p:grpSpPr>
        <p:sp>
          <p:nvSpPr>
            <p:cNvPr id="16" name="Rectangle 15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If a child activity fails for any reason (such as crashing), the parent activity will receive a result with the code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RESULT_CANCELED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.</a:t>
              </a:r>
            </a:p>
          </p:txBody>
        </p:sp>
        <p:sp>
          <p:nvSpPr>
            <p:cNvPr id="17" name="Isosceles Triangle 16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20240" y="885825"/>
            <a:ext cx="53035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Starting Activities and Getting Results</a:t>
            </a:r>
            <a:endParaRPr lang="en-US" sz="2000" b="0" dirty="0"/>
          </a:p>
        </p:txBody>
      </p:sp>
      <p:grpSp>
        <p:nvGrpSpPr>
          <p:cNvPr id="36" name="Group 35"/>
          <p:cNvGrpSpPr/>
          <p:nvPr/>
        </p:nvGrpSpPr>
        <p:grpSpPr>
          <a:xfrm>
            <a:off x="552450" y="2114550"/>
            <a:ext cx="8039100" cy="3929729"/>
            <a:chOff x="342900" y="2114550"/>
            <a:chExt cx="8039100" cy="3929729"/>
          </a:xfrm>
        </p:grpSpPr>
        <p:sp>
          <p:nvSpPr>
            <p:cNvPr id="10" name="Rectangle 9"/>
            <p:cNvSpPr/>
            <p:nvPr/>
          </p:nvSpPr>
          <p:spPr>
            <a:xfrm>
              <a:off x="342900" y="2419350"/>
              <a:ext cx="2305050" cy="3429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/>
            </a:p>
            <a:p>
              <a:pPr algn="ctr"/>
              <a:endParaRPr lang="en-US" sz="2000" dirty="0" smtClean="0"/>
            </a:p>
            <a:p>
              <a:pPr algn="ctr"/>
              <a:r>
                <a:rPr lang="en-US" sz="2000" dirty="0" smtClean="0"/>
                <a:t>Activity – 1</a:t>
              </a:r>
            </a:p>
            <a:p>
              <a:pPr algn="ctr"/>
              <a:endParaRPr lang="en-US" sz="2000" dirty="0" smtClean="0"/>
            </a:p>
            <a:p>
              <a:pPr algn="ctr"/>
              <a:r>
                <a:rPr lang="en-US" sz="2000" dirty="0" err="1" smtClean="0"/>
                <a:t>startActivityForResult</a:t>
              </a:r>
              <a:endParaRPr lang="en-US" sz="2000" dirty="0" smtClean="0"/>
            </a:p>
            <a:p>
              <a:pPr algn="ctr"/>
              <a:r>
                <a:rPr lang="en-US" sz="2000" dirty="0" smtClean="0"/>
                <a:t>…</a:t>
              </a:r>
            </a:p>
            <a:p>
              <a:pPr algn="ctr"/>
              <a:r>
                <a:rPr lang="en-US" sz="2000" dirty="0" smtClean="0"/>
                <a:t>…</a:t>
              </a:r>
            </a:p>
            <a:p>
              <a:pPr algn="ctr"/>
              <a:r>
                <a:rPr lang="en-US" sz="2000" dirty="0" err="1" smtClean="0"/>
                <a:t>onActivityResult</a:t>
              </a:r>
              <a:r>
                <a:rPr lang="en-US" sz="2000" dirty="0" smtClean="0"/>
                <a:t>()</a:t>
              </a:r>
            </a:p>
            <a:p>
              <a:pPr algn="ctr"/>
              <a:r>
                <a:rPr lang="en-US" sz="2000" dirty="0" smtClean="0"/>
                <a:t>…</a:t>
              </a:r>
            </a:p>
            <a:p>
              <a:pPr algn="ctr"/>
              <a:r>
                <a:rPr lang="en-US" sz="2000" dirty="0" smtClean="0"/>
                <a:t>…</a:t>
              </a:r>
            </a:p>
            <a:p>
              <a:pPr algn="ctr"/>
              <a:endParaRPr lang="en-US" sz="2000" dirty="0" err="1" smtClean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76950" y="2419350"/>
              <a:ext cx="2305050" cy="3429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Activity – 2</a:t>
              </a:r>
            </a:p>
            <a:p>
              <a:pPr algn="ctr"/>
              <a:endParaRPr lang="en-US" sz="2000" dirty="0" smtClean="0"/>
            </a:p>
            <a:p>
              <a:pPr algn="ctr"/>
              <a:endParaRPr lang="en-US" sz="2000" dirty="0" smtClean="0"/>
            </a:p>
            <a:p>
              <a:pPr algn="ctr"/>
              <a:endParaRPr lang="en-US" sz="2000" dirty="0" smtClean="0"/>
            </a:p>
            <a:p>
              <a:pPr algn="ctr"/>
              <a:endParaRPr lang="en-US" sz="2000" dirty="0" smtClean="0"/>
            </a:p>
            <a:p>
              <a:pPr algn="ctr"/>
              <a:endParaRPr lang="en-US" sz="2000" dirty="0" smtClean="0"/>
            </a:p>
            <a:p>
              <a:pPr algn="ctr"/>
              <a:endParaRPr lang="en-US" sz="2000" dirty="0" smtClean="0"/>
            </a:p>
            <a:p>
              <a:pPr algn="ctr"/>
              <a:r>
                <a:rPr lang="en-US" sz="2000" dirty="0" err="1" smtClean="0"/>
                <a:t>onResult</a:t>
              </a:r>
              <a:r>
                <a:rPr lang="en-US" sz="2000" dirty="0" smtClean="0"/>
                <a:t>()</a:t>
              </a:r>
            </a:p>
            <a:p>
              <a:pPr algn="ctr"/>
              <a:r>
                <a:rPr lang="en-US" sz="2000" dirty="0" smtClean="0"/>
                <a:t>…</a:t>
              </a:r>
            </a:p>
            <a:p>
              <a:pPr algn="ctr"/>
              <a:r>
                <a:rPr lang="en-US" sz="2000" dirty="0" smtClean="0"/>
                <a:t>…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2724150" y="2914650"/>
              <a:ext cx="325755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0800000">
              <a:off x="2705100" y="4876800"/>
              <a:ext cx="3238500" cy="38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381000" y="4610100"/>
              <a:ext cx="219456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6115050" y="4610100"/>
              <a:ext cx="219456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822606" y="2114550"/>
              <a:ext cx="3079689" cy="701731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marL="342900" indent="-342900" algn="l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Intent: {action + </a:t>
              </a:r>
            </a:p>
            <a:p>
              <a:pPr marL="342900" indent="-342900" algn="l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 + </a:t>
              </a: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requestCodeID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74039" y="5010150"/>
              <a:ext cx="1976823" cy="1034129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marL="342900" indent="-342900" algn="l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requestCodeID</a:t>
              </a:r>
              <a:endPara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342900" indent="-342900" algn="l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resultCode</a:t>
              </a:r>
              <a:endPara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342900" indent="-342900" algn="l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optional data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17320" y="885825"/>
            <a:ext cx="63093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Example: Let’s Play Golf – Call For A Tea Time</a:t>
            </a:r>
            <a:endParaRPr lang="en-US" sz="2000" b="0" dirty="0"/>
          </a:p>
        </p:txBody>
      </p:sp>
      <p:grpSp>
        <p:nvGrpSpPr>
          <p:cNvPr id="14" name="Group 10"/>
          <p:cNvGrpSpPr/>
          <p:nvPr/>
        </p:nvGrpSpPr>
        <p:grpSpPr>
          <a:xfrm>
            <a:off x="457857" y="1885936"/>
            <a:ext cx="8412480" cy="1188720"/>
            <a:chOff x="1066803" y="1711184"/>
            <a:chExt cx="7038111" cy="914921"/>
          </a:xfrm>
        </p:grpSpPr>
        <p:sp>
          <p:nvSpPr>
            <p:cNvPr id="15" name="Rectangle 14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Show all contacts and pick a particular one (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Intent.ACTION_PICK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).</a:t>
              </a:r>
            </a:p>
          </p:txBody>
        </p:sp>
        <p:sp>
          <p:nvSpPr>
            <p:cNvPr id="16" name="Isosceles Triangle 15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7" name="Group 10"/>
          <p:cNvGrpSpPr/>
          <p:nvPr/>
        </p:nvGrpSpPr>
        <p:grpSpPr>
          <a:xfrm>
            <a:off x="457857" y="3457561"/>
            <a:ext cx="8412480" cy="1188720"/>
            <a:chOff x="1066803" y="1711184"/>
            <a:chExt cx="7038111" cy="914921"/>
          </a:xfrm>
        </p:grpSpPr>
        <p:sp>
          <p:nvSpPr>
            <p:cNvPr id="19" name="Rectangle 18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For a successful interaction the main-activity accepts the returned URI identifying the person we want to call (</a:t>
              </a:r>
              <a:r>
                <a:rPr lang="en-US" sz="2000" b="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content://contacts/people/n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).</a:t>
              </a:r>
            </a:p>
          </p:txBody>
        </p:sp>
        <p:sp>
          <p:nvSpPr>
            <p:cNvPr id="20" name="Isosceles Triangle 19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22" name="Group 10"/>
          <p:cNvGrpSpPr/>
          <p:nvPr/>
        </p:nvGrpSpPr>
        <p:grpSpPr>
          <a:xfrm>
            <a:off x="457857" y="5029186"/>
            <a:ext cx="8412480" cy="1188720"/>
            <a:chOff x="1066803" y="1711184"/>
            <a:chExt cx="7038111" cy="914921"/>
          </a:xfrm>
        </p:grpSpPr>
        <p:sp>
          <p:nvSpPr>
            <p:cNvPr id="23" name="Rectangle 22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‘Nicely’ show the selected contact’s entry allowing calling, texting, emailing actions (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Intent.ACTION_VIEW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).</a:t>
              </a:r>
            </a:p>
          </p:txBody>
        </p:sp>
        <p:sp>
          <p:nvSpPr>
            <p:cNvPr id="24" name="Isosceles Triangle 23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17320" y="885825"/>
            <a:ext cx="63093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Example: Let’s Play Golf – Call For A Tea Time</a:t>
            </a:r>
            <a:endParaRPr lang="en-US" sz="2000" b="0" dirty="0"/>
          </a:p>
        </p:txBody>
      </p:sp>
      <p:grpSp>
        <p:nvGrpSpPr>
          <p:cNvPr id="37" name="Group 36"/>
          <p:cNvGrpSpPr/>
          <p:nvPr/>
        </p:nvGrpSpPr>
        <p:grpSpPr>
          <a:xfrm>
            <a:off x="114300" y="2404934"/>
            <a:ext cx="8741762" cy="3459418"/>
            <a:chOff x="114300" y="2404934"/>
            <a:chExt cx="8741762" cy="3459418"/>
          </a:xfrm>
        </p:grpSpPr>
        <p:sp>
          <p:nvSpPr>
            <p:cNvPr id="14" name="Rectangle 13"/>
            <p:cNvSpPr/>
            <p:nvPr/>
          </p:nvSpPr>
          <p:spPr>
            <a:xfrm>
              <a:off x="114300" y="2404934"/>
              <a:ext cx="1409700" cy="344341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User’s Main Activity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343400" y="2404934"/>
              <a:ext cx="1920240" cy="16459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Built-in </a:t>
              </a:r>
            </a:p>
            <a:p>
              <a:pPr algn="ctr"/>
              <a:r>
                <a:rPr lang="en-US" sz="2000" dirty="0" smtClean="0"/>
                <a:t>Activity – 2</a:t>
              </a:r>
            </a:p>
            <a:p>
              <a:pPr algn="ctr"/>
              <a:r>
                <a:rPr lang="en-US" sz="2000" dirty="0" smtClean="0"/>
                <a:t>(show contact list)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43400" y="4218432"/>
              <a:ext cx="1920240" cy="16459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Built-in </a:t>
              </a:r>
            </a:p>
            <a:p>
              <a:pPr algn="ctr"/>
              <a:r>
                <a:rPr lang="en-US" sz="2000" dirty="0" smtClean="0"/>
                <a:t>Activity – 3</a:t>
              </a:r>
            </a:p>
            <a:p>
              <a:pPr algn="ctr"/>
              <a:r>
                <a:rPr lang="en-US" sz="2000" dirty="0" smtClean="0"/>
                <a:t>(show selected contact)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1581150" y="3238500"/>
              <a:ext cx="2667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10800000">
              <a:off x="1581150" y="3714750"/>
              <a:ext cx="2743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610663" y="5105400"/>
              <a:ext cx="2667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546256" y="2628900"/>
              <a:ext cx="2666114" cy="369332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marL="342900" indent="-342900" algn="l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Intent.ACTION_PICK</a:t>
              </a:r>
              <a:endPara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64338" y="3829050"/>
              <a:ext cx="1976823" cy="369332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marL="342900" indent="-342900" algn="l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Contact’s Uri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11106" y="5200650"/>
              <a:ext cx="2666114" cy="369332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marL="342900" indent="-342900" algn="l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Intent.ACTION_VIEW</a:t>
              </a:r>
              <a:endPara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6263640" y="4473004"/>
              <a:ext cx="22326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327806" y="4705350"/>
              <a:ext cx="2528256" cy="1034129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marL="342900" indent="-342900" algn="l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Call</a:t>
              </a:r>
            </a:p>
            <a:p>
              <a:pPr marL="342900" indent="-342900" algn="l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Send text message</a:t>
              </a:r>
            </a:p>
            <a:p>
              <a:pPr marL="342900" indent="-342900" algn="l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Send email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17320" y="885825"/>
            <a:ext cx="63093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Example: Let’s Play Golf – Call For A Tea Time</a:t>
            </a:r>
            <a:endParaRPr lang="en-US" sz="2000" b="0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" y="2171700"/>
            <a:ext cx="2182368" cy="32735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1679" y="2171700"/>
            <a:ext cx="2182368" cy="32735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57526" y="2190750"/>
            <a:ext cx="2182368" cy="32735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9" name="Right Arrow 18"/>
          <p:cNvSpPr/>
          <p:nvPr/>
        </p:nvSpPr>
        <p:spPr>
          <a:xfrm>
            <a:off x="7924800" y="3086100"/>
            <a:ext cx="1143000" cy="93345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15653" y="5581650"/>
            <a:ext cx="2666114" cy="36933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Intent.ACTION_VIEW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3273" y="5581650"/>
            <a:ext cx="1976823" cy="36933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Main Activity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39806" y="5581650"/>
            <a:ext cx="2666114" cy="36933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Intent.ACTION_PICK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17320" y="885825"/>
            <a:ext cx="63093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Example: Let’s Play Golf – Call For A Tea Time</a:t>
            </a:r>
            <a:endParaRPr lang="en-US" sz="2000" b="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32605" y="2194560"/>
            <a:ext cx="2182368" cy="3756422"/>
            <a:chOff x="132605" y="2194560"/>
            <a:chExt cx="2182368" cy="3756422"/>
          </a:xfrm>
        </p:grpSpPr>
        <p:sp>
          <p:nvSpPr>
            <p:cNvPr id="21" name="TextBox 20"/>
            <p:cNvSpPr txBox="1"/>
            <p:nvPr/>
          </p:nvSpPr>
          <p:spPr>
            <a:xfrm>
              <a:off x="166449" y="5581650"/>
              <a:ext cx="2114681" cy="369332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marL="342900" indent="-342900" algn="l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Place the call</a:t>
              </a:r>
            </a:p>
          </p:txBody>
        </p:sp>
        <p:pic>
          <p:nvPicPr>
            <p:cNvPr id="5632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2605" y="2194560"/>
              <a:ext cx="2182368" cy="3273552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</p:pic>
      </p:grpSp>
      <p:grpSp>
        <p:nvGrpSpPr>
          <p:cNvPr id="15" name="Group 14"/>
          <p:cNvGrpSpPr/>
          <p:nvPr/>
        </p:nvGrpSpPr>
        <p:grpSpPr>
          <a:xfrm>
            <a:off x="2608456" y="2194560"/>
            <a:ext cx="2666114" cy="3756422"/>
            <a:chOff x="2373106" y="2194560"/>
            <a:chExt cx="2666114" cy="3756422"/>
          </a:xfrm>
        </p:grpSpPr>
        <p:sp>
          <p:nvSpPr>
            <p:cNvPr id="23" name="TextBox 22"/>
            <p:cNvSpPr txBox="1"/>
            <p:nvPr/>
          </p:nvSpPr>
          <p:spPr>
            <a:xfrm>
              <a:off x="2373106" y="5581650"/>
              <a:ext cx="2666114" cy="369332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marL="342900" indent="-342900" algn="l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Terminate the call</a:t>
              </a:r>
            </a:p>
          </p:txBody>
        </p:sp>
        <p:pic>
          <p:nvPicPr>
            <p:cNvPr id="5632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60943" y="2194560"/>
              <a:ext cx="1690441" cy="3273552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</p:pic>
      </p:grpSp>
      <p:grpSp>
        <p:nvGrpSpPr>
          <p:cNvPr id="14" name="Group 13"/>
          <p:cNvGrpSpPr/>
          <p:nvPr/>
        </p:nvGrpSpPr>
        <p:grpSpPr>
          <a:xfrm>
            <a:off x="5568053" y="2194560"/>
            <a:ext cx="3217547" cy="3756422"/>
            <a:chOff x="5129903" y="2194560"/>
            <a:chExt cx="3217547" cy="3756422"/>
          </a:xfrm>
        </p:grpSpPr>
        <p:sp>
          <p:nvSpPr>
            <p:cNvPr id="20" name="TextBox 19"/>
            <p:cNvSpPr txBox="1"/>
            <p:nvPr/>
          </p:nvSpPr>
          <p:spPr>
            <a:xfrm>
              <a:off x="5129903" y="5581650"/>
              <a:ext cx="3217547" cy="369332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marL="342900" indent="-342900" algn="l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Selected Contact’s URL</a:t>
              </a:r>
            </a:p>
          </p:txBody>
        </p:sp>
        <p:pic>
          <p:nvPicPr>
            <p:cNvPr id="56324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647492" y="2194560"/>
              <a:ext cx="2182368" cy="3273552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43000" y="885825"/>
            <a:ext cx="68580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Example: Calling A Sub-activity, Receiving Results</a:t>
            </a:r>
            <a:endParaRPr lang="en-US" sz="2000" b="0" dirty="0"/>
          </a:p>
        </p:txBody>
      </p:sp>
      <p:sp>
        <p:nvSpPr>
          <p:cNvPr id="14" name="TextBox 13"/>
          <p:cNvSpPr txBox="1"/>
          <p:nvPr/>
        </p:nvSpPr>
        <p:spPr>
          <a:xfrm>
            <a:off x="365760" y="1650131"/>
            <a:ext cx="8412480" cy="469051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IntentDemo2_Intent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making a phone call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//receiving results from a sub-activity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 cis493.intents;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android.app.Activity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android.content.Intent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android.net.Uri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android.os.Bundle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android.view.View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android.view.View.OnClickListener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class IntentDemo2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extendsActivity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TextViewlabel1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EditTexttext1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Button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btnCallActivity2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46120" y="885825"/>
            <a:ext cx="26517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Activities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gray">
          <a:xfrm>
            <a:off x="3108960" y="1441084"/>
            <a:ext cx="29260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Android Application</a:t>
            </a:r>
          </a:p>
        </p:txBody>
      </p:sp>
      <p:pic>
        <p:nvPicPr>
          <p:cNvPr id="17" name="Picture 16" descr="sdfas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446" y="2260862"/>
            <a:ext cx="5947108" cy="40818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43000" y="885825"/>
            <a:ext cx="68580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Example: Calling A Sub-activity, Receiving Results</a:t>
            </a:r>
            <a:endParaRPr lang="en-US" sz="2000" b="0" dirty="0"/>
          </a:p>
        </p:txBody>
      </p:sp>
      <p:sp>
        <p:nvSpPr>
          <p:cNvPr id="14" name="TextBox 13"/>
          <p:cNvSpPr txBox="1"/>
          <p:nvPr/>
        </p:nvSpPr>
        <p:spPr>
          <a:xfrm>
            <a:off x="365760" y="1650131"/>
            <a:ext cx="8412480" cy="469051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(Bundle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super.onCreate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setContentView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R.layout.main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label1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R.id.label1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R.id.text1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btnCallActivity2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(Button)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R.id.btnPickContact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btnCallActivity2.setOnClickListener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newClickHandler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catch(Exception e)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getBaseContext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Toast.LENGTH_LONG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}}//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43000" y="885825"/>
            <a:ext cx="68580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Example: Calling A Sub-activity, Receiving Results</a:t>
            </a:r>
            <a:endParaRPr lang="en-US" sz="2000" b="0" dirty="0"/>
          </a:p>
        </p:txBody>
      </p:sp>
      <p:sp>
        <p:nvSpPr>
          <p:cNvPr id="14" name="TextBox 13"/>
          <p:cNvSpPr txBox="1"/>
          <p:nvPr/>
        </p:nvSpPr>
        <p:spPr>
          <a:xfrm>
            <a:off x="365760" y="1650131"/>
            <a:ext cx="8412480" cy="469051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private class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ClickHandlerimplementsOnClickListener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publicvoidonClick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(View v)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myDatarefer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to: content://contacts/people/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text1.getText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//you may also try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ACTION_VIEW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instead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myActivity2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Intent.ACTION_PICK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Uri.parse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start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myActivity2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Tell it that our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requestCodeID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(or nickname) is 222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startActivityForResult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myActivity2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222);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getApplicationContext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"I can't wait for you", 1).show();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43000" y="885825"/>
            <a:ext cx="68580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Example: Calling A Sub-activity, Receiving Results</a:t>
            </a:r>
            <a:endParaRPr lang="en-US" sz="2000" b="0" dirty="0"/>
          </a:p>
        </p:txBody>
      </p:sp>
      <p:sp>
        <p:nvSpPr>
          <p:cNvPr id="14" name="TextBox 13"/>
          <p:cNvSpPr txBox="1"/>
          <p:nvPr/>
        </p:nvSpPr>
        <p:spPr>
          <a:xfrm>
            <a:off x="365760" y="1650131"/>
            <a:ext cx="8412480" cy="469051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catch(Exception e)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label1.setText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ClickHandler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protected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onActivityResult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intrequestCode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intresultCode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 data)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super.onActivityResult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requestCode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resultCode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use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requestCodeto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find out who is talking back to us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switch(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requestCode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43000" y="885825"/>
            <a:ext cx="68580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Example: Calling A Sub-activity, Receiving Results</a:t>
            </a:r>
            <a:endParaRPr lang="en-US" sz="2000" b="0" dirty="0"/>
          </a:p>
        </p:txBody>
      </p:sp>
      <p:sp>
        <p:nvSpPr>
          <p:cNvPr id="14" name="TextBox 13"/>
          <p:cNvSpPr txBox="1"/>
          <p:nvPr/>
        </p:nvSpPr>
        <p:spPr>
          <a:xfrm>
            <a:off x="365760" y="1650131"/>
            <a:ext cx="8412480" cy="435811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case(222):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222 is our friendly contact-picker activity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resultCode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Activity.RESULT_OK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selectedContact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data.getDataString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it will return an URI that looks like: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content://contacts/people/n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where n is the selected contacts' ID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label1.setText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selectedContact.toString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//show a 'nice' screen with the selected contact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myAct3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Intent.ACTION_VIEW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Uri.parse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selectedContact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myAct3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43000" y="885825"/>
            <a:ext cx="68580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Example: Calling A Sub-activity, Receiving Results</a:t>
            </a:r>
            <a:endParaRPr lang="en-US" sz="2000" b="0" dirty="0"/>
          </a:p>
        </p:txBody>
      </p:sp>
      <p:sp>
        <p:nvSpPr>
          <p:cNvPr id="14" name="TextBox 13"/>
          <p:cNvSpPr txBox="1"/>
          <p:nvPr/>
        </p:nvSpPr>
        <p:spPr>
          <a:xfrm>
            <a:off x="365760" y="1650131"/>
            <a:ext cx="8412480" cy="463511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//user pressed the BACK button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label1.setText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("Selection CANCELLED 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requestCode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" "+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resultCode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}//switch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catch(Exception e)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getBaseContext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Toast.LENGTH_LONG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}}//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onActivityResult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IntentDemo2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43000" y="885825"/>
            <a:ext cx="68580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Example: Calling A Sub-activity, Receiving Results</a:t>
            </a:r>
            <a:endParaRPr lang="en-US" sz="2000" b="0" dirty="0"/>
          </a:p>
        </p:txBody>
      </p:sp>
      <p:sp>
        <p:nvSpPr>
          <p:cNvPr id="14" name="TextBox 13"/>
          <p:cNvSpPr txBox="1"/>
          <p:nvPr/>
        </p:nvSpPr>
        <p:spPr>
          <a:xfrm>
            <a:off x="365760" y="1650131"/>
            <a:ext cx="5463540" cy="463511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encoding="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utf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-8"?&gt;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LinearLayoutxmlns:android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="http://schemas.android.com/apk/res/android"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android:orientation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="vertical"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“ 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label1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android:background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="#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ff0000cc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="This is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Activity1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android:textStyle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="bold"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20sp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“/&gt;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100" y="2114550"/>
            <a:ext cx="2449068" cy="367360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43000" y="885825"/>
            <a:ext cx="68580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Example: Calling A Sub-activity, Receiving Results</a:t>
            </a:r>
            <a:endParaRPr lang="en-US" sz="2000" b="0" dirty="0"/>
          </a:p>
        </p:txBody>
      </p:sp>
      <p:sp>
        <p:nvSpPr>
          <p:cNvPr id="14" name="TextBox 13"/>
          <p:cNvSpPr txBox="1"/>
          <p:nvPr/>
        </p:nvSpPr>
        <p:spPr>
          <a:xfrm>
            <a:off x="365760" y="1650131"/>
            <a:ext cx="5463540" cy="430271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EditText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54px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="content://contacts/people/”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18sp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&lt;Button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btnPickContact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149px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="Pick a Contact"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android:textStyle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="bold“ /&gt;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100" y="2114550"/>
            <a:ext cx="2449068" cy="367360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43000" y="885824"/>
            <a:ext cx="640080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Example: Showing Pictures And Video - Calling A Sub-activity, Receiving Results</a:t>
            </a:r>
            <a:endParaRPr lang="en-US" sz="2000" b="0" dirty="0"/>
          </a:p>
        </p:txBody>
      </p:sp>
      <p:sp>
        <p:nvSpPr>
          <p:cNvPr id="14" name="TextBox 13"/>
          <p:cNvSpPr txBox="1"/>
          <p:nvPr/>
        </p:nvSpPr>
        <p:spPr>
          <a:xfrm>
            <a:off x="365760" y="1859681"/>
            <a:ext cx="8412480" cy="430271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private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showSoundTracks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myIntent.setType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("video/*, images/*");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myIntent.setAction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Intent.ACTION_GET_CONTENT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startActivityForResult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0);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showSoundTracks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protected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onActivityResult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intrequestCode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intresultCode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Intent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super.onActivityResult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requestCode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resultCode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intent);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requestCode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== 0) &amp;&amp;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resultCode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Activity.RESULT_OK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selectedImage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intent.getDataString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(this,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selectedImage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1).show();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43000" y="885824"/>
            <a:ext cx="640080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Example: Showing Pictures And Video - Calling A Sub-activity, Receiving Results</a:t>
            </a:r>
            <a:endParaRPr lang="en-US" sz="2000" b="0" dirty="0"/>
          </a:p>
        </p:txBody>
      </p:sp>
      <p:sp>
        <p:nvSpPr>
          <p:cNvPr id="14" name="TextBox 13"/>
          <p:cNvSpPr txBox="1"/>
          <p:nvPr/>
        </p:nvSpPr>
        <p:spPr>
          <a:xfrm>
            <a:off x="365760" y="1859681"/>
            <a:ext cx="8412480" cy="131112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show a 'nice' screen with the selected image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myAct3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Intent.ACTION_VIEW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Uri.parse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selectedImage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myAct3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);}}//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onActivityResult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3333750"/>
            <a:ext cx="2032000" cy="3048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7850" y="3336798"/>
            <a:ext cx="2029968" cy="30449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flipV="1">
            <a:off x="685800" y="4057650"/>
            <a:ext cx="13335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324100" y="4305300"/>
            <a:ext cx="3657600" cy="1504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43000" y="885824"/>
            <a:ext cx="640080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Example: Showing Pictures And Video - Calling A Sub-activity, Receiving Results</a:t>
            </a:r>
            <a:endParaRPr lang="en-US" sz="2000" b="0" dirty="0"/>
          </a:p>
        </p:txBody>
      </p:sp>
      <p:sp>
        <p:nvSpPr>
          <p:cNvPr id="14" name="TextBox 13"/>
          <p:cNvSpPr txBox="1"/>
          <p:nvPr/>
        </p:nvSpPr>
        <p:spPr>
          <a:xfrm>
            <a:off x="365760" y="1745381"/>
            <a:ext cx="5468112" cy="22860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private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showSoundTracks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myIntent.setType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("audio/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mp3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myIntent.setAction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Intent.ACTION_GET_CONTENT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startActivityForResult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0);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showSoundTracks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24650" y="1745381"/>
            <a:ext cx="1524000" cy="2286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365760" y="4114800"/>
            <a:ext cx="5468112" cy="2286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The returned string value is similar to the following “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content://media/external/audio/media/14</a:t>
            </a:r>
            <a:r>
              <a:rPr lang="en-US" sz="2000" b="0" dirty="0" smtClean="0"/>
              <a:t>” </a:t>
            </a:r>
            <a:r>
              <a:rPr lang="en-US" sz="2000" b="0" dirty="0" err="1" smtClean="0"/>
              <a:t>ACTION_VIEW</a:t>
            </a:r>
            <a:r>
              <a:rPr lang="en-US" sz="2000" b="0" dirty="0" smtClean="0"/>
              <a:t> on that Uri would produce a result similar to the image on the 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31920" y="885825"/>
            <a:ext cx="12801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Intents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371600" y="1441084"/>
            <a:ext cx="64008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Intents are invoked using the following options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71714" y="3211285"/>
          <a:ext cx="8200573" cy="19253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106058"/>
                <a:gridCol w="50945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startActivity</a:t>
                      </a:r>
                      <a:r>
                        <a:rPr lang="en-US" b="0" dirty="0" smtClean="0"/>
                        <a:t> (intent)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Launches an Activity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sendBroadcast</a:t>
                      </a:r>
                      <a:r>
                        <a:rPr lang="en-US" b="0" dirty="0" smtClean="0"/>
                        <a:t> (intent)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Sends an intent to any interested </a:t>
                      </a:r>
                      <a:r>
                        <a:rPr lang="en-US" b="0" dirty="0" err="1" smtClean="0"/>
                        <a:t>BroadcastReceiver</a:t>
                      </a:r>
                      <a:r>
                        <a:rPr lang="en-US" b="0" dirty="0" smtClean="0"/>
                        <a:t> components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startService</a:t>
                      </a:r>
                      <a:r>
                        <a:rPr lang="en-US" b="0" dirty="0" smtClean="0"/>
                        <a:t> (intent) </a:t>
                      </a:r>
                    </a:p>
                    <a:p>
                      <a:r>
                        <a:rPr lang="en-US" b="0" dirty="0" smtClean="0"/>
                        <a:t>or</a:t>
                      </a:r>
                    </a:p>
                    <a:p>
                      <a:r>
                        <a:rPr lang="en-US" b="0" dirty="0" err="1" smtClean="0"/>
                        <a:t>bindService</a:t>
                      </a:r>
                      <a:r>
                        <a:rPr lang="en-US" b="0" dirty="0" smtClean="0"/>
                        <a:t> (intent, …)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Communicate with a background Service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794760" y="885824"/>
            <a:ext cx="1554480" cy="448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Appendix</a:t>
            </a:r>
            <a:endParaRPr lang="en-US" sz="2000" b="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148840" y="1466850"/>
            <a:ext cx="484632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Built-in Standard </a:t>
            </a:r>
            <a:r>
              <a:rPr lang="en-US" sz="2000" b="0" dirty="0" err="1" smtClean="0"/>
              <a:t>BroadcastActions</a:t>
            </a:r>
            <a:endParaRPr lang="en-US" sz="2000" b="0" dirty="0" smtClean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365760" y="2171700"/>
            <a:ext cx="8412480" cy="16459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List of standard actions that Intents can use for receiving broadcasts (usually through </a:t>
            </a:r>
            <a:r>
              <a:rPr lang="en-US" sz="2000" b="0" dirty="0" err="1" smtClean="0"/>
              <a:t>registerReceiver</a:t>
            </a:r>
            <a:r>
              <a:rPr lang="en-US" sz="2000" b="0" dirty="0" smtClean="0"/>
              <a:t>(</a:t>
            </a:r>
            <a:r>
              <a:rPr lang="en-US" sz="2000" b="0" dirty="0" err="1" smtClean="0"/>
              <a:t>BroadcastReceiver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IntentFilter</a:t>
            </a:r>
            <a:r>
              <a:rPr lang="en-US" sz="2000" b="0" dirty="0" smtClean="0"/>
              <a:t>) or a &lt;receiver&gt; tag in a manifest).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19100" y="4483100"/>
          <a:ext cx="8305800" cy="14630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152900"/>
                <a:gridCol w="4152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ACTION_TIME_TICK</a:t>
                      </a:r>
                      <a:endParaRPr lang="en-US" b="0" dirty="0" smtClean="0"/>
                    </a:p>
                    <a:p>
                      <a:r>
                        <a:rPr lang="en-US" b="0" dirty="0" err="1" smtClean="0"/>
                        <a:t>ACTION_TIME_CHANGED</a:t>
                      </a:r>
                      <a:endParaRPr lang="en-US" b="0" dirty="0" smtClean="0"/>
                    </a:p>
                    <a:p>
                      <a:r>
                        <a:rPr lang="en-US" b="0" dirty="0" err="1" smtClean="0"/>
                        <a:t>ACTION_TIMEZONE_CHANGED</a:t>
                      </a:r>
                      <a:endParaRPr lang="en-US" b="0" dirty="0" smtClean="0"/>
                    </a:p>
                    <a:p>
                      <a:r>
                        <a:rPr lang="en-US" b="0" dirty="0" err="1" smtClean="0"/>
                        <a:t>ACTION_BOOT_COMPLETED</a:t>
                      </a:r>
                      <a:endParaRPr lang="en-US" b="0" dirty="0" smtClean="0"/>
                    </a:p>
                    <a:p>
                      <a:r>
                        <a:rPr lang="en-US" b="0" dirty="0" err="1" smtClean="0"/>
                        <a:t>ACTION_PACKAGE_ADDED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ACTION_PACKAGE_CHANGED</a:t>
                      </a:r>
                      <a:endParaRPr lang="en-US" b="0" dirty="0" smtClean="0"/>
                    </a:p>
                    <a:p>
                      <a:r>
                        <a:rPr lang="en-US" b="0" dirty="0" err="1" smtClean="0"/>
                        <a:t>ACTION_PACKAGE_REMOVED</a:t>
                      </a:r>
                      <a:endParaRPr lang="en-US" b="0" dirty="0" smtClean="0"/>
                    </a:p>
                    <a:p>
                      <a:r>
                        <a:rPr lang="en-US" b="0" dirty="0" err="1" smtClean="0"/>
                        <a:t>ACTION_UID_REMOVED</a:t>
                      </a:r>
                      <a:endParaRPr lang="en-US" b="0" dirty="0" smtClean="0"/>
                    </a:p>
                    <a:p>
                      <a:r>
                        <a:rPr lang="en-US" b="0" dirty="0" err="1" smtClean="0"/>
                        <a:t>ACTION_BATTERY_CHANGED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794760" y="885824"/>
            <a:ext cx="1554480" cy="448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Appendix</a:t>
            </a:r>
            <a:endParaRPr lang="en-US" sz="2000" b="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3108960" y="1466850"/>
            <a:ext cx="29260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Getting Permissions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0150" y="2240280"/>
            <a:ext cx="6743700" cy="404622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31920" y="885825"/>
            <a:ext cx="12801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Intents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920240" y="1441084"/>
            <a:ext cx="530352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The main arguments of an Intent are: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4979" y="2273578"/>
            <a:ext cx="8699853" cy="1188720"/>
            <a:chOff x="224979" y="3028306"/>
            <a:chExt cx="8699853" cy="1188720"/>
          </a:xfrm>
        </p:grpSpPr>
        <p:sp>
          <p:nvSpPr>
            <p:cNvPr id="8" name="Pentagon 7"/>
            <p:cNvSpPr>
              <a:spLocks noChangeArrowheads="1"/>
            </p:cNvSpPr>
            <p:nvPr/>
          </p:nvSpPr>
          <p:spPr bwMode="gray">
            <a:xfrm>
              <a:off x="224979" y="3028306"/>
              <a:ext cx="1894114" cy="1188720"/>
            </a:xfrm>
            <a:prstGeom prst="homePlate">
              <a:avLst/>
            </a:prstGeom>
            <a:solidFill>
              <a:schemeClr val="accent6"/>
            </a:soli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r>
                <a:rPr lang="en-US" sz="2000" b="0" dirty="0" smtClean="0">
                  <a:solidFill>
                    <a:schemeClr val="bg1"/>
                  </a:solidFill>
                </a:rPr>
                <a:t>Action</a:t>
              </a:r>
              <a:endParaRPr lang="en-US" sz="2000" b="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3"/>
            <p:cNvSpPr>
              <a:spLocks noChangeArrowheads="1"/>
            </p:cNvSpPr>
            <p:nvPr/>
          </p:nvSpPr>
          <p:spPr bwMode="gray">
            <a:xfrm>
              <a:off x="2235198" y="3028306"/>
              <a:ext cx="6689634" cy="118872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9144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The built-in action to be performed, such as </a:t>
              </a:r>
              <a:r>
                <a:rPr lang="en-US" sz="2000" b="0" dirty="0" err="1" smtClean="0"/>
                <a:t>ACTION_VIEW</a:t>
              </a:r>
              <a:r>
                <a:rPr lang="en-US" sz="2000" b="0" dirty="0" smtClean="0"/>
                <a:t>, </a:t>
              </a:r>
              <a:r>
                <a:rPr lang="en-US" sz="2000" b="0" dirty="0" err="1" smtClean="0"/>
                <a:t>ACTION_EDIT</a:t>
              </a:r>
              <a:r>
                <a:rPr lang="en-US" sz="2000" b="0" dirty="0" smtClean="0"/>
                <a:t>, </a:t>
              </a:r>
              <a:r>
                <a:rPr lang="en-US" sz="2000" b="0" dirty="0" err="1" smtClean="0"/>
                <a:t>ACTION_MAIN</a:t>
              </a:r>
              <a:r>
                <a:rPr lang="en-US" sz="2000" b="0" dirty="0" smtClean="0"/>
                <a:t>,  … or user-created-activity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4979" y="3681468"/>
            <a:ext cx="8699853" cy="1188720"/>
            <a:chOff x="224979" y="4755504"/>
            <a:chExt cx="8699853" cy="1188720"/>
          </a:xfrm>
        </p:grpSpPr>
        <p:sp>
          <p:nvSpPr>
            <p:cNvPr id="9" name="Pentagon 8"/>
            <p:cNvSpPr>
              <a:spLocks noChangeArrowheads="1"/>
            </p:cNvSpPr>
            <p:nvPr/>
          </p:nvSpPr>
          <p:spPr bwMode="gray">
            <a:xfrm>
              <a:off x="224979" y="4755504"/>
              <a:ext cx="1892808" cy="1188720"/>
            </a:xfrm>
            <a:prstGeom prst="homePlate">
              <a:avLst/>
            </a:prstGeom>
            <a:solidFill>
              <a:schemeClr val="accent3"/>
            </a:soli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r>
                <a:rPr lang="en-US" sz="2000" b="0" dirty="0" smtClean="0">
                  <a:solidFill>
                    <a:schemeClr val="bg1"/>
                  </a:solidFill>
                </a:rPr>
                <a:t>Data</a:t>
              </a:r>
              <a:endParaRPr lang="en-US" sz="2000" b="0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gray">
            <a:xfrm>
              <a:off x="2235198" y="4755504"/>
              <a:ext cx="6689634" cy="118872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9144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The primary data to operate on, such as a phone number to be called (expressed as </a:t>
              </a:r>
              <a:r>
                <a:rPr lang="en-US" sz="2000" b="0" dirty="0" err="1" smtClean="0"/>
                <a:t>aUri</a:t>
              </a:r>
              <a:r>
                <a:rPr lang="en-US" sz="2000" b="0" dirty="0" smtClean="0"/>
                <a:t>).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870865" y="5239657"/>
            <a:ext cx="1828800" cy="10595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Activity 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415302" y="5239657"/>
            <a:ext cx="1828800" cy="105954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Activity 2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717864" y="5399320"/>
            <a:ext cx="37156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>
            <a:off x="2714172" y="6154057"/>
            <a:ext cx="36866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26231" y="4978408"/>
            <a:ext cx="3098925" cy="36933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+mn-lt"/>
                <a:cs typeface="Courier New" pitchFamily="49" charset="0"/>
              </a:rPr>
              <a:t>Intent: { action + data 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51442" y="5762172"/>
            <a:ext cx="2012089" cy="36933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+mn-lt"/>
                <a:cs typeface="Courier New" pitchFamily="49" charset="0"/>
              </a:rPr>
              <a:t>Optional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31920" y="885825"/>
            <a:ext cx="12801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Intents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920240" y="1441084"/>
            <a:ext cx="530352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Typically an intent is called as follows: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5760" y="3121537"/>
            <a:ext cx="8412480" cy="103412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IntentmyActivity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new Intent(action, data);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0" name="Line Callout 2 19"/>
          <p:cNvSpPr/>
          <p:nvPr/>
        </p:nvSpPr>
        <p:spPr>
          <a:xfrm>
            <a:off x="6250212" y="4497279"/>
            <a:ext cx="2705101" cy="10058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4579"/>
              <a:gd name="adj6" fmla="val -1988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Primary data (as an URI)</a:t>
            </a:r>
          </a:p>
          <a:p>
            <a:pPr algn="l"/>
            <a:r>
              <a:rPr lang="en-US" sz="1400" dirty="0" err="1" smtClean="0">
                <a:hlinkClick r:id="rId2" invalidUrl="tel:///"/>
              </a:rPr>
              <a:t>tel</a:t>
            </a:r>
            <a:r>
              <a:rPr lang="en-US" sz="1400" dirty="0" smtClean="0">
                <a:hlinkClick r:id="rId2" invalidUrl="tel:///"/>
              </a:rPr>
              <a:t>://</a:t>
            </a:r>
            <a:endParaRPr lang="en-US" sz="1400" dirty="0" smtClean="0"/>
          </a:p>
          <a:p>
            <a:pPr algn="l"/>
            <a:r>
              <a:rPr lang="en-US" sz="1400" dirty="0" smtClean="0"/>
              <a:t>http://</a:t>
            </a:r>
          </a:p>
          <a:p>
            <a:pPr algn="l"/>
            <a:r>
              <a:rPr lang="en-US" sz="1400" dirty="0" err="1" smtClean="0"/>
              <a:t>sendto</a:t>
            </a:r>
            <a:r>
              <a:rPr lang="en-US" sz="1400" dirty="0" smtClean="0"/>
              <a:t>://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Line Callout 2 23"/>
          <p:cNvSpPr/>
          <p:nvPr/>
        </p:nvSpPr>
        <p:spPr>
          <a:xfrm>
            <a:off x="1924950" y="4511794"/>
            <a:ext cx="2705101" cy="1005840"/>
          </a:xfrm>
          <a:prstGeom prst="borderCallout2">
            <a:avLst>
              <a:gd name="adj1" fmla="val 21636"/>
              <a:gd name="adj2" fmla="val 104343"/>
              <a:gd name="adj3" fmla="val 21636"/>
              <a:gd name="adj4" fmla="val 113715"/>
              <a:gd name="adj5" fmla="val -110250"/>
              <a:gd name="adj6" fmla="val 11693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Built-in or user-created activity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31920" y="885825"/>
            <a:ext cx="12801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Intents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2148840" y="1441084"/>
            <a:ext cx="484632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Examples of action/data pairs are: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857" y="2612571"/>
            <a:ext cx="8412480" cy="5805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tabLst>
                <a:tab pos="2974975" algn="l"/>
              </a:tabLst>
            </a:pPr>
            <a:r>
              <a:rPr lang="en-US" sz="2000" dirty="0" err="1" smtClean="0"/>
              <a:t>ACTION_DIAL</a:t>
            </a:r>
            <a:r>
              <a:rPr lang="en-US" sz="2000" dirty="0" smtClean="0"/>
              <a:t>          </a:t>
            </a:r>
            <a:r>
              <a:rPr lang="en-US" sz="2000" dirty="0" err="1" smtClean="0"/>
              <a:t>tel:123</a:t>
            </a:r>
            <a:endParaRPr lang="en-US" sz="2000" dirty="0" smtClean="0"/>
          </a:p>
        </p:txBody>
      </p:sp>
      <p:grpSp>
        <p:nvGrpSpPr>
          <p:cNvPr id="9" name="Group 10"/>
          <p:cNvGrpSpPr/>
          <p:nvPr/>
        </p:nvGrpSpPr>
        <p:grpSpPr>
          <a:xfrm>
            <a:off x="457857" y="3295612"/>
            <a:ext cx="8412480" cy="640080"/>
            <a:chOff x="1066803" y="1711184"/>
            <a:chExt cx="7038111" cy="914921"/>
          </a:xfrm>
        </p:grpSpPr>
        <p:sp>
          <p:nvSpPr>
            <p:cNvPr id="10" name="Rectangle 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Display the phone dialer with the given number filled in.</a:t>
              </a:r>
            </a:p>
          </p:txBody>
        </p:sp>
        <p:sp>
          <p:nvSpPr>
            <p:cNvPr id="11" name="Isosceles Triangle 1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457857" y="4209148"/>
            <a:ext cx="8412480" cy="5805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tabLst>
                <a:tab pos="2974975" algn="l"/>
              </a:tabLst>
            </a:pPr>
            <a:r>
              <a:rPr lang="en-US" sz="2000" dirty="0" err="1" smtClean="0"/>
              <a:t>ACTION_VIEW</a:t>
            </a:r>
            <a:r>
              <a:rPr lang="en-US" sz="2000" dirty="0" smtClean="0"/>
              <a:t>         http://www.google.com</a:t>
            </a:r>
          </a:p>
        </p:txBody>
      </p:sp>
      <p:grpSp>
        <p:nvGrpSpPr>
          <p:cNvPr id="14" name="Group 10"/>
          <p:cNvGrpSpPr/>
          <p:nvPr/>
        </p:nvGrpSpPr>
        <p:grpSpPr>
          <a:xfrm>
            <a:off x="457857" y="4892189"/>
            <a:ext cx="8412480" cy="1188720"/>
            <a:chOff x="1066803" y="1711184"/>
            <a:chExt cx="7038111" cy="914921"/>
          </a:xfrm>
        </p:grpSpPr>
        <p:sp>
          <p:nvSpPr>
            <p:cNvPr id="15" name="Rectangle 14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Show Google page in a browser view. Note how the VIEW action does what is considered the most reasonable thing for a particular URI.</a:t>
              </a:r>
            </a:p>
          </p:txBody>
        </p:sp>
        <p:sp>
          <p:nvSpPr>
            <p:cNvPr id="16" name="Isosceles Triangle 15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lt;Course Name&amp;gt;&amp;quot;&quot;/&gt;&lt;property id=&quot;20307&quot; value=&quot;377&quot;/&gt;&lt;/object&gt;&lt;object type=&quot;3&quot; unique_id=&quot;10005&quot;&gt;&lt;property id=&quot;20148&quot; value=&quot;5&quot;/&gt;&lt;property id=&quot;20300&quot; value=&quot;Slide 2 - &amp;quot;Copyright&amp;quot;&quot;/&gt;&lt;property id=&quot;20307&quot; value=&quot;398&quot;/&gt;&lt;/object&gt;&lt;object type=&quot;3&quot; unique_id=&quot;10006&quot;&gt;&lt;property id=&quot;20148&quot; value=&quot;5&quot;/&gt;&lt;property id=&quot;20300&quot; value=&quot;Slide 7 - &amp;quot;Agenda&amp;quot;&quot;/&gt;&lt;property id=&quot;20307&quot; value=&quot;502&quot;/&gt;&lt;/object&gt;&lt;object type=&quot;3&quot; unique_id=&quot;10007&quot;&gt;&lt;property id=&quot;20148&quot; value=&quot;5&quot;/&gt;&lt;property id=&quot;20300&quot; value=&quot;Slide 5&quot;/&gt;&lt;property id=&quot;20307&quot; value=&quot;408&quot;/&gt;&lt;/object&gt;&lt;object type=&quot;3&quot; unique_id=&quot;10008&quot;&gt;&lt;property id=&quot;20148&quot; value=&quot;5&quot;/&gt;&lt;property id=&quot;20300&quot; value=&quot;Slide 4 - &amp;quot;Welcome!&amp;quot;&quot;/&gt;&lt;property id=&quot;20307&quot; value=&quot;462&quot;/&gt;&lt;/object&gt;&lt;object type=&quot;3&quot; unique_id=&quot;10009&quot;&gt;&lt;property id=&quot;20148&quot; value=&quot;5&quot;/&gt;&lt;property id=&quot;20300&quot; value=&quot;Slide 10 - &amp;quot;Training Methodology&amp;quot;&quot;/&gt;&lt;property id=&quot;20307&quot; value=&quot;463&quot;/&gt;&lt;/object&gt;&lt;object type=&quot;3&quot; unique_id=&quot;10012&quot;&gt;&lt;property id=&quot;20148&quot; value=&quot;5&quot;/&gt;&lt;property id=&quot;20300&quot; value=&quot;Slide 12&quot;/&gt;&lt;property id=&quot;20307&quot; value=&quot;423&quot;/&gt;&lt;/object&gt;&lt;object type=&quot;3&quot; unique_id=&quot;10034&quot;&gt;&lt;property id=&quot;20148&quot; value=&quot;5&quot;/&gt;&lt;property id=&quot;20300&quot; value=&quot;Slide 27 - &amp;quot;Chapter Review&amp;quot;&quot;/&gt;&lt;property id=&quot;20307&quot; value=&quot;498&quot;/&gt;&lt;/object&gt;&lt;object type=&quot;3&quot; unique_id=&quot;10035&quot;&gt;&lt;property id=&quot;20148&quot; value=&quot;5&quot;/&gt;&lt;property id=&quot;20300&quot; value=&quot;Slide 28 - &amp;quot;Answers to Chapter Review &amp;quot;&quot;/&gt;&lt;property id=&quot;20307&quot; value=&quot;499&quot;/&gt;&lt;/object&gt;&lt;object type=&quot;3&quot; unique_id=&quot;17365&quot;&gt;&lt;property id=&quot;20148&quot; value=&quot;5&quot;/&gt;&lt;property id=&quot;20300&quot; value=&quot;Slide 3 - &amp;quot;Preface&amp;quot;&quot;/&gt;&lt;property id=&quot;20307&quot; value=&quot;550&quot;/&gt;&lt;/object&gt;&lt;object type=&quot;3&quot; unique_id=&quot;22171&quot;&gt;&lt;property id=&quot;20148&quot; value=&quot;5&quot;/&gt;&lt;property id=&quot;20300&quot; value=&quot;Slide 17 - &amp;quot;&amp;lt;Name of Course&amp;gt;Process Flow – (Linear) &amp;quot;&quot;/&gt;&lt;property id=&quot;20307&quot; value=&quot;585&quot;/&gt;&lt;/object&gt;&lt;object type=&quot;3&quot; unique_id=&quot;50534&quot;&gt;&lt;property id=&quot;20148&quot; value=&quot;5&quot;/&gt;&lt;property id=&quot;20300&quot; value=&quot;Slide 13 - &amp;quot;&amp;lt;Overview Slide&amp;gt;&amp;quot;&quot;/&gt;&lt;property id=&quot;20307&quot; value=&quot;596&quot;/&gt;&lt;/object&gt;&lt;object type=&quot;3&quot; unique_id=&quot;50535&quot;&gt;&lt;property id=&quot;20148&quot; value=&quot;5&quot;/&gt;&lt;property id=&quot;20300&quot; value=&quot;Slide 14 - &amp;quot;Key Terms&amp;quot;&quot;/&gt;&lt;property id=&quot;20307&quot; value=&quot;605&quot;/&gt;&lt;/object&gt;&lt;object type=&quot;3&quot; unique_id=&quot;50542&quot;&gt;&lt;property id=&quot;20148&quot; value=&quot;5&quot;/&gt;&lt;property id=&quot;20300&quot; value=&quot;Slide 31&quot;/&gt;&lt;property id=&quot;20307&quot; value=&quot;595&quot;/&gt;&lt;/object&gt;&lt;object type=&quot;3&quot; unique_id=&quot;50545&quot;&gt;&lt;property id=&quot;20148&quot; value=&quot;5&quot;/&gt;&lt;property id=&quot;20300&quot; value=&quot;Slide 34 - &amp;quot;Where to Find Help?&amp;quot;&quot;/&gt;&lt;property id=&quot;20307&quot; value=&quot;603&quot;/&gt;&lt;/object&gt;&lt;object type=&quot;3&quot; unique_id=&quot;67320&quot;&gt;&lt;property id=&quot;20148&quot; value=&quot;5&quot;/&gt;&lt;property id=&quot;20300&quot; value=&quot;Slide 6&quot;/&gt;&lt;property id=&quot;20307&quot; value=&quot;608&quot;/&gt;&lt;/object&gt;&lt;object type=&quot;3&quot; unique_id=&quot;67321&quot;&gt;&lt;property id=&quot;20148&quot; value=&quot;5&quot;/&gt;&lt;property id=&quot;20300&quot; value=&quot;Slide 8 - &amp;quot;Agenda&amp;quot;&quot;/&gt;&lt;property id=&quot;20307&quot; value=&quot;729&quot;/&gt;&lt;/object&gt;&lt;object type=&quot;3&quot; unique_id=&quot;67322&quot;&gt;&lt;property id=&quot;20148&quot; value=&quot;5&quot;/&gt;&lt;property id=&quot;20300&quot; value=&quot;Slide 9 - &amp;quot;Agenda&amp;quot;&quot;/&gt;&lt;property id=&quot;20307&quot; value=&quot;730&quot;/&gt;&lt;/object&gt;&lt;object type=&quot;3&quot; unique_id=&quot;67323&quot;&gt;&lt;property id=&quot;20148&quot; value=&quot;5&quot;/&gt;&lt;property id=&quot;20300&quot; value=&quot;Slide 11 - &amp;quot;Agenda&amp;quot;&quot;/&gt;&lt;property id=&quot;20307&quot; value=&quot;726&quot;/&gt;&lt;/object&gt;&lt;object type=&quot;3&quot; unique_id=&quot;67324&quot;&gt;&lt;property id=&quot;20148&quot; value=&quot;5&quot;/&gt;&lt;property id=&quot;20300&quot; value=&quot;Slide 15 - &amp;quot;Key Terms&amp;quot;&quot;/&gt;&lt;property id=&quot;20307&quot; value=&quot;716&quot;/&gt;&lt;/object&gt;&lt;object type=&quot;3&quot; unique_id=&quot;67325&quot;&gt;&lt;property id=&quot;20148&quot; value=&quot;5&quot;/&gt;&lt;property id=&quot;20300&quot; value=&quot;Slide 16 - &amp;quot;Key Terms (contd.)&amp;quot;&quot;/&gt;&lt;property id=&quot;20307&quot; value=&quot;633&quot;/&gt;&lt;/object&gt;&lt;object type=&quot;3&quot; unique_id=&quot;67326&quot;&gt;&lt;property id=&quot;20148&quot; value=&quot;5&quot;/&gt;&lt;property id=&quot;20300&quot; value=&quot;Slide 18 - &amp;quot;&amp;lt;Name of Course&amp;gt;Process Flow – (Complex) &amp;quot;&quot;/&gt;&lt;property id=&quot;20307&quot; value=&quot;715&quot;/&gt;&lt;/object&gt;&lt;object type=&quot;3&quot; unique_id=&quot;67327&quot;&gt;&lt;property id=&quot;20148&quot; value=&quot;5&quot;/&gt;&lt;property id=&quot;20300&quot; value=&quot;Slide 19 - &amp;quot;Concepts slide 1&amp;quot;&quot;/&gt;&lt;property id=&quot;20307&quot; value=&quot;614&quot;/&gt;&lt;/object&gt;&lt;object type=&quot;3&quot; unique_id=&quot;67328&quot;&gt;&lt;property id=&quot;20148&quot; value=&quot;5&quot;/&gt;&lt;property id=&quot;20300&quot; value=&quot;Slide 20 - &amp;quot;Material Master Requirements – Sample Slide&amp;quot;&quot;/&gt;&lt;property id=&quot;20307&quot; value=&quot;731&quot;/&gt;&lt;/object&gt;&lt;object type=&quot;3&quot; unique_id=&quot;67329&quot;&gt;&lt;property id=&quot;20148&quot; value=&quot;5&quot;/&gt;&lt;property id=&quot;20300&quot; value=&quot;Slide 21 - &amp;quot;Chapter Concepts – Sample Slides&amp;quot;&quot;/&gt;&lt;property id=&quot;20307&quot; value=&quot;719&quot;/&gt;&lt;/object&gt;&lt;object type=&quot;3&quot; unique_id=&quot;67330&quot;&gt;&lt;property id=&quot;20148&quot; value=&quot;5&quot;/&gt;&lt;property id=&quot;20300&quot; value=&quot;Slide 22 - &amp;quot;Chapter Concepts – Sample Slides&amp;quot;&quot;/&gt;&lt;property id=&quot;20307&quot; value=&quot;720&quot;/&gt;&lt;/object&gt;&lt;object type=&quot;3&quot; unique_id=&quot;67331&quot;&gt;&lt;property id=&quot;20148&quot; value=&quot;5&quot;/&gt;&lt;property id=&quot;20300&quot; value=&quot;Slide 23 - &amp;quot;Concept Slide Sample Slide&amp;quot;&quot;/&gt;&lt;property id=&quot;20307&quot; value=&quot;721&quot;/&gt;&lt;/object&gt;&lt;object type=&quot;3&quot; unique_id=&quot;67332&quot;&gt;&lt;property id=&quot;20148&quot; value=&quot;5&quot;/&gt;&lt;property id=&quot;20300&quot; value=&quot;Slide 24 - &amp;quot;Change Impact – Sample Slide&amp;quot;&quot;/&gt;&lt;property id=&quot;20307&quot; value=&quot;722&quot;/&gt;&lt;/object&gt;&lt;object type=&quot;3&quot; unique_id=&quot;67333&quot;&gt;&lt;property id=&quot;20148&quot; value=&quot;5&quot;/&gt;&lt;property id=&quot;20300&quot; value=&quot;Slide 25 - &amp;quot;Benefits of the &amp;lt;process name&amp;gt; – Sample Slide&amp;quot;&quot;/&gt;&lt;property id=&quot;20307&quot; value=&quot;723&quot;/&gt;&lt;/object&gt;&lt;object type=&quot;3&quot; unique_id=&quot;67334&quot;&gt;&lt;property id=&quot;20148&quot; value=&quot;5&quot;/&gt;&lt;property id=&quot;20300&quot; value=&quot;Slide 26 - &amp;quot;Concepts slide n&amp;quot;&quot;/&gt;&lt;property id=&quot;20307&quot; value=&quot;732&quot;/&gt;&lt;/object&gt;&lt;object type=&quot;3&quot; unique_id=&quot;67335&quot;&gt;&lt;property id=&quot;20148&quot; value=&quot;5&quot;/&gt;&lt;property id=&quot;20300&quot; value=&quot;Slide 29&quot;/&gt;&lt;property id=&quot;20307&quot; value=&quot;728&quot;/&gt;&lt;/object&gt;&lt;object type=&quot;3&quot; unique_id=&quot;67336&quot;&gt;&lt;property id=&quot;20148&quot; value=&quot;5&quot;/&gt;&lt;property id=&quot;20300&quot; value=&quot;Slide 30 - &amp;quot;Agenda&amp;quot;&quot;/&gt;&lt;property id=&quot;20307&quot; value=&quot;727&quot;/&gt;&lt;/object&gt;&lt;object type=&quot;3&quot; unique_id=&quot;67337&quot;&gt;&lt;property id=&quot;20148&quot; value=&quot;5&quot;/&gt;&lt;property id=&quot;20300&quot; value=&quot;Slide 32 - &amp;quot;Course Review Questions&amp;quot;&quot;/&gt;&lt;property id=&quot;20307&quot; value=&quot;724&quot;/&gt;&lt;/object&gt;&lt;object type=&quot;3&quot; unique_id=&quot;67338&quot;&gt;&lt;property id=&quot;20148&quot; value=&quot;5&quot;/&gt;&lt;property id=&quot;20300&quot; value=&quot;Slide 33 - &amp;quot;Answers to Course Review &amp;quot;&quot;/&gt;&lt;property id=&quot;20307&quot; value=&quot;725&quot;/&gt;&lt;/object&gt;&lt;/object&gt;&lt;/object&gt;&lt;/database&gt;"/>
  <p:tag name="SECTOMILLISECCONVERTED" val="1"/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4_TS_ILT_Sl1Template1_PPT_20_12_10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txDef>
      <a:spPr>
        <a:noFill/>
        <a:ln w="19050">
          <a:solidFill>
            <a:schemeClr val="bg1">
              <a:lumMod val="85000"/>
            </a:schemeClr>
          </a:solidFill>
        </a:ln>
      </a:spPr>
      <a:bodyPr wrap="square" rtlCol="0">
        <a:spAutoFit/>
      </a:bodyPr>
      <a:lstStyle>
        <a:defPPr marL="342900" indent="-342900" algn="l" fontAlgn="auto">
          <a:spcBef>
            <a:spcPct val="20000"/>
          </a:spcBef>
          <a:spcAft>
            <a:spcPts val="0"/>
          </a:spcAft>
          <a:defRPr sz="1800" b="0" dirty="0" smtClean="0">
            <a:solidFill>
              <a:prstClr val="black"/>
            </a:solidFill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39835</TotalTime>
  <Words>3087</Words>
  <Application>Microsoft Office PowerPoint</Application>
  <PresentationFormat>On-screen Show (4:3)</PresentationFormat>
  <Paragraphs>578</Paragraphs>
  <Slides>61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3" baseType="lpstr">
      <vt:lpstr>4_TS_ILT_Sl1Template1_PPT_20_12_10_V1</vt:lpstr>
      <vt:lpstr>Image</vt:lpstr>
      <vt:lpstr>Slide 1</vt:lpstr>
      <vt:lpstr>Learning Objectives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</vt:vector>
  </TitlesOfParts>
  <Manager>Praveen</Manager>
  <Company>Talent Sprint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Template_for_ILT</dc:title>
  <dc:subject>PGDFST_ILT</dc:subject>
  <dc:creator>S S Mangal Murthy</dc:creator>
  <cp:lastModifiedBy>IT Admin</cp:lastModifiedBy>
  <cp:revision>4082</cp:revision>
  <dcterms:created xsi:type="dcterms:W3CDTF">2008-06-23T11:45:25Z</dcterms:created>
  <dcterms:modified xsi:type="dcterms:W3CDTF">2015-09-14T09:49:24Z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0x010100538100929B86BF4395864A3B4913962D</vt:lpwstr>
  </property>
  <property fmtid="{D5CDD505-2E9C-101B-9397-08002B2CF9AE}" pid="3" name="ArticulateUseProject">
    <vt:lpwstr>1</vt:lpwstr>
  </property>
  <property fmtid="{D5CDD505-2E9C-101B-9397-08002B2CF9AE}" pid="4" name="ArticulatePath">
    <vt:lpwstr>TS_Template_ILT_Course Code_Course Name_Version_v1</vt:lpwstr>
  </property>
  <property fmtid="{D5CDD505-2E9C-101B-9397-08002B2CF9AE}" pid="5" name="ArticulateGUID">
    <vt:lpwstr>C2A4DF9D-5067-4008-B00A-3E7939C1212D</vt:lpwstr>
  </property>
  <property fmtid="{D5CDD505-2E9C-101B-9397-08002B2CF9AE}" pid="6" name="ArticulateProjectFull">
    <vt:lpwstr>D:\Projects\SEF\Android\ILTs\For Trainees\SEF_Android_#_Internet Feeders_Ver1.ppta</vt:lpwstr>
  </property>
</Properties>
</file>