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90405" r:id="rId1"/>
  </p:sldMasterIdLst>
  <p:notesMasterIdLst>
    <p:notesMasterId r:id="rId61"/>
  </p:notesMasterIdLst>
  <p:handoutMasterIdLst>
    <p:handoutMasterId r:id="rId62"/>
  </p:handoutMasterIdLst>
  <p:sldIdLst>
    <p:sldId id="1421" r:id="rId2"/>
    <p:sldId id="1422" r:id="rId3"/>
    <p:sldId id="1364" r:id="rId4"/>
    <p:sldId id="1365" r:id="rId5"/>
    <p:sldId id="1366" r:id="rId6"/>
    <p:sldId id="1367" r:id="rId7"/>
    <p:sldId id="1368" r:id="rId8"/>
    <p:sldId id="1369" r:id="rId9"/>
    <p:sldId id="1370" r:id="rId10"/>
    <p:sldId id="1371" r:id="rId11"/>
    <p:sldId id="1372" r:id="rId12"/>
    <p:sldId id="1373" r:id="rId13"/>
    <p:sldId id="1374" r:id="rId14"/>
    <p:sldId id="1375" r:id="rId15"/>
    <p:sldId id="1376" r:id="rId16"/>
    <p:sldId id="1377" r:id="rId17"/>
    <p:sldId id="1378" r:id="rId18"/>
    <p:sldId id="1379" r:id="rId19"/>
    <p:sldId id="1380" r:id="rId20"/>
    <p:sldId id="1381" r:id="rId21"/>
    <p:sldId id="1382" r:id="rId22"/>
    <p:sldId id="1383" r:id="rId23"/>
    <p:sldId id="1384" r:id="rId24"/>
    <p:sldId id="1385" r:id="rId25"/>
    <p:sldId id="1386" r:id="rId26"/>
    <p:sldId id="1387" r:id="rId27"/>
    <p:sldId id="1388" r:id="rId28"/>
    <p:sldId id="1389" r:id="rId29"/>
    <p:sldId id="1390" r:id="rId30"/>
    <p:sldId id="1391" r:id="rId31"/>
    <p:sldId id="1392" r:id="rId32"/>
    <p:sldId id="1393" r:id="rId33"/>
    <p:sldId id="1394" r:id="rId34"/>
    <p:sldId id="1395" r:id="rId35"/>
    <p:sldId id="1396" r:id="rId36"/>
    <p:sldId id="1397" r:id="rId37"/>
    <p:sldId id="1398" r:id="rId38"/>
    <p:sldId id="1399" r:id="rId39"/>
    <p:sldId id="1400" r:id="rId40"/>
    <p:sldId id="1401" r:id="rId41"/>
    <p:sldId id="1402" r:id="rId42"/>
    <p:sldId id="1403" r:id="rId43"/>
    <p:sldId id="1404" r:id="rId44"/>
    <p:sldId id="1405" r:id="rId45"/>
    <p:sldId id="1406" r:id="rId46"/>
    <p:sldId id="1407" r:id="rId47"/>
    <p:sldId id="1408" r:id="rId48"/>
    <p:sldId id="1409" r:id="rId49"/>
    <p:sldId id="1410" r:id="rId50"/>
    <p:sldId id="1411" r:id="rId51"/>
    <p:sldId id="1412" r:id="rId52"/>
    <p:sldId id="1413" r:id="rId53"/>
    <p:sldId id="1414" r:id="rId54"/>
    <p:sldId id="1415" r:id="rId55"/>
    <p:sldId id="1416" r:id="rId56"/>
    <p:sldId id="1417" r:id="rId57"/>
    <p:sldId id="1418" r:id="rId58"/>
    <p:sldId id="1419" r:id="rId59"/>
    <p:sldId id="1420" r:id="rId60"/>
  </p:sldIdLst>
  <p:sldSz cx="9144000" cy="6858000" type="screen4x3"/>
  <p:notesSz cx="7315200" cy="9601200"/>
  <p:custDataLst>
    <p:tags r:id="rId6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B4E78"/>
    <a:srgbClr val="24785E"/>
    <a:srgbClr val="0070C0"/>
    <a:srgbClr val="000000"/>
    <a:srgbClr val="FCD5B5"/>
    <a:srgbClr val="0000FF"/>
    <a:srgbClr val="C5BFBB"/>
    <a:srgbClr val="8C8C8C"/>
    <a:srgbClr val="B8004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426" autoAdjust="0"/>
    <p:restoredTop sz="41165" autoAdjust="0"/>
  </p:normalViewPr>
  <p:slideViewPr>
    <p:cSldViewPr snapToGrid="0">
      <p:cViewPr varScale="1">
        <p:scale>
          <a:sx n="73" d="100"/>
          <a:sy n="73" d="100"/>
        </p:scale>
        <p:origin x="-1416" y="-102"/>
      </p:cViewPr>
      <p:guideLst>
        <p:guide orient="horz" pos="3984"/>
        <p:guide pos="5520"/>
      </p:guideLst>
    </p:cSldViewPr>
  </p:slideViewPr>
  <p:outlineViewPr>
    <p:cViewPr>
      <p:scale>
        <a:sx n="33" d="100"/>
        <a:sy n="33" d="100"/>
      </p:scale>
      <p:origin x="0" y="61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10668"/>
    </p:cViewPr>
  </p:sorterViewPr>
  <p:notesViewPr>
    <p:cSldViewPr snapToGrid="0">
      <p:cViewPr>
        <p:scale>
          <a:sx n="75" d="100"/>
          <a:sy n="75" d="100"/>
        </p:scale>
        <p:origin x="-2088" y="762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0413" y="317500"/>
            <a:ext cx="4929187" cy="36972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85" name="Rectangle 1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30238" y="4092575"/>
            <a:ext cx="5384800" cy="491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0242" tIns="50121" rIns="100242" bIns="501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42888" y="9029700"/>
            <a:ext cx="6829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08188" y="9207500"/>
            <a:ext cx="3298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399" tIns="50701" rIns="101399" bIns="50701" numCol="1" anchor="b" anchorCtr="0" compatLnSpc="1">
            <a:prstTxWarp prst="textNoShape">
              <a:avLst/>
            </a:prstTxWarp>
          </a:bodyPr>
          <a:lstStyle>
            <a:lvl1pPr algn="ctr" defTabSz="1015219">
              <a:defRPr sz="800" b="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6714480B-172A-463A-8856-F7A80AA70B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163513" y="234950"/>
            <a:ext cx="7054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8115" tIns="49057" rIns="98115" bIns="49057" anchor="ctr"/>
          <a:lstStyle/>
          <a:p>
            <a:pPr algn="l">
              <a:defRPr/>
            </a:pPr>
            <a:endParaRPr lang="en-US" sz="1900" b="0" dirty="0">
              <a:latin typeface="Arial" charset="0"/>
              <a:cs typeface="+mn-cs"/>
            </a:endParaRPr>
          </a:p>
        </p:txBody>
      </p:sp>
      <p:sp>
        <p:nvSpPr>
          <p:cNvPr id="12" name="Rectangle 20"/>
          <p:cNvSpPr txBox="1">
            <a:spLocks noChangeArrowheads="1"/>
          </p:cNvSpPr>
          <p:nvPr/>
        </p:nvSpPr>
        <p:spPr bwMode="auto">
          <a:xfrm>
            <a:off x="227013" y="9015413"/>
            <a:ext cx="3659187" cy="24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9744" tIns="49871" rIns="99744" bIns="49871"/>
          <a:lstStyle>
            <a:lvl1pPr defTabSz="939031">
              <a:defRPr sz="9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algn="l" defTabSz="998185">
              <a:defRPr/>
            </a:pPr>
            <a:r>
              <a:rPr lang="en-US" b="0" dirty="0" smtClean="0"/>
              <a:t>28 January 2011</a:t>
            </a:r>
            <a:endParaRPr lang="en-US" b="0" dirty="0"/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 bwMode="auto">
          <a:xfrm>
            <a:off x="6043613" y="474663"/>
            <a:ext cx="1271587" cy="472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0242" tIns="50121" rIns="100242" bIns="50121"/>
          <a:lstStyle/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Key Points for </a:t>
            </a:r>
          </a:p>
          <a:p>
            <a:pPr marL="120827" indent="-120827" algn="l">
              <a:spcBef>
                <a:spcPct val="30000"/>
              </a:spcBef>
              <a:defRPr/>
            </a:pPr>
            <a:r>
              <a:rPr lang="en-US" b="0" dirty="0">
                <a:ea typeface="Verdana" pitchFamily="34" charset="0"/>
                <a:cs typeface="Verdana" pitchFamily="34" charset="0"/>
              </a:rPr>
              <a:t>Instructor:</a:t>
            </a:r>
          </a:p>
        </p:txBody>
      </p:sp>
      <p:cxnSp>
        <p:nvCxnSpPr>
          <p:cNvPr id="15" name="Straight Connector 14"/>
          <p:cNvCxnSpPr/>
          <p:nvPr/>
        </p:nvCxnSpPr>
        <p:spPr>
          <a:xfrm rot="16200000" flipH="1">
            <a:off x="1686719" y="4625182"/>
            <a:ext cx="87137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7"/>
          <p:cNvSpPr>
            <a:spLocks noChangeArrowheads="1"/>
          </p:cNvSpPr>
          <p:nvPr/>
        </p:nvSpPr>
        <p:spPr bwMode="auto">
          <a:xfrm>
            <a:off x="6037263" y="887413"/>
            <a:ext cx="1277937" cy="8123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0242" tIns="50121" rIns="100242" bIns="50121"/>
          <a:lstStyle/>
          <a:p>
            <a:pPr marL="120827" indent="-120827" algn="l" eaLnBrk="0" hangingPunct="0">
              <a:spcBef>
                <a:spcPct val="30000"/>
              </a:spcBef>
              <a:buFontTx/>
              <a:buChar char="•"/>
              <a:defRPr/>
            </a:pPr>
            <a:r>
              <a:rPr lang="en-US" b="0" dirty="0"/>
              <a:t>Edit </a:t>
            </a:r>
          </a:p>
        </p:txBody>
      </p:sp>
      <p:pic>
        <p:nvPicPr>
          <p:cNvPr id="24587" name="Picture 13" descr="Talent Spir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65875" y="9085263"/>
            <a:ext cx="949325" cy="51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0" y="0"/>
            <a:ext cx="1889125" cy="250825"/>
          </a:xfrm>
          <a:prstGeom prst="rect">
            <a:avLst/>
          </a:prstGeom>
          <a:noFill/>
        </p:spPr>
        <p:txBody>
          <a:bodyPr wrap="none" lIns="96661" tIns="48331" rIns="96661" bIns="48331">
            <a:spAutoFit/>
          </a:bodyPr>
          <a:lstStyle/>
          <a:p>
            <a:pPr>
              <a:defRPr/>
            </a:pPr>
            <a:r>
              <a:rPr lang="en-US" dirty="0"/>
              <a:t>Personal Accountability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1143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1pPr>
    <a:lvl2pPr marL="4572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2pPr>
    <a:lvl3pPr marL="8001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3pPr>
    <a:lvl4pPr marL="11430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4pPr>
    <a:lvl5pPr marL="1485900" indent="-11430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chemeClr val="tx1"/>
        </a:solidFill>
        <a:latin typeface="Verdana" pitchFamily="34" charset="0"/>
        <a:ea typeface="Verdana" pitchFamily="34" charset="0"/>
        <a:cs typeface="Verdan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xfrm>
            <a:off x="792163" y="4240213"/>
            <a:ext cx="5384800" cy="4721225"/>
          </a:xfrm>
          <a:noFill/>
          <a:ln/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013600">
              <a:defRPr/>
            </a:pPr>
            <a:fld id="{A497BB92-608F-41A3-BBDE-6525BD9589D4}" type="slidenum">
              <a:rPr lang="en-US" smtClean="0"/>
              <a:pPr defTabSz="1013600">
                <a:defRPr/>
              </a:pPr>
              <a:t>1</a:t>
            </a:fld>
            <a:endParaRPr lang="en-US" dirty="0" smtClean="0"/>
          </a:p>
        </p:txBody>
      </p:sp>
      <p:sp>
        <p:nvSpPr>
          <p:cNvPr id="25604" name="Slide Image Placeholder 8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Rectangle 1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700739" name="MSTSHP_03"/>
          <p:cNvSpPr>
            <a:spLocks noGrp="1" noChangeArrowheads="1"/>
          </p:cNvSpPr>
          <p:nvPr>
            <p:ph type="ctrTitle" sz="quarter"/>
          </p:nvPr>
        </p:nvSpPr>
        <p:spPr>
          <a:xfrm>
            <a:off x="892179" y="2695578"/>
            <a:ext cx="6581775" cy="549275"/>
          </a:xfrm>
          <a:ln algn="ctr"/>
        </p:spPr>
        <p:txBody>
          <a:bodyPr/>
          <a:lstStyle>
            <a:lvl1pPr>
              <a:lnSpc>
                <a:spcPts val="4000"/>
              </a:lnSpc>
              <a:spcBef>
                <a:spcPct val="100000"/>
              </a:spcBef>
              <a:buClr>
                <a:schemeClr val="tx2"/>
              </a:buClr>
              <a:buSzPct val="85000"/>
              <a:buFont typeface="Wingdings" pitchFamily="2" charset="2"/>
              <a:buNone/>
              <a:defRPr sz="28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700740" name="MSTSHP_0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92177" y="3516314"/>
            <a:ext cx="6583363" cy="439737"/>
          </a:xfr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 algn="l" rtl="0" eaLnBrk="0" fontAlgn="base" hangingPunct="0">
              <a:lnSpc>
                <a:spcPts val="4000"/>
              </a:lnSpc>
              <a:spcBef>
                <a:spcPct val="10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 lang="en-US" sz="2000" b="1" kern="1200" dirty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14"/>
          <p:cNvCxnSpPr>
            <a:cxnSpLocks noChangeShapeType="1"/>
          </p:cNvCxnSpPr>
          <p:nvPr userDrawn="1"/>
        </p:nvCxnSpPr>
        <p:spPr bwMode="auto">
          <a:xfrm rot="10800000">
            <a:off x="0" y="23288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4" name="Straight Connector 15"/>
          <p:cNvCxnSpPr>
            <a:cxnSpLocks noChangeShapeType="1"/>
          </p:cNvCxnSpPr>
          <p:nvPr userDrawn="1"/>
        </p:nvCxnSpPr>
        <p:spPr bwMode="auto">
          <a:xfrm rot="10800000">
            <a:off x="0" y="4462463"/>
            <a:ext cx="9144000" cy="0"/>
          </a:xfrm>
          <a:prstGeom prst="line">
            <a:avLst/>
          </a:prstGeom>
          <a:noFill/>
          <a:ln w="57150" algn="ctr">
            <a:solidFill>
              <a:srgbClr val="99CC00"/>
            </a:solidFill>
            <a:round/>
            <a:headEnd/>
            <a:tailEnd/>
          </a:ln>
        </p:spPr>
      </p:cxnSp>
      <p:cxnSp>
        <p:nvCxnSpPr>
          <p:cNvPr id="5" name="Straight Connector 16"/>
          <p:cNvCxnSpPr>
            <a:cxnSpLocks noChangeShapeType="1"/>
          </p:cNvCxnSpPr>
          <p:nvPr userDrawn="1"/>
        </p:nvCxnSpPr>
        <p:spPr bwMode="auto">
          <a:xfrm rot="5400000">
            <a:off x="5948363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6" name="Straight Connector 10"/>
          <p:cNvCxnSpPr>
            <a:cxnSpLocks noChangeShapeType="1"/>
          </p:cNvCxnSpPr>
          <p:nvPr userDrawn="1"/>
        </p:nvCxnSpPr>
        <p:spPr bwMode="auto">
          <a:xfrm rot="5400000">
            <a:off x="71438" y="3433763"/>
            <a:ext cx="3124200" cy="0"/>
          </a:xfrm>
          <a:prstGeom prst="line">
            <a:avLst/>
          </a:prstGeom>
          <a:noFill/>
          <a:ln w="57150" algn="ctr">
            <a:solidFill>
              <a:srgbClr val="FF9900"/>
            </a:solidFill>
            <a:round/>
            <a:headEnd/>
            <a:tailEnd/>
          </a:ln>
        </p:spPr>
      </p:cxnSp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7543800" y="2362200"/>
          <a:ext cx="1600200" cy="2071688"/>
        </p:xfrm>
        <a:graphic>
          <a:graphicData uri="http://schemas.openxmlformats.org/presentationml/2006/ole">
            <p:oleObj spid="_x0000_s47106" name="Image" r:id="rId3" imgW="1473016" imgH="2412698" progId="">
              <p:embed/>
            </p:oleObj>
          </a:graphicData>
        </a:graphic>
      </p:graphicFrame>
      <p:pic>
        <p:nvPicPr>
          <p:cNvPr id="8" name="Picture 21" descr="j0301252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 flipH="1">
            <a:off x="0" y="2362200"/>
            <a:ext cx="16002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28"/>
          <p:cNvGrpSpPr>
            <a:grpSpLocks/>
          </p:cNvGrpSpPr>
          <p:nvPr userDrawn="1"/>
        </p:nvGrpSpPr>
        <p:grpSpPr bwMode="auto">
          <a:xfrm>
            <a:off x="3890963" y="571500"/>
            <a:ext cx="1050925" cy="1050925"/>
            <a:chOff x="2451" y="360"/>
            <a:chExt cx="662" cy="662"/>
          </a:xfrm>
        </p:grpSpPr>
        <p:sp>
          <p:nvSpPr>
            <p:cNvPr id="11" name="Oval 10"/>
            <p:cNvSpPr>
              <a:spLocks noChangeArrowheads="1"/>
            </p:cNvSpPr>
            <p:nvPr userDrawn="1"/>
          </p:nvSpPr>
          <p:spPr bwMode="auto">
            <a:xfrm>
              <a:off x="2451" y="360"/>
              <a:ext cx="662" cy="662"/>
            </a:xfrm>
            <a:prstGeom prst="ellipse">
              <a:avLst/>
            </a:prstGeom>
            <a:noFill/>
            <a:ln w="38100">
              <a:solidFill>
                <a:srgbClr val="95D5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2" name="Oval 11"/>
            <p:cNvSpPr>
              <a:spLocks noChangeArrowheads="1"/>
            </p:cNvSpPr>
            <p:nvPr userDrawn="1"/>
          </p:nvSpPr>
          <p:spPr bwMode="auto">
            <a:xfrm>
              <a:off x="2667" y="750"/>
              <a:ext cx="230" cy="230"/>
            </a:xfrm>
            <a:prstGeom prst="ellipse">
              <a:avLst/>
            </a:prstGeom>
            <a:noFill/>
            <a:ln w="38100">
              <a:solidFill>
                <a:srgbClr val="F99F23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3" name="Rectangle 29"/>
          <p:cNvSpPr>
            <a:spLocks noChangeArrowheads="1"/>
          </p:cNvSpPr>
          <p:nvPr userDrawn="1"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4" name="Rectangle 30"/>
          <p:cNvSpPr>
            <a:spLocks noChangeArrowheads="1"/>
          </p:cNvSpPr>
          <p:nvPr userDrawn="1"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Rectangle 31"/>
          <p:cNvSpPr>
            <a:spLocks noChangeArrowheads="1"/>
          </p:cNvSpPr>
          <p:nvPr userDrawn="1"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6" name="Rectangle 32"/>
          <p:cNvSpPr>
            <a:spLocks noChangeArrowheads="1"/>
          </p:cNvSpPr>
          <p:nvPr userDrawn="1"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33"/>
          <p:cNvSpPr>
            <a:spLocks noChangeArrowheads="1"/>
          </p:cNvSpPr>
          <p:nvPr userDrawn="1"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" name="Rectangle 34"/>
          <p:cNvSpPr>
            <a:spLocks noChangeArrowheads="1"/>
          </p:cNvSpPr>
          <p:nvPr userDrawn="1"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Rectangle 35"/>
          <p:cNvSpPr>
            <a:spLocks noChangeArrowheads="1"/>
          </p:cNvSpPr>
          <p:nvPr userDrawn="1"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Rectangle 36"/>
          <p:cNvSpPr>
            <a:spLocks noChangeArrowheads="1"/>
          </p:cNvSpPr>
          <p:nvPr userDrawn="1"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21" name="Picture 3" descr="C:\Program Files\Microsoft Office\MEDIA\CAGCAT10\j0299125.wmf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4022725" y="2525713"/>
            <a:ext cx="1098550" cy="180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05428" y="2391228"/>
            <a:ext cx="5715000" cy="1981200"/>
          </a:xfrm>
          <a:solidFill>
            <a:srgbClr val="EEF2F2"/>
          </a:solidFill>
          <a:ln w="28575">
            <a:noFill/>
            <a:miter lim="800000"/>
            <a:headEnd/>
            <a:tailEnd/>
          </a:ln>
        </p:spPr>
        <p:txBody>
          <a:bodyPr lIns="228600" rIns="274320" anchor="ctr" anchorCtr="1"/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SzPct val="80000"/>
              <a:buFontTx/>
              <a:buNone/>
              <a:defRPr lang="en-US" sz="2800" b="1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472C124-0E51-447D-AFF8-08F7803A90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 marL="1139825" indent="-225425">
              <a:tabLst>
                <a:tab pos="1139825" algn="l"/>
                <a:tab pos="2000250" algn="l"/>
              </a:tabLst>
              <a:defRPr sz="1800">
                <a:solidFill>
                  <a:schemeClr val="tx2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2B00C601-6562-4980-AFA9-6587F945A9A9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347472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1A833CE2-2961-45C4-8700-151241701DE3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2813"/>
            <a:ext cx="8229600" cy="5212080"/>
          </a:xfrm>
        </p:spPr>
        <p:txBody>
          <a:bodyPr/>
          <a:lstStyle>
            <a:lvl1pPr>
              <a:buSzPct val="100000"/>
              <a:defRPr sz="2200">
                <a:solidFill>
                  <a:schemeClr val="tx2">
                    <a:lumMod val="75000"/>
                  </a:schemeClr>
                </a:solidFill>
              </a:defRPr>
            </a:lvl1pPr>
            <a:lvl2pPr marL="682625" indent="-225425">
              <a:defRPr sz="2000">
                <a:solidFill>
                  <a:schemeClr val="tx2">
                    <a:lumMod val="75000"/>
                  </a:schemeClr>
                </a:solidFill>
              </a:defRPr>
            </a:lvl2pPr>
            <a:lvl3pPr>
              <a:defRPr lang="en-US" sz="1800" kern="1200" dirty="0" smtClean="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1600">
                <a:solidFill>
                  <a:schemeClr val="tx2">
                    <a:lumMod val="75000"/>
                  </a:schemeClr>
                </a:solidFill>
              </a:defRPr>
            </a:lvl4pPr>
            <a:lvl5pPr>
              <a:defRPr sz="1400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out les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382000" y="6553200"/>
            <a:ext cx="457200" cy="24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fld id="{ADB1BA72-3ED0-4223-B526-BB349C1073C5}" type="slidenum">
              <a:rPr lang="en-US">
                <a:solidFill>
                  <a:schemeClr val="bg2">
                    <a:lumMod val="20000"/>
                    <a:lumOff val="80000"/>
                  </a:schemeClr>
                </a:solidFill>
              </a:rPr>
              <a:pPr algn="r">
                <a:defRPr/>
              </a:pPr>
              <a:t>‹#›</a:t>
            </a:fld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381000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0B4E78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46075"/>
            <a:ext cx="822960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912813"/>
            <a:ext cx="8335963" cy="540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-2057400" y="1600200"/>
            <a:ext cx="1600200" cy="304800"/>
          </a:xfrm>
          <a:prstGeom prst="rect">
            <a:avLst/>
          </a:prstGeom>
          <a:solidFill>
            <a:schemeClr val="bg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dirty="0"/>
              <a:t>Color Templates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2057400" y="1905000"/>
            <a:ext cx="1600200" cy="533400"/>
          </a:xfrm>
          <a:prstGeom prst="rect">
            <a:avLst/>
          </a:prstGeom>
          <a:solidFill>
            <a:srgbClr val="FDD9B1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-2057400" y="2438400"/>
            <a:ext cx="1600200" cy="533400"/>
          </a:xfrm>
          <a:prstGeom prst="rect">
            <a:avLst/>
          </a:prstGeom>
          <a:solidFill>
            <a:srgbClr val="95D519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2057400" y="2971800"/>
            <a:ext cx="1600200" cy="533400"/>
          </a:xfrm>
          <a:prstGeom prst="rect">
            <a:avLst/>
          </a:prstGeom>
          <a:solidFill>
            <a:srgbClr val="8F992D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2057400" y="3505200"/>
            <a:ext cx="1600200" cy="533400"/>
          </a:xfrm>
          <a:prstGeom prst="rect">
            <a:avLst/>
          </a:prstGeom>
          <a:solidFill>
            <a:srgbClr val="F99523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-2057400" y="4038600"/>
            <a:ext cx="1600200" cy="533400"/>
          </a:xfrm>
          <a:prstGeom prst="rect">
            <a:avLst/>
          </a:prstGeom>
          <a:solidFill>
            <a:srgbClr val="0051CC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-2057400" y="4572000"/>
            <a:ext cx="1600200" cy="533400"/>
          </a:xfrm>
          <a:prstGeom prst="rect">
            <a:avLst/>
          </a:prstGeom>
          <a:solidFill>
            <a:schemeClr val="folHlink"/>
          </a:solidFill>
          <a:ln w="25400" algn="ctr">
            <a:solidFill>
              <a:srgbClr val="8F992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-2057400" y="5105400"/>
            <a:ext cx="1600200" cy="533400"/>
          </a:xfrm>
          <a:prstGeom prst="rect">
            <a:avLst/>
          </a:prstGeom>
          <a:solidFill>
            <a:srgbClr val="E90505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2084" r:id="rId1"/>
    <p:sldLayoutId id="2147492085" r:id="rId2"/>
    <p:sldLayoutId id="2147492086" r:id="rId3"/>
    <p:sldLayoutId id="2147492087" r:id="rId4"/>
    <p:sldLayoutId id="2147492088" r:id="rId5"/>
    <p:sldLayoutId id="2147492089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33363" indent="-233363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•"/>
        <a:tabLst>
          <a:tab pos="1085850" algn="l"/>
          <a:tab pos="2000250" algn="l"/>
        </a:tabLst>
        <a:defRPr sz="3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82625" indent="-22542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085850" indent="-1714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"/>
        <a:tabLst>
          <a:tab pos="1085850" algn="l"/>
          <a:tab pos="2000250" algn="l"/>
        </a:tabLst>
        <a:defRPr lang="en-US" sz="1400" kern="1200" dirty="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595438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tabLst>
          <a:tab pos="1085850" algn="l"/>
          <a:tab pos="2000250" algn="l"/>
        </a:tabLst>
        <a:defRPr sz="12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tabLst>
          <a:tab pos="1085850" algn="l"/>
          <a:tab pos="2000250" algn="l"/>
        </a:tabLst>
        <a:defRPr sz="1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HP_159"/>
          <p:cNvSpPr txBox="1">
            <a:spLocks noChangeArrowheads="1"/>
          </p:cNvSpPr>
          <p:nvPr/>
        </p:nvSpPr>
        <p:spPr bwMode="auto">
          <a:xfrm>
            <a:off x="169817" y="1450749"/>
            <a:ext cx="8817429" cy="2389187"/>
          </a:xfrm>
          <a:prstGeom prst="rect">
            <a:avLst/>
          </a:prstGeom>
          <a:solidFill>
            <a:srgbClr val="0B4E78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endParaRPr lang="en-US" sz="1600" dirty="0">
              <a:solidFill>
                <a:srgbClr val="F6882E"/>
              </a:solidFill>
            </a:endParaRPr>
          </a:p>
          <a:p>
            <a:pPr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Session </a:t>
            </a:r>
            <a:r>
              <a:rPr lang="en-IN" sz="4000" dirty="0" smtClean="0">
                <a:solidFill>
                  <a:schemeClr val="bg1"/>
                </a:solidFill>
              </a:rPr>
              <a:t>23</a:t>
            </a:r>
            <a:r>
              <a:rPr lang="en-IN" sz="4000" dirty="0" smtClean="0">
                <a:solidFill>
                  <a:schemeClr val="bg1"/>
                </a:solidFill>
              </a:rPr>
              <a:t> </a:t>
            </a:r>
            <a:r>
              <a:rPr lang="en-IN" sz="4000" dirty="0" smtClean="0">
                <a:solidFill>
                  <a:schemeClr val="bg1"/>
                </a:solidFill>
              </a:rPr>
              <a:t>: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 </a:t>
            </a:r>
            <a:r>
              <a:rPr lang="en-US" sz="4000" dirty="0" smtClean="0">
                <a:solidFill>
                  <a:schemeClr val="bg1"/>
                </a:solidFill>
                <a:ea typeface="MS Gothic" charset="-128"/>
              </a:rPr>
              <a:t>Android Intent II</a:t>
            </a:r>
            <a:endParaRPr lang="en-US" sz="4000" dirty="0" smtClean="0">
              <a:solidFill>
                <a:schemeClr val="bg1"/>
              </a:solidFill>
              <a:ea typeface="MS Gothic" charset="-128"/>
            </a:endParaRPr>
          </a:p>
          <a:p>
            <a:pPr>
              <a:buClr>
                <a:schemeClr val="tx2"/>
              </a:buClr>
              <a:buSzPct val="85000"/>
              <a:defRPr/>
            </a:pPr>
            <a:r>
              <a:rPr lang="en-IN" sz="4000" dirty="0" smtClean="0">
                <a:solidFill>
                  <a:schemeClr val="bg1"/>
                </a:solidFill>
              </a:rPr>
              <a:t>Module 4.3 : Android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Bundles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6175" y="1961774"/>
          <a:ext cx="8485095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37"/>
                <a:gridCol w="727485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of Public Methods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clear() Removes all elements from the mapping of this Bundle.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clone() Clones the current Bundle.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containsKey</a:t>
                      </a:r>
                      <a:r>
                        <a:rPr lang="en-US" dirty="0" smtClean="0"/>
                        <a:t>(String key) Returns true if the given key is contained in the mapping of this Bundle.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putIntArray</a:t>
                      </a:r>
                      <a:r>
                        <a:rPr lang="en-US" dirty="0" smtClean="0"/>
                        <a:t>(String key,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[] value) Inserts an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array value into the mapping of this Bundle, replacing any existing value for the given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putString</a:t>
                      </a:r>
                      <a:r>
                        <a:rPr lang="en-US" dirty="0" smtClean="0"/>
                        <a:t>(String key, String value) Inserts a String value into the mapping of this Bundle, replacing any existing value for the given key.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Bundles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36175" y="2082797"/>
          <a:ext cx="8485095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237"/>
                <a:gridCol w="7274858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Example of Public Methods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putStringArray</a:t>
                      </a:r>
                      <a:r>
                        <a:rPr lang="en-US" dirty="0" smtClean="0"/>
                        <a:t>(String key, String[] value) Inserts a String array value into the mapping of this Bundle, replacing any existing value for the given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putStringArrayList</a:t>
                      </a:r>
                      <a:r>
                        <a:rPr lang="en-US" dirty="0" smtClean="0"/>
                        <a:t>(String key,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&lt;String&gt; value) Inserts an </a:t>
                      </a:r>
                      <a:r>
                        <a:rPr lang="en-US" dirty="0" err="1" smtClean="0"/>
                        <a:t>ArrayList</a:t>
                      </a:r>
                      <a:r>
                        <a:rPr lang="en-US" dirty="0" smtClean="0"/>
                        <a:t> value into the mapping of this Bundle, replacing any existing value for the given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void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remove(String key) Removes any entry with the given key from the mapping of this Bundle.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size() Returns the number of mappings contained in this Bundle.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731520" y="1509810"/>
            <a:ext cx="768096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b="0" dirty="0" smtClean="0"/>
              <a:t>Activity-1 collects two values from its UI and calls Activity-2 to compute the sum of them. The result is sent back from Activity-2 to Activity-1.</a:t>
            </a:r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5822" y="2837329"/>
            <a:ext cx="2375647" cy="3563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4314" y="2834640"/>
            <a:ext cx="2377440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599" y="2834640"/>
            <a:ext cx="2377440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1129553" y="3576918"/>
            <a:ext cx="2286000" cy="65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89612" y="4383741"/>
            <a:ext cx="1963270" cy="2017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28601" y="4437529"/>
            <a:ext cx="954741" cy="349624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 err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325880" y="1509810"/>
            <a:ext cx="6492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- 1:</a:t>
            </a:r>
            <a:r>
              <a:rPr lang="en-US" sz="2000" b="0" dirty="0" smtClean="0"/>
              <a:t> Create GUI for </a:t>
            </a:r>
            <a:r>
              <a:rPr lang="en-US" sz="2000" b="0" dirty="0" err="1" smtClean="0"/>
              <a:t>Activity1</a:t>
            </a:r>
            <a:r>
              <a:rPr lang="en-US" sz="2000" b="0" dirty="0" smtClean="0"/>
              <a:t> (main1.xml)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350547"/>
            <a:ext cx="1447800" cy="21716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0731" y="2364021"/>
            <a:ext cx="5574269" cy="39149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09130" y="4650024"/>
            <a:ext cx="3281082" cy="17543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Note: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The element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android:inputStyle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indicates the first value could be numeric, with optional decimals and sign.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10800000">
            <a:off x="5056095" y="4558553"/>
            <a:ext cx="927847" cy="28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325880" y="1509810"/>
            <a:ext cx="6492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- 1:</a:t>
            </a:r>
            <a:r>
              <a:rPr lang="en-US" sz="2000" b="0" dirty="0" smtClean="0"/>
              <a:t> Create GUI for </a:t>
            </a:r>
            <a:r>
              <a:rPr lang="en-US" sz="2000" b="0" dirty="0" err="1" smtClean="0"/>
              <a:t>Activity1</a:t>
            </a:r>
            <a:r>
              <a:rPr lang="en-US" sz="2000" b="0" dirty="0" smtClean="0"/>
              <a:t> (main1.xml)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" y="2368296"/>
            <a:ext cx="5577840" cy="38595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android:hint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="Enter first value (a signed double)"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EditText01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android:inputType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numberDecimal|numberSigned|number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android:hint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="Second value (a positive integer)"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EditText02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350547"/>
            <a:ext cx="1447800" cy="21716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809130" y="4650024"/>
            <a:ext cx="3281082" cy="17543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Note: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The element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android:inputStyle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indicates the first value could be numeric, with optional decimals and sign.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056095" y="4558553"/>
            <a:ext cx="927847" cy="28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325880" y="1509810"/>
            <a:ext cx="6492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- 1:</a:t>
            </a:r>
            <a:r>
              <a:rPr lang="en-US" sz="2000" b="0" dirty="0" smtClean="0"/>
              <a:t> Create GUI for </a:t>
            </a:r>
            <a:r>
              <a:rPr lang="en-US" sz="2000" b="0" dirty="0" err="1" smtClean="0"/>
              <a:t>Activity1</a:t>
            </a:r>
            <a:r>
              <a:rPr lang="en-US" sz="2000" b="0" dirty="0" smtClean="0"/>
              <a:t> (main1.xml)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" y="2368296"/>
            <a:ext cx="5577840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android:inputType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="number" /&gt;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="Add Values"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="Sum is..."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28sp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350547"/>
            <a:ext cx="1447800" cy="21716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809130" y="4650024"/>
            <a:ext cx="3281082" cy="17543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Note: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The element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android:inputStyle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indicates the first value could be numeric, with optional decimals and sign.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056095" y="4558553"/>
            <a:ext cx="927847" cy="28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325880" y="1509810"/>
            <a:ext cx="6492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- 1:</a:t>
            </a:r>
            <a:r>
              <a:rPr lang="en-US" sz="2000" b="0" dirty="0" smtClean="0"/>
              <a:t> Create GUI for </a:t>
            </a:r>
            <a:r>
              <a:rPr lang="en-US" sz="2000" b="0" dirty="0" err="1" smtClean="0"/>
              <a:t>Activity1</a:t>
            </a:r>
            <a:r>
              <a:rPr lang="en-US" sz="2000" b="0" dirty="0" smtClean="0"/>
              <a:t> (main1.xml)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" y="2368296"/>
            <a:ext cx="5577840" cy="13665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TextView01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2350547"/>
            <a:ext cx="1447800" cy="217169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5809130" y="4650024"/>
            <a:ext cx="3281082" cy="1754326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Note: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The element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android:inputStyle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indicates the first value could be numeric, with optional decimals and sign.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5056095" y="4558553"/>
            <a:ext cx="927847" cy="2823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325880" y="1509810"/>
            <a:ext cx="6492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- 2:</a:t>
            </a:r>
            <a:r>
              <a:rPr lang="en-US" sz="2000" b="0" dirty="0" smtClean="0"/>
              <a:t> Create GUI for </a:t>
            </a:r>
            <a:r>
              <a:rPr lang="en-US" sz="2000" b="0" dirty="0" err="1" smtClean="0"/>
              <a:t>Activity2</a:t>
            </a:r>
            <a:r>
              <a:rPr lang="en-US" sz="2000" b="0" dirty="0" smtClean="0"/>
              <a:t> (main2.xml)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" y="2368296"/>
            <a:ext cx="6344322" cy="39703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ff888888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835" y="2689413"/>
            <a:ext cx="2214281" cy="332142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1325880" y="1509810"/>
            <a:ext cx="6492240" cy="6400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- 2:</a:t>
            </a:r>
            <a:r>
              <a:rPr lang="en-US" sz="2000" b="0" dirty="0" smtClean="0"/>
              <a:t> Create GUI for </a:t>
            </a:r>
            <a:r>
              <a:rPr lang="en-US" sz="2000" b="0" dirty="0" err="1" smtClean="0"/>
              <a:t>Activity2</a:t>
            </a:r>
            <a:r>
              <a:rPr lang="en-US" sz="2000" b="0" dirty="0" smtClean="0"/>
              <a:t> (main2.xml)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" y="2368296"/>
            <a:ext cx="6344322" cy="4025717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="Data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reveived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etDataReceived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="Done -Callback"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btnDone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2835" y="2689413"/>
            <a:ext cx="2214281" cy="332142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- 3:</a:t>
            </a:r>
            <a:r>
              <a:rPr lang="en-US" sz="2000" b="0" dirty="0" smtClean="0"/>
              <a:t> Activity 1. After clicking the button data, from UI is put in a bundle and sent to Activity 2. A listener remains alert waiting for results to come from the called activity.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packagecis493.matos.intents6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get input data from user, call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show result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importandroid.widget.Button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importandroid.widget.EditText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Learning Objectives</a:t>
            </a:r>
            <a:endParaRPr lang="en-IN" dirty="0">
              <a:latin typeface="+mn-lt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dirty="0" smtClean="0"/>
              <a:t>At the end of the session successful participants will be able to</a:t>
            </a:r>
          </a:p>
          <a:p>
            <a:endParaRPr lang="en-US" sz="2400" dirty="0" smtClean="0"/>
          </a:p>
          <a:p>
            <a:r>
              <a:rPr lang="en-US" sz="2400" dirty="0" smtClean="0"/>
              <a:t>Understand Android </a:t>
            </a:r>
            <a:r>
              <a:rPr lang="en-US" sz="2400" dirty="0" smtClean="0"/>
              <a:t>Bundles</a:t>
            </a:r>
          </a:p>
          <a:p>
            <a:r>
              <a:rPr lang="en-US" sz="2400" dirty="0" smtClean="0"/>
              <a:t>Implement Intents </a:t>
            </a:r>
            <a:r>
              <a:rPr lang="en-US" sz="2400" dirty="0" smtClean="0"/>
              <a:t>&amp; Bundles</a:t>
            </a:r>
          </a:p>
          <a:p>
            <a:r>
              <a:rPr lang="en-US" sz="2400" smtClean="0"/>
              <a:t>Implement Activity </a:t>
            </a:r>
            <a:r>
              <a:rPr lang="en-US" sz="2400" dirty="0" smtClean="0"/>
              <a:t>Example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BBAE2B-40D1-4EC8-9863-B96E0B95C1B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945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- 3:</a:t>
            </a:r>
            <a:r>
              <a:rPr lang="en-US" sz="2000" b="0" dirty="0" smtClean="0"/>
              <a:t> Activity 1. After clicking the button data, from UI is put in a bundle and sent to Activity 2. A listener remains alert waiting for results to come from the called activity.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classActivity1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EditTexttxtVal1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EditTexttxtVal2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TextViewlblResult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- 3:</a:t>
            </a:r>
            <a:r>
              <a:rPr lang="en-US" sz="2000" b="0" dirty="0" smtClean="0"/>
              <a:t> Activity 1. After clicking the button data, from UI is put in a bundle and sent to Activity 2. A listener remains alert waiting for results to come from the called activity.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055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txtVal1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R.id.EditText01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txtVal2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R.id.EditText02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lblResult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R.id.TextView01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R.id.btnAdd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btnAdd.setOnClickListener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get values from the UI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txtVal1.getText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- 3:</a:t>
            </a:r>
            <a:r>
              <a:rPr lang="en-US" sz="2000" b="0" dirty="0" smtClean="0"/>
              <a:t> Activity 1. After clicking the button data, from UI is put in a bundle and sent to Activity 2. A listener remains alert waiting for results to come from the called activity.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Double.parseDouble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txtVal2.getText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create intent to call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myIntentA1A2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Activity1.this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Activity2.class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create a container to ship data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add 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key,value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 data items to the container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myData.putDouble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myData.putDouble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attach the container to the 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- 3:</a:t>
            </a:r>
            <a:r>
              <a:rPr lang="en-US" sz="2000" b="0" dirty="0" smtClean="0"/>
              <a:t> Activity 1. After clicking the button data, from UI is put in a bundle and sent to Activity 2. A listener remains alert waiting for results to come from the called activity.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5825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myIntentA1A2.putExtras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call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tell your local listener to wait response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myIntentA1A2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101);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///////////////////////////////////////////////////////////////////// local listener receiving callbacks from other activities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protectedvoidonActivityResult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- 3:</a:t>
            </a:r>
            <a:r>
              <a:rPr lang="en-US" sz="2000" b="0" dirty="0" smtClean="0"/>
              <a:t> Activity 1. After clicking the button data, from UI is put in a bundle and sent to Activity 2. A listener remains alert waiting for results to come from the called activity.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Intent data)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super.onActivityResult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101 ) &amp;&amp;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Activity.RESULT_OK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myResults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myResults.getDouble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lblResult.setText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("Sum is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catch(Exception e)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- 3:</a:t>
            </a:r>
            <a:r>
              <a:rPr lang="en-US" sz="2000" b="0" dirty="0" smtClean="0"/>
              <a:t> Activity 1. After clicking the button data, from UI is put in a bundle and sent to Activity 2. A listener remains alert waiting for results to come from the called activity.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13665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lblResult.setText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("Oops! -"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onActivityResult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- 4:</a:t>
            </a:r>
            <a:r>
              <a:rPr lang="en-US" sz="2000" b="0" dirty="0" smtClean="0"/>
              <a:t> Activity 2, Called from Activity 1, Extracts input data from the bundle attached to the intent. Performs local computation. Adds result to bundle. Returns OK signal.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cis493.matos.intents6;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android.widget.Button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android.widget.EditText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classActivity2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extendsActivity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implementsOnClickListener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- 4:</a:t>
            </a:r>
            <a:r>
              <a:rPr lang="en-US" sz="2000" b="0" dirty="0" smtClean="0"/>
              <a:t> Activity 2, Called from Activity 1, Extracts input data from the bundle attached to the intent. Performs local computation. Adds result to bundle. Returns OK signal.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EditTextdataReceived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btnDone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dataReceived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EditText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R.id.etDataReceived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btnDone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R.id.btnDone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btnDone.setOnClickListener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(this);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pick call made 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via Intent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- 4:</a:t>
            </a:r>
            <a:r>
              <a:rPr lang="en-US" sz="2000" b="0" dirty="0" smtClean="0"/>
              <a:t> Activity 2, Called from Activity 1, Extracts input data from the bundle attached to the intent. Performs local computation. Adds result to bundle. Returns OK signal.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look into the bundle sent 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data items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myLocalIntent.getExtras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myBundle.getDouble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myBundle.getDouble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operate on the input data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for illustration purposes. show data received &amp; result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dataReceived.setText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("Data received is \n"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"\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nval2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- 4:</a:t>
            </a:r>
            <a:r>
              <a:rPr lang="en-US" sz="2000" b="0" dirty="0" smtClean="0"/>
              <a:t> Activity 2, Called from Activity 1, Extracts input data from the bundle attached to the intent. Performs local computation. Adds result to bundle. Returns OK signal.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"\n\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add to the bundle the computed result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myBundle.putDouble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attach updated bumble to invoking intent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myLocalIntent.putExtras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return sending an OK signal to calling activity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Activity.RESULT_OK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46120" y="885825"/>
            <a:ext cx="265176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Activities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gray">
          <a:xfrm>
            <a:off x="365760" y="145378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An activity usually presents a single visual user interface from which a number of actions could be performed.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gray">
          <a:xfrm>
            <a:off x="365760" y="236818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 algn="just">
              <a:lnSpc>
                <a:spcPts val="3000"/>
              </a:lnSpc>
            </a:pPr>
            <a:r>
              <a:rPr lang="en-US" sz="2000" b="0" dirty="0" smtClean="0"/>
              <a:t>Moving from one activity to another is accomplished by having the current activity start the next one through so called intents.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1242" y="3600450"/>
            <a:ext cx="3360208" cy="24765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Activity – 1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startActivityForResul</a:t>
            </a:r>
            <a:r>
              <a:rPr lang="en-US" sz="2000" dirty="0" smtClean="0"/>
              <a:t> </a:t>
            </a:r>
          </a:p>
          <a:p>
            <a:pPr algn="ctr"/>
            <a:r>
              <a:rPr lang="en-US" sz="2000" dirty="0" smtClean="0"/>
              <a:t>…</a:t>
            </a:r>
          </a:p>
          <a:p>
            <a:pPr algn="ctr"/>
            <a:r>
              <a:rPr lang="en-US" sz="2000" dirty="0" err="1" smtClean="0"/>
              <a:t>onActivityResult</a:t>
            </a:r>
            <a:r>
              <a:rPr lang="en-US" sz="2000" dirty="0" smtClean="0"/>
              <a:t>()</a:t>
            </a:r>
          </a:p>
          <a:p>
            <a:pPr algn="ctr"/>
            <a:r>
              <a:rPr lang="en-US" sz="2000" dirty="0" smtClean="0"/>
              <a:t>…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4150" y="3600450"/>
            <a:ext cx="2000250" cy="24765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Activity – 2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err="1" smtClean="0"/>
              <a:t>onResult</a:t>
            </a:r>
            <a:r>
              <a:rPr lang="en-US" sz="2000" dirty="0" smtClean="0"/>
              <a:t>()</a:t>
            </a:r>
          </a:p>
          <a:p>
            <a:pPr algn="ctr"/>
            <a:r>
              <a:rPr lang="en-US" sz="2000" dirty="0" smtClean="0"/>
              <a:t>…</a:t>
            </a:r>
          </a:p>
          <a:p>
            <a:pPr algn="ctr"/>
            <a:r>
              <a:rPr lang="en-US" sz="2000" dirty="0" smtClean="0"/>
              <a:t>…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657600" y="3962400"/>
            <a:ext cx="2895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 flipV="1">
            <a:off x="3657600" y="4838700"/>
            <a:ext cx="3143250" cy="514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76700" y="3295650"/>
            <a:ext cx="2252540" cy="7017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{action + data}</a:t>
            </a:r>
            <a:endParaRPr lang="en-US" sz="18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4800" y="5353050"/>
            <a:ext cx="2252540" cy="103412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endParaRPr lang="en-US" sz="18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requestResult</a:t>
            </a:r>
            <a:endParaRPr lang="en-US" sz="180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[optional data]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- 4:</a:t>
            </a:r>
            <a:r>
              <a:rPr lang="en-US" sz="2000" b="0" dirty="0" smtClean="0"/>
              <a:t> Activity 2, Called from Activity 1, Extracts input data from the bundle attached to the intent. Performs local computation. Adds result to bundle. Returns OK signal.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13665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close current screen -terminate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- 5:</a:t>
            </a:r>
            <a:r>
              <a:rPr lang="en-US" sz="2000" b="0" dirty="0" smtClean="0"/>
              <a:t> Update the application‘s manifest. Add new &lt;activity&gt; tag for "Activity 2"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422084"/>
            <a:ext cx="8412480" cy="391491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&lt;manifest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cis493.matos.intents6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android:versionName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="1.0"&gt;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&lt;application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android:icon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drawable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/icon"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&lt;activity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android:label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="@string/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app_name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&lt;intent-filter&gt;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android.intent.action.MAIN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82296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Step - 5:</a:t>
            </a:r>
            <a:r>
              <a:rPr lang="en-US" sz="2000" b="0" dirty="0" smtClean="0"/>
              <a:t> Update the application‘s manifest. Add new &lt;activity&gt; tag for "Activity 2"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422084"/>
            <a:ext cx="8412480" cy="30285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&lt;category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android.intent.category.LAUNCHER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&lt;/intent-filter&gt;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&lt;/activity&gt;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&lt;activity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android:name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&lt;/activity&gt;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&lt;/application&gt;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&lt;uses-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sdkandroid:minSdkVersion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="4" /&gt;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&lt;/manifest&gt;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842" y="2810435"/>
            <a:ext cx="1936377" cy="29045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812" y="2810435"/>
            <a:ext cx="1936377" cy="29045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95782" y="2810435"/>
            <a:ext cx="1936377" cy="2904565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Curved Up Arrow 9"/>
          <p:cNvSpPr/>
          <p:nvPr/>
        </p:nvSpPr>
        <p:spPr>
          <a:xfrm>
            <a:off x="2282639" y="5782234"/>
            <a:ext cx="1586753" cy="564777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12" name="Curved Up Arrow 11"/>
          <p:cNvSpPr/>
          <p:nvPr/>
        </p:nvSpPr>
        <p:spPr>
          <a:xfrm>
            <a:off x="5274609" y="5755340"/>
            <a:ext cx="1586753" cy="566928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Invoking a user-defined sub-activity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//sending and receiving results from the sub-activity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cis493.intents;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Activity1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extendsActivity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TextViewlabel1Returned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privatefinalintIPC_ID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1122;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publicvoidonCreate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5825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label1Returned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R.id.label1Returned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(Button)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R.id.btnCallActivity2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btnCallActivity2.setOnClickListener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newClicker1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for demonstration purposes-show in top label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(sending...) \n\n"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myString1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Hello Android" + "\n"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myDouble1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3.141592 " + "\n"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myIntArray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{1 2 3} 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Private class Clicker1 implements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(View v)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create an Intent to talk 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myIntentA1A2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Activity1.this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Activity2.class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prepare a Bundle and add the data pieces to be sent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myData.putString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myString1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"Hello Android");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myData.putDouble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myDouble1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3.141592);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myLittleArray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{ 1, 2, 3 };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myData.putIntArray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myIntArray1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myLittleArray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bind the Bundle and the Intent that talks 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myIntentA1A2.putExtras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call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wait for results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myIntentA1A2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IPC_ID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5825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onClick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Clicker1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protected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onActivityResult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Intent data)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super.onActivityResult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try{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Bundles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12" name="Group 10"/>
          <p:cNvGrpSpPr/>
          <p:nvPr/>
        </p:nvGrpSpPr>
        <p:grpSpPr>
          <a:xfrm>
            <a:off x="457857" y="1764364"/>
            <a:ext cx="8229600" cy="118872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Most programming languages support the notion of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IPC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method-calling with arguments flowing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birectionally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from the caller to the invoked method.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9" name="Group 10"/>
          <p:cNvGrpSpPr/>
          <p:nvPr/>
        </p:nvGrpSpPr>
        <p:grpSpPr>
          <a:xfrm>
            <a:off x="457857" y="3326464"/>
            <a:ext cx="8229600" cy="118872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 android the calling activity issues an invocation to another activity using an Intent object.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65760" y="5045587"/>
            <a:ext cx="8412480" cy="100584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Note: </a:t>
            </a: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In Android, the caller does not stop waiting for the called activity to return results. Instead a listening-method [</a:t>
            </a:r>
            <a:r>
              <a:rPr lang="en-US" sz="1800" b="0" dirty="0" err="1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onActivityResult</a:t>
            </a:r>
            <a:r>
              <a:rPr lang="en-US" sz="1800" b="0" dirty="0" smtClean="0">
                <a:solidFill>
                  <a:prstClr val="black"/>
                </a:solidFill>
                <a:latin typeface="+mn-lt"/>
                <a:cs typeface="Courier New" pitchFamily="49" charset="0"/>
              </a:rPr>
              <a:t>(...) ] should be used.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switch(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requestCode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caseIPC_ID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//OK. This is the place to process the results sent back from the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subactivity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//see next slide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else{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user pressed the BACK button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("Selection CANCELLED!");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if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break;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case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switch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catch(Exception e)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Toast.makeText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getBaseContext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e.getMessage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Toast.LENGTH_LONG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).show();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try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onActivityResult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AndroIntent1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is over -see what happened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resultCode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Activity.RESULT_OK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good! -we have some data sent back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myReturnedData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5271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myReturnedString1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myReturnedData.getString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myReturnedString1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myReturnedDouble1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myReturnedData.getDouble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myReturnedDouble1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myReturnedString2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myReturnedData.getString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myCurrentTime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display in the bottom label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label1Returned.setText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myReturnedString1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"\n"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myReturnedDouble1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+ "\n"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myReturnedString2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 This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subactivityreceives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 bundle of data, performs some work on the data and,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returns results 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cis493.intents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java.util.Date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android.app.Activity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android.content.Intent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android.os.Bundle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android.view.View.OnClickListener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android.widget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.*;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extends Activity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TextViewlabel2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–cont…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@Override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super.onCreate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setContentView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R.layout.main2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//bind UI variables to Java code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R.id.label2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6379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(Button)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R.id.btnCallActivity1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btnCallActivity1.setOnClickListener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Clicker1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//create a local Intent handler –we have been called!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//grab the data package with all the pieces sent to us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myLocalIntent.getExtras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//extract the individual data parts of the bundle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myBundle.getString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myString1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dob1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myBundle.getDouble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myDouble1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myBundle.getIntArray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myIntArray1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–cont…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//do something with the data here (for example...)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strArr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"{ ";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intsumIntValues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arr1.length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sumIntValues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strArr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Integer.toString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) + " ";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strArr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+= " }";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//show arriving data in GUI label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52711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label2.setText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(receiving...) \n\n" +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myString1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"\n" +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myDouble1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Double.toString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dob1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+ "\n" + 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myIntArray1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" 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strArr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//now go back 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with some data made here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sumIntValues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dob1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myBundle.putString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myReturnedString1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"Adios Android");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myBundle.putDouble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myReturnedDouble1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someNumber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myBundle.putString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myCurrentTime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new Date().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toLocaleString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 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myLocalIntent.putExtras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7017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Activity.RESULT_OK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}//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ffccffff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Bundles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857" y="1764364"/>
            <a:ext cx="8229600" cy="118872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Normally the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IPC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expressions actual parameter list, and formal parameter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listare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used to designated the signature of participating arguments, and the currently supplied data.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457857" y="3393139"/>
            <a:ext cx="8229600" cy="118872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Instead of using the traditional formal / actual parameter lists, Android relies on the concept of Intents to establish Inter-process-communication.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857" y="5021914"/>
            <a:ext cx="822960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Intents optionally carry a named actual list </a:t>
              </a:r>
              <a:r>
                <a:rPr lang="en-US" sz="2000" b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or bundle for 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data exchange.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caption1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ffff3300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android:textColor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ff000000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widget107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ff0033cc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="Data to be sent to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SubActivity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149px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="Call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label1Returned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ff0033cc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 Data returned by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main2.xml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encoding="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utf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-8"?&gt;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ffffffcc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android:orientation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="vertical"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xmlns:android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="http://schemas.android.com/apk/res/android"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main2.xml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ffff9900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android:textSize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main2.xml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widget107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endParaRPr lang="en-US" sz="1800" b="0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label2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main2.xml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fill_parent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android:background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="#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ff0033cc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="Data Received from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..."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TextView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&lt;Button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android:id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="@+id/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btnCallActivity1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51760" y="885825"/>
            <a:ext cx="38404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Tutorial: Activity Exchange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gray">
          <a:xfrm>
            <a:off x="365760" y="1509810"/>
            <a:ext cx="8412480" cy="118872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</p:spPr>
        <p:txBody>
          <a:bodyPr lIns="91440" anchor="ctr"/>
          <a:lstStyle/>
          <a:p>
            <a:pPr>
              <a:lnSpc>
                <a:spcPts val="3000"/>
              </a:lnSpc>
            </a:pPr>
            <a:r>
              <a:rPr lang="en-US" sz="2000" dirty="0" smtClean="0"/>
              <a:t>Example:</a:t>
            </a:r>
            <a:r>
              <a:rPr lang="en-US" sz="2000" b="0" dirty="0" smtClean="0"/>
              <a:t> Activity 1 invokes Activity 2 using an Intent. A bundle containing a set of values is sent back-and-forth between both activities.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" y="2798600"/>
            <a:ext cx="8412480" cy="302852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Layout main2.xml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android:layout_width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149px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android:layout_height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wrap_content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android:padding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6sp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CallBackActivity1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android:textStyle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="bold"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&lt;/Button&gt;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LinearLayout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37560" y="885825"/>
            <a:ext cx="246888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Bundles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457857" y="1764364"/>
            <a:ext cx="8229600" cy="822960"/>
            <a:chOff x="1066803" y="1711184"/>
            <a:chExt cx="7038111" cy="914921"/>
          </a:xfrm>
        </p:grpSpPr>
        <p:sp>
          <p:nvSpPr>
            <p:cNvPr id="17" name="Rectangle 16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The Android Bundle container is a simple mechanism used to pass data between activities.</a:t>
              </a: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457857" y="2745439"/>
            <a:ext cx="8229600" cy="822960"/>
            <a:chOff x="1066803" y="1711184"/>
            <a:chExt cx="7038111" cy="914921"/>
          </a:xfrm>
        </p:grpSpPr>
        <p:sp>
          <p:nvSpPr>
            <p:cNvPr id="20" name="Rectangle 19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A Bundle is a type-safe collection of &lt;name, value&gt;pairs.</a:t>
              </a:r>
            </a:p>
          </p:txBody>
        </p:sp>
        <p:sp>
          <p:nvSpPr>
            <p:cNvPr id="21" name="Isosceles Triangle 20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grpSp>
        <p:nvGrpSpPr>
          <p:cNvPr id="5" name="Group 10"/>
          <p:cNvGrpSpPr/>
          <p:nvPr/>
        </p:nvGrpSpPr>
        <p:grpSpPr>
          <a:xfrm>
            <a:off x="457857" y="3726514"/>
            <a:ext cx="8229600" cy="1188720"/>
            <a:chOff x="1066803" y="1711184"/>
            <a:chExt cx="7038111" cy="914921"/>
          </a:xfrm>
        </p:grpSpPr>
        <p:sp>
          <p:nvSpPr>
            <p:cNvPr id="12" name="Rectangle 11"/>
            <p:cNvSpPr/>
            <p:nvPr/>
          </p:nvSpPr>
          <p:spPr>
            <a:xfrm>
              <a:off x="1066803" y="1711184"/>
              <a:ext cx="7038111" cy="914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DDDDDD"/>
              </a:solidFill>
              <a:miter lim="800000"/>
              <a:headEnd/>
              <a:tailEnd/>
            </a:ln>
          </p:spPr>
          <p:txBody>
            <a:bodyPr lIns="365760" tIns="0" rIns="91440" bIns="0" anchor="ctr"/>
            <a:lstStyle/>
            <a:p>
              <a:pPr marL="4763" indent="-4763" algn="l">
                <a:lnSpc>
                  <a:spcPts val="3000"/>
                </a:lnSpc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/>
              </a:pP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There is a set of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putXXX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and </a:t>
              </a:r>
              <a:r>
                <a:rPr lang="en-US" sz="2000" b="0" dirty="0" err="1" smtClean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getXXX</a:t>
              </a:r>
              <a:r>
                <a:rPr lang="en-US" sz="2000" b="0" dirty="0" smtClean="0">
                  <a:solidFill>
                    <a:srgbClr val="000000"/>
                  </a:solidFill>
                  <a:latin typeface="+mj-lt"/>
                  <a:cs typeface="Courier New" pitchFamily="49" charset="0"/>
                </a:rPr>
                <a:t> methods to store and retrieve (single and array) values of primitive data types from/to the bundles. For example</a:t>
              </a: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742601" y="2042698"/>
              <a:ext cx="914400" cy="252413"/>
            </a:xfrm>
            <a:prstGeom prst="triangle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just">
                <a:lnSpc>
                  <a:spcPct val="150000"/>
                </a:lnSpc>
                <a:defRPr/>
              </a:pPr>
              <a:endParaRPr lang="en-US" sz="2000" b="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57857" y="4931287"/>
            <a:ext cx="8229600" cy="13665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Bundle();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myBundle.putDouble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”, 3.1415);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myBundle.getDouble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Intents &amp; Bundles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07" y="2740537"/>
            <a:ext cx="4247493" cy="336092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myIntentA1A2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Intent 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Activity1.this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Activity2.class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new Bundle();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myBundle1.putInt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(“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”, 123);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myIntentA1A2.putExtras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myIntentA1A2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1122);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1714" y="1943100"/>
            <a:ext cx="207645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Activity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5836" y="1943100"/>
            <a:ext cx="2076450" cy="59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Activity 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108796" y="2238375"/>
            <a:ext cx="292608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1" name="Picture 30" descr="d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084" y="2628900"/>
            <a:ext cx="3282716" cy="3708082"/>
          </a:xfrm>
          <a:prstGeom prst="rect">
            <a:avLst/>
          </a:prstGeom>
        </p:spPr>
      </p:pic>
      <p:pic>
        <p:nvPicPr>
          <p:cNvPr id="32" name="Picture 31" descr="fd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21" y="5238750"/>
            <a:ext cx="934976" cy="812710"/>
          </a:xfrm>
          <a:prstGeom prst="rect">
            <a:avLst/>
          </a:prstGeom>
        </p:spPr>
      </p:pic>
      <p:sp>
        <p:nvSpPr>
          <p:cNvPr id="33" name="Left Brace 32"/>
          <p:cNvSpPr/>
          <p:nvPr/>
        </p:nvSpPr>
        <p:spPr>
          <a:xfrm>
            <a:off x="5619751" y="5181600"/>
            <a:ext cx="304132" cy="666750"/>
          </a:xfrm>
          <a:prstGeom prst="leftBrace">
            <a:avLst>
              <a:gd name="adj1" fmla="val 2371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676400" y="4081461"/>
            <a:ext cx="356235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6200000" flipH="1">
            <a:off x="4633914" y="4676775"/>
            <a:ext cx="12001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93864" y="1550366"/>
            <a:ext cx="123215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Sender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2541" y="1550366"/>
            <a:ext cx="1463040" cy="36576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Intents &amp; Bundles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10200" y="2716030"/>
            <a:ext cx="3505201" cy="2142125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Intent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myLocalIntent2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getIntent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Bundle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myLocalIntent.getExtras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intval1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myBundle.getInt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</p:txBody>
      </p:sp>
      <p:grpSp>
        <p:nvGrpSpPr>
          <p:cNvPr id="2" name="Group 24"/>
          <p:cNvGrpSpPr/>
          <p:nvPr/>
        </p:nvGrpSpPr>
        <p:grpSpPr>
          <a:xfrm>
            <a:off x="971714" y="1943100"/>
            <a:ext cx="7200572" cy="590550"/>
            <a:chOff x="971878" y="1943100"/>
            <a:chExt cx="7200572" cy="590550"/>
          </a:xfrm>
        </p:grpSpPr>
        <p:sp>
          <p:nvSpPr>
            <p:cNvPr id="16" name="Rectangle 15"/>
            <p:cNvSpPr/>
            <p:nvPr/>
          </p:nvSpPr>
          <p:spPr>
            <a:xfrm>
              <a:off x="971878" y="1943100"/>
              <a:ext cx="2076450" cy="59055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Activity 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1943100"/>
              <a:ext cx="2076450" cy="5905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Activity 2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3108960" y="2238375"/>
              <a:ext cx="292608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31" name="Picture 30" descr="d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609850"/>
            <a:ext cx="3282716" cy="3708082"/>
          </a:xfrm>
          <a:prstGeom prst="rect">
            <a:avLst/>
          </a:prstGeom>
        </p:spPr>
      </p:pic>
      <p:pic>
        <p:nvPicPr>
          <p:cNvPr id="32" name="Picture 31" descr="fd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71" y="5067300"/>
            <a:ext cx="934976" cy="812710"/>
          </a:xfrm>
          <a:prstGeom prst="rect">
            <a:avLst/>
          </a:prstGeom>
        </p:spPr>
      </p:pic>
      <p:cxnSp>
        <p:nvCxnSpPr>
          <p:cNvPr id="15" name="Straight Connector 14"/>
          <p:cNvCxnSpPr>
            <a:stCxn id="32" idx="3"/>
          </p:cNvCxnSpPr>
          <p:nvPr/>
        </p:nvCxnSpPr>
        <p:spPr>
          <a:xfrm>
            <a:off x="4311547" y="5473655"/>
            <a:ext cx="2660753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6657975" y="5162550"/>
            <a:ext cx="6286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93864" y="1550366"/>
            <a:ext cx="123215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Sender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2541" y="1550366"/>
            <a:ext cx="1463040" cy="36576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Receiver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97480" y="885825"/>
            <a:ext cx="3749040" cy="4492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0" dirty="0" smtClean="0"/>
              <a:t>Android Intents &amp; Bundles</a:t>
            </a:r>
            <a:endParaRPr lang="en-US" sz="2000" b="0" dirty="0"/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>
          <a:xfrm>
            <a:off x="0" y="130175"/>
            <a:ext cx="8229600" cy="392113"/>
          </a:xfrm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SimSun" pitchFamily="2" charset="-122"/>
              </a:rPr>
              <a:t>Android Intents</a:t>
            </a:r>
            <a:endParaRPr lang="en-US" dirty="0" smtClean="0">
              <a:solidFill>
                <a:srgbClr val="3B4A1E"/>
              </a:solidFill>
              <a:ea typeface="SimSun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89830" y="2716030"/>
            <a:ext cx="5025572" cy="1311128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myBundle.putString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val1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", 456 );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myLocalIntent.putExtras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myBundle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</a:pP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setResult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Activity.RESULT_OK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0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myLocalIntent</a:t>
            </a:r>
            <a:r>
              <a:rPr lang="en-US" sz="1800" b="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71714" y="1943100"/>
            <a:ext cx="2076450" cy="5905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Activity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095836" y="1943100"/>
            <a:ext cx="2076450" cy="59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Activity 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108796" y="2238375"/>
            <a:ext cx="292608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1" name="Picture 30" descr="d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711448"/>
            <a:ext cx="3282716" cy="3708082"/>
          </a:xfrm>
          <a:prstGeom prst="rect">
            <a:avLst/>
          </a:prstGeom>
        </p:spPr>
      </p:pic>
      <p:pic>
        <p:nvPicPr>
          <p:cNvPr id="32" name="Picture 31" descr="fd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571" y="5067300"/>
            <a:ext cx="934976" cy="81271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93864" y="1550366"/>
            <a:ext cx="1232150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Sender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2541" y="1550366"/>
            <a:ext cx="1463040" cy="365760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+mj-lt"/>
                <a:cs typeface="Courier New" pitchFamily="49" charset="0"/>
              </a:rPr>
              <a:t>Receiver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3207656" y="4557484"/>
            <a:ext cx="203201" cy="595085"/>
          </a:xfrm>
          <a:prstGeom prst="rightBrace">
            <a:avLst>
              <a:gd name="adj1" fmla="val 2424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2" idx="2"/>
          </p:cNvCxnSpPr>
          <p:nvPr/>
        </p:nvCxnSpPr>
        <p:spPr>
          <a:xfrm rot="5400000">
            <a:off x="5981084" y="4446874"/>
            <a:ext cx="841248" cy="18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3473450" y="4855027"/>
            <a:ext cx="293188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ight Brace 36"/>
          <p:cNvSpPr/>
          <p:nvPr/>
        </p:nvSpPr>
        <p:spPr>
          <a:xfrm>
            <a:off x="8573032" y="2795919"/>
            <a:ext cx="203201" cy="595085"/>
          </a:xfrm>
          <a:prstGeom prst="rightBrace">
            <a:avLst>
              <a:gd name="adj1" fmla="val 2424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1"/>
          </p:cNvCxnSpPr>
          <p:nvPr/>
        </p:nvCxnSpPr>
        <p:spPr>
          <a:xfrm rot="10800000" flipH="1">
            <a:off x="8776233" y="3093462"/>
            <a:ext cx="17950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7889987" y="4130935"/>
            <a:ext cx="210312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4288246" y="5172527"/>
            <a:ext cx="46634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&amp;lt;Course Name&amp;gt;&amp;quot;&quot;/&gt;&lt;property id=&quot;20307&quot; value=&quot;377&quot;/&gt;&lt;/object&gt;&lt;object type=&quot;3&quot; unique_id=&quot;10005&quot;&gt;&lt;property id=&quot;20148&quot; value=&quot;5&quot;/&gt;&lt;property id=&quot;20300&quot; value=&quot;Slide 2 - &amp;quot;Copyright&amp;quot;&quot;/&gt;&lt;property id=&quot;20307&quot; value=&quot;398&quot;/&gt;&lt;/object&gt;&lt;object type=&quot;3&quot; unique_id=&quot;10006&quot;&gt;&lt;property id=&quot;20148&quot; value=&quot;5&quot;/&gt;&lt;property id=&quot;20300&quot; value=&quot;Slide 7 - &amp;quot;Agenda&amp;quot;&quot;/&gt;&lt;property id=&quot;20307&quot; value=&quot;502&quot;/&gt;&lt;/object&gt;&lt;object type=&quot;3&quot; unique_id=&quot;10007&quot;&gt;&lt;property id=&quot;20148&quot; value=&quot;5&quot;/&gt;&lt;property id=&quot;20300&quot; value=&quot;Slide 5&quot;/&gt;&lt;property id=&quot;20307&quot; value=&quot;408&quot;/&gt;&lt;/object&gt;&lt;object type=&quot;3&quot; unique_id=&quot;10008&quot;&gt;&lt;property id=&quot;20148&quot; value=&quot;5&quot;/&gt;&lt;property id=&quot;20300&quot; value=&quot;Slide 4 - &amp;quot;Welcome!&amp;quot;&quot;/&gt;&lt;property id=&quot;20307&quot; value=&quot;462&quot;/&gt;&lt;/object&gt;&lt;object type=&quot;3&quot; unique_id=&quot;10009&quot;&gt;&lt;property id=&quot;20148&quot; value=&quot;5&quot;/&gt;&lt;property id=&quot;20300&quot; value=&quot;Slide 10 - &amp;quot;Training Methodology&amp;quot;&quot;/&gt;&lt;property id=&quot;20307&quot; value=&quot;463&quot;/&gt;&lt;/object&gt;&lt;object type=&quot;3&quot; unique_id=&quot;10012&quot;&gt;&lt;property id=&quot;20148&quot; value=&quot;5&quot;/&gt;&lt;property id=&quot;20300&quot; value=&quot;Slide 12&quot;/&gt;&lt;property id=&quot;20307&quot; value=&quot;423&quot;/&gt;&lt;/object&gt;&lt;object type=&quot;3&quot; unique_id=&quot;10034&quot;&gt;&lt;property id=&quot;20148&quot; value=&quot;5&quot;/&gt;&lt;property id=&quot;20300&quot; value=&quot;Slide 27 - &amp;quot;Chapter Review&amp;quot;&quot;/&gt;&lt;property id=&quot;20307&quot; value=&quot;498&quot;/&gt;&lt;/object&gt;&lt;object type=&quot;3&quot; unique_id=&quot;10035&quot;&gt;&lt;property id=&quot;20148&quot; value=&quot;5&quot;/&gt;&lt;property id=&quot;20300&quot; value=&quot;Slide 28 - &amp;quot;Answers to Chapter Review &amp;quot;&quot;/&gt;&lt;property id=&quot;20307&quot; value=&quot;499&quot;/&gt;&lt;/object&gt;&lt;object type=&quot;3&quot; unique_id=&quot;17365&quot;&gt;&lt;property id=&quot;20148&quot; value=&quot;5&quot;/&gt;&lt;property id=&quot;20300&quot; value=&quot;Slide 3 - &amp;quot;Preface&amp;quot;&quot;/&gt;&lt;property id=&quot;20307&quot; value=&quot;550&quot;/&gt;&lt;/object&gt;&lt;object type=&quot;3&quot; unique_id=&quot;22171&quot;&gt;&lt;property id=&quot;20148&quot; value=&quot;5&quot;/&gt;&lt;property id=&quot;20300&quot; value=&quot;Slide 17 - &amp;quot;&amp;lt;Name of Course&amp;gt;Process Flow – (Linear) &amp;quot;&quot;/&gt;&lt;property id=&quot;20307&quot; value=&quot;585&quot;/&gt;&lt;/object&gt;&lt;object type=&quot;3&quot; unique_id=&quot;50534&quot;&gt;&lt;property id=&quot;20148&quot; value=&quot;5&quot;/&gt;&lt;property id=&quot;20300&quot; value=&quot;Slide 13 - &amp;quot;&amp;lt;Overview Slide&amp;gt;&amp;quot;&quot;/&gt;&lt;property id=&quot;20307&quot; value=&quot;596&quot;/&gt;&lt;/object&gt;&lt;object type=&quot;3&quot; unique_id=&quot;50535&quot;&gt;&lt;property id=&quot;20148&quot; value=&quot;5&quot;/&gt;&lt;property id=&quot;20300&quot; value=&quot;Slide 14 - &amp;quot;Key Terms&amp;quot;&quot;/&gt;&lt;property id=&quot;20307&quot; value=&quot;605&quot;/&gt;&lt;/object&gt;&lt;object type=&quot;3&quot; unique_id=&quot;50542&quot;&gt;&lt;property id=&quot;20148&quot; value=&quot;5&quot;/&gt;&lt;property id=&quot;20300&quot; value=&quot;Slide 31&quot;/&gt;&lt;property id=&quot;20307&quot; value=&quot;595&quot;/&gt;&lt;/object&gt;&lt;object type=&quot;3&quot; unique_id=&quot;50545&quot;&gt;&lt;property id=&quot;20148&quot; value=&quot;5&quot;/&gt;&lt;property id=&quot;20300&quot; value=&quot;Slide 34 - &amp;quot;Where to Find Help?&amp;quot;&quot;/&gt;&lt;property id=&quot;20307&quot; value=&quot;603&quot;/&gt;&lt;/object&gt;&lt;object type=&quot;3&quot; unique_id=&quot;67320&quot;&gt;&lt;property id=&quot;20148&quot; value=&quot;5&quot;/&gt;&lt;property id=&quot;20300&quot; value=&quot;Slide 6&quot;/&gt;&lt;property id=&quot;20307&quot; value=&quot;608&quot;/&gt;&lt;/object&gt;&lt;object type=&quot;3&quot; unique_id=&quot;67321&quot;&gt;&lt;property id=&quot;20148&quot; value=&quot;5&quot;/&gt;&lt;property id=&quot;20300&quot; value=&quot;Slide 8 - &amp;quot;Agenda&amp;quot;&quot;/&gt;&lt;property id=&quot;20307&quot; value=&quot;729&quot;/&gt;&lt;/object&gt;&lt;object type=&quot;3&quot; unique_id=&quot;67322&quot;&gt;&lt;property id=&quot;20148&quot; value=&quot;5&quot;/&gt;&lt;property id=&quot;20300&quot; value=&quot;Slide 9 - &amp;quot;Agenda&amp;quot;&quot;/&gt;&lt;property id=&quot;20307&quot; value=&quot;730&quot;/&gt;&lt;/object&gt;&lt;object type=&quot;3&quot; unique_id=&quot;67323&quot;&gt;&lt;property id=&quot;20148&quot; value=&quot;5&quot;/&gt;&lt;property id=&quot;20300&quot; value=&quot;Slide 11 - &amp;quot;Agenda&amp;quot;&quot;/&gt;&lt;property id=&quot;20307&quot; value=&quot;726&quot;/&gt;&lt;/object&gt;&lt;object type=&quot;3&quot; unique_id=&quot;67324&quot;&gt;&lt;property id=&quot;20148&quot; value=&quot;5&quot;/&gt;&lt;property id=&quot;20300&quot; value=&quot;Slide 15 - &amp;quot;Key Terms&amp;quot;&quot;/&gt;&lt;property id=&quot;20307&quot; value=&quot;716&quot;/&gt;&lt;/object&gt;&lt;object type=&quot;3&quot; unique_id=&quot;67325&quot;&gt;&lt;property id=&quot;20148&quot; value=&quot;5&quot;/&gt;&lt;property id=&quot;20300&quot; value=&quot;Slide 16 - &amp;quot;Key Terms (contd.)&amp;quot;&quot;/&gt;&lt;property id=&quot;20307&quot; value=&quot;633&quot;/&gt;&lt;/object&gt;&lt;object type=&quot;3&quot; unique_id=&quot;67326&quot;&gt;&lt;property id=&quot;20148&quot; value=&quot;5&quot;/&gt;&lt;property id=&quot;20300&quot; value=&quot;Slide 18 - &amp;quot;&amp;lt;Name of Course&amp;gt;Process Flow – (Complex) &amp;quot;&quot;/&gt;&lt;property id=&quot;20307&quot; value=&quot;715&quot;/&gt;&lt;/object&gt;&lt;object type=&quot;3&quot; unique_id=&quot;67327&quot;&gt;&lt;property id=&quot;20148&quot; value=&quot;5&quot;/&gt;&lt;property id=&quot;20300&quot; value=&quot;Slide 19 - &amp;quot;Concepts slide 1&amp;quot;&quot;/&gt;&lt;property id=&quot;20307&quot; value=&quot;614&quot;/&gt;&lt;/object&gt;&lt;object type=&quot;3&quot; unique_id=&quot;67328&quot;&gt;&lt;property id=&quot;20148&quot; value=&quot;5&quot;/&gt;&lt;property id=&quot;20300&quot; value=&quot;Slide 20 - &amp;quot;Material Master Requirements – Sample Slide&amp;quot;&quot;/&gt;&lt;property id=&quot;20307&quot; value=&quot;731&quot;/&gt;&lt;/object&gt;&lt;object type=&quot;3&quot; unique_id=&quot;67329&quot;&gt;&lt;property id=&quot;20148&quot; value=&quot;5&quot;/&gt;&lt;property id=&quot;20300&quot; value=&quot;Slide 21 - &amp;quot;Chapter Concepts – Sample Slides&amp;quot;&quot;/&gt;&lt;property id=&quot;20307&quot; value=&quot;719&quot;/&gt;&lt;/object&gt;&lt;object type=&quot;3&quot; unique_id=&quot;67330&quot;&gt;&lt;property id=&quot;20148&quot; value=&quot;5&quot;/&gt;&lt;property id=&quot;20300&quot; value=&quot;Slide 22 - &amp;quot;Chapter Concepts – Sample Slides&amp;quot;&quot;/&gt;&lt;property id=&quot;20307&quot; value=&quot;720&quot;/&gt;&lt;/object&gt;&lt;object type=&quot;3&quot; unique_id=&quot;67331&quot;&gt;&lt;property id=&quot;20148&quot; value=&quot;5&quot;/&gt;&lt;property id=&quot;20300&quot; value=&quot;Slide 23 - &amp;quot;Concept Slide Sample Slide&amp;quot;&quot;/&gt;&lt;property id=&quot;20307&quot; value=&quot;721&quot;/&gt;&lt;/object&gt;&lt;object type=&quot;3&quot; unique_id=&quot;67332&quot;&gt;&lt;property id=&quot;20148&quot; value=&quot;5&quot;/&gt;&lt;property id=&quot;20300&quot; value=&quot;Slide 24 - &amp;quot;Change Impact – Sample Slide&amp;quot;&quot;/&gt;&lt;property id=&quot;20307&quot; value=&quot;722&quot;/&gt;&lt;/object&gt;&lt;object type=&quot;3&quot; unique_id=&quot;67333&quot;&gt;&lt;property id=&quot;20148&quot; value=&quot;5&quot;/&gt;&lt;property id=&quot;20300&quot; value=&quot;Slide 25 - &amp;quot;Benefits of the &amp;lt;process name&amp;gt; – Sample Slide&amp;quot;&quot;/&gt;&lt;property id=&quot;20307&quot; value=&quot;723&quot;/&gt;&lt;/object&gt;&lt;object type=&quot;3&quot; unique_id=&quot;67334&quot;&gt;&lt;property id=&quot;20148&quot; value=&quot;5&quot;/&gt;&lt;property id=&quot;20300&quot; value=&quot;Slide 26 - &amp;quot;Concepts slide n&amp;quot;&quot;/&gt;&lt;property id=&quot;20307&quot; value=&quot;732&quot;/&gt;&lt;/object&gt;&lt;object type=&quot;3&quot; unique_id=&quot;67335&quot;&gt;&lt;property id=&quot;20148&quot; value=&quot;5&quot;/&gt;&lt;property id=&quot;20300&quot; value=&quot;Slide 29&quot;/&gt;&lt;property id=&quot;20307&quot; value=&quot;728&quot;/&gt;&lt;/object&gt;&lt;object type=&quot;3&quot; unique_id=&quot;67336&quot;&gt;&lt;property id=&quot;20148&quot; value=&quot;5&quot;/&gt;&lt;property id=&quot;20300&quot; value=&quot;Slide 30 - &amp;quot;Agenda&amp;quot;&quot;/&gt;&lt;property id=&quot;20307&quot; value=&quot;727&quot;/&gt;&lt;/object&gt;&lt;object type=&quot;3&quot; unique_id=&quot;67337&quot;&gt;&lt;property id=&quot;20148&quot; value=&quot;5&quot;/&gt;&lt;property id=&quot;20300&quot; value=&quot;Slide 32 - &amp;quot;Course Review Questions&amp;quot;&quot;/&gt;&lt;property id=&quot;20307&quot; value=&quot;724&quot;/&gt;&lt;/object&gt;&lt;object type=&quot;3&quot; unique_id=&quot;67338&quot;&gt;&lt;property id=&quot;20148&quot; value=&quot;5&quot;/&gt;&lt;property id=&quot;20300&quot; value=&quot;Slide 33 - &amp;quot;Answers to Course Review &amp;quot;&quot;/&gt;&lt;property id=&quot;20307&quot; value=&quot;725&quot;/&gt;&lt;/object&gt;&lt;/object&gt;&lt;/object&gt;&lt;/database&gt;"/>
  <p:tag name="SECTOMILLISECCONVERTED" val="1"/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4_TS_ILT_Sl1Template1_PPT_20_12_10_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  <a:txDef>
      <a:spPr>
        <a:noFill/>
        <a:ln w="19050">
          <a:solidFill>
            <a:schemeClr val="bg1">
              <a:lumMod val="85000"/>
            </a:schemeClr>
          </a:solidFill>
        </a:ln>
      </a:spPr>
      <a:bodyPr wrap="square" rtlCol="0">
        <a:spAutoFit/>
      </a:bodyPr>
      <a:lstStyle>
        <a:defPPr marL="342900" indent="-342900" algn="l" fontAlgn="auto">
          <a:spcBef>
            <a:spcPct val="20000"/>
          </a:spcBef>
          <a:spcAft>
            <a:spcPts val="0"/>
          </a:spcAft>
          <a:defRPr sz="1800" b="0" dirty="0" smtClean="0">
            <a:solidFill>
              <a:prstClr val="black"/>
            </a:solidFill>
            <a:latin typeface="Courier New" pitchFamily="49" charset="0"/>
            <a:cs typeface="Courier New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40063</TotalTime>
  <Words>4208</Words>
  <Application>Microsoft Office PowerPoint</Application>
  <PresentationFormat>On-screen Show (4:3)</PresentationFormat>
  <Paragraphs>681</Paragraphs>
  <Slides>59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1" baseType="lpstr">
      <vt:lpstr>4_TS_ILT_Sl1Template1_PPT_20_12_10_V1</vt:lpstr>
      <vt:lpstr>Image</vt:lpstr>
      <vt:lpstr>Slide 1</vt:lpstr>
      <vt:lpstr>Learning Objectives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  <vt:lpstr>Android Intents</vt:lpstr>
    </vt:vector>
  </TitlesOfParts>
  <Manager>Praveen</Manager>
  <Company>Talent Sprint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Template_for_ILT</dc:title>
  <dc:subject>PGDFST_ILT</dc:subject>
  <dc:creator>S S Mangal Murthy</dc:creator>
  <cp:lastModifiedBy>IT Admin</cp:lastModifiedBy>
  <cp:revision>4233</cp:revision>
  <dcterms:created xsi:type="dcterms:W3CDTF">2008-06-23T11:45:25Z</dcterms:created>
  <dcterms:modified xsi:type="dcterms:W3CDTF">2015-09-14T09:50:41Z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0x010100538100929B86BF4395864A3B4913962D</vt:lpwstr>
  </property>
  <property fmtid="{D5CDD505-2E9C-101B-9397-08002B2CF9AE}" pid="3" name="ArticulateUseProject">
    <vt:lpwstr>1</vt:lpwstr>
  </property>
  <property fmtid="{D5CDD505-2E9C-101B-9397-08002B2CF9AE}" pid="4" name="ArticulatePath">
    <vt:lpwstr>TS_Template_ILT_Course Code_Course Name_Version_v1</vt:lpwstr>
  </property>
  <property fmtid="{D5CDD505-2E9C-101B-9397-08002B2CF9AE}" pid="5" name="ArticulateGUID">
    <vt:lpwstr>C2A4DF9D-5067-4008-B00A-3E7939C1212D</vt:lpwstr>
  </property>
  <property fmtid="{D5CDD505-2E9C-101B-9397-08002B2CF9AE}" pid="6" name="ArticulateProjectFull">
    <vt:lpwstr>D:\Projects\SEF\Android\ILTs\For Trainees\SEF_Android_#_Internet Feeders_Ver1.ppta</vt:lpwstr>
  </property>
</Properties>
</file>