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32"/>
  </p:notesMasterIdLst>
  <p:handoutMasterIdLst>
    <p:handoutMasterId r:id="rId33"/>
  </p:handoutMasterIdLst>
  <p:sldIdLst>
    <p:sldId id="1393" r:id="rId2"/>
    <p:sldId id="1394" r:id="rId3"/>
    <p:sldId id="1364" r:id="rId4"/>
    <p:sldId id="1366" r:id="rId5"/>
    <p:sldId id="1367" r:id="rId6"/>
    <p:sldId id="1368" r:id="rId7"/>
    <p:sldId id="1369" r:id="rId8"/>
    <p:sldId id="1370" r:id="rId9"/>
    <p:sldId id="1371" r:id="rId10"/>
    <p:sldId id="1372" r:id="rId11"/>
    <p:sldId id="1373" r:id="rId12"/>
    <p:sldId id="1374" r:id="rId13"/>
    <p:sldId id="1376" r:id="rId14"/>
    <p:sldId id="1375" r:id="rId15"/>
    <p:sldId id="1377" r:id="rId16"/>
    <p:sldId id="1378" r:id="rId17"/>
    <p:sldId id="1379" r:id="rId18"/>
    <p:sldId id="1380" r:id="rId19"/>
    <p:sldId id="1381" r:id="rId20"/>
    <p:sldId id="1382" r:id="rId21"/>
    <p:sldId id="1383" r:id="rId22"/>
    <p:sldId id="1384" r:id="rId23"/>
    <p:sldId id="1385" r:id="rId24"/>
    <p:sldId id="1386" r:id="rId25"/>
    <p:sldId id="1387" r:id="rId26"/>
    <p:sldId id="1388" r:id="rId27"/>
    <p:sldId id="1389" r:id="rId28"/>
    <p:sldId id="1390" r:id="rId29"/>
    <p:sldId id="1391" r:id="rId30"/>
    <p:sldId id="1392" r:id="rId31"/>
  </p:sldIdLst>
  <p:sldSz cx="9144000" cy="6858000" type="screen4x3"/>
  <p:notesSz cx="7315200" cy="9601200"/>
  <p:custDataLst>
    <p:tags r:id="rId3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>
        <p:scale>
          <a:sx n="75" d="100"/>
          <a:sy n="75" d="100"/>
        </p:scale>
        <p:origin x="-1356" y="-54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436426" y="1450749"/>
            <a:ext cx="8432800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01 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Introduction To Android</a:t>
            </a: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Internet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Aside: MIME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… This set of documents, collectively called the Multipurpose Internet Mail Extensions, or MIME, redefines the format of messages to allow for…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2987448"/>
            <a:ext cx="8412480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Multi‐part message bodies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4305262"/>
            <a:ext cx="8412480" cy="82296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Textual header information in character sets other than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US‐ASCII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34554" y="5447294"/>
            <a:ext cx="7863840" cy="45720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Current usage of MIME describes content type in general.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When Intents are issued, Android looks for the most appropriated way of responding to the request.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2585575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The decision of what to execute is based on how descriptive the call is: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4347141"/>
            <a:ext cx="8412480" cy="2011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Explicit Intents specify a particular component (via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setComponent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ComponentName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0" dirty="0" smtClean="0"/>
              <a:t>or </a:t>
            </a:r>
            <a:r>
              <a:rPr lang="en-US" sz="2000" b="0" dirty="0" err="1" smtClean="0">
                <a:latin typeface="Courier New" pitchFamily="49" charset="0"/>
                <a:cs typeface="Courier New" pitchFamily="49" charset="0"/>
              </a:rPr>
              <a:t>setClass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(Context, Class))</a:t>
            </a:r>
            <a:r>
              <a:rPr lang="en-US" sz="2000" b="0" dirty="0" smtClean="0"/>
              <a:t>, which provides the exact class to be run. This is a typical way for an application to launch various internal activities it has as the user interacts with the application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365760" y="3565023"/>
            <a:ext cx="2103120" cy="640080"/>
          </a:xfrm>
          <a:prstGeom prst="rect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Explicit Intents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When Intents are issued, Android looks for the most appropriated way of responding to the request.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365760" y="2585575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The decision of what to execute is based on how descriptive the call is: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gray">
          <a:xfrm>
            <a:off x="365760" y="4602634"/>
            <a:ext cx="8412480" cy="15544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Implicit Intents do not specified a particular component. However they include enough information for the system to determine which of the available components are in the is best category to run for that intent.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gray">
          <a:xfrm>
            <a:off x="365760" y="3820516"/>
            <a:ext cx="2103120" cy="640080"/>
          </a:xfrm>
          <a:prstGeom prst="rect">
            <a:avLst/>
          </a:prstGeom>
          <a:solidFill>
            <a:schemeClr val="accent5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smtClean="0">
                <a:solidFill>
                  <a:schemeClr val="bg1"/>
                </a:solidFill>
              </a:rPr>
              <a:t>Explicit Intents</a:t>
            </a:r>
            <a:endParaRPr lang="en-US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3204132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“The intent resolution mechanism basically revolves around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matching an Intent against all of the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&lt;intent‐filter&gt;</a:t>
            </a:r>
          </a:p>
          <a:p>
            <a:pPr>
              <a:lnSpc>
                <a:spcPts val="3000"/>
              </a:lnSpc>
            </a:pPr>
            <a:r>
              <a:rPr lang="en-US" sz="2000" b="0" dirty="0" smtClean="0"/>
              <a:t>descriptions in the installed application packages.”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65965" y="1479176"/>
            <a:ext cx="8012071" cy="4889351"/>
            <a:chOff x="725725" y="1479176"/>
            <a:chExt cx="8012071" cy="4889351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501154" y="3923852"/>
              <a:ext cx="10972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746311" y="2050676"/>
              <a:ext cx="1097280" cy="15544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727" y="4242547"/>
              <a:ext cx="1097280" cy="15544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516906" y="1479176"/>
              <a:ext cx="1097280" cy="155448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16906" y="3146611"/>
              <a:ext cx="1097280" cy="1554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6906" y="4814047"/>
              <a:ext cx="1097280" cy="15544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21" name="Flowchart: Decision 20"/>
            <p:cNvSpPr/>
            <p:nvPr/>
          </p:nvSpPr>
          <p:spPr>
            <a:xfrm>
              <a:off x="3540611" y="3103581"/>
              <a:ext cx="2339788" cy="1613647"/>
            </a:xfrm>
            <a:prstGeom prst="flowChartDecision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1836868" y="2823882"/>
              <a:ext cx="640080" cy="4034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868" y="5019787"/>
              <a:ext cx="64008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398494" y="3926541"/>
              <a:ext cx="217842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Isosceles Triangle 31"/>
            <p:cNvSpPr/>
            <p:nvPr/>
          </p:nvSpPr>
          <p:spPr>
            <a:xfrm rot="5400000">
              <a:off x="2641736" y="3779233"/>
              <a:ext cx="242049" cy="308063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33" name="Isosceles Triangle 32"/>
            <p:cNvSpPr/>
            <p:nvPr/>
          </p:nvSpPr>
          <p:spPr>
            <a:xfrm rot="5400000">
              <a:off x="3085489" y="3779233"/>
              <a:ext cx="242049" cy="308063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cxnSp>
          <p:nvCxnSpPr>
            <p:cNvPr id="34" name="Straight Connector 33"/>
            <p:cNvCxnSpPr>
              <a:stCxn id="21" idx="3"/>
              <a:endCxn id="12" idx="1"/>
            </p:cNvCxnSpPr>
            <p:nvPr/>
          </p:nvCxnSpPr>
          <p:spPr>
            <a:xfrm flipV="1">
              <a:off x="5880399" y="2256416"/>
              <a:ext cx="1636507" cy="165398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Isosceles Triangle 36"/>
            <p:cNvSpPr/>
            <p:nvPr/>
          </p:nvSpPr>
          <p:spPr>
            <a:xfrm rot="2820000">
              <a:off x="6675853" y="2864833"/>
              <a:ext cx="242049" cy="308063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cxnSp>
          <p:nvCxnSpPr>
            <p:cNvPr id="38" name="Straight Connector 37"/>
            <p:cNvCxnSpPr>
              <a:stCxn id="21" idx="3"/>
              <a:endCxn id="43" idx="0"/>
            </p:cNvCxnSpPr>
            <p:nvPr/>
          </p:nvCxnSpPr>
          <p:spPr>
            <a:xfrm>
              <a:off x="5880399" y="3910405"/>
              <a:ext cx="532503" cy="75572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6252882" y="4666127"/>
              <a:ext cx="320040" cy="32273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44" name="Arc 43"/>
            <p:cNvSpPr/>
            <p:nvPr/>
          </p:nvSpPr>
          <p:spPr>
            <a:xfrm rot="15439684">
              <a:off x="7058150" y="3461971"/>
              <a:ext cx="1182038" cy="2177254"/>
            </a:xfrm>
            <a:prstGeom prst="arc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5632932" flipV="1">
              <a:off x="6989450" y="3934724"/>
              <a:ext cx="1206363" cy="2037721"/>
            </a:xfrm>
            <a:prstGeom prst="arc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8640000">
              <a:off x="6070735" y="4196091"/>
              <a:ext cx="242049" cy="308063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 err="1" smtClean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34118" y="3590365"/>
              <a:ext cx="1284326" cy="7017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Android 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Routing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5725" y="2674028"/>
              <a:ext cx="113845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Activity 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26141" y="4865899"/>
              <a:ext cx="113845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Activity 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03459" y="2102528"/>
              <a:ext cx="1138452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Activity 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86088" y="3511431"/>
              <a:ext cx="958917" cy="8248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Humble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err="1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SMS</a:t>
              </a:r>
              <a:endParaRPr lang="en-US" sz="1400" dirty="0" smtClean="0">
                <a:solidFill>
                  <a:prstClr val="black"/>
                </a:solidFill>
                <a:latin typeface="+mn-lt"/>
                <a:cs typeface="Courier New" pitchFamily="49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App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92509" y="5178867"/>
              <a:ext cx="772969" cy="8248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Fancy</a:t>
              </a: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err="1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SMS</a:t>
              </a:r>
              <a:endParaRPr lang="en-US" sz="1400" dirty="0" smtClean="0">
                <a:solidFill>
                  <a:prstClr val="black"/>
                </a:solidFill>
                <a:latin typeface="+mn-lt"/>
                <a:cs typeface="Courier New" pitchFamily="49" charset="0"/>
              </a:endParaRPr>
            </a:p>
            <a:p>
              <a:pPr marL="342900" indent="-342900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App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09067" y="2297511"/>
              <a:ext cx="2553904" cy="4647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Explicit: 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INTENT (Executive Activity 2)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9067" y="5094499"/>
              <a:ext cx="3220753" cy="4647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Implicit: 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100" dirty="0" smtClean="0">
                  <a:solidFill>
                    <a:prstClr val="black"/>
                  </a:solidFill>
                  <a:latin typeface="+mn-lt"/>
                  <a:cs typeface="Courier New" pitchFamily="49" charset="0"/>
                </a:rPr>
                <a:t>INTENT (help with new text message)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35" name="Group 19"/>
          <p:cNvGrpSpPr/>
          <p:nvPr/>
        </p:nvGrpSpPr>
        <p:grpSpPr>
          <a:xfrm>
            <a:off x="334554" y="1454490"/>
            <a:ext cx="8412480" cy="822960"/>
            <a:chOff x="1066803" y="1711184"/>
            <a:chExt cx="7038111" cy="914921"/>
          </a:xfrm>
        </p:grpSpPr>
        <p:sp>
          <p:nvSpPr>
            <p:cNvPr id="36" name="Rectangle 3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dirty="0" smtClean="0"/>
                <a:t>Activity 3</a:t>
              </a:r>
              <a:r>
                <a:rPr lang="en-US" sz="2000" b="0" dirty="0" smtClean="0"/>
                <a:t> has issue a generic request for help processing an incoming text‐message.</a:t>
              </a:r>
            </a:p>
          </p:txBody>
        </p:sp>
        <p:sp>
          <p:nvSpPr>
            <p:cNvPr id="39" name="Isosceles Triangle 3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90" name="Picture 89" descr="da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65" y="3078817"/>
            <a:ext cx="5392270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334554" y="1453896"/>
            <a:ext cx="8412480" cy="1188720"/>
            <a:chOff x="1066803" y="1711184"/>
            <a:chExt cx="7038111" cy="914921"/>
          </a:xfrm>
        </p:grpSpPr>
        <p:sp>
          <p:nvSpPr>
            <p:cNvPr id="41" name="Rectangle 4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Assume the user has installed a “</a:t>
              </a:r>
              <a:r>
                <a:rPr lang="en-US" sz="2000" dirty="0" smtClean="0"/>
                <a:t>Fancy </a:t>
              </a:r>
              <a:r>
                <a:rPr lang="en-US" sz="2000" dirty="0" err="1" smtClean="0"/>
                <a:t>SMS</a:t>
              </a:r>
              <a:r>
                <a:rPr lang="en-US" sz="2000" b="0" dirty="0" smtClean="0"/>
                <a:t>” application to (perhaps) replace the standard “</a:t>
              </a:r>
              <a:r>
                <a:rPr lang="en-US" sz="2000" dirty="0" smtClean="0"/>
                <a:t>HUMBLE </a:t>
              </a:r>
              <a:r>
                <a:rPr lang="en-US" sz="2000" dirty="0" err="1" smtClean="0"/>
                <a:t>SMS</a:t>
              </a:r>
              <a:r>
                <a:rPr lang="en-US" sz="2000" b="0" dirty="0" smtClean="0"/>
                <a:t>” app originally included in Android.</a:t>
              </a:r>
            </a:p>
          </p:txBody>
        </p:sp>
        <p:sp>
          <p:nvSpPr>
            <p:cNvPr id="42" name="Isosceles Triangle 4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4" name="Picture 13" descr="da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65" y="3078817"/>
            <a:ext cx="5392270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334554" y="1453896"/>
            <a:ext cx="8412480" cy="1554480"/>
            <a:chOff x="1066803" y="1711184"/>
            <a:chExt cx="7038111" cy="914921"/>
          </a:xfrm>
        </p:grpSpPr>
        <p:sp>
          <p:nvSpPr>
            <p:cNvPr id="59" name="Rectangle 58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Upon the arrival of the implicit Intent, Android will (somehow) tell the user: You have got a new text‐message. I have a FANCY and a HUMBLE </a:t>
              </a:r>
              <a:r>
                <a:rPr lang="en-US" sz="2000" b="0" dirty="0" err="1" smtClean="0"/>
                <a:t>SMS</a:t>
              </a:r>
              <a:r>
                <a:rPr lang="en-US" sz="2000" b="0" dirty="0" smtClean="0"/>
                <a:t> application – which one you want me to execute? Make it a default?</a:t>
              </a:r>
            </a:p>
          </p:txBody>
        </p:sp>
        <p:sp>
          <p:nvSpPr>
            <p:cNvPr id="60" name="Isosceles Triangle 59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pic>
        <p:nvPicPr>
          <p:cNvPr id="14" name="Picture 13" descr="da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65" y="3078817"/>
            <a:ext cx="5392270" cy="3362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1840" y="885825"/>
            <a:ext cx="25603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 Resolution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14" name="Picture 13" descr="da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61" y="3365500"/>
            <a:ext cx="4871478" cy="30380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4554" y="2276362"/>
            <a:ext cx="841248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Support the specified action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Support the indicated MIME type (if supplied)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Support all of the categories named in the intent.</a:t>
            </a:r>
          </a:p>
        </p:txBody>
      </p:sp>
      <p:grpSp>
        <p:nvGrpSpPr>
          <p:cNvPr id="9" name="Group 19"/>
          <p:cNvGrpSpPr/>
          <p:nvPr/>
        </p:nvGrpSpPr>
        <p:grpSpPr>
          <a:xfrm>
            <a:off x="334554" y="1453896"/>
            <a:ext cx="8412480" cy="822960"/>
            <a:chOff x="1066803" y="1711184"/>
            <a:chExt cx="7038111" cy="914921"/>
          </a:xfrm>
        </p:grpSpPr>
        <p:sp>
          <p:nvSpPr>
            <p:cNvPr id="10" name="Rectangle 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Choosing candidates: For an activity to be eligible for execution it must:</a:t>
              </a:r>
            </a:p>
          </p:txBody>
        </p:sp>
        <p:sp>
          <p:nvSpPr>
            <p:cNvPr id="11" name="Isosceles Triangle 1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2924062"/>
            <a:ext cx="8412480" cy="35271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‐8"?&gt;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cis493.intentfilters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="1.0.0"&gt;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&lt;uses‐permission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android.permission.RECEIVE_SMS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/icon"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FancySms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&lt;intent‐filter&gt;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The Manifest tells the application (</a:t>
            </a:r>
            <a:r>
              <a:rPr lang="en-US" sz="2000" b="0" dirty="0" err="1" smtClean="0"/>
              <a:t>FancySms</a:t>
            </a:r>
            <a:r>
              <a:rPr lang="en-US" sz="2000" b="0" dirty="0" smtClean="0"/>
              <a:t>) is able to intercept incoming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data using its </a:t>
            </a:r>
            <a:r>
              <a:rPr lang="en-US" sz="2000" b="0" dirty="0" err="1" smtClean="0"/>
              <a:t>SMSReceiver</a:t>
            </a:r>
            <a:r>
              <a:rPr lang="en-US" sz="2000" b="0" dirty="0" smtClean="0"/>
              <a:t> (potential alternative to the default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app.)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</a:t>
            </a:r>
            <a:r>
              <a:rPr lang="en-US" sz="2400" dirty="0" smtClean="0"/>
              <a:t>Internet filters</a:t>
            </a:r>
          </a:p>
          <a:p>
            <a:r>
              <a:rPr lang="en-US" sz="2400" dirty="0" smtClean="0"/>
              <a:t>Describe p</a:t>
            </a:r>
            <a:r>
              <a:rPr lang="en-US" sz="2400" dirty="0" smtClean="0"/>
              <a:t>arts </a:t>
            </a:r>
            <a:r>
              <a:rPr lang="en-US" sz="2400" dirty="0" smtClean="0"/>
              <a:t>of a Typical </a:t>
            </a:r>
            <a:r>
              <a:rPr lang="en-US" sz="2400" dirty="0" smtClean="0"/>
              <a:t>Intent</a:t>
            </a:r>
          </a:p>
          <a:p>
            <a:r>
              <a:rPr lang="en-US" sz="2400" smtClean="0"/>
              <a:t>Implement Example</a:t>
            </a:r>
            <a:r>
              <a:rPr lang="en-US" sz="2400" dirty="0" smtClean="0"/>
              <a:t>: Intercepting Incoming SMS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2924062"/>
            <a:ext cx="8412480" cy="32501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&lt;/intent‐filter&gt;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&lt;receiver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SMSReceiver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android:enabled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="true" 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&lt;intent‐filter&gt;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android.provider.Telephony.SMS_RECEIVED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&lt;/intent‐filter&gt;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&lt;/receiver&gt;&lt;/application&gt;&lt;/manifest&gt;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The Manifest tells the application (</a:t>
            </a:r>
            <a:r>
              <a:rPr lang="en-US" sz="2000" b="0" dirty="0" err="1" smtClean="0"/>
              <a:t>FancySms</a:t>
            </a:r>
            <a:r>
              <a:rPr lang="en-US" sz="2000" b="0" dirty="0" smtClean="0"/>
              <a:t>) is able to intercept incoming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data using its </a:t>
            </a:r>
            <a:r>
              <a:rPr lang="en-US" sz="2000" b="0" dirty="0" err="1" smtClean="0"/>
              <a:t>SMSReceiver</a:t>
            </a:r>
            <a:r>
              <a:rPr lang="en-US" sz="2000" b="0" dirty="0" smtClean="0"/>
              <a:t> (potential alternative to the default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app.)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40480" y="885825"/>
            <a:ext cx="1463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34554" y="2179596"/>
            <a:ext cx="8412480" cy="1524197"/>
            <a:chOff x="334554" y="1453896"/>
            <a:chExt cx="8412480" cy="1524197"/>
          </a:xfrm>
        </p:grpSpPr>
        <p:sp>
          <p:nvSpPr>
            <p:cNvPr id="6" name="TextBox 5"/>
            <p:cNvSpPr txBox="1"/>
            <p:nvPr/>
          </p:nvSpPr>
          <p:spPr>
            <a:xfrm>
              <a:off x="334554" y="2276362"/>
              <a:ext cx="8412480" cy="70173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A common Activity called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FancySms</a:t>
              </a: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 (acting as the main routine)</a:t>
              </a:r>
            </a:p>
            <a:p>
              <a:pPr marL="342900" indent="-342900" algn="l" fontAlgn="auto">
                <a:spcBef>
                  <a:spcPct val="2000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lang="en-US" sz="18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Abackground</a:t>
              </a: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 Service (</a:t>
              </a:r>
              <a:r>
                <a:rPr lang="en-US" sz="18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BroadcastReceiver</a:t>
              </a: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) called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SMSService</a:t>
              </a:r>
              <a:r>
                <a:rPr lang="en-US" sz="1800" b="0" dirty="0" smtClean="0">
                  <a:solidFill>
                    <a:prstClr val="black"/>
                  </a:solidFill>
                  <a:latin typeface="+mj-lt"/>
                  <a:cs typeface="Courier New" pitchFamily="49" charset="0"/>
                </a:rPr>
                <a:t>.</a:t>
              </a:r>
            </a:p>
          </p:txBody>
        </p:sp>
        <p:grpSp>
          <p:nvGrpSpPr>
            <p:cNvPr id="7" name="Group 19"/>
            <p:cNvGrpSpPr/>
            <p:nvPr/>
          </p:nvGrpSpPr>
          <p:grpSpPr>
            <a:xfrm>
              <a:off x="334554" y="1453896"/>
              <a:ext cx="8412480" cy="822960"/>
              <a:chOff x="1066803" y="1711184"/>
              <a:chExt cx="7038111" cy="91492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The application consists of two components: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34554" y="4313207"/>
            <a:ext cx="8412480" cy="1468797"/>
            <a:chOff x="731520" y="4153553"/>
            <a:chExt cx="8412480" cy="1468797"/>
          </a:xfrm>
        </p:grpSpPr>
        <p:sp>
          <p:nvSpPr>
            <p:cNvPr id="12" name="TextBox 11"/>
            <p:cNvSpPr txBox="1"/>
            <p:nvPr/>
          </p:nvSpPr>
          <p:spPr>
            <a:xfrm>
              <a:off x="731520" y="4976019"/>
              <a:ext cx="8412480" cy="646331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&lt;uses‐permission 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android:name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android.permission.RECEIVE_SMS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/&gt;</a:t>
              </a:r>
            </a:p>
          </p:txBody>
        </p:sp>
        <p:grpSp>
          <p:nvGrpSpPr>
            <p:cNvPr id="14" name="Group 19"/>
            <p:cNvGrpSpPr/>
            <p:nvPr/>
          </p:nvGrpSpPr>
          <p:grpSpPr>
            <a:xfrm>
              <a:off x="731520" y="4153553"/>
              <a:ext cx="8412480" cy="822960"/>
              <a:chOff x="1066803" y="1711184"/>
              <a:chExt cx="7038111" cy="91492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The clause below indicates the application is allowed to receive </a:t>
                </a:r>
                <a:r>
                  <a:rPr lang="en-US" sz="2000" b="0" dirty="0" err="1" smtClean="0"/>
                  <a:t>SMS</a:t>
                </a:r>
                <a:endParaRPr lang="en-US" sz="2000" b="0" dirty="0" smtClean="0"/>
              </a:p>
            </p:txBody>
          </p:sp>
          <p:sp>
            <p:nvSpPr>
              <p:cNvPr id="16" name="Isosceles Triangle 15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360" y="885825"/>
            <a:ext cx="33832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Comments On Example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334554" y="2179596"/>
            <a:ext cx="8412480" cy="1856595"/>
            <a:chOff x="334554" y="1453896"/>
            <a:chExt cx="8412480" cy="1856595"/>
          </a:xfrm>
        </p:grpSpPr>
        <p:sp>
          <p:nvSpPr>
            <p:cNvPr id="6" name="TextBox 5"/>
            <p:cNvSpPr txBox="1"/>
            <p:nvPr/>
          </p:nvSpPr>
          <p:spPr>
            <a:xfrm>
              <a:off x="334554" y="2276362"/>
              <a:ext cx="8412480" cy="103412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&lt;intent‐filter&gt;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android:name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</a:t>
              </a:r>
              <a:r>
                <a:rPr lang="en-US" sz="1800" b="0" dirty="0" err="1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android.provider.Telephony.SMS_RECEIVED</a:t>
              </a: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/&gt;</a:t>
              </a:r>
            </a:p>
            <a:p>
              <a:pPr algn="l" fontAlgn="auto">
                <a:spcBef>
                  <a:spcPct val="2000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&lt;/intent‐filter&gt;</a:t>
              </a:r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334554" y="1453896"/>
              <a:ext cx="8412480" cy="822960"/>
              <a:chOff x="1066803" y="1711184"/>
              <a:chExt cx="7038111" cy="914921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66803" y="1711184"/>
                <a:ext cx="7038111" cy="91440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5400000" scaled="1"/>
              </a:gradFill>
              <a:ln w="12700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 lIns="365760" tIns="0" rIns="91440" bIns="0" anchor="ctr"/>
              <a:lstStyle/>
              <a:p>
                <a:pPr algn="just">
                  <a:lnSpc>
                    <a:spcPts val="3000"/>
                  </a:lnSpc>
                </a:pPr>
                <a:r>
                  <a:rPr lang="en-US" sz="2000" b="0" dirty="0" smtClean="0"/>
                  <a:t>The component </a:t>
                </a:r>
                <a:r>
                  <a:rPr lang="en-US" sz="2000" b="0" dirty="0" err="1" smtClean="0"/>
                  <a:t>SMS</a:t>
                </a:r>
                <a:r>
                  <a:rPr lang="en-US" sz="2000" b="0" dirty="0" smtClean="0"/>
                  <a:t> Service has the filter that triggers its execution whenever a new </a:t>
                </a:r>
                <a:r>
                  <a:rPr lang="en-US" sz="2000" b="0" dirty="0" err="1" smtClean="0"/>
                  <a:t>SMS</a:t>
                </a:r>
                <a:r>
                  <a:rPr lang="en-US" sz="2000" b="0" dirty="0" smtClean="0"/>
                  <a:t> is received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 rot="5400000">
                <a:off x="742601" y="2042698"/>
                <a:ext cx="914400" cy="252413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just">
                  <a:lnSpc>
                    <a:spcPct val="150000"/>
                  </a:lnSpc>
                  <a:defRPr/>
                </a:pPr>
                <a:endParaRPr lang="en-US" sz="2000" b="0" dirty="0"/>
              </a:p>
            </p:txBody>
          </p:sp>
        </p:grpSp>
      </p:grpSp>
      <p:grpSp>
        <p:nvGrpSpPr>
          <p:cNvPr id="7" name="Group 19"/>
          <p:cNvGrpSpPr/>
          <p:nvPr/>
        </p:nvGrpSpPr>
        <p:grpSpPr>
          <a:xfrm>
            <a:off x="334554" y="4795807"/>
            <a:ext cx="8412480" cy="822960"/>
            <a:chOff x="1066803" y="1711184"/>
            <a:chExt cx="7038111" cy="914921"/>
          </a:xfrm>
        </p:grpSpPr>
        <p:sp>
          <p:nvSpPr>
            <p:cNvPr id="15" name="Rectangle 14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Other applications with the same filter can be also called by Android when new </a:t>
              </a:r>
              <a:r>
                <a:rPr lang="en-US" sz="2000" b="0" dirty="0" err="1" smtClean="0"/>
                <a:t>SMS</a:t>
              </a:r>
              <a:r>
                <a:rPr lang="en-US" sz="2000" b="0" dirty="0" smtClean="0"/>
                <a:t> arrives (until a DEFAULT is chosen)</a:t>
              </a:r>
            </a:p>
          </p:txBody>
        </p:sp>
        <p:sp>
          <p:nvSpPr>
            <p:cNvPr id="16" name="Isosceles Triangle 15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54" y="1452662"/>
            <a:ext cx="8412480" cy="48567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="bold“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="Intercepting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messages"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4554" y="1452662"/>
            <a:ext cx="8412480" cy="4635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ScrollView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myScroller1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ffffffff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ScrollView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esdf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19" y="1841500"/>
            <a:ext cx="2786065" cy="41148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Rectangle 3"/>
          <p:cNvSpPr>
            <a:spLocks noChangeArrowheads="1"/>
          </p:cNvSpPr>
          <p:nvPr/>
        </p:nvSpPr>
        <p:spPr bwMode="gray">
          <a:xfrm>
            <a:off x="365760" y="1841500"/>
            <a:ext cx="5247640" cy="27432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Test the following application from the Eclipse’s </a:t>
            </a:r>
            <a:r>
              <a:rPr lang="en-US" sz="2000" b="0" dirty="0" err="1" smtClean="0"/>
              <a:t>DDMS</a:t>
            </a:r>
            <a:r>
              <a:rPr lang="en-US" sz="2000" b="0" dirty="0" smtClean="0"/>
              <a:t> perspective. Select “Emulator Control” &gt; “Telephony Actions”. Set phone no. to 5554, type a message, click on Send. Alternatively you may start another emulator and send </a:t>
            </a:r>
            <a:r>
              <a:rPr lang="en-US" sz="2000" b="0" dirty="0" err="1" smtClean="0"/>
              <a:t>SMS</a:t>
            </a:r>
            <a:r>
              <a:rPr lang="en-US" sz="2000" b="0" dirty="0" smtClean="0"/>
              <a:t> to 5554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0863" y="4686300"/>
            <a:ext cx="1971675" cy="12954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1452662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FancySms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main screen - displays intercepted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cis493.intentfilters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FancySms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R.id.theMessage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FancySms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1452662"/>
            <a:ext cx="8412480" cy="46905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SMSReceiver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listens to broadcasted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SMS_RECEIVED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signals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cis493.intentfilters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android.content.BroadcastReceiver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android.telephony.gsm.SmsMessage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SMSReceiver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BroadcastReceiver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onReceive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(Context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Android saves in a bundle the current text-message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under name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pdus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and type: Object[]. Later we cast to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[]. Jargon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stands for "protocol data unit”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1452662"/>
            <a:ext cx="8412480" cy="4912114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Object messages[] = (Object[])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bundle.get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pdus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= 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messages.length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Note: long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broken and transmitted into various pieces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"";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smsPieces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messages.length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= 0; n &lt;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smsPieces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n++) {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[n]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SmsMessage.createFromPdu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((byte[]) messages[n]);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grab all pieces of the intercepted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"\n" + (n + 1) + " -of-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smsPieces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"\n"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"Sender:\t"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[n].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getOriginatingAddress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+ "\n"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"Body: \n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[n].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getMessageBody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5960" y="885825"/>
            <a:ext cx="5212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Example: Intercepting Incoming </a:t>
            </a:r>
            <a:r>
              <a:rPr lang="en-US" sz="2000" b="0" dirty="0" err="1" smtClean="0"/>
              <a:t>SMS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554" y="1452662"/>
            <a:ext cx="8412480" cy="2640723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show first part of intercepted (current) message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(context, "FANCY &gt;&gt;&gt; Received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[0].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getMessageBody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toast.show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cis493.intentfilters.FancySms.txtMsg.setText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SMSReceiver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520" y="885825"/>
            <a:ext cx="7680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 Analogy: Requesting Actions Using HTTP and 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7" name="Group 19"/>
          <p:cNvGrpSpPr/>
          <p:nvPr/>
        </p:nvGrpSpPr>
        <p:grpSpPr>
          <a:xfrm>
            <a:off x="334554" y="1750324"/>
            <a:ext cx="8412480" cy="118872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smtClean="0"/>
                <a:t>The HTTP </a:t>
              </a:r>
              <a:r>
                <a:rPr lang="en-US" sz="2000" b="0" dirty="0" smtClean="0"/>
                <a:t>protocol uses a number of &lt;Action, resource&gt; pairs to accomplish its work.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334554" y="3323627"/>
            <a:ext cx="8412480" cy="118872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Some of the HTTP actions are the well known (and lesser known) operations: POST, GET, PUT, DELETE, CONNECT, HEAD, OPTIONS.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5" name="Group 19"/>
          <p:cNvGrpSpPr/>
          <p:nvPr/>
        </p:nvGrpSpPr>
        <p:grpSpPr>
          <a:xfrm>
            <a:off x="334554" y="4896930"/>
            <a:ext cx="8412480" cy="1188720"/>
            <a:chOff x="1066803" y="1711184"/>
            <a:chExt cx="7038111" cy="914921"/>
          </a:xfrm>
        </p:grpSpPr>
        <p:sp>
          <p:nvSpPr>
            <p:cNvPr id="16" name="Rectangle 15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Android uses a mechanism quite similar to HTTP for the invocation of work to be done.</a:t>
              </a:r>
            </a:p>
          </p:txBody>
        </p:sp>
        <p:sp>
          <p:nvSpPr>
            <p:cNvPr id="17" name="Isosceles Triangle 16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8960" y="885825"/>
            <a:ext cx="29260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Important Concepts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Pentagon 4"/>
          <p:cNvSpPr>
            <a:spLocks noChangeArrowheads="1"/>
          </p:cNvSpPr>
          <p:nvPr/>
        </p:nvSpPr>
        <p:spPr bwMode="gray">
          <a:xfrm>
            <a:off x="365760" y="1630858"/>
            <a:ext cx="2103120" cy="640080"/>
          </a:xfrm>
          <a:prstGeom prst="homePlate">
            <a:avLst/>
          </a:prstGeom>
          <a:solidFill>
            <a:schemeClr val="accent6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PDU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2562860" y="1630858"/>
            <a:ext cx="640080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Is short for "Protocol Data Unit". This represents an amount of information delivered through a network layer.</a:t>
            </a:r>
          </a:p>
        </p:txBody>
      </p:sp>
      <p:sp>
        <p:nvSpPr>
          <p:cNvPr id="7" name="Pentagon 6"/>
          <p:cNvSpPr>
            <a:spLocks noChangeArrowheads="1"/>
          </p:cNvSpPr>
          <p:nvPr/>
        </p:nvSpPr>
        <p:spPr bwMode="gray">
          <a:xfrm>
            <a:off x="353060" y="3307258"/>
            <a:ext cx="2103120" cy="640080"/>
          </a:xfrm>
          <a:prstGeom prst="homePlate">
            <a:avLst/>
          </a:prstGeom>
          <a:solidFill>
            <a:schemeClr val="accent3"/>
          </a:soli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>
              <a:defRPr/>
            </a:pPr>
            <a:r>
              <a:rPr lang="en-US" sz="2000" b="0" dirty="0" err="1" smtClean="0">
                <a:solidFill>
                  <a:schemeClr val="bg1"/>
                </a:solidFill>
              </a:rPr>
              <a:t>VND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2550160" y="3307258"/>
            <a:ext cx="6400800" cy="26517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Virtual network data (today typically represents a business card with name, phone, email, etc). Originally registered as MIME </a:t>
            </a:r>
            <a:r>
              <a:rPr lang="en-US" sz="2000" b="0" dirty="0" smtClean="0">
                <a:latin typeface="Courier New" pitchFamily="49" charset="0"/>
                <a:cs typeface="Courier New" pitchFamily="49" charset="0"/>
              </a:rPr>
              <a:t>vnd.abc</a:t>
            </a:r>
            <a:r>
              <a:rPr lang="en-US" sz="2000" b="0" dirty="0" smtClean="0"/>
              <a:t> intended for transmission of </a:t>
            </a:r>
            <a:r>
              <a:rPr lang="en-US" sz="2000" b="0" dirty="0" err="1" smtClean="0"/>
              <a:t>abc</a:t>
            </a:r>
            <a:r>
              <a:rPr lang="en-US" sz="2000" b="0" dirty="0" smtClean="0"/>
              <a:t> folk melodies in emails see:</a:t>
            </a:r>
          </a:p>
          <a:p>
            <a:pPr algn="just">
              <a:lnSpc>
                <a:spcPts val="3000"/>
              </a:lnSpc>
            </a:pPr>
            <a:r>
              <a:rPr lang="en-US" sz="2000" b="0" dirty="0" smtClean="0"/>
              <a:t>http://</a:t>
            </a:r>
            <a:r>
              <a:rPr lang="en-US" sz="2000" b="0" dirty="0" err="1" smtClean="0"/>
              <a:t>www.iana.org</a:t>
            </a:r>
            <a:r>
              <a:rPr lang="en-US" sz="2000" b="0" dirty="0" smtClean="0"/>
              <a:t>/assignments/media‐types/text/vnd.abc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1520" y="885825"/>
            <a:ext cx="76809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 Analogy: Requesting Actions Using HTTP and Android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2086499"/>
            <a:ext cx="8412480" cy="118872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INTENT is the Android’s name for the abstraction requesting actions.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4063212"/>
            <a:ext cx="8412480" cy="155448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Unlike HTTP a given Android’s INTENT could be resolved in more than one potential way (for instance, we may have several </a:t>
              </a:r>
              <a:r>
                <a:rPr lang="en-US" sz="2000" b="0" dirty="0" err="1" smtClean="0"/>
                <a:t>SMS</a:t>
              </a:r>
              <a:r>
                <a:rPr lang="en-US" sz="2000" b="0" dirty="0" smtClean="0"/>
                <a:t> apps wanting to process an incoming text‐message).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34554" y="2086499"/>
            <a:ext cx="8412480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intent is an abstract description of an operation to be performed.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334554" y="3565676"/>
            <a:ext cx="8412480" cy="82296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Its most significant use is in the launching of activities.</a:t>
              </a: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6" name="Group 19"/>
          <p:cNvGrpSpPr/>
          <p:nvPr/>
        </p:nvGrpSpPr>
        <p:grpSpPr>
          <a:xfrm>
            <a:off x="334554" y="5044852"/>
            <a:ext cx="841248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The primary pieces of information in an intent are: action &amp; data.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1920" y="885825"/>
            <a:ext cx="12801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Intents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112" y="2203824"/>
          <a:ext cx="856577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753"/>
                <a:gridCol w="4961965"/>
                <a:gridCol w="8740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 general action to be performed, such as: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err="1" smtClean="0"/>
                        <a:t>ACTION_EDIT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l"/>
                      <a:r>
                        <a:rPr lang="en-US" dirty="0" err="1" smtClean="0"/>
                        <a:t>ACTION_VIEW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l"/>
                      <a:r>
                        <a:rPr lang="en-US" dirty="0" err="1" smtClean="0"/>
                        <a:t>ACTION_MAN</a:t>
                      </a:r>
                      <a:r>
                        <a:rPr lang="en-US" dirty="0" smtClean="0"/>
                        <a:t>,</a:t>
                      </a:r>
                    </a:p>
                    <a:p>
                      <a:pPr algn="l"/>
                      <a:r>
                        <a:rPr lang="en-US" dirty="0" err="1" smtClean="0"/>
                        <a:t>ACTION_LAUNCHER</a:t>
                      </a:r>
                      <a:r>
                        <a:rPr lang="en-US" dirty="0" smtClean="0"/>
                        <a:t>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The data to operate on, such as a person record in the contacts database, expressed as a URI.</a:t>
                      </a:r>
                    </a:p>
                    <a:p>
                      <a:pPr algn="l"/>
                      <a:endParaRPr lang="en-US" dirty="0" smtClean="0"/>
                    </a:p>
                    <a:p>
                      <a:pPr algn="l"/>
                      <a:r>
                        <a:rPr lang="en-US" dirty="0" smtClean="0"/>
                        <a:t>I am good for editing a document</a:t>
                      </a:r>
                    </a:p>
                    <a:p>
                      <a:pPr algn="l"/>
                      <a:r>
                        <a:rPr lang="en-US" dirty="0" smtClean="0"/>
                        <a:t>I am good for viewing a document</a:t>
                      </a:r>
                    </a:p>
                    <a:p>
                      <a:pPr algn="l"/>
                      <a:r>
                        <a:rPr lang="en-US" dirty="0" smtClean="0"/>
                        <a:t>I am the first exec. </a:t>
                      </a:r>
                      <a:r>
                        <a:rPr lang="en-US" dirty="0" err="1" smtClean="0"/>
                        <a:t>Activ</a:t>
                      </a:r>
                      <a:r>
                        <a:rPr lang="en-US" dirty="0" smtClean="0"/>
                        <a:t>. of Application</a:t>
                      </a:r>
                    </a:p>
                    <a:p>
                      <a:pPr algn="l"/>
                      <a:r>
                        <a:rPr lang="en-US" dirty="0" smtClean="0"/>
                        <a:t>Put me on the phone’s </a:t>
                      </a:r>
                      <a:r>
                        <a:rPr lang="en-US" dirty="0" err="1" smtClean="0"/>
                        <a:t>Menu_Pad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4640" y="885825"/>
            <a:ext cx="347472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Parts of a Typical Intent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pic>
        <p:nvPicPr>
          <p:cNvPr id="5" name="Picture 4" descr="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7" y="1385047"/>
            <a:ext cx="8500286" cy="50338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Aside: MIME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… This set of documents, collectively called the Multipurpose Internet Mail Extensions, or MIME, redefines the format of messages to allow for…</a:t>
            </a:r>
          </a:p>
        </p:txBody>
      </p:sp>
      <p:grpSp>
        <p:nvGrpSpPr>
          <p:cNvPr id="7" name="Group 19"/>
          <p:cNvGrpSpPr/>
          <p:nvPr/>
        </p:nvGrpSpPr>
        <p:grpSpPr>
          <a:xfrm>
            <a:off x="334554" y="3484987"/>
            <a:ext cx="8412480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Textual message bodies in character sets other than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US‐ASCII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0" name="Group 19"/>
          <p:cNvGrpSpPr/>
          <p:nvPr/>
        </p:nvGrpSpPr>
        <p:grpSpPr>
          <a:xfrm>
            <a:off x="334554" y="4802801"/>
            <a:ext cx="8412480" cy="82296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An extensible set of different formats for non‐textual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message bodies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885825"/>
            <a:ext cx="20116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Aside: MIME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Internet Filters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l">
              <a:lnSpc>
                <a:spcPts val="3000"/>
              </a:lnSpc>
            </a:pPr>
            <a:r>
              <a:rPr lang="en-US" sz="2000" b="0" dirty="0" smtClean="0"/>
              <a:t>… This set of documents, collectively called the Multipurpose Internet Mail Extensions, or MIME, redefines the format of messages to allow for…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34554" y="3484987"/>
            <a:ext cx="8412480" cy="822960"/>
            <a:chOff x="1066803" y="1711184"/>
            <a:chExt cx="7038111" cy="914921"/>
          </a:xfrm>
        </p:grpSpPr>
        <p:sp>
          <p:nvSpPr>
            <p:cNvPr id="8" name="Rectangle 7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Multi‐part message bodies</a:t>
              </a:r>
            </a:p>
          </p:txBody>
        </p:sp>
        <p:sp>
          <p:nvSpPr>
            <p:cNvPr id="9" name="Isosceles Triangle 8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34554" y="4802801"/>
            <a:ext cx="8412480" cy="822960"/>
            <a:chOff x="1066803" y="1711184"/>
            <a:chExt cx="7038111" cy="914921"/>
          </a:xfrm>
        </p:grpSpPr>
        <p:sp>
          <p:nvSpPr>
            <p:cNvPr id="11" name="Rectangle 10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Textual header information in character sets other than</a:t>
              </a:r>
            </a:p>
            <a:p>
              <a:pPr algn="just">
                <a:lnSpc>
                  <a:spcPts val="3000"/>
                </a:lnSpc>
              </a:pPr>
              <a:r>
                <a:rPr lang="en-US" sz="2000" b="0" dirty="0" smtClean="0"/>
                <a:t>US‐ASCII</a:t>
              </a:r>
            </a:p>
          </p:txBody>
        </p:sp>
        <p:sp>
          <p:nvSpPr>
            <p:cNvPr id="12" name="Isosceles Triangle 11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38794</TotalTime>
  <Words>1654</Words>
  <Application>Microsoft Office PowerPoint</Application>
  <PresentationFormat>On-screen Show (4:3)</PresentationFormat>
  <Paragraphs>245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4_TS_ILT_Sl1Template1_PPT_20_12_10_V1</vt:lpstr>
      <vt:lpstr>Image</vt:lpstr>
      <vt:lpstr>Slide 1</vt:lpstr>
      <vt:lpstr>Learning Objectives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  <vt:lpstr>Internet Filters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3590</cp:revision>
  <dcterms:created xsi:type="dcterms:W3CDTF">2008-06-23T11:45:25Z</dcterms:created>
  <dcterms:modified xsi:type="dcterms:W3CDTF">2015-09-14T09:59:22Z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