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76"/>
  </p:notesMasterIdLst>
  <p:handoutMasterIdLst>
    <p:handoutMasterId r:id="rId77"/>
  </p:handoutMasterIdLst>
  <p:sldIdLst>
    <p:sldId id="1442" r:id="rId2"/>
    <p:sldId id="1443" r:id="rId3"/>
    <p:sldId id="1364" r:id="rId4"/>
    <p:sldId id="1365" r:id="rId5"/>
    <p:sldId id="1366" r:id="rId6"/>
    <p:sldId id="1367" r:id="rId7"/>
    <p:sldId id="1368" r:id="rId8"/>
    <p:sldId id="1369" r:id="rId9"/>
    <p:sldId id="1372" r:id="rId10"/>
    <p:sldId id="1373" r:id="rId11"/>
    <p:sldId id="1375" r:id="rId12"/>
    <p:sldId id="1376" r:id="rId13"/>
    <p:sldId id="1377" r:id="rId14"/>
    <p:sldId id="1378" r:id="rId15"/>
    <p:sldId id="1379" r:id="rId16"/>
    <p:sldId id="1381" r:id="rId17"/>
    <p:sldId id="1382" r:id="rId18"/>
    <p:sldId id="1380" r:id="rId19"/>
    <p:sldId id="1383" r:id="rId20"/>
    <p:sldId id="1384" r:id="rId21"/>
    <p:sldId id="1385" r:id="rId22"/>
    <p:sldId id="1386" r:id="rId23"/>
    <p:sldId id="1387" r:id="rId24"/>
    <p:sldId id="1388" r:id="rId25"/>
    <p:sldId id="1389" r:id="rId26"/>
    <p:sldId id="1390" r:id="rId27"/>
    <p:sldId id="1391" r:id="rId28"/>
    <p:sldId id="1392" r:id="rId29"/>
    <p:sldId id="1393" r:id="rId30"/>
    <p:sldId id="1394" r:id="rId31"/>
    <p:sldId id="1397" r:id="rId32"/>
    <p:sldId id="1398" r:id="rId33"/>
    <p:sldId id="1399" r:id="rId34"/>
    <p:sldId id="1400" r:id="rId35"/>
    <p:sldId id="1401" r:id="rId36"/>
    <p:sldId id="1402" r:id="rId37"/>
    <p:sldId id="1403" r:id="rId38"/>
    <p:sldId id="1404" r:id="rId39"/>
    <p:sldId id="1405" r:id="rId40"/>
    <p:sldId id="1406" r:id="rId41"/>
    <p:sldId id="1407" r:id="rId42"/>
    <p:sldId id="1408" r:id="rId43"/>
    <p:sldId id="1409" r:id="rId44"/>
    <p:sldId id="1410" r:id="rId45"/>
    <p:sldId id="1411" r:id="rId46"/>
    <p:sldId id="1413" r:id="rId47"/>
    <p:sldId id="1414" r:id="rId48"/>
    <p:sldId id="1415" r:id="rId49"/>
    <p:sldId id="1416" r:id="rId50"/>
    <p:sldId id="1417" r:id="rId51"/>
    <p:sldId id="1418" r:id="rId52"/>
    <p:sldId id="1419" r:id="rId53"/>
    <p:sldId id="1420" r:id="rId54"/>
    <p:sldId id="1421" r:id="rId55"/>
    <p:sldId id="1422" r:id="rId56"/>
    <p:sldId id="1423" r:id="rId57"/>
    <p:sldId id="1424" r:id="rId58"/>
    <p:sldId id="1425" r:id="rId59"/>
    <p:sldId id="1426" r:id="rId60"/>
    <p:sldId id="1427" r:id="rId61"/>
    <p:sldId id="1428" r:id="rId62"/>
    <p:sldId id="1429" r:id="rId63"/>
    <p:sldId id="1430" r:id="rId64"/>
    <p:sldId id="1431" r:id="rId65"/>
    <p:sldId id="1432" r:id="rId66"/>
    <p:sldId id="1433" r:id="rId67"/>
    <p:sldId id="1434" r:id="rId68"/>
    <p:sldId id="1435" r:id="rId69"/>
    <p:sldId id="1436" r:id="rId70"/>
    <p:sldId id="1437" r:id="rId71"/>
    <p:sldId id="1438" r:id="rId72"/>
    <p:sldId id="1439" r:id="rId73"/>
    <p:sldId id="1440" r:id="rId74"/>
    <p:sldId id="1441" r:id="rId75"/>
  </p:sldIdLst>
  <p:sldSz cx="9144000" cy="6858000" type="screen4x3"/>
  <p:notesSz cx="7315200" cy="9601200"/>
  <p:custDataLst>
    <p:tags r:id="rId7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ytimes.com/services/xml/rss/nyt/GlobalHome.xml" TargetMode="External"/><Relationship Id="rId3" Type="http://schemas.openxmlformats.org/officeDocument/2006/relationships/hyperlink" Target="http://rss.weather.com/weather/rss/local/44114?cm_ven=LWO&amp;cm_cat=rss&amp;par=LWO_rss" TargetMode="External"/><Relationship Id="rId7" Type="http://schemas.openxmlformats.org/officeDocument/2006/relationships/hyperlink" Target="http://news.bbc.co.uk/2/hi/help/3223484.stm" TargetMode="External"/><Relationship Id="rId2" Type="http://schemas.openxmlformats.org/officeDocument/2006/relationships/hyperlink" Target="http://www.weather.gov/view/national.php?map=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nn.com/services/rss/" TargetMode="External"/><Relationship Id="rId5" Type="http://schemas.openxmlformats.org/officeDocument/2006/relationships/hyperlink" Target="http://www.npr.org/rss/" TargetMode="External"/><Relationship Id="rId4" Type="http://schemas.openxmlformats.org/officeDocument/2006/relationships/hyperlink" Target="http://www.rssweather.com/di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s-network.com/" TargetMode="External"/><Relationship Id="rId7" Type="http://schemas.openxmlformats.org/officeDocument/2006/relationships/hyperlink" Target="http://www.aa.com/i18n/urls/rss.jsp" TargetMode="External"/><Relationship Id="rId2" Type="http://schemas.openxmlformats.org/officeDocument/2006/relationships/hyperlink" Target="http://themoneyconverter.com/RSSFeeds.aspxEntertainmenthttp:/www.nbclosangeles.com/rss/http:/www.movies.com/rs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home3.americanexpress.com/corp/rss/" TargetMode="External"/><Relationship Id="rId5" Type="http://schemas.openxmlformats.org/officeDocument/2006/relationships/hyperlink" Target="http://www.toyota.co.jp/en/rss/rss-responsibility.html" TargetMode="External"/><Relationship Id="rId4" Type="http://schemas.openxmlformats.org/officeDocument/2006/relationships/hyperlink" Target="http://www.nytimes.com/services/xml/rs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ligence.com/worldmap/internet-map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pr.org/rss/rss.php?id=1012" TargetMode="External"/><Relationship Id="rId3" Type="http://schemas.openxmlformats.org/officeDocument/2006/relationships/hyperlink" Target="http://www.npr.org/rss/rss.php?id=1003" TargetMode="External"/><Relationship Id="rId7" Type="http://schemas.openxmlformats.org/officeDocument/2006/relationships/hyperlink" Target="http://www.npr.org/rss/rss.php?id=1008" TargetMode="External"/><Relationship Id="rId2" Type="http://schemas.openxmlformats.org/officeDocument/2006/relationships/hyperlink" Target="http://www.npr.org/rss/rss.php?id=100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npr.org/rss/rss.php?id=1007" TargetMode="External"/><Relationship Id="rId5" Type="http://schemas.openxmlformats.org/officeDocument/2006/relationships/hyperlink" Target="http://www.npr.org/rss/rss.php?id=1006" TargetMode="External"/><Relationship Id="rId10" Type="http://schemas.openxmlformats.org/officeDocument/2006/relationships/hyperlink" Target="http://www.npr.org/rss/rss.php?id=1057" TargetMode="External"/><Relationship Id="rId4" Type="http://schemas.openxmlformats.org/officeDocument/2006/relationships/hyperlink" Target="http://www.npr.org/rss/rss.php?id=1004" TargetMode="External"/><Relationship Id="rId9" Type="http://schemas.openxmlformats.org/officeDocument/2006/relationships/hyperlink" Target="http://www.npr.org/rss/rss.php?id=1021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r.org/rss/rss.php?id=100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pr.org/rss/rss.php?id=1012" TargetMode="External"/><Relationship Id="rId3" Type="http://schemas.openxmlformats.org/officeDocument/2006/relationships/hyperlink" Target="http://www.npr.org/rss/rss.php?id=1003" TargetMode="External"/><Relationship Id="rId7" Type="http://schemas.openxmlformats.org/officeDocument/2006/relationships/hyperlink" Target="http://www.npr.org/rss/rss.php?id=1008" TargetMode="External"/><Relationship Id="rId2" Type="http://schemas.openxmlformats.org/officeDocument/2006/relationships/hyperlink" Target="http://www.npr.org/rss/rss.php?id=100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npr.org/rss/rss.php?id=1007" TargetMode="External"/><Relationship Id="rId5" Type="http://schemas.openxmlformats.org/officeDocument/2006/relationships/hyperlink" Target="http://www.npr.org/rss/rss.php?id=1006" TargetMode="External"/><Relationship Id="rId4" Type="http://schemas.openxmlformats.org/officeDocument/2006/relationships/hyperlink" Target="http://www.npr.org/rss/rss.php?id=1004" TargetMode="External"/><Relationship Id="rId9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rss/rss.php?id=1057" TargetMode="External"/><Relationship Id="rId2" Type="http://schemas.openxmlformats.org/officeDocument/2006/relationships/hyperlink" Target="http://www.npr.org/rss/rss.php?id=102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25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Internet Feeders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42575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Web feeds allow (client) software programs to check for summary updates published on a website.</a:t>
            </a:r>
          </a:p>
        </p:txBody>
      </p:sp>
      <p:grpSp>
        <p:nvGrpSpPr>
          <p:cNvPr id="5" name="Group 19"/>
          <p:cNvGrpSpPr/>
          <p:nvPr/>
        </p:nvGrpSpPr>
        <p:grpSpPr>
          <a:xfrm>
            <a:off x="365760" y="3538782"/>
            <a:ext cx="8412480" cy="155448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Atom Syndication Format and </a:t>
              </a:r>
              <a:r>
                <a:rPr lang="en-US" sz="2000" b="0" dirty="0" err="1" smtClean="0"/>
                <a:t>RSS</a:t>
              </a:r>
              <a:r>
                <a:rPr lang="en-US" sz="2000" b="0" dirty="0" smtClean="0"/>
                <a:t> 2.0 are common XML standards used to organize, create and update web feeds (these formats have been adopted by Google, Yahoo!, Apple/iTunes, CNN, NY Times,…).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1463040" y="1442575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Common </a:t>
            </a:r>
            <a:r>
              <a:rPr lang="en-US" sz="2000" b="0" smtClean="0"/>
              <a:t>child elements of </a:t>
            </a:r>
            <a:r>
              <a:rPr lang="en-US" sz="2000" b="0" dirty="0" smtClean="0"/>
              <a:t>Channel and Item</a:t>
            </a:r>
          </a:p>
        </p:txBody>
      </p:sp>
      <p:pic>
        <p:nvPicPr>
          <p:cNvPr id="7" name="Picture 6" descr="asd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178170"/>
            <a:ext cx="7463118" cy="427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108960" y="2397312"/>
            <a:ext cx="3017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Elements of </a:t>
            </a:r>
            <a:r>
              <a:rPr lang="en-US" sz="2000" dirty="0" smtClean="0"/>
              <a:t>&lt;item&gt;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960120" y="3526863"/>
            <a:ext cx="72237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 channel may contain any number of &lt;item&gt;s. An item may represent a "story" --much like a story in a newspaper or magazine.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108960" y="1442575"/>
            <a:ext cx="3017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Elements of </a:t>
            </a:r>
            <a:r>
              <a:rPr lang="en-US" sz="2000" dirty="0" smtClean="0"/>
              <a:t>&lt;item&gt;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6348" y="2176926"/>
          <a:ext cx="843130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18"/>
                <a:gridCol w="6911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title of the item.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URL of the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item synopsis.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address of the author of the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the item in one or more categories.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of a page for comments relating to the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Describes a media object that is attached to the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string that uniquely identifies the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when the item was published.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RSS</a:t>
                      </a:r>
                      <a:r>
                        <a:rPr lang="en-US" dirty="0" smtClean="0"/>
                        <a:t> channel that the item came from.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840480" y="1442575"/>
            <a:ext cx="1463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5760" y="2179657"/>
            <a:ext cx="8412480" cy="42473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 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="2.0"&gt;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&lt;channel&gt;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Title&lt;/title&gt;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&lt;description&gt;This is an example of an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feed&lt;/description&gt;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&lt;link&gt;http://www.someexamplerssdomain.com/main.html&lt;/link&gt;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lastBuildDate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&gt;Mon, 06 Sep 2010 00:01:00 +0000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lastBuildDate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&gt;Mon, 06 Sep 2009 16:45:00 +0000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&lt;title&gt;Example entry&lt;/title&gt;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&lt;description&gt;Here is some text containing an interesting description of the thing to be described. &lt;/description&gt;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840480" y="1442575"/>
            <a:ext cx="1463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5760" y="2179657"/>
            <a:ext cx="841248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&lt;link&gt;http://www.wikipedia.org/&lt;/link&gt;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&gt;unique string per item&lt;/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&gt;Mon, 06 Sep 2009 16:45:00 +0000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&lt;/channel&gt;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- </a:t>
            </a:r>
            <a:r>
              <a:rPr lang="en-US" sz="2000" b="0" dirty="0" err="1" smtClean="0"/>
              <a:t>RSS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15" name="Picture 14" descr="r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847" y="3146607"/>
            <a:ext cx="2943207" cy="2943207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RSS</a:t>
            </a:r>
            <a:r>
              <a:rPr lang="en-US" sz="2000" b="0" dirty="0" smtClean="0"/>
              <a:t> (most commonly translated as </a:t>
            </a:r>
            <a:r>
              <a:rPr lang="en-US" sz="2000" b="0" i="1" dirty="0" smtClean="0"/>
              <a:t>Really Simple Syndication </a:t>
            </a:r>
            <a:r>
              <a:rPr lang="en-US" sz="2000" b="0" dirty="0" smtClean="0"/>
              <a:t>but sometimes </a:t>
            </a:r>
            <a:r>
              <a:rPr lang="en-US" sz="2000" b="0" i="1" dirty="0" smtClean="0"/>
              <a:t>Rich Site Summary</a:t>
            </a:r>
            <a:r>
              <a:rPr lang="en-US" sz="2000" b="0" dirty="0" smtClean="0"/>
              <a:t>) is a family of web feed formats used to publish frequently updated works – such as…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65760" y="2839531"/>
            <a:ext cx="4152452" cy="640080"/>
            <a:chOff x="1066802" y="1711184"/>
            <a:chExt cx="7038110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2" y="1711184"/>
              <a:ext cx="7038110" cy="9144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Blog Entries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65760" y="3572396"/>
            <a:ext cx="4152452" cy="64008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News Headlines 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65760" y="4305261"/>
            <a:ext cx="4152452" cy="640080"/>
            <a:chOff x="1066803" y="1711184"/>
            <a:chExt cx="7038111" cy="914921"/>
          </a:xfrm>
        </p:grpSpPr>
        <p:sp>
          <p:nvSpPr>
            <p:cNvPr id="26" name="Rectangle 2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Weather Reports </a:t>
              </a: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65760" y="5038126"/>
            <a:ext cx="4152452" cy="640080"/>
            <a:chOff x="1066803" y="1711184"/>
            <a:chExt cx="7038111" cy="914921"/>
          </a:xfrm>
        </p:grpSpPr>
        <p:sp>
          <p:nvSpPr>
            <p:cNvPr id="29" name="Rectangle 2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Audio in standard format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365760" y="5770992"/>
            <a:ext cx="4152452" cy="640080"/>
            <a:chOff x="1066803" y="1711184"/>
            <a:chExt cx="7038111" cy="914921"/>
          </a:xfrm>
        </p:grpSpPr>
        <p:sp>
          <p:nvSpPr>
            <p:cNvPr id="32" name="Rectangle 3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Video in standard format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- </a:t>
            </a:r>
            <a:r>
              <a:rPr lang="en-US" sz="2000" b="0" dirty="0" err="1" smtClean="0"/>
              <a:t>RSS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3970611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document (which is called a web </a:t>
            </a:r>
            <a:r>
              <a:rPr lang="en-US" sz="2000" b="0" dirty="0" err="1" smtClean="0"/>
              <a:t>feedor</a:t>
            </a:r>
            <a:r>
              <a:rPr lang="en-US" sz="2000" b="0" dirty="0" smtClean="0"/>
              <a:t> channel) includes full or summarized text (plus metadata), publishing dates and authorship.</a:t>
            </a:r>
          </a:p>
        </p:txBody>
      </p:sp>
      <p:pic>
        <p:nvPicPr>
          <p:cNvPr id="22" name="Picture 21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10" y="1456764"/>
            <a:ext cx="1876425" cy="2438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5760" y="5164896"/>
            <a:ext cx="8412480" cy="12557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Content distributors expose web feeds allowing users to subscribe to them.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Making a collection of web feeds accessible in one spot is known as aggregation which is performed by an Internet aggregator.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17320"/>
            <a:ext cx="841248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 weather: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http://www.weather.gov/view/national.php?map=on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 Weather Channel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http://rss.weather.com/weather/rss/local/44114?cm_ven=LWO&amp;cm_cat=rss&amp;par=LWO_rss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weather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http://www.rssweather.com/dir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http://www.npr.org/rss/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http://www.cnn.com/services/rss/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http://news.bbc.co.uk/2/hi/help/3223484.stm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8"/>
              </a:rPr>
              <a:t>http://www.nytimes.com/services/xml/rss/nyt/GlobalHome.xml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13178"/>
            <a:ext cx="8412480" cy="50229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Money Exchange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http://themoneyconverter.com/RSSFeeds.aspx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Entertainment</a:t>
            </a:r>
            <a:endParaRPr lang="en-US" sz="1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hlinkClick r:id="rId2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http://www.nbclosangeles.com/rss/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http://www.movies.com/rss/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Aggregator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http://www.rss-network.com/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http://www.nytimes.com/services/xml/rss/index.html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Corporate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http://www.toyota.co.jp/en/rss/rss-responsibility.html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http://home3.americanexpress.com/corp/rss/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http://www.aa.com/i18n/urls/rss.jsp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</a:t>
            </a:r>
            <a:r>
              <a:rPr lang="en-US" sz="2400" smtClean="0"/>
              <a:t>Internet feeders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97280" y="1429128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How do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feeds look like when using a browser?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2200329"/>
            <a:ext cx="4533900" cy="411866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38041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title="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XSL_formatting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xsl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="/include/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xsl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/rss.xsl"?&gt;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xmlns:npr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="http://www.npr.org/rss/"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xmlns:nprml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="http://api.npr.org/nprml"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xmlns:itunes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="http://www.itunes.com/dtds/podcast-1.0.dtd"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="http://purl.org/rss/1.0/modules/content/" version="2.0"&gt;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&lt;channel&gt;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&lt;title&gt;NPR Topics: Science&lt;/title&gt;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&lt;link&gt;http://www.npr.org/templates/story/story.php?storyId=1007&amp;amp;ft=1&amp;amp;f=1007&lt;/link&gt;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41365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&lt;description&gt;The latest health and science news. Updates on medicine, healthy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living, nutrition, drugs, diet, and advances in science and technology.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Subscribe to the Health &amp;amp; Science podcast.&lt;/description&gt;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&lt;copyright&gt;Copyright 2009 NPR - For Personal Use Only&lt;/copyright&gt;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&lt;generator&gt;NPR API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Generator 0.93&lt;/generator&gt;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lastBuildDate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&gt;Sat, 17 Oct 2009 14:38:00 -0400&lt;/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lastBuildDate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&lt;image&gt;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&gt;http://media.npr.org/images/npr_news_123x20.gif&lt;/url&gt;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&lt;title&gt;Science&lt;/title&gt;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37487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&lt;link&gt;http://www.npr.org/templates/story/story.php?storyId=1007&amp;amp;ft=1&amp;amp;f=1007&lt;/link&gt;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&lt;/image&gt;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&lt;title&gt;California Develops Earthquake Early-Warning System&lt;/title&gt;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&lt;description&gt;Lives may be saved with an earthquake early-warning system 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amp;mdash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the kind that's already in place in Japan and Mexico. But here in the U.S., such a system is still several years away.&lt;/description&gt;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&gt;Sat, 17 Oct 2009 14:38:00 -0400&lt;/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&lt;link&gt;http://www.npr.org/templates/story/story.php?storyId=113877510&amp;amp;ft=1&amp;amp;f=1007&lt;/link&gt;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&gt;http://www.npr.org/templates/story/story.php?storyId=113877510&amp;amp;ft=1&amp;amp;f=1007&lt;/guid&gt;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content:encoded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&gt;&lt;![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[&lt;p&gt;Lives may be saved with an earthquake early-warning system 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mdash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the kind that's already in place in Japan and Mexico. But here in the U.S., such a system is still several years away.&lt;/p&gt;&lt;p&gt;&lt;a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="http://www.npr.org/templates/email/emailAFriend.php?storyId=113877510"&gt;&amp;raquo;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 to Del.icio.us&lt;/a&gt;&lt;/p&gt;]]&gt;&lt;/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content:encoded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Many &lt;ITEM&gt;s were intentionally removed to fit page size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&lt;title&gt;Mapping The Boundaries Of The Solar System&lt;/title&gt;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&lt;description&gt;NASA launched the Interstellar Boundary Explorer (IBEX) spacecraft last year to investigate the edges of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heliosphere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amp;mdash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the insulating bubble the sun creates around the solar system. IBEX principal investigator David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McComas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reports on the first surprising results.&lt;/description&gt;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E-Mail This&lt;/a&gt;&amp;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&lt;a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="http://del.icio.us/post?url=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http%3A%2F%2Fwww.npr.org%2Ftemplates%2Fstory%2Fstory.php%3FstoryId%3D113877510"&gt;&amp;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raquo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&gt;Fri, 16 Oct 2009 13:19:00 -0400&lt;/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&lt;link&gt;http://www.npr.org/templates/story/story.php?storyId=113870291&amp;amp;ft=1&amp;amp;f=1007&lt;/link&gt;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&gt;http://www.npr.org/templates/story/story.php?storyId=113870291&amp;amp;ft=1&amp;amp;f=1007&lt;/guid&gt;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content:encoded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&gt;&lt;![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[&lt;p&gt;NASA launched the Interstellar Boundary Explorer (IBEX) spacecraft last year to investigate the edges of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heliosphere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mdash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the insulating bubble the sun creates around the solar system.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IBEX principal investigator David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McComas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reports on the first surprising results.&lt;/p&gt;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Sources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XML Version of the NPR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Feed (Just a fragment)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143458"/>
            <a:ext cx="8412480" cy="41919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="http://www.npr.org/templates/email/emailAFriend.php?storyId=113870291"&gt;&amp;raquo;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E-Mail This&lt;/a&gt;&amp;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&lt;a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="http://del.icio.us/post?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http%3A%2F%2Fwww.npr.org%2Ftemplates%2Fstory%2Fstory.php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3FstoryId%3D113870291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"&gt;&amp;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raquo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 to Del.icio.us&lt;/a&gt;&lt;/p&gt;]]&gt;&lt;/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content:encoded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&lt;/item&gt;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Many &lt;ITEM&gt;s were intentionally removed to fit page size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&lt;/channel&gt;&lt;/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&lt;!-- Burned on demand at 2009-10-17 10:49:43--&gt;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&lt;!-- LIVE --&gt; &lt;!-- Burned 10/17/2009 10:49:43.407--&gt;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1680" y="885825"/>
            <a:ext cx="5120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Representing The </a:t>
            </a:r>
            <a:r>
              <a:rPr lang="en-US" sz="2000" b="0" dirty="0" err="1" smtClean="0"/>
              <a:t>RSS</a:t>
            </a:r>
            <a:r>
              <a:rPr lang="en-US" sz="2000" b="0" dirty="0" smtClean="0"/>
              <a:t> XML As A Tree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51560" y="1429128"/>
            <a:ext cx="70408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Android API includes a Document Builder Factory class to create this type of tree from an input stream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681" y="2427843"/>
            <a:ext cx="5560639" cy="388386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Document Object Model (DOM)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334554" y="1763771"/>
            <a:ext cx="8412480" cy="118872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Document Object Model (DOM) is an application programming interface API for valid HTML and well-formed XML documents.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34554" y="3061412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With the Document Object Model, programmers can build documents, navigate their structure, and add, modify, or delete elements and content.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4554" y="4359053"/>
            <a:ext cx="8412480" cy="1959744"/>
            <a:chOff x="334554" y="4520417"/>
            <a:chExt cx="8412480" cy="1959744"/>
          </a:xfrm>
        </p:grpSpPr>
        <p:grpSp>
          <p:nvGrpSpPr>
            <p:cNvPr id="12" name="Group 19"/>
            <p:cNvGrpSpPr/>
            <p:nvPr/>
          </p:nvGrpSpPr>
          <p:grpSpPr>
            <a:xfrm>
              <a:off x="334554" y="4520417"/>
              <a:ext cx="8412480" cy="640080"/>
              <a:chOff x="1066803" y="1711184"/>
              <a:chExt cx="7038111" cy="91492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Android includes support for DOM managers.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4554" y="5169033"/>
              <a:ext cx="8412480" cy="131112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DocumentBuilderFactorydbf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DocumentBuilderFactory.newInstance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DocumentBuilderdb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dbf.newDocumentBuilder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Document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dom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db.parse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someHttpInputStream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0320" y="885825"/>
            <a:ext cx="4023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Communicating Via Internet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image illustrates Year 2007 Internet Density. Colored dots represent number of IP addresses per dot-area.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77" y="2294965"/>
            <a:ext cx="7404846" cy="37024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14400" y="6065817"/>
            <a:ext cx="731520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Source: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www.ipligence.com/worldmap/internet-map.jpg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8720" y="885825"/>
            <a:ext cx="6766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includes the Apache </a:t>
            </a:r>
            <a:r>
              <a:rPr lang="en-US" sz="2000" b="0" dirty="0" err="1" smtClean="0"/>
              <a:t>HttpComponents</a:t>
            </a:r>
            <a:r>
              <a:rPr lang="en-US" sz="2000" b="0" dirty="0" smtClean="0"/>
              <a:t> API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HttpClient</a:t>
            </a:r>
            <a:r>
              <a:rPr lang="en-US" sz="2000" b="0" dirty="0" smtClean="0"/>
              <a:t> component (included in the API) facilitates building HTTP-aware client applications (such as web browsers and web services) using very small footprint .</a:t>
            </a:r>
          </a:p>
        </p:txBody>
      </p:sp>
      <p:sp>
        <p:nvSpPr>
          <p:cNvPr id="19" name="Pentagon 18"/>
          <p:cNvSpPr>
            <a:spLocks noChangeArrowheads="1"/>
          </p:cNvSpPr>
          <p:nvPr/>
        </p:nvSpPr>
        <p:spPr bwMode="gray">
          <a:xfrm>
            <a:off x="365760" y="2992380"/>
            <a:ext cx="1920240" cy="82296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GET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2359152" y="299238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Requests a representation of the specified resource.</a:t>
            </a:r>
          </a:p>
        </p:txBody>
      </p:sp>
      <p:sp>
        <p:nvSpPr>
          <p:cNvPr id="20" name="Pentagon 19"/>
          <p:cNvSpPr>
            <a:spLocks noChangeArrowheads="1"/>
          </p:cNvSpPr>
          <p:nvPr/>
        </p:nvSpPr>
        <p:spPr bwMode="gray">
          <a:xfrm>
            <a:off x="365760" y="4144040"/>
            <a:ext cx="1920240" cy="82296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POST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359152" y="414404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Submits data to be processed to the identified resource.</a:t>
            </a:r>
          </a:p>
        </p:txBody>
      </p:sp>
      <p:sp>
        <p:nvSpPr>
          <p:cNvPr id="21" name="Pentagon 20"/>
          <p:cNvSpPr>
            <a:spLocks noChangeArrowheads="1"/>
          </p:cNvSpPr>
          <p:nvPr/>
        </p:nvSpPr>
        <p:spPr bwMode="gray">
          <a:xfrm>
            <a:off x="365760" y="5295700"/>
            <a:ext cx="1920240" cy="82296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HEAD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2359152" y="529570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Same as GET but no message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8720" y="885825"/>
            <a:ext cx="6766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includes the Apache </a:t>
            </a:r>
            <a:r>
              <a:rPr lang="en-US" sz="2000" b="0" dirty="0" err="1" smtClean="0"/>
              <a:t>HttpComponents</a:t>
            </a:r>
            <a:r>
              <a:rPr lang="en-US" sz="2000" b="0" dirty="0" smtClean="0"/>
              <a:t> API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HttpClient</a:t>
            </a:r>
            <a:r>
              <a:rPr lang="en-US" sz="2000" b="0" dirty="0" smtClean="0"/>
              <a:t> component (included in the API) facilitates building HTTP-aware client applications (such as web browsers and web services) using very small footprint .</a:t>
            </a:r>
          </a:p>
        </p:txBody>
      </p:sp>
      <p:sp>
        <p:nvSpPr>
          <p:cNvPr id="19" name="Pentagon 18"/>
          <p:cNvSpPr>
            <a:spLocks noChangeArrowheads="1"/>
          </p:cNvSpPr>
          <p:nvPr/>
        </p:nvSpPr>
        <p:spPr bwMode="gray">
          <a:xfrm>
            <a:off x="365760" y="2992380"/>
            <a:ext cx="1920240" cy="82296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PUT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2359152" y="299238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Uploads a representation of the specified resource.</a:t>
            </a:r>
          </a:p>
        </p:txBody>
      </p:sp>
      <p:sp>
        <p:nvSpPr>
          <p:cNvPr id="20" name="Pentagon 19"/>
          <p:cNvSpPr>
            <a:spLocks noChangeArrowheads="1"/>
          </p:cNvSpPr>
          <p:nvPr/>
        </p:nvSpPr>
        <p:spPr bwMode="gray">
          <a:xfrm>
            <a:off x="365760" y="4144040"/>
            <a:ext cx="1920240" cy="82296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DELETE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359152" y="414404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Deletes the specified resource.</a:t>
            </a:r>
          </a:p>
        </p:txBody>
      </p:sp>
      <p:sp>
        <p:nvSpPr>
          <p:cNvPr id="21" name="Pentagon 20"/>
          <p:cNvSpPr>
            <a:spLocks noChangeArrowheads="1"/>
          </p:cNvSpPr>
          <p:nvPr/>
        </p:nvSpPr>
        <p:spPr bwMode="gray">
          <a:xfrm>
            <a:off x="365760" y="5295700"/>
            <a:ext cx="1920240" cy="82296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TRACE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2359152" y="5295700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Echoes back the received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8720" y="885825"/>
            <a:ext cx="6766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includes the Apache </a:t>
            </a:r>
            <a:r>
              <a:rPr lang="en-US" sz="2000" b="0" dirty="0" err="1" smtClean="0"/>
              <a:t>HttpComponents</a:t>
            </a:r>
            <a:r>
              <a:rPr lang="en-US" sz="2000" b="0" dirty="0" smtClean="0"/>
              <a:t> API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HttpClient</a:t>
            </a:r>
            <a:r>
              <a:rPr lang="en-US" sz="2000" b="0" dirty="0" smtClean="0"/>
              <a:t> component (included in the API) facilitates building HTTP-aware client applications (such as web browsers and web services) using very small footprint 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5760" y="2992380"/>
            <a:ext cx="8390968" cy="822960"/>
            <a:chOff x="365760" y="2992380"/>
            <a:chExt cx="8390968" cy="822960"/>
          </a:xfrm>
        </p:grpSpPr>
        <p:sp>
          <p:nvSpPr>
            <p:cNvPr id="19" name="Pentagon 18"/>
            <p:cNvSpPr>
              <a:spLocks noChangeArrowheads="1"/>
            </p:cNvSpPr>
            <p:nvPr/>
          </p:nvSpPr>
          <p:spPr bwMode="gray">
            <a:xfrm>
              <a:off x="365760" y="2992380"/>
              <a:ext cx="1920240" cy="822960"/>
            </a:xfrm>
            <a:prstGeom prst="homePlate">
              <a:avLst/>
            </a:prstGeom>
            <a:solidFill>
              <a:schemeClr val="accent6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</a:rPr>
                <a:t>OPTIONS</a:t>
              </a:r>
              <a:endParaRPr lang="en-US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gray">
            <a:xfrm>
              <a:off x="2355928" y="2992380"/>
              <a:ext cx="640080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Returns the HTTP methods that the server supports for specified URL.</a:t>
              </a:r>
            </a:p>
          </p:txBody>
        </p:sp>
      </p:grpSp>
      <p:sp>
        <p:nvSpPr>
          <p:cNvPr id="20" name="Pentagon 19"/>
          <p:cNvSpPr>
            <a:spLocks noChangeArrowheads="1"/>
          </p:cNvSpPr>
          <p:nvPr/>
        </p:nvSpPr>
        <p:spPr bwMode="gray">
          <a:xfrm>
            <a:off x="365760" y="4144040"/>
            <a:ext cx="1920240" cy="155448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CONNECT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355928" y="4144040"/>
            <a:ext cx="640080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Converts the request connection to a transparent TCP/IP tunnel, usually to facilitate </a:t>
            </a:r>
            <a:r>
              <a:rPr lang="en-US" sz="2000" b="0" dirty="0" err="1" smtClean="0"/>
              <a:t>SSL</a:t>
            </a:r>
            <a:r>
              <a:rPr lang="en-US" sz="2000" b="0" dirty="0" smtClean="0"/>
              <a:t>-encrypted communication (HTTPS) through an unencrypted HTTP proxy.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5895171"/>
            <a:ext cx="841248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Status Codes: 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Ok, Bad Request, Not Found,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0120" y="885825"/>
            <a:ext cx="7223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Putting All Things Together – An Example Application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685800" y="1429128"/>
            <a:ext cx="77724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 this project we will develop an application to expose the material typically broadcasted by National Public Radio(NPR) in Android phones.</a:t>
            </a:r>
          </a:p>
        </p:txBody>
      </p:sp>
      <p:pic>
        <p:nvPicPr>
          <p:cNvPr id="12" name="Picture 11" descr="sd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1" y="2870447"/>
            <a:ext cx="7274859" cy="3566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NPR Project – Action Plan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685800" y="1429128"/>
            <a:ext cx="77724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 little research indicates that NPR supports a number of web feeds among them the following: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0306" y="2620682"/>
          <a:ext cx="82833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77"/>
                <a:gridCol w="54326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http://www.npr.org/rss/rss.php?id=1001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U.S.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http://www.npr.org/rss/rss.php?id=1003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World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http://www.npr.org/rss/rss.php?id=1004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http://www.npr.org/rss/rss.php?id=1006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 &amp;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http://www.npr.org/rss/rss.php?id=1007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Arts &amp;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http://www.npr.org/rss/rss.php?id=1008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Politics &amp;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http://www.npr.org/rss/rss.php?id=1012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People &amp;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http://www.npr.org/rss/rss.php?id=1021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10"/>
                        </a:rPr>
                        <a:t>http://www.npr.org/rss/rss.php?id=1057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NPR Project – Action Plan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We will display the main topics in a </a:t>
            </a:r>
            <a:r>
              <a:rPr lang="en-US" sz="2000" b="0" dirty="0" err="1" smtClean="0"/>
              <a:t>ListView</a:t>
            </a:r>
            <a:r>
              <a:rPr lang="en-US" sz="2000" b="0" dirty="0" smtClean="0"/>
              <a:t> widget from which the user will make a selection. We use the associated web-feed to access the current contents of the selected category.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731" y="2729752"/>
            <a:ext cx="2402539" cy="360380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NPR Project – Action Plan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3155" y="2606907"/>
            <a:ext cx="1873621" cy="281043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6" name="Group 19"/>
          <p:cNvGrpSpPr/>
          <p:nvPr/>
        </p:nvGrpSpPr>
        <p:grpSpPr>
          <a:xfrm>
            <a:off x="334554" y="1972205"/>
            <a:ext cx="6492240" cy="118872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most current headlines of the selected category are displayed. The User can scroll the list and click on a particular subject.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34554" y="3417764"/>
            <a:ext cx="649224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Observe that individual lines correspond to the XML &lt;item&gt; entries discussed earlier.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334554" y="4863322"/>
            <a:ext cx="649224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the example we are interested in the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“Health &amp; Science”. We want to know about the efforts of mapping the Solar System.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NPR Project – Action Plan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 brief summary of the chosen topic is displayed inside a </a:t>
            </a:r>
            <a:r>
              <a:rPr lang="en-US" sz="2000" b="0" dirty="0" err="1" smtClean="0"/>
              <a:t>DialogBox</a:t>
            </a:r>
            <a:r>
              <a:rPr lang="en-US" sz="2000" b="0" dirty="0" smtClean="0"/>
              <a:t>. The user is given the option of closing the window or obtaining more information.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2459" y="2662518"/>
            <a:ext cx="2519083" cy="37786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NPR Project – Action Plan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link held in the XML &lt;item&gt; currently displayed is given to a </a:t>
            </a:r>
            <a:r>
              <a:rPr lang="en-US" sz="2000" b="0" dirty="0" err="1" smtClean="0"/>
              <a:t>WebKit</a:t>
            </a:r>
            <a:r>
              <a:rPr lang="en-US" sz="2000" b="0" dirty="0" smtClean="0"/>
              <a:t> based Activity. We use the Internet to access the page containing the detailed subject.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5760" y="2971799"/>
            <a:ext cx="8412480" cy="3184798"/>
            <a:chOff x="365760" y="2810435"/>
            <a:chExt cx="8412480" cy="3184798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760" y="2810435"/>
              <a:ext cx="2123199" cy="3184798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56832" y="2813121"/>
              <a:ext cx="2121408" cy="31821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487709" y="5056094"/>
              <a:ext cx="42062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51760" y="3232657"/>
              <a:ext cx="3840480" cy="175432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We may opt for a non-mobile page version which may include a number of additional components such as audio, pictures, video, extensive text, etc.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Acquiring &amp; Processing The NPR Web-Feed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1" name="Group 19"/>
          <p:cNvGrpSpPr/>
          <p:nvPr/>
        </p:nvGrpSpPr>
        <p:grpSpPr>
          <a:xfrm>
            <a:off x="334554" y="2160463"/>
            <a:ext cx="822960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Assume the </a:t>
              </a:r>
              <a:r>
                <a:rPr lang="en-US" sz="2000" b="0" dirty="0" err="1" smtClean="0"/>
                <a:t>RSS</a:t>
              </a:r>
              <a:r>
                <a:rPr lang="en-US" sz="2000" b="0" dirty="0" smtClean="0"/>
                <a:t> for “Health &amp; Science” is </a:t>
              </a:r>
              <a:r>
                <a:rPr lang="en-US" sz="2000" b="0" dirty="0" smtClean="0">
                  <a:hlinkClick r:id="rId2"/>
                </a:rPr>
                <a:t>http://www.npr.org/rss/rss.php?id=1007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34554" y="3491722"/>
            <a:ext cx="822960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The Java fragment in the next page uses the </a:t>
              </a:r>
              <a:r>
                <a:rPr lang="en-US" sz="2000" b="0" dirty="0" err="1" smtClean="0"/>
                <a:t>HttpComponents</a:t>
              </a:r>
              <a:r>
                <a:rPr lang="en-US" sz="2000" b="0" dirty="0" smtClean="0"/>
                <a:t> API.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34554" y="4822981"/>
            <a:ext cx="8229600" cy="82296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The goal of this code is to grab the feed, and create a document holding the tree parsed from the XML document.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0320" y="885825"/>
            <a:ext cx="4023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Communicating Via Internet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2007 - Breakdown By Geographic Area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176926"/>
          <a:ext cx="60960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Geographic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IP Addresses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Africa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40241664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1.519%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Antarctica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15620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0.001%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371297015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14.015%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Caribbean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1681866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Central America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2557340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0.097%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Europe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569838903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21.510%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12011131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North America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1481754661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55.932%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Oceania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76417711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2.885%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South America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93409304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3.525%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Acquiring &amp; Processing The NPR Web-Feed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2321827"/>
            <a:ext cx="822960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The tree will be traversed looking for &lt;item&gt; elements similar to those discussed earlier.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4083390"/>
            <a:ext cx="8229600" cy="155448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Each item will be dissected and the pieces arranged into a manageable object form. Remember an &lt;item&gt; includes among other components &lt;title&gt;, &lt;description&gt;, &lt;link&gt;, &lt;</a:t>
              </a:r>
              <a:r>
                <a:rPr lang="en-US" sz="2000" b="0" dirty="0" err="1" smtClean="0"/>
                <a:t>datepublication</a:t>
              </a:r>
              <a:r>
                <a:rPr lang="en-US" sz="2000" b="0" dirty="0" smtClean="0"/>
                <a:t>&gt;, etc.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Acquiring &amp; Processing The NPR Web-Feed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143458"/>
            <a:ext cx="841248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connecting to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provider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URL(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connection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connection;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httpConnection.getResponseCode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HttpURLConnection.HTTP_OK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get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-XML and make a document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holding the parse tree constructed from the input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Acquiring &amp; Processing The NPR Web-Feed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143458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setting &amp; opening the connection using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which is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 value such as: http://www.npr.org/rss/rss.php?id=1001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URL(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connection;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connection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connection;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httpConnection.getResponseCode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HttpURLConnection.HTTP_OK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get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-XML and make a document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holding the parse tree constructed from the input}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Acquiring &amp; Processing The NPR Web-Feed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143458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get XML and make a document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holding the parse tree constructed from the input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httpConnection.getInputStream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define a document builder to act on incoming stream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DocumentBuilderFactory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dbf 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dbf.newDocumentBuilder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make XML parse tree for incoming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stream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define access nodes in the parse tree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docEle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dom.getDocumentElement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look for individual news ("items"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Acquiring &amp; Processing The NPR Web-Feed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143458"/>
            <a:ext cx="8412480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put items in 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collection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docEle.getElementsByTagName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("item");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!= null) &amp;&amp;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nl.getLength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&gt; 0))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nl.getLength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dissectNode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for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NPR Project – Implementation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079" y="2334841"/>
            <a:ext cx="5175767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main.xml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widget28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ff000033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="http://schemas.android.com/apk/res/android”&gt;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20869" y="2174389"/>
            <a:ext cx="3402107" cy="4235822"/>
            <a:chOff x="5620869" y="2205320"/>
            <a:chExt cx="3402107" cy="4235822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26481" y="2205320"/>
              <a:ext cx="1696495" cy="238881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20869" y="3751730"/>
              <a:ext cx="1792941" cy="26894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NPR Project – Implementation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079" y="2473341"/>
            <a:ext cx="5175767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main.xml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logo_npr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620869" y="2174389"/>
            <a:ext cx="3402107" cy="4235822"/>
            <a:chOff x="5620869" y="2205320"/>
            <a:chExt cx="3402107" cy="4235822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26481" y="2205320"/>
              <a:ext cx="1696495" cy="238881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20869" y="3751730"/>
              <a:ext cx="1792941" cy="26894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NPR Project – Implementation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079" y="2778040"/>
            <a:ext cx="5175767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main.xml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620869" y="2174389"/>
            <a:ext cx="3402107" cy="4235822"/>
            <a:chOff x="5620869" y="2205320"/>
            <a:chExt cx="3402107" cy="4235822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26481" y="2205320"/>
              <a:ext cx="1696495" cy="238881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20869" y="3751730"/>
              <a:ext cx="1792941" cy="26894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Main Programming Idea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NPR Project –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079" y="2199819"/>
            <a:ext cx="5175767" cy="41919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my_simple_list_item_1.xml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http://schemas.android.com/apk/res/android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android:gravity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center_vertical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android:paddingLeft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10dip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="18sp"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android:minHeight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687" y="3757615"/>
            <a:ext cx="24574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9" y="1635045"/>
            <a:ext cx="5897880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display a list of main subjects for the user to choose a topic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java.text.DateFormatSymbols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java.util.Calendar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java.util.Locale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android.widget.AdapterView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178426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USA &amp; Worldwide Growth Of Cellular Telephony</a:t>
            </a: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914" y="1900194"/>
            <a:ext cx="8790173" cy="40821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52445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android.widget.AdapterView.OnItemClickListener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AndroNPR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Context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SingleNewsItemselectedNewsItem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 http://www.npr.org/rss/rss.php?id=1001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 http://www.npr.org/rss/rss.php?id=1003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4"/>
              </a:rPr>
              <a:t> http://www.npr.org/rss/rss.php?id=1004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5"/>
              </a:rPr>
              <a:t> http://www.npr.org/rss/rss.php?id=1006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6"/>
              </a:rPr>
              <a:t> http://www.npr.org/rss/rss.php?id=1007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7"/>
              </a:rPr>
              <a:t> http://www.npr.org/rss/rss.php?id=1008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8"/>
              </a:rPr>
              <a:t> http://www.npr.org/rss/rss.php?id=1012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http://www.npr.org/rss/rss.php?id=1021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http://www.npr.org/rss/rss.php?id=1057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"Top Stories",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"U.S. News",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"World News",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"Business",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"Health &amp; Science",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"Arts &amp; Entertainment",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"Politics &amp; Society",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"People &amp; Places",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"Opinion"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myUrlAddress2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myUrlAddressCaption.length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myUrlCaption2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myUrlAddressCaption.length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this.setTitle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("NPR Headline News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v0.0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niceDate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8013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myListView.setOnItemClickListener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publicvoidonItemClick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&lt;?&gt; _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_v,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int_index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long_id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[_index];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[_index];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//create an Intent to talk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AndroNPR.this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NprNewsDetails.class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//prepare a Bundle and add the data pieces to be sent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7459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NprNewsDetailsIntent.putExtras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 main category list (Top News, ...) to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//show list and get ready for user to click on a category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intlayoutID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R.layout.my_simple_list_item_1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myListView.setAdapter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7459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niceDate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DateFormatSymbolsdfs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newDateFormatSymbols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to get short weekday-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month_nameString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arrays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shortWeekdaysArray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dfs.getShortWeekdays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shortMonthArray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dfs.getShortMonths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 cal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(Locale.US);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Calendar.DAY_OF_MONTH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intmm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mmText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shortMonthArray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[mm];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intyy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1: AndroNPR.java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2898238"/>
            <a:ext cx="5901909" cy="19759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intwd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Calendar.DAY_OF_WEEK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shortWeekdaysArray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[wd];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mmText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",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niceDate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AndroNPR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907" y="2017062"/>
            <a:ext cx="2492186" cy="37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51891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java.net.HttpURLConnection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java.net.MalformedURLException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java.net.URL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java.net.URLConnection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javax.xml.parsers.DocumentBuilder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javax.xml.parsers.DocumentBuilderFactory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javax.xml.parsers.ParserConfigurationException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org.w3c.dom.DOMException;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org.w3c.dom.Document;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org.w3c.dom.Element;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org.w3c.dom.NodeList;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org.xml.sax.SAXException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android.app.AlertDialog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android.content.DialogInterface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android.content.DialogInterface.OnClickListener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android.net.Uri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android.widget.AdapterView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android.widget.AdapterView.OnItemClickListener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 main category subject has already been selected by the user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//(data &lt;"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 comes in a bundle sent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by main, access web-feed and show corresponding headlines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885825"/>
            <a:ext cx="7772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Study on Information &amp; Communication Technology (</a:t>
            </a:r>
            <a:r>
              <a:rPr lang="en-US" sz="2000" b="0" dirty="0" err="1" smtClean="0"/>
              <a:t>ICT</a:t>
            </a:r>
            <a:r>
              <a:rPr lang="en-US" sz="2000" b="0" dirty="0" smtClean="0"/>
              <a:t>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World Bank Organization 2009: Conclusion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334554" y="2476462"/>
            <a:ext cx="8412480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Countries that have taken steps to create a competitive market environment for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generally have a larger share of people using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services than those that have not.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334554" y="3827892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One important outcome of competition is that it lowers prices for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services.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34554" y="5179322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But while prices are falling rapidly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services are still unaffordable for many people in low-income countries.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2473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SingleNewsItemselectedNewsItem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//create a local Intent handler (needed to process input parameters)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//grab the data bundle with all the pieces sent to us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//it contains 1.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-address and 2. caption-text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//top caption for this screen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todayStr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AndroNPR.niceDate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this.setTitle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("NPR -"+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\t"+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todayStr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//clicking a line shows more about selected news item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R.id.myListView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myListView.setOnItemClickListener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newOnItemClickListener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publicvoidonItemClick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&lt;?&gt; _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_v,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int_index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long_id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newsList.get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(_index);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8567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showNiceDialogBox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context);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onResume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super.onResume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Try{URL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URLConnectionconnection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connection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HttpURLConnectionhttpConnection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connection;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httpConnection.getResponseCode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3581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responseCode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HttpURLConnection.HTTP_OK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httpConnection.getInputStream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DocumentBuilderFactorydbf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DocumentBuilderdb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dbf.newDocumentBuilder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docEle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dom.getDocumentElement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NodeListnl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docEle.getElementsByTagName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("entry");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NodeListnl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docEle.getElementsByTagName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("item");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!= null) &amp;&amp;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nl.getLength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&gt; 0))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nl.getLength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dissectNode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for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if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if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intlayoutID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R.layout.my_simple_list_item_1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aaNews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myListView.setAdapter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aaNews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MalformedURLExceptione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IOExceptione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(context, "Trouble!!!",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ParserConfigurationExceptione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SAXExceptione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onResume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publicvoiddissectNode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NodeListnl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entry = (Element)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nl.item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4135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title = (Element)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entry.getElementsByTagName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"title").item(0);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description = (Element)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entry.getElementsByTagName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"description").item(0);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(Element)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entry.getElementsByTagName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").item(0);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Element link = (Element)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entry.getElementsByTagName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"link").item(0);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title.getFirstChild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descriptionValue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description.getFirstChild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pubDate.getFirstChild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link.getFirstChild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getNodeValue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SingleNewsItemsingleItem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dateValue,titleValue,descriptionValue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newsList.add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DOMExceptione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dissectNode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50229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showNiceDialogBox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SingleNewsItemselectedNewsItem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Context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//assemble a nice looking dialog box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finalUri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myLink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selectedNewsItem.getLink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AlertDialog.BuildermyBuilder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newAlertDialog.Builder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myBuilder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R.drawable.logo_npr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selectedNewsItem.getTitle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+ "\n\n"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selectedNewsItem.getDescription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+ "\n“).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("Close", null)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368" y="2020824"/>
            <a:ext cx="2493264" cy="373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885825"/>
            <a:ext cx="7772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Study on Information &amp; Communication Technology (</a:t>
            </a:r>
            <a:r>
              <a:rPr lang="en-US" sz="2000" b="0" dirty="0" err="1" smtClean="0"/>
              <a:t>ICT</a:t>
            </a:r>
            <a:r>
              <a:rPr lang="en-US" sz="2000" b="0" dirty="0" smtClean="0"/>
              <a:t>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World Bank Organization 2009: Conclusion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2476462"/>
            <a:ext cx="8412480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As a result a large share of the population in these countries has yet to realize the potential of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for economic and social development.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3827892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Among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services voice communications particularly mobile telephony has led the way.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34554" y="5179322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Access to new services such as broadband remains limited in developing countries.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Activity 2: NPRNewsDetails.java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51337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("More",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DialogInterfacedialog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intwhichOne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 native web browsing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myLink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setNegativeButton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showNiceDialogBox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4588" y="1546410"/>
            <a:ext cx="2444676" cy="4830185"/>
            <a:chOff x="6454588" y="1573304"/>
            <a:chExt cx="2444676" cy="4830185"/>
          </a:xfrm>
        </p:grpSpPr>
        <p:pic>
          <p:nvPicPr>
            <p:cNvPr id="583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54588" y="1573304"/>
              <a:ext cx="1766047" cy="264907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83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31424" y="3751729"/>
              <a:ext cx="1767840" cy="2651760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Class: SingleNewsItem.java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45243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String title;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String description;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String link;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returndescription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returnlink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SingleNewsItem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String _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 _title, String _description,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5652" y="3052483"/>
            <a:ext cx="2523194" cy="15626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8" y="1472184"/>
            <a:ext cx="5901909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_link)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description= _description;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title= _title;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link= _link;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5652" y="3052483"/>
            <a:ext cx="2523194" cy="15626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Class: SingleNewsItem.java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7" y="1472184"/>
            <a:ext cx="8412480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star_big_on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AndroNPR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&lt;intent-filter&gt;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4760" y="885825"/>
            <a:ext cx="1554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manifest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77" y="1472184"/>
            <a:ext cx="8412480" cy="22529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NprNewsDetails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&lt;/application&gt;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"/&gt;&lt;uses-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sdkandroid:minSdkVersion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="4"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4760" y="885825"/>
            <a:ext cx="1554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manifest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885825"/>
            <a:ext cx="7772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Study on Information &amp; Communication Technology (</a:t>
            </a:r>
            <a:r>
              <a:rPr lang="en-US" sz="2000" b="0" dirty="0" err="1" smtClean="0"/>
              <a:t>ICT</a:t>
            </a:r>
            <a:r>
              <a:rPr lang="en-US" sz="2000" b="0" dirty="0" smtClean="0"/>
              <a:t>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World Bank Organization 2009: Conclusion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2758849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Yet the expansion of broadband networks plays a catalytic role in the development of trade and e-government.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3969086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some developing countries trade in </a:t>
              </a:r>
              <a:r>
                <a:rPr lang="en-US" sz="2000" b="0" dirty="0" err="1" smtClean="0"/>
                <a:t>ICT</a:t>
              </a:r>
              <a:r>
                <a:rPr lang="en-US" sz="2000" b="0" dirty="0" smtClean="0"/>
                <a:t> goods and services has sparked export-led growth and job creation.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34554" y="5179322"/>
            <a:ext cx="84124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ICT</a:t>
              </a:r>
              <a:r>
                <a:rPr lang="en-US" sz="2000" b="0" dirty="0" smtClean="0"/>
                <a:t> applications are also transforming how governments deliver public services to citizens and businesses.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Background – Web Feeds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Feeders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1442575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Web feeds allow (client) software programs to check for summary updates published on a website.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65760" y="2489909"/>
            <a:ext cx="7715922" cy="822960"/>
            <a:chOff x="1066802" y="1711184"/>
            <a:chExt cx="7038110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2" y="1711184"/>
              <a:ext cx="7038110" cy="9144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First version of </a:t>
              </a:r>
              <a:r>
                <a:rPr lang="en-US" sz="2000" b="0" dirty="0" err="1" smtClean="0"/>
                <a:t>RSS</a:t>
              </a:r>
              <a:r>
                <a:rPr lang="en-US" sz="2000" b="0" dirty="0" smtClean="0"/>
                <a:t> was created by Netscape around 1999.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760" y="3451373"/>
            <a:ext cx="7715922" cy="2851147"/>
            <a:chOff x="365760" y="3397585"/>
            <a:chExt cx="6492240" cy="2851147"/>
          </a:xfrm>
        </p:grpSpPr>
        <p:sp>
          <p:nvSpPr>
            <p:cNvPr id="25" name="TextBox 24"/>
            <p:cNvSpPr txBox="1"/>
            <p:nvPr/>
          </p:nvSpPr>
          <p:spPr>
            <a:xfrm>
              <a:off x="365760" y="4237052"/>
              <a:ext cx="6492240" cy="201168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Verdana" pitchFamily="34" charset="0"/>
                <a:buChar char="•"/>
              </a:pP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headlines,</a:t>
              </a:r>
            </a:p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Verdana" pitchFamily="34" charset="0"/>
                <a:buChar char="•"/>
              </a:pP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full-text articles excerpts,</a:t>
              </a:r>
            </a:p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Verdana" pitchFamily="34" charset="0"/>
                <a:buChar char="•"/>
              </a:pP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summaries,</a:t>
              </a:r>
            </a:p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Verdana" pitchFamily="34" charset="0"/>
                <a:buChar char="•"/>
              </a:pP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Thumbnails, and/or</a:t>
              </a:r>
            </a:p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Verdana" pitchFamily="34" charset="0"/>
                <a:buChar char="•"/>
              </a:pP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links to content on a website along with various metadata</a:t>
              </a:r>
            </a:p>
          </p:txBody>
        </p:sp>
        <p:grpSp>
          <p:nvGrpSpPr>
            <p:cNvPr id="10" name="Group 19"/>
            <p:cNvGrpSpPr/>
            <p:nvPr/>
          </p:nvGrpSpPr>
          <p:grpSpPr>
            <a:xfrm>
              <a:off x="365760" y="3397585"/>
              <a:ext cx="6492240" cy="822960"/>
              <a:chOff x="1066803" y="1711184"/>
              <a:chExt cx="7038111" cy="91492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A typical news feed (or channel) contains entries which may be: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38680</TotalTime>
  <Words>4353</Words>
  <Application>Microsoft Office PowerPoint</Application>
  <PresentationFormat>On-screen Show (4:3)</PresentationFormat>
  <Paragraphs>774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4_TS_ILT_Sl1Template1_PPT_20_12_10_V1</vt:lpstr>
      <vt:lpstr>Image</vt:lpstr>
      <vt:lpstr>Slide 1</vt:lpstr>
      <vt:lpstr>Learning Objectives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  <vt:lpstr>Internet Feeders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3472</cp:revision>
  <dcterms:created xsi:type="dcterms:W3CDTF">2008-06-23T11:45:25Z</dcterms:created>
  <dcterms:modified xsi:type="dcterms:W3CDTF">2015-09-14T10:02:02Z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