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7"/>
  </p:notesMasterIdLst>
  <p:handoutMasterIdLst>
    <p:handoutMasterId r:id="rId28"/>
  </p:handoutMasterIdLst>
  <p:sldIdLst>
    <p:sldId id="1387" r:id="rId2"/>
    <p:sldId id="1388" r:id="rId3"/>
    <p:sldId id="1364" r:id="rId4"/>
    <p:sldId id="1365" r:id="rId5"/>
    <p:sldId id="1366" r:id="rId6"/>
    <p:sldId id="1367" r:id="rId7"/>
    <p:sldId id="1368" r:id="rId8"/>
    <p:sldId id="1369" r:id="rId9"/>
    <p:sldId id="1370" r:id="rId10"/>
    <p:sldId id="1371" r:id="rId11"/>
    <p:sldId id="1373" r:id="rId12"/>
    <p:sldId id="1372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4" r:id="rId24"/>
    <p:sldId id="1385" r:id="rId25"/>
    <p:sldId id="1386" r:id="rId26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1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25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Android Notifications</a:t>
            </a:r>
            <a:endParaRPr lang="en-US" sz="4000" dirty="0" smtClean="0">
              <a:solidFill>
                <a:schemeClr val="bg1"/>
              </a:solidFill>
              <a:ea typeface="MS Gothic" charset="-128"/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554" y="3201597"/>
            <a:ext cx="8412480" cy="7017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cancel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cancelAll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4554" y="4583939"/>
          <a:ext cx="8325352" cy="1090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528"/>
                <a:gridCol w="65218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1987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identifier for this notification unique within your application.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334554" y="2001339"/>
            <a:ext cx="841248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Cancel a previously shown notification. If it's transient, the view will be hidden. If it's persistent, it will be removed from the status bar.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34554" y="1638270"/>
            <a:ext cx="841248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Produce a notification. Allow the user to click on the Notification Panel and execute appropriate activity to attend the message.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18" y="3213849"/>
            <a:ext cx="2011680" cy="30175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5601" y="3213849"/>
            <a:ext cx="2011680" cy="30175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4484" y="3213849"/>
            <a:ext cx="2011680" cy="30175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93366" y="3213849"/>
            <a:ext cx="2011680" cy="30175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2377440" y="1509810"/>
            <a:ext cx="43891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Layouts – main.xml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myLinearLayout1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ff000066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 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106px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61px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2377440" y="1509810"/>
            <a:ext cx="43891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Layouts – main.xml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3"/>
            <a:ext cx="84124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 Show Notification " 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btnStop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106px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61px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 Cancel Notification " 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2331720" y="1509810"/>
            <a:ext cx="4480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Layouts – main2.xml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main2LinLayout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ff660000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widget29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251px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2331720" y="1509810"/>
            <a:ext cx="4480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Layouts – main2.xml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3"/>
            <a:ext cx="8412480" cy="16989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69px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Holathis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is screen 2 -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Layout:main2.xml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108960" y="1509810"/>
            <a:ext cx="2926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Manifest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3"/>
            <a:ext cx="5685416" cy="41365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&lt;manifest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cis493.demos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="1.0"&gt;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&lt;application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/icon"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NotifyDemo1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&lt;intent-filter&gt;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1853" y="2348753"/>
            <a:ext cx="285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301292" y="2721483"/>
            <a:ext cx="2546873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btn_star_big_on_selected.png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1292" y="3743459"/>
            <a:ext cx="2546873" cy="21421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Note: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Obtain the icon from the folder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C:\Android\platforms\android-1.x\data\res\drawable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108960" y="1509810"/>
            <a:ext cx="2926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Manifest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2"/>
            <a:ext cx="5687568" cy="413308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android.intent.action.MAIN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&lt;category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android.intent.category.LAUNCHER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&lt;/intent-filter&gt;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&lt;/activity&gt;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NotifyHelper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&lt;/activity&gt;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&lt;/application&gt;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sdkandroid:minSdkVersion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="4" /&gt;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&lt;/manifest&gt;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1853" y="2348753"/>
            <a:ext cx="285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01292" y="2721483"/>
            <a:ext cx="2546873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btn_star_big_on_selected.png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1292" y="3743459"/>
            <a:ext cx="2546873" cy="21421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Note: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Obtain the icon from the folder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C:\Android\platforms\android-1.x\data\res\drawable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1737360" y="1509810"/>
            <a:ext cx="5669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Create &amp; Cancel a Notification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2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cis493.demos;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android.app.Notification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android.app.NotificationManager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android.app.PendingIntent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////////////////////////////////////////////////////////////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1737360" y="1509810"/>
            <a:ext cx="5669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Create &amp; Cancel a Notification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2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NotifyDemo1 extends Activity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btnStop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intnotificationId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1;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NotificationManagernotificationManager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btnGo.setOnClickListener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</a:t>
            </a:r>
            <a:r>
              <a:rPr lang="en-US" sz="2400" dirty="0" smtClean="0"/>
              <a:t>Notifications</a:t>
            </a:r>
          </a:p>
          <a:p>
            <a:r>
              <a:rPr lang="en-US" sz="2400" dirty="0" smtClean="0"/>
              <a:t>Implement Notification </a:t>
            </a:r>
            <a:r>
              <a:rPr lang="en-US" sz="2400" dirty="0" smtClean="0"/>
              <a:t>Manager </a:t>
            </a:r>
          </a:p>
          <a:p>
            <a:r>
              <a:rPr lang="en-US" sz="2400" smtClean="0"/>
              <a:t>Implement Notification </a:t>
            </a:r>
            <a:r>
              <a:rPr lang="en-US" sz="2400" dirty="0" smtClean="0"/>
              <a:t>Methods </a:t>
            </a:r>
          </a:p>
          <a:p>
            <a:r>
              <a:rPr lang="en-US" sz="2400" dirty="0" smtClean="0"/>
              <a:t>Create &amp; Cancel a Notification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1737360" y="1509810"/>
            <a:ext cx="5669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Create &amp; Cancel a Notification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2"/>
            <a:ext cx="8412480" cy="39149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//define a notification manager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Context.NOTIFICATION_SERVICE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notificationManager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NotificationManager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//define notification using: icon, text, and timing.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R.drawable.btn_star_big_on_selected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tickerText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"1. My Notification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TickerText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longwhen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newNotification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(icon,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tickerText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when);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//configure appearance of the notification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"2. My Extended Title“;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1737360" y="1509810"/>
            <a:ext cx="5669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Create &amp; Cancel a Notification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2"/>
            <a:ext cx="8412480" cy="40811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"3. This is an extended and very important message";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set a Pending Activity to take care of the potential request the user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may have by clicking on the notification asking for more explanations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NotifyHelper.class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PendingIntentlaunchIntent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PendingIntent.getActivity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0,intent,0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1737360" y="1509810"/>
            <a:ext cx="5669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Create &amp; Cancel a Notification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2"/>
            <a:ext cx="841248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notification.setLatestEventInfo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launchIntent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//trigger notification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1;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notificationManager.notify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notification);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}//click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/////////////////////////////////////////////////////////////////////////////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btnStop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R.id.btnStop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btnStop.setOnClickListener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1737360" y="1509810"/>
            <a:ext cx="5669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Create &amp; Cancel a Notification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2"/>
            <a:ext cx="8412480" cy="23637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//canceling a notification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1;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notificationManager.cancel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NotifyDemo1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1234440" y="1509810"/>
            <a:ext cx="66751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</a:t>
            </a:r>
            <a:r>
              <a:rPr lang="en-US" sz="2000" b="0" dirty="0" err="1" smtClean="0"/>
              <a:t>SubActivity</a:t>
            </a:r>
            <a:r>
              <a:rPr lang="en-US" sz="2000" b="0" dirty="0" smtClean="0"/>
              <a:t>–Attending the Notification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2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cis493.demos;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NotifyHelper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extract the extra-data in the Notification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7440" y="885825"/>
            <a:ext cx="43891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Methods:  Example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1234440" y="1509810"/>
            <a:ext cx="66751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Example – </a:t>
            </a:r>
            <a:r>
              <a:rPr lang="en-US" sz="2000" b="0" dirty="0" err="1" smtClean="0"/>
              <a:t>SubActivity</a:t>
            </a:r>
            <a:r>
              <a:rPr lang="en-US" sz="2000" b="0" dirty="0" smtClean="0"/>
              <a:t>–Attending the Notification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246852"/>
            <a:ext cx="8412480" cy="16989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myData.getStringExtra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 + "\n"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myData.getStringExtra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extendedText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What Is A Notification?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7" name="Group 19"/>
          <p:cNvGrpSpPr/>
          <p:nvPr/>
        </p:nvGrpSpPr>
        <p:grpSpPr>
          <a:xfrm>
            <a:off x="334554" y="1750324"/>
            <a:ext cx="8412480" cy="82296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 notification is a short message briefly displayed on the status line.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8" name="Picture 17" descr="android_notifi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8" y="2729576"/>
            <a:ext cx="4899025" cy="3612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What Is A Notification?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34554" y="2258324"/>
            <a:ext cx="5303520" cy="118872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It typically announces the happening of an special event for which a trigger has been set.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0" name="Group 19"/>
          <p:cNvGrpSpPr/>
          <p:nvPr/>
        </p:nvGrpSpPr>
        <p:grpSpPr>
          <a:xfrm>
            <a:off x="334554" y="4074424"/>
            <a:ext cx="5303520" cy="155448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After opening the Notification Panel the user may choose to click on a selection and execute an associated activity.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4" name="Picture 13" descr="Android-Alert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01" y="1511300"/>
            <a:ext cx="2896199" cy="4789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What Is A Notification?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3060700"/>
            <a:ext cx="1889760" cy="283464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9133" y="3060700"/>
            <a:ext cx="1889760" cy="283464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6966" y="3060700"/>
            <a:ext cx="1889760" cy="283464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4800" y="1397000"/>
            <a:ext cx="1889760" cy="283464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41300" y="2171700"/>
            <a:ext cx="1892808" cy="78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Notification shown</a:t>
            </a:r>
          </a:p>
          <a:p>
            <a:r>
              <a:rPr lang="en-US" dirty="0" smtClean="0"/>
              <a:t>on the status line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79133" y="2171700"/>
            <a:ext cx="1892808" cy="78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Drag down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16966" y="2171700"/>
            <a:ext cx="1892808" cy="78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Click on Notification Panel to execute associated</a:t>
            </a:r>
          </a:p>
          <a:p>
            <a:r>
              <a:rPr lang="en-US" dirty="0" smtClean="0"/>
              <a:t>application</a:t>
            </a:r>
          </a:p>
        </p:txBody>
      </p:sp>
      <p:cxnSp>
        <p:nvCxnSpPr>
          <p:cNvPr id="20" name="Straight Arrow Connector 19"/>
          <p:cNvCxnSpPr>
            <a:stCxn id="15" idx="3"/>
            <a:endCxn id="16" idx="1"/>
          </p:cNvCxnSpPr>
          <p:nvPr/>
        </p:nvCxnSpPr>
        <p:spPr>
          <a:xfrm>
            <a:off x="2134108" y="2565400"/>
            <a:ext cx="2450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4271941" y="2565400"/>
            <a:ext cx="2450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</p:cNvCxnSpPr>
          <p:nvPr/>
        </p:nvCxnSpPr>
        <p:spPr>
          <a:xfrm>
            <a:off x="6409774" y="2565400"/>
            <a:ext cx="2450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Manager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14" name="Group 19"/>
          <p:cNvGrpSpPr/>
          <p:nvPr/>
        </p:nvGrpSpPr>
        <p:grpSpPr>
          <a:xfrm>
            <a:off x="334554" y="2740924"/>
            <a:ext cx="8412480" cy="118872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 persistent icon that goes in the status bar and is accessible through the launcher, (when the user selects it, a designated Intent can be launched)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2" name="Rectangle 3"/>
          <p:cNvSpPr>
            <a:spLocks noChangeArrowheads="1"/>
          </p:cNvSpPr>
          <p:nvPr/>
        </p:nvSpPr>
        <p:spPr bwMode="gray">
          <a:xfrm>
            <a:off x="365760" y="1429128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class notifies the user of events that happen in the background. Notifications can take different forms:</a:t>
            </a:r>
          </a:p>
        </p:txBody>
      </p:sp>
      <p:grpSp>
        <p:nvGrpSpPr>
          <p:cNvPr id="23" name="Group 19"/>
          <p:cNvGrpSpPr/>
          <p:nvPr/>
        </p:nvGrpSpPr>
        <p:grpSpPr>
          <a:xfrm>
            <a:off x="334554" y="4225554"/>
            <a:ext cx="8412480" cy="822960"/>
            <a:chOff x="1066803" y="1711184"/>
            <a:chExt cx="7038111" cy="914921"/>
          </a:xfrm>
        </p:grpSpPr>
        <p:sp>
          <p:nvSpPr>
            <p:cNvPr id="24" name="Rectangle 2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Turning on or flashing </a:t>
              </a:r>
              <a:r>
                <a:rPr lang="en-US" sz="2000" b="0" dirty="0" err="1" smtClean="0"/>
                <a:t>LEDs</a:t>
              </a:r>
              <a:r>
                <a:rPr lang="en-US" sz="2000" b="0" dirty="0" smtClean="0"/>
                <a:t> on the device</a:t>
              </a: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6" name="Group 19"/>
          <p:cNvGrpSpPr/>
          <p:nvPr/>
        </p:nvGrpSpPr>
        <p:grpSpPr>
          <a:xfrm>
            <a:off x="334554" y="5344424"/>
            <a:ext cx="8412480" cy="822960"/>
            <a:chOff x="1066803" y="1711184"/>
            <a:chExt cx="7038111" cy="914921"/>
          </a:xfrm>
        </p:grpSpPr>
        <p:sp>
          <p:nvSpPr>
            <p:cNvPr id="27" name="Rectangle 2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Alerting the user by flashing the backlight, playing a sound, or vibrating.</a:t>
              </a: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Manager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34554" y="2350961"/>
            <a:ext cx="8412480" cy="82296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You do not instantiate this class directly; instead, retrieve it through </a:t>
              </a:r>
              <a:r>
                <a:rPr lang="en-US" sz="2000" b="0" dirty="0" err="1" smtClean="0">
                  <a:latin typeface="Courier New" pitchFamily="49" charset="0"/>
                  <a:cs typeface="Courier New" pitchFamily="49" charset="0"/>
                </a:rPr>
                <a:t>getSystemService</a:t>
              </a:r>
              <a:r>
                <a:rPr lang="en-US" sz="2000" b="0" dirty="0" smtClean="0">
                  <a:latin typeface="Courier New" pitchFamily="49" charset="0"/>
                  <a:cs typeface="Courier New" pitchFamily="49" charset="0"/>
                </a:rPr>
                <a:t>( String )</a:t>
              </a:r>
              <a:r>
                <a:rPr lang="en-US" sz="2000" b="0" dirty="0" smtClean="0"/>
                <a:t>.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4554" y="3174697"/>
            <a:ext cx="8412480" cy="16435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Example: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servName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Context.NOTIFICATION_SERVICE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notificationManager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NotificationManager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servName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Manager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34554" y="1530694"/>
            <a:ext cx="8412480" cy="82296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This class represents how a persistent notification is to be presented to the user using the </a:t>
              </a:r>
              <a:r>
                <a:rPr lang="en-US" sz="2000" b="0" dirty="0" err="1" smtClean="0"/>
                <a:t>NotificationManager</a:t>
              </a:r>
              <a:r>
                <a:rPr lang="en-US" sz="2000" b="0" dirty="0" smtClean="0"/>
                <a:t>.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4554" y="2354430"/>
            <a:ext cx="8412480" cy="1311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Example: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Notification(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CharSequencetickerText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long when)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1" y="4072953"/>
          <a:ext cx="82295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683"/>
                <a:gridCol w="62569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resource id of the icon to put in the status bar.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tickerText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text that flows by in the status bar when the notification first activates.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time to show in the time field.</a:t>
                      </a:r>
                    </a:p>
                    <a:p>
                      <a:r>
                        <a:rPr lang="en-US" dirty="0" smtClean="0"/>
                        <a:t>In the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System.currentTimeMillis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timebase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3240" y="885825"/>
            <a:ext cx="3017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Notification Methods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Notifications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554" y="2475459"/>
            <a:ext cx="841248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notify(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Notification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notification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4554" y="3400603"/>
          <a:ext cx="6079693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958"/>
                <a:gridCol w="41817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identifier for this notification unique within</a:t>
                      </a:r>
                    </a:p>
                    <a:p>
                      <a:r>
                        <a:rPr lang="en-US" dirty="0" smtClean="0"/>
                        <a:t>your application.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Notification object describing how to notify the user, other than the view you're providing. Must not be null.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19"/>
          <p:cNvGrpSpPr/>
          <p:nvPr/>
        </p:nvGrpSpPr>
        <p:grpSpPr>
          <a:xfrm>
            <a:off x="334554" y="1718952"/>
            <a:ext cx="8412480" cy="64008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Places a persistent notification on the status bar.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6539" y="2958352"/>
            <a:ext cx="2160495" cy="32407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38888</TotalTime>
  <Words>1236</Words>
  <Application>Microsoft Office PowerPoint</Application>
  <PresentationFormat>On-screen Show (4:3)</PresentationFormat>
  <Paragraphs>263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4_TS_ILT_Sl1Template1_PPT_20_12_10_V1</vt:lpstr>
      <vt:lpstr>Image</vt:lpstr>
      <vt:lpstr>Slide 1</vt:lpstr>
      <vt:lpstr>Learning Objectives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  <vt:lpstr>Android Notifications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3648</cp:revision>
  <dcterms:created xsi:type="dcterms:W3CDTF">2008-06-23T11:45:25Z</dcterms:created>
  <dcterms:modified xsi:type="dcterms:W3CDTF">2015-09-14T10:19:12Z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