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51"/>
  </p:notesMasterIdLst>
  <p:handoutMasterIdLst>
    <p:handoutMasterId r:id="rId52"/>
  </p:handoutMasterIdLst>
  <p:sldIdLst>
    <p:sldId id="1412" r:id="rId2"/>
    <p:sldId id="1413" r:id="rId3"/>
    <p:sldId id="1364" r:id="rId4"/>
    <p:sldId id="1365" r:id="rId5"/>
    <p:sldId id="1366" r:id="rId6"/>
    <p:sldId id="1367" r:id="rId7"/>
    <p:sldId id="1368" r:id="rId8"/>
    <p:sldId id="1369" r:id="rId9"/>
    <p:sldId id="1370" r:id="rId10"/>
    <p:sldId id="1371" r:id="rId11"/>
    <p:sldId id="1372" r:id="rId12"/>
    <p:sldId id="1374" r:id="rId13"/>
    <p:sldId id="1373" r:id="rId14"/>
    <p:sldId id="1375" r:id="rId15"/>
    <p:sldId id="1376" r:id="rId16"/>
    <p:sldId id="1377" r:id="rId17"/>
    <p:sldId id="1378" r:id="rId18"/>
    <p:sldId id="1379" r:id="rId19"/>
    <p:sldId id="1380" r:id="rId20"/>
    <p:sldId id="1381" r:id="rId21"/>
    <p:sldId id="1382" r:id="rId22"/>
    <p:sldId id="1383" r:id="rId23"/>
    <p:sldId id="1384" r:id="rId24"/>
    <p:sldId id="1385" r:id="rId25"/>
    <p:sldId id="1386" r:id="rId26"/>
    <p:sldId id="1387" r:id="rId27"/>
    <p:sldId id="1388" r:id="rId28"/>
    <p:sldId id="1389" r:id="rId29"/>
    <p:sldId id="1390" r:id="rId30"/>
    <p:sldId id="1391" r:id="rId31"/>
    <p:sldId id="1392" r:id="rId32"/>
    <p:sldId id="1393" r:id="rId33"/>
    <p:sldId id="1394" r:id="rId34"/>
    <p:sldId id="1395" r:id="rId35"/>
    <p:sldId id="1396" r:id="rId36"/>
    <p:sldId id="1398" r:id="rId37"/>
    <p:sldId id="1399" r:id="rId38"/>
    <p:sldId id="1400" r:id="rId39"/>
    <p:sldId id="1401" r:id="rId40"/>
    <p:sldId id="1402" r:id="rId41"/>
    <p:sldId id="1403" r:id="rId42"/>
    <p:sldId id="1404" r:id="rId43"/>
    <p:sldId id="1405" r:id="rId44"/>
    <p:sldId id="1406" r:id="rId45"/>
    <p:sldId id="1407" r:id="rId46"/>
    <p:sldId id="1408" r:id="rId47"/>
    <p:sldId id="1409" r:id="rId48"/>
    <p:sldId id="1410" r:id="rId49"/>
    <p:sldId id="1411" r:id="rId50"/>
  </p:sldIdLst>
  <p:sldSz cx="9144000" cy="6858000" type="screen4x3"/>
  <p:notesSz cx="7315200" cy="9601200"/>
  <p:custDataLst>
    <p:tags r:id="rId53"/>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24785E"/>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426" autoAdjust="0"/>
    <p:restoredTop sz="41165" autoAdjust="0"/>
  </p:normalViewPr>
  <p:slideViewPr>
    <p:cSldViewPr snapToGrid="0">
      <p:cViewPr>
        <p:scale>
          <a:sx n="66" d="100"/>
          <a:sy n="66" d="100"/>
        </p:scale>
        <p:origin x="-1626" y="-258"/>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10668"/>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739BD-D2DD-4C81-811F-C9B51019C6F3}" type="doc">
      <dgm:prSet loTypeId="urn:microsoft.com/office/officeart/2005/8/layout/process2" loCatId="process" qsTypeId="urn:microsoft.com/office/officeart/2005/8/quickstyle/simple1" qsCatId="simple" csTypeId="urn:microsoft.com/office/officeart/2005/8/colors/accent1_2" csCatId="accent1" phldr="1"/>
      <dgm:spPr/>
    </dgm:pt>
    <dgm:pt modelId="{B20FD4B2-3D3E-4644-8BA1-E1A3FCBB8B69}">
      <dgm:prSet phldrT="[Text]"/>
      <dgm:spPr/>
      <dgm:t>
        <a:bodyPr/>
        <a:lstStyle/>
        <a:p>
          <a:r>
            <a:rPr lang="en-US" dirty="0" err="1" smtClean="0"/>
            <a:t>onCreate</a:t>
          </a:r>
          <a:endParaRPr lang="en-US" dirty="0"/>
        </a:p>
      </dgm:t>
    </dgm:pt>
    <dgm:pt modelId="{1CA4A692-6A69-498C-B990-72CDCF672E25}" type="parTrans" cxnId="{95EE9A7C-6BD6-4E19-8AA3-3644B9C5A5F6}">
      <dgm:prSet/>
      <dgm:spPr/>
      <dgm:t>
        <a:bodyPr/>
        <a:lstStyle/>
        <a:p>
          <a:endParaRPr lang="en-US"/>
        </a:p>
      </dgm:t>
    </dgm:pt>
    <dgm:pt modelId="{1655E704-A98C-405C-82FF-F2C047756234}" type="sibTrans" cxnId="{95EE9A7C-6BD6-4E19-8AA3-3644B9C5A5F6}">
      <dgm:prSet/>
      <dgm:spPr/>
      <dgm:t>
        <a:bodyPr/>
        <a:lstStyle/>
        <a:p>
          <a:endParaRPr lang="en-US"/>
        </a:p>
      </dgm:t>
    </dgm:pt>
    <dgm:pt modelId="{11A01EBF-61D2-437A-91CE-49A2115163E7}">
      <dgm:prSet phldrT="[Text]"/>
      <dgm:spPr/>
      <dgm:t>
        <a:bodyPr/>
        <a:lstStyle/>
        <a:p>
          <a:r>
            <a:rPr lang="en-US" dirty="0" err="1" smtClean="0"/>
            <a:t>onStart</a:t>
          </a:r>
          <a:endParaRPr lang="en-US" dirty="0"/>
        </a:p>
      </dgm:t>
    </dgm:pt>
    <dgm:pt modelId="{903B4E20-A683-4B8D-A5DB-3BE1F82B36EF}" type="parTrans" cxnId="{6AA0C69D-4242-4950-869F-30F6F6B8E14F}">
      <dgm:prSet/>
      <dgm:spPr/>
      <dgm:t>
        <a:bodyPr/>
        <a:lstStyle/>
        <a:p>
          <a:endParaRPr lang="en-US"/>
        </a:p>
      </dgm:t>
    </dgm:pt>
    <dgm:pt modelId="{6C44AF58-E601-4375-9E63-C708E1125C48}" type="sibTrans" cxnId="{6AA0C69D-4242-4950-869F-30F6F6B8E14F}">
      <dgm:prSet/>
      <dgm:spPr/>
      <dgm:t>
        <a:bodyPr/>
        <a:lstStyle/>
        <a:p>
          <a:endParaRPr lang="en-US"/>
        </a:p>
      </dgm:t>
    </dgm:pt>
    <dgm:pt modelId="{2090B2B4-5389-40B8-BF02-F4C65B29D189}">
      <dgm:prSet phldrT="[Text]"/>
      <dgm:spPr/>
      <dgm:t>
        <a:bodyPr/>
        <a:lstStyle/>
        <a:p>
          <a:r>
            <a:rPr lang="en-US" dirty="0" err="1" smtClean="0"/>
            <a:t>onDestroy</a:t>
          </a:r>
          <a:endParaRPr lang="en-US" dirty="0"/>
        </a:p>
      </dgm:t>
    </dgm:pt>
    <dgm:pt modelId="{A3B8DB46-CD4D-4398-A2D8-AB6F0AE7634D}" type="parTrans" cxnId="{71301F29-16F8-4925-95A2-B7B27C1E7C5C}">
      <dgm:prSet/>
      <dgm:spPr/>
      <dgm:t>
        <a:bodyPr/>
        <a:lstStyle/>
        <a:p>
          <a:endParaRPr lang="en-US"/>
        </a:p>
      </dgm:t>
    </dgm:pt>
    <dgm:pt modelId="{B0B2367D-5161-46F1-A3C6-13A4667AD7F8}" type="sibTrans" cxnId="{71301F29-16F8-4925-95A2-B7B27C1E7C5C}">
      <dgm:prSet/>
      <dgm:spPr/>
      <dgm:t>
        <a:bodyPr/>
        <a:lstStyle/>
        <a:p>
          <a:endParaRPr lang="en-US"/>
        </a:p>
      </dgm:t>
    </dgm:pt>
    <dgm:pt modelId="{9F721646-AD39-4AA9-9201-940FB579A736}" type="pres">
      <dgm:prSet presAssocID="{B63739BD-D2DD-4C81-811F-C9B51019C6F3}" presName="linearFlow" presStyleCnt="0">
        <dgm:presLayoutVars>
          <dgm:resizeHandles val="exact"/>
        </dgm:presLayoutVars>
      </dgm:prSet>
      <dgm:spPr/>
    </dgm:pt>
    <dgm:pt modelId="{BCDAB47B-769B-41CC-982C-27C62AA5039A}" type="pres">
      <dgm:prSet presAssocID="{B20FD4B2-3D3E-4644-8BA1-E1A3FCBB8B69}" presName="node" presStyleLbl="node1" presStyleIdx="0" presStyleCnt="3">
        <dgm:presLayoutVars>
          <dgm:bulletEnabled val="1"/>
        </dgm:presLayoutVars>
      </dgm:prSet>
      <dgm:spPr/>
      <dgm:t>
        <a:bodyPr/>
        <a:lstStyle/>
        <a:p>
          <a:endParaRPr lang="en-US"/>
        </a:p>
      </dgm:t>
    </dgm:pt>
    <dgm:pt modelId="{B44367E3-B049-4DE4-BDC2-9873E78C8BD7}" type="pres">
      <dgm:prSet presAssocID="{1655E704-A98C-405C-82FF-F2C047756234}" presName="sibTrans" presStyleLbl="sibTrans2D1" presStyleIdx="0" presStyleCnt="2"/>
      <dgm:spPr/>
      <dgm:t>
        <a:bodyPr/>
        <a:lstStyle/>
        <a:p>
          <a:endParaRPr lang="en-US"/>
        </a:p>
      </dgm:t>
    </dgm:pt>
    <dgm:pt modelId="{5EFBA9F6-F6CB-4CF6-B10F-4AF85A77568F}" type="pres">
      <dgm:prSet presAssocID="{1655E704-A98C-405C-82FF-F2C047756234}" presName="connectorText" presStyleLbl="sibTrans2D1" presStyleIdx="0" presStyleCnt="2"/>
      <dgm:spPr/>
      <dgm:t>
        <a:bodyPr/>
        <a:lstStyle/>
        <a:p>
          <a:endParaRPr lang="en-US"/>
        </a:p>
      </dgm:t>
    </dgm:pt>
    <dgm:pt modelId="{E4600B93-3629-445E-B7CE-28A667FB8FE9}" type="pres">
      <dgm:prSet presAssocID="{11A01EBF-61D2-437A-91CE-49A2115163E7}" presName="node" presStyleLbl="node1" presStyleIdx="1" presStyleCnt="3">
        <dgm:presLayoutVars>
          <dgm:bulletEnabled val="1"/>
        </dgm:presLayoutVars>
      </dgm:prSet>
      <dgm:spPr/>
      <dgm:t>
        <a:bodyPr/>
        <a:lstStyle/>
        <a:p>
          <a:endParaRPr lang="en-US"/>
        </a:p>
      </dgm:t>
    </dgm:pt>
    <dgm:pt modelId="{74CC79CE-4B87-4D68-8C55-C5C35F9911B2}" type="pres">
      <dgm:prSet presAssocID="{6C44AF58-E601-4375-9E63-C708E1125C48}" presName="sibTrans" presStyleLbl="sibTrans2D1" presStyleIdx="1" presStyleCnt="2"/>
      <dgm:spPr/>
      <dgm:t>
        <a:bodyPr/>
        <a:lstStyle/>
        <a:p>
          <a:endParaRPr lang="en-US"/>
        </a:p>
      </dgm:t>
    </dgm:pt>
    <dgm:pt modelId="{A4AA2AF0-A3EC-43C9-9A65-A99F166EA12B}" type="pres">
      <dgm:prSet presAssocID="{6C44AF58-E601-4375-9E63-C708E1125C48}" presName="connectorText" presStyleLbl="sibTrans2D1" presStyleIdx="1" presStyleCnt="2"/>
      <dgm:spPr/>
      <dgm:t>
        <a:bodyPr/>
        <a:lstStyle/>
        <a:p>
          <a:endParaRPr lang="en-US"/>
        </a:p>
      </dgm:t>
    </dgm:pt>
    <dgm:pt modelId="{6250DE1E-52DE-458A-877D-630FD23C22D4}" type="pres">
      <dgm:prSet presAssocID="{2090B2B4-5389-40B8-BF02-F4C65B29D189}" presName="node" presStyleLbl="node1" presStyleIdx="2" presStyleCnt="3">
        <dgm:presLayoutVars>
          <dgm:bulletEnabled val="1"/>
        </dgm:presLayoutVars>
      </dgm:prSet>
      <dgm:spPr/>
      <dgm:t>
        <a:bodyPr/>
        <a:lstStyle/>
        <a:p>
          <a:endParaRPr lang="en-US"/>
        </a:p>
      </dgm:t>
    </dgm:pt>
  </dgm:ptLst>
  <dgm:cxnLst>
    <dgm:cxn modelId="{E1BEA532-E569-4FEE-9A5A-E714E0057ACB}" type="presOf" srcId="{1655E704-A98C-405C-82FF-F2C047756234}" destId="{5EFBA9F6-F6CB-4CF6-B10F-4AF85A77568F}" srcOrd="1" destOrd="0" presId="urn:microsoft.com/office/officeart/2005/8/layout/process2"/>
    <dgm:cxn modelId="{71301F29-16F8-4925-95A2-B7B27C1E7C5C}" srcId="{B63739BD-D2DD-4C81-811F-C9B51019C6F3}" destId="{2090B2B4-5389-40B8-BF02-F4C65B29D189}" srcOrd="2" destOrd="0" parTransId="{A3B8DB46-CD4D-4398-A2D8-AB6F0AE7634D}" sibTransId="{B0B2367D-5161-46F1-A3C6-13A4667AD7F8}"/>
    <dgm:cxn modelId="{EB30539F-75F4-4A2B-8988-CB6BF23ED9D6}" type="presOf" srcId="{2090B2B4-5389-40B8-BF02-F4C65B29D189}" destId="{6250DE1E-52DE-458A-877D-630FD23C22D4}" srcOrd="0" destOrd="0" presId="urn:microsoft.com/office/officeart/2005/8/layout/process2"/>
    <dgm:cxn modelId="{945B1438-4389-4B31-8512-347D125253B4}" type="presOf" srcId="{B20FD4B2-3D3E-4644-8BA1-E1A3FCBB8B69}" destId="{BCDAB47B-769B-41CC-982C-27C62AA5039A}" srcOrd="0" destOrd="0" presId="urn:microsoft.com/office/officeart/2005/8/layout/process2"/>
    <dgm:cxn modelId="{02196B7C-D2E2-419D-B95D-3E16640E2432}" type="presOf" srcId="{1655E704-A98C-405C-82FF-F2C047756234}" destId="{B44367E3-B049-4DE4-BDC2-9873E78C8BD7}" srcOrd="0" destOrd="0" presId="urn:microsoft.com/office/officeart/2005/8/layout/process2"/>
    <dgm:cxn modelId="{95EE9A7C-6BD6-4E19-8AA3-3644B9C5A5F6}" srcId="{B63739BD-D2DD-4C81-811F-C9B51019C6F3}" destId="{B20FD4B2-3D3E-4644-8BA1-E1A3FCBB8B69}" srcOrd="0" destOrd="0" parTransId="{1CA4A692-6A69-498C-B990-72CDCF672E25}" sibTransId="{1655E704-A98C-405C-82FF-F2C047756234}"/>
    <dgm:cxn modelId="{0F646037-9151-467A-8E6C-4543C5637F71}" type="presOf" srcId="{11A01EBF-61D2-437A-91CE-49A2115163E7}" destId="{E4600B93-3629-445E-B7CE-28A667FB8FE9}" srcOrd="0" destOrd="0" presId="urn:microsoft.com/office/officeart/2005/8/layout/process2"/>
    <dgm:cxn modelId="{6AA0C69D-4242-4950-869F-30F6F6B8E14F}" srcId="{B63739BD-D2DD-4C81-811F-C9B51019C6F3}" destId="{11A01EBF-61D2-437A-91CE-49A2115163E7}" srcOrd="1" destOrd="0" parTransId="{903B4E20-A683-4B8D-A5DB-3BE1F82B36EF}" sibTransId="{6C44AF58-E601-4375-9E63-C708E1125C48}"/>
    <dgm:cxn modelId="{2ABCFD2B-5C73-4647-8B5C-785C45856228}" type="presOf" srcId="{B63739BD-D2DD-4C81-811F-C9B51019C6F3}" destId="{9F721646-AD39-4AA9-9201-940FB579A736}" srcOrd="0" destOrd="0" presId="urn:microsoft.com/office/officeart/2005/8/layout/process2"/>
    <dgm:cxn modelId="{087CCC4B-C615-4D32-AFD0-B27A8C648B0E}" type="presOf" srcId="{6C44AF58-E601-4375-9E63-C708E1125C48}" destId="{A4AA2AF0-A3EC-43C9-9A65-A99F166EA12B}" srcOrd="1" destOrd="0" presId="urn:microsoft.com/office/officeart/2005/8/layout/process2"/>
    <dgm:cxn modelId="{4FC9FA86-0050-4C0B-A5C1-E2542B023D1A}" type="presOf" srcId="{6C44AF58-E601-4375-9E63-C708E1125C48}" destId="{74CC79CE-4B87-4D68-8C55-C5C35F9911B2}" srcOrd="0" destOrd="0" presId="urn:microsoft.com/office/officeart/2005/8/layout/process2"/>
    <dgm:cxn modelId="{D7DE3554-2200-417C-9C9D-D0E33354A64D}" type="presParOf" srcId="{9F721646-AD39-4AA9-9201-940FB579A736}" destId="{BCDAB47B-769B-41CC-982C-27C62AA5039A}" srcOrd="0" destOrd="0" presId="urn:microsoft.com/office/officeart/2005/8/layout/process2"/>
    <dgm:cxn modelId="{DC724404-B1FC-40C6-AADC-338B378B55BF}" type="presParOf" srcId="{9F721646-AD39-4AA9-9201-940FB579A736}" destId="{B44367E3-B049-4DE4-BDC2-9873E78C8BD7}" srcOrd="1" destOrd="0" presId="urn:microsoft.com/office/officeart/2005/8/layout/process2"/>
    <dgm:cxn modelId="{10565952-0EB1-4B80-8C7D-18D69EE64B07}" type="presParOf" srcId="{B44367E3-B049-4DE4-BDC2-9873E78C8BD7}" destId="{5EFBA9F6-F6CB-4CF6-B10F-4AF85A77568F}" srcOrd="0" destOrd="0" presId="urn:microsoft.com/office/officeart/2005/8/layout/process2"/>
    <dgm:cxn modelId="{0B64EDAA-26CC-4B14-BFEA-69CEAFAEF6AF}" type="presParOf" srcId="{9F721646-AD39-4AA9-9201-940FB579A736}" destId="{E4600B93-3629-445E-B7CE-28A667FB8FE9}" srcOrd="2" destOrd="0" presId="urn:microsoft.com/office/officeart/2005/8/layout/process2"/>
    <dgm:cxn modelId="{01D43951-9B93-426B-95C9-368F61D42D7A}" type="presParOf" srcId="{9F721646-AD39-4AA9-9201-940FB579A736}" destId="{74CC79CE-4B87-4D68-8C55-C5C35F9911B2}" srcOrd="3" destOrd="0" presId="urn:microsoft.com/office/officeart/2005/8/layout/process2"/>
    <dgm:cxn modelId="{A9924B4F-EE7C-4192-B58D-7F0389412EF1}" type="presParOf" srcId="{74CC79CE-4B87-4D68-8C55-C5C35F9911B2}" destId="{A4AA2AF0-A3EC-43C9-9A65-A99F166EA12B}" srcOrd="0" destOrd="0" presId="urn:microsoft.com/office/officeart/2005/8/layout/process2"/>
    <dgm:cxn modelId="{91521343-BC95-48C8-8788-A81920036FE7}" type="presParOf" srcId="{9F721646-AD39-4AA9-9201-940FB579A736}" destId="{6250DE1E-52DE-458A-877D-630FD23C22D4}" srcOrd="4"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userDrawn="1"/>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HP_159"/>
          <p:cNvSpPr txBox="1">
            <a:spLocks noChangeArrowheads="1"/>
          </p:cNvSpPr>
          <p:nvPr/>
        </p:nvSpPr>
        <p:spPr bwMode="auto">
          <a:xfrm>
            <a:off x="313509" y="1450749"/>
            <a:ext cx="8555717"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buFont typeface="Wingdings" pitchFamily="2" charset="2"/>
              <a:buNone/>
              <a:defRPr/>
            </a:pPr>
            <a:r>
              <a:rPr lang="en-IN" sz="4000" dirty="0" smtClean="0">
                <a:solidFill>
                  <a:schemeClr val="bg1"/>
                </a:solidFill>
              </a:rPr>
              <a:t>Session </a:t>
            </a:r>
            <a:r>
              <a:rPr lang="en-IN" sz="4000" dirty="0" smtClean="0">
                <a:solidFill>
                  <a:schemeClr val="bg1"/>
                </a:solidFill>
              </a:rPr>
              <a:t>28 </a:t>
            </a:r>
            <a:r>
              <a:rPr lang="en-IN" sz="4000" dirty="0" smtClean="0">
                <a:solidFill>
                  <a:schemeClr val="bg1"/>
                </a:solidFill>
              </a:rPr>
              <a:t>:</a:t>
            </a:r>
            <a:r>
              <a:rPr lang="en-US" sz="4000" dirty="0" smtClean="0">
                <a:solidFill>
                  <a:schemeClr val="bg1"/>
                </a:solidFill>
                <a:ea typeface="MS Gothic" charset="-128"/>
              </a:rPr>
              <a:t> Android </a:t>
            </a:r>
            <a:r>
              <a:rPr lang="en-US" sz="4000" dirty="0" smtClean="0">
                <a:solidFill>
                  <a:schemeClr val="bg1"/>
                </a:solidFill>
                <a:ea typeface="MS Gothic" charset="-128"/>
              </a:rPr>
              <a:t>Services</a:t>
            </a:r>
            <a:endParaRPr lang="en-US" sz="4000" dirty="0" smtClean="0">
              <a:solidFill>
                <a:schemeClr val="bg1"/>
              </a:solidFill>
              <a:ea typeface="MS Gothic" charset="-128"/>
            </a:endParaRPr>
          </a:p>
          <a:p>
            <a:pPr>
              <a:buClr>
                <a:schemeClr val="tx2"/>
              </a:buClr>
              <a:buSzPct val="85000"/>
              <a:defRPr/>
            </a:pPr>
            <a:r>
              <a:rPr lang="en-IN" sz="4000" dirty="0" smtClean="0">
                <a:solidFill>
                  <a:schemeClr val="bg1"/>
                </a:solidFill>
              </a:rPr>
              <a:t>Module 4.3 :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2286000" y="885825"/>
            <a:ext cx="4572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Registering a Broadcast Receiver</a:t>
            </a:r>
            <a:endParaRPr lang="en-US" sz="2000" b="0" dirty="0"/>
          </a:p>
        </p:txBody>
      </p:sp>
      <p:grpSp>
        <p:nvGrpSpPr>
          <p:cNvPr id="7" name="Group 19"/>
          <p:cNvGrpSpPr/>
          <p:nvPr/>
        </p:nvGrpSpPr>
        <p:grpSpPr>
          <a:xfrm>
            <a:off x="334552" y="2359478"/>
            <a:ext cx="841248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You can either dynamically register an instance of this class with </a:t>
              </a:r>
              <a:r>
                <a:rPr lang="en-US" sz="2000" b="0" dirty="0" err="1" smtClean="0">
                  <a:latin typeface="Courier New" pitchFamily="49" charset="0"/>
                  <a:cs typeface="Courier New" pitchFamily="49" charset="0"/>
                </a:rPr>
                <a:t>Context.registerReceiver</a:t>
              </a:r>
              <a:r>
                <a:rPr lang="en-US" sz="2000" b="0" dirty="0" smtClean="0">
                  <a:latin typeface="Courier New" pitchFamily="49" charset="0"/>
                  <a:cs typeface="Courier New" pitchFamily="49" charset="0"/>
                </a:rPr>
                <a:t>()</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9"/>
          <p:cNvGrpSpPr/>
          <p:nvPr/>
        </p:nvGrpSpPr>
        <p:grpSpPr>
          <a:xfrm>
            <a:off x="334552" y="4524451"/>
            <a:ext cx="841248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Statically publish an implementation through the </a:t>
              </a:r>
              <a:r>
                <a:rPr lang="en-US" sz="2000" b="0" dirty="0" smtClean="0">
                  <a:latin typeface="Courier New" pitchFamily="49" charset="0"/>
                  <a:cs typeface="Courier New" pitchFamily="49" charset="0"/>
                </a:rPr>
                <a:t>&lt;receiver&gt; </a:t>
              </a:r>
              <a:r>
                <a:rPr lang="en-US" sz="2000" b="0" dirty="0" smtClean="0"/>
                <a:t>tag in your </a:t>
              </a:r>
              <a:r>
                <a:rPr lang="en-US" sz="2000" b="0" dirty="0" smtClean="0">
                  <a:latin typeface="Courier New" pitchFamily="49" charset="0"/>
                  <a:cs typeface="Courier New" pitchFamily="49" charset="0"/>
                </a:rPr>
                <a:t>AndroidManifest.xml</a:t>
              </a:r>
              <a:r>
                <a:rPr lang="en-US" sz="2000" b="0" dirty="0" smtClean="0"/>
                <a:t>. </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4195483" y="3711386"/>
            <a:ext cx="753035" cy="369332"/>
          </a:xfrm>
          <a:prstGeom prst="rect">
            <a:avLst/>
          </a:prstGeom>
          <a:noFill/>
          <a:ln w="19050">
            <a:solidFill>
              <a:schemeClr val="bg1">
                <a:lumMod val="85000"/>
              </a:schemeClr>
            </a:solidFill>
          </a:ln>
        </p:spPr>
        <p:txBody>
          <a:bodyPr wrap="square" rtlCol="0">
            <a:spAutoFit/>
          </a:bodyPr>
          <a:lstStyle/>
          <a:p>
            <a:pPr marL="342900" indent="-342900" fontAlgn="auto">
              <a:spcBef>
                <a:spcPct val="20000"/>
              </a:spcBef>
              <a:spcAft>
                <a:spcPts val="0"/>
              </a:spcAft>
            </a:pPr>
            <a:r>
              <a:rPr lang="en-US" sz="1800" dirty="0" smtClean="0">
                <a:solidFill>
                  <a:prstClr val="black"/>
                </a:solidFill>
                <a:latin typeface="+mj-lt"/>
                <a:cs typeface="Courier New" pitchFamily="49" charset="0"/>
              </a:rPr>
              <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grpSp>
        <p:nvGrpSpPr>
          <p:cNvPr id="3" name="Group 19"/>
          <p:cNvGrpSpPr/>
          <p:nvPr/>
        </p:nvGrpSpPr>
        <p:grpSpPr>
          <a:xfrm>
            <a:off x="334552" y="4512350"/>
            <a:ext cx="841248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broadcast receiver is considered to be active only while it is executing this method.</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2" name="Rectangle 11"/>
          <p:cNvSpPr/>
          <p:nvPr/>
        </p:nvSpPr>
        <p:spPr>
          <a:xfrm>
            <a:off x="2560320" y="885825"/>
            <a:ext cx="4023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Broadcast Receiver Lifecycle</a:t>
            </a:r>
            <a:endParaRPr lang="en-US" sz="2000" b="0" dirty="0"/>
          </a:p>
        </p:txBody>
      </p:sp>
      <p:sp>
        <p:nvSpPr>
          <p:cNvPr id="16" name="Rectangle 3"/>
          <p:cNvSpPr>
            <a:spLocks noChangeArrowheads="1"/>
          </p:cNvSpPr>
          <p:nvPr/>
        </p:nvSpPr>
        <p:spPr bwMode="gray">
          <a:xfrm>
            <a:off x="1097280" y="1509810"/>
            <a:ext cx="69494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broadcast receiver has a single callback method:</a:t>
            </a:r>
          </a:p>
        </p:txBody>
      </p:sp>
      <p:sp>
        <p:nvSpPr>
          <p:cNvPr id="17" name="TextBox 16"/>
          <p:cNvSpPr txBox="1"/>
          <p:nvPr/>
        </p:nvSpPr>
        <p:spPr>
          <a:xfrm>
            <a:off x="731520" y="2502346"/>
            <a:ext cx="768096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void </a:t>
            </a:r>
            <a:r>
              <a:rPr lang="en-US" sz="1800" b="0" dirty="0" err="1" smtClean="0">
                <a:solidFill>
                  <a:prstClr val="black"/>
                </a:solidFill>
                <a:latin typeface="Courier New" pitchFamily="49" charset="0"/>
                <a:cs typeface="Courier New" pitchFamily="49" charset="0"/>
              </a:rPr>
              <a:t>onReceive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ContextcurContext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IntentbroadcastMsg</a:t>
            </a:r>
            <a:r>
              <a:rPr lang="en-US" sz="1800" b="0" dirty="0" smtClean="0">
                <a:solidFill>
                  <a:prstClr val="black"/>
                </a:solidFill>
                <a:latin typeface="Courier New" pitchFamily="49" charset="0"/>
                <a:cs typeface="Courier New" pitchFamily="49" charset="0"/>
              </a:rPr>
              <a:t>)</a:t>
            </a:r>
          </a:p>
        </p:txBody>
      </p:sp>
      <p:grpSp>
        <p:nvGrpSpPr>
          <p:cNvPr id="18" name="Group 19"/>
          <p:cNvGrpSpPr/>
          <p:nvPr/>
        </p:nvGrpSpPr>
        <p:grpSpPr>
          <a:xfrm>
            <a:off x="334552" y="3125958"/>
            <a:ext cx="8412480" cy="118872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When a broadcast message arrives for the receiver, Android calls its </a:t>
              </a:r>
              <a:r>
                <a:rPr lang="en-US" sz="2000" b="0" dirty="0" err="1" smtClean="0">
                  <a:latin typeface="Courier New" pitchFamily="49" charset="0"/>
                  <a:cs typeface="Courier New" pitchFamily="49" charset="0"/>
                </a:rPr>
                <a:t>onReceive</a:t>
              </a:r>
              <a:r>
                <a:rPr lang="en-US" sz="2000" b="0" dirty="0" smtClean="0">
                  <a:latin typeface="Courier New" pitchFamily="49" charset="0"/>
                  <a:cs typeface="Courier New" pitchFamily="49" charset="0"/>
                </a:rPr>
                <a:t>() </a:t>
              </a:r>
              <a:r>
                <a:rPr lang="en-US" sz="2000" b="0" dirty="0" smtClean="0"/>
                <a:t>method and passes it the Intent object containing the message.</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1" name="Group 19"/>
          <p:cNvGrpSpPr/>
          <p:nvPr/>
        </p:nvGrpSpPr>
        <p:grpSpPr>
          <a:xfrm>
            <a:off x="334552" y="5532981"/>
            <a:ext cx="8412480" cy="82296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When </a:t>
              </a:r>
              <a:r>
                <a:rPr lang="en-US" sz="2000" b="0" dirty="0" err="1" smtClean="0">
                  <a:latin typeface="Courier New" pitchFamily="49" charset="0"/>
                  <a:cs typeface="Courier New" pitchFamily="49" charset="0"/>
                </a:rPr>
                <a:t>onReceive</a:t>
              </a:r>
              <a:r>
                <a:rPr lang="en-US" sz="2000" b="0" dirty="0" smtClean="0">
                  <a:latin typeface="Courier New" pitchFamily="49" charset="0"/>
                  <a:cs typeface="Courier New" pitchFamily="49" charset="0"/>
                </a:rPr>
                <a:t>() </a:t>
              </a:r>
              <a:r>
                <a:rPr lang="en-US" sz="2000" b="0" dirty="0" smtClean="0"/>
                <a:t>returns, it is inactive.</a:t>
              </a:r>
            </a:p>
          </p:txBody>
        </p:sp>
        <p:sp>
          <p:nvSpPr>
            <p:cNvPr id="23" name="Isosceles Triangle 2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grpSp>
        <p:nvGrpSpPr>
          <p:cNvPr id="2" name="Group 19"/>
          <p:cNvGrpSpPr/>
          <p:nvPr/>
        </p:nvGrpSpPr>
        <p:grpSpPr>
          <a:xfrm>
            <a:off x="334552" y="4068599"/>
            <a:ext cx="8412480" cy="201168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If the application defines a Broadcast Receiver as an independent class, it must include a </a:t>
              </a:r>
              <a:r>
                <a:rPr lang="en-US" sz="2000" b="0" dirty="0" smtClean="0">
                  <a:latin typeface="Courier New" pitchFamily="49" charset="0"/>
                  <a:cs typeface="Courier New" pitchFamily="49" charset="0"/>
                </a:rPr>
                <a:t>&lt;receiver&gt;</a:t>
              </a:r>
              <a:r>
                <a:rPr lang="en-US" sz="2000" b="0" dirty="0" smtClean="0"/>
                <a:t> clause identifying the component. In addition an </a:t>
              </a:r>
              <a:r>
                <a:rPr lang="en-US" sz="2000" b="0" dirty="0" smtClean="0">
                  <a:latin typeface="Courier New" pitchFamily="49" charset="0"/>
                  <a:cs typeface="Courier New" pitchFamily="49" charset="0"/>
                </a:rPr>
                <a:t>&lt;intent-filter&gt; </a:t>
              </a:r>
              <a:r>
                <a:rPr lang="en-US" sz="2000" b="0" dirty="0" smtClean="0"/>
                <a:t>entry is needed to declare the actual filter the service and the receiver use.</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2" name="Rectangle 11"/>
          <p:cNvSpPr/>
          <p:nvPr/>
        </p:nvSpPr>
        <p:spPr>
          <a:xfrm>
            <a:off x="1051560" y="885825"/>
            <a:ext cx="7040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Services, Broadcast Receivers &amp; The </a:t>
            </a:r>
            <a:r>
              <a:rPr lang="en-US" sz="2000" b="0" dirty="0" err="1" smtClean="0"/>
              <a:t>AdroidManifest</a:t>
            </a:r>
            <a:endParaRPr lang="en-US" sz="2000" b="0" dirty="0"/>
          </a:p>
        </p:txBody>
      </p:sp>
      <p:sp>
        <p:nvSpPr>
          <p:cNvPr id="16" name="Rectangle 3"/>
          <p:cNvSpPr>
            <a:spLocks noChangeArrowheads="1"/>
          </p:cNvSpPr>
          <p:nvPr/>
        </p:nvSpPr>
        <p:spPr bwMode="gray">
          <a:xfrm>
            <a:off x="1188720" y="1509810"/>
            <a:ext cx="676656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manifest of applications using Android Services must include:</a:t>
            </a:r>
          </a:p>
        </p:txBody>
      </p:sp>
      <p:grpSp>
        <p:nvGrpSpPr>
          <p:cNvPr id="3" name="Group 19"/>
          <p:cNvGrpSpPr/>
          <p:nvPr/>
        </p:nvGrpSpPr>
        <p:grpSpPr>
          <a:xfrm>
            <a:off x="334552" y="2816677"/>
            <a:ext cx="841248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a:t>
              </a:r>
              <a:r>
                <a:rPr lang="en-US" sz="2000" b="0" dirty="0" smtClean="0">
                  <a:latin typeface="Courier New" pitchFamily="49" charset="0"/>
                  <a:cs typeface="Courier New" pitchFamily="49" charset="0"/>
                </a:rPr>
                <a:t>&lt;service&gt; </a:t>
              </a:r>
              <a:r>
                <a:rPr lang="en-US" sz="2000" b="0" dirty="0" smtClean="0"/>
                <a:t>entry for each service used in the application.</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1051560" y="885825"/>
            <a:ext cx="7040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Services, Broadcast Receivers &amp; The </a:t>
            </a:r>
            <a:r>
              <a:rPr lang="en-US" sz="2000" b="0" dirty="0" err="1" smtClean="0"/>
              <a:t>AdroidManifest</a:t>
            </a:r>
            <a:endParaRPr lang="en-US" sz="2000" b="0" dirty="0"/>
          </a:p>
        </p:txBody>
      </p:sp>
      <p:sp>
        <p:nvSpPr>
          <p:cNvPr id="16" name="Rectangle 3"/>
          <p:cNvSpPr>
            <a:spLocks noChangeArrowheads="1"/>
          </p:cNvSpPr>
          <p:nvPr/>
        </p:nvSpPr>
        <p:spPr bwMode="gray">
          <a:xfrm>
            <a:off x="3840480" y="1509810"/>
            <a:ext cx="1463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smtClean="0"/>
              <a:t>Example</a:t>
            </a:r>
            <a:endParaRPr lang="en-US" sz="2000" b="0" dirty="0" smtClean="0"/>
          </a:p>
        </p:txBody>
      </p:sp>
      <p:sp>
        <p:nvSpPr>
          <p:cNvPr id="15" name="TextBox 14"/>
          <p:cNvSpPr txBox="1"/>
          <p:nvPr/>
        </p:nvSpPr>
        <p:spPr>
          <a:xfrm>
            <a:off x="274320" y="2354429"/>
            <a:ext cx="8595360" cy="39319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AdroidManifest</a:t>
            </a: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="http://schemas.android.com/apk/res/android"package="cis493.demos" </a:t>
            </a: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 </a:t>
            </a: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="1.0.0"&gt;&lt;uses-</a:t>
            </a:r>
            <a:r>
              <a:rPr lang="en-US" sz="1800" b="0" dirty="0" err="1" smtClean="0">
                <a:solidFill>
                  <a:prstClr val="black"/>
                </a:solidFill>
                <a:latin typeface="Courier New" pitchFamily="49" charset="0"/>
                <a:cs typeface="Courier New" pitchFamily="49" charset="0"/>
              </a:rPr>
              <a:t>sdkandroid:minSdkVersion</a:t>
            </a:r>
            <a:r>
              <a:rPr lang="en-US" sz="1800" b="0" dirty="0" smtClean="0">
                <a:solidFill>
                  <a:prstClr val="black"/>
                </a:solidFill>
                <a:latin typeface="Courier New" pitchFamily="49" charset="0"/>
                <a:cs typeface="Courier New" pitchFamily="49" charset="0"/>
              </a:rPr>
              <a:t>="4"&gt;&lt;/uses-</a:t>
            </a:r>
            <a:r>
              <a:rPr lang="en-US" sz="1800" b="0" dirty="0" err="1" smtClean="0">
                <a:solidFill>
                  <a:prstClr val="black"/>
                </a:solidFill>
                <a:latin typeface="Courier New" pitchFamily="49" charset="0"/>
                <a:cs typeface="Courier New" pitchFamily="49" charset="0"/>
              </a:rPr>
              <a:t>sdk</a:t>
            </a:r>
            <a:r>
              <a:rPr lang="en-US" sz="1800" b="0" dirty="0" smtClean="0">
                <a:solidFill>
                  <a:prstClr val="black"/>
                </a:solidFill>
                <a:latin typeface="Courier New" pitchFamily="49" charset="0"/>
                <a:cs typeface="Courier New" pitchFamily="49" charset="0"/>
              </a:rPr>
              <a:t>&gt;&lt;application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MyServiceDriver2</a:t>
            </a:r>
            <a:r>
              <a:rPr lang="en-US" sz="1800" b="0" dirty="0" smtClean="0">
                <a:solidFill>
                  <a:prstClr val="black"/>
                </a:solidFill>
                <a:latin typeface="Courier New" pitchFamily="49" charset="0"/>
                <a:cs typeface="Courier New" pitchFamily="49" charset="0"/>
              </a:rPr>
              <a:t>“&gt;&lt;intent-filter&gt;&lt;action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/&gt;&lt;/intent-filter&gt;&lt;/activity&gt;&lt;service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MyService2</a:t>
            </a:r>
            <a:r>
              <a:rPr lang="en-US" sz="1800" b="0" dirty="0" smtClean="0">
                <a:solidFill>
                  <a:prstClr val="black"/>
                </a:solidFill>
                <a:latin typeface="Courier New" pitchFamily="49" charset="0"/>
                <a:cs typeface="Courier New" pitchFamily="49" charset="0"/>
              </a:rPr>
              <a:t>" /&gt;&lt;receiver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MyBroadcastReceiver</a:t>
            </a:r>
            <a:r>
              <a:rPr lang="en-US" sz="1800" b="0" dirty="0" smtClean="0">
                <a:solidFill>
                  <a:prstClr val="black"/>
                </a:solidFill>
                <a:latin typeface="Courier New" pitchFamily="49" charset="0"/>
                <a:cs typeface="Courier New" pitchFamily="49" charset="0"/>
              </a:rPr>
              <a:t>"&gt;&lt;intent-filter&gt;&lt;action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matos.action.GOSERVICE2</a:t>
            </a:r>
            <a:r>
              <a:rPr lang="en-US" sz="1800" b="0" dirty="0" smtClean="0">
                <a:solidFill>
                  <a:prstClr val="black"/>
                </a:solidFill>
                <a:latin typeface="Courier New" pitchFamily="49" charset="0"/>
                <a:cs typeface="Courier New" pitchFamily="49" charset="0"/>
              </a:rPr>
              <a:t>" /&gt;&lt;/intent-filter&gt;&lt;/receiver&gt;&lt;/application&gt;&lt;/manifest&gt;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3108960" y="885825"/>
            <a:ext cx="29260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Types of Broadcasts</a:t>
            </a:r>
            <a:endParaRPr lang="en-US" sz="2000" b="0" dirty="0"/>
          </a:p>
        </p:txBody>
      </p:sp>
      <p:sp>
        <p:nvSpPr>
          <p:cNvPr id="16" name="Rectangle 3"/>
          <p:cNvSpPr>
            <a:spLocks noChangeArrowheads="1"/>
          </p:cNvSpPr>
          <p:nvPr/>
        </p:nvSpPr>
        <p:spPr bwMode="gray">
          <a:xfrm>
            <a:off x="365760" y="1509810"/>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There are two major classes of broadcasts that can be received:</a:t>
            </a:r>
          </a:p>
        </p:txBody>
      </p:sp>
      <p:sp>
        <p:nvSpPr>
          <p:cNvPr id="6" name="Rectangle 5"/>
          <p:cNvSpPr>
            <a:spLocks noChangeArrowheads="1"/>
          </p:cNvSpPr>
          <p:nvPr/>
        </p:nvSpPr>
        <p:spPr bwMode="gray">
          <a:xfrm>
            <a:off x="365760" y="3096581"/>
            <a:ext cx="26517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t>Normal Broadcasts</a:t>
            </a:r>
            <a:endParaRPr lang="en-US" sz="2000" b="0" dirty="0">
              <a:solidFill>
                <a:schemeClr val="bg1"/>
              </a:solidFill>
            </a:endParaRPr>
          </a:p>
        </p:txBody>
      </p:sp>
      <p:sp>
        <p:nvSpPr>
          <p:cNvPr id="7" name="Rectangle 3"/>
          <p:cNvSpPr>
            <a:spLocks noChangeArrowheads="1"/>
          </p:cNvSpPr>
          <p:nvPr/>
        </p:nvSpPr>
        <p:spPr bwMode="gray">
          <a:xfrm>
            <a:off x="365760" y="3903406"/>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Normal broadcasts (sent with </a:t>
            </a:r>
            <a:r>
              <a:rPr lang="en-US" sz="2000" b="0" dirty="0" err="1" smtClean="0">
                <a:latin typeface="Courier New" pitchFamily="49" charset="0"/>
                <a:cs typeface="Courier New" pitchFamily="49" charset="0"/>
              </a:rPr>
              <a:t>Context.sendBroadcast</a:t>
            </a:r>
            <a:r>
              <a:rPr lang="en-US" sz="2000" b="0" dirty="0" smtClean="0"/>
              <a:t>) are completely asynchronous. All receivers of the broadcast are run in an undefined order, often at the same time.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3108960" y="885825"/>
            <a:ext cx="29260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Types of Broadcasts</a:t>
            </a:r>
            <a:endParaRPr lang="en-US" sz="2000" b="0" dirty="0"/>
          </a:p>
        </p:txBody>
      </p:sp>
      <p:sp>
        <p:nvSpPr>
          <p:cNvPr id="16" name="Rectangle 3"/>
          <p:cNvSpPr>
            <a:spLocks noChangeArrowheads="1"/>
          </p:cNvSpPr>
          <p:nvPr/>
        </p:nvSpPr>
        <p:spPr bwMode="gray">
          <a:xfrm>
            <a:off x="365760" y="1509810"/>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There are two major classes of broadcasts that can be received:</a:t>
            </a:r>
          </a:p>
        </p:txBody>
      </p:sp>
      <p:sp>
        <p:nvSpPr>
          <p:cNvPr id="6" name="Rectangle 5"/>
          <p:cNvSpPr>
            <a:spLocks noChangeArrowheads="1"/>
          </p:cNvSpPr>
          <p:nvPr/>
        </p:nvSpPr>
        <p:spPr bwMode="gray">
          <a:xfrm>
            <a:off x="365760" y="2383890"/>
            <a:ext cx="265176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t>Normal Broadcasts</a:t>
            </a:r>
            <a:endParaRPr lang="en-US" sz="2000" b="0" dirty="0">
              <a:solidFill>
                <a:schemeClr val="bg1"/>
              </a:solidFill>
            </a:endParaRPr>
          </a:p>
        </p:txBody>
      </p:sp>
      <p:sp>
        <p:nvSpPr>
          <p:cNvPr id="7" name="Rectangle 3"/>
          <p:cNvSpPr>
            <a:spLocks noChangeArrowheads="1"/>
          </p:cNvSpPr>
          <p:nvPr/>
        </p:nvSpPr>
        <p:spPr bwMode="gray">
          <a:xfrm>
            <a:off x="365760" y="3190715"/>
            <a:ext cx="8412480" cy="30175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Ordered broadcasts (sent with </a:t>
            </a:r>
            <a:r>
              <a:rPr lang="en-US" sz="2000" b="0" dirty="0" err="1" smtClean="0">
                <a:latin typeface="Courier New" pitchFamily="49" charset="0"/>
                <a:cs typeface="Courier New" pitchFamily="49" charset="0"/>
              </a:rPr>
              <a:t>Context.sendOrderedBroadcast</a:t>
            </a:r>
            <a:r>
              <a:rPr lang="en-US" sz="2000" b="0" dirty="0" smtClean="0"/>
              <a:t>) are delivered to one receiver at a time. As each receiver executes in turn, it can propagate a result to the next receiver, or it can completely abort the broadcast so that it won't be passed to other receivers. The order receivers run in can be controlled with the </a:t>
            </a:r>
            <a:r>
              <a:rPr lang="en-US" sz="2000" b="0" dirty="0" err="1" smtClean="0">
                <a:latin typeface="Courier New" pitchFamily="49" charset="0"/>
                <a:cs typeface="Courier New" pitchFamily="49" charset="0"/>
              </a:rPr>
              <a:t>android:priority</a:t>
            </a:r>
            <a:r>
              <a:rPr lang="en-US" sz="2000" b="0" dirty="0" smtClean="0"/>
              <a:t> attribute of the matching intent-filter; receivers with the same priority will be run in an arbitrary order.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2560320" y="885825"/>
            <a:ext cx="4023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Driver</a:t>
            </a:r>
            <a:endParaRPr lang="en-US" sz="2000" b="0" dirty="0"/>
          </a:p>
        </p:txBody>
      </p:sp>
      <p:sp>
        <p:nvSpPr>
          <p:cNvPr id="16"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MyService3Driverwants</a:t>
            </a:r>
            <a:r>
              <a:rPr lang="en-US" sz="2000" b="0" dirty="0" smtClean="0"/>
              <a:t> to interact with a service called </a:t>
            </a:r>
            <a:r>
              <a:rPr lang="en-US" sz="2000" b="0" dirty="0" err="1" smtClean="0">
                <a:latin typeface="Courier New" pitchFamily="49" charset="0"/>
                <a:cs typeface="Courier New" pitchFamily="49" charset="0"/>
              </a:rPr>
              <a:t>MyService3</a:t>
            </a:r>
            <a:r>
              <a:rPr lang="en-US" sz="2000" b="0" dirty="0" smtClean="0"/>
              <a:t>. The main activity is responsible for the following tasks:</a:t>
            </a:r>
          </a:p>
        </p:txBody>
      </p:sp>
      <p:grpSp>
        <p:nvGrpSpPr>
          <p:cNvPr id="14" name="Group 13"/>
          <p:cNvGrpSpPr/>
          <p:nvPr/>
        </p:nvGrpSpPr>
        <p:grpSpPr>
          <a:xfrm>
            <a:off x="365760" y="3762864"/>
            <a:ext cx="8412480" cy="1525539"/>
            <a:chOff x="365760" y="2964594"/>
            <a:chExt cx="8412480" cy="1525539"/>
          </a:xfrm>
        </p:grpSpPr>
        <p:grpSp>
          <p:nvGrpSpPr>
            <p:cNvPr id="8" name="Group 19"/>
            <p:cNvGrpSpPr/>
            <p:nvPr/>
          </p:nvGrpSpPr>
          <p:grpSpPr>
            <a:xfrm>
              <a:off x="365760" y="2964594"/>
              <a:ext cx="841248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Start the service called </a:t>
                </a:r>
                <a:r>
                  <a:rPr lang="en-US" sz="2000" b="0" dirty="0" err="1" smtClean="0">
                    <a:latin typeface="Courier New" pitchFamily="49" charset="0"/>
                    <a:cs typeface="Courier New" pitchFamily="49" charset="0"/>
                  </a:rPr>
                  <a:t>MyService3</a:t>
                </a:r>
                <a:r>
                  <a:rPr lang="en-US" sz="2000" b="0" dirty="0" smtClean="0"/>
                  <a: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TextBox 10"/>
            <p:cNvSpPr txBox="1"/>
            <p:nvPr/>
          </p:nvSpPr>
          <p:spPr>
            <a:xfrm>
              <a:off x="365760" y="3788402"/>
              <a:ext cx="8412480" cy="7017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newIntent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MyService3.class</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Service </a:t>
              </a:r>
              <a:r>
                <a:rPr lang="en-US" sz="1800" b="0" dirty="0" err="1" smtClean="0">
                  <a:solidFill>
                    <a:prstClr val="black"/>
                  </a:solidFill>
                  <a:latin typeface="Courier New" pitchFamily="49" charset="0"/>
                  <a:cs typeface="Courier New" pitchFamily="49" charset="0"/>
                </a:rPr>
                <a:t>myService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startService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2560320" y="885825"/>
            <a:ext cx="4023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Driver</a:t>
            </a:r>
            <a:endParaRPr lang="en-US" sz="2000" b="0" dirty="0"/>
          </a:p>
        </p:txBody>
      </p:sp>
      <p:sp>
        <p:nvSpPr>
          <p:cNvPr id="16"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MyService3Driverwants</a:t>
            </a:r>
            <a:r>
              <a:rPr lang="en-US" sz="2000" b="0" dirty="0" smtClean="0"/>
              <a:t> to interact with a service called </a:t>
            </a:r>
            <a:r>
              <a:rPr lang="en-US" sz="2000" b="0" dirty="0" err="1" smtClean="0">
                <a:latin typeface="Courier New" pitchFamily="49" charset="0"/>
                <a:cs typeface="Courier New" pitchFamily="49" charset="0"/>
              </a:rPr>
              <a:t>MyService3</a:t>
            </a:r>
            <a:r>
              <a:rPr lang="en-US" sz="2000" b="0" dirty="0" smtClean="0"/>
              <a:t>. The main activity is responsible for the following tasks:</a:t>
            </a:r>
          </a:p>
        </p:txBody>
      </p:sp>
      <p:grpSp>
        <p:nvGrpSpPr>
          <p:cNvPr id="4" name="Group 14"/>
          <p:cNvGrpSpPr/>
          <p:nvPr/>
        </p:nvGrpSpPr>
        <p:grpSpPr>
          <a:xfrm>
            <a:off x="365760" y="3516163"/>
            <a:ext cx="8412480" cy="2134936"/>
            <a:chOff x="365760" y="2964594"/>
            <a:chExt cx="8412480" cy="2134936"/>
          </a:xfrm>
        </p:grpSpPr>
        <p:grpSp>
          <p:nvGrpSpPr>
            <p:cNvPr id="5" name="Group 19"/>
            <p:cNvGrpSpPr/>
            <p:nvPr/>
          </p:nvGrpSpPr>
          <p:grpSpPr>
            <a:xfrm>
              <a:off x="365760" y="2964594"/>
              <a:ext cx="841248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Define corresponding receiver’s filter and register local receiver</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TextBox 17"/>
            <p:cNvSpPr txBox="1"/>
            <p:nvPr/>
          </p:nvSpPr>
          <p:spPr>
            <a:xfrm>
              <a:off x="365760" y="3788402"/>
              <a:ext cx="8412480" cy="13111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IntentFiltermainFilter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newIntentFilter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matos.action.GOSERVICE3</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BroadcastReceiverreceiver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newMyMainLocalReceiver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registerReceiver</a:t>
              </a:r>
              <a:r>
                <a:rPr lang="en-US" sz="1800" b="0" dirty="0" smtClean="0">
                  <a:solidFill>
                    <a:prstClr val="black"/>
                  </a:solidFill>
                  <a:latin typeface="Courier New" pitchFamily="49" charset="0"/>
                  <a:cs typeface="Courier New" pitchFamily="49" charset="0"/>
                </a:rPr>
                <a:t>(receiver, </a:t>
              </a:r>
              <a:r>
                <a:rPr lang="en-US" sz="1800" b="0" dirty="0" err="1" smtClean="0">
                  <a:solidFill>
                    <a:prstClr val="black"/>
                  </a:solidFill>
                  <a:latin typeface="Courier New" pitchFamily="49" charset="0"/>
                  <a:cs typeface="Courier New" pitchFamily="49" charset="0"/>
                </a:rPr>
                <a:t>mainFilter</a:t>
              </a:r>
              <a:r>
                <a:rPr lang="en-US" sz="1800" b="0" dirty="0" smtClean="0">
                  <a:solidFill>
                    <a:prstClr val="black"/>
                  </a:solidFill>
                  <a:latin typeface="Courier New" pitchFamily="49" charset="0"/>
                  <a:cs typeface="Courier New" pitchFamily="49" charset="0"/>
                </a:rPr>
                <a:t>);</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2560320" y="885825"/>
            <a:ext cx="4023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Driver</a:t>
            </a:r>
            <a:endParaRPr lang="en-US" sz="2000" b="0" dirty="0"/>
          </a:p>
        </p:txBody>
      </p:sp>
      <p:sp>
        <p:nvSpPr>
          <p:cNvPr id="16"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MyService3Driverwants</a:t>
            </a:r>
            <a:r>
              <a:rPr lang="en-US" sz="2000" b="0" dirty="0" smtClean="0"/>
              <a:t> to interact with a service called </a:t>
            </a:r>
            <a:r>
              <a:rPr lang="en-US" sz="2000" b="0" dirty="0" err="1" smtClean="0">
                <a:latin typeface="Courier New" pitchFamily="49" charset="0"/>
                <a:cs typeface="Courier New" pitchFamily="49" charset="0"/>
              </a:rPr>
              <a:t>MyService3</a:t>
            </a:r>
            <a:r>
              <a:rPr lang="en-US" sz="2000" b="0" dirty="0" smtClean="0"/>
              <a:t>. The main activity is responsible for the following tasks:</a:t>
            </a:r>
          </a:p>
        </p:txBody>
      </p:sp>
      <p:grpSp>
        <p:nvGrpSpPr>
          <p:cNvPr id="2" name="Group 14"/>
          <p:cNvGrpSpPr/>
          <p:nvPr/>
        </p:nvGrpSpPr>
        <p:grpSpPr>
          <a:xfrm>
            <a:off x="365760" y="3516163"/>
            <a:ext cx="8412480" cy="1470139"/>
            <a:chOff x="365760" y="2964594"/>
            <a:chExt cx="8412480" cy="1470139"/>
          </a:xfrm>
        </p:grpSpPr>
        <p:grpSp>
          <p:nvGrpSpPr>
            <p:cNvPr id="3" name="Group 19"/>
            <p:cNvGrpSpPr/>
            <p:nvPr/>
          </p:nvGrpSpPr>
          <p:grpSpPr>
            <a:xfrm>
              <a:off x="365760" y="2964594"/>
              <a:ext cx="841248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Implement local receiver and override its main method</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TextBox 17"/>
            <p:cNvSpPr txBox="1"/>
            <p:nvPr/>
          </p:nvSpPr>
          <p:spPr>
            <a:xfrm>
              <a:off x="365760" y="3788402"/>
              <a:ext cx="8412480" cy="6463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publicvoidonReceive</a:t>
              </a:r>
              <a:r>
                <a:rPr lang="en-US" sz="1800" b="0" dirty="0" smtClean="0">
                  <a:solidFill>
                    <a:prstClr val="black"/>
                  </a:solidFill>
                  <a:latin typeface="Courier New" pitchFamily="49" charset="0"/>
                  <a:cs typeface="Courier New" pitchFamily="49" charset="0"/>
                </a:rPr>
                <a:t>(Context </a:t>
              </a:r>
              <a:r>
                <a:rPr lang="en-US" sz="1800" b="0" dirty="0" err="1" smtClean="0">
                  <a:solidFill>
                    <a:prstClr val="black"/>
                  </a:solidFill>
                  <a:latin typeface="Courier New" pitchFamily="49" charset="0"/>
                  <a:cs typeface="Courier New" pitchFamily="49" charset="0"/>
                </a:rPr>
                <a:t>localContext</a:t>
              </a:r>
              <a:r>
                <a:rPr lang="en-US" sz="1800" b="0" dirty="0" smtClean="0">
                  <a:solidFill>
                    <a:prstClr val="black"/>
                  </a:solidFill>
                  <a:latin typeface="Courier New" pitchFamily="49" charset="0"/>
                  <a:cs typeface="Courier New" pitchFamily="49" charset="0"/>
                </a:rPr>
                <a:t>, Intent </a:t>
              </a:r>
              <a:r>
                <a:rPr lang="en-US" sz="1800" b="0" dirty="0" err="1" smtClean="0">
                  <a:solidFill>
                    <a:prstClr val="black"/>
                  </a:solidFill>
                  <a:latin typeface="Courier New" pitchFamily="49" charset="0"/>
                  <a:cs typeface="Courier New" pitchFamily="49" charset="0"/>
                </a:rPr>
                <a:t>callerIntent</a:t>
              </a:r>
              <a:r>
                <a:rPr lang="en-US" sz="1800" b="0" dirty="0" smtClean="0">
                  <a:solidFill>
                    <a:prstClr val="black"/>
                  </a:solidFill>
                  <a:latin typeface="Courier New" pitchFamily="49" charset="0"/>
                  <a:cs typeface="Courier New" pitchFamily="49" charset="0"/>
                </a:rPr>
                <a: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2" name="Rectangle 11"/>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Service</a:t>
            </a:r>
            <a:endParaRPr lang="en-US" sz="2000" b="0" dirty="0"/>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a:t>
            </a:r>
            <a:r>
              <a:rPr lang="en-US" sz="2000" b="0" dirty="0" smtClean="0">
                <a:latin typeface="Courier New" pitchFamily="49" charset="0"/>
                <a:cs typeface="Courier New" pitchFamily="49" charset="0"/>
              </a:rPr>
              <a:t> </a:t>
            </a:r>
            <a:r>
              <a:rPr lang="en-US" sz="2000" b="0" dirty="0" smtClean="0"/>
              <a:t>wants to interact with a service called </a:t>
            </a:r>
            <a:r>
              <a:rPr lang="en-US" sz="2000" b="0" dirty="0" err="1" smtClean="0">
                <a:latin typeface="Courier New" pitchFamily="49" charset="0"/>
                <a:cs typeface="Courier New" pitchFamily="49" charset="0"/>
              </a:rPr>
              <a:t>MyService3</a:t>
            </a:r>
            <a:r>
              <a:rPr lang="en-US" sz="2000" b="0" dirty="0" smtClean="0"/>
              <a:t>. The Service uses its </a:t>
            </a:r>
            <a:r>
              <a:rPr lang="en-US" sz="2000" b="0" dirty="0" err="1" smtClean="0">
                <a:latin typeface="Courier New" pitchFamily="49" charset="0"/>
                <a:cs typeface="Courier New" pitchFamily="49" charset="0"/>
              </a:rPr>
              <a:t>onStart</a:t>
            </a:r>
            <a:r>
              <a:rPr lang="en-US" sz="2000" b="0" dirty="0" smtClean="0">
                <a:latin typeface="Courier New" pitchFamily="49" charset="0"/>
                <a:cs typeface="Courier New" pitchFamily="49" charset="0"/>
              </a:rPr>
              <a:t> </a:t>
            </a:r>
            <a:r>
              <a:rPr lang="en-US" sz="2000" b="0" dirty="0" smtClean="0"/>
              <a:t>method to do the following:</a:t>
            </a:r>
          </a:p>
        </p:txBody>
      </p:sp>
      <p:grpSp>
        <p:nvGrpSpPr>
          <p:cNvPr id="11" name="Group 14"/>
          <p:cNvGrpSpPr/>
          <p:nvPr/>
        </p:nvGrpSpPr>
        <p:grpSpPr>
          <a:xfrm>
            <a:off x="365760" y="3516163"/>
            <a:ext cx="8412480" cy="1470139"/>
            <a:chOff x="365760" y="2964594"/>
            <a:chExt cx="8412480" cy="1470139"/>
          </a:xfrm>
        </p:grpSpPr>
        <p:grpSp>
          <p:nvGrpSpPr>
            <p:cNvPr id="14" name="Group 19"/>
            <p:cNvGrpSpPr/>
            <p:nvPr/>
          </p:nvGrpSpPr>
          <p:grpSpPr>
            <a:xfrm>
              <a:off x="365760" y="2964594"/>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Create an Intent with the appropriate broadcast filter (any number of receivers could match it).</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65760" y="3788402"/>
              <a:ext cx="8412480" cy="6463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myFilteredResponse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newIntent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matos.action.GOSERVICE3</a:t>
              </a:r>
              <a:r>
                <a:rPr lang="en-US" sz="1800" b="0" dirty="0" smtClean="0">
                  <a:solidFill>
                    <a:prstClr val="black"/>
                  </a:solidFill>
                  <a:latin typeface="Courier New" pitchFamily="49" charset="0"/>
                  <a:cs typeface="Courier New" pitchFamily="49" charset="0"/>
                </a:rPr>
                <a:t>");</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r>
              <a:rPr lang="en-US" sz="2400" dirty="0" smtClean="0"/>
              <a:t>Create </a:t>
            </a:r>
            <a:r>
              <a:rPr lang="en-US" sz="2400" dirty="0" smtClean="0"/>
              <a:t>a Service</a:t>
            </a:r>
          </a:p>
          <a:p>
            <a:r>
              <a:rPr lang="en-US" sz="2400" dirty="0" smtClean="0"/>
              <a:t>Start </a:t>
            </a:r>
            <a:r>
              <a:rPr lang="en-US" sz="2400" dirty="0" smtClean="0"/>
              <a:t>and </a:t>
            </a:r>
            <a:r>
              <a:rPr lang="en-US" sz="2400" dirty="0" smtClean="0"/>
              <a:t>Stop </a:t>
            </a:r>
            <a:r>
              <a:rPr lang="en-US" sz="2400" dirty="0" smtClean="0"/>
              <a:t>a Service</a:t>
            </a:r>
          </a:p>
          <a:p>
            <a:r>
              <a:rPr lang="en-US" sz="2400" dirty="0" smtClean="0"/>
              <a:t>Start </a:t>
            </a:r>
            <a:r>
              <a:rPr lang="en-US" sz="2400" dirty="0" smtClean="0"/>
              <a:t>Long Running Work</a:t>
            </a:r>
          </a:p>
          <a:p>
            <a:r>
              <a:rPr lang="en-US" sz="2400" dirty="0" smtClean="0"/>
              <a:t>Send </a:t>
            </a:r>
            <a:r>
              <a:rPr lang="en-US" sz="2400" dirty="0" smtClean="0"/>
              <a:t>Control Messages to a Service</a:t>
            </a:r>
          </a:p>
          <a:p>
            <a:r>
              <a:rPr lang="en-US" sz="2400" dirty="0" smtClean="0"/>
              <a:t>Implement Service </a:t>
            </a:r>
            <a:r>
              <a:rPr lang="en-US" sz="2400" dirty="0" smtClean="0"/>
              <a:t>Lifecycle</a:t>
            </a:r>
          </a:p>
          <a:p>
            <a:r>
              <a:rPr lang="en-US" sz="2400" dirty="0" smtClean="0"/>
              <a:t>S</a:t>
            </a:r>
            <a:r>
              <a:rPr lang="en-US" sz="2400" dirty="0" smtClean="0"/>
              <a:t>tart </a:t>
            </a:r>
            <a:r>
              <a:rPr lang="en-US" sz="2400" dirty="0" smtClean="0"/>
              <a:t>and stop background services</a:t>
            </a:r>
            <a:endParaRPr lang="en-US" sz="2400" dirty="0"/>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a:t>
            </a:r>
            <a:r>
              <a:rPr lang="en-US" sz="2000" b="0" dirty="0" smtClean="0">
                <a:latin typeface="Courier New" pitchFamily="49" charset="0"/>
                <a:cs typeface="Courier New" pitchFamily="49" charset="0"/>
              </a:rPr>
              <a:t> </a:t>
            </a:r>
            <a:r>
              <a:rPr lang="en-US" sz="2000" b="0" dirty="0" smtClean="0"/>
              <a:t>wants to interact with a service called </a:t>
            </a:r>
            <a:r>
              <a:rPr lang="en-US" sz="2000" b="0" dirty="0" err="1" smtClean="0">
                <a:latin typeface="Courier New" pitchFamily="49" charset="0"/>
                <a:cs typeface="Courier New" pitchFamily="49" charset="0"/>
              </a:rPr>
              <a:t>MyService3</a:t>
            </a:r>
            <a:r>
              <a:rPr lang="en-US" sz="2000" b="0" dirty="0" smtClean="0"/>
              <a:t>. The Service uses its </a:t>
            </a:r>
            <a:r>
              <a:rPr lang="en-US" sz="2000" b="0" dirty="0" err="1" smtClean="0">
                <a:latin typeface="Courier New" pitchFamily="49" charset="0"/>
                <a:cs typeface="Courier New" pitchFamily="49" charset="0"/>
              </a:rPr>
              <a:t>onStart</a:t>
            </a:r>
            <a:r>
              <a:rPr lang="en-US" sz="2000" b="0" dirty="0" smtClean="0">
                <a:latin typeface="Courier New" pitchFamily="49" charset="0"/>
                <a:cs typeface="Courier New" pitchFamily="49" charset="0"/>
              </a:rPr>
              <a:t> </a:t>
            </a:r>
            <a:r>
              <a:rPr lang="en-US" sz="2000" b="0" dirty="0" smtClean="0"/>
              <a:t>method to do the following:</a:t>
            </a:r>
          </a:p>
        </p:txBody>
      </p:sp>
      <p:grpSp>
        <p:nvGrpSpPr>
          <p:cNvPr id="2" name="Group 14"/>
          <p:cNvGrpSpPr/>
          <p:nvPr/>
        </p:nvGrpSpPr>
        <p:grpSpPr>
          <a:xfrm>
            <a:off x="365760" y="3516163"/>
            <a:ext cx="8412480" cy="1525539"/>
            <a:chOff x="365760" y="2964594"/>
            <a:chExt cx="8412480" cy="1525539"/>
          </a:xfrm>
        </p:grpSpPr>
        <p:grpSp>
          <p:nvGrpSpPr>
            <p:cNvPr id="3" name="Group 19"/>
            <p:cNvGrpSpPr/>
            <p:nvPr/>
          </p:nvGrpSpPr>
          <p:grpSpPr>
            <a:xfrm>
              <a:off x="365760" y="2964594"/>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Prepare the extra data (‘</a:t>
                </a:r>
                <a:r>
                  <a:rPr lang="en-US" sz="2000" b="0" dirty="0" err="1" smtClean="0"/>
                  <a:t>myServiceData</a:t>
                </a:r>
                <a:r>
                  <a:rPr lang="en-US" sz="2000" b="0" dirty="0" smtClean="0"/>
                  <a:t>’) to be sent with the intent to the receiver(s)</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65760" y="3788402"/>
              <a:ext cx="8412480" cy="7017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Object </a:t>
              </a:r>
              <a:r>
                <a:rPr lang="en-US" sz="1800" b="0" dirty="0" err="1" smtClean="0">
                  <a:solidFill>
                    <a:prstClr val="black"/>
                  </a:solidFill>
                  <a:latin typeface="Courier New" pitchFamily="49" charset="0"/>
                  <a:cs typeface="Courier New" pitchFamily="49" charset="0"/>
                </a:rPr>
                <a:t>msg</a:t>
              </a:r>
              <a:r>
                <a:rPr lang="en-US" sz="1800" b="0" dirty="0" smtClean="0">
                  <a:solidFill>
                    <a:prstClr val="black"/>
                  </a:solidFill>
                  <a:latin typeface="Courier New" pitchFamily="49" charset="0"/>
                  <a:cs typeface="Courier New" pitchFamily="49" charset="0"/>
                </a:rPr>
                <a:t>= some user data goes here;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myFilteredResponse.putExtra</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myServiceData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msg</a:t>
              </a:r>
              <a:r>
                <a:rPr lang="en-US" sz="1800" b="0" dirty="0" smtClean="0">
                  <a:solidFill>
                    <a:prstClr val="black"/>
                  </a:solidFill>
                  <a:latin typeface="Courier New" pitchFamily="49" charset="0"/>
                  <a:cs typeface="Courier New" pitchFamily="49" charset="0"/>
                </a:rPr>
                <a:t>);</a:t>
              </a:r>
            </a:p>
          </p:txBody>
        </p:sp>
      </p:grpSp>
      <p:sp>
        <p:nvSpPr>
          <p:cNvPr id="11" name="Rectangle 10"/>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Service</a:t>
            </a:r>
            <a:endParaRPr lang="en-US" sz="2000"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a:t>
            </a:r>
            <a:r>
              <a:rPr lang="en-US" sz="2000" b="0" dirty="0" smtClean="0">
                <a:latin typeface="Courier New" pitchFamily="49" charset="0"/>
                <a:cs typeface="Courier New" pitchFamily="49" charset="0"/>
              </a:rPr>
              <a:t> </a:t>
            </a:r>
            <a:r>
              <a:rPr lang="en-US" sz="2000" b="0" dirty="0" smtClean="0"/>
              <a:t>wants to interact with a service called </a:t>
            </a:r>
            <a:r>
              <a:rPr lang="en-US" sz="2000" b="0" dirty="0" err="1" smtClean="0">
                <a:latin typeface="Courier New" pitchFamily="49" charset="0"/>
                <a:cs typeface="Courier New" pitchFamily="49" charset="0"/>
              </a:rPr>
              <a:t>MyService3</a:t>
            </a:r>
            <a:r>
              <a:rPr lang="en-US" sz="2000" b="0" dirty="0" smtClean="0"/>
              <a:t>. The Service uses its </a:t>
            </a:r>
            <a:r>
              <a:rPr lang="en-US" sz="2000" b="0" dirty="0" err="1" smtClean="0">
                <a:latin typeface="Courier New" pitchFamily="49" charset="0"/>
                <a:cs typeface="Courier New" pitchFamily="49" charset="0"/>
              </a:rPr>
              <a:t>onStart</a:t>
            </a:r>
            <a:r>
              <a:rPr lang="en-US" sz="2000" b="0" dirty="0" smtClean="0">
                <a:latin typeface="Courier New" pitchFamily="49" charset="0"/>
                <a:cs typeface="Courier New" pitchFamily="49" charset="0"/>
              </a:rPr>
              <a:t> </a:t>
            </a:r>
            <a:r>
              <a:rPr lang="en-US" sz="2000" b="0" dirty="0" smtClean="0"/>
              <a:t>method to do the following:</a:t>
            </a:r>
          </a:p>
        </p:txBody>
      </p:sp>
      <p:grpSp>
        <p:nvGrpSpPr>
          <p:cNvPr id="2" name="Group 14"/>
          <p:cNvGrpSpPr/>
          <p:nvPr/>
        </p:nvGrpSpPr>
        <p:grpSpPr>
          <a:xfrm>
            <a:off x="365760" y="3516163"/>
            <a:ext cx="8412480" cy="1193140"/>
            <a:chOff x="365760" y="2964594"/>
            <a:chExt cx="8412480" cy="1193140"/>
          </a:xfrm>
        </p:grpSpPr>
        <p:grpSp>
          <p:nvGrpSpPr>
            <p:cNvPr id="3" name="Group 19"/>
            <p:cNvGrpSpPr/>
            <p:nvPr/>
          </p:nvGrpSpPr>
          <p:grpSpPr>
            <a:xfrm>
              <a:off x="365760" y="2964594"/>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Release the intent to all receivers matching the filter</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65760" y="3788402"/>
              <a:ext cx="841248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sendBroadcast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myFilteredResponse</a:t>
              </a:r>
              <a:r>
                <a:rPr lang="en-US" sz="1800" b="0" dirty="0" smtClean="0">
                  <a:solidFill>
                    <a:prstClr val="black"/>
                  </a:solidFill>
                  <a:latin typeface="Courier New" pitchFamily="49" charset="0"/>
                  <a:cs typeface="Courier New" pitchFamily="49" charset="0"/>
                </a:rPr>
                <a:t>);</a:t>
              </a:r>
            </a:p>
          </p:txBody>
        </p:sp>
      </p:grpSp>
      <p:sp>
        <p:nvSpPr>
          <p:cNvPr id="11" name="Rectangle 10"/>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Service</a:t>
            </a:r>
            <a:endParaRPr lang="en-US" sz="2000"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a:t>
            </a:r>
            <a:r>
              <a:rPr lang="en-US" sz="2000" b="0" dirty="0" smtClean="0"/>
              <a:t> wants to interact with a service called </a:t>
            </a:r>
            <a:r>
              <a:rPr lang="en-US" sz="2000" b="0" dirty="0" err="1" smtClean="0">
                <a:latin typeface="Courier New" pitchFamily="49" charset="0"/>
                <a:cs typeface="Courier New" pitchFamily="49" charset="0"/>
              </a:rPr>
              <a:t>MyService3</a:t>
            </a:r>
            <a:r>
              <a:rPr lang="en-US" sz="2000" b="0" dirty="0" smtClean="0"/>
              <a:t>. The main activity is responsible for cleanly terminating the service. Do the following</a:t>
            </a:r>
          </a:p>
        </p:txBody>
      </p:sp>
      <p:grpSp>
        <p:nvGrpSpPr>
          <p:cNvPr id="3" name="Group 19"/>
          <p:cNvGrpSpPr/>
          <p:nvPr/>
        </p:nvGrpSpPr>
        <p:grpSpPr>
          <a:xfrm>
            <a:off x="365760" y="3516163"/>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Assume </a:t>
              </a:r>
              <a:r>
                <a:rPr lang="en-US" sz="2000" b="0" dirty="0" err="1" smtClean="0"/>
                <a:t>intentMyServiceis</a:t>
              </a:r>
              <a:r>
                <a:rPr lang="en-US" sz="2000" b="0" dirty="0" smtClean="0"/>
                <a:t> the original Intent used to start the service. Calling the termination of the service is accomplished by the method</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65760" y="4702821"/>
            <a:ext cx="841248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stopService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newIntent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a:t>
            </a:r>
          </a:p>
        </p:txBody>
      </p:sp>
      <p:sp>
        <p:nvSpPr>
          <p:cNvPr id="11" name="Rectangle 10"/>
          <p:cNvSpPr/>
          <p:nvPr/>
        </p:nvSpPr>
        <p:spPr>
          <a:xfrm>
            <a:off x="2057400" y="885825"/>
            <a:ext cx="5029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Driver (Again)</a:t>
            </a:r>
            <a:endParaRPr lang="en-US" sz="2000"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Assume main activity </a:t>
            </a:r>
            <a:r>
              <a:rPr lang="en-US" sz="2000" b="0" dirty="0" err="1" smtClean="0">
                <a:latin typeface="Courier New" pitchFamily="49" charset="0"/>
                <a:cs typeface="Courier New" pitchFamily="49" charset="0"/>
              </a:rPr>
              <a:t>MyService3Driver</a:t>
            </a:r>
            <a:r>
              <a:rPr lang="en-US" sz="2000" b="0" dirty="0" smtClean="0"/>
              <a:t> wants to interact with a service called </a:t>
            </a:r>
            <a:r>
              <a:rPr lang="en-US" sz="2000" b="0" dirty="0" err="1" smtClean="0">
                <a:latin typeface="Courier New" pitchFamily="49" charset="0"/>
                <a:cs typeface="Courier New" pitchFamily="49" charset="0"/>
              </a:rPr>
              <a:t>MyService3</a:t>
            </a:r>
            <a:r>
              <a:rPr lang="en-US" sz="2000" b="0" dirty="0" smtClean="0"/>
              <a:t>. The main activity is responsible for cleanly terminating the service. Do the following</a:t>
            </a:r>
          </a:p>
        </p:txBody>
      </p:sp>
      <p:grpSp>
        <p:nvGrpSpPr>
          <p:cNvPr id="2" name="Group 19"/>
          <p:cNvGrpSpPr/>
          <p:nvPr/>
        </p:nvGrpSpPr>
        <p:grpSpPr>
          <a:xfrm>
            <a:off x="365760" y="3516163"/>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Use the service’s </a:t>
              </a:r>
              <a:r>
                <a:rPr lang="en-US" sz="2000" b="0" dirty="0" err="1" smtClean="0">
                  <a:latin typeface="Courier New" pitchFamily="49" charset="0"/>
                  <a:cs typeface="Courier New" pitchFamily="49" charset="0"/>
                </a:rPr>
                <a:t>onDestroy</a:t>
              </a:r>
              <a:r>
                <a:rPr lang="en-US" sz="2000" b="0" dirty="0" smtClean="0"/>
                <a:t> method to assure that all of its running threads are terminated and the receiver is unregistered.</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65760" y="4702821"/>
            <a:ext cx="841248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unregisterReceiver</a:t>
            </a:r>
            <a:r>
              <a:rPr lang="en-US" sz="1800" b="0" dirty="0" smtClean="0">
                <a:solidFill>
                  <a:prstClr val="black"/>
                </a:solidFill>
                <a:latin typeface="Courier New" pitchFamily="49" charset="0"/>
                <a:cs typeface="Courier New" pitchFamily="49" charset="0"/>
              </a:rPr>
              <a:t>(receiver);</a:t>
            </a:r>
          </a:p>
        </p:txBody>
      </p:sp>
      <p:sp>
        <p:nvSpPr>
          <p:cNvPr id="11" name="Rectangle 10"/>
          <p:cNvSpPr/>
          <p:nvPr/>
        </p:nvSpPr>
        <p:spPr>
          <a:xfrm>
            <a:off x="2057400" y="885825"/>
            <a:ext cx="50292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Useful Methods – The Driver (Again)</a:t>
            </a:r>
            <a:endParaRPr lang="en-US" sz="2000"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application starts a service. The service prints lines on the </a:t>
            </a:r>
            <a:r>
              <a:rPr lang="en-US" sz="2000" b="0" dirty="0" err="1" smtClean="0"/>
              <a:t>DDMS</a:t>
            </a:r>
            <a:r>
              <a:rPr lang="en-US" sz="2000" b="0" dirty="0" smtClean="0"/>
              <a:t> </a:t>
            </a:r>
            <a:r>
              <a:rPr lang="en-US" sz="2000" b="0" dirty="0" err="1" smtClean="0"/>
              <a:t>LogCat</a:t>
            </a:r>
            <a:r>
              <a:rPr lang="en-US" sz="2000" b="0" dirty="0" smtClean="0"/>
              <a:t> until the main activity stops the service. No </a:t>
            </a:r>
            <a:r>
              <a:rPr lang="en-US" sz="2000" b="0" dirty="0" err="1" smtClean="0"/>
              <a:t>IPC</a:t>
            </a:r>
            <a:r>
              <a:rPr lang="en-US" sz="2000" b="0" dirty="0" smtClean="0"/>
              <a:t> occurs in the example.</a:t>
            </a:r>
          </a:p>
        </p:txBody>
      </p:sp>
      <p:sp>
        <p:nvSpPr>
          <p:cNvPr id="11" name="Rectangle 10"/>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
        <p:nvSpPr>
          <p:cNvPr id="9" name="TextBox 8"/>
          <p:cNvSpPr txBox="1"/>
          <p:nvPr/>
        </p:nvSpPr>
        <p:spPr>
          <a:xfrm>
            <a:off x="365760" y="2829123"/>
            <a:ext cx="8412480" cy="33609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 simple service is started &amp; stopped</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a:t>
            </a:r>
            <a:r>
              <a:rPr lang="en-US" sz="1800" b="0" dirty="0" err="1" smtClean="0">
                <a:solidFill>
                  <a:prstClr val="black"/>
                </a:solidFill>
                <a:latin typeface="Courier New" pitchFamily="49" charset="0"/>
                <a:cs typeface="Courier New" pitchFamily="49" charset="0"/>
              </a:rPr>
              <a:t>cis493.demos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android.content.ComponentName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android.view.View.OnClickListener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ServiceDriver1</a:t>
            </a:r>
            <a:r>
              <a:rPr lang="en-US" sz="1800" b="0" dirty="0" smtClean="0">
                <a:solidFill>
                  <a:prstClr val="black"/>
                </a:solidFill>
                <a:latin typeface="Courier New" pitchFamily="49" charset="0"/>
                <a:cs typeface="Courier New" pitchFamily="49" charset="0"/>
              </a:rPr>
              <a:t> extends Activity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application starts a service. The service prints lines on the </a:t>
            </a:r>
            <a:r>
              <a:rPr lang="en-US" sz="2000" b="0" dirty="0" err="1" smtClean="0"/>
              <a:t>DDMS</a:t>
            </a:r>
            <a:r>
              <a:rPr lang="en-US" sz="2000" b="0" dirty="0" smtClean="0"/>
              <a:t> </a:t>
            </a:r>
            <a:r>
              <a:rPr lang="en-US" sz="2000" b="0" dirty="0" err="1" smtClean="0"/>
              <a:t>LogCat</a:t>
            </a:r>
            <a:r>
              <a:rPr lang="en-US" sz="2000" b="0" dirty="0" smtClean="0"/>
              <a:t> until the main activity stops the service. No </a:t>
            </a:r>
            <a:r>
              <a:rPr lang="en-US" sz="2000" b="0" dirty="0" err="1" smtClean="0"/>
              <a:t>IPC</a:t>
            </a:r>
            <a:r>
              <a:rPr lang="en-US" sz="2000" b="0" dirty="0" smtClean="0"/>
              <a:t> occurs in the example.</a:t>
            </a:r>
          </a:p>
        </p:txBody>
      </p:sp>
      <p:sp>
        <p:nvSpPr>
          <p:cNvPr id="9" name="TextBox 8"/>
          <p:cNvSpPr txBox="1"/>
          <p:nvPr/>
        </p:nvSpPr>
        <p:spPr>
          <a:xfrm>
            <a:off x="365760" y="2829123"/>
            <a:ext cx="8412480" cy="33609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TextViewtxtMsg</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Button </a:t>
            </a:r>
            <a:r>
              <a:rPr lang="en-US" sz="1800" b="0" dirty="0" err="1" smtClean="0">
                <a:solidFill>
                  <a:prstClr val="black"/>
                </a:solidFill>
                <a:latin typeface="Courier New" pitchFamily="49" charset="0"/>
                <a:cs typeface="Courier New" pitchFamily="49" charset="0"/>
              </a:rPr>
              <a:t>btnStopService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ComponentNameservice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txtMsg</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R.id.txtMsg</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new Intent(this, </a:t>
            </a:r>
            <a:r>
              <a:rPr lang="en-US" sz="1800" b="0" dirty="0" err="1" smtClean="0">
                <a:solidFill>
                  <a:prstClr val="black"/>
                </a:solidFill>
                <a:latin typeface="Courier New" pitchFamily="49" charset="0"/>
                <a:cs typeface="Courier New" pitchFamily="49" charset="0"/>
              </a:rPr>
              <a:t>MyService1.class</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application starts a service. The service prints lines on the </a:t>
            </a:r>
            <a:r>
              <a:rPr lang="en-US" sz="2000" b="0" dirty="0" err="1" smtClean="0"/>
              <a:t>DDMS</a:t>
            </a:r>
            <a:r>
              <a:rPr lang="en-US" sz="2000" b="0" dirty="0" smtClean="0"/>
              <a:t> </a:t>
            </a:r>
            <a:r>
              <a:rPr lang="en-US" sz="2000" b="0" dirty="0" err="1" smtClean="0"/>
              <a:t>LogCat</a:t>
            </a:r>
            <a:r>
              <a:rPr lang="en-US" sz="2000" b="0" dirty="0" smtClean="0"/>
              <a:t> until the main activity stops the service. No </a:t>
            </a:r>
            <a:r>
              <a:rPr lang="en-US" sz="2000" b="0" dirty="0" err="1" smtClean="0"/>
              <a:t>IPC</a:t>
            </a:r>
            <a:r>
              <a:rPr lang="en-US" sz="2000" b="0" dirty="0" smtClean="0"/>
              <a:t> occurs in the example.</a:t>
            </a:r>
          </a:p>
        </p:txBody>
      </p:sp>
      <p:sp>
        <p:nvSpPr>
          <p:cNvPr id="9" name="TextBox 8"/>
          <p:cNvSpPr txBox="1"/>
          <p:nvPr/>
        </p:nvSpPr>
        <p:spPr>
          <a:xfrm>
            <a:off x="365760" y="2829123"/>
            <a:ext cx="8412480" cy="358251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service = </a:t>
            </a:r>
            <a:r>
              <a:rPr lang="en-US" sz="1800" b="0" dirty="0" err="1" smtClean="0">
                <a:solidFill>
                  <a:prstClr val="black"/>
                </a:solidFill>
                <a:latin typeface="Courier New" pitchFamily="49" charset="0"/>
                <a:cs typeface="Courier New" pitchFamily="49" charset="0"/>
              </a:rPr>
              <a:t>startService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btnStopService</a:t>
            </a:r>
            <a:r>
              <a:rPr lang="en-US" sz="1800" b="0" dirty="0" smtClean="0">
                <a:solidFill>
                  <a:prstClr val="black"/>
                </a:solidFill>
                <a:latin typeface="Courier New" pitchFamily="49" charset="0"/>
                <a:cs typeface="Courier New" pitchFamily="49" charset="0"/>
              </a:rPr>
              <a:t>= (Button)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R.id.btnStopService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btnStopService.setOnClickListener</a:t>
            </a:r>
            <a:r>
              <a:rPr lang="en-US" sz="1800" b="0" dirty="0" smtClean="0">
                <a:solidFill>
                  <a:prstClr val="black"/>
                </a:solidFill>
                <a:latin typeface="Courier New" pitchFamily="49" charset="0"/>
                <a:cs typeface="Courier New" pitchFamily="49" charset="0"/>
              </a:rPr>
              <a:t>(new </a:t>
            </a:r>
            <a:r>
              <a:rPr lang="en-US" sz="1800" b="0" dirty="0" err="1" smtClean="0">
                <a:solidFill>
                  <a:prstClr val="black"/>
                </a:solidFill>
                <a:latin typeface="Courier New" pitchFamily="49" charset="0"/>
                <a:cs typeface="Courier New" pitchFamily="49" charset="0"/>
              </a:rPr>
              <a:t>OnClickListener</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onClick</a:t>
            </a:r>
            <a:r>
              <a:rPr lang="en-US" sz="1800" b="0" dirty="0" smtClean="0">
                <a:solidFill>
                  <a:prstClr val="black"/>
                </a:solidFill>
                <a:latin typeface="Courier New" pitchFamily="49" charset="0"/>
                <a:cs typeface="Courier New" pitchFamily="49" charset="0"/>
              </a:rPr>
              <a:t>(View v)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try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stopService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txtMsg.setText</a:t>
            </a:r>
            <a:r>
              <a:rPr lang="en-US" sz="1800" b="0" dirty="0" smtClean="0">
                <a:solidFill>
                  <a:prstClr val="black"/>
                </a:solidFill>
                <a:latin typeface="Courier New" pitchFamily="49" charset="0"/>
                <a:cs typeface="Courier New" pitchFamily="49" charset="0"/>
              </a:rPr>
              <a:t>("After </a:t>
            </a:r>
            <a:r>
              <a:rPr lang="en-US" sz="1800" b="0" dirty="0" err="1" smtClean="0">
                <a:solidFill>
                  <a:prstClr val="black"/>
                </a:solidFill>
                <a:latin typeface="Courier New" pitchFamily="49" charset="0"/>
                <a:cs typeface="Courier New" pitchFamily="49" charset="0"/>
              </a:rPr>
              <a:t>stopingService</a:t>
            </a:r>
            <a:r>
              <a:rPr lang="en-US" sz="1800" b="0" dirty="0" smtClean="0">
                <a:solidFill>
                  <a:prstClr val="black"/>
                </a:solidFill>
                <a:latin typeface="Courier New" pitchFamily="49" charset="0"/>
                <a:cs typeface="Courier New" pitchFamily="49" charset="0"/>
              </a:rPr>
              <a:t>: \n" + </a:t>
            </a:r>
            <a:r>
              <a:rPr lang="en-US" sz="1800" b="0" dirty="0" err="1" smtClean="0">
                <a:solidFill>
                  <a:prstClr val="black"/>
                </a:solidFill>
                <a:latin typeface="Courier New" pitchFamily="49" charset="0"/>
                <a:cs typeface="Courier New" pitchFamily="49" charset="0"/>
              </a:rPr>
              <a:t>service.getClassName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catch (Exception e)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getApplicationContext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e.getMessage</a:t>
            </a:r>
            <a:r>
              <a:rPr lang="en-US" sz="1800" b="0" dirty="0" smtClean="0">
                <a:solidFill>
                  <a:prstClr val="black"/>
                </a:solidFill>
                <a:latin typeface="Courier New" pitchFamily="49" charset="0"/>
                <a:cs typeface="Courier New" pitchFamily="49" charset="0"/>
              </a:rPr>
              <a:t>(), 1).show();}}});}}</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application starts a service. The service prints lines on the </a:t>
            </a:r>
            <a:r>
              <a:rPr lang="en-US" sz="2000" b="0" dirty="0" err="1" smtClean="0"/>
              <a:t>DDMS</a:t>
            </a:r>
            <a:r>
              <a:rPr lang="en-US" sz="2000" b="0" dirty="0" smtClean="0"/>
              <a:t> </a:t>
            </a:r>
            <a:r>
              <a:rPr lang="en-US" sz="2000" b="0" dirty="0" err="1" smtClean="0"/>
              <a:t>LogCat</a:t>
            </a:r>
            <a:r>
              <a:rPr lang="en-US" sz="2000" b="0" dirty="0" smtClean="0"/>
              <a:t> until the main activity stops the service. No </a:t>
            </a:r>
            <a:r>
              <a:rPr lang="en-US" sz="2000" b="0" dirty="0" err="1" smtClean="0"/>
              <a:t>IPC</a:t>
            </a:r>
            <a:r>
              <a:rPr lang="en-US" sz="2000" b="0" dirty="0" smtClean="0"/>
              <a:t> occurs in the example.</a:t>
            </a:r>
          </a:p>
        </p:txBody>
      </p:sp>
      <p:sp>
        <p:nvSpPr>
          <p:cNvPr id="9" name="TextBox 8"/>
          <p:cNvSpPr txBox="1"/>
          <p:nvPr/>
        </p:nvSpPr>
        <p:spPr>
          <a:xfrm>
            <a:off x="365760" y="2829123"/>
            <a:ext cx="8412480" cy="33055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//non CPU intensive service running the main task in its main thread</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packagecis493.demos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importandroid.app.Service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importandroid.content.Intent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importandroid.os.IBinder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importandroid.util.Log</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publicclassMyService1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extendsService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publicIBinderonBind</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arg0</a:t>
            </a:r>
            <a:r>
              <a:rPr lang="en-US" sz="1800" b="0" dirty="0" smtClean="0">
                <a:solidFill>
                  <a:prstClr val="black"/>
                </a:solidFill>
                <a:latin typeface="Courier New" pitchFamily="49" charset="0"/>
                <a:cs typeface="Courier New" pitchFamily="49" charset="0"/>
              </a:rPr>
              <a:t>) {</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application starts a service. The service prints lines on the </a:t>
            </a:r>
            <a:r>
              <a:rPr lang="en-US" sz="2000" b="0" dirty="0" err="1" smtClean="0"/>
              <a:t>DDMS</a:t>
            </a:r>
            <a:r>
              <a:rPr lang="en-US" sz="2000" b="0" dirty="0" smtClean="0"/>
              <a:t> </a:t>
            </a:r>
            <a:r>
              <a:rPr lang="en-US" sz="2000" b="0" dirty="0" err="1" smtClean="0"/>
              <a:t>LogCat</a:t>
            </a:r>
            <a:r>
              <a:rPr lang="en-US" sz="2000" b="0" dirty="0" smtClean="0"/>
              <a:t> until the main activity stops the service. No </a:t>
            </a:r>
            <a:r>
              <a:rPr lang="en-US" sz="2000" b="0" dirty="0" err="1" smtClean="0"/>
              <a:t>IPC</a:t>
            </a:r>
            <a:r>
              <a:rPr lang="en-US" sz="2000" b="0" dirty="0" smtClean="0"/>
              <a:t> occurs in the example.</a:t>
            </a:r>
          </a:p>
        </p:txBody>
      </p:sp>
      <p:sp>
        <p:nvSpPr>
          <p:cNvPr id="9" name="TextBox 8"/>
          <p:cNvSpPr txBox="1"/>
          <p:nvPr/>
        </p:nvSpPr>
        <p:spPr>
          <a:xfrm>
            <a:off x="365760" y="2829123"/>
            <a:ext cx="8412480" cy="33609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returnnull</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Log.i</a:t>
            </a:r>
            <a:r>
              <a:rPr lang="en-US" sz="1800" b="0" dirty="0" smtClean="0">
                <a:solidFill>
                  <a:prstClr val="black"/>
                </a:solidFill>
                <a:latin typeface="Courier New" pitchFamily="49" charset="0"/>
                <a:cs typeface="Courier New" pitchFamily="49" charset="0"/>
              </a:rPr>
              <a:t>("&lt;&lt;</a:t>
            </a:r>
            <a:r>
              <a:rPr lang="en-US" sz="1800" b="0" dirty="0" err="1" smtClean="0">
                <a:solidFill>
                  <a:prstClr val="black"/>
                </a:solidFill>
                <a:latin typeface="Courier New" pitchFamily="49" charset="0"/>
                <a:cs typeface="Courier New" pitchFamily="49" charset="0"/>
              </a:rPr>
              <a:t>MyService1-onStart</a:t>
            </a:r>
            <a:r>
              <a:rPr lang="en-US" sz="1800" b="0" dirty="0" smtClean="0">
                <a:solidFill>
                  <a:prstClr val="black"/>
                </a:solidFill>
                <a:latin typeface="Courier New" pitchFamily="49" charset="0"/>
                <a:cs typeface="Courier New" pitchFamily="49" charset="0"/>
              </a:rPr>
              <a:t>&gt;&gt;", "I am alive-1!");</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publicvoidonStart</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intent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intstartId</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super.onStart</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startId</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0"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main application starts a service. The service prints lines on the </a:t>
            </a:r>
            <a:r>
              <a:rPr lang="en-US" sz="2000" b="0" dirty="0" err="1" smtClean="0"/>
              <a:t>DDMS</a:t>
            </a:r>
            <a:r>
              <a:rPr lang="en-US" sz="2000" b="0" dirty="0" smtClean="0"/>
              <a:t> </a:t>
            </a:r>
            <a:r>
              <a:rPr lang="en-US" sz="2000" b="0" dirty="0" err="1" smtClean="0"/>
              <a:t>LogCat</a:t>
            </a:r>
            <a:r>
              <a:rPr lang="en-US" sz="2000" b="0" dirty="0" smtClean="0"/>
              <a:t> until the main activity stops the service. No </a:t>
            </a:r>
            <a:r>
              <a:rPr lang="en-US" sz="2000" b="0" dirty="0" err="1" smtClean="0"/>
              <a:t>IPC</a:t>
            </a:r>
            <a:r>
              <a:rPr lang="en-US" sz="2000" b="0" dirty="0" smtClean="0"/>
              <a:t> occurs in the example.</a:t>
            </a:r>
          </a:p>
        </p:txBody>
      </p:sp>
      <p:sp>
        <p:nvSpPr>
          <p:cNvPr id="9" name="TextBox 8"/>
          <p:cNvSpPr txBox="1"/>
          <p:nvPr/>
        </p:nvSpPr>
        <p:spPr>
          <a:xfrm>
            <a:off x="365760" y="2829123"/>
            <a:ext cx="8412480" cy="2973122"/>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Log.i</a:t>
            </a:r>
            <a:r>
              <a:rPr lang="en-US" sz="1800" b="0" dirty="0" smtClean="0">
                <a:solidFill>
                  <a:prstClr val="black"/>
                </a:solidFill>
                <a:latin typeface="Courier New" pitchFamily="49" charset="0"/>
                <a:cs typeface="Courier New" pitchFamily="49" charset="0"/>
              </a:rPr>
              <a:t>("&lt;&lt;</a:t>
            </a:r>
            <a:r>
              <a:rPr lang="en-US" sz="1800" b="0" dirty="0" err="1" smtClean="0">
                <a:solidFill>
                  <a:prstClr val="black"/>
                </a:solidFill>
                <a:latin typeface="Courier New" pitchFamily="49" charset="0"/>
                <a:cs typeface="Courier New" pitchFamily="49" charset="0"/>
              </a:rPr>
              <a:t>MyService1-onStart</a:t>
            </a:r>
            <a:r>
              <a:rPr lang="en-US" sz="1800" b="0" dirty="0" smtClean="0">
                <a:solidFill>
                  <a:prstClr val="black"/>
                </a:solidFill>
                <a:latin typeface="Courier New" pitchFamily="49" charset="0"/>
                <a:cs typeface="Courier New" pitchFamily="49" charset="0"/>
              </a:rPr>
              <a:t>&gt;&gt;", "I did something very quickly");</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publicvoidonDestroy</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super.onDestroy</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Log.i</a:t>
            </a:r>
            <a:r>
              <a:rPr lang="en-US" sz="1800" b="0" dirty="0" smtClean="0">
                <a:solidFill>
                  <a:prstClr val="black"/>
                </a:solidFill>
                <a:latin typeface="Courier New" pitchFamily="49" charset="0"/>
                <a:cs typeface="Courier New" pitchFamily="49" charset="0"/>
              </a:rPr>
              <a:t>("&lt;&lt;</a:t>
            </a:r>
            <a:r>
              <a:rPr lang="en-US" sz="1800" b="0" dirty="0" err="1" smtClean="0">
                <a:solidFill>
                  <a:prstClr val="black"/>
                </a:solidFill>
                <a:latin typeface="Courier New" pitchFamily="49" charset="0"/>
                <a:cs typeface="Courier New" pitchFamily="49" charset="0"/>
              </a:rPr>
              <a:t>MyService1-onDestroy</a:t>
            </a:r>
            <a:r>
              <a:rPr lang="en-US" sz="1800" b="0" dirty="0" smtClean="0">
                <a:solidFill>
                  <a:prstClr val="black"/>
                </a:solidFill>
                <a:latin typeface="Courier New" pitchFamily="49" charset="0"/>
                <a:cs typeface="Courier New" pitchFamily="49" charset="0"/>
              </a:rPr>
              <a:t>&gt;&gt;", "I am dead-1");</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MyService1</a:t>
            </a:r>
            <a:endParaRPr lang="en-US" sz="1800" b="0" dirty="0" smtClean="0">
              <a:solidFill>
                <a:prstClr val="black"/>
              </a:solidFill>
              <a:latin typeface="Courier New" pitchFamily="49" charset="0"/>
              <a:cs typeface="Courier New" pitchFamily="49" charset="0"/>
            </a:endParaRP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885825"/>
            <a:ext cx="1371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19" name="Rectangle 3"/>
          <p:cNvSpPr>
            <a:spLocks noChangeArrowheads="1"/>
          </p:cNvSpPr>
          <p:nvPr/>
        </p:nvSpPr>
        <p:spPr bwMode="gray">
          <a:xfrm>
            <a:off x="822960" y="1509810"/>
            <a:ext cx="74980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 Service is an application component that runs in the background, not interacting with the user, for an indefinite period of time.</a:t>
            </a:r>
          </a:p>
        </p:txBody>
      </p:sp>
      <p:pic>
        <p:nvPicPr>
          <p:cNvPr id="20" name="Picture 19" descr="sfsefse.jpg"/>
          <p:cNvPicPr>
            <a:picLocks noChangeAspect="1"/>
          </p:cNvPicPr>
          <p:nvPr/>
        </p:nvPicPr>
        <p:blipFill>
          <a:blip r:embed="rId2"/>
          <a:stretch>
            <a:fillRect/>
          </a:stretch>
        </p:blipFill>
        <p:spPr>
          <a:xfrm>
            <a:off x="1574987" y="2929202"/>
            <a:ext cx="5994026" cy="354144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291070" y="2583534"/>
            <a:ext cx="8561861" cy="2458356"/>
          </a:xfrm>
          <a:prstGeom prst="rect">
            <a:avLst/>
          </a:prstGeom>
          <a:noFill/>
          <a:ln w="9525">
            <a:solidFill>
              <a:schemeClr val="bg1">
                <a:lumMod val="85000"/>
              </a:schemeClr>
            </a:solidFill>
            <a:miter lim="800000"/>
            <a:headEnd/>
            <a:tailEnd/>
          </a:ln>
          <a:effectLst/>
        </p:spPr>
      </p:pic>
      <p:sp>
        <p:nvSpPr>
          <p:cNvPr id="17" name="Rectangle 1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pic>
        <p:nvPicPr>
          <p:cNvPr id="51203" name="Picture 3"/>
          <p:cNvPicPr>
            <a:picLocks noChangeAspect="1" noChangeArrowheads="1"/>
          </p:cNvPicPr>
          <p:nvPr/>
        </p:nvPicPr>
        <p:blipFill>
          <a:blip r:embed="rId2"/>
          <a:srcRect/>
          <a:stretch>
            <a:fillRect/>
          </a:stretch>
        </p:blipFill>
        <p:spPr bwMode="auto">
          <a:xfrm>
            <a:off x="6666543" y="2162660"/>
            <a:ext cx="2287173" cy="3425339"/>
          </a:xfrm>
          <a:prstGeom prst="rect">
            <a:avLst/>
          </a:prstGeom>
          <a:noFill/>
          <a:ln w="9525">
            <a:solidFill>
              <a:schemeClr val="bg1">
                <a:lumMod val="85000"/>
              </a:schemeClr>
            </a:solidFill>
            <a:miter lim="800000"/>
            <a:headEnd/>
            <a:tailEnd/>
          </a:ln>
          <a:effectLst/>
        </p:spPr>
      </p:pic>
      <p:sp>
        <p:nvSpPr>
          <p:cNvPr id="8" name="Rectangle 3"/>
          <p:cNvSpPr>
            <a:spLocks noChangeArrowheads="1"/>
          </p:cNvSpPr>
          <p:nvPr/>
        </p:nvSpPr>
        <p:spPr bwMode="gray">
          <a:xfrm>
            <a:off x="365760" y="1959744"/>
            <a:ext cx="32004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According to the Log:</a:t>
            </a:r>
          </a:p>
        </p:txBody>
      </p:sp>
      <p:grpSp>
        <p:nvGrpSpPr>
          <p:cNvPr id="2" name="Group 19"/>
          <p:cNvGrpSpPr/>
          <p:nvPr/>
        </p:nvGrpSpPr>
        <p:grpSpPr>
          <a:xfrm>
            <a:off x="365760" y="2877547"/>
            <a:ext cx="6035040" cy="64008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Main Activity is started (no displayed yet)</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9"/>
          <p:cNvGrpSpPr/>
          <p:nvPr/>
        </p:nvGrpSpPr>
        <p:grpSpPr>
          <a:xfrm>
            <a:off x="365760" y="3622615"/>
            <a:ext cx="6035040" cy="64008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Service is started (</a:t>
              </a:r>
              <a:r>
                <a:rPr lang="en-US" sz="2000" b="0" dirty="0" err="1" smtClean="0">
                  <a:latin typeface="Courier New" pitchFamily="49" charset="0"/>
                  <a:cs typeface="Courier New" pitchFamily="49" charset="0"/>
                </a:rPr>
                <a:t>onCreate</a:t>
              </a:r>
              <a:r>
                <a:rPr lang="en-US" sz="2000" b="0" dirty="0" smtClean="0"/>
                <a:t>, </a:t>
              </a:r>
              <a:r>
                <a:rPr lang="en-US" sz="2000" b="0" dirty="0" err="1" smtClean="0">
                  <a:latin typeface="Courier New" pitchFamily="49" charset="0"/>
                  <a:cs typeface="Courier New" pitchFamily="49" charset="0"/>
                </a:rPr>
                <a:t>onStart</a:t>
              </a:r>
              <a:r>
                <a:rPr lang="en-US" sz="2000" b="0" dirty="0" smtClean="0"/>
                <a: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9"/>
          <p:cNvGrpSpPr/>
          <p:nvPr/>
        </p:nvGrpSpPr>
        <p:grpSpPr>
          <a:xfrm>
            <a:off x="365760" y="4367683"/>
            <a:ext cx="6035040" cy="64008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Main Activity UI is displayed</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19"/>
          <p:cNvGrpSpPr/>
          <p:nvPr/>
        </p:nvGrpSpPr>
        <p:grpSpPr>
          <a:xfrm>
            <a:off x="365760" y="5112752"/>
            <a:ext cx="6035040" cy="64008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ser stops Service</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4" name="Rectangle 23"/>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840480" y="1466268"/>
            <a:ext cx="1463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Manifest</a:t>
            </a:r>
          </a:p>
        </p:txBody>
      </p:sp>
      <p:sp>
        <p:nvSpPr>
          <p:cNvPr id="23" name="TextBox 22"/>
          <p:cNvSpPr txBox="1"/>
          <p:nvPr/>
        </p:nvSpPr>
        <p:spPr>
          <a:xfrm>
            <a:off x="365760" y="2219535"/>
            <a:ext cx="8412480" cy="391491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a:t>
            </a:r>
            <a:r>
              <a:rPr lang="en-US" sz="1800" b="0" dirty="0" err="1" smtClean="0">
                <a:solidFill>
                  <a:prstClr val="black"/>
                </a:solidFill>
                <a:latin typeface="Courier New" pitchFamily="49" charset="0"/>
                <a:cs typeface="Courier New" pitchFamily="49" charset="0"/>
              </a:rPr>
              <a:t>cis493.demos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android:versionCode</a:t>
            </a:r>
            <a:r>
              <a:rPr lang="en-US" sz="1800" b="0" dirty="0" smtClean="0">
                <a:solidFill>
                  <a:prstClr val="black"/>
                </a:solidFill>
                <a:latin typeface="Courier New" pitchFamily="49" charset="0"/>
                <a:cs typeface="Courier New" pitchFamily="49" charset="0"/>
              </a:rPr>
              <a:t>="1"</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android:versionName</a:t>
            </a:r>
            <a:r>
              <a:rPr lang="en-US" sz="1800" b="0" dirty="0" smtClean="0">
                <a:solidFill>
                  <a:prstClr val="black"/>
                </a:solidFill>
                <a:latin typeface="Courier New" pitchFamily="49" charset="0"/>
                <a:cs typeface="Courier New" pitchFamily="49" charset="0"/>
              </a:rPr>
              <a:t>="1.0"&gt;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ServiceDriver1</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p:txBody>
      </p:sp>
      <p:sp>
        <p:nvSpPr>
          <p:cNvPr id="24" name="Rectangle 23"/>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840480" y="1466268"/>
            <a:ext cx="1463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Manifest</a:t>
            </a:r>
          </a:p>
        </p:txBody>
      </p:sp>
      <p:sp>
        <p:nvSpPr>
          <p:cNvPr id="23" name="TextBox 22"/>
          <p:cNvSpPr txBox="1"/>
          <p:nvPr/>
        </p:nvSpPr>
        <p:spPr>
          <a:xfrm>
            <a:off x="365760" y="2219535"/>
            <a:ext cx="8412480" cy="269612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&lt;/intent-filter&gt;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&lt;/activity&gt;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&lt;service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MyService1</a:t>
            </a:r>
            <a:r>
              <a:rPr lang="en-US" sz="1800" b="0" dirty="0" smtClean="0">
                <a:solidFill>
                  <a:prstClr val="black"/>
                </a:solidFill>
                <a:latin typeface="Courier New" pitchFamily="49" charset="0"/>
                <a:cs typeface="Courier New" pitchFamily="49" charset="0"/>
              </a:rPr>
              <a:t>"&gt; &lt;/service&gt;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&lt;/application&gt;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&lt;uses-</a:t>
            </a:r>
            <a:r>
              <a:rPr lang="en-US" sz="1800" b="0" dirty="0" err="1" smtClean="0">
                <a:solidFill>
                  <a:prstClr val="black"/>
                </a:solidFill>
                <a:latin typeface="Courier New" pitchFamily="49" charset="0"/>
                <a:cs typeface="Courier New" pitchFamily="49" charset="0"/>
              </a:rPr>
              <a:t>sdkandroid:minSdkVersion</a:t>
            </a:r>
            <a:r>
              <a:rPr lang="en-US" sz="1800" b="0" dirty="0" smtClean="0">
                <a:solidFill>
                  <a:prstClr val="black"/>
                </a:solidFill>
                <a:latin typeface="Courier New" pitchFamily="49" charset="0"/>
                <a:cs typeface="Courier New" pitchFamily="49" charset="0"/>
              </a:rPr>
              <a:t>="4"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&lt;/manifest&gt;</a:t>
            </a:r>
          </a:p>
        </p:txBody>
      </p:sp>
      <p:sp>
        <p:nvSpPr>
          <p:cNvPr id="6" name="Rectangle 5"/>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931920" y="1466268"/>
            <a:ext cx="12801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Layout</a:t>
            </a:r>
          </a:p>
        </p:txBody>
      </p:sp>
      <p:sp>
        <p:nvSpPr>
          <p:cNvPr id="6" name="TextBox 5"/>
          <p:cNvSpPr txBox="1"/>
          <p:nvPr/>
        </p:nvSpPr>
        <p:spPr>
          <a:xfrm>
            <a:off x="365760" y="2219535"/>
            <a:ext cx="6180183"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-8"?&gt;&lt;</a:t>
            </a:r>
            <a:r>
              <a:rPr lang="en-US" sz="1800" b="0" dirty="0" err="1" smtClean="0">
                <a:solidFill>
                  <a:prstClr val="black"/>
                </a:solidFill>
                <a:latin typeface="Courier New" pitchFamily="49" charset="0"/>
                <a:cs typeface="Courier New" pitchFamily="49" charset="0"/>
              </a:rPr>
              <a:t>AbsoluteLayoutandroid:id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widget32"android:layout_width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fill_parent"xmlns:android</a:t>
            </a:r>
            <a:r>
              <a:rPr lang="en-US" sz="1800" b="0" dirty="0" smtClean="0">
                <a:solidFill>
                  <a:prstClr val="black"/>
                </a:solidFill>
                <a:latin typeface="Courier New" pitchFamily="49" charset="0"/>
                <a:cs typeface="Courier New" pitchFamily="49" charset="0"/>
              </a:rPr>
              <a:t>="http://schemas.android.com/apk/res/android"&gt;&lt;EditTextandroid:id="@+id/txtMsg"android:layout_width="fill_parent"android:layout_height="120px"android:textSize="18sp"android:layout_x="0px"android:layout_y="57px"&gt;&lt;/EditText&gt;&lt;Buttonandroid:id="@+id/btnStopService"android:layout_width="151px"android:layout_height="wrap_content"android:text=" Stop </a:t>
            </a:r>
            <a:r>
              <a:rPr lang="en-US" sz="1800" b="0" dirty="0" err="1" smtClean="0">
                <a:solidFill>
                  <a:prstClr val="black"/>
                </a:solidFill>
                <a:latin typeface="Courier New" pitchFamily="49" charset="0"/>
                <a:cs typeface="Courier New" pitchFamily="49" charset="0"/>
              </a:rPr>
              <a:t>Service"android:layout_x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43px"android:layout_y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200px</a:t>
            </a:r>
            <a:r>
              <a:rPr lang="en-US" sz="1800" b="0" dirty="0" smtClean="0">
                <a:solidFill>
                  <a:prstClr val="black"/>
                </a:solidFill>
                <a:latin typeface="Courier New" pitchFamily="49" charset="0"/>
                <a:cs typeface="Courier New" pitchFamily="49" charset="0"/>
              </a:rPr>
              <a:t>"&gt;&lt;/Button&gt;&lt;/</a:t>
            </a:r>
            <a:r>
              <a:rPr lang="en-US" sz="1800" b="0" dirty="0" err="1" smtClean="0">
                <a:solidFill>
                  <a:prstClr val="black"/>
                </a:solidFill>
                <a:latin typeface="Courier New" pitchFamily="49" charset="0"/>
                <a:cs typeface="Courier New" pitchFamily="49" charset="0"/>
              </a:rPr>
              <a:t>AbsoluteLayout</a:t>
            </a:r>
            <a:r>
              <a:rPr lang="en-US" sz="1800" b="0" dirty="0" smtClean="0">
                <a:solidFill>
                  <a:prstClr val="black"/>
                </a:solidFill>
                <a:latin typeface="Courier New" pitchFamily="49" charset="0"/>
                <a:cs typeface="Courier New" pitchFamily="49" charset="0"/>
              </a:rPr>
              <a:t>&gt;</a:t>
            </a:r>
          </a:p>
        </p:txBody>
      </p:sp>
      <p:pic>
        <p:nvPicPr>
          <p:cNvPr id="52226" name="Picture 2"/>
          <p:cNvPicPr>
            <a:picLocks noChangeAspect="1" noChangeArrowheads="1"/>
          </p:cNvPicPr>
          <p:nvPr/>
        </p:nvPicPr>
        <p:blipFill>
          <a:blip r:embed="rId2"/>
          <a:srcRect/>
          <a:stretch>
            <a:fillRect/>
          </a:stretch>
        </p:blipFill>
        <p:spPr bwMode="auto">
          <a:xfrm>
            <a:off x="6687685" y="2432049"/>
            <a:ext cx="2325686" cy="3483019"/>
          </a:xfrm>
          <a:prstGeom prst="rect">
            <a:avLst/>
          </a:prstGeom>
          <a:noFill/>
          <a:ln w="9525">
            <a:solidFill>
              <a:schemeClr val="bg1">
                <a:lumMod val="85000"/>
              </a:schemeClr>
            </a:solidFill>
            <a:miter lim="800000"/>
            <a:headEnd/>
            <a:tailEnd/>
          </a:ln>
          <a:effectLst/>
        </p:spPr>
      </p:pic>
      <p:sp>
        <p:nvSpPr>
          <p:cNvPr id="9" name="Rectangle 8"/>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1965960" y="1466268"/>
            <a:ext cx="5212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Realistic Activity - Service Interaction</a:t>
            </a:r>
          </a:p>
        </p:txBody>
      </p:sp>
      <p:grpSp>
        <p:nvGrpSpPr>
          <p:cNvPr id="7" name="Group 19"/>
          <p:cNvGrpSpPr/>
          <p:nvPr/>
        </p:nvGrpSpPr>
        <p:grpSpPr>
          <a:xfrm>
            <a:off x="365759" y="2703379"/>
            <a:ext cx="841248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main activity starts the service and registers a receiver.</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9"/>
          <p:cNvGrpSpPr/>
          <p:nvPr/>
        </p:nvGrpSpPr>
        <p:grpSpPr>
          <a:xfrm>
            <a:off x="365759" y="3891124"/>
            <a:ext cx="841248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service is slow, therefore it runs in a parallel thread its time consuming task.</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19"/>
          <p:cNvGrpSpPr/>
          <p:nvPr/>
        </p:nvGrpSpPr>
        <p:grpSpPr>
          <a:xfrm>
            <a:off x="365759" y="5078869"/>
            <a:ext cx="841248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When done with a computing cycle, the service adds a message to an intent.</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5" name="Rectangle 24"/>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1965960" y="1466268"/>
            <a:ext cx="5212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Realistic Activity - Service Interaction</a:t>
            </a:r>
          </a:p>
        </p:txBody>
      </p:sp>
      <p:grpSp>
        <p:nvGrpSpPr>
          <p:cNvPr id="2" name="Group 19"/>
          <p:cNvGrpSpPr/>
          <p:nvPr/>
        </p:nvGrpSpPr>
        <p:grpSpPr>
          <a:xfrm>
            <a:off x="365759" y="2703379"/>
            <a:ext cx="841248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intent is broadcasted using the filter: </a:t>
              </a:r>
              <a:r>
                <a:rPr lang="en-US" sz="2000" b="0" dirty="0" err="1" smtClean="0">
                  <a:latin typeface="Courier New" pitchFamily="49" charset="0"/>
                  <a:cs typeface="Courier New" pitchFamily="49" charset="0"/>
                </a:rPr>
                <a:t>matos.action.GOSERVICE3</a:t>
              </a:r>
              <a:r>
                <a:rPr lang="en-US" sz="2000" b="0" dirty="0" smtClean="0"/>
                <a: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65759" y="3846127"/>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a:t>
              </a:r>
              <a:r>
                <a:rPr lang="en-US" sz="2000" b="0" dirty="0" err="1" smtClean="0"/>
                <a:t>BroadcastReceiver</a:t>
              </a:r>
              <a:r>
                <a:rPr lang="en-US" sz="2000" b="0" dirty="0" smtClean="0"/>
                <a:t> (defined inside the main Activity) uses the previous filter and catches the message (displays the contents on the main UI ).</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65759" y="5354635"/>
            <a:ext cx="841248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At some point the main activity stops the service and finishes executing.</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14"/>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931920" y="1466268"/>
            <a:ext cx="12801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Layout</a:t>
            </a:r>
          </a:p>
        </p:txBody>
      </p:sp>
      <p:sp>
        <p:nvSpPr>
          <p:cNvPr id="6" name="TextBox 5"/>
          <p:cNvSpPr txBox="1"/>
          <p:nvPr/>
        </p:nvSpPr>
        <p:spPr>
          <a:xfrm>
            <a:off x="365760" y="2219535"/>
            <a:ext cx="6180183"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widget32</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p:txBody>
      </p:sp>
      <p:pic>
        <p:nvPicPr>
          <p:cNvPr id="53250" name="Picture 2"/>
          <p:cNvPicPr>
            <a:picLocks noChangeAspect="1" noChangeArrowheads="1"/>
          </p:cNvPicPr>
          <p:nvPr/>
        </p:nvPicPr>
        <p:blipFill>
          <a:blip r:embed="rId2"/>
          <a:srcRect/>
          <a:stretch>
            <a:fillRect/>
          </a:stretch>
        </p:blipFill>
        <p:spPr bwMode="auto">
          <a:xfrm>
            <a:off x="6683831" y="2278743"/>
            <a:ext cx="2329543" cy="3494314"/>
          </a:xfrm>
          <a:prstGeom prst="rect">
            <a:avLst/>
          </a:prstGeom>
          <a:noFill/>
          <a:ln w="9525">
            <a:noFill/>
            <a:miter lim="800000"/>
            <a:headEnd/>
            <a:tailEnd/>
          </a:ln>
          <a:effectLst/>
        </p:spPr>
      </p:pic>
      <p:sp>
        <p:nvSpPr>
          <p:cNvPr id="9" name="Rectangle 8"/>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931920" y="1466268"/>
            <a:ext cx="12801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Layout</a:t>
            </a:r>
          </a:p>
        </p:txBody>
      </p:sp>
      <p:sp>
        <p:nvSpPr>
          <p:cNvPr id="6" name="TextBox 5"/>
          <p:cNvSpPr txBox="1"/>
          <p:nvPr/>
        </p:nvSpPr>
        <p:spPr>
          <a:xfrm>
            <a:off x="365760" y="2219535"/>
            <a:ext cx="6180183" cy="40257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120px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12sp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btnStopService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151px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="Stop Service"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pic>
        <p:nvPicPr>
          <p:cNvPr id="53250" name="Picture 2"/>
          <p:cNvPicPr>
            <a:picLocks noChangeAspect="1" noChangeArrowheads="1"/>
          </p:cNvPicPr>
          <p:nvPr/>
        </p:nvPicPr>
        <p:blipFill>
          <a:blip r:embed="rId2"/>
          <a:srcRect/>
          <a:stretch>
            <a:fillRect/>
          </a:stretch>
        </p:blipFill>
        <p:spPr bwMode="auto">
          <a:xfrm>
            <a:off x="6683831" y="2278743"/>
            <a:ext cx="2329543" cy="3494314"/>
          </a:xfrm>
          <a:prstGeom prst="rect">
            <a:avLst/>
          </a:prstGeom>
          <a:noFill/>
          <a:ln w="9525">
            <a:noFill/>
            <a:miter lim="800000"/>
            <a:headEnd/>
            <a:tailEnd/>
          </a:ln>
          <a:effectLst/>
        </p:spPr>
      </p:pic>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840480" y="1466268"/>
            <a:ext cx="1463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Manifest</a:t>
            </a:r>
          </a:p>
        </p:txBody>
      </p:sp>
      <p:sp>
        <p:nvSpPr>
          <p:cNvPr id="6" name="TextBox 5"/>
          <p:cNvSpPr txBox="1"/>
          <p:nvPr/>
        </p:nvSpPr>
        <p:spPr>
          <a:xfrm>
            <a:off x="365759" y="2219535"/>
            <a:ext cx="8412480" cy="365760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-8"?&gt;&lt;manifest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="http://schemas.android.com/apk/res/android"package="cis493.demos"android:versionCode="1"android:versionName="1.0.0"&gt;&lt;uses-sdkandroid:minSdkVersion="4"&gt;&lt;/uses-sdk&gt; &lt;application </a:t>
            </a:r>
            <a:r>
              <a:rPr lang="en-US" sz="1800" b="0" dirty="0" err="1" smtClean="0">
                <a:solidFill>
                  <a:prstClr val="black"/>
                </a:solidFill>
                <a:latin typeface="Courier New" pitchFamily="49" charset="0"/>
                <a:cs typeface="Courier New" pitchFamily="49" charset="0"/>
              </a:rPr>
              <a:t>android:icon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/icon" </a:t>
            </a:r>
            <a:r>
              <a:rPr lang="en-US" sz="1800" b="0" dirty="0" err="1" smtClean="0">
                <a:solidFill>
                  <a:prstClr val="black"/>
                </a:solidFill>
                <a:latin typeface="Courier New" pitchFamily="49" charset="0"/>
                <a:cs typeface="Courier New" pitchFamily="49" charset="0"/>
              </a:rPr>
              <a:t>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"&gt;&lt;activity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MyServiceDriver3"android:label</a:t>
            </a:r>
            <a:r>
              <a:rPr lang="en-US" sz="1800" b="0" dirty="0" smtClean="0">
                <a:solidFill>
                  <a:prstClr val="black"/>
                </a:solidFill>
                <a:latin typeface="Courier New" pitchFamily="49" charset="0"/>
                <a:cs typeface="Courier New" pitchFamily="49" charset="0"/>
              </a:rPr>
              <a:t>="@string/</a:t>
            </a:r>
            <a:r>
              <a:rPr lang="en-US" sz="1800" b="0" dirty="0" err="1" smtClean="0">
                <a:solidFill>
                  <a:prstClr val="black"/>
                </a:solidFill>
                <a:latin typeface="Courier New" pitchFamily="49" charset="0"/>
                <a:cs typeface="Courier New" pitchFamily="49" charset="0"/>
              </a:rPr>
              <a:t>app_name</a:t>
            </a:r>
            <a:r>
              <a:rPr lang="en-US" sz="1800" b="0" dirty="0" smtClean="0">
                <a:solidFill>
                  <a:prstClr val="black"/>
                </a:solidFill>
                <a:latin typeface="Courier New" pitchFamily="49" charset="0"/>
                <a:cs typeface="Courier New" pitchFamily="49" charset="0"/>
              </a:rPr>
              <a:t>"&gt;&lt;intent-filter&gt;&lt;action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android.intent.action.MAIN</a:t>
            </a:r>
            <a:r>
              <a:rPr lang="en-US" sz="1800" b="0" dirty="0" smtClean="0">
                <a:solidFill>
                  <a:prstClr val="black"/>
                </a:solidFill>
                <a:latin typeface="Courier New" pitchFamily="49" charset="0"/>
                <a:cs typeface="Courier New" pitchFamily="49" charset="0"/>
              </a:rPr>
              <a:t>" /&gt;&lt;category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android.intent.category.LAUNCHER</a:t>
            </a:r>
            <a:r>
              <a:rPr lang="en-US" sz="1800" b="0" dirty="0" smtClean="0">
                <a:solidFill>
                  <a:prstClr val="black"/>
                </a:solidFill>
                <a:latin typeface="Courier New" pitchFamily="49" charset="0"/>
                <a:cs typeface="Courier New" pitchFamily="49" charset="0"/>
              </a:rPr>
              <a:t>" /&gt;&lt;/intent-filter&gt;&lt;/activity&gt;&lt;service </a:t>
            </a:r>
            <a:r>
              <a:rPr lang="en-US" sz="1800" b="0" dirty="0" err="1" smtClean="0">
                <a:solidFill>
                  <a:prstClr val="black"/>
                </a:solidFill>
                <a:latin typeface="Courier New" pitchFamily="49" charset="0"/>
                <a:cs typeface="Courier New" pitchFamily="49" charset="0"/>
              </a:rPr>
              <a:t>android:name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MyService3</a:t>
            </a:r>
            <a:r>
              <a:rPr lang="en-US" sz="1800" b="0" dirty="0" smtClean="0">
                <a:solidFill>
                  <a:prstClr val="black"/>
                </a:solidFill>
                <a:latin typeface="Courier New" pitchFamily="49" charset="0"/>
                <a:cs typeface="Courier New" pitchFamily="49" charset="0"/>
              </a:rPr>
              <a:t>"&gt;&lt;/service&gt;&lt;/application&gt;&lt;/manifest&gt;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- 1</a:t>
            </a:r>
            <a:endParaRPr lang="en-US" sz="20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3886200" y="885825"/>
            <a:ext cx="1371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a:t>
            </a:r>
            <a:endParaRPr lang="en-US" sz="2000" b="0" dirty="0"/>
          </a:p>
        </p:txBody>
      </p:sp>
      <p:grpSp>
        <p:nvGrpSpPr>
          <p:cNvPr id="7" name="Group 19"/>
          <p:cNvGrpSpPr/>
          <p:nvPr/>
        </p:nvGrpSpPr>
        <p:grpSpPr>
          <a:xfrm>
            <a:off x="334554" y="1669642"/>
            <a:ext cx="8412480" cy="192024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Services, like other application objects, run in the main thread of their hosting process. This means that, if your service is going to do any CPU intensive (such as MP3 playback) or blocking (such as networking) operations, it should spawn its own thread in which to do that work.</a:t>
              </a:r>
              <a:endParaRPr lang="en-US" sz="2000" b="0" dirty="0" err="1" smtClean="0"/>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9"/>
          <p:cNvGrpSpPr/>
          <p:nvPr/>
        </p:nvGrpSpPr>
        <p:grpSpPr>
          <a:xfrm>
            <a:off x="334554" y="4040356"/>
            <a:ext cx="841248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Each service class must have a corresponding &lt;service&gt; declaration in its package's </a:t>
              </a:r>
              <a:r>
                <a:rPr lang="en-US" sz="2000" b="0" dirty="0" smtClean="0">
                  <a:latin typeface="Courier New" pitchFamily="49" charset="0"/>
                  <a:cs typeface="Courier New" pitchFamily="49" charset="0"/>
                </a:rPr>
                <a:t>AndroidManifest.xml</a:t>
              </a:r>
              <a:r>
                <a:rPr lang="en-US" sz="2000" b="0" dirty="0" smtClean="0"/>
                <a:t>.</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4" name="Group 19"/>
          <p:cNvGrpSpPr/>
          <p:nvPr/>
        </p:nvGrpSpPr>
        <p:grpSpPr>
          <a:xfrm>
            <a:off x="334554" y="5313789"/>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Services can be started with </a:t>
              </a:r>
              <a:r>
                <a:rPr lang="en-US" sz="2000" b="0" dirty="0" err="1" smtClean="0">
                  <a:latin typeface="Courier New" pitchFamily="49" charset="0"/>
                  <a:cs typeface="Courier New" pitchFamily="49" charset="0"/>
                </a:rPr>
                <a:t>Context.startService</a:t>
              </a:r>
              <a:r>
                <a:rPr lang="en-US" sz="2000" b="0" dirty="0" smtClean="0">
                  <a:latin typeface="Courier New" pitchFamily="49" charset="0"/>
                  <a:cs typeface="Courier New" pitchFamily="49" charset="0"/>
                </a:rPr>
                <a:t>() </a:t>
              </a:r>
              <a:r>
                <a:rPr lang="en-US" sz="2000" b="0" dirty="0" smtClean="0"/>
                <a:t>and </a:t>
              </a:r>
              <a:r>
                <a:rPr lang="en-US" sz="2000" b="0" dirty="0" err="1" smtClean="0">
                  <a:latin typeface="Courier New" pitchFamily="49" charset="0"/>
                  <a:cs typeface="Courier New" pitchFamily="49" charset="0"/>
                </a:rPr>
                <a:t>Context.bindService</a:t>
              </a:r>
              <a:r>
                <a:rPr lang="en-US" sz="2000" b="0" dirty="0" smtClean="0">
                  <a:latin typeface="Courier New" pitchFamily="49" charset="0"/>
                  <a:cs typeface="Courier New" pitchFamily="49" charset="0"/>
                </a:rPr>
                <a:t>()</a:t>
              </a:r>
              <a:r>
                <a:rPr lang="en-US" sz="2000" b="0" dirty="0" smtClean="0"/>
                <a: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566160" y="1466268"/>
            <a:ext cx="2011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Main Activity</a:t>
            </a:r>
          </a:p>
        </p:txBody>
      </p:sp>
      <p:sp>
        <p:nvSpPr>
          <p:cNvPr id="6" name="TextBox 5"/>
          <p:cNvSpPr txBox="1"/>
          <p:nvPr/>
        </p:nvSpPr>
        <p:spPr>
          <a:xfrm>
            <a:off x="365759" y="2219535"/>
            <a:ext cx="8412480"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Application logic and its </a:t>
            </a:r>
            <a:r>
              <a:rPr lang="en-US" sz="1800" b="0" dirty="0" err="1" smtClean="0">
                <a:solidFill>
                  <a:prstClr val="black"/>
                </a:solidFill>
                <a:latin typeface="Courier New" pitchFamily="49" charset="0"/>
                <a:cs typeface="Courier New" pitchFamily="49" charset="0"/>
              </a:rPr>
              <a:t>BroadcastReceiverin</a:t>
            </a:r>
            <a:r>
              <a:rPr lang="en-US" sz="1800" b="0" dirty="0" smtClean="0">
                <a:solidFill>
                  <a:prstClr val="black"/>
                </a:solidFill>
                <a:latin typeface="Courier New" pitchFamily="49" charset="0"/>
                <a:cs typeface="Courier New" pitchFamily="49" charset="0"/>
              </a:rPr>
              <a:t> the same class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cis493.demos;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java.util.Date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android.content.BroadcastReceiver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android.content.ComponentName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android.content.Context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android.content.IntentFilter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android.os.SystemClock</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566160" y="1466268"/>
            <a:ext cx="2011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Main Activity</a:t>
            </a:r>
          </a:p>
        </p:txBody>
      </p:sp>
      <p:sp>
        <p:nvSpPr>
          <p:cNvPr id="6" name="TextBox 5"/>
          <p:cNvSpPr txBox="1"/>
          <p:nvPr/>
        </p:nvSpPr>
        <p:spPr>
          <a:xfrm>
            <a:off x="365759" y="2219535"/>
            <a:ext cx="8412480" cy="42473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android.util.Log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android.view.View.OnClickListener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MyServiceDriver3 extends Activity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TextViewtxtMsg</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Button </a:t>
            </a:r>
            <a:r>
              <a:rPr lang="en-US" sz="1800" b="0" dirty="0" err="1" smtClean="0">
                <a:solidFill>
                  <a:prstClr val="black"/>
                </a:solidFill>
                <a:latin typeface="Courier New" pitchFamily="49" charset="0"/>
                <a:cs typeface="Courier New" pitchFamily="49" charset="0"/>
              </a:rPr>
              <a:t>btnStopService</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ComponentNameservice</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BroadcastReceiverreceiver</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13@OverridepublicvoidonCreate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566160" y="1466268"/>
            <a:ext cx="2011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Main Activity</a:t>
            </a:r>
          </a:p>
        </p:txBody>
      </p:sp>
      <p:sp>
        <p:nvSpPr>
          <p:cNvPr id="6" name="TextBox 5"/>
          <p:cNvSpPr txBox="1"/>
          <p:nvPr/>
        </p:nvSpPr>
        <p:spPr>
          <a:xfrm>
            <a:off x="365759" y="2219535"/>
            <a:ext cx="8412480" cy="41365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txtMsg</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R.id.txtMsg</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newIntent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MyService3.class</a:t>
            </a:r>
            <a:r>
              <a:rPr lang="en-US" sz="1800" b="0" dirty="0" smtClean="0">
                <a:solidFill>
                  <a:prstClr val="black"/>
                </a:solidFill>
                <a:latin typeface="Courier New" pitchFamily="49" charset="0"/>
                <a:cs typeface="Courier New" pitchFamily="49" charset="0"/>
              </a:rPr>
              <a:t>); service= </a:t>
            </a:r>
            <a:r>
              <a:rPr lang="en-US" sz="1800" b="0" dirty="0" err="1" smtClean="0">
                <a:solidFill>
                  <a:prstClr val="black"/>
                </a:solidFill>
                <a:latin typeface="Courier New" pitchFamily="49" charset="0"/>
                <a:cs typeface="Courier New" pitchFamily="49" charset="0"/>
              </a:rPr>
              <a:t>startService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txtMsg.setText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MyService3</a:t>
            </a:r>
            <a:r>
              <a:rPr lang="en-US" sz="1800" b="0" dirty="0" smtClean="0">
                <a:solidFill>
                  <a:prstClr val="black"/>
                </a:solidFill>
                <a:latin typeface="Courier New" pitchFamily="49" charset="0"/>
                <a:cs typeface="Courier New" pitchFamily="49" charset="0"/>
              </a:rPr>
              <a:t> started -(see </a:t>
            </a:r>
            <a:r>
              <a:rPr lang="en-US" sz="1800" b="0" dirty="0" err="1" smtClean="0">
                <a:solidFill>
                  <a:prstClr val="black"/>
                </a:solidFill>
                <a:latin typeface="Courier New" pitchFamily="49" charset="0"/>
                <a:cs typeface="Courier New" pitchFamily="49" charset="0"/>
              </a:rPr>
              <a:t>DDMS</a:t>
            </a:r>
            <a:r>
              <a:rPr lang="en-US" sz="1800" b="0" dirty="0" smtClean="0">
                <a:solidFill>
                  <a:prstClr val="black"/>
                </a:solidFill>
                <a:latin typeface="Courier New" pitchFamily="49" charset="0"/>
                <a:cs typeface="Courier New" pitchFamily="49" charset="0"/>
              </a:rPr>
              <a:t> Log)"); </a:t>
            </a:r>
            <a:r>
              <a:rPr lang="en-US" sz="1800" b="0" dirty="0" err="1" smtClean="0">
                <a:solidFill>
                  <a:prstClr val="black"/>
                </a:solidFill>
                <a:latin typeface="Courier New" pitchFamily="49" charset="0"/>
                <a:cs typeface="Courier New" pitchFamily="49" charset="0"/>
              </a:rPr>
              <a:t>btnStopService</a:t>
            </a:r>
            <a:r>
              <a:rPr lang="en-US" sz="1800" b="0" dirty="0" smtClean="0">
                <a:solidFill>
                  <a:prstClr val="black"/>
                </a:solidFill>
                <a:latin typeface="Courier New" pitchFamily="49" charset="0"/>
                <a:cs typeface="Courier New" pitchFamily="49" charset="0"/>
              </a:rPr>
              <a:t>= (Button)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R.id.btnStopService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btnStopService.setOnClickListener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newOnClickListener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publicvoidonClick</a:t>
            </a:r>
            <a:r>
              <a:rPr lang="en-US" sz="1800" b="0" dirty="0" smtClean="0">
                <a:solidFill>
                  <a:prstClr val="black"/>
                </a:solidFill>
                <a:latin typeface="Courier New" pitchFamily="49" charset="0"/>
                <a:cs typeface="Courier New" pitchFamily="49" charset="0"/>
              </a:rPr>
              <a:t>(View v) {try{</a:t>
            </a:r>
            <a:r>
              <a:rPr lang="en-US" sz="1800" b="0" dirty="0" err="1" smtClean="0">
                <a:solidFill>
                  <a:prstClr val="black"/>
                </a:solidFill>
                <a:latin typeface="Courier New" pitchFamily="49" charset="0"/>
                <a:cs typeface="Courier New" pitchFamily="49" charset="0"/>
              </a:rPr>
              <a:t>stopService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newIntent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txtMsg.setText</a:t>
            </a:r>
            <a:r>
              <a:rPr lang="en-US" sz="1800" b="0" dirty="0" smtClean="0">
                <a:solidFill>
                  <a:prstClr val="black"/>
                </a:solidFill>
                <a:latin typeface="Courier New" pitchFamily="49" charset="0"/>
                <a:cs typeface="Courier New" pitchFamily="49" charset="0"/>
              </a:rPr>
              <a:t>("After </a:t>
            </a:r>
            <a:r>
              <a:rPr lang="en-US" sz="1800" b="0" dirty="0" err="1" smtClean="0">
                <a:solidFill>
                  <a:prstClr val="black"/>
                </a:solidFill>
                <a:latin typeface="Courier New" pitchFamily="49" charset="0"/>
                <a:cs typeface="Courier New" pitchFamily="49" charset="0"/>
              </a:rPr>
              <a:t>stopingService</a:t>
            </a:r>
            <a:r>
              <a:rPr lang="en-US" sz="1800" b="0" dirty="0" smtClean="0">
                <a:solidFill>
                  <a:prstClr val="black"/>
                </a:solidFill>
                <a:latin typeface="Courier New" pitchFamily="49" charset="0"/>
                <a:cs typeface="Courier New" pitchFamily="49" charset="0"/>
              </a:rPr>
              <a:t>: \n"+ </a:t>
            </a:r>
            <a:r>
              <a:rPr lang="en-US" sz="1800" b="0" dirty="0" err="1" smtClean="0">
                <a:solidFill>
                  <a:prstClr val="black"/>
                </a:solidFill>
                <a:latin typeface="Courier New" pitchFamily="49" charset="0"/>
                <a:cs typeface="Courier New" pitchFamily="49" charset="0"/>
              </a:rPr>
              <a:t>service.getClassName</a:t>
            </a:r>
            <a:r>
              <a:rPr lang="en-US" sz="1800" b="0" dirty="0" smtClean="0">
                <a:solidFill>
                  <a:prstClr val="black"/>
                </a:solidFill>
                <a:latin typeface="Courier New" pitchFamily="49" charset="0"/>
                <a:cs typeface="Courier New" pitchFamily="49" charset="0"/>
              </a:rPr>
              <a:t>());} catch(Exception e) {</a:t>
            </a:r>
            <a:r>
              <a:rPr lang="en-US" sz="1800" b="0" dirty="0" err="1" smtClean="0">
                <a:solidFill>
                  <a:prstClr val="black"/>
                </a:solidFill>
                <a:latin typeface="Courier New" pitchFamily="49" charset="0"/>
                <a:cs typeface="Courier New" pitchFamily="49" charset="0"/>
              </a:rPr>
              <a:t>e.printStackTrace</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register &amp; define filter for local listener</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IntentFiltermainFilter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newIntentFilter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matos.action.GOSERVICE3</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receiver= </a:t>
            </a:r>
            <a:r>
              <a:rPr lang="en-US" sz="1800" b="0" dirty="0" err="1" smtClean="0">
                <a:solidFill>
                  <a:prstClr val="black"/>
                </a:solidFill>
                <a:latin typeface="Courier New" pitchFamily="49" charset="0"/>
                <a:cs typeface="Courier New" pitchFamily="49" charset="0"/>
              </a:rPr>
              <a:t>newMyMainLocalReceiver</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566160" y="1466268"/>
            <a:ext cx="2011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Main Activity</a:t>
            </a:r>
          </a:p>
        </p:txBody>
      </p:sp>
      <p:sp>
        <p:nvSpPr>
          <p:cNvPr id="6" name="TextBox 5"/>
          <p:cNvSpPr txBox="1"/>
          <p:nvPr/>
        </p:nvSpPr>
        <p:spPr>
          <a:xfrm>
            <a:off x="365759" y="2219535"/>
            <a:ext cx="8412480"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registerReceiver</a:t>
            </a:r>
            <a:r>
              <a:rPr lang="en-US" sz="1800" b="0" dirty="0" smtClean="0">
                <a:solidFill>
                  <a:prstClr val="black"/>
                </a:solidFill>
                <a:latin typeface="Courier New" pitchFamily="49" charset="0"/>
                <a:cs typeface="Courier New" pitchFamily="49" charset="0"/>
              </a:rPr>
              <a:t>(receiver, </a:t>
            </a:r>
            <a:r>
              <a:rPr lang="en-US" sz="1800" b="0" dirty="0" err="1" smtClean="0">
                <a:solidFill>
                  <a:prstClr val="black"/>
                </a:solidFill>
                <a:latin typeface="Courier New" pitchFamily="49" charset="0"/>
                <a:cs typeface="Courier New" pitchFamily="49" charset="0"/>
              </a:rPr>
              <a:t>mainFilter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onCreate</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onDestroy</a:t>
            </a:r>
            <a:r>
              <a:rPr lang="en-US" sz="1800" b="0" dirty="0" smtClean="0">
                <a:solidFill>
                  <a:prstClr val="black"/>
                </a:solidFill>
                <a:latin typeface="Courier New" pitchFamily="49" charset="0"/>
                <a:cs typeface="Courier New" pitchFamily="49" charset="0"/>
              </a:rPr>
              <a:t>()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super.onDestroy</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try{</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stopService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intentMyService</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unregisterReceiver</a:t>
            </a:r>
            <a:r>
              <a:rPr lang="en-US" sz="1800" b="0" dirty="0" smtClean="0">
                <a:solidFill>
                  <a:prstClr val="black"/>
                </a:solidFill>
                <a:latin typeface="Courier New" pitchFamily="49" charset="0"/>
                <a:cs typeface="Courier New" pitchFamily="49" charset="0"/>
              </a:rPr>
              <a:t>(receiver);</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 catch(Exception e)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MAIN3</a:t>
            </a:r>
            <a:r>
              <a:rPr lang="en-US" sz="1800" b="0" dirty="0" smtClean="0">
                <a:solidFill>
                  <a:prstClr val="black"/>
                </a:solidFill>
                <a:latin typeface="Courier New" pitchFamily="49" charset="0"/>
                <a:cs typeface="Courier New" pitchFamily="49" charset="0"/>
              </a:rPr>
              <a:t>-DESTROY&gt;&gt;&gt;", </a:t>
            </a:r>
            <a:r>
              <a:rPr lang="en-US" sz="1800" b="0" dirty="0" err="1" smtClean="0">
                <a:solidFill>
                  <a:prstClr val="black"/>
                </a:solidFill>
                <a:latin typeface="Courier New" pitchFamily="49" charset="0"/>
                <a:cs typeface="Courier New" pitchFamily="49" charset="0"/>
              </a:rPr>
              <a:t>e.getMessage</a:t>
            </a:r>
            <a:r>
              <a:rPr lang="en-US" sz="1800" b="0" dirty="0" smtClean="0">
                <a:solidFill>
                  <a:prstClr val="black"/>
                </a:solidFill>
                <a:latin typeface="Courier New" pitchFamily="49" charset="0"/>
                <a:cs typeface="Courier New" pitchFamily="49" charset="0"/>
              </a:rPr>
              <a:t>() );</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566160" y="1466268"/>
            <a:ext cx="2011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Main Activity</a:t>
            </a:r>
          </a:p>
        </p:txBody>
      </p:sp>
      <p:sp>
        <p:nvSpPr>
          <p:cNvPr id="6" name="TextBox 5"/>
          <p:cNvSpPr txBox="1"/>
          <p:nvPr/>
        </p:nvSpPr>
        <p:spPr>
          <a:xfrm>
            <a:off x="365759" y="2219535"/>
            <a:ext cx="8412480" cy="41919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MAIN3</a:t>
            </a:r>
            <a:r>
              <a:rPr lang="en-US" sz="1800" b="0" dirty="0" smtClean="0">
                <a:solidFill>
                  <a:prstClr val="black"/>
                </a:solidFill>
                <a:latin typeface="Courier New" pitchFamily="49" charset="0"/>
                <a:cs typeface="Courier New" pitchFamily="49" charset="0"/>
              </a:rPr>
              <a:t>-DESTROY&gt;&gt;&gt;", "Adios");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onDestroy</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local (embedded) RECEIVER</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MyMainLocalReceiver</a:t>
            </a:r>
            <a:r>
              <a:rPr lang="en-US" sz="1800" b="0" dirty="0" smtClean="0">
                <a:solidFill>
                  <a:prstClr val="black"/>
                </a:solidFill>
                <a:latin typeface="Courier New" pitchFamily="49" charset="0"/>
                <a:cs typeface="Courier New" pitchFamily="49" charset="0"/>
              </a:rPr>
              <a:t> extends </a:t>
            </a:r>
            <a:r>
              <a:rPr lang="en-US" sz="1800" b="0" dirty="0" err="1" smtClean="0">
                <a:solidFill>
                  <a:prstClr val="black"/>
                </a:solidFill>
                <a:latin typeface="Courier New" pitchFamily="49" charset="0"/>
                <a:cs typeface="Courier New" pitchFamily="49" charset="0"/>
              </a:rPr>
              <a:t>BroadcastReceiver</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publicvoidonReceive</a:t>
            </a:r>
            <a:r>
              <a:rPr lang="en-US" sz="1800" b="0" dirty="0" smtClean="0">
                <a:solidFill>
                  <a:prstClr val="black"/>
                </a:solidFill>
                <a:latin typeface="Courier New" pitchFamily="49" charset="0"/>
                <a:cs typeface="Courier New" pitchFamily="49" charset="0"/>
              </a:rPr>
              <a:t>(Context </a:t>
            </a:r>
            <a:r>
              <a:rPr lang="en-US" sz="1800" b="0" dirty="0" err="1" smtClean="0">
                <a:solidFill>
                  <a:prstClr val="black"/>
                </a:solidFill>
                <a:latin typeface="Courier New" pitchFamily="49" charset="0"/>
                <a:cs typeface="Courier New" pitchFamily="49" charset="0"/>
              </a:rPr>
              <a:t>localContext</a:t>
            </a:r>
            <a:r>
              <a:rPr lang="en-US" sz="1800" b="0" dirty="0" smtClean="0">
                <a:solidFill>
                  <a:prstClr val="black"/>
                </a:solidFill>
                <a:latin typeface="Courier New" pitchFamily="49" charset="0"/>
                <a:cs typeface="Courier New" pitchFamily="49" charset="0"/>
              </a:rPr>
              <a:t>, Intent </a:t>
            </a:r>
            <a:r>
              <a:rPr lang="en-US" sz="1800" b="0" dirty="0" err="1" smtClean="0">
                <a:solidFill>
                  <a:prstClr val="black"/>
                </a:solidFill>
                <a:latin typeface="Courier New" pitchFamily="49" charset="0"/>
                <a:cs typeface="Courier New" pitchFamily="49" charset="0"/>
              </a:rPr>
              <a:t>callerIntent</a:t>
            </a:r>
            <a:r>
              <a:rPr lang="en-US" sz="1800" b="0" dirty="0" smtClean="0">
                <a:solidFill>
                  <a:prstClr val="black"/>
                </a:solidFill>
                <a:latin typeface="Courier New" pitchFamily="49" charset="0"/>
                <a:cs typeface="Courier New" pitchFamily="49" charset="0"/>
              </a:rPr>
              <a:t>) {</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serviceData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callerIntent.getStringExtra</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serviceData</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Log.e</a:t>
            </a:r>
            <a:r>
              <a:rPr lang="en-US" sz="1800" b="0" dirty="0" smtClean="0">
                <a:solidFill>
                  <a:prstClr val="black"/>
                </a:solidFill>
                <a:latin typeface="Courier New" pitchFamily="49" charset="0"/>
                <a:cs typeface="Courier New" pitchFamily="49" charset="0"/>
              </a:rPr>
              <a:t>("MAIN&gt;&gt;&gt;", </a:t>
            </a:r>
            <a:r>
              <a:rPr lang="en-US" sz="1800" b="0" dirty="0" err="1" smtClean="0">
                <a:solidFill>
                  <a:prstClr val="black"/>
                </a:solidFill>
                <a:latin typeface="Courier New" pitchFamily="49" charset="0"/>
                <a:cs typeface="Courier New" pitchFamily="49" charset="0"/>
              </a:rPr>
              <a:t>serviceData</a:t>
            </a:r>
            <a:r>
              <a:rPr lang="en-US" sz="1800" b="0" dirty="0" smtClean="0">
                <a:solidFill>
                  <a:prstClr val="black"/>
                </a:solidFill>
                <a:latin typeface="Courier New" pitchFamily="49" charset="0"/>
                <a:cs typeface="Courier New" pitchFamily="49" charset="0"/>
              </a:rPr>
              <a:t>+ " -receiving data “</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566160" y="1466268"/>
            <a:ext cx="20116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Main Activity</a:t>
            </a:r>
          </a:p>
        </p:txBody>
      </p:sp>
      <p:sp>
        <p:nvSpPr>
          <p:cNvPr id="6" name="TextBox 5"/>
          <p:cNvSpPr txBox="1"/>
          <p:nvPr/>
        </p:nvSpPr>
        <p:spPr>
          <a:xfrm>
            <a:off x="365759" y="2219535"/>
            <a:ext cx="8412480" cy="23637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SystemClock.elapsedRealtime</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now = "\n"+ </a:t>
            </a:r>
            <a:r>
              <a:rPr lang="en-US" sz="1800" b="0" dirty="0" err="1" smtClean="0">
                <a:solidFill>
                  <a:prstClr val="black"/>
                </a:solidFill>
                <a:latin typeface="Courier New" pitchFamily="49" charset="0"/>
                <a:cs typeface="Courier New" pitchFamily="49" charset="0"/>
              </a:rPr>
              <a:t>serviceData</a:t>
            </a:r>
            <a:r>
              <a:rPr lang="en-US" sz="1800" b="0" dirty="0" smtClean="0">
                <a:solidFill>
                  <a:prstClr val="black"/>
                </a:solidFill>
                <a:latin typeface="Courier New" pitchFamily="49" charset="0"/>
                <a:cs typeface="Courier New" pitchFamily="49" charset="0"/>
              </a:rPr>
              <a:t>+ "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newDate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toLocaleString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txtMsg.append</a:t>
            </a:r>
            <a:r>
              <a:rPr lang="en-US" sz="1800" b="0" dirty="0" smtClean="0">
                <a:solidFill>
                  <a:prstClr val="black"/>
                </a:solidFill>
                <a:latin typeface="Courier New" pitchFamily="49" charset="0"/>
                <a:cs typeface="Courier New" pitchFamily="49" charset="0"/>
              </a:rPr>
              <a:t>(now);</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MyMainLocalReceiver</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MyServiceDriver4</a:t>
            </a:r>
            <a:endParaRPr lang="en-US" sz="1800" b="0" dirty="0" smtClean="0">
              <a:solidFill>
                <a:prstClr val="black"/>
              </a:solidFill>
              <a:latin typeface="Courier New" pitchFamily="49" charset="0"/>
              <a:cs typeface="Courier New" pitchFamily="49" charset="0"/>
            </a:endParaRP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611880" y="1466268"/>
            <a:ext cx="1920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 Service</a:t>
            </a:r>
          </a:p>
        </p:txBody>
      </p:sp>
      <p:sp>
        <p:nvSpPr>
          <p:cNvPr id="6" name="TextBox 5"/>
          <p:cNvSpPr txBox="1"/>
          <p:nvPr/>
        </p:nvSpPr>
        <p:spPr>
          <a:xfrm>
            <a:off x="365759" y="2219535"/>
            <a:ext cx="8412480" cy="40257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Service3</a:t>
            </a:r>
            <a:r>
              <a:rPr lang="en-US" sz="1800" b="0" dirty="0" smtClean="0">
                <a:solidFill>
                  <a:prstClr val="black"/>
                </a:solidFill>
                <a:latin typeface="Courier New" pitchFamily="49" charset="0"/>
                <a:cs typeface="Courier New" pitchFamily="49" charset="0"/>
              </a:rPr>
              <a:t> uses a thread to run slow operation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cis493.demos;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android.app.Service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android.content.Intent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android.os.IBinder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android.util.Log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MyService3 extends Service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booleanisRunning</a:t>
            </a:r>
            <a:r>
              <a:rPr lang="en-US" sz="1800" b="0" dirty="0" smtClean="0">
                <a:solidFill>
                  <a:prstClr val="black"/>
                </a:solidFill>
                <a:latin typeface="Courier New" pitchFamily="49" charset="0"/>
                <a:cs typeface="Courier New" pitchFamily="49" charset="0"/>
              </a:rPr>
              <a:t>= true;</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publicIBinderonBind</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arg0</a:t>
            </a:r>
            <a:r>
              <a:rPr lang="en-US" sz="1800" b="0" dirty="0" smtClean="0">
                <a:solidFill>
                  <a:prstClr val="black"/>
                </a:solidFill>
                <a:latin typeface="Courier New" pitchFamily="49" charset="0"/>
                <a:cs typeface="Courier New" pitchFamily="49" charset="0"/>
              </a:rPr>
              <a:t>) {</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null;</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611880" y="1466268"/>
            <a:ext cx="1920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 Service</a:t>
            </a:r>
          </a:p>
        </p:txBody>
      </p:sp>
      <p:sp>
        <p:nvSpPr>
          <p:cNvPr id="6" name="TextBox 5"/>
          <p:cNvSpPr txBox="1"/>
          <p:nvPr/>
        </p:nvSpPr>
        <p:spPr>
          <a:xfrm>
            <a:off x="365759" y="2219535"/>
            <a:ext cx="8412480" cy="43027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intent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intstartId</a:t>
            </a:r>
            <a:r>
              <a:rPr lang="en-US" sz="1800" b="0" dirty="0" smtClean="0">
                <a:solidFill>
                  <a:prstClr val="black"/>
                </a:solidFill>
                <a:latin typeface="Courier New" pitchFamily="49" charset="0"/>
                <a:cs typeface="Courier New" pitchFamily="49" charset="0"/>
              </a:rPr>
              <a:t>)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super.onStart</a:t>
            </a: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startId</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Log.e</a:t>
            </a:r>
            <a:r>
              <a:rPr lang="en-US" sz="1800" b="0" dirty="0" smtClean="0">
                <a:solidFill>
                  <a:prstClr val="black"/>
                </a:solidFill>
                <a:latin typeface="Courier New" pitchFamily="49" charset="0"/>
                <a:cs typeface="Courier New" pitchFamily="49" charset="0"/>
              </a:rPr>
              <a:t>("&lt;&lt;</a:t>
            </a:r>
            <a:r>
              <a:rPr lang="en-US" sz="1800" b="0" dirty="0" err="1" smtClean="0">
                <a:solidFill>
                  <a:prstClr val="black"/>
                </a:solidFill>
                <a:latin typeface="Courier New" pitchFamily="49" charset="0"/>
                <a:cs typeface="Courier New" pitchFamily="49" charset="0"/>
              </a:rPr>
              <a:t>MyService3-onStart</a:t>
            </a:r>
            <a:r>
              <a:rPr lang="en-US" sz="1800" b="0" dirty="0" smtClean="0">
                <a:solidFill>
                  <a:prstClr val="black"/>
                </a:solidFill>
                <a:latin typeface="Courier New" pitchFamily="49" charset="0"/>
                <a:cs typeface="Courier New" pitchFamily="49" charset="0"/>
              </a:rPr>
              <a:t>&gt;&gt;", "I am alive-3!");</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 we place the slow work of the service in its own thread</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 so the caller is not hung up waiting for us</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Thread </a:t>
            </a:r>
            <a:r>
              <a:rPr lang="en-US" sz="1800" b="0" dirty="0" err="1" smtClean="0">
                <a:solidFill>
                  <a:prstClr val="black"/>
                </a:solidFill>
                <a:latin typeface="Courier New" pitchFamily="49" charset="0"/>
                <a:cs typeface="Courier New" pitchFamily="49" charset="0"/>
              </a:rPr>
              <a:t>triggerService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newThread</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newRunnable</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longstartingTime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System.currentTimeMillis</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611880" y="1466268"/>
            <a:ext cx="1920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 Service</a:t>
            </a:r>
          </a:p>
        </p:txBody>
      </p:sp>
      <p:sp>
        <p:nvSpPr>
          <p:cNvPr id="6" name="TextBox 5"/>
          <p:cNvSpPr txBox="1"/>
          <p:nvPr/>
        </p:nvSpPr>
        <p:spPr>
          <a:xfrm>
            <a:off x="365759" y="2219535"/>
            <a:ext cx="8412480" cy="39149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longtics</a:t>
            </a:r>
            <a:r>
              <a:rPr lang="en-US" sz="1800" b="0" dirty="0" smtClean="0">
                <a:solidFill>
                  <a:prstClr val="black"/>
                </a:solidFill>
                <a:latin typeface="Courier New" pitchFamily="49" charset="0"/>
                <a:cs typeface="Courier New" pitchFamily="49" charset="0"/>
              </a:rPr>
              <a:t>= 0;</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publicvoidrun</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for(</a:t>
            </a:r>
            <a:r>
              <a:rPr lang="en-US" sz="1800" b="0" dirty="0" err="1" smtClean="0">
                <a:solidFill>
                  <a:prstClr val="black"/>
                </a:solidFill>
                <a:latin typeface="Courier New" pitchFamily="49" charset="0"/>
                <a:cs typeface="Courier New" pitchFamily="49" charset="0"/>
              </a:rPr>
              <a:t>inti</a:t>
            </a:r>
            <a:r>
              <a:rPr lang="en-US" sz="1800" b="0" dirty="0" smtClean="0">
                <a:solidFill>
                  <a:prstClr val="black"/>
                </a:solidFill>
                <a:latin typeface="Courier New" pitchFamily="49" charset="0"/>
                <a:cs typeface="Courier New" pitchFamily="49" charset="0"/>
              </a:rPr>
              <a:t>=0; (</a:t>
            </a:r>
            <a:r>
              <a:rPr lang="en-US" sz="1800" b="0" dirty="0" err="1" smtClean="0">
                <a:solidFill>
                  <a:prstClr val="black"/>
                </a:solidFill>
                <a:latin typeface="Courier New" pitchFamily="49" charset="0"/>
                <a:cs typeface="Courier New" pitchFamily="49" charset="0"/>
              </a:rPr>
              <a:t>i</a:t>
            </a:r>
            <a:r>
              <a:rPr lang="en-US" sz="1800" b="0" dirty="0" smtClean="0">
                <a:solidFill>
                  <a:prstClr val="black"/>
                </a:solidFill>
                <a:latin typeface="Courier New" pitchFamily="49" charset="0"/>
                <a:cs typeface="Courier New" pitchFamily="49" charset="0"/>
              </a:rPr>
              <a:t>&lt; 120) &amp; </a:t>
            </a:r>
            <a:r>
              <a:rPr lang="en-US" sz="1800" b="0" dirty="0" err="1" smtClean="0">
                <a:solidFill>
                  <a:prstClr val="black"/>
                </a:solidFill>
                <a:latin typeface="Courier New" pitchFamily="49" charset="0"/>
                <a:cs typeface="Courier New" pitchFamily="49" charset="0"/>
              </a:rPr>
              <a:t>isRunning</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a:t>
            </a:r>
            <a:r>
              <a:rPr lang="en-US" sz="1800" b="0" dirty="0" smtClean="0">
                <a:solidFill>
                  <a:prstClr val="black"/>
                </a:solidFill>
                <a:latin typeface="Courier New" pitchFamily="49" charset="0"/>
                <a:cs typeface="Courier New" pitchFamily="49" charset="0"/>
              </a:rPr>
              <a:t>++) { //at most 10 minutes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try{</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//fake that you are very busy here</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tics= </a:t>
            </a:r>
            <a:r>
              <a:rPr lang="en-US" sz="1800" b="0" dirty="0" err="1" smtClean="0">
                <a:solidFill>
                  <a:prstClr val="black"/>
                </a:solidFill>
                <a:latin typeface="Courier New" pitchFamily="49" charset="0"/>
                <a:cs typeface="Courier New" pitchFamily="49" charset="0"/>
              </a:rPr>
              <a:t>System.currentTimeMillis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startingTime</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Intent </a:t>
            </a:r>
            <a:r>
              <a:rPr lang="en-US" sz="1800" b="0" dirty="0" err="1" smtClean="0">
                <a:solidFill>
                  <a:prstClr val="black"/>
                </a:solidFill>
                <a:latin typeface="Courier New" pitchFamily="49" charset="0"/>
                <a:cs typeface="Courier New" pitchFamily="49" charset="0"/>
              </a:rPr>
              <a:t>myFilteredResponse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newIntent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matos.action.GOSERVICE3</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msg</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a:t>
            </a:r>
            <a:r>
              <a:rPr lang="en-US" sz="1800" b="0" dirty="0" smtClean="0">
                <a:solidFill>
                  <a:prstClr val="black"/>
                </a:solidFill>
                <a:latin typeface="Courier New" pitchFamily="49" charset="0"/>
                <a:cs typeface="Courier New" pitchFamily="49" charset="0"/>
              </a:rPr>
              <a:t>+ " value: "+ tics;</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myFilteredResponse.putExtra</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serviceData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msg</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sendBroadcast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myFilteredResponse</a:t>
            </a:r>
            <a:r>
              <a:rPr lang="en-US" sz="1800" b="0" dirty="0" smtClean="0">
                <a:solidFill>
                  <a:prstClr val="black"/>
                </a:solidFill>
                <a:latin typeface="Courier New" pitchFamily="49" charset="0"/>
                <a:cs typeface="Courier New" pitchFamily="49" charset="0"/>
              </a:rPr>
              <a:t>);</a:t>
            </a: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611880" y="1466268"/>
            <a:ext cx="1920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 Service</a:t>
            </a:r>
          </a:p>
        </p:txBody>
      </p:sp>
      <p:sp>
        <p:nvSpPr>
          <p:cNvPr id="6" name="TextBox 5"/>
          <p:cNvSpPr txBox="1"/>
          <p:nvPr/>
        </p:nvSpPr>
        <p:spPr>
          <a:xfrm>
            <a:off x="365759" y="2219535"/>
            <a:ext cx="8412480" cy="40257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Thread.sleep</a:t>
            </a:r>
            <a:r>
              <a:rPr lang="en-US" sz="1800" b="0" dirty="0" smtClean="0">
                <a:solidFill>
                  <a:prstClr val="black"/>
                </a:solidFill>
                <a:latin typeface="Courier New" pitchFamily="49" charset="0"/>
                <a:cs typeface="Courier New" pitchFamily="49" charset="0"/>
              </a:rPr>
              <a:t>(1000); //five seconds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catch(Exception e) { </a:t>
            </a:r>
            <a:r>
              <a:rPr lang="en-US" sz="1800" b="0" dirty="0" err="1" smtClean="0">
                <a:solidFill>
                  <a:prstClr val="black"/>
                </a:solidFill>
                <a:latin typeface="Courier New" pitchFamily="49" charset="0"/>
                <a:cs typeface="Courier New" pitchFamily="49" charset="0"/>
              </a:rPr>
              <a:t>e.printStackTrace</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}//for</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}//run});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triggerService.start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onStart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onDestroy</a:t>
            </a:r>
            <a:r>
              <a:rPr lang="en-US" sz="1800" b="0" dirty="0" smtClean="0">
                <a:solidFill>
                  <a:prstClr val="black"/>
                </a:solidFill>
                <a:latin typeface="Courier New" pitchFamily="49" charset="0"/>
                <a:cs typeface="Courier New" pitchFamily="49" charset="0"/>
              </a:rPr>
              <a:t>() {</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super.onDestroy</a:t>
            </a:r>
            <a:r>
              <a:rPr lang="en-US" sz="1800" b="0" dirty="0" smtClean="0">
                <a:solidFill>
                  <a:prstClr val="black"/>
                </a:solidFill>
                <a:latin typeface="Courier New" pitchFamily="49" charset="0"/>
                <a:cs typeface="Courier New" pitchFamily="49" charset="0"/>
              </a:rPr>
              <a:t>();</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Log.e</a:t>
            </a:r>
            <a:r>
              <a:rPr lang="en-US" sz="1800" b="0" dirty="0" smtClean="0">
                <a:solidFill>
                  <a:prstClr val="black"/>
                </a:solidFill>
                <a:latin typeface="Courier New" pitchFamily="49" charset="0"/>
                <a:cs typeface="Courier New" pitchFamily="49" charset="0"/>
              </a:rPr>
              <a:t>("&lt;&lt;</a:t>
            </a:r>
            <a:r>
              <a:rPr lang="en-US" sz="1800" b="0" dirty="0" err="1" smtClean="0">
                <a:solidFill>
                  <a:prstClr val="black"/>
                </a:solidFill>
                <a:latin typeface="Courier New" pitchFamily="49" charset="0"/>
                <a:cs typeface="Courier New" pitchFamily="49" charset="0"/>
              </a:rPr>
              <a:t>MyService3-onDestroy</a:t>
            </a:r>
            <a:r>
              <a:rPr lang="en-US" sz="1800" b="0" dirty="0" smtClean="0">
                <a:solidFill>
                  <a:prstClr val="black"/>
                </a:solidFill>
                <a:latin typeface="Courier New" pitchFamily="49" charset="0"/>
                <a:cs typeface="Courier New" pitchFamily="49" charset="0"/>
              </a:rPr>
              <a:t>&gt;&gt;", "I am dead-3");</a:t>
            </a:r>
          </a:p>
          <a:p>
            <a:pPr lvl="1"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isRunning</a:t>
            </a:r>
            <a:r>
              <a:rPr lang="en-US" sz="1800" b="0" dirty="0" smtClean="0">
                <a:solidFill>
                  <a:prstClr val="black"/>
                </a:solidFill>
                <a:latin typeface="Courier New" pitchFamily="49" charset="0"/>
                <a:cs typeface="Courier New" pitchFamily="49" charset="0"/>
              </a:rPr>
              <a:t>= false;}//</a:t>
            </a:r>
            <a:r>
              <a:rPr lang="en-US" sz="1800" b="0" dirty="0" err="1" smtClean="0">
                <a:solidFill>
                  <a:prstClr val="black"/>
                </a:solidFill>
                <a:latin typeface="Courier New" pitchFamily="49" charset="0"/>
                <a:cs typeface="Courier New" pitchFamily="49" charset="0"/>
              </a:rPr>
              <a:t>onDestroy</a:t>
            </a:r>
            <a:endParaRPr lang="en-US" sz="1800" b="0" dirty="0" smtClean="0">
              <a:solidFill>
                <a:prstClr val="black"/>
              </a:solidFill>
              <a:latin typeface="Courier New" pitchFamily="49" charset="0"/>
              <a:cs typeface="Courier New" pitchFamily="49" charset="0"/>
            </a:endParaRPr>
          </a:p>
          <a:p>
            <a:pPr lvl="1"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MyService3</a:t>
            </a:r>
            <a:endParaRPr lang="en-US" sz="1800" b="0" dirty="0" smtClean="0">
              <a:solidFill>
                <a:prstClr val="black"/>
              </a:solidFill>
              <a:latin typeface="Courier New" pitchFamily="49" charset="0"/>
              <a:cs typeface="Courier New" pitchFamily="49" charset="0"/>
            </a:endParaRPr>
          </a:p>
        </p:txBody>
      </p:sp>
      <p:sp>
        <p:nvSpPr>
          <p:cNvPr id="7" name="Rectangle 6"/>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Very Simple Service: Example - 2</a:t>
            </a:r>
            <a:endParaRPr lang="en-US" sz="20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3886200" y="885825"/>
            <a:ext cx="1371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a:t>
            </a:r>
            <a:endParaRPr lang="en-US" sz="2000" b="0" dirty="0"/>
          </a:p>
        </p:txBody>
      </p:sp>
      <p:grpSp>
        <p:nvGrpSpPr>
          <p:cNvPr id="2" name="Group 19"/>
          <p:cNvGrpSpPr/>
          <p:nvPr/>
        </p:nvGrpSpPr>
        <p:grpSpPr>
          <a:xfrm>
            <a:off x="334554" y="1884794"/>
            <a:ext cx="8412480" cy="192024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Multiple calls to </a:t>
              </a:r>
              <a:r>
                <a:rPr lang="en-US" sz="2000" b="0" dirty="0" err="1" smtClean="0">
                  <a:latin typeface="Courier New" pitchFamily="49" charset="0"/>
                  <a:cs typeface="Courier New" pitchFamily="49" charset="0"/>
                </a:rPr>
                <a:t>Context.startService</a:t>
              </a:r>
              <a:r>
                <a:rPr lang="en-US" sz="2000" b="0" dirty="0" smtClean="0">
                  <a:latin typeface="Courier New" pitchFamily="49" charset="0"/>
                  <a:cs typeface="Courier New" pitchFamily="49" charset="0"/>
                </a:rPr>
                <a:t>() </a:t>
              </a:r>
              <a:r>
                <a:rPr lang="en-US" sz="2000" b="0" dirty="0" smtClean="0"/>
                <a:t>do not nest (though they do result in multiple corresponding calls to the </a:t>
              </a:r>
              <a:r>
                <a:rPr lang="en-US" sz="2000" b="0" dirty="0" err="1" smtClean="0">
                  <a:latin typeface="Courier New" pitchFamily="49" charset="0"/>
                  <a:cs typeface="Courier New" pitchFamily="49" charset="0"/>
                </a:rPr>
                <a:t>onStart</a:t>
              </a:r>
              <a:r>
                <a:rPr lang="en-US" sz="2000" b="0" dirty="0" smtClean="0">
                  <a:latin typeface="Courier New" pitchFamily="49" charset="0"/>
                  <a:cs typeface="Courier New" pitchFamily="49" charset="0"/>
                </a:rPr>
                <a:t>() </a:t>
              </a:r>
              <a:r>
                <a:rPr lang="en-US" sz="2000" b="0" dirty="0" smtClean="0"/>
                <a:t>method of the Service class), so no matter how many times it is started a service will be stopped once </a:t>
              </a:r>
              <a:r>
                <a:rPr lang="en-US" sz="2000" b="0" dirty="0" err="1" smtClean="0">
                  <a:latin typeface="Courier New" pitchFamily="49" charset="0"/>
                  <a:cs typeface="Courier New" pitchFamily="49" charset="0"/>
                </a:rPr>
                <a:t>Context.stopService</a:t>
              </a:r>
              <a:r>
                <a:rPr lang="en-US" sz="2000" b="0" dirty="0" smtClean="0">
                  <a:latin typeface="Courier New" pitchFamily="49" charset="0"/>
                  <a:cs typeface="Courier New" pitchFamily="49" charset="0"/>
                </a:rPr>
                <a:t>() </a:t>
              </a:r>
              <a:r>
                <a:rPr lang="en-US" sz="2000" b="0" dirty="0" smtClean="0"/>
                <a:t>or </a:t>
              </a:r>
              <a:r>
                <a:rPr lang="en-US" sz="2000" b="0" dirty="0" err="1" smtClean="0">
                  <a:latin typeface="Courier New" pitchFamily="49" charset="0"/>
                  <a:cs typeface="Courier New" pitchFamily="49" charset="0"/>
                </a:rPr>
                <a:t>stopSelf</a:t>
              </a:r>
              <a:r>
                <a:rPr lang="en-US" sz="2000" b="0" dirty="0" smtClean="0">
                  <a:latin typeface="Courier New" pitchFamily="49" charset="0"/>
                  <a:cs typeface="Courier New" pitchFamily="49" charset="0"/>
                </a:rPr>
                <a:t>() </a:t>
              </a:r>
              <a:r>
                <a:rPr lang="en-US" sz="2000" b="0" dirty="0" smtClean="0"/>
                <a:t>is called.</a:t>
              </a:r>
              <a:endParaRPr lang="en-US" sz="2000" b="0" dirty="0" err="1" smtClean="0"/>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4554" y="4416872"/>
            <a:ext cx="8412480" cy="155448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service can be started and allowed to run until someone stops it or it stops itself. Only </a:t>
              </a:r>
              <a:r>
                <a:rPr lang="en-US" sz="2000" b="0" dirty="0" err="1" smtClean="0">
                  <a:latin typeface="Courier New" pitchFamily="49" charset="0"/>
                  <a:cs typeface="Courier New" pitchFamily="49" charset="0"/>
                </a:rPr>
                <a:t>onestopService</a:t>
              </a:r>
              <a:r>
                <a:rPr lang="en-US" sz="2000" b="0" dirty="0" smtClean="0">
                  <a:latin typeface="Courier New" pitchFamily="49" charset="0"/>
                  <a:cs typeface="Courier New" pitchFamily="49" charset="0"/>
                </a:rPr>
                <a:t>() </a:t>
              </a:r>
              <a:r>
                <a:rPr lang="en-US" sz="2000" b="0" dirty="0" smtClean="0"/>
                <a:t>call is needed to stop the service, no matter how many </a:t>
              </a:r>
              <a:r>
                <a:rPr lang="en-US" sz="2000" b="0" dirty="0" err="1" smtClean="0">
                  <a:latin typeface="Courier New" pitchFamily="49" charset="0"/>
                  <a:cs typeface="Courier New" pitchFamily="49" charset="0"/>
                </a:rPr>
                <a:t>timesstartService</a:t>
              </a:r>
              <a:r>
                <a:rPr lang="en-US" sz="2000" b="0" dirty="0" smtClean="0">
                  <a:latin typeface="Courier New" pitchFamily="49" charset="0"/>
                  <a:cs typeface="Courier New" pitchFamily="49" charset="0"/>
                </a:rPr>
                <a:t>() </a:t>
              </a:r>
              <a:r>
                <a:rPr lang="en-US" sz="2000" b="0" dirty="0" smtClean="0"/>
                <a:t>was called.</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 Life Cycle</a:t>
            </a:r>
            <a:endParaRPr lang="en-US" sz="2000" b="0" dirty="0"/>
          </a:p>
        </p:txBody>
      </p:sp>
      <p:sp>
        <p:nvSpPr>
          <p:cNvPr id="10" name="Rectangle 3"/>
          <p:cNvSpPr>
            <a:spLocks noChangeArrowheads="1"/>
          </p:cNvSpPr>
          <p:nvPr/>
        </p:nvSpPr>
        <p:spPr bwMode="gray">
          <a:xfrm>
            <a:off x="365760" y="1509810"/>
            <a:ext cx="8412480"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Like an activity, a service has lifecycle methods that you can implement to monitor changes in its state. But they are fewer than the activity methods —only three —and they are public, not protected:</a:t>
            </a:r>
          </a:p>
        </p:txBody>
      </p:sp>
      <p:grpSp>
        <p:nvGrpSpPr>
          <p:cNvPr id="14" name="Group 19"/>
          <p:cNvGrpSpPr/>
          <p:nvPr/>
        </p:nvGrpSpPr>
        <p:grpSpPr>
          <a:xfrm>
            <a:off x="334553" y="4437043"/>
            <a:ext cx="4734987" cy="64008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latin typeface="Courier New" pitchFamily="49" charset="0"/>
                  <a:cs typeface="Courier New" pitchFamily="49" charset="0"/>
                </a:rPr>
                <a:t>void </a:t>
              </a:r>
              <a:r>
                <a:rPr lang="en-US" sz="2000" b="0" dirty="0" err="1" smtClean="0">
                  <a:latin typeface="Courier New" pitchFamily="49" charset="0"/>
                  <a:cs typeface="Courier New" pitchFamily="49" charset="0"/>
                </a:rPr>
                <a:t>onStart</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Intentintent</a:t>
              </a:r>
              <a:r>
                <a:rPr lang="en-US" sz="2000" b="0" dirty="0" smtClean="0">
                  <a:latin typeface="Courier New" pitchFamily="49" charset="0"/>
                  <a:cs typeface="Courier New" pitchFamily="49" charset="0"/>
                </a:rPr>
                <a: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9"/>
          <p:cNvGrpSpPr/>
          <p:nvPr/>
        </p:nvGrpSpPr>
        <p:grpSpPr>
          <a:xfrm>
            <a:off x="334553" y="3475579"/>
            <a:ext cx="4734987" cy="64008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latin typeface="Courier New" pitchFamily="49" charset="0"/>
                  <a:cs typeface="Courier New" pitchFamily="49" charset="0"/>
                </a:rPr>
                <a:t>void </a:t>
              </a:r>
              <a:r>
                <a:rPr lang="en-US" sz="2000" b="0" dirty="0" err="1" smtClean="0">
                  <a:latin typeface="Courier New" pitchFamily="49" charset="0"/>
                  <a:cs typeface="Courier New" pitchFamily="49" charset="0"/>
                </a:rPr>
                <a:t>onCreate</a:t>
              </a:r>
              <a:r>
                <a:rPr lang="en-US" sz="2000" b="0" dirty="0" smtClean="0">
                  <a:latin typeface="Courier New" pitchFamily="49" charset="0"/>
                  <a:cs typeface="Courier New" pitchFamily="49" charset="0"/>
                </a:rPr>
                <a:t>()</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19"/>
          <p:cNvGrpSpPr/>
          <p:nvPr/>
        </p:nvGrpSpPr>
        <p:grpSpPr>
          <a:xfrm>
            <a:off x="334553" y="5398507"/>
            <a:ext cx="4734987" cy="64008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latin typeface="Courier New" pitchFamily="49" charset="0"/>
                  <a:cs typeface="Courier New" pitchFamily="49" charset="0"/>
                </a:rPr>
                <a:t>void </a:t>
              </a:r>
              <a:r>
                <a:rPr lang="en-US" sz="2000" b="0" dirty="0" err="1" smtClean="0">
                  <a:latin typeface="Courier New" pitchFamily="49" charset="0"/>
                  <a:cs typeface="Courier New" pitchFamily="49" charset="0"/>
                </a:rPr>
                <a:t>onDestroy</a:t>
              </a:r>
              <a:r>
                <a:rPr lang="en-US" sz="2000" b="0" dirty="0" smtClean="0">
                  <a:latin typeface="Courier New" pitchFamily="49" charset="0"/>
                  <a:cs typeface="Courier New" pitchFamily="49" charset="0"/>
                </a:rPr>
                <a:t>()</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aphicFrame>
        <p:nvGraphicFramePr>
          <p:cNvPr id="26" name="Diagram 25"/>
          <p:cNvGraphicFramePr/>
          <p:nvPr/>
        </p:nvGraphicFramePr>
        <p:xfrm>
          <a:off x="4320988" y="3160057"/>
          <a:ext cx="4823012" cy="321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Service Life Cycle</a:t>
            </a:r>
            <a:endParaRPr lang="en-US" sz="2000" b="0" dirty="0"/>
          </a:p>
        </p:txBody>
      </p:sp>
      <p:grpSp>
        <p:nvGrpSpPr>
          <p:cNvPr id="3" name="Group 19"/>
          <p:cNvGrpSpPr/>
          <p:nvPr/>
        </p:nvGrpSpPr>
        <p:grpSpPr>
          <a:xfrm>
            <a:off x="334552" y="2036750"/>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entire life time of a service happens between the time </a:t>
              </a:r>
              <a:r>
                <a:rPr lang="en-US" sz="2000" b="0" dirty="0" err="1" smtClean="0">
                  <a:latin typeface="Courier New" pitchFamily="49" charset="0"/>
                  <a:cs typeface="Courier New" pitchFamily="49" charset="0"/>
                </a:rPr>
                <a:t>onCreate</a:t>
              </a:r>
              <a:r>
                <a:rPr lang="en-US" sz="2000" b="0" dirty="0" smtClean="0">
                  <a:latin typeface="Courier New" pitchFamily="49" charset="0"/>
                  <a:cs typeface="Courier New" pitchFamily="49" charset="0"/>
                </a:rPr>
                <a:t>() </a:t>
              </a:r>
              <a:r>
                <a:rPr lang="en-US" sz="2000" b="0" dirty="0" smtClean="0"/>
                <a:t>is called and the time </a:t>
              </a:r>
              <a:r>
                <a:rPr lang="en-US" sz="2000" b="0" dirty="0" err="1" smtClean="0">
                  <a:latin typeface="Courier New" pitchFamily="49" charset="0"/>
                  <a:cs typeface="Courier New" pitchFamily="49" charset="0"/>
                </a:rPr>
                <a:t>onDestroy</a:t>
              </a:r>
              <a:r>
                <a:rPr lang="en-US" sz="2000" b="0" dirty="0" smtClean="0">
                  <a:latin typeface="Courier New" pitchFamily="49" charset="0"/>
                  <a:cs typeface="Courier New" pitchFamily="49" charset="0"/>
                </a:rPr>
                <a:t>() </a:t>
              </a:r>
              <a:r>
                <a:rPr lang="en-US" sz="2000" b="0" dirty="0" smtClean="0"/>
                <a:t>returns.</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19"/>
          <p:cNvGrpSpPr/>
          <p:nvPr/>
        </p:nvGrpSpPr>
        <p:grpSpPr>
          <a:xfrm>
            <a:off x="334552" y="3522647"/>
            <a:ext cx="8412480" cy="1820270"/>
            <a:chOff x="334552" y="4437043"/>
            <a:chExt cx="8412480" cy="1820270"/>
          </a:xfrm>
        </p:grpSpPr>
        <p:grpSp>
          <p:nvGrpSpPr>
            <p:cNvPr id="2" name="Group 19"/>
            <p:cNvGrpSpPr/>
            <p:nvPr/>
          </p:nvGrpSpPr>
          <p:grpSpPr>
            <a:xfrm>
              <a:off x="334552" y="4437043"/>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Like an activity, a service does its initial setup in </a:t>
                </a:r>
                <a:r>
                  <a:rPr lang="en-US" sz="2000" b="0" dirty="0" err="1" smtClean="0">
                    <a:latin typeface="Courier New" pitchFamily="49" charset="0"/>
                    <a:cs typeface="Courier New" pitchFamily="49" charset="0"/>
                  </a:rPr>
                  <a:t>onCreate</a:t>
                </a:r>
                <a:r>
                  <a:rPr lang="en-US" sz="2000" b="0" dirty="0" smtClean="0">
                    <a:latin typeface="Courier New" pitchFamily="49" charset="0"/>
                    <a:cs typeface="Courier New" pitchFamily="49" charset="0"/>
                  </a:rPr>
                  <a:t>()</a:t>
                </a:r>
                <a:r>
                  <a:rPr lang="en-US" sz="2000" b="0" dirty="0" smtClean="0"/>
                  <a:t>, and releases all remaining resources in </a:t>
                </a:r>
                <a:r>
                  <a:rPr lang="en-US" sz="2000" b="0" dirty="0" err="1" smtClean="0">
                    <a:latin typeface="Courier New" pitchFamily="49" charset="0"/>
                    <a:cs typeface="Courier New" pitchFamily="49" charset="0"/>
                  </a:rPr>
                  <a:t>onDestroy</a:t>
                </a:r>
                <a:r>
                  <a:rPr lang="en-US" sz="2000" b="0" dirty="0" smtClean="0">
                    <a:latin typeface="Courier New" pitchFamily="49" charset="0"/>
                    <a:cs typeface="Courier New" pitchFamily="49" charset="0"/>
                  </a:rPr>
                  <a:t>()</a:t>
                </a:r>
                <a:r>
                  <a:rPr lang="en-US" sz="2000" b="0" dirty="0" smtClean="0"/>
                  <a: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TextBox 16"/>
            <p:cNvSpPr txBox="1"/>
            <p:nvPr/>
          </p:nvSpPr>
          <p:spPr>
            <a:xfrm>
              <a:off x="334552" y="5272428"/>
              <a:ext cx="8412480" cy="98488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dirty="0" smtClean="0">
                  <a:solidFill>
                    <a:prstClr val="black"/>
                  </a:solidFill>
                  <a:latin typeface="+mj-lt"/>
                  <a:cs typeface="Courier New" pitchFamily="49" charset="0"/>
                </a:rPr>
                <a:t>Example:</a:t>
              </a:r>
              <a:r>
                <a:rPr lang="en-US" sz="1800" b="0" dirty="0" smtClean="0">
                  <a:solidFill>
                    <a:prstClr val="black"/>
                  </a:solidFill>
                  <a:latin typeface="+mj-lt"/>
                  <a:cs typeface="Courier New" pitchFamily="49" charset="0"/>
                </a:rPr>
                <a:t> A music playback service could create the thread where the music will be played in </a:t>
              </a:r>
              <a:r>
                <a:rPr lang="en-US" sz="2000" b="0" dirty="0" err="1" smtClean="0">
                  <a:latin typeface="Courier New" pitchFamily="49" charset="0"/>
                  <a:cs typeface="Courier New" pitchFamily="49" charset="0"/>
                </a:rPr>
                <a:t>onCreate</a:t>
              </a:r>
              <a:r>
                <a:rPr lang="en-US" sz="2000" b="0" dirty="0" smtClean="0">
                  <a:latin typeface="Courier New" pitchFamily="49" charset="0"/>
                  <a:cs typeface="Courier New" pitchFamily="49" charset="0"/>
                </a:rPr>
                <a:t>()</a:t>
              </a:r>
              <a:r>
                <a:rPr lang="en-US" sz="1800" b="0" dirty="0" smtClean="0">
                  <a:solidFill>
                    <a:prstClr val="black"/>
                  </a:solidFill>
                  <a:latin typeface="+mj-lt"/>
                  <a:cs typeface="Courier New" pitchFamily="49" charset="0"/>
                </a:rPr>
                <a:t>, and then stop the thread in </a:t>
              </a:r>
              <a:r>
                <a:rPr lang="en-US" sz="2000" b="0" dirty="0" err="1" smtClean="0">
                  <a:latin typeface="Courier New" pitchFamily="49" charset="0"/>
                  <a:cs typeface="Courier New" pitchFamily="49" charset="0"/>
                </a:rPr>
                <a:t>onDestroy</a:t>
              </a:r>
              <a:r>
                <a:rPr lang="en-US" sz="2000" b="0" dirty="0" smtClean="0">
                  <a:latin typeface="Courier New" pitchFamily="49" charset="0"/>
                  <a:cs typeface="Courier New" pitchFamily="49" charset="0"/>
                </a:rPr>
                <a:t>()</a:t>
              </a:r>
              <a:r>
                <a:rPr lang="en-US" sz="1800" b="0" dirty="0" smtClean="0">
                  <a:solidFill>
                    <a:prstClr val="black"/>
                  </a:solidFill>
                  <a:latin typeface="+mj-lt"/>
                  <a:cs typeface="Courier New" pitchFamily="49" charset="0"/>
                </a:rPr>
                <a:t>.</a:t>
              </a:r>
              <a:endParaRPr lang="en-US" sz="1800" dirty="0" smtClean="0">
                <a:solidFill>
                  <a:prstClr val="black"/>
                </a:solidFill>
                <a:latin typeface="+mj-lt"/>
                <a:cs typeface="Courier New" pitchFamily="49"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2560320" y="885825"/>
            <a:ext cx="4023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Broadcast Receiver Lifecycle</a:t>
            </a:r>
            <a:endParaRPr lang="en-US" sz="2000" b="0" dirty="0"/>
          </a:p>
        </p:txBody>
      </p:sp>
      <p:sp>
        <p:nvSpPr>
          <p:cNvPr id="12" name="Rectangle 3"/>
          <p:cNvSpPr>
            <a:spLocks noChangeArrowheads="1"/>
          </p:cNvSpPr>
          <p:nvPr/>
        </p:nvSpPr>
        <p:spPr bwMode="gray">
          <a:xfrm>
            <a:off x="365760" y="150981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Broadcast Receiver is an application class that listens for Intents that are broadcast, rather than being sent to a single target application/activity.</a:t>
            </a:r>
          </a:p>
        </p:txBody>
      </p:sp>
      <p:pic>
        <p:nvPicPr>
          <p:cNvPr id="21" name="Picture 20" descr="78466402.jpg"/>
          <p:cNvPicPr>
            <a:picLocks noChangeAspect="1"/>
          </p:cNvPicPr>
          <p:nvPr/>
        </p:nvPicPr>
        <p:blipFill>
          <a:blip r:embed="rId2"/>
          <a:stretch>
            <a:fillRect/>
          </a:stretch>
        </p:blipFill>
        <p:spPr>
          <a:xfrm flipH="1">
            <a:off x="3418168" y="2824359"/>
            <a:ext cx="2307665" cy="34546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Services</a:t>
            </a:r>
            <a:endParaRPr lang="en-US" dirty="0" smtClean="0">
              <a:solidFill>
                <a:srgbClr val="3B4A1E"/>
              </a:solidFill>
              <a:ea typeface="SimSun" pitchFamily="2" charset="-122"/>
            </a:endParaRPr>
          </a:p>
        </p:txBody>
      </p:sp>
      <p:sp>
        <p:nvSpPr>
          <p:cNvPr id="6" name="Rectangle 5"/>
          <p:cNvSpPr/>
          <p:nvPr/>
        </p:nvSpPr>
        <p:spPr>
          <a:xfrm>
            <a:off x="2560320" y="885825"/>
            <a:ext cx="4023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Broadcast Receiver Lifecycle</a:t>
            </a:r>
            <a:endParaRPr lang="en-US" sz="2000" b="0" dirty="0"/>
          </a:p>
        </p:txBody>
      </p:sp>
      <p:sp>
        <p:nvSpPr>
          <p:cNvPr id="12" name="Rectangle 3"/>
          <p:cNvSpPr>
            <a:spLocks noChangeArrowheads="1"/>
          </p:cNvSpPr>
          <p:nvPr/>
        </p:nvSpPr>
        <p:spPr bwMode="gray">
          <a:xfrm>
            <a:off x="365760" y="150981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system delivers a broadcast Intent to all interested broadcast receivers, which handle the Intent sequentially.</a:t>
            </a:r>
          </a:p>
        </p:txBody>
      </p:sp>
      <p:pic>
        <p:nvPicPr>
          <p:cNvPr id="50178" name="Picture 2"/>
          <p:cNvPicPr>
            <a:picLocks noChangeAspect="1" noChangeArrowheads="1"/>
          </p:cNvPicPr>
          <p:nvPr/>
        </p:nvPicPr>
        <p:blipFill>
          <a:blip r:embed="rId2"/>
          <a:srcRect/>
          <a:stretch>
            <a:fillRect/>
          </a:stretch>
        </p:blipFill>
        <p:spPr bwMode="auto">
          <a:xfrm>
            <a:off x="1676400" y="3055570"/>
            <a:ext cx="5791200"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39025</TotalTime>
  <Words>2922</Words>
  <Application>Microsoft Office PowerPoint</Application>
  <PresentationFormat>On-screen Show (4:3)</PresentationFormat>
  <Paragraphs>408</Paragraphs>
  <Slides>49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4_TS_ILT_Sl1Template1_PPT_20_12_10_V1</vt:lpstr>
      <vt:lpstr>Image</vt:lpstr>
      <vt:lpstr>Slide 1</vt:lpstr>
      <vt:lpstr>Learning Objectives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lpstr>Android Services</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3709</cp:revision>
  <dcterms:created xsi:type="dcterms:W3CDTF">2008-06-23T11:45:25Z</dcterms:created>
  <dcterms:modified xsi:type="dcterms:W3CDTF">2015-09-14T11:26:32Z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C2A4DF9D-5067-4008-B00A-3E7939C1212D</vt:lpwstr>
  </property>
  <property fmtid="{D5CDD505-2E9C-101B-9397-08002B2CF9AE}" pid="6" name="ArticulateProjectFull">
    <vt:lpwstr>D:\Projects\SEF\Android\ILTs\For Trainees\SEF_Android_#_Internet Feeders_Ver1.ppta</vt:lpwstr>
  </property>
</Properties>
</file>