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0405" r:id="rId1"/>
  </p:sldMasterIdLst>
  <p:notesMasterIdLst>
    <p:notesMasterId r:id="rId31"/>
  </p:notesMasterIdLst>
  <p:handoutMasterIdLst>
    <p:handoutMasterId r:id="rId32"/>
  </p:handoutMasterIdLst>
  <p:sldIdLst>
    <p:sldId id="1391" r:id="rId2"/>
    <p:sldId id="1392" r:id="rId3"/>
    <p:sldId id="1364" r:id="rId4"/>
    <p:sldId id="1365" r:id="rId5"/>
    <p:sldId id="1366" r:id="rId6"/>
    <p:sldId id="1367" r:id="rId7"/>
    <p:sldId id="1368" r:id="rId8"/>
    <p:sldId id="1369" r:id="rId9"/>
    <p:sldId id="1370" r:id="rId10"/>
    <p:sldId id="1371" r:id="rId11"/>
    <p:sldId id="1372" r:id="rId12"/>
    <p:sldId id="1373" r:id="rId13"/>
    <p:sldId id="1374" r:id="rId14"/>
    <p:sldId id="1375" r:id="rId15"/>
    <p:sldId id="1376" r:id="rId16"/>
    <p:sldId id="1377" r:id="rId17"/>
    <p:sldId id="1378" r:id="rId18"/>
    <p:sldId id="1379" r:id="rId19"/>
    <p:sldId id="1380" r:id="rId20"/>
    <p:sldId id="1381" r:id="rId21"/>
    <p:sldId id="1382" r:id="rId22"/>
    <p:sldId id="1383" r:id="rId23"/>
    <p:sldId id="1384" r:id="rId24"/>
    <p:sldId id="1385" r:id="rId25"/>
    <p:sldId id="1386" r:id="rId26"/>
    <p:sldId id="1387" r:id="rId27"/>
    <p:sldId id="1388" r:id="rId28"/>
    <p:sldId id="1389" r:id="rId29"/>
    <p:sldId id="1390" r:id="rId30"/>
  </p:sldIdLst>
  <p:sldSz cx="9144000" cy="6858000" type="screen4x3"/>
  <p:notesSz cx="7315200" cy="9601200"/>
  <p:custDataLst>
    <p:tags r:id="rId33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B4E78"/>
    <a:srgbClr val="24785E"/>
    <a:srgbClr val="0070C0"/>
    <a:srgbClr val="000000"/>
    <a:srgbClr val="FCD5B5"/>
    <a:srgbClr val="0000FF"/>
    <a:srgbClr val="C5BFBB"/>
    <a:srgbClr val="8C8C8C"/>
    <a:srgbClr val="B800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934" autoAdjust="0"/>
    <p:restoredTop sz="41165" autoAdjust="0"/>
  </p:normalViewPr>
  <p:slideViewPr>
    <p:cSldViewPr snapToGrid="0">
      <p:cViewPr varScale="1">
        <p:scale>
          <a:sx n="73" d="100"/>
          <a:sy n="73" d="100"/>
        </p:scale>
        <p:origin x="-1476" y="-102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10668"/>
    </p:cViewPr>
  </p:sorterViewPr>
  <p:notesViewPr>
    <p:cSldViewPr snapToGrid="0">
      <p:cViewPr>
        <p:scale>
          <a:sx n="75" d="100"/>
          <a:sy n="75" d="100"/>
        </p:scale>
        <p:origin x="-2088" y="76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14480B-172A-463A-8856-F7A80AA70B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24587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A497BB92-608F-41A3-BBDE-6525BD9589D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25604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>
          <a:xfrm>
            <a:off x="892179" y="2695578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7" y="3516314"/>
            <a:ext cx="6583363" cy="439737"/>
          </a:xfr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ts val="4000"/>
              </a:lnSpc>
              <a:spcBef>
                <a:spcPct val="10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 lang="en-US" sz="2000" b="1" kern="1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p:oleObj spid="_x0000_s47106" name="Image" r:id="rId3" imgW="1473016" imgH="2412698" progId="">
              <p:embed/>
            </p:oleObj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Rectangle 2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4" name="Rectangle 3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3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3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3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472C124-0E51-447D-AFF8-08F7803A90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marL="1139825" indent="-225425">
              <a:tabLst>
                <a:tab pos="1139825" algn="l"/>
                <a:tab pos="2000250" algn="l"/>
              </a:tabLst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2B00C601-6562-4980-AFA9-6587F945A9A9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A833CE2-2961-45C4-8700-151241701D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ADB1BA72-3ED0-4223-B526-BB349C1073C5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B4E7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084" r:id="rId1"/>
    <p:sldLayoutId id="2147492085" r:id="rId2"/>
    <p:sldLayoutId id="2147492086" r:id="rId3"/>
    <p:sldLayoutId id="2147492087" r:id="rId4"/>
    <p:sldLayoutId id="2147492088" r:id="rId5"/>
    <p:sldLayoutId id="2147492089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HP_159"/>
          <p:cNvSpPr txBox="1">
            <a:spLocks noChangeArrowheads="1"/>
          </p:cNvSpPr>
          <p:nvPr/>
        </p:nvSpPr>
        <p:spPr bwMode="auto">
          <a:xfrm>
            <a:off x="313509" y="1450749"/>
            <a:ext cx="8555717" cy="2389187"/>
          </a:xfrm>
          <a:prstGeom prst="rect">
            <a:avLst/>
          </a:prstGeom>
          <a:solidFill>
            <a:srgbClr val="0B4E78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1600" dirty="0">
              <a:solidFill>
                <a:srgbClr val="F6882E"/>
              </a:solidFill>
            </a:endParaRPr>
          </a:p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IN" sz="4000" dirty="0" smtClean="0">
                <a:solidFill>
                  <a:schemeClr val="bg1"/>
                </a:solidFill>
              </a:rPr>
              <a:t>Session </a:t>
            </a:r>
            <a:r>
              <a:rPr lang="en-IN" sz="4000" dirty="0" smtClean="0">
                <a:solidFill>
                  <a:schemeClr val="bg1"/>
                </a:solidFill>
              </a:rPr>
              <a:t>32</a:t>
            </a:r>
            <a:r>
              <a:rPr lang="en-IN" sz="4000" dirty="0" smtClean="0">
                <a:solidFill>
                  <a:schemeClr val="bg1"/>
                </a:solidFill>
              </a:rPr>
              <a:t> :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Android External Resources</a:t>
            </a:r>
          </a:p>
          <a:p>
            <a:pPr>
              <a:buClr>
                <a:schemeClr val="tx2"/>
              </a:buClr>
              <a:buSzPct val="85000"/>
              <a:defRPr/>
            </a:pPr>
            <a:r>
              <a:rPr lang="en-IN" sz="4000" dirty="0" smtClean="0">
                <a:solidFill>
                  <a:schemeClr val="bg1"/>
                </a:solidFill>
              </a:rPr>
              <a:t>Module 4.3 : Android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0400" y="885825"/>
            <a:ext cx="2743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Resources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External Resources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0317" y="2447511"/>
          <a:ext cx="8588189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342"/>
                <a:gridCol w="66428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Directory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Resource Types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res/xml/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Courier New" pitchFamily="49" charset="0"/>
                        </a:rPr>
                        <a:t>Arbitrary XML files that are compiled and can be read at run time by calling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Resources.getXML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Courier New" pitchFamily="49" charset="0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res/raw/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Arbitrary files to copy directly to the device. They are added </a:t>
                      </a:r>
                      <a:r>
                        <a:rPr lang="en-US" dirty="0" err="1" smtClean="0"/>
                        <a:t>uncompiled</a:t>
                      </a:r>
                      <a:r>
                        <a:rPr lang="en-US" dirty="0" smtClean="0"/>
                        <a:t> to the compressed file that your application build produces. To use these resources in your application, call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Resources.openRawResource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</a:p>
                    <a:p>
                      <a:r>
                        <a:rPr lang="en-US" dirty="0" smtClean="0"/>
                        <a:t>with the resource ID, which is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R.raw.somefilename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0400" y="885825"/>
            <a:ext cx="2743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Resources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External Resources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pic>
        <p:nvPicPr>
          <p:cNvPr id="5" name="Picture 4" descr="Untitled-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830" y="1678853"/>
            <a:ext cx="6898341" cy="42726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9896" y="1519518"/>
            <a:ext cx="1888659" cy="27699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Android Application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2624" y="2918012"/>
            <a:ext cx="1053494" cy="27699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Java Code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598947" y="4464424"/>
            <a:ext cx="1191224" cy="1667383"/>
            <a:chOff x="1598947" y="4464424"/>
            <a:chExt cx="1191224" cy="1667383"/>
          </a:xfrm>
        </p:grpSpPr>
        <p:sp>
          <p:nvSpPr>
            <p:cNvPr id="8" name="TextBox 7"/>
            <p:cNvSpPr txBox="1"/>
            <p:nvPr/>
          </p:nvSpPr>
          <p:spPr>
            <a:xfrm>
              <a:off x="1600199" y="4464424"/>
              <a:ext cx="1188720" cy="276999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marL="342900" indent="-342900"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+mj-lt"/>
                  <a:cs typeface="Courier New" pitchFamily="49" charset="0"/>
                </a:rPr>
                <a:t>Resources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98947" y="4746812"/>
              <a:ext cx="1191224" cy="1384995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marL="342900" indent="-342900"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200" b="0" dirty="0" smtClean="0">
                  <a:solidFill>
                    <a:prstClr val="black"/>
                  </a:solidFill>
                  <a:latin typeface="+mj-lt"/>
                  <a:cs typeface="Courier New" pitchFamily="49" charset="0"/>
                </a:rPr>
                <a:t>res/</a:t>
              </a:r>
              <a:r>
                <a:rPr lang="en-US" sz="1200" b="0" dirty="0" err="1" smtClean="0">
                  <a:solidFill>
                    <a:prstClr val="black"/>
                  </a:solidFill>
                  <a:latin typeface="+mj-lt"/>
                  <a:cs typeface="Courier New" pitchFamily="49" charset="0"/>
                </a:rPr>
                <a:t>anim</a:t>
              </a:r>
              <a:endParaRPr lang="en-US" sz="1200" b="0" dirty="0" smtClean="0">
                <a:solidFill>
                  <a:prstClr val="black"/>
                </a:solidFill>
                <a:latin typeface="+mj-lt"/>
                <a:cs typeface="Courier New" pitchFamily="49" charset="0"/>
              </a:endParaRPr>
            </a:p>
            <a:p>
              <a:pPr marL="342900" indent="-342900"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200" b="0" dirty="0" smtClean="0">
                  <a:solidFill>
                    <a:prstClr val="black"/>
                  </a:solidFill>
                  <a:latin typeface="+mj-lt"/>
                  <a:cs typeface="Courier New" pitchFamily="49" charset="0"/>
                </a:rPr>
                <a:t>res/</a:t>
              </a:r>
              <a:r>
                <a:rPr lang="en-US" sz="1200" b="0" dirty="0" err="1" smtClean="0">
                  <a:solidFill>
                    <a:prstClr val="black"/>
                  </a:solidFill>
                  <a:latin typeface="+mj-lt"/>
                  <a:cs typeface="Courier New" pitchFamily="49" charset="0"/>
                </a:rPr>
                <a:t>drawable</a:t>
              </a:r>
              <a:endParaRPr lang="en-US" sz="1200" b="0" dirty="0" smtClean="0">
                <a:solidFill>
                  <a:prstClr val="black"/>
                </a:solidFill>
                <a:latin typeface="+mj-lt"/>
                <a:cs typeface="Courier New" pitchFamily="49" charset="0"/>
              </a:endParaRPr>
            </a:p>
            <a:p>
              <a:pPr marL="342900" indent="-342900"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200" b="0" dirty="0" smtClean="0">
                  <a:solidFill>
                    <a:prstClr val="black"/>
                  </a:solidFill>
                  <a:latin typeface="+mj-lt"/>
                  <a:cs typeface="Courier New" pitchFamily="49" charset="0"/>
                </a:rPr>
                <a:t>res/layout</a:t>
              </a:r>
            </a:p>
            <a:p>
              <a:pPr marL="342900" indent="-342900"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200" b="0" dirty="0" smtClean="0">
                  <a:solidFill>
                    <a:prstClr val="black"/>
                  </a:solidFill>
                  <a:latin typeface="+mj-lt"/>
                  <a:cs typeface="Courier New" pitchFamily="49" charset="0"/>
                </a:rPr>
                <a:t>res/values</a:t>
              </a:r>
            </a:p>
            <a:p>
              <a:pPr marL="342900" indent="-342900"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200" b="0" dirty="0" smtClean="0">
                  <a:solidFill>
                    <a:prstClr val="black"/>
                  </a:solidFill>
                  <a:latin typeface="+mj-lt"/>
                  <a:cs typeface="Courier New" pitchFamily="49" charset="0"/>
                </a:rPr>
                <a:t>res/raw</a:t>
              </a:r>
            </a:p>
            <a:p>
              <a:pPr marL="342900" indent="-342900"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200" b="0" dirty="0" smtClean="0">
                  <a:solidFill>
                    <a:prstClr val="black"/>
                  </a:solidFill>
                  <a:latin typeface="+mj-lt"/>
                  <a:cs typeface="Courier New" pitchFamily="49" charset="0"/>
                </a:rPr>
                <a:t>res/xml</a:t>
              </a:r>
            </a:p>
          </p:txBody>
        </p:sp>
      </p:grp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3133165" y="4864869"/>
            <a:ext cx="5889812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A Typical Android Application consists of Java code and additional resources merged together into a deployable .</a:t>
            </a:r>
            <a:r>
              <a:rPr lang="en-US" sz="2000" b="0" dirty="0" err="1" smtClean="0"/>
              <a:t>apk</a:t>
            </a:r>
            <a:r>
              <a:rPr lang="en-US" sz="2000" b="0" dirty="0" smtClean="0"/>
              <a:t>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0400" y="885825"/>
            <a:ext cx="2743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Resources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External Resources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161364" y="3076412"/>
            <a:ext cx="5217459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l">
              <a:lnSpc>
                <a:spcPts val="3000"/>
              </a:lnSpc>
            </a:pPr>
            <a:r>
              <a:rPr lang="en-US" sz="2000" dirty="0" smtClean="0"/>
              <a:t>Example: </a:t>
            </a:r>
            <a:r>
              <a:rPr lang="en-US" sz="2000" b="0" dirty="0" smtClean="0"/>
              <a:t>To see a number of samples you should explore the folder: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6963" y="4089100"/>
            <a:ext cx="5221224" cy="64633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c:\Android\platforms\android‐1.5\data\res\</a:t>
            </a:r>
          </a:p>
        </p:txBody>
      </p:sp>
      <p:pic>
        <p:nvPicPr>
          <p:cNvPr id="16" name="Picture 15" descr="Untitled-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740" y="1492623"/>
            <a:ext cx="3375212" cy="49203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0400" y="885825"/>
            <a:ext cx="2743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Resources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External Resources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161364" y="1462772"/>
            <a:ext cx="5217459" cy="146304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l">
              <a:lnSpc>
                <a:spcPts val="3000"/>
              </a:lnSpc>
            </a:pPr>
            <a:r>
              <a:rPr lang="en-US" sz="2000" dirty="0" smtClean="0"/>
              <a:t>Example: </a:t>
            </a:r>
            <a:r>
              <a:rPr lang="en-US" sz="2000" b="0" dirty="0" smtClean="0"/>
              <a:t>Try to install the </a:t>
            </a:r>
            <a:r>
              <a:rPr lang="en-US" sz="2000" b="0" dirty="0" err="1" smtClean="0"/>
              <a:t>ApiDemos</a:t>
            </a:r>
            <a:endParaRPr lang="en-US" sz="2000" b="0" dirty="0" smtClean="0"/>
          </a:p>
          <a:p>
            <a:pPr algn="l">
              <a:lnSpc>
                <a:spcPts val="3000"/>
              </a:lnSpc>
            </a:pPr>
            <a:r>
              <a:rPr lang="en-US" sz="2000" b="0" dirty="0" smtClean="0"/>
              <a:t>application. Explore its resource</a:t>
            </a:r>
          </a:p>
          <a:p>
            <a:pPr algn="l">
              <a:lnSpc>
                <a:spcPts val="3000"/>
              </a:lnSpc>
            </a:pPr>
            <a:r>
              <a:rPr lang="en-US" sz="2000" b="0" dirty="0" smtClean="0"/>
              <a:t>folder. Find the source code in the</a:t>
            </a:r>
          </a:p>
          <a:p>
            <a:pPr algn="l">
              <a:lnSpc>
                <a:spcPts val="3000"/>
              </a:lnSpc>
            </a:pPr>
            <a:r>
              <a:rPr lang="en-US" sz="2000" b="0" dirty="0" smtClean="0"/>
              <a:t>folder: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1364" y="3026823"/>
            <a:ext cx="5221224" cy="64633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c:\Android\platforms\android‐1.6\samples\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161364" y="3774165"/>
            <a:ext cx="5217459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l">
              <a:lnSpc>
                <a:spcPts val="3000"/>
              </a:lnSpc>
            </a:pPr>
            <a:r>
              <a:rPr lang="en-US" sz="2000" dirty="0" smtClean="0"/>
              <a:t>How to install the App?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161364" y="4515255"/>
            <a:ext cx="5217459" cy="192024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l">
              <a:lnSpc>
                <a:spcPts val="3000"/>
              </a:lnSpc>
            </a:pPr>
            <a:r>
              <a:rPr lang="en-US" sz="2000" b="0" dirty="0" smtClean="0"/>
              <a:t>File ‐&gt; New ‐&gt; Project ‐&gt; Android Project ‐&gt; Next</a:t>
            </a:r>
          </a:p>
          <a:p>
            <a:pPr algn="l">
              <a:lnSpc>
                <a:spcPts val="3000"/>
              </a:lnSpc>
            </a:pPr>
            <a:r>
              <a:rPr lang="en-US" sz="2000" b="0" dirty="0" smtClean="0"/>
              <a:t>Select "Create project form existing source“ Select the </a:t>
            </a:r>
            <a:r>
              <a:rPr lang="en-US" sz="2000" b="0" dirty="0" err="1" smtClean="0"/>
              <a:t>ApiDemos</a:t>
            </a:r>
            <a:r>
              <a:rPr lang="en-US" sz="2000" b="0" dirty="0" smtClean="0"/>
              <a:t> folder (all remaining fields will be self adjusted)</a:t>
            </a:r>
          </a:p>
        </p:txBody>
      </p:sp>
      <p:pic>
        <p:nvPicPr>
          <p:cNvPr id="9" name="Picture 8" descr="Untitled-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570" y="1532964"/>
            <a:ext cx="2074544" cy="48812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0400" y="885825"/>
            <a:ext cx="2743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Resources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External Resources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1963271" y="1462772"/>
            <a:ext cx="5217459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Java Statements for Using Resources: Displaying a screen layout:</a:t>
            </a:r>
          </a:p>
        </p:txBody>
      </p:sp>
      <p:pic>
        <p:nvPicPr>
          <p:cNvPr id="12" name="Picture 11" descr="Untitled-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406" y="2400674"/>
            <a:ext cx="1295400" cy="18415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Picture 13" descr="Untitled-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294" y="4493400"/>
            <a:ext cx="1270000" cy="18288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2259105" y="3161293"/>
            <a:ext cx="4937760" cy="3693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R.layout.main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59105" y="5232139"/>
            <a:ext cx="4937760" cy="3693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R.layout.screen2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18" name="Picture 17" descr="Untitled-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26" y="2581834"/>
            <a:ext cx="1811048" cy="35231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0400" y="885825"/>
            <a:ext cx="2743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Resources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External Resources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1325880" y="1462772"/>
            <a:ext cx="649224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Java Statements for Using Resources: Retrieving String Resources from: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res/values/…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76716" y="2341021"/>
            <a:ext cx="7019367" cy="38041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/res/values/strings.xml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encoding="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-8"?&gt; &lt;resources&gt;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&lt;string name="hello"&gt;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Hola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Mundo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ResourceDemo1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!&lt;/string&gt;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&lt;string name="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app_name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ResourceDemo1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&lt;/string&gt;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&lt;string name="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good_bye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Hasta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luego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&lt;/string&gt;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&lt;string name="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color_caption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"&gt;Color:&lt;/string&gt;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&lt;string name="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color_prompt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Seleccione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un Color&lt;/string&gt;&lt;string name="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planet_caption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"&gt; &lt;b&gt;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Planeta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&lt;/b&gt;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Planeta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Planeta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&gt;&lt;u&gt;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Planeta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&lt;/u&gt;&lt;/string&gt;&lt;string name="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planet_prompt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"&gt;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Seleccione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un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Planeta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&lt;/string&gt; &lt;/resources&gt;</a:t>
            </a:r>
          </a:p>
        </p:txBody>
      </p:sp>
      <p:pic>
        <p:nvPicPr>
          <p:cNvPr id="18" name="Picture 17" descr="Untitled-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9" y="2581834"/>
            <a:ext cx="1811048" cy="35231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Line Callout 2 9"/>
          <p:cNvSpPr/>
          <p:nvPr/>
        </p:nvSpPr>
        <p:spPr>
          <a:xfrm>
            <a:off x="2162734" y="6073588"/>
            <a:ext cx="5486400" cy="3657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86862"/>
              <a:gd name="adj6" fmla="val -2259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String </a:t>
            </a:r>
            <a:r>
              <a:rPr lang="en-US" sz="1400" dirty="0" err="1" smtClean="0"/>
              <a:t>msg</a:t>
            </a:r>
            <a:r>
              <a:rPr lang="en-US" sz="1400" dirty="0" smtClean="0"/>
              <a:t> =</a:t>
            </a:r>
            <a:r>
              <a:rPr lang="en-US" sz="1400" dirty="0" err="1" smtClean="0"/>
              <a:t>this.getString</a:t>
            </a:r>
            <a:r>
              <a:rPr lang="en-US" sz="1400" dirty="0" smtClean="0"/>
              <a:t>(</a:t>
            </a:r>
            <a:r>
              <a:rPr lang="en-US" sz="1400" dirty="0" err="1" smtClean="0"/>
              <a:t>R.string.color_prompt</a:t>
            </a:r>
            <a:r>
              <a:rPr lang="en-US" sz="1400" dirty="0" smtClean="0"/>
              <a:t>);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0400" y="885825"/>
            <a:ext cx="2743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Resources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External Resources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502920" y="1462772"/>
            <a:ext cx="813816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Java Statements for Using Resources: 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Enhancing externalized String resources from: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res/values/…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4811" y="2341021"/>
            <a:ext cx="8794378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/res/values/strings.xml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encoding="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-8"?&gt;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&lt;resources&gt;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&lt;string name="hello"&gt;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Hola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Mundo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ResourceDemo1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!&lt;/string&gt;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&lt;string name="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app_name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ResourceDemo1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&lt;/string&gt;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&lt;string name="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good_bye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Hasta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luego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&lt;/string&gt;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&lt;string name="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color_caption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"&gt;Color:&lt;/string&gt;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&lt;string name="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color_prompt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Seleccione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un Color&lt;/string&gt;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&lt;string name="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planet_caption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&lt;b&gt;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Planeta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&lt;/b&gt;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Planeta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Planeta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&gt;&lt;u&gt;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Planeta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&lt;/u&gt;&lt;/string&gt;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&lt;string name="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planet_prompt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Seleccione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un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Planeta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&lt;/string&gt;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&lt;/resources&gt;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0400" y="885825"/>
            <a:ext cx="2743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Resources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External Resources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502920" y="1462772"/>
            <a:ext cx="813816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Java Statements for Using Resources: 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Enhancing externalized String resources from: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res/values/…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411480" y="3439490"/>
            <a:ext cx="832104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As in HTML a string using </a:t>
            </a:r>
            <a:r>
              <a:rPr lang="en-US" sz="2000" dirty="0" smtClean="0"/>
              <a:t>&lt;b&gt;</a:t>
            </a:r>
            <a:r>
              <a:rPr lang="en-US" sz="2000" b="0" dirty="0" smtClean="0"/>
              <a:t>, </a:t>
            </a:r>
            <a:r>
              <a:rPr lang="en-US" sz="2000" dirty="0" smtClean="0"/>
              <a:t>&lt;</a:t>
            </a:r>
            <a:r>
              <a:rPr lang="en-US" sz="2000" dirty="0" err="1" smtClean="0"/>
              <a:t>i</a:t>
            </a:r>
            <a:r>
              <a:rPr lang="en-US" sz="2000" dirty="0" smtClean="0"/>
              <a:t>&gt;</a:t>
            </a:r>
            <a:r>
              <a:rPr lang="en-US" sz="2000" b="0" dirty="0" smtClean="0"/>
              <a:t>, </a:t>
            </a:r>
            <a:r>
              <a:rPr lang="en-US" sz="2000" dirty="0" smtClean="0"/>
              <a:t>&lt;u&gt;</a:t>
            </a:r>
            <a:r>
              <a:rPr lang="en-US" sz="2000" b="0" dirty="0" smtClean="0"/>
              <a:t> modifiers will be rendered in: bold, italics, and, underlined modes. In our example: </a:t>
            </a:r>
            <a:r>
              <a:rPr lang="en-US" sz="2000" dirty="0" err="1" smtClean="0"/>
              <a:t>Planeta</a:t>
            </a:r>
            <a:r>
              <a:rPr lang="en-US" sz="2000" b="0" dirty="0" smtClean="0"/>
              <a:t> </a:t>
            </a:r>
            <a:r>
              <a:rPr lang="en-US" sz="2000" b="0" i="1" dirty="0" err="1" smtClean="0"/>
              <a:t>Planeta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Planeta</a:t>
            </a:r>
            <a:r>
              <a:rPr lang="en-US" sz="2000" b="0" dirty="0" smtClean="0"/>
              <a:t> </a:t>
            </a:r>
            <a:r>
              <a:rPr lang="en-US" sz="2000" b="0" u="sng" dirty="0" err="1" smtClean="0"/>
              <a:t>Planeta</a:t>
            </a:r>
            <a:endParaRPr lang="en-US" sz="2000" b="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0400" y="885825"/>
            <a:ext cx="2743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Resources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External Resources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502920" y="1462772"/>
            <a:ext cx="813816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Java Statements for Using Resources: 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Retrieving Array Resources from: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res/values/…</a:t>
            </a:r>
          </a:p>
        </p:txBody>
      </p:sp>
      <p:pic>
        <p:nvPicPr>
          <p:cNvPr id="9" name="Picture 8" descr="Untitled-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465" y="2353235"/>
            <a:ext cx="2027070" cy="39668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0400" y="885825"/>
            <a:ext cx="2743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Resources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External Resources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502920" y="1462772"/>
            <a:ext cx="813816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Java Statements for Using Resources: 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Retrieving Array Resources from: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res/values/…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683" y="2408256"/>
            <a:ext cx="4182035" cy="39703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/res/values/strings.xml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encoding="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-8"?&gt;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&lt;resources&gt;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&lt;string-array name="colors"&gt;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&lt;item&gt;red&lt;/item&gt;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&lt;item&gt;orange&lt;/item&gt;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&lt;item&gt;yellow&lt;/item&gt;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&lt;item&gt;green&lt;/item&gt;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&lt;item&gt;blue&lt;/item&gt;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&lt;item&gt;violet&lt;/item&gt;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&lt;/string-array&gt;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0635" y="2408256"/>
            <a:ext cx="4571999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&lt;string-array name="planets"&gt;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&lt;item&gt;Mercury&lt;/item&gt;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&lt;item&gt;Venus&lt;/item&gt;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&lt;item&gt;Earth&lt;/item&gt;&lt;item&gt;Mars&lt;/item&gt;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&lt;item&gt;Jupiter&lt;/item&gt;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&lt;item&gt;Saturn&lt;/item&gt;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&lt;item&gt;Uranus&lt;/item&gt;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&lt;item&gt;Neptune&lt;/item&gt;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&lt;item&gt;Pluto&lt;/item&gt; 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&lt;/string-array&gt;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/res/values/arrays.xml 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&lt;/resources&gt;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endParaRPr lang="en-US" sz="2400" dirty="0" smtClean="0"/>
          </a:p>
          <a:p>
            <a:r>
              <a:rPr lang="en-US" sz="2400" dirty="0" smtClean="0"/>
              <a:t>Understand Resources </a:t>
            </a:r>
            <a:r>
              <a:rPr lang="en-US" sz="2400" dirty="0" smtClean="0"/>
              <a:t>and Internationalization</a:t>
            </a:r>
          </a:p>
          <a:p>
            <a:r>
              <a:rPr lang="en-US" sz="2400" dirty="0" smtClean="0"/>
              <a:t>Use Resource </a:t>
            </a:r>
            <a:r>
              <a:rPr lang="en-US" sz="2400" dirty="0" smtClean="0"/>
              <a:t>types</a:t>
            </a:r>
          </a:p>
          <a:p>
            <a:r>
              <a:rPr lang="en-US" sz="2400" smtClean="0"/>
              <a:t>Write Java </a:t>
            </a:r>
            <a:r>
              <a:rPr lang="en-US" sz="2400" dirty="0" smtClean="0"/>
              <a:t>Statements for Using Resources</a:t>
            </a:r>
          </a:p>
          <a:p>
            <a:r>
              <a:rPr lang="en-US" sz="2400" dirty="0" smtClean="0"/>
              <a:t>Use Embedded Resources (</a:t>
            </a:r>
            <a:r>
              <a:rPr lang="en-US" sz="2400" dirty="0" err="1" smtClean="0"/>
              <a:t>drawable</a:t>
            </a:r>
            <a:r>
              <a:rPr lang="en-US" sz="2400" dirty="0" smtClean="0"/>
              <a:t>, string, array).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0400" y="885825"/>
            <a:ext cx="2743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Resources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External Resources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502920" y="1462772"/>
            <a:ext cx="813816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Java Statements for Using Resources: 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Retrieving Array Resources from: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res/values/…</a:t>
            </a:r>
          </a:p>
        </p:txBody>
      </p:sp>
      <p:pic>
        <p:nvPicPr>
          <p:cNvPr id="9" name="Picture 8" descr="Untitled-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38" y="2353235"/>
            <a:ext cx="2027070" cy="3966881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2501157" y="5401236"/>
            <a:ext cx="5486400" cy="3657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715"/>
              <a:gd name="adj6" fmla="val -2455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String </a:t>
            </a:r>
            <a:r>
              <a:rPr lang="en-US" sz="1400" dirty="0" err="1" smtClean="0"/>
              <a:t>msg</a:t>
            </a:r>
            <a:r>
              <a:rPr lang="en-US" sz="1400" dirty="0" smtClean="0"/>
              <a:t> =</a:t>
            </a:r>
            <a:r>
              <a:rPr lang="en-US" sz="1400" dirty="0" err="1" smtClean="0"/>
              <a:t>this.getString</a:t>
            </a:r>
            <a:r>
              <a:rPr lang="en-US" sz="1400" dirty="0" smtClean="0"/>
              <a:t>(</a:t>
            </a:r>
            <a:r>
              <a:rPr lang="en-US" sz="1400" dirty="0" err="1" smtClean="0"/>
              <a:t>R.string.color_prompt</a:t>
            </a:r>
            <a:r>
              <a:rPr lang="en-US" sz="1400" dirty="0" smtClean="0"/>
              <a:t>);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20470" y="2529279"/>
            <a:ext cx="2850778" cy="267765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/res/values/strings.xml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encoding="</a:t>
            </a:r>
            <a:r>
              <a:rPr lang="en-US" sz="12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en-US" sz="12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-8"?&gt;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&lt;resources&gt;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&lt;string-array name="colors"&gt;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&lt;item&gt;red&lt;/item&gt;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&lt;item&gt;orange&lt;/item&gt;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&lt;item&gt;yellow&lt;/item&gt;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&lt;item&gt;green&lt;/item&gt;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&lt;item&gt;blue&lt;/item&gt;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&lt;item&gt;violet&lt;/item&gt;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&lt;/string-array&gt;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19166" y="2510812"/>
            <a:ext cx="3455894" cy="269612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&lt;string-array name="planets"&gt;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&lt;item&gt;Mercury&lt;/item&gt;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&lt;item&gt;Venus&lt;/item&gt;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&lt;item&gt;Earth&lt;/item&gt;&lt;item&gt;Mars&lt;/item&gt;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&lt;item&gt;Jupiter&lt;/item&gt;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&lt;item&gt;Saturn&lt;/item&gt;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&lt;item&gt;Uranus&lt;/item&gt;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&lt;item&gt;Neptune&lt;/item&gt;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&lt;item&gt;Pluto&lt;/item&gt; 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&lt;/string-array&gt;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/res/values/arrays.xml 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&lt;/resources&gt;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0400" y="885825"/>
            <a:ext cx="2743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Resources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External Resources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502920" y="1462772"/>
            <a:ext cx="813816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Java Statements for Using Resources: 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Retrieving a </a:t>
            </a:r>
            <a:r>
              <a:rPr lang="en-US" sz="2000" b="0" dirty="0" err="1" smtClean="0"/>
              <a:t>drawable</a:t>
            </a:r>
            <a:r>
              <a:rPr lang="en-US" sz="2000" b="0" dirty="0" smtClean="0"/>
              <a:t> image from: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res/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drawable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/…</a:t>
            </a:r>
          </a:p>
        </p:txBody>
      </p:sp>
      <p:pic>
        <p:nvPicPr>
          <p:cNvPr id="12" name="Picture 11" descr="Untitled-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38" y="2353235"/>
            <a:ext cx="2027070" cy="396688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54941" y="3537804"/>
            <a:ext cx="6387353" cy="164352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//same as xml layout attribute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android:src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drawable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android_green_3d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“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imageView1.setImageResource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R.drawable.android_green_3d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0400" y="885825"/>
            <a:ext cx="2743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Resources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External Resources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4320" y="2381362"/>
            <a:ext cx="5010373" cy="38595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encoding="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-8"?&gt;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xmlns:android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="http://schemas.android.com/apk/res/an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droid"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="vertical"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android:padding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10dip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="@color/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solid_blue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”&gt;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5351937" y="2337099"/>
            <a:ext cx="3657600" cy="2743200"/>
          </a:xfrm>
          <a:prstGeom prst="borderCallout2">
            <a:avLst>
              <a:gd name="adj1" fmla="val 105410"/>
              <a:gd name="adj2" fmla="val 18138"/>
              <a:gd name="adj3" fmla="val 113813"/>
              <a:gd name="adj4" fmla="val 4656"/>
              <a:gd name="adj5" fmla="val 124854"/>
              <a:gd name="adj6" fmla="val -1046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200" dirty="0" smtClean="0"/>
              <a:t>/res/values/color.xml </a:t>
            </a:r>
          </a:p>
          <a:p>
            <a:pPr algn="l"/>
            <a:r>
              <a:rPr lang="en-US" sz="1200" b="0" dirty="0" smtClean="0"/>
              <a:t>&lt;?xml version="1.0" encoding="</a:t>
            </a:r>
            <a:r>
              <a:rPr lang="en-US" sz="1200" b="0" dirty="0" err="1" smtClean="0"/>
              <a:t>utf</a:t>
            </a:r>
            <a:r>
              <a:rPr lang="en-US" sz="1200" b="0" dirty="0" smtClean="0"/>
              <a:t>-8"?&gt;</a:t>
            </a:r>
          </a:p>
          <a:p>
            <a:pPr algn="l"/>
            <a:r>
              <a:rPr lang="en-US" sz="1200" b="0" dirty="0" smtClean="0"/>
              <a:t>&lt;resources&gt;</a:t>
            </a:r>
          </a:p>
          <a:p>
            <a:pPr algn="l"/>
            <a:r>
              <a:rPr lang="en-US" sz="1200" b="0" dirty="0" smtClean="0"/>
              <a:t>&lt;</a:t>
            </a:r>
            <a:r>
              <a:rPr lang="en-US" sz="1200" b="0" dirty="0" err="1" smtClean="0"/>
              <a:t>drawable</a:t>
            </a:r>
            <a:r>
              <a:rPr lang="en-US" sz="1200" b="0" dirty="0" smtClean="0"/>
              <a:t> name="red"&gt;#</a:t>
            </a:r>
            <a:r>
              <a:rPr lang="en-US" sz="1200" b="0" dirty="0" err="1" smtClean="0"/>
              <a:t>7f00</a:t>
            </a:r>
            <a:r>
              <a:rPr lang="en-US" sz="1200" b="0" dirty="0" smtClean="0"/>
              <a:t>&lt;/</a:t>
            </a:r>
            <a:r>
              <a:rPr lang="en-US" sz="1200" b="0" dirty="0" err="1" smtClean="0"/>
              <a:t>drawable</a:t>
            </a:r>
            <a:r>
              <a:rPr lang="en-US" sz="1200" b="0" dirty="0" smtClean="0"/>
              <a:t>&gt;</a:t>
            </a:r>
          </a:p>
          <a:p>
            <a:pPr algn="l"/>
            <a:r>
              <a:rPr lang="en-US" sz="1200" b="0" dirty="0" smtClean="0"/>
              <a:t>&lt;</a:t>
            </a:r>
            <a:r>
              <a:rPr lang="en-US" sz="1200" b="0" dirty="0" err="1" smtClean="0"/>
              <a:t>drawable</a:t>
            </a:r>
            <a:r>
              <a:rPr lang="en-US" sz="1200" b="0" dirty="0" smtClean="0"/>
              <a:t> name="blue"&gt;#</a:t>
            </a:r>
            <a:r>
              <a:rPr lang="en-US" sz="1200" b="0" dirty="0" err="1" smtClean="0"/>
              <a:t>770000ff</a:t>
            </a:r>
            <a:r>
              <a:rPr lang="en-US" sz="1200" b="0" dirty="0" smtClean="0"/>
              <a:t>&lt;/</a:t>
            </a:r>
            <a:r>
              <a:rPr lang="en-US" sz="1200" b="0" dirty="0" err="1" smtClean="0"/>
              <a:t>drawable</a:t>
            </a:r>
            <a:r>
              <a:rPr lang="en-US" sz="1200" b="0" dirty="0" smtClean="0"/>
              <a:t>&gt;</a:t>
            </a:r>
          </a:p>
          <a:p>
            <a:pPr algn="l"/>
            <a:r>
              <a:rPr lang="en-US" sz="1200" b="0" dirty="0" smtClean="0"/>
              <a:t>&lt;</a:t>
            </a:r>
            <a:r>
              <a:rPr lang="en-US" sz="1200" b="0" dirty="0" err="1" smtClean="0"/>
              <a:t>drawable</a:t>
            </a:r>
            <a:r>
              <a:rPr lang="en-US" sz="1200" b="0" dirty="0" smtClean="0"/>
              <a:t> name="green"&gt;#</a:t>
            </a:r>
            <a:r>
              <a:rPr lang="en-US" sz="1200" b="0" dirty="0" err="1" smtClean="0"/>
              <a:t>7700ff00</a:t>
            </a:r>
            <a:r>
              <a:rPr lang="en-US" sz="1200" b="0" dirty="0" smtClean="0"/>
              <a:t>&lt;/</a:t>
            </a:r>
            <a:r>
              <a:rPr lang="en-US" sz="1200" b="0" dirty="0" err="1" smtClean="0"/>
              <a:t>drawable</a:t>
            </a:r>
            <a:r>
              <a:rPr lang="en-US" sz="1200" b="0" dirty="0" smtClean="0"/>
              <a:t>&gt;</a:t>
            </a:r>
          </a:p>
          <a:p>
            <a:pPr algn="l"/>
            <a:r>
              <a:rPr lang="en-US" sz="1200" b="0" dirty="0" smtClean="0"/>
              <a:t>&lt;color name="</a:t>
            </a:r>
            <a:r>
              <a:rPr lang="en-US" sz="1200" b="0" dirty="0" err="1" smtClean="0"/>
              <a:t>solid_red</a:t>
            </a:r>
            <a:r>
              <a:rPr lang="en-US" sz="1200" b="0" dirty="0" smtClean="0"/>
              <a:t>"&gt;#</a:t>
            </a:r>
            <a:r>
              <a:rPr lang="en-US" sz="1200" b="0" dirty="0" err="1" smtClean="0"/>
              <a:t>f00</a:t>
            </a:r>
            <a:r>
              <a:rPr lang="en-US" sz="1200" b="0" dirty="0" smtClean="0"/>
              <a:t>&lt;/color&gt;</a:t>
            </a:r>
          </a:p>
          <a:p>
            <a:pPr algn="l"/>
            <a:r>
              <a:rPr lang="en-US" sz="1200" b="0" dirty="0" smtClean="0"/>
              <a:t>&lt;color name="</a:t>
            </a:r>
            <a:r>
              <a:rPr lang="en-US" sz="1200" b="0" dirty="0" err="1" smtClean="0"/>
              <a:t>solid_blue</a:t>
            </a:r>
            <a:r>
              <a:rPr lang="en-US" sz="1200" b="0" dirty="0" smtClean="0"/>
              <a:t>"&gt;#</a:t>
            </a:r>
            <a:r>
              <a:rPr lang="en-US" sz="1200" b="0" dirty="0" err="1" smtClean="0"/>
              <a:t>0000ff</a:t>
            </a:r>
            <a:r>
              <a:rPr lang="en-US" sz="1200" b="0" dirty="0" smtClean="0"/>
              <a:t>&lt;/color&gt;</a:t>
            </a:r>
          </a:p>
          <a:p>
            <a:pPr algn="l"/>
            <a:r>
              <a:rPr lang="en-US" sz="1200" b="0" dirty="0" smtClean="0"/>
              <a:t>&lt;color name="</a:t>
            </a:r>
            <a:r>
              <a:rPr lang="en-US" sz="1200" b="0" dirty="0" err="1" smtClean="0"/>
              <a:t>solid_green</a:t>
            </a:r>
            <a:r>
              <a:rPr lang="en-US" sz="1200" b="0" dirty="0" smtClean="0"/>
              <a:t>"&gt;#</a:t>
            </a:r>
            <a:r>
              <a:rPr lang="en-US" sz="1200" b="0" dirty="0" err="1" smtClean="0"/>
              <a:t>f0f0</a:t>
            </a:r>
            <a:r>
              <a:rPr lang="en-US" sz="1200" b="0" dirty="0" smtClean="0"/>
              <a:t>&lt;/color&gt;</a:t>
            </a:r>
          </a:p>
          <a:p>
            <a:pPr algn="l"/>
            <a:r>
              <a:rPr lang="en-US" sz="1200" b="0" dirty="0" smtClean="0"/>
              <a:t>&lt;color name="</a:t>
            </a:r>
            <a:r>
              <a:rPr lang="en-US" sz="1200" b="0" dirty="0" err="1" smtClean="0"/>
              <a:t>solid_yellow</a:t>
            </a:r>
            <a:r>
              <a:rPr lang="en-US" sz="1200" b="0" dirty="0" smtClean="0"/>
              <a:t>"&gt;#</a:t>
            </a:r>
            <a:r>
              <a:rPr lang="en-US" sz="1200" b="0" dirty="0" err="1" smtClean="0"/>
              <a:t>ffffff00</a:t>
            </a:r>
            <a:r>
              <a:rPr lang="en-US" sz="1200" b="0" dirty="0" smtClean="0"/>
              <a:t>&lt;/color&gt;</a:t>
            </a:r>
          </a:p>
          <a:p>
            <a:pPr algn="l"/>
            <a:r>
              <a:rPr lang="en-US" sz="1200" b="0" dirty="0" smtClean="0"/>
              <a:t>&lt;/resources&gt;</a:t>
            </a:r>
            <a:endParaRPr lang="en-US" sz="1200" b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137160" y="1462772"/>
            <a:ext cx="88696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1:</a:t>
            </a:r>
            <a:r>
              <a:rPr lang="en-US" sz="2000" b="0" dirty="0" smtClean="0"/>
              <a:t> Using Embedded Resources (</a:t>
            </a:r>
            <a:r>
              <a:rPr lang="en-US" sz="2000" b="0" dirty="0" err="1" smtClean="0"/>
              <a:t>drawable</a:t>
            </a:r>
            <a:r>
              <a:rPr lang="en-US" sz="2000" b="0" dirty="0" smtClean="0"/>
              <a:t>, string, array).</a:t>
            </a:r>
            <a:endParaRPr lang="en-US" sz="2000" b="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0400" y="885825"/>
            <a:ext cx="2743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Resources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External Resources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4320" y="2381362"/>
            <a:ext cx="8595360" cy="36933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ImageView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ImageView01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ImageView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txtColorBox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37160" y="1462772"/>
            <a:ext cx="88696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1:</a:t>
            </a:r>
            <a:r>
              <a:rPr lang="en-US" sz="2000" b="0" dirty="0" smtClean="0"/>
              <a:t> Using Embedded Resources (</a:t>
            </a:r>
            <a:r>
              <a:rPr lang="en-US" sz="2000" b="0" dirty="0" err="1" smtClean="0"/>
              <a:t>drawable</a:t>
            </a:r>
            <a:r>
              <a:rPr lang="en-US" sz="2000" b="0" dirty="0" smtClean="0"/>
              <a:t>, string, array).</a:t>
            </a:r>
            <a:endParaRPr lang="en-US" sz="2000" b="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0400" y="885825"/>
            <a:ext cx="2743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Resources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External Resources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137160" y="1462772"/>
            <a:ext cx="88696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1:</a:t>
            </a:r>
            <a:r>
              <a:rPr lang="en-US" sz="2000" b="0" dirty="0" smtClean="0"/>
              <a:t> Using Embedded Resources (</a:t>
            </a:r>
            <a:r>
              <a:rPr lang="en-US" sz="2000" b="0" dirty="0" err="1" smtClean="0"/>
              <a:t>drawable</a:t>
            </a:r>
            <a:r>
              <a:rPr lang="en-US" sz="2000" b="0" dirty="0" smtClean="0"/>
              <a:t>, string, array).</a:t>
            </a:r>
            <a:endParaRPr lang="en-US" sz="2000" b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4320" y="2381362"/>
            <a:ext cx="8595360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android:layout_marginTop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10dip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="@string/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planet_caption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“ 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&lt;Spinner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spinner2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android:drawSelectorOnTop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="true"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android:prompt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="@string/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planet_prompt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0400" y="885825"/>
            <a:ext cx="2743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Resources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External Resources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137160" y="1462772"/>
            <a:ext cx="88696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1:</a:t>
            </a:r>
            <a:r>
              <a:rPr lang="en-US" sz="2000" b="0" dirty="0" smtClean="0"/>
              <a:t> Using Embedded Resources (</a:t>
            </a:r>
            <a:r>
              <a:rPr lang="en-US" sz="2000" b="0" dirty="0" err="1" smtClean="0"/>
              <a:t>drawable</a:t>
            </a:r>
            <a:r>
              <a:rPr lang="en-US" sz="2000" b="0" dirty="0" smtClean="0"/>
              <a:t>, string, array).</a:t>
            </a:r>
            <a:endParaRPr lang="en-US" sz="2000" b="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 descr="Untitled-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663" y="2428745"/>
            <a:ext cx="2643269" cy="3895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 descr="Untitled-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16" y="2428745"/>
            <a:ext cx="2628408" cy="38965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3375212" y="3792071"/>
            <a:ext cx="1922929" cy="1559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0400" y="885825"/>
            <a:ext cx="2743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Resources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External Resources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137160" y="1462772"/>
            <a:ext cx="88696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1:</a:t>
            </a:r>
            <a:r>
              <a:rPr lang="en-US" sz="2000" b="0" dirty="0" smtClean="0"/>
              <a:t> Using Embedded Resources (</a:t>
            </a:r>
            <a:r>
              <a:rPr lang="en-US" sz="2000" b="0" dirty="0" err="1" smtClean="0"/>
              <a:t>drawable</a:t>
            </a:r>
            <a:r>
              <a:rPr lang="en-US" sz="2000" b="0" dirty="0" smtClean="0"/>
              <a:t>, string, array).</a:t>
            </a:r>
            <a:endParaRPr lang="en-US" sz="2000" b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" y="2381362"/>
            <a:ext cx="8595360" cy="36933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using Resources (adapted from Android -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ApiDemos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cis493.resources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android.app.Activity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android.os.Bundle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android.widget.ArrayAdapter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android.widget.EditText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android.widget.ImageView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android.widget.Spinner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ResourceDemo1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extends Activity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(Bundle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0400" y="885825"/>
            <a:ext cx="2743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Resources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External Resources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137160" y="1462772"/>
            <a:ext cx="88696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1:</a:t>
            </a:r>
            <a:r>
              <a:rPr lang="en-US" sz="2000" b="0" dirty="0" smtClean="0"/>
              <a:t> Using Embedded Resources (</a:t>
            </a:r>
            <a:r>
              <a:rPr lang="en-US" sz="2000" b="0" dirty="0" err="1" smtClean="0"/>
              <a:t>drawable</a:t>
            </a:r>
            <a:r>
              <a:rPr lang="en-US" sz="2000" b="0" dirty="0" smtClean="0"/>
              <a:t>, string, array).</a:t>
            </a:r>
            <a:endParaRPr lang="en-US" sz="2000" b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" y="2381362"/>
            <a:ext cx="8595360" cy="38595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R.layout.main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//TRY: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R.layout.screen2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ImageView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imageView1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ImageView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R.id.ImageView01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//similar to xml layout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android:src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drawable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android_green_3d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imageView1.setImageResource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R.drawable.android_green_3d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txtColorBox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R.id.txtColorBox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this.getString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R.string.color_caption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myColors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[] 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0400" y="885825"/>
            <a:ext cx="2743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Resources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External Resources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137160" y="1462772"/>
            <a:ext cx="88696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1:</a:t>
            </a:r>
            <a:r>
              <a:rPr lang="en-US" sz="2000" b="0" dirty="0" smtClean="0"/>
              <a:t> Using Embedded Resources (</a:t>
            </a:r>
            <a:r>
              <a:rPr lang="en-US" sz="2000" b="0" dirty="0" err="1" smtClean="0"/>
              <a:t>drawable</a:t>
            </a:r>
            <a:r>
              <a:rPr lang="en-US" sz="2000" b="0" dirty="0" smtClean="0"/>
              <a:t>, string, array).</a:t>
            </a:r>
            <a:endParaRPr lang="en-US" sz="2000" b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" y="2381362"/>
            <a:ext cx="8595360" cy="39703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this.getResources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getStringArray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R.array.colors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myColors.length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"\n\t" 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myColors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txtColorBox.setText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Spinner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(Spinner)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R.id.spinner2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ArrayAdapter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CharSequence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 adapter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ArrayAdapter.createFromResource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R.array.planets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android.R.layout.simple_spinner_item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adapter.setDropDownViewResource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0400" y="885825"/>
            <a:ext cx="2743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Resources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External Resources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137160" y="1462772"/>
            <a:ext cx="88696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1:</a:t>
            </a:r>
            <a:r>
              <a:rPr lang="en-US" sz="2000" b="0" dirty="0" smtClean="0"/>
              <a:t> Using Embedded Resources (</a:t>
            </a:r>
            <a:r>
              <a:rPr lang="en-US" sz="2000" b="0" dirty="0" err="1" smtClean="0"/>
              <a:t>drawable</a:t>
            </a:r>
            <a:r>
              <a:rPr lang="en-US" sz="2000" b="0" dirty="0" smtClean="0"/>
              <a:t>, string, array).</a:t>
            </a:r>
            <a:endParaRPr lang="en-US" sz="2000" b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" y="2381362"/>
            <a:ext cx="8595360" cy="136652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android.R.layout.simple_spinner_dropdown_item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s2.setAdapter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(adapter);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0400" y="885825"/>
            <a:ext cx="2743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Resources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External Resources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2148840" y="1509810"/>
            <a:ext cx="48463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Resources and Internationalization</a:t>
            </a:r>
          </a:p>
        </p:txBody>
      </p:sp>
      <p:grpSp>
        <p:nvGrpSpPr>
          <p:cNvPr id="9" name="Group 19"/>
          <p:cNvGrpSpPr/>
          <p:nvPr/>
        </p:nvGrpSpPr>
        <p:grpSpPr>
          <a:xfrm>
            <a:off x="334554" y="3337070"/>
            <a:ext cx="8412480" cy="1188720"/>
            <a:chOff x="1066803" y="1711184"/>
            <a:chExt cx="7038111" cy="914921"/>
          </a:xfrm>
        </p:grpSpPr>
        <p:sp>
          <p:nvSpPr>
            <p:cNvPr id="10" name="Rectangle 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Resources are external files (that is, non‐code files) that are used by your code and compiled into your application at build time.</a:t>
              </a: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0400" y="885825"/>
            <a:ext cx="2743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Resources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External Resources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2148840" y="1509810"/>
            <a:ext cx="48463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Resources and Internationalization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334554" y="2731955"/>
            <a:ext cx="8412480" cy="1188720"/>
            <a:chOff x="1066803" y="1711184"/>
            <a:chExt cx="7038111" cy="914921"/>
          </a:xfrm>
        </p:grpSpPr>
        <p:sp>
          <p:nvSpPr>
            <p:cNvPr id="10" name="Rectangle 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Android supports a number of different kinds of resource files, including XML, </a:t>
              </a:r>
              <a:r>
                <a:rPr lang="en-US" sz="2000" b="0" dirty="0" err="1" smtClean="0"/>
                <a:t>PNG</a:t>
              </a:r>
              <a:r>
                <a:rPr lang="en-US" sz="2000" b="0" dirty="0" smtClean="0"/>
                <a:t>, and JPEG files.</a:t>
              </a: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8" name="Group 19"/>
          <p:cNvGrpSpPr/>
          <p:nvPr/>
        </p:nvGrpSpPr>
        <p:grpSpPr>
          <a:xfrm>
            <a:off x="334554" y="4453179"/>
            <a:ext cx="8412480" cy="1554480"/>
            <a:chOff x="1066803" y="1711184"/>
            <a:chExt cx="7038111" cy="914921"/>
          </a:xfrm>
        </p:grpSpPr>
        <p:sp>
          <p:nvSpPr>
            <p:cNvPr id="9" name="Rectangle 8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Resources are externalized from source code, and XML files are compiled into a binary fast loading format for efficiency reasons. Strings, likewise, are compressed into a more efficient storage form.</a:t>
              </a: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0400" y="885825"/>
            <a:ext cx="2743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Resources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External Resources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3337560" y="1509810"/>
            <a:ext cx="24688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Using Resources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334554" y="2463015"/>
            <a:ext cx="8412480" cy="822960"/>
            <a:chOff x="1066803" y="1711184"/>
            <a:chExt cx="7038111" cy="914921"/>
          </a:xfrm>
        </p:grpSpPr>
        <p:sp>
          <p:nvSpPr>
            <p:cNvPr id="10" name="Rectangle 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The Android resource system keeps track y p of all non‐</a:t>
              </a:r>
              <a:r>
                <a:rPr lang="en-US" sz="2000" b="0" dirty="0" err="1" smtClean="0"/>
                <a:t>code</a:t>
              </a:r>
              <a:r>
                <a:rPr lang="en-US" sz="2000" b="0" dirty="0" smtClean="0"/>
                <a:t> assets associated with an application.</a:t>
              </a: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334554" y="3596602"/>
            <a:ext cx="8412480" cy="1554480"/>
            <a:chOff x="1066803" y="1711184"/>
            <a:chExt cx="7038111" cy="914921"/>
          </a:xfrm>
        </p:grpSpPr>
        <p:sp>
          <p:nvSpPr>
            <p:cNvPr id="9" name="Rectangle 8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You use the Resources class to access your application's resources; the Resources instance associated with your application can generally be found through </a:t>
              </a:r>
              <a:r>
                <a:rPr lang="en-US" sz="2000" b="0" dirty="0" err="1" smtClean="0">
                  <a:latin typeface="Courier New" pitchFamily="49" charset="0"/>
                  <a:cs typeface="Courier New" pitchFamily="49" charset="0"/>
                </a:rPr>
                <a:t>Context.getResources</a:t>
              </a:r>
              <a:r>
                <a:rPr lang="en-US" sz="2000" b="0" dirty="0" smtClean="0"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sz="2000" b="0" dirty="0" smtClean="0"/>
                <a:t>.</a:t>
              </a: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2" name="Group 19"/>
          <p:cNvGrpSpPr/>
          <p:nvPr/>
        </p:nvGrpSpPr>
        <p:grpSpPr>
          <a:xfrm>
            <a:off x="334554" y="5461709"/>
            <a:ext cx="8412480" cy="822960"/>
            <a:chOff x="1066803" y="1711184"/>
            <a:chExt cx="7038111" cy="914921"/>
          </a:xfrm>
        </p:grpSpPr>
        <p:sp>
          <p:nvSpPr>
            <p:cNvPr id="15" name="Rectangle 14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To use a resource, you must install it correctly in the source tree and build your application.</a:t>
              </a: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0400" y="885825"/>
            <a:ext cx="2743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Resources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External Resources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2971800" y="1509810"/>
            <a:ext cx="32004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Copy/Paste Resources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334554" y="3384956"/>
            <a:ext cx="4587070" cy="2011680"/>
            <a:chOff x="1066803" y="1711184"/>
            <a:chExt cx="7038111" cy="914921"/>
          </a:xfrm>
        </p:grpSpPr>
        <p:sp>
          <p:nvSpPr>
            <p:cNvPr id="10" name="Rectangle 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You will create and store your resource files under the appropriate subdirectory under the res/ directory in your project.</a:t>
              </a: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pic>
        <p:nvPicPr>
          <p:cNvPr id="17" name="Picture 16" descr="Untitled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269" y="2444398"/>
            <a:ext cx="3469343" cy="38927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0400" y="885825"/>
            <a:ext cx="2743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Resources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External Resources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2971800" y="1509810"/>
            <a:ext cx="32004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Copy/Paste Resources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334554" y="3384956"/>
            <a:ext cx="4587070" cy="2743200"/>
            <a:chOff x="1066803" y="1711184"/>
            <a:chExt cx="7038111" cy="914921"/>
          </a:xfrm>
        </p:grpSpPr>
        <p:sp>
          <p:nvSpPr>
            <p:cNvPr id="10" name="Rectangle 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Android creates a wrapper class, called R, that you can use to refer to these resources in your code. R contains subclasses named according to the path and file name of the source file</a:t>
              </a: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pic>
        <p:nvPicPr>
          <p:cNvPr id="17" name="Picture 16" descr="Untitled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269" y="2444398"/>
            <a:ext cx="3469343" cy="38927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334554" y="2444398"/>
            <a:ext cx="4590288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Resources are compiled into the final </a:t>
            </a:r>
            <a:r>
              <a:rPr lang="en-US" sz="2000" b="0" dirty="0" err="1" smtClean="0"/>
              <a:t>APK</a:t>
            </a:r>
            <a:r>
              <a:rPr lang="en-US" sz="2000" b="0" dirty="0" smtClean="0"/>
              <a:t>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0400" y="885825"/>
            <a:ext cx="2743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Resources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External Resources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0317" y="2192018"/>
          <a:ext cx="8588189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342"/>
                <a:gridCol w="66428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Directory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Resource Types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res/</a:t>
                      </a:r>
                      <a:r>
                        <a:rPr lang="en-US" dirty="0" err="1" smtClean="0"/>
                        <a:t>anim</a:t>
                      </a:r>
                      <a:r>
                        <a:rPr lang="en-US" dirty="0" smtClean="0"/>
                        <a:t>/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XML files that are compiled into frame by frame animation or </a:t>
                      </a:r>
                      <a:r>
                        <a:rPr lang="en-US" dirty="0" err="1" smtClean="0"/>
                        <a:t>tweened</a:t>
                      </a:r>
                      <a:r>
                        <a:rPr lang="en-US" dirty="0" smtClean="0"/>
                        <a:t> animation objects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res/</a:t>
                      </a:r>
                      <a:r>
                        <a:rPr lang="en-US" dirty="0" err="1" smtClean="0"/>
                        <a:t>drawable</a:t>
                      </a:r>
                      <a:r>
                        <a:rPr lang="en-US" dirty="0" smtClean="0"/>
                        <a:t>/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png</a:t>
                      </a:r>
                      <a:r>
                        <a:rPr lang="en-US" dirty="0" smtClean="0"/>
                        <a:t>, .</a:t>
                      </a:r>
                      <a:r>
                        <a:rPr lang="en-US" dirty="0" err="1" smtClean="0"/>
                        <a:t>9.png</a:t>
                      </a:r>
                      <a:r>
                        <a:rPr lang="en-US" dirty="0" smtClean="0"/>
                        <a:t>, .jpg files. To get a resource of this type, use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mContext.getResources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().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getDrawable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R.drawable.imageId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res/layout/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XML files that are compiled into screen layouts (or part of a screen).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865469" y="5096432"/>
            <a:ext cx="1023037" cy="3693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Cont…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0400" y="885825"/>
            <a:ext cx="2743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Resources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External Resources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0317" y="1465880"/>
          <a:ext cx="8588189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695"/>
                <a:gridCol w="71134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Directory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Resource Types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res/values/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XML files that can be compiled into many kinds of resource.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arrays.xml</a:t>
                      </a:r>
                      <a:r>
                        <a:rPr lang="en-US" dirty="0" smtClean="0"/>
                        <a:t> to define arrays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colors.xml</a:t>
                      </a:r>
                      <a:r>
                        <a:rPr lang="en-US" dirty="0" smtClean="0"/>
                        <a:t> to define color </a:t>
                      </a:r>
                      <a:r>
                        <a:rPr lang="en-US" dirty="0" err="1" smtClean="0"/>
                        <a:t>drawables</a:t>
                      </a:r>
                      <a:r>
                        <a:rPr lang="en-US" dirty="0" smtClean="0"/>
                        <a:t> and color string values. Use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Resources.getDrawable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dirty="0" smtClean="0"/>
                        <a:t>and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Resources.getColor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r>
                        <a:rPr lang="en-US" dirty="0" smtClean="0"/>
                        <a:t>, respectively, to get these resources.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dimens.xml </a:t>
                      </a:r>
                      <a:r>
                        <a:rPr lang="en-US" dirty="0" smtClean="0"/>
                        <a:t>to define dimension value. Use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Resources.getDimension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dirty="0" smtClean="0"/>
                        <a:t>to get these resources.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strings.xml </a:t>
                      </a:r>
                      <a:r>
                        <a:rPr lang="en-US" dirty="0" smtClean="0"/>
                        <a:t>to define string values (use either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Resources.getString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dirty="0" smtClean="0"/>
                        <a:t>or preferably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Resources.getText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dirty="0" smtClean="0"/>
                        <a:t>to get these resources.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getText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dirty="0" smtClean="0"/>
                        <a:t>will retain any rich text styling which is usually desirable for UI </a:t>
                      </a:r>
                      <a:r>
                        <a:rPr lang="en-US" dirty="0" err="1" smtClean="0"/>
                        <a:t>strings.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styles.xml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dirty="0" smtClean="0"/>
                        <a:t>to define style objects.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65469" y="6064623"/>
            <a:ext cx="1023037" cy="3693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Cont…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txDef>
      <a:spPr>
        <a:noFill/>
        <a:ln w="19050">
          <a:solidFill>
            <a:schemeClr val="bg1">
              <a:lumMod val="85000"/>
            </a:schemeClr>
          </a:solidFill>
        </a:ln>
      </a:spPr>
      <a:bodyPr wrap="square" rtlCol="0">
        <a:spAutoFit/>
      </a:bodyPr>
      <a:lstStyle>
        <a:defPPr marL="342900" indent="-342900" algn="l" fontAlgn="auto">
          <a:spcBef>
            <a:spcPct val="20000"/>
          </a:spcBef>
          <a:spcAft>
            <a:spcPts val="0"/>
          </a:spcAft>
          <a:defRPr sz="1800" b="0" dirty="0" smtClean="0">
            <a:solidFill>
              <a:prstClr val="black"/>
            </a:solidFill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38068</TotalTime>
  <Words>1802</Words>
  <Application>Microsoft Office PowerPoint</Application>
  <PresentationFormat>On-screen Show (4:3)</PresentationFormat>
  <Paragraphs>305</Paragraphs>
  <Slides>29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4_TS_ILT_Sl1Template1_PPT_20_12_10_V1</vt:lpstr>
      <vt:lpstr>Image</vt:lpstr>
      <vt:lpstr>Slide 1</vt:lpstr>
      <vt:lpstr>Learning Objectives</vt:lpstr>
      <vt:lpstr>Android External Resources</vt:lpstr>
      <vt:lpstr>Android External Resources</vt:lpstr>
      <vt:lpstr>Android External Resources</vt:lpstr>
      <vt:lpstr>Android External Resources</vt:lpstr>
      <vt:lpstr>Android External Resources</vt:lpstr>
      <vt:lpstr>Android External Resources</vt:lpstr>
      <vt:lpstr>Android External Resources</vt:lpstr>
      <vt:lpstr>Android External Resources</vt:lpstr>
      <vt:lpstr>Android External Resources</vt:lpstr>
      <vt:lpstr>Android External Resources</vt:lpstr>
      <vt:lpstr>Android External Resources</vt:lpstr>
      <vt:lpstr>Android External Resources</vt:lpstr>
      <vt:lpstr>Android External Resources</vt:lpstr>
      <vt:lpstr>Android External Resources</vt:lpstr>
      <vt:lpstr>Android External Resources</vt:lpstr>
      <vt:lpstr>Android External Resources</vt:lpstr>
      <vt:lpstr>Android External Resources</vt:lpstr>
      <vt:lpstr>Android External Resources</vt:lpstr>
      <vt:lpstr>Android External Resources</vt:lpstr>
      <vt:lpstr>Android External Resources</vt:lpstr>
      <vt:lpstr>Android External Resources</vt:lpstr>
      <vt:lpstr>Android External Resources</vt:lpstr>
      <vt:lpstr>Android External Resources</vt:lpstr>
      <vt:lpstr>Android External Resources</vt:lpstr>
      <vt:lpstr>Android External Resources</vt:lpstr>
      <vt:lpstr>Android External Resources</vt:lpstr>
      <vt:lpstr>Android External Resources</vt:lpstr>
    </vt:vector>
  </TitlesOfParts>
  <Manager>Praveen</Manager>
  <Company>Talent 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IT Admin</cp:lastModifiedBy>
  <cp:revision>3059</cp:revision>
  <dcterms:created xsi:type="dcterms:W3CDTF">2008-06-23T11:45:25Z</dcterms:created>
  <dcterms:modified xsi:type="dcterms:W3CDTF">2015-09-14T13:27:50Z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B8D4C074-B133-4EB5-89D2-10F1FBB00D4C</vt:lpwstr>
  </property>
  <property fmtid="{D5CDD505-2E9C-101B-9397-08002B2CF9AE}" pid="6" name="ArticulateProjectFull">
    <vt:lpwstr>D:\Projects\Advance Java ILT\Storyboard\Ver_a\SEF_JEE_1_WebApplication_Ver1.ppta</vt:lpwstr>
  </property>
</Properties>
</file>