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0405" r:id="rId1"/>
  </p:sldMasterIdLst>
  <p:notesMasterIdLst>
    <p:notesMasterId r:id="rId50"/>
  </p:notesMasterIdLst>
  <p:handoutMasterIdLst>
    <p:handoutMasterId r:id="rId51"/>
  </p:handoutMasterIdLst>
  <p:sldIdLst>
    <p:sldId id="1487" r:id="rId2"/>
    <p:sldId id="1488" r:id="rId3"/>
    <p:sldId id="1364" r:id="rId4"/>
    <p:sldId id="1365" r:id="rId5"/>
    <p:sldId id="1366" r:id="rId6"/>
    <p:sldId id="1367" r:id="rId7"/>
    <p:sldId id="1368" r:id="rId8"/>
    <p:sldId id="1369" r:id="rId9"/>
    <p:sldId id="1370" r:id="rId10"/>
    <p:sldId id="1371" r:id="rId11"/>
    <p:sldId id="1372" r:id="rId12"/>
    <p:sldId id="1373" r:id="rId13"/>
    <p:sldId id="1374" r:id="rId14"/>
    <p:sldId id="1375" r:id="rId15"/>
    <p:sldId id="1376" r:id="rId16"/>
    <p:sldId id="1377" r:id="rId17"/>
    <p:sldId id="1378" r:id="rId18"/>
    <p:sldId id="1379" r:id="rId19"/>
    <p:sldId id="1380" r:id="rId20"/>
    <p:sldId id="1381" r:id="rId21"/>
    <p:sldId id="1382" r:id="rId22"/>
    <p:sldId id="1383" r:id="rId23"/>
    <p:sldId id="1384" r:id="rId24"/>
    <p:sldId id="1385" r:id="rId25"/>
    <p:sldId id="1386" r:id="rId26"/>
    <p:sldId id="1387" r:id="rId27"/>
    <p:sldId id="1388" r:id="rId28"/>
    <p:sldId id="1389" r:id="rId29"/>
    <p:sldId id="1390" r:id="rId30"/>
    <p:sldId id="1391" r:id="rId31"/>
    <p:sldId id="1392" r:id="rId32"/>
    <p:sldId id="1393" r:id="rId33"/>
    <p:sldId id="1394" r:id="rId34"/>
    <p:sldId id="1395" r:id="rId35"/>
    <p:sldId id="1396" r:id="rId36"/>
    <p:sldId id="1397" r:id="rId37"/>
    <p:sldId id="1398" r:id="rId38"/>
    <p:sldId id="1399" r:id="rId39"/>
    <p:sldId id="1400" r:id="rId40"/>
    <p:sldId id="1401" r:id="rId41"/>
    <p:sldId id="1402" r:id="rId42"/>
    <p:sldId id="1403" r:id="rId43"/>
    <p:sldId id="1404" r:id="rId44"/>
    <p:sldId id="1405" r:id="rId45"/>
    <p:sldId id="1406" r:id="rId46"/>
    <p:sldId id="1407" r:id="rId47"/>
    <p:sldId id="1408" r:id="rId48"/>
    <p:sldId id="1409" r:id="rId49"/>
  </p:sldIdLst>
  <p:sldSz cx="9144000" cy="6858000" type="screen4x3"/>
  <p:notesSz cx="7315200" cy="9601200"/>
  <p:custDataLst>
    <p:tags r:id="rId52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B4E78"/>
    <a:srgbClr val="24785E"/>
    <a:srgbClr val="0070C0"/>
    <a:srgbClr val="000000"/>
    <a:srgbClr val="FCD5B5"/>
    <a:srgbClr val="0000FF"/>
    <a:srgbClr val="C5BFBB"/>
    <a:srgbClr val="8C8C8C"/>
    <a:srgbClr val="B8004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934" autoAdjust="0"/>
    <p:restoredTop sz="41165" autoAdjust="0"/>
  </p:normalViewPr>
  <p:slideViewPr>
    <p:cSldViewPr snapToGrid="0">
      <p:cViewPr varScale="1">
        <p:scale>
          <a:sx n="73" d="100"/>
          <a:sy n="73" d="100"/>
        </p:scale>
        <p:origin x="-1476" y="-102"/>
      </p:cViewPr>
      <p:guideLst>
        <p:guide orient="horz" pos="3984"/>
        <p:guide pos="5520"/>
      </p:guideLst>
    </p:cSldViewPr>
  </p:slideViewPr>
  <p:outlineViewPr>
    <p:cViewPr>
      <p:scale>
        <a:sx n="33" d="100"/>
        <a:sy n="33" d="100"/>
      </p:scale>
      <p:origin x="0" y="61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10668"/>
    </p:cViewPr>
  </p:sorterViewPr>
  <p:notesViewPr>
    <p:cSldViewPr snapToGrid="0">
      <p:cViewPr>
        <p:scale>
          <a:sx n="75" d="100"/>
          <a:sy n="75" d="100"/>
        </p:scale>
        <p:origin x="-2088" y="76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317500"/>
            <a:ext cx="4929187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85" name="Rectangle 1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0238" y="4092575"/>
            <a:ext cx="5384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42" tIns="50121" rIns="100242" bIns="50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42888" y="9029700"/>
            <a:ext cx="682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08188" y="9207500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99" tIns="50701" rIns="101399" bIns="50701" numCol="1" anchor="b" anchorCtr="0" compatLnSpc="1">
            <a:prstTxWarp prst="textNoShape">
              <a:avLst/>
            </a:prstTxWarp>
          </a:bodyPr>
          <a:lstStyle>
            <a:lvl1pPr algn="ctr" defTabSz="1015219"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714480B-172A-463A-8856-F7A80AA70B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163513" y="234950"/>
            <a:ext cx="705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12" name="Rectangle 20"/>
          <p:cNvSpPr txBox="1">
            <a:spLocks noChangeArrowheads="1"/>
          </p:cNvSpPr>
          <p:nvPr/>
        </p:nvSpPr>
        <p:spPr bwMode="auto">
          <a:xfrm>
            <a:off x="227013" y="9015413"/>
            <a:ext cx="36591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744" tIns="49871" rIns="99744" bIns="49871"/>
          <a:lstStyle>
            <a:lvl1pPr defTabSz="939031">
              <a:defRPr sz="9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l" defTabSz="998185">
              <a:defRPr/>
            </a:pPr>
            <a:r>
              <a:rPr lang="en-US" b="0" dirty="0" smtClean="0"/>
              <a:t>28 January 2011</a:t>
            </a:r>
            <a:endParaRPr lang="en-US" b="0" dirty="0"/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 bwMode="auto">
          <a:xfrm>
            <a:off x="6043613" y="474663"/>
            <a:ext cx="1271587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2" tIns="50121" rIns="100242" bIns="50121"/>
          <a:lstStyle/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Key Points for </a:t>
            </a:r>
          </a:p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Instructor: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86719" y="4625182"/>
            <a:ext cx="8713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6037263" y="887413"/>
            <a:ext cx="1277937" cy="812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242" tIns="50121" rIns="100242" bIns="50121"/>
          <a:lstStyle/>
          <a:p>
            <a:pPr marL="120827" indent="-120827" algn="l" eaLnBrk="0" hangingPunct="0">
              <a:spcBef>
                <a:spcPct val="30000"/>
              </a:spcBef>
              <a:buFontTx/>
              <a:buChar char="•"/>
              <a:defRPr/>
            </a:pPr>
            <a:r>
              <a:rPr lang="en-US" b="0" dirty="0"/>
              <a:t>Edit </a:t>
            </a:r>
          </a:p>
        </p:txBody>
      </p:sp>
      <p:pic>
        <p:nvPicPr>
          <p:cNvPr id="24587" name="Picture 13" descr="Talent Spirn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75" y="9085263"/>
            <a:ext cx="949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0"/>
            <a:ext cx="1889125" cy="250825"/>
          </a:xfrm>
          <a:prstGeom prst="rect">
            <a:avLst/>
          </a:prstGeom>
          <a:noFill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r>
              <a:rPr lang="en-US" dirty="0"/>
              <a:t>Personal Accountability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8001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1430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4859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xfrm>
            <a:off x="792163" y="4240213"/>
            <a:ext cx="5384800" cy="472122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A497BB92-608F-41A3-BBDE-6525BD9589D4}" type="slidenum">
              <a:rPr lang="en-US" smtClean="0"/>
              <a:pPr defTabSz="1013600">
                <a:defRPr/>
              </a:pPr>
              <a:t>1</a:t>
            </a:fld>
            <a:endParaRPr lang="en-US" dirty="0" smtClean="0"/>
          </a:p>
        </p:txBody>
      </p:sp>
      <p:sp>
        <p:nvSpPr>
          <p:cNvPr id="25604" name="Slide Image Placeholder 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1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>
          <a:xfrm>
            <a:off x="892179" y="2695578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7" y="3516314"/>
            <a:ext cx="6583363" cy="439737"/>
          </a:xfr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lnSpc>
                <a:spcPts val="4000"/>
              </a:lnSpc>
              <a:spcBef>
                <a:spcPct val="10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 lang="en-US" sz="2000" b="1" kern="1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4"/>
          <p:cNvCxnSpPr>
            <a:cxnSpLocks noChangeShapeType="1"/>
          </p:cNvCxnSpPr>
          <p:nvPr userDrawn="1"/>
        </p:nvCxnSpPr>
        <p:spPr bwMode="auto">
          <a:xfrm rot="10800000">
            <a:off x="0" y="23288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 rot="10800000">
            <a:off x="0" y="44624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5" name="Straight Connector 16"/>
          <p:cNvCxnSpPr>
            <a:cxnSpLocks noChangeShapeType="1"/>
          </p:cNvCxnSpPr>
          <p:nvPr userDrawn="1"/>
        </p:nvCxnSpPr>
        <p:spPr bwMode="auto">
          <a:xfrm rot="5400000">
            <a:off x="5948363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 userDrawn="1"/>
        </p:nvCxnSpPr>
        <p:spPr bwMode="auto">
          <a:xfrm rot="5400000">
            <a:off x="71438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7543800" y="2362200"/>
          <a:ext cx="1600200" cy="2071688"/>
        </p:xfrm>
        <a:graphic>
          <a:graphicData uri="http://schemas.openxmlformats.org/presentationml/2006/ole">
            <p:oleObj spid="_x0000_s47106" name="Image" r:id="rId3" imgW="1473016" imgH="2412698" progId="">
              <p:embed/>
            </p:oleObj>
          </a:graphicData>
        </a:graphic>
      </p:graphicFrame>
      <p:pic>
        <p:nvPicPr>
          <p:cNvPr id="8" name="Picture 21" descr="j030125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23622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28"/>
          <p:cNvGrpSpPr>
            <a:grpSpLocks/>
          </p:cNvGrpSpPr>
          <p:nvPr userDrawn="1"/>
        </p:nvGrpSpPr>
        <p:grpSpPr bwMode="auto">
          <a:xfrm>
            <a:off x="3890963" y="571500"/>
            <a:ext cx="1050925" cy="1050925"/>
            <a:chOff x="2451" y="360"/>
            <a:chExt cx="662" cy="662"/>
          </a:xfrm>
        </p:grpSpPr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2451" y="360"/>
              <a:ext cx="662" cy="662"/>
            </a:xfrm>
            <a:prstGeom prst="ellipse">
              <a:avLst/>
            </a:prstGeom>
            <a:noFill/>
            <a:ln w="38100">
              <a:solidFill>
                <a:srgbClr val="95D5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2667" y="750"/>
              <a:ext cx="230" cy="230"/>
            </a:xfrm>
            <a:prstGeom prst="ellipse">
              <a:avLst/>
            </a:prstGeom>
            <a:noFill/>
            <a:ln w="38100">
              <a:solidFill>
                <a:srgbClr val="F99F2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Rectangle 2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4" name="Rectangle 3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3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Rectangle 3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3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21" name="Picture 3" descr="C:\Program Files\Microsoft Office\MEDIA\CAGCAT10\j0299125.wmf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022725" y="2525713"/>
            <a:ext cx="10985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05428" y="2391228"/>
            <a:ext cx="5715000" cy="1981200"/>
          </a:xfrm>
          <a:solidFill>
            <a:srgbClr val="EEF2F2"/>
          </a:solidFill>
          <a:ln w="28575">
            <a:noFill/>
            <a:miter lim="800000"/>
            <a:headEnd/>
            <a:tailEnd/>
          </a:ln>
        </p:spPr>
        <p:txBody>
          <a:bodyPr lIns="228600" rIns="274320" anchor="ctr" anchorCtr="1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SzPct val="80000"/>
              <a:buFontTx/>
              <a:buNone/>
              <a:defRPr 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472C124-0E51-447D-AFF8-08F7803A90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marL="1139825" indent="-225425">
              <a:tabLst>
                <a:tab pos="1139825" algn="l"/>
                <a:tab pos="2000250" algn="l"/>
              </a:tabLst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2B00C601-6562-4980-AFA9-6587F945A9A9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A833CE2-2961-45C4-8700-151241701D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ADB1BA72-3ED0-4223-B526-BB349C1073C5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B4E7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2813"/>
            <a:ext cx="8335963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084" r:id="rId1"/>
    <p:sldLayoutId id="2147492085" r:id="rId2"/>
    <p:sldLayoutId id="2147492086" r:id="rId3"/>
    <p:sldLayoutId id="2147492087" r:id="rId4"/>
    <p:sldLayoutId id="2147492088" r:id="rId5"/>
    <p:sldLayoutId id="2147492089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tabLst>
          <a:tab pos="1085850" algn="l"/>
          <a:tab pos="2000250" algn="l"/>
        </a:tabLst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"/>
        <a:tabLst>
          <a:tab pos="1085850" algn="l"/>
          <a:tab pos="2000250" algn="l"/>
        </a:tabLst>
        <a:defRPr lang="en-US" sz="14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5954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1085850" algn="l"/>
          <a:tab pos="2000250" algn="l"/>
        </a:tabLst>
        <a:defRPr sz="1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qlite.org/lang.html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qliteadmin.orbmu2k.de/" TargetMode="External"/><Relationship Id="rId2" Type="http://schemas.openxmlformats.org/officeDocument/2006/relationships/hyperlink" Target="http://www.sqlite.org/sqlite.html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HP_159"/>
          <p:cNvSpPr txBox="1">
            <a:spLocks noChangeArrowheads="1"/>
          </p:cNvSpPr>
          <p:nvPr/>
        </p:nvSpPr>
        <p:spPr bwMode="auto">
          <a:xfrm>
            <a:off x="436426" y="1450749"/>
            <a:ext cx="8432800" cy="2389187"/>
          </a:xfrm>
          <a:prstGeom prst="rect">
            <a:avLst/>
          </a:prstGeom>
          <a:solidFill>
            <a:srgbClr val="0B4E78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endParaRPr lang="en-US" sz="1600" dirty="0">
              <a:solidFill>
                <a:srgbClr val="F6882E"/>
              </a:solidFill>
            </a:endParaRPr>
          </a:p>
          <a:p>
            <a:r>
              <a:rPr lang="en-IN" sz="4000" dirty="0" smtClean="0">
                <a:solidFill>
                  <a:schemeClr val="bg1"/>
                </a:solidFill>
              </a:rPr>
              <a:t>Session </a:t>
            </a:r>
            <a:r>
              <a:rPr lang="en-IN" sz="4000" dirty="0" smtClean="0">
                <a:solidFill>
                  <a:schemeClr val="bg1"/>
                </a:solidFill>
              </a:rPr>
              <a:t>37</a:t>
            </a:r>
            <a:r>
              <a:rPr lang="en-IN" sz="4000" dirty="0" smtClean="0">
                <a:solidFill>
                  <a:schemeClr val="bg1"/>
                </a:solidFill>
              </a:rPr>
              <a:t> </a:t>
            </a:r>
            <a:r>
              <a:rPr lang="en-IN" sz="4000" dirty="0" smtClean="0">
                <a:solidFill>
                  <a:schemeClr val="bg1"/>
                </a:solidFill>
              </a:rPr>
              <a:t>: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Data storage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using </a:t>
            </a:r>
            <a:r>
              <a:rPr lang="en-US" sz="4000" dirty="0" err="1" smtClean="0">
                <a:solidFill>
                  <a:schemeClr val="bg1"/>
                </a:solidFill>
              </a:rPr>
              <a:t>SQLite</a:t>
            </a:r>
            <a:r>
              <a:rPr lang="en-US" sz="4000" dirty="0" smtClean="0">
                <a:solidFill>
                  <a:schemeClr val="bg1"/>
                </a:solidFill>
              </a:rPr>
              <a:t> 1</a:t>
            </a:r>
          </a:p>
          <a:p>
            <a:pPr>
              <a:buClr>
                <a:schemeClr val="tx2"/>
              </a:buClr>
              <a:buSzPct val="85000"/>
              <a:defRPr/>
            </a:pPr>
            <a:r>
              <a:rPr lang="en-IN" sz="4000" dirty="0" smtClean="0">
                <a:solidFill>
                  <a:schemeClr val="bg1"/>
                </a:solidFill>
              </a:rPr>
              <a:t>Module 4.3 : Android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0" y="2690604"/>
            <a:ext cx="8412480" cy="103412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}//class</a:t>
            </a: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874520" y="1429128"/>
            <a:ext cx="53949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1:</a:t>
            </a:r>
            <a:r>
              <a:rPr lang="en-US" sz="2000" b="0" dirty="0" smtClean="0"/>
              <a:t> Create a </a:t>
            </a:r>
            <a:r>
              <a:rPr lang="en-US" sz="2000" b="0" dirty="0" err="1" smtClean="0"/>
              <a:t>SQLite</a:t>
            </a:r>
            <a:r>
              <a:rPr lang="en-US" sz="2000" b="0" dirty="0" smtClean="0"/>
              <a:t>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874520" y="1429128"/>
            <a:ext cx="53949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1:</a:t>
            </a:r>
            <a:r>
              <a:rPr lang="en-US" sz="2000" b="0" dirty="0" smtClean="0"/>
              <a:t> Create a </a:t>
            </a:r>
            <a:r>
              <a:rPr lang="en-US" sz="2000" b="0" dirty="0" err="1" smtClean="0"/>
              <a:t>SQLite</a:t>
            </a:r>
            <a:r>
              <a:rPr lang="en-US" sz="2000" b="0" dirty="0" smtClean="0"/>
              <a:t> Database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33202" y="2189349"/>
            <a:ext cx="5343525" cy="420052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Line Callout 2 6"/>
          <p:cNvSpPr/>
          <p:nvPr/>
        </p:nvSpPr>
        <p:spPr>
          <a:xfrm>
            <a:off x="389963" y="3747246"/>
            <a:ext cx="2743200" cy="640080"/>
          </a:xfrm>
          <a:prstGeom prst="borderCallout2">
            <a:avLst>
              <a:gd name="adj1" fmla="val 74180"/>
              <a:gd name="adj2" fmla="val 104272"/>
              <a:gd name="adj3" fmla="val 67393"/>
              <a:gd name="adj4" fmla="val 116106"/>
              <a:gd name="adj5" fmla="val 76995"/>
              <a:gd name="adj6" fmla="val 13798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Android’s System Image</a:t>
            </a:r>
          </a:p>
          <a:p>
            <a:r>
              <a:rPr lang="en-US" sz="1400" dirty="0" smtClean="0"/>
              <a:t>Device’s memory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874520" y="1429128"/>
            <a:ext cx="53949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1:</a:t>
            </a:r>
            <a:r>
              <a:rPr lang="en-US" sz="2000" b="0" dirty="0" smtClean="0"/>
              <a:t> Create a </a:t>
            </a:r>
            <a:r>
              <a:rPr lang="en-US" sz="2000" b="0" dirty="0" err="1" smtClean="0"/>
              <a:t>SQLite</a:t>
            </a:r>
            <a:r>
              <a:rPr lang="en-US" sz="2000" b="0" dirty="0" smtClean="0"/>
              <a:t> Database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2250" y="2514600"/>
            <a:ext cx="3398108" cy="376349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37161" y="4169774"/>
            <a:ext cx="5174427" cy="169892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Using: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SQLiteDatabase.openDatabase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sdcard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myfriendsDB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null,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SQLiteDatabase.CREATE_IF_NECESSARY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0" name="Line Callout 2 9"/>
          <p:cNvSpPr/>
          <p:nvPr/>
        </p:nvSpPr>
        <p:spPr>
          <a:xfrm>
            <a:off x="1667433" y="3007658"/>
            <a:ext cx="2743200" cy="640080"/>
          </a:xfrm>
          <a:prstGeom prst="borderCallout2">
            <a:avLst>
              <a:gd name="adj1" fmla="val 74180"/>
              <a:gd name="adj2" fmla="val 104272"/>
              <a:gd name="adj3" fmla="val 67393"/>
              <a:gd name="adj4" fmla="val 116106"/>
              <a:gd name="adj5" fmla="val -4938"/>
              <a:gd name="adj6" fmla="val 15121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Creating the database file in the SD card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840480" y="1429128"/>
            <a:ext cx="14630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Warning</a:t>
            </a:r>
          </a:p>
        </p:txBody>
      </p:sp>
      <p:pic>
        <p:nvPicPr>
          <p:cNvPr id="11" name="Picture 10" descr="11971252291061148562zeimusu_Warning_notification.svg.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824" y="3109632"/>
            <a:ext cx="2004176" cy="1903967"/>
          </a:xfrm>
          <a:prstGeom prst="rect">
            <a:avLst/>
          </a:prstGeom>
        </p:spPr>
      </p:pic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186637" y="3609874"/>
            <a:ext cx="640080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An SD resident database requires the Manifest to include:</a:t>
            </a:r>
          </a:p>
        </p:txBody>
      </p:sp>
      <p:grpSp>
        <p:nvGrpSpPr>
          <p:cNvPr id="14" name="Group 19"/>
          <p:cNvGrpSpPr/>
          <p:nvPr/>
        </p:nvGrpSpPr>
        <p:grpSpPr>
          <a:xfrm>
            <a:off x="186637" y="2234421"/>
            <a:ext cx="6400800" cy="1188720"/>
            <a:chOff x="1066803" y="1711184"/>
            <a:chExt cx="7038111" cy="914921"/>
          </a:xfrm>
        </p:grpSpPr>
        <p:sp>
          <p:nvSpPr>
            <p:cNvPr id="15" name="Rectangle 14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Beware of sharing issues. You cannot access other people’s database resources (instead use Content Providers or SD resident </a:t>
              </a:r>
              <a:r>
                <a:rPr lang="en-US" sz="2000" b="0" dirty="0" err="1" smtClean="0"/>
                <a:t>DBs</a:t>
              </a:r>
              <a:r>
                <a:rPr lang="en-US" sz="2000" b="0" dirty="0" smtClean="0"/>
                <a:t>).</a:t>
              </a:r>
            </a:p>
          </p:txBody>
        </p:sp>
        <p:sp>
          <p:nvSpPr>
            <p:cNvPr id="16" name="Isosceles Triangle 15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86637" y="4619567"/>
            <a:ext cx="6400800" cy="92333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&lt;uses-permission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android.permission.WRITE_EXTERNAL_STORAGE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6637" y="5729631"/>
            <a:ext cx="6400800" cy="64008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n-lt"/>
                <a:cs typeface="Courier New" pitchFamily="49" charset="0"/>
              </a:rPr>
              <a:t>NOTE: </a:t>
            </a:r>
            <a:r>
              <a:rPr lang="en-US" sz="1800" b="0" dirty="0" err="1" smtClean="0">
                <a:solidFill>
                  <a:prstClr val="black"/>
                </a:solidFill>
                <a:latin typeface="+mn-lt"/>
                <a:cs typeface="Courier New" pitchFamily="49" charset="0"/>
              </a:rPr>
              <a:t>SQLITE</a:t>
            </a:r>
            <a:r>
              <a:rPr lang="en-US" sz="1800" b="0" dirty="0" smtClean="0">
                <a:solidFill>
                  <a:prstClr val="black"/>
                </a:solidFill>
                <a:latin typeface="+mn-lt"/>
                <a:cs typeface="Courier New" pitchFamily="49" charset="0"/>
              </a:rPr>
              <a:t> (as well as most </a:t>
            </a:r>
            <a:r>
              <a:rPr lang="en-US" sz="1800" b="0" dirty="0" err="1" smtClean="0">
                <a:solidFill>
                  <a:prstClr val="black"/>
                </a:solidFill>
                <a:latin typeface="+mn-lt"/>
                <a:cs typeface="Courier New" pitchFamily="49" charset="0"/>
              </a:rPr>
              <a:t>DBMSs</a:t>
            </a:r>
            <a:r>
              <a:rPr lang="en-US" sz="1800" b="0" dirty="0" smtClean="0">
                <a:solidFill>
                  <a:prstClr val="black"/>
                </a:solidFill>
                <a:latin typeface="+mn-lt"/>
                <a:cs typeface="Courier New" pitchFamily="49" charset="0"/>
              </a:rPr>
              <a:t>) is not case sensitive.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gray">
          <a:xfrm>
            <a:off x="1874520" y="1429128"/>
            <a:ext cx="53949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2:</a:t>
            </a:r>
            <a:r>
              <a:rPr lang="en-US" sz="2000" b="0" dirty="0" smtClean="0"/>
              <a:t> Create a </a:t>
            </a:r>
            <a:r>
              <a:rPr lang="en-US" sz="2000" b="0" dirty="0" err="1" smtClean="0"/>
              <a:t>SQLite</a:t>
            </a:r>
            <a:r>
              <a:rPr lang="en-US" sz="2000" b="0" dirty="0" smtClean="0"/>
              <a:t> Database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275060" y="4438913"/>
            <a:ext cx="8595360" cy="2011680"/>
            <a:chOff x="1066803" y="1711184"/>
            <a:chExt cx="7038111" cy="914921"/>
          </a:xfrm>
        </p:grpSpPr>
        <p:sp>
          <p:nvSpPr>
            <p:cNvPr id="20" name="Rectangle 1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The assumed prefix for the database stored in the devices ram is: </a:t>
              </a:r>
              <a:r>
                <a:rPr lang="en-US" sz="1800" b="0" dirty="0" smtClean="0">
                  <a:latin typeface="Courier New" pitchFamily="49" charset="0"/>
                  <a:cs typeface="Courier New" pitchFamily="49" charset="0"/>
                </a:rPr>
                <a:t>"/data/data/&lt;</a:t>
              </a:r>
              <a:r>
                <a:rPr lang="en-US" sz="1800" b="0" dirty="0" err="1" smtClean="0">
                  <a:latin typeface="Courier New" pitchFamily="49" charset="0"/>
                  <a:cs typeface="Courier New" pitchFamily="49" charset="0"/>
                </a:rPr>
                <a:t>CURRENT_namespace</a:t>
              </a:r>
              <a:r>
                <a:rPr lang="en-US" sz="1800" b="0" dirty="0" smtClean="0">
                  <a:latin typeface="Courier New" pitchFamily="49" charset="0"/>
                  <a:cs typeface="Courier New" pitchFamily="49" charset="0"/>
                </a:rPr>
                <a:t>&gt;/databases/"</a:t>
              </a:r>
              <a:r>
                <a:rPr lang="en-US" sz="2000" b="0" dirty="0" smtClean="0"/>
                <a:t>. For instance if this app is created in a namespace called </a:t>
              </a:r>
              <a:r>
                <a:rPr lang="en-US" sz="1800" b="0" dirty="0" smtClean="0">
                  <a:latin typeface="Courier New" pitchFamily="49" charset="0"/>
                  <a:cs typeface="Courier New" pitchFamily="49" charset="0"/>
                </a:rPr>
                <a:t>“</a:t>
              </a:r>
              <a:r>
                <a:rPr lang="en-US" sz="1800" b="0" dirty="0" err="1" smtClean="0">
                  <a:latin typeface="Courier New" pitchFamily="49" charset="0"/>
                  <a:cs typeface="Courier New" pitchFamily="49" charset="0"/>
                </a:rPr>
                <a:t>cis493.sql1</a:t>
              </a:r>
              <a:r>
                <a:rPr lang="en-US" sz="1800" b="0" dirty="0" smtClean="0">
                  <a:latin typeface="Courier New" pitchFamily="49" charset="0"/>
                  <a:cs typeface="Courier New" pitchFamily="49" charset="0"/>
                </a:rPr>
                <a:t>”</a:t>
              </a:r>
              <a:r>
                <a:rPr lang="en-US" sz="2000" b="0" dirty="0" smtClean="0"/>
                <a:t>, the full name of the newly created database will be: </a:t>
              </a:r>
              <a:r>
                <a:rPr lang="en-US" sz="1800" b="0" dirty="0" smtClean="0">
                  <a:latin typeface="Courier New" pitchFamily="49" charset="0"/>
                  <a:cs typeface="Courier New" pitchFamily="49" charset="0"/>
                </a:rPr>
                <a:t>“/data/data/</a:t>
              </a:r>
              <a:r>
                <a:rPr lang="en-US" sz="1800" b="0" dirty="0" err="1" smtClean="0">
                  <a:latin typeface="Courier New" pitchFamily="49" charset="0"/>
                  <a:cs typeface="Courier New" pitchFamily="49" charset="0"/>
                </a:rPr>
                <a:t>cis493.sql1</a:t>
              </a:r>
              <a:r>
                <a:rPr lang="en-US" sz="1800" b="0" dirty="0" smtClean="0">
                  <a:latin typeface="Courier New" pitchFamily="49" charset="0"/>
                  <a:cs typeface="Courier New" pitchFamily="49" charset="0"/>
                </a:rPr>
                <a:t>/databases/</a:t>
              </a:r>
              <a:r>
                <a:rPr lang="en-US" sz="1800" b="0" dirty="0" err="1" smtClean="0">
                  <a:latin typeface="Courier New" pitchFamily="49" charset="0"/>
                  <a:cs typeface="Courier New" pitchFamily="49" charset="0"/>
                </a:rPr>
                <a:t>myfriendsDB</a:t>
              </a:r>
              <a:r>
                <a:rPr lang="en-US" sz="1800" b="0" dirty="0" smtClean="0">
                  <a:latin typeface="Courier New" pitchFamily="49" charset="0"/>
                  <a:cs typeface="Courier New" pitchFamily="49" charset="0"/>
                </a:rPr>
                <a:t>”</a:t>
              </a:r>
              <a:r>
                <a:rPr lang="en-US" sz="2000" b="0" dirty="0" smtClean="0"/>
                <a:t>.</a:t>
              </a:r>
            </a:p>
          </p:txBody>
        </p:sp>
        <p:sp>
          <p:nvSpPr>
            <p:cNvPr id="21" name="Isosceles Triangle 2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sp>
        <p:nvSpPr>
          <p:cNvPr id="23" name="Rectangle 3"/>
          <p:cNvSpPr>
            <a:spLocks noChangeArrowheads="1"/>
          </p:cNvSpPr>
          <p:nvPr/>
        </p:nvSpPr>
        <p:spPr bwMode="gray">
          <a:xfrm>
            <a:off x="594360" y="2243286"/>
            <a:ext cx="79552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An alternative way of opening/creating a </a:t>
            </a:r>
            <a:r>
              <a:rPr lang="en-US" sz="2000" b="0" dirty="0" err="1" smtClean="0"/>
              <a:t>SQLITE</a:t>
            </a:r>
            <a:r>
              <a:rPr lang="en-US" sz="2000" b="0" dirty="0" smtClean="0"/>
              <a:t> database in your local Android’s data space is given below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gray">
          <a:xfrm>
            <a:off x="301954" y="3937616"/>
            <a:ext cx="13716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Where: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71600" y="3166067"/>
            <a:ext cx="6400800" cy="70173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SQLiteDatabasedb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this.openOrCreateDatabase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myfriendsDB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MODE_PRIVATE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null);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gray">
          <a:xfrm>
            <a:off x="1874520" y="1429128"/>
            <a:ext cx="53949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2:</a:t>
            </a:r>
            <a:r>
              <a:rPr lang="en-US" sz="2000" b="0" dirty="0" smtClean="0"/>
              <a:t> Create a </a:t>
            </a:r>
            <a:r>
              <a:rPr lang="en-US" sz="2000" b="0" dirty="0" err="1" smtClean="0"/>
              <a:t>SQLite</a:t>
            </a:r>
            <a:r>
              <a:rPr lang="en-US" sz="2000" b="0" dirty="0" smtClean="0"/>
              <a:t> Database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275060" y="4586830"/>
            <a:ext cx="8412480" cy="1188720"/>
            <a:chOff x="1066803" y="1711184"/>
            <a:chExt cx="7038111" cy="914921"/>
          </a:xfrm>
        </p:grpSpPr>
        <p:sp>
          <p:nvSpPr>
            <p:cNvPr id="20" name="Rectangle 1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This file could later be used by other activities in the app or exported out of the emulator (</a:t>
              </a:r>
              <a:r>
                <a:rPr lang="en-US" sz="2000" b="0" dirty="0" err="1" smtClean="0"/>
                <a:t>adbpush</a:t>
              </a:r>
              <a:r>
                <a:rPr lang="en-US" sz="2000" b="0" dirty="0" smtClean="0"/>
                <a:t>…) and given to a tool such as </a:t>
              </a:r>
              <a:r>
                <a:rPr lang="en-US" sz="2000" b="0" dirty="0" err="1" smtClean="0"/>
                <a:t>SQLITE_ADMINISTRATOR</a:t>
              </a:r>
              <a:r>
                <a:rPr lang="en-US" sz="2000" b="0" dirty="0" smtClean="0"/>
                <a:t> (see notes at the end).</a:t>
              </a:r>
            </a:p>
          </p:txBody>
        </p:sp>
        <p:sp>
          <p:nvSpPr>
            <p:cNvPr id="21" name="Isosceles Triangle 2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sp>
        <p:nvSpPr>
          <p:cNvPr id="23" name="Rectangle 3"/>
          <p:cNvSpPr>
            <a:spLocks noChangeArrowheads="1"/>
          </p:cNvSpPr>
          <p:nvPr/>
        </p:nvSpPr>
        <p:spPr bwMode="gray">
          <a:xfrm>
            <a:off x="594360" y="2243286"/>
            <a:ext cx="79552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An alternative way of opening/creating a </a:t>
            </a:r>
            <a:r>
              <a:rPr lang="en-US" sz="2000" b="0" dirty="0" err="1" smtClean="0"/>
              <a:t>SQLITE</a:t>
            </a:r>
            <a:r>
              <a:rPr lang="en-US" sz="2000" b="0" dirty="0" smtClean="0"/>
              <a:t> database in your local Android’s data space is given below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301954" y="3937616"/>
            <a:ext cx="13716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Where: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3166067"/>
            <a:ext cx="6400800" cy="70173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SQLiteDatabasedb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this.openOrCreateDatabase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myfriendsDB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MODE_PRIVATE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null);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gray">
          <a:xfrm>
            <a:off x="1874520" y="1429128"/>
            <a:ext cx="53949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2:</a:t>
            </a:r>
            <a:r>
              <a:rPr lang="en-US" sz="2000" b="0" dirty="0" smtClean="0"/>
              <a:t> Create a </a:t>
            </a:r>
            <a:r>
              <a:rPr lang="en-US" sz="2000" b="0" dirty="0" err="1" smtClean="0"/>
              <a:t>SQLite</a:t>
            </a:r>
            <a:r>
              <a:rPr lang="en-US" sz="2000" b="0" dirty="0" smtClean="0"/>
              <a:t> Database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275060" y="4801982"/>
            <a:ext cx="8412480" cy="1188720"/>
            <a:chOff x="1066803" y="1711184"/>
            <a:chExt cx="7038111" cy="914921"/>
          </a:xfrm>
        </p:grpSpPr>
        <p:sp>
          <p:nvSpPr>
            <p:cNvPr id="20" name="Rectangle 1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1800" b="0" dirty="0" smtClean="0">
                  <a:latin typeface="Courier New" pitchFamily="49" charset="0"/>
                  <a:cs typeface="Courier New" pitchFamily="49" charset="0"/>
                </a:rPr>
                <a:t>“</a:t>
              </a:r>
              <a:r>
                <a:rPr lang="en-US" sz="1800" b="0" dirty="0" err="1" smtClean="0">
                  <a:latin typeface="Courier New" pitchFamily="49" charset="0"/>
                  <a:cs typeface="Courier New" pitchFamily="49" charset="0"/>
                </a:rPr>
                <a:t>myFriendsDB2</a:t>
              </a:r>
              <a:r>
                <a:rPr lang="en-US" sz="1800" b="0" dirty="0" smtClean="0">
                  <a:latin typeface="Courier New" pitchFamily="49" charset="0"/>
                  <a:cs typeface="Courier New" pitchFamily="49" charset="0"/>
                </a:rPr>
                <a:t>” </a:t>
              </a:r>
              <a:r>
                <a:rPr lang="en-US" sz="2000" b="0" dirty="0" smtClean="0"/>
                <a:t>is the abbreviated file path. The prefix is assigned by Android as:</a:t>
              </a:r>
            </a:p>
            <a:p>
              <a:pPr algn="just">
                <a:lnSpc>
                  <a:spcPts val="3000"/>
                </a:lnSpc>
              </a:pPr>
              <a:r>
                <a:rPr lang="en-US" sz="1800" b="0" dirty="0" smtClean="0">
                  <a:latin typeface="Courier New" pitchFamily="49" charset="0"/>
                  <a:cs typeface="Courier New" pitchFamily="49" charset="0"/>
                </a:rPr>
                <a:t>/data/data/&lt;app namespace&gt;/databases/</a:t>
              </a:r>
              <a:r>
                <a:rPr lang="en-US" sz="1800" b="0" dirty="0" err="1" smtClean="0">
                  <a:latin typeface="Courier New" pitchFamily="49" charset="0"/>
                  <a:cs typeface="Courier New" pitchFamily="49" charset="0"/>
                </a:rPr>
                <a:t>myFriendsDB2</a:t>
              </a:r>
              <a:r>
                <a:rPr lang="en-US" sz="2000" b="0" dirty="0" smtClean="0"/>
                <a:t>.</a:t>
              </a:r>
            </a:p>
          </p:txBody>
        </p:sp>
        <p:sp>
          <p:nvSpPr>
            <p:cNvPr id="21" name="Isosceles Triangle 2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sp>
        <p:nvSpPr>
          <p:cNvPr id="23" name="Rectangle 3"/>
          <p:cNvSpPr>
            <a:spLocks noChangeArrowheads="1"/>
          </p:cNvSpPr>
          <p:nvPr/>
        </p:nvSpPr>
        <p:spPr bwMode="gray">
          <a:xfrm>
            <a:off x="594360" y="2243286"/>
            <a:ext cx="79552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An alternative way of opening/creating a </a:t>
            </a:r>
            <a:r>
              <a:rPr lang="en-US" sz="2000" b="0" dirty="0" err="1" smtClean="0"/>
              <a:t>SQLITE</a:t>
            </a:r>
            <a:r>
              <a:rPr lang="en-US" sz="2000" b="0" dirty="0" smtClean="0"/>
              <a:t> database in your local Android’s System Image is given below: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" y="3166067"/>
            <a:ext cx="8412480" cy="64008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SQLiteDatabasedb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this.openOrCreateDatabase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myfriendsDB2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MODE_PRIVATE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null);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301954" y="4125874"/>
            <a:ext cx="13716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Where: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gray">
          <a:xfrm>
            <a:off x="1874520" y="1429128"/>
            <a:ext cx="53949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2:</a:t>
            </a:r>
            <a:r>
              <a:rPr lang="en-US" sz="2000" b="0" dirty="0" smtClean="0"/>
              <a:t> Create a </a:t>
            </a:r>
            <a:r>
              <a:rPr lang="en-US" sz="2000" b="0" dirty="0" err="1" smtClean="0"/>
              <a:t>SQLite</a:t>
            </a:r>
            <a:r>
              <a:rPr lang="en-US" sz="2000" b="0" dirty="0" smtClean="0"/>
              <a:t> Database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275060" y="4801982"/>
            <a:ext cx="8412480" cy="1188720"/>
            <a:chOff x="1066803" y="1711184"/>
            <a:chExt cx="7038111" cy="914921"/>
          </a:xfrm>
        </p:grpSpPr>
        <p:sp>
          <p:nvSpPr>
            <p:cNvPr id="20" name="Rectangle 1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dirty="0" smtClean="0"/>
                <a:t>MODE</a:t>
              </a:r>
              <a:r>
                <a:rPr lang="en-US" sz="2000" b="0" dirty="0" smtClean="0"/>
                <a:t> could be: </a:t>
              </a:r>
              <a:r>
                <a:rPr lang="en-US" sz="2000" b="0" dirty="0" err="1" smtClean="0"/>
                <a:t>MODE_PRIVATE</a:t>
              </a:r>
              <a:r>
                <a:rPr lang="en-US" sz="2000" b="0" dirty="0" smtClean="0"/>
                <a:t>, </a:t>
              </a:r>
              <a:r>
                <a:rPr lang="en-US" sz="2000" b="0" dirty="0" err="1" smtClean="0"/>
                <a:t>MODE_WORLD_READABLE</a:t>
              </a:r>
              <a:r>
                <a:rPr lang="en-US" sz="2000" b="0" dirty="0" smtClean="0"/>
                <a:t>, and </a:t>
              </a:r>
              <a:r>
                <a:rPr lang="en-US" sz="2000" b="0" dirty="0" err="1" smtClean="0"/>
                <a:t>MODE_WORLD_WRITEABLE</a:t>
              </a:r>
              <a:r>
                <a:rPr lang="en-US" sz="2000" b="0" dirty="0" smtClean="0"/>
                <a:t>. Meaningful for apps consisting of multiples activities.</a:t>
              </a:r>
            </a:p>
          </p:txBody>
        </p:sp>
        <p:sp>
          <p:nvSpPr>
            <p:cNvPr id="21" name="Isosceles Triangle 2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sp>
        <p:nvSpPr>
          <p:cNvPr id="23" name="Rectangle 3"/>
          <p:cNvSpPr>
            <a:spLocks noChangeArrowheads="1"/>
          </p:cNvSpPr>
          <p:nvPr/>
        </p:nvSpPr>
        <p:spPr bwMode="gray">
          <a:xfrm>
            <a:off x="594360" y="2243286"/>
            <a:ext cx="79552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An alternative way of opening/creating a </a:t>
            </a:r>
            <a:r>
              <a:rPr lang="en-US" sz="2000" b="0" dirty="0" err="1" smtClean="0"/>
              <a:t>SQLITE</a:t>
            </a:r>
            <a:r>
              <a:rPr lang="en-US" sz="2000" b="0" dirty="0" smtClean="0"/>
              <a:t> database in your local Android’s System Image is given below: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" y="3166067"/>
            <a:ext cx="8412480" cy="64008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SQLiteDatabasedb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this.openOrCreateDatabase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myfriendsDB2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MODE_PRIVATE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null);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301954" y="4125874"/>
            <a:ext cx="13716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Where: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gray">
          <a:xfrm>
            <a:off x="1874520" y="1429128"/>
            <a:ext cx="53949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2:</a:t>
            </a:r>
            <a:r>
              <a:rPr lang="en-US" sz="2000" b="0" dirty="0" smtClean="0"/>
              <a:t> Create a </a:t>
            </a:r>
            <a:r>
              <a:rPr lang="en-US" sz="2000" b="0" dirty="0" err="1" smtClean="0"/>
              <a:t>SQLite</a:t>
            </a:r>
            <a:r>
              <a:rPr lang="en-US" sz="2000" b="0" dirty="0" smtClean="0"/>
              <a:t> Database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275060" y="5272627"/>
            <a:ext cx="8412480" cy="640080"/>
            <a:chOff x="1066803" y="1711184"/>
            <a:chExt cx="7038111" cy="914921"/>
          </a:xfrm>
        </p:grpSpPr>
        <p:sp>
          <p:nvSpPr>
            <p:cNvPr id="20" name="Rectangle 1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r>
                <a:rPr lang="en-US" sz="2000" dirty="0" smtClean="0"/>
                <a:t>null</a:t>
              </a:r>
              <a:r>
                <a:rPr lang="en-US" sz="2000" b="0" dirty="0" smtClean="0"/>
                <a:t> refers to optional factory class parameter (skip for now)</a:t>
              </a:r>
            </a:p>
          </p:txBody>
        </p:sp>
        <p:sp>
          <p:nvSpPr>
            <p:cNvPr id="21" name="Isosceles Triangle 2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sp>
        <p:nvSpPr>
          <p:cNvPr id="23" name="Rectangle 3"/>
          <p:cNvSpPr>
            <a:spLocks noChangeArrowheads="1"/>
          </p:cNvSpPr>
          <p:nvPr/>
        </p:nvSpPr>
        <p:spPr bwMode="gray">
          <a:xfrm>
            <a:off x="594360" y="2243286"/>
            <a:ext cx="79552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An alternative way of opening/creating a </a:t>
            </a:r>
            <a:r>
              <a:rPr lang="en-US" sz="2000" b="0" dirty="0" err="1" smtClean="0"/>
              <a:t>SQLITE</a:t>
            </a:r>
            <a:r>
              <a:rPr lang="en-US" sz="2000" b="0" dirty="0" smtClean="0"/>
              <a:t> database in your local Android’s System Image is given below: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" y="3166067"/>
            <a:ext cx="8412480" cy="64008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SQLiteDatabasedb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this.openOrCreateDatabase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myfriendsDB2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MODE_PRIVATE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null);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301954" y="4125874"/>
            <a:ext cx="13716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Where: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gray">
          <a:xfrm>
            <a:off x="868680" y="1429128"/>
            <a:ext cx="74066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2:</a:t>
            </a:r>
            <a:r>
              <a:rPr lang="en-US" sz="2000" b="0" dirty="0" smtClean="0"/>
              <a:t> Database is saved in the device’s memory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1211" y="2621336"/>
            <a:ext cx="5334000" cy="27717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r>
              <a:rPr lang="en-US" sz="2400" dirty="0" smtClean="0"/>
              <a:t>Work with </a:t>
            </a:r>
            <a:r>
              <a:rPr lang="en-US" sz="2400" dirty="0" err="1" smtClean="0"/>
              <a:t>SQLite</a:t>
            </a:r>
            <a:r>
              <a:rPr lang="en-US" sz="2400" dirty="0" smtClean="0"/>
              <a:t> </a:t>
            </a:r>
            <a:r>
              <a:rPr lang="en-US" sz="2400" dirty="0" smtClean="0"/>
              <a:t>Programming</a:t>
            </a:r>
          </a:p>
          <a:p>
            <a:r>
              <a:rPr lang="en-US" sz="2400" dirty="0" smtClean="0"/>
              <a:t>Implement </a:t>
            </a:r>
            <a:r>
              <a:rPr lang="en-US" sz="2400" dirty="0" err="1" smtClean="0"/>
              <a:t>SQLiteOpenHelper</a:t>
            </a:r>
            <a:endParaRPr lang="en-US" sz="2400" dirty="0" smtClean="0"/>
          </a:p>
          <a:p>
            <a:r>
              <a:rPr lang="en-US" sz="2400" dirty="0" smtClean="0"/>
              <a:t>Create tables in </a:t>
            </a:r>
            <a:r>
              <a:rPr lang="en-US" sz="2400" dirty="0" err="1" smtClean="0"/>
              <a:t>SQLiteDatabse</a:t>
            </a:r>
            <a:endParaRPr lang="en-US" sz="2400" dirty="0" smtClean="0"/>
          </a:p>
          <a:p>
            <a:r>
              <a:rPr lang="en-US" sz="2400" dirty="0" smtClean="0"/>
              <a:t>Insert </a:t>
            </a:r>
            <a:r>
              <a:rPr lang="en-US" sz="2400" dirty="0" smtClean="0"/>
              <a:t>Data</a:t>
            </a:r>
          </a:p>
          <a:p>
            <a:r>
              <a:rPr lang="en-US" sz="2400" dirty="0" smtClean="0"/>
              <a:t>Update </a:t>
            </a:r>
            <a:r>
              <a:rPr lang="en-US" sz="2400" dirty="0" smtClean="0"/>
              <a:t>Data</a:t>
            </a:r>
          </a:p>
          <a:p>
            <a:r>
              <a:rPr lang="en-US" sz="2400" dirty="0" smtClean="0"/>
              <a:t>Delete </a:t>
            </a:r>
            <a:r>
              <a:rPr lang="en-US" sz="2400" dirty="0" smtClean="0"/>
              <a:t>Data</a:t>
            </a:r>
          </a:p>
          <a:p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gray">
          <a:xfrm>
            <a:off x="1600200" y="1429128"/>
            <a:ext cx="59436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Executing SQL commands on the Database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417320" y="2316634"/>
            <a:ext cx="630936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Once created, the database is ready for normal operations such as: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68941" y="3898158"/>
          <a:ext cx="8606118" cy="11887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606118"/>
              </a:tblGrid>
              <a:tr h="370840">
                <a:tc>
                  <a:txBody>
                    <a:bodyPr/>
                    <a:lstStyle/>
                    <a:p>
                      <a:pPr marL="349250" indent="-349250">
                        <a:buFont typeface="Verdana" pitchFamily="34" charset="0"/>
                        <a:buChar char="•"/>
                      </a:pPr>
                      <a:r>
                        <a:rPr lang="en-US" sz="1800" b="0" dirty="0" smtClean="0"/>
                        <a:t>Creating </a:t>
                      </a:r>
                    </a:p>
                    <a:p>
                      <a:pPr marL="349250" indent="-349250">
                        <a:buFont typeface="Verdana" pitchFamily="34" charset="0"/>
                        <a:buChar char="•"/>
                      </a:pPr>
                      <a:r>
                        <a:rPr lang="en-US" sz="1800" b="0" dirty="0" smtClean="0"/>
                        <a:t>Altering</a:t>
                      </a:r>
                    </a:p>
                    <a:p>
                      <a:pPr marL="349250" indent="-349250">
                        <a:buFont typeface="Verdana" pitchFamily="34" charset="0"/>
                        <a:buChar char="•"/>
                      </a:pPr>
                      <a:r>
                        <a:rPr lang="en-US" sz="1800" b="0" dirty="0" smtClean="0"/>
                        <a:t>Dropping resources (tables, indices, triggers, views, queries etc.) </a:t>
                      </a:r>
                    </a:p>
                    <a:p>
                      <a:pPr marL="349250" indent="-349250">
                        <a:buFont typeface="Verdana" pitchFamily="34" charset="0"/>
                        <a:buChar char="•"/>
                      </a:pPr>
                      <a:r>
                        <a:rPr lang="en-US" sz="1800" b="0" dirty="0" smtClean="0"/>
                        <a:t>Administrating database resources (containers, users, …).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gray">
          <a:xfrm>
            <a:off x="1600200" y="1429128"/>
            <a:ext cx="59436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Executing SQL commands on the Database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005840" y="2316634"/>
            <a:ext cx="713232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i="1" dirty="0" smtClean="0"/>
              <a:t>Action queries </a:t>
            </a:r>
            <a:r>
              <a:rPr lang="en-US" sz="2000" b="0" dirty="0" smtClean="0"/>
              <a:t>and </a:t>
            </a:r>
            <a:r>
              <a:rPr lang="en-US" sz="2000" i="1" dirty="0" smtClean="0"/>
              <a:t>Retrieval queries </a:t>
            </a:r>
            <a:r>
              <a:rPr lang="en-US" sz="2000" b="0" dirty="0" smtClean="0"/>
              <a:t>represent the most common operations against the database.</a:t>
            </a:r>
          </a:p>
        </p:txBody>
      </p:sp>
      <p:grpSp>
        <p:nvGrpSpPr>
          <p:cNvPr id="8" name="Group 19"/>
          <p:cNvGrpSpPr/>
          <p:nvPr/>
        </p:nvGrpSpPr>
        <p:grpSpPr>
          <a:xfrm>
            <a:off x="275060" y="3524517"/>
            <a:ext cx="8595360" cy="1188720"/>
            <a:chOff x="1066803" y="1711184"/>
            <a:chExt cx="7038111" cy="914921"/>
          </a:xfrm>
        </p:grpSpPr>
        <p:sp>
          <p:nvSpPr>
            <p:cNvPr id="10" name="Rectangle 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A </a:t>
              </a:r>
              <a:r>
                <a:rPr lang="en-US" sz="2000" dirty="0" smtClean="0"/>
                <a:t>retrieval query</a:t>
              </a:r>
              <a:r>
                <a:rPr lang="en-US" sz="2000" b="0" dirty="0" smtClean="0"/>
                <a:t> is typically a SQL-Select command in which a table holding a number of fields and rows is produced as an answer to a data request.</a:t>
              </a: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2" name="Group 19"/>
          <p:cNvGrpSpPr/>
          <p:nvPr/>
        </p:nvGrpSpPr>
        <p:grpSpPr>
          <a:xfrm>
            <a:off x="275060" y="5044036"/>
            <a:ext cx="8595360" cy="1188720"/>
            <a:chOff x="1066803" y="1711184"/>
            <a:chExt cx="7038111" cy="914921"/>
          </a:xfrm>
        </p:grpSpPr>
        <p:sp>
          <p:nvSpPr>
            <p:cNvPr id="15" name="Rectangle 14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An </a:t>
              </a:r>
              <a:r>
                <a:rPr lang="en-US" sz="2000" dirty="0" smtClean="0"/>
                <a:t>action query </a:t>
              </a:r>
              <a:r>
                <a:rPr lang="en-US" sz="2000" b="0" dirty="0" smtClean="0"/>
                <a:t>usually performs maintenance and administrative tasks such as manipulating tables, users, environment, etc.</a:t>
              </a:r>
            </a:p>
          </p:txBody>
        </p:sp>
        <p:sp>
          <p:nvSpPr>
            <p:cNvPr id="16" name="Isosceles Triangle 15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gray">
          <a:xfrm>
            <a:off x="2926080" y="1429128"/>
            <a:ext cx="32918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Transaction Processing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275060" y="2381522"/>
            <a:ext cx="8595360" cy="1188720"/>
            <a:chOff x="1066803" y="1711184"/>
            <a:chExt cx="7038111" cy="914921"/>
          </a:xfrm>
        </p:grpSpPr>
        <p:sp>
          <p:nvSpPr>
            <p:cNvPr id="10" name="Rectangle 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Transactions are desirable because they contribute to maintain consistent data and prevent unwanted losses due to abnormal termination of execution.</a:t>
              </a: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3" name="Group 19"/>
          <p:cNvGrpSpPr/>
          <p:nvPr/>
        </p:nvGrpSpPr>
        <p:grpSpPr>
          <a:xfrm>
            <a:off x="275060" y="3901041"/>
            <a:ext cx="8595360" cy="1188720"/>
            <a:chOff x="1066803" y="1711184"/>
            <a:chExt cx="7038111" cy="914921"/>
          </a:xfrm>
        </p:grpSpPr>
        <p:sp>
          <p:nvSpPr>
            <p:cNvPr id="15" name="Rectangle 14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In general it is convenient to process action queries inside the protective frame of a database transaction in which the policy of “complete success or total failure” is transparently enforced.</a:t>
              </a:r>
            </a:p>
          </p:txBody>
        </p:sp>
        <p:sp>
          <p:nvSpPr>
            <p:cNvPr id="16" name="Isosceles Triangle 15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365760" y="5328775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This notion is called: atomicity to reflect that all parts of a method are fused in an indivisible-like statement.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gray">
          <a:xfrm>
            <a:off x="2926080" y="1429128"/>
            <a:ext cx="32918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Transaction Processing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365760" y="2195624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The typical Android way of running transactions on a </a:t>
            </a:r>
            <a:r>
              <a:rPr lang="en-US" sz="2000" b="0" dirty="0" err="1" smtClean="0"/>
              <a:t>SQLite</a:t>
            </a:r>
            <a:r>
              <a:rPr lang="en-US" sz="2000" b="0" dirty="0" smtClean="0"/>
              <a:t> Database - (db  </a:t>
            </a:r>
            <a:r>
              <a:rPr lang="en-US" sz="2000" b="0" dirty="0" err="1" smtClean="0"/>
              <a:t>SQLite</a:t>
            </a:r>
            <a:r>
              <a:rPr lang="en-US" sz="2000" b="0" dirty="0" smtClean="0"/>
              <a:t> Database)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760" y="3102876"/>
            <a:ext cx="8412480" cy="120032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db.beginTransaction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();try{//perform your database operations here ...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db.setTransactionSuccessful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 //commit your changes}catch(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SQLiteException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e) {//report problem }finally{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db.endTransaction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();}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gray">
          <a:xfrm>
            <a:off x="365760" y="4387497"/>
            <a:ext cx="8412480" cy="20116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Transaction is defined between: </a:t>
            </a:r>
            <a:r>
              <a:rPr lang="en-US" sz="2000" dirty="0" err="1" smtClean="0"/>
              <a:t>beginTransaction</a:t>
            </a:r>
            <a:r>
              <a:rPr lang="en-US" sz="2000" dirty="0" smtClean="0"/>
              <a:t> </a:t>
            </a:r>
            <a:r>
              <a:rPr lang="en-US" sz="2000" b="0" dirty="0" smtClean="0"/>
              <a:t>and </a:t>
            </a:r>
            <a:r>
              <a:rPr lang="en-US" sz="2000" dirty="0" err="1" smtClean="0"/>
              <a:t>endTransaction</a:t>
            </a:r>
            <a:r>
              <a:rPr lang="en-US" sz="2000" b="0" dirty="0" smtClean="0"/>
              <a:t>. You need to issue the </a:t>
            </a:r>
            <a:r>
              <a:rPr lang="en-US" sz="2000" dirty="0" err="1" smtClean="0"/>
              <a:t>setTransactionSuccessful</a:t>
            </a:r>
            <a:r>
              <a:rPr lang="en-US" sz="2000" dirty="0" smtClean="0"/>
              <a:t>()</a:t>
            </a:r>
            <a:r>
              <a:rPr lang="en-US" sz="2000" b="0" dirty="0" smtClean="0"/>
              <a:t> call to commit any changes. The absence of it provokes an implicit rollback; consequently the database is reset to the state previous transaction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gray">
          <a:xfrm>
            <a:off x="2606040" y="1429128"/>
            <a:ext cx="393192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Creating-Populating a Table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1508760" y="2155283"/>
            <a:ext cx="6126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SQL Syntax for the creating and populating of a table looks like this: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1" y="4891327"/>
            <a:ext cx="8727140" cy="70173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recIDinteger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PRIMARY KEY 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autoincrement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 text, phone text 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640" y="5872965"/>
            <a:ext cx="8046720" cy="4572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(name, phone) values ('AAA', '555' );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725271" y="3172012"/>
          <a:ext cx="36934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153"/>
                <a:gridCol w="1231153"/>
                <a:gridCol w="12311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recID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AAA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555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BBB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777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CCC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999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gray">
          <a:xfrm>
            <a:off x="2606040" y="1429128"/>
            <a:ext cx="393192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Creating-Populating a Table</a:t>
            </a:r>
          </a:p>
        </p:txBody>
      </p:sp>
      <p:grpSp>
        <p:nvGrpSpPr>
          <p:cNvPr id="12" name="Group 19"/>
          <p:cNvGrpSpPr/>
          <p:nvPr/>
        </p:nvGrpSpPr>
        <p:grpSpPr>
          <a:xfrm>
            <a:off x="275060" y="2623568"/>
            <a:ext cx="8595360" cy="1188720"/>
            <a:chOff x="1066803" y="1711184"/>
            <a:chExt cx="7038111" cy="914921"/>
          </a:xfrm>
        </p:grpSpPr>
        <p:sp>
          <p:nvSpPr>
            <p:cNvPr id="16" name="Rectangle 15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We will use the </a:t>
              </a:r>
              <a:r>
                <a:rPr lang="en-US" sz="2000" b="0" dirty="0" err="1" smtClean="0"/>
                <a:t>execSQL</a:t>
              </a:r>
              <a:r>
                <a:rPr lang="en-US" sz="2000" b="0" dirty="0" smtClean="0"/>
                <a:t>(…)method to manipulate SQL action queries. The following example creates a new table called </a:t>
              </a:r>
              <a:r>
                <a:rPr lang="en-US" sz="2000" b="0" dirty="0" err="1" smtClean="0"/>
                <a:t>tblAmigo</a:t>
              </a:r>
              <a:r>
                <a:rPr lang="en-US" sz="2000" b="0" dirty="0" smtClean="0"/>
                <a:t>.</a:t>
              </a:r>
            </a:p>
          </p:txBody>
        </p:sp>
        <p:sp>
          <p:nvSpPr>
            <p:cNvPr id="17" name="Isosceles Triangle 16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sp>
        <p:nvSpPr>
          <p:cNvPr id="18" name="Rectangle 3"/>
          <p:cNvSpPr>
            <a:spLocks noChangeArrowheads="1"/>
          </p:cNvSpPr>
          <p:nvPr/>
        </p:nvSpPr>
        <p:spPr bwMode="gray">
          <a:xfrm>
            <a:off x="365760" y="4185775"/>
            <a:ext cx="8412480" cy="192024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The table has three fields: a numeric unique identifier called </a:t>
            </a:r>
            <a:r>
              <a:rPr lang="en-US" sz="2000" dirty="0" err="1" smtClean="0"/>
              <a:t>recID</a:t>
            </a:r>
            <a:r>
              <a:rPr lang="en-US" sz="2000" b="0" dirty="0" smtClean="0"/>
              <a:t>, and two string fields representing our friend’s </a:t>
            </a:r>
            <a:r>
              <a:rPr lang="en-US" sz="2000" dirty="0" smtClean="0"/>
              <a:t>name</a:t>
            </a:r>
            <a:r>
              <a:rPr lang="en-US" sz="2000" b="0" dirty="0" smtClean="0"/>
              <a:t> and </a:t>
            </a:r>
            <a:r>
              <a:rPr lang="en-US" sz="2000" dirty="0" smtClean="0"/>
              <a:t>phone</a:t>
            </a:r>
            <a:r>
              <a:rPr lang="en-US" sz="2000" b="0" dirty="0" smtClean="0"/>
              <a:t>. If a table with such a name exists it is first dropped and then created anew. Finally three rows are inserted in the 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gray">
          <a:xfrm>
            <a:off x="2606040" y="1429128"/>
            <a:ext cx="393192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Creating-Populating a Table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" y="2300641"/>
            <a:ext cx="8412480" cy="319472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db.execSQL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("create table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 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recIDinteger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PRIMARY KEY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autoincrement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" 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 name text, “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 phone text ); " 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db.execSQL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 "insert into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(name, phone) values ('AAA', '555' );" 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db.execSQL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 "insert into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(name, phone) values ('BBB', '777' );" 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db.execSQL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 "insert into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(name, phone) values ('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CCC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'999' );" 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896" y="5716193"/>
            <a:ext cx="8412480" cy="64633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Note:</a:t>
            </a:r>
            <a:r>
              <a:rPr lang="en-US" sz="18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 for presentation economy we do not show the entire code which should include a transaction frame.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gray">
          <a:xfrm>
            <a:off x="1874520" y="1429128"/>
            <a:ext cx="53949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Creating-Populating a Table: Comment</a:t>
            </a:r>
          </a:p>
        </p:txBody>
      </p:sp>
      <p:grpSp>
        <p:nvGrpSpPr>
          <p:cNvPr id="8" name="Group 19"/>
          <p:cNvGrpSpPr/>
          <p:nvPr/>
        </p:nvGrpSpPr>
        <p:grpSpPr>
          <a:xfrm>
            <a:off x="275060" y="2193264"/>
            <a:ext cx="8595360" cy="1188720"/>
            <a:chOff x="1066803" y="1711184"/>
            <a:chExt cx="7038111" cy="914921"/>
          </a:xfrm>
        </p:grpSpPr>
        <p:sp>
          <p:nvSpPr>
            <p:cNvPr id="12" name="Rectangle 11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The field </a:t>
              </a:r>
              <a:r>
                <a:rPr lang="en-US" sz="1800" b="0" dirty="0" err="1" smtClean="0">
                  <a:latin typeface="Courier New" pitchFamily="49" charset="0"/>
                  <a:cs typeface="Courier New" pitchFamily="49" charset="0"/>
                </a:rPr>
                <a:t>recID</a:t>
              </a:r>
              <a:r>
                <a:rPr lang="en-US" sz="1800" b="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0" dirty="0" smtClean="0"/>
                <a:t>is defined as </a:t>
              </a:r>
              <a:r>
                <a:rPr lang="en-US" sz="2000" dirty="0" smtClean="0"/>
                <a:t>PRIMARY KEY </a:t>
              </a:r>
              <a:r>
                <a:rPr lang="en-US" sz="2000" b="0" dirty="0" smtClean="0"/>
                <a:t>of the table. The “</a:t>
              </a:r>
              <a:r>
                <a:rPr lang="en-US" sz="2000" b="0" dirty="0" err="1" smtClean="0"/>
                <a:t>autoincrement</a:t>
              </a:r>
              <a:r>
                <a:rPr lang="en-US" sz="2000" b="0" dirty="0" smtClean="0"/>
                <a:t>” feature guarantees that each new record will be given a unique serial number (0,1,2,…).</a:t>
              </a:r>
            </a:p>
          </p:txBody>
        </p:sp>
        <p:sp>
          <p:nvSpPr>
            <p:cNvPr id="15" name="Isosceles Triangle 14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6" name="Group 19"/>
          <p:cNvGrpSpPr/>
          <p:nvPr/>
        </p:nvGrpSpPr>
        <p:grpSpPr>
          <a:xfrm>
            <a:off x="275060" y="3497630"/>
            <a:ext cx="8595360" cy="822960"/>
            <a:chOff x="1066803" y="1711184"/>
            <a:chExt cx="7038111" cy="914921"/>
          </a:xfrm>
        </p:grpSpPr>
        <p:sp>
          <p:nvSpPr>
            <p:cNvPr id="17" name="Rectangle 16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The database data types are very simple, for instance we will use:</a:t>
              </a: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456765" y="4503271"/>
          <a:ext cx="6096000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itchFamily="49" charset="0"/>
                          <a:cs typeface="Courier New" pitchFamily="49" charset="0"/>
                        </a:rPr>
                        <a:t>text</a:t>
                      </a:r>
                      <a:endParaRPr lang="en-US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itchFamily="49" charset="0"/>
                          <a:cs typeface="Courier New" pitchFamily="49" charset="0"/>
                        </a:rPr>
                        <a:t>date</a:t>
                      </a:r>
                      <a:endParaRPr lang="en-US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Courier New" pitchFamily="49" charset="0"/>
                          <a:cs typeface="Courier New" pitchFamily="49" charset="0"/>
                        </a:rPr>
                        <a:t>varchar</a:t>
                      </a:r>
                      <a:endParaRPr lang="en-US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itchFamily="49" charset="0"/>
                          <a:cs typeface="Courier New" pitchFamily="49" charset="0"/>
                        </a:rPr>
                        <a:t>time</a:t>
                      </a:r>
                      <a:endParaRPr lang="en-US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itchFamily="49" charset="0"/>
                          <a:cs typeface="Courier New" pitchFamily="49" charset="0"/>
                        </a:rPr>
                        <a:t>integer</a:t>
                      </a:r>
                      <a:endParaRPr lang="en-US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itchFamily="49" charset="0"/>
                          <a:cs typeface="Courier New" pitchFamily="49" charset="0"/>
                        </a:rPr>
                        <a:t>timestamp</a:t>
                      </a:r>
                      <a:endParaRPr lang="en-US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endParaRPr lang="en-US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itchFamily="49" charset="0"/>
                          <a:cs typeface="Courier New" pitchFamily="49" charset="0"/>
                        </a:rPr>
                        <a:t>blob</a:t>
                      </a:r>
                      <a:endParaRPr lang="en-US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itchFamily="49" charset="0"/>
                          <a:cs typeface="Courier New" pitchFamily="49" charset="0"/>
                        </a:rPr>
                        <a:t>numeric</a:t>
                      </a:r>
                      <a:endParaRPr lang="en-US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Courier New" pitchFamily="49" charset="0"/>
                          <a:cs typeface="Courier New" pitchFamily="49" charset="0"/>
                        </a:rPr>
                        <a:t>boolean</a:t>
                      </a:r>
                      <a:r>
                        <a:rPr lang="en-US" b="0" dirty="0" smtClean="0">
                          <a:latin typeface="Courier New" pitchFamily="49" charset="0"/>
                          <a:cs typeface="Courier New" pitchFamily="49" charset="0"/>
                        </a:rPr>
                        <a:t>, and so on…</a:t>
                      </a:r>
                      <a:endParaRPr lang="en-US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gray">
          <a:xfrm>
            <a:off x="1874520" y="1429128"/>
            <a:ext cx="53949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Creating-Populating a Table: Comment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275060" y="2744591"/>
            <a:ext cx="8595360" cy="1188720"/>
            <a:chOff x="1066803" y="1711184"/>
            <a:chExt cx="7038111" cy="914921"/>
          </a:xfrm>
        </p:grpSpPr>
        <p:sp>
          <p:nvSpPr>
            <p:cNvPr id="12" name="Rectangle 11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In general, any well-formed SQL action command (insert, delete, update, create, drop, alter, etc.) could be framed inside an </a:t>
              </a:r>
              <a:r>
                <a:rPr lang="en-US" sz="1800" b="0" dirty="0" err="1" smtClean="0">
                  <a:latin typeface="Courier New" pitchFamily="49" charset="0"/>
                  <a:cs typeface="Courier New" pitchFamily="49" charset="0"/>
                </a:rPr>
                <a:t>execSQL</a:t>
              </a:r>
              <a:r>
                <a:rPr lang="en-US" sz="1800" b="0" dirty="0" smtClean="0">
                  <a:latin typeface="Courier New" pitchFamily="49" charset="0"/>
                  <a:cs typeface="Courier New" pitchFamily="49" charset="0"/>
                </a:rPr>
                <a:t>(…)</a:t>
              </a:r>
              <a:r>
                <a:rPr lang="en-US" sz="2000" b="0" dirty="0" smtClean="0"/>
                <a:t> method.</a:t>
              </a:r>
            </a:p>
          </p:txBody>
        </p:sp>
        <p:sp>
          <p:nvSpPr>
            <p:cNvPr id="15" name="Isosceles Triangle 14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3" name="Group 19"/>
          <p:cNvGrpSpPr/>
          <p:nvPr/>
        </p:nvGrpSpPr>
        <p:grpSpPr>
          <a:xfrm>
            <a:off x="275060" y="4559943"/>
            <a:ext cx="8595360" cy="1188720"/>
            <a:chOff x="1066803" y="1711184"/>
            <a:chExt cx="7038111" cy="914921"/>
          </a:xfrm>
        </p:grpSpPr>
        <p:sp>
          <p:nvSpPr>
            <p:cNvPr id="17" name="Rectangle 16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You should make the call to </a:t>
              </a:r>
              <a:r>
                <a:rPr lang="en-US" sz="1800" b="0" dirty="0" err="1" smtClean="0">
                  <a:latin typeface="Courier New" pitchFamily="49" charset="0"/>
                  <a:cs typeface="Courier New" pitchFamily="49" charset="0"/>
                </a:rPr>
                <a:t>execSQL</a:t>
              </a:r>
              <a:r>
                <a:rPr lang="en-US" sz="2000" b="0" dirty="0" smtClean="0"/>
                <a:t> inside of a try-catch-finally block. Be aware of potential </a:t>
              </a:r>
              <a:r>
                <a:rPr lang="en-US" sz="1800" b="0" dirty="0" err="1" smtClean="0">
                  <a:latin typeface="Courier New" pitchFamily="49" charset="0"/>
                  <a:cs typeface="Courier New" pitchFamily="49" charset="0"/>
                </a:rPr>
                <a:t>SQLiteException</a:t>
              </a:r>
              <a:r>
                <a:rPr lang="en-US" sz="2000" b="0" dirty="0" smtClean="0"/>
                <a:t> situations thrown by the method.</a:t>
              </a: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gray">
          <a:xfrm>
            <a:off x="2606040" y="1429128"/>
            <a:ext cx="393192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Creating-Populating a Table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2986438"/>
            <a:ext cx="8412480" cy="212365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Note: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endParaRPr lang="en-US" sz="2000" dirty="0" smtClean="0">
              <a:solidFill>
                <a:prstClr val="black"/>
              </a:solidFill>
              <a:latin typeface="+mj-lt"/>
              <a:cs typeface="Courier New" pitchFamily="49" charset="0"/>
            </a:endParaRPr>
          </a:p>
          <a:p>
            <a:pPr marL="349250" indent="-349250" algn="l" fontAlgn="auto">
              <a:spcBef>
                <a:spcPct val="20000"/>
              </a:spcBef>
              <a:spcAft>
                <a:spcPts val="0"/>
              </a:spcAft>
              <a:buFont typeface="Verdana" pitchFamily="34" charset="0"/>
              <a:buChar char="•"/>
            </a:pPr>
            <a:r>
              <a:rPr lang="en-US" sz="2000" b="0" dirty="0" err="1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SQLITE</a:t>
            </a:r>
            <a:r>
              <a:rPr lang="en-US" sz="20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 uses an invisible field called </a:t>
            </a:r>
            <a:r>
              <a:rPr lang="en-US" sz="2000" b="0" dirty="0" err="1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ROWID</a:t>
            </a:r>
            <a:r>
              <a:rPr lang="en-US" sz="20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 to uniquely identify each row in each table.</a:t>
            </a:r>
          </a:p>
          <a:p>
            <a:pPr marL="349250" indent="-349250" algn="l" fontAlgn="auto">
              <a:spcBef>
                <a:spcPct val="20000"/>
              </a:spcBef>
              <a:spcAft>
                <a:spcPts val="0"/>
              </a:spcAft>
              <a:buFont typeface="Verdana" pitchFamily="34" charset="0"/>
              <a:buChar char="•"/>
            </a:pPr>
            <a:r>
              <a:rPr lang="en-US" sz="20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Consequently in our example the field: </a:t>
            </a:r>
            <a:r>
              <a:rPr lang="en-US" sz="2000" b="0" dirty="0" err="1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recID</a:t>
            </a:r>
            <a:r>
              <a:rPr lang="en-US" sz="20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 and the database </a:t>
            </a:r>
            <a:r>
              <a:rPr lang="en-US" sz="2000" b="0" dirty="0" err="1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ROWID</a:t>
            </a:r>
            <a:r>
              <a:rPr lang="en-US" sz="20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 are functionally similar.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2331720" y="1429128"/>
            <a:ext cx="44805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Using SQL databases in Android</a:t>
            </a:r>
          </a:p>
        </p:txBody>
      </p:sp>
      <p:grpSp>
        <p:nvGrpSpPr>
          <p:cNvPr id="9" name="Group 19"/>
          <p:cNvGrpSpPr/>
          <p:nvPr/>
        </p:nvGrpSpPr>
        <p:grpSpPr>
          <a:xfrm>
            <a:off x="334554" y="2274757"/>
            <a:ext cx="8412480" cy="822960"/>
            <a:chOff x="1066803" y="1711184"/>
            <a:chExt cx="7038111" cy="914921"/>
          </a:xfrm>
        </p:grpSpPr>
        <p:sp>
          <p:nvSpPr>
            <p:cNvPr id="10" name="Rectangle 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Android (as well as </a:t>
              </a:r>
              <a:r>
                <a:rPr lang="en-US" sz="2000" b="0" dirty="0" err="1" smtClean="0"/>
                <a:t>iPhoneOS</a:t>
              </a:r>
              <a:r>
                <a:rPr lang="en-US" sz="2000" b="0" dirty="0" smtClean="0"/>
                <a:t>) uses an embedded standalone program called </a:t>
              </a:r>
              <a:r>
                <a:rPr lang="en-US" sz="2000" b="0" dirty="0" err="1" smtClean="0"/>
                <a:t>sqlite3</a:t>
              </a:r>
              <a:r>
                <a:rPr lang="en-US" sz="2000" b="0" dirty="0" smtClean="0"/>
                <a:t> which can be used to:</a:t>
              </a: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889747" y="3844365"/>
          <a:ext cx="7364506" cy="1737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738718"/>
                <a:gridCol w="4625788"/>
              </a:tblGrid>
              <a:tr h="370840">
                <a:tc>
                  <a:txBody>
                    <a:bodyPr/>
                    <a:lstStyle/>
                    <a:p>
                      <a:pPr marL="349250" indent="-349250">
                        <a:buFont typeface="Verdana" pitchFamily="34" charset="0"/>
                        <a:buChar char="•"/>
                      </a:pPr>
                      <a:r>
                        <a:rPr lang="en-US" b="0" dirty="0" smtClean="0"/>
                        <a:t>Create a database,</a:t>
                      </a:r>
                    </a:p>
                    <a:p>
                      <a:pPr marL="349250" indent="-349250">
                        <a:buFont typeface="Verdana" pitchFamily="34" charset="0"/>
                        <a:buChar char="•"/>
                      </a:pPr>
                      <a:r>
                        <a:rPr lang="en-US" b="0" dirty="0" smtClean="0"/>
                        <a:t>Define SQL tables,</a:t>
                      </a:r>
                    </a:p>
                    <a:p>
                      <a:pPr marL="349250" indent="-349250">
                        <a:buFont typeface="Verdana" pitchFamily="34" charset="0"/>
                        <a:buChar char="•"/>
                      </a:pPr>
                      <a:r>
                        <a:rPr lang="en-US" b="0" dirty="0" smtClean="0"/>
                        <a:t>Indices,</a:t>
                      </a:r>
                    </a:p>
                    <a:p>
                      <a:pPr marL="349250" indent="-349250">
                        <a:buFont typeface="Verdana" pitchFamily="34" charset="0"/>
                        <a:buChar char="•"/>
                      </a:pPr>
                      <a:r>
                        <a:rPr lang="en-US" b="0" dirty="0" smtClean="0"/>
                        <a:t>Queries,</a:t>
                      </a:r>
                    </a:p>
                    <a:p>
                      <a:pPr marL="349250" indent="-349250">
                        <a:buFont typeface="Verdana" pitchFamily="34" charset="0"/>
                        <a:buChar char="•"/>
                      </a:pPr>
                      <a:r>
                        <a:rPr lang="en-US" b="0" dirty="0" smtClean="0"/>
                        <a:t>Views,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9250" indent="-349250">
                        <a:buFont typeface="Verdana" pitchFamily="34" charset="0"/>
                        <a:buChar char="•"/>
                      </a:pPr>
                      <a:r>
                        <a:rPr lang="en-US" b="0" dirty="0" smtClean="0"/>
                        <a:t>Triggers</a:t>
                      </a:r>
                    </a:p>
                    <a:p>
                      <a:pPr marL="349250" indent="-349250">
                        <a:buFont typeface="Verdana" pitchFamily="34" charset="0"/>
                        <a:buChar char="•"/>
                      </a:pPr>
                      <a:r>
                        <a:rPr lang="en-US" b="0" dirty="0" smtClean="0"/>
                        <a:t>INSERT rows,</a:t>
                      </a:r>
                    </a:p>
                    <a:p>
                      <a:pPr marL="349250" indent="-349250">
                        <a:buFont typeface="Verdana" pitchFamily="34" charset="0"/>
                        <a:buChar char="•"/>
                      </a:pPr>
                      <a:r>
                        <a:rPr lang="en-US" b="0" dirty="0" smtClean="0"/>
                        <a:t>Delete rows,</a:t>
                      </a:r>
                    </a:p>
                    <a:p>
                      <a:pPr marL="349250" indent="-349250">
                        <a:buFont typeface="Verdana" pitchFamily="34" charset="0"/>
                        <a:buChar char="•"/>
                      </a:pPr>
                      <a:r>
                        <a:rPr lang="en-US" b="0" dirty="0" smtClean="0"/>
                        <a:t>Change rows,</a:t>
                      </a:r>
                    </a:p>
                    <a:p>
                      <a:pPr marL="349250" indent="-349250">
                        <a:buFont typeface="Verdana" pitchFamily="34" charset="0"/>
                        <a:buChar char="•"/>
                      </a:pPr>
                      <a:r>
                        <a:rPr lang="en-US" b="0" dirty="0" smtClean="0"/>
                        <a:t>Run queries and</a:t>
                      </a:r>
                    </a:p>
                    <a:p>
                      <a:pPr marL="349250" indent="-349250">
                        <a:buFont typeface="Verdana" pitchFamily="34" charset="0"/>
                        <a:buChar char="•"/>
                      </a:pPr>
                      <a:r>
                        <a:rPr lang="en-US" b="0" dirty="0" smtClean="0"/>
                        <a:t>Administer a </a:t>
                      </a:r>
                      <a:r>
                        <a:rPr lang="en-US" b="0" dirty="0" err="1" smtClean="0"/>
                        <a:t>SQLite</a:t>
                      </a:r>
                      <a:r>
                        <a:rPr lang="en-US" b="0" dirty="0" smtClean="0"/>
                        <a:t> database file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gray">
          <a:xfrm>
            <a:off x="2971800" y="1429128"/>
            <a:ext cx="32004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Asking SQL Questions</a:t>
            </a:r>
          </a:p>
        </p:txBody>
      </p:sp>
      <p:grpSp>
        <p:nvGrpSpPr>
          <p:cNvPr id="6" name="Group 19"/>
          <p:cNvGrpSpPr/>
          <p:nvPr/>
        </p:nvGrpSpPr>
        <p:grpSpPr>
          <a:xfrm>
            <a:off x="275060" y="2287393"/>
            <a:ext cx="8595360" cy="1188720"/>
            <a:chOff x="1066803" y="1711184"/>
            <a:chExt cx="7038111" cy="914921"/>
          </a:xfrm>
        </p:grpSpPr>
        <p:sp>
          <p:nvSpPr>
            <p:cNvPr id="7" name="Rectangle 6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Retrieval queries are SQL-select statements.</a:t>
              </a:r>
            </a:p>
          </p:txBody>
        </p:sp>
        <p:sp>
          <p:nvSpPr>
            <p:cNvPr id="8" name="Isosceles Triangle 7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0" name="Group 19"/>
          <p:cNvGrpSpPr/>
          <p:nvPr/>
        </p:nvGrpSpPr>
        <p:grpSpPr>
          <a:xfrm>
            <a:off x="275060" y="3658993"/>
            <a:ext cx="8595360" cy="1188720"/>
            <a:chOff x="1066803" y="1711184"/>
            <a:chExt cx="7038111" cy="914921"/>
          </a:xfrm>
        </p:grpSpPr>
        <p:sp>
          <p:nvSpPr>
            <p:cNvPr id="12" name="Rectangle 11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Answers produced by retrieval queries are always held in an output table.</a:t>
              </a:r>
            </a:p>
          </p:txBody>
        </p:sp>
        <p:sp>
          <p:nvSpPr>
            <p:cNvPr id="15" name="Isosceles Triangle 14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6" name="Group 19"/>
          <p:cNvGrpSpPr/>
          <p:nvPr/>
        </p:nvGrpSpPr>
        <p:grpSpPr>
          <a:xfrm>
            <a:off x="275060" y="5030594"/>
            <a:ext cx="8595360" cy="1188720"/>
            <a:chOff x="1066803" y="1711184"/>
            <a:chExt cx="7038111" cy="914921"/>
          </a:xfrm>
        </p:grpSpPr>
        <p:sp>
          <p:nvSpPr>
            <p:cNvPr id="17" name="Rectangle 16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In order to process the resulting rows, the user should provide a cursor device. Cursors allow a row-by-row access of the records returned by the retrieval queries.</a:t>
              </a: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gray">
          <a:xfrm>
            <a:off x="2971800" y="1429128"/>
            <a:ext cx="32004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Asking SQL Questions</a:t>
            </a:r>
          </a:p>
        </p:txBody>
      </p:sp>
      <p:grpSp>
        <p:nvGrpSpPr>
          <p:cNvPr id="3" name="Group 19"/>
          <p:cNvGrpSpPr/>
          <p:nvPr/>
        </p:nvGrpSpPr>
        <p:grpSpPr>
          <a:xfrm>
            <a:off x="275060" y="3376606"/>
            <a:ext cx="8595360" cy="1554480"/>
            <a:chOff x="1066803" y="1711184"/>
            <a:chExt cx="7038111" cy="914921"/>
          </a:xfrm>
        </p:grpSpPr>
        <p:sp>
          <p:nvSpPr>
            <p:cNvPr id="12" name="Rectangle 11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Raw queries take for input a syntactically correct SQL-select statement. The select query could be as complex as needed and involve any number of tables (remember that outer joins are not supported).</a:t>
              </a:r>
            </a:p>
          </p:txBody>
        </p:sp>
        <p:sp>
          <p:nvSpPr>
            <p:cNvPr id="15" name="Isosceles Triangle 14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275060" y="5030594"/>
            <a:ext cx="8595360" cy="1188720"/>
            <a:chOff x="1066803" y="1711184"/>
            <a:chExt cx="7038111" cy="914921"/>
          </a:xfrm>
        </p:grpSpPr>
        <p:sp>
          <p:nvSpPr>
            <p:cNvPr id="17" name="Rectangle 16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Simple queries are compact </a:t>
              </a:r>
              <a:r>
                <a:rPr lang="en-US" sz="2000" b="0" dirty="0" err="1" smtClean="0"/>
                <a:t>parametized</a:t>
              </a:r>
              <a:r>
                <a:rPr lang="en-US" sz="2000" b="0" dirty="0" smtClean="0"/>
                <a:t> select statements that operate on a single table (for developers who prefer not to use SQL).</a:t>
              </a: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sp>
        <p:nvSpPr>
          <p:cNvPr id="16" name="Rectangle 3"/>
          <p:cNvSpPr>
            <a:spLocks noChangeArrowheads="1"/>
          </p:cNvSpPr>
          <p:nvPr/>
        </p:nvSpPr>
        <p:spPr bwMode="gray">
          <a:xfrm>
            <a:off x="91440" y="2222501"/>
            <a:ext cx="896112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Android offers two mechanisms for phrasing SQL-select statements:</a:t>
            </a:r>
          </a:p>
          <a:p>
            <a:pPr>
              <a:lnSpc>
                <a:spcPts val="3000"/>
              </a:lnSpc>
            </a:pP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rawQueries</a:t>
            </a:r>
            <a:r>
              <a:rPr lang="en-US" sz="2000" b="0" dirty="0" smtClean="0"/>
              <a:t> and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simplequeries</a:t>
            </a:r>
            <a:r>
              <a:rPr lang="en-US" sz="2000" b="0" dirty="0" smtClean="0"/>
              <a:t>. Both return a database cursor.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gray">
          <a:xfrm>
            <a:off x="3200400" y="1429128"/>
            <a:ext cx="274320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SQL Select Syntax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gray">
          <a:xfrm>
            <a:off x="365760" y="2222501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SQL-select statements are based on the following components 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(see </a:t>
            </a:r>
            <a:r>
              <a:rPr lang="en-US" sz="2000" b="0" dirty="0" smtClean="0">
                <a:hlinkClick r:id="rId2"/>
              </a:rPr>
              <a:t>http://www.sqlite.org/lang.html</a:t>
            </a:r>
            <a:r>
              <a:rPr lang="en-US" sz="2000" b="0" dirty="0" smtClean="0"/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94560" y="3268825"/>
            <a:ext cx="5029200" cy="315778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field</a:t>
            </a:r>
            <a:r>
              <a:rPr lang="en-US" sz="1800" b="0" baseline="-250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field</a:t>
            </a:r>
            <a:r>
              <a:rPr lang="en-US" sz="1800" b="0" baseline="-250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… 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field</a:t>
            </a:r>
            <a:r>
              <a:rPr lang="en-US" sz="1800" b="0" baseline="-250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endParaRPr lang="en-US" sz="1800" b="0" baseline="-250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</a:t>
            </a:r>
            <a:r>
              <a:rPr lang="en-US" sz="1800" b="0" baseline="-250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</a:t>
            </a:r>
            <a:r>
              <a:rPr lang="en-US" sz="1800" b="0" baseline="-250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… 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</a:t>
            </a:r>
            <a:r>
              <a:rPr lang="en-US" sz="1800" b="0" baseline="-250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endParaRPr lang="en-US" sz="1800" b="0" baseline="-250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endParaRPr lang="en-US" sz="1800" b="0" baseline="-250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where( restriction-join-condition )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order by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fieldn1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…,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fieldnm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fieldm1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… 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fieldmk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having (group-condition)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endParaRPr lang="en-US" sz="2400" b="0" baseline="-250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n-lt"/>
                <a:cs typeface="Courier New" pitchFamily="49" charset="0"/>
              </a:rPr>
              <a:t>Note:</a:t>
            </a:r>
            <a:r>
              <a:rPr lang="en-US" sz="1800" b="0" dirty="0" smtClean="0">
                <a:solidFill>
                  <a:prstClr val="black"/>
                </a:solidFill>
                <a:latin typeface="+mn-lt"/>
                <a:cs typeface="Courier New" pitchFamily="49" charset="0"/>
              </a:rPr>
              <a:t> The first two lines are mandatory, the rest is optional.</a:t>
            </a:r>
            <a:endParaRPr lang="en-US" sz="1800" b="0" baseline="-25000" dirty="0" smtClean="0">
              <a:solidFill>
                <a:prstClr val="black"/>
              </a:solidFill>
              <a:latin typeface="+mn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gray">
          <a:xfrm>
            <a:off x="2468880" y="1429128"/>
            <a:ext cx="42062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</a:t>
            </a:r>
            <a:r>
              <a:rPr lang="en-US" sz="2000" b="0" dirty="0" smtClean="0"/>
              <a:t> SQL Select Syntax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94560" y="2851968"/>
            <a:ext cx="5303520" cy="269612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cellPhone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ClientTable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Where state = ‘Ohio’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order by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LastName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Select city, count(*) as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TotalClients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ClientTable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group by 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gray">
          <a:xfrm>
            <a:off x="1874520" y="1429128"/>
            <a:ext cx="53949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</a:t>
            </a:r>
            <a:r>
              <a:rPr lang="en-US" sz="2000" b="0" dirty="0" smtClean="0"/>
              <a:t> Using </a:t>
            </a:r>
            <a:r>
              <a:rPr lang="en-US" sz="2000" b="0" dirty="0" err="1" smtClean="0"/>
              <a:t>RawQuery</a:t>
            </a:r>
            <a:r>
              <a:rPr lang="en-US" sz="2000" b="0" dirty="0" smtClean="0"/>
              <a:t> (version 1)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965960" y="2908302"/>
            <a:ext cx="52120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Consider the following code fragment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4317691"/>
            <a:ext cx="6858000" cy="73152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db.rawQuery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"select count(*) as Total from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tblAMIGO",null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gray">
          <a:xfrm>
            <a:off x="1645920" y="1429128"/>
            <a:ext cx="58521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- 1:</a:t>
            </a:r>
            <a:r>
              <a:rPr lang="en-US" sz="2000" b="0" dirty="0" smtClean="0"/>
              <a:t> Using </a:t>
            </a:r>
            <a:r>
              <a:rPr lang="en-US" sz="2000" b="0" dirty="0" err="1" smtClean="0"/>
              <a:t>RawQuery</a:t>
            </a:r>
            <a:r>
              <a:rPr lang="en-US" sz="2000" b="0" dirty="0" smtClean="0"/>
              <a:t> (version 1)</a:t>
            </a:r>
          </a:p>
        </p:txBody>
      </p:sp>
      <p:grpSp>
        <p:nvGrpSpPr>
          <p:cNvPr id="8" name="Group 19"/>
          <p:cNvGrpSpPr/>
          <p:nvPr/>
        </p:nvGrpSpPr>
        <p:grpSpPr>
          <a:xfrm>
            <a:off x="275060" y="2623581"/>
            <a:ext cx="8595360" cy="822960"/>
            <a:chOff x="1066803" y="1711184"/>
            <a:chExt cx="7038111" cy="914921"/>
          </a:xfrm>
        </p:grpSpPr>
        <p:sp>
          <p:nvSpPr>
            <p:cNvPr id="10" name="Rectangle 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The previous </a:t>
              </a:r>
              <a:r>
                <a:rPr lang="en-US" sz="2000" b="0" dirty="0" err="1" smtClean="0"/>
                <a:t>rawQuery</a:t>
              </a:r>
              <a:r>
                <a:rPr lang="en-US" sz="2000" b="0" dirty="0" smtClean="0"/>
                <a:t> contains a select-statement that counts the rows in the table </a:t>
              </a:r>
              <a:r>
                <a:rPr lang="en-US" sz="2000" b="0" dirty="0" err="1" smtClean="0"/>
                <a:t>tblAMIGO</a:t>
              </a:r>
              <a:r>
                <a:rPr lang="en-US" sz="2000" b="0" dirty="0" smtClean="0"/>
                <a:t>.</a:t>
              </a: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2" name="Group 19"/>
          <p:cNvGrpSpPr/>
          <p:nvPr/>
        </p:nvGrpSpPr>
        <p:grpSpPr>
          <a:xfrm>
            <a:off x="275060" y="3921222"/>
            <a:ext cx="8595360" cy="822960"/>
            <a:chOff x="1066803" y="1711184"/>
            <a:chExt cx="7038111" cy="914921"/>
          </a:xfrm>
        </p:grpSpPr>
        <p:sp>
          <p:nvSpPr>
            <p:cNvPr id="15" name="Rectangle 14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The result of this count is held in a table having only one row and one column. The column is called “</a:t>
              </a:r>
              <a:r>
                <a:rPr lang="en-US" sz="2000" dirty="0" smtClean="0"/>
                <a:t>Total</a:t>
              </a:r>
              <a:r>
                <a:rPr lang="en-US" sz="2000" b="0" dirty="0" smtClean="0"/>
                <a:t>”.</a:t>
              </a:r>
            </a:p>
          </p:txBody>
        </p:sp>
        <p:sp>
          <p:nvSpPr>
            <p:cNvPr id="16" name="Isosceles Triangle 15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7" name="Group 19"/>
          <p:cNvGrpSpPr/>
          <p:nvPr/>
        </p:nvGrpSpPr>
        <p:grpSpPr>
          <a:xfrm>
            <a:off x="275060" y="5218863"/>
            <a:ext cx="8595360" cy="822960"/>
            <a:chOff x="1066803" y="1711184"/>
            <a:chExt cx="7038111" cy="914921"/>
          </a:xfrm>
        </p:grpSpPr>
        <p:sp>
          <p:nvSpPr>
            <p:cNvPr id="18" name="Rectangle 17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The cursor </a:t>
              </a:r>
              <a:r>
                <a:rPr lang="en-US" sz="2000" dirty="0" err="1" smtClean="0"/>
                <a:t>c1</a:t>
              </a:r>
              <a:r>
                <a:rPr lang="en-US" sz="2000" b="0" dirty="0" smtClean="0"/>
                <a:t> will be used to traverse the rows (one!) of the resulting table.</a:t>
              </a:r>
            </a:p>
          </p:txBody>
        </p:sp>
        <p:sp>
          <p:nvSpPr>
            <p:cNvPr id="19" name="Isosceles Triangle 18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grpSp>
        <p:nvGrpSpPr>
          <p:cNvPr id="2" name="Group 19"/>
          <p:cNvGrpSpPr/>
          <p:nvPr/>
        </p:nvGrpSpPr>
        <p:grpSpPr>
          <a:xfrm>
            <a:off x="275060" y="2758051"/>
            <a:ext cx="8595360" cy="822960"/>
            <a:chOff x="1066803" y="1711184"/>
            <a:chExt cx="7038111" cy="914921"/>
          </a:xfrm>
        </p:grpSpPr>
        <p:sp>
          <p:nvSpPr>
            <p:cNvPr id="10" name="Rectangle 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Fetching a row using cursor </a:t>
              </a:r>
              <a:r>
                <a:rPr lang="en-US" sz="2000" b="0" dirty="0" err="1" smtClean="0"/>
                <a:t>c1requires</a:t>
              </a:r>
              <a:r>
                <a:rPr lang="en-US" sz="2000" b="0" dirty="0" smtClean="0"/>
                <a:t> advancing to the next record in the answer set.</a:t>
              </a: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3" name="Group 19"/>
          <p:cNvGrpSpPr/>
          <p:nvPr/>
        </p:nvGrpSpPr>
        <p:grpSpPr>
          <a:xfrm>
            <a:off x="275060" y="4311185"/>
            <a:ext cx="8595360" cy="822960"/>
            <a:chOff x="1066803" y="1711184"/>
            <a:chExt cx="7038111" cy="914921"/>
          </a:xfrm>
        </p:grpSpPr>
        <p:sp>
          <p:nvSpPr>
            <p:cNvPr id="15" name="Rectangle 14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Later the (singleton) field total must be bound to a local Java variable. We soon will show how to do that.</a:t>
              </a:r>
            </a:p>
          </p:txBody>
        </p:sp>
        <p:sp>
          <p:nvSpPr>
            <p:cNvPr id="16" name="Isosceles Triangle 15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sp>
        <p:nvSpPr>
          <p:cNvPr id="17" name="Rectangle 3"/>
          <p:cNvSpPr>
            <a:spLocks noChangeArrowheads="1"/>
          </p:cNvSpPr>
          <p:nvPr/>
        </p:nvSpPr>
        <p:spPr bwMode="gray">
          <a:xfrm>
            <a:off x="1645920" y="1429128"/>
            <a:ext cx="58521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- 1:</a:t>
            </a:r>
            <a:r>
              <a:rPr lang="en-US" sz="2000" b="0" dirty="0" smtClean="0"/>
              <a:t> Using </a:t>
            </a:r>
            <a:r>
              <a:rPr lang="en-US" sz="2000" b="0" dirty="0" err="1" smtClean="0"/>
              <a:t>RawQuery</a:t>
            </a:r>
            <a:r>
              <a:rPr lang="en-US" sz="2000" b="0" dirty="0" smtClean="0"/>
              <a:t> (version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grpSp>
        <p:nvGrpSpPr>
          <p:cNvPr id="2" name="Group 19"/>
          <p:cNvGrpSpPr/>
          <p:nvPr/>
        </p:nvGrpSpPr>
        <p:grpSpPr>
          <a:xfrm>
            <a:off x="275060" y="2233618"/>
            <a:ext cx="8595360" cy="1188720"/>
            <a:chOff x="1066803" y="1711184"/>
            <a:chExt cx="7038111" cy="914921"/>
          </a:xfrm>
        </p:grpSpPr>
        <p:sp>
          <p:nvSpPr>
            <p:cNvPr id="10" name="Rectangle 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dirty="0" smtClean="0"/>
                <a:t>Using Arguments:</a:t>
              </a:r>
              <a:r>
                <a:rPr lang="en-US" sz="2000" b="0" dirty="0" smtClean="0"/>
                <a:t> Assume we want to count how many friends are there whose name is ‘BBB’ and their </a:t>
              </a:r>
              <a:r>
                <a:rPr lang="en-US" sz="1800" b="0" dirty="0" err="1" smtClean="0">
                  <a:latin typeface="Courier New" pitchFamily="49" charset="0"/>
                  <a:cs typeface="Courier New" pitchFamily="49" charset="0"/>
                </a:rPr>
                <a:t>recID</a:t>
              </a:r>
              <a:r>
                <a:rPr lang="en-US" sz="1800" b="0" dirty="0" smtClean="0">
                  <a:latin typeface="Courier New" pitchFamily="49" charset="0"/>
                  <a:cs typeface="Courier New" pitchFamily="49" charset="0"/>
                </a:rPr>
                <a:t>&gt; 1</a:t>
              </a:r>
              <a:r>
                <a:rPr lang="en-US" sz="2000" b="0" dirty="0" smtClean="0"/>
                <a:t>. We could use the following construction</a:t>
              </a: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960120" y="1429128"/>
            <a:ext cx="72237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- 2:</a:t>
            </a:r>
            <a:r>
              <a:rPr lang="en-US" sz="2000" b="0" dirty="0" smtClean="0"/>
              <a:t> Using </a:t>
            </a:r>
            <a:r>
              <a:rPr lang="en-US" sz="2000" b="0" dirty="0" err="1" smtClean="0"/>
              <a:t>Parametized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RawQuery</a:t>
            </a:r>
            <a:r>
              <a:rPr lang="en-US" sz="2000" b="0" dirty="0" smtClean="0"/>
              <a:t>(version 2)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43000" y="3994963"/>
            <a:ext cx="6858000" cy="203132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"select count(*) as Total 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 from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 where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 ?"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 and name = ?";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String[]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{"1", "BBB"};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db.rawQuery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960120" y="1429128"/>
            <a:ext cx="72237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- 2:</a:t>
            </a:r>
            <a:r>
              <a:rPr lang="en-US" sz="2000" b="0" dirty="0" smtClean="0"/>
              <a:t> Using </a:t>
            </a:r>
            <a:r>
              <a:rPr lang="en-US" sz="2000" b="0" dirty="0" err="1" smtClean="0"/>
              <a:t>Parametized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RawQuery</a:t>
            </a:r>
            <a:r>
              <a:rPr lang="en-US" sz="2000" b="0" dirty="0" smtClean="0"/>
              <a:t>(version 2)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760" y="3174696"/>
            <a:ext cx="8412480" cy="64633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select count(*) as Total from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 1 and name = ‘BBB’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gray">
          <a:xfrm>
            <a:off x="365760" y="4010970"/>
            <a:ext cx="8412480" cy="2286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Partial matching using expressions such as: name like ‘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?%</a:t>
            </a:r>
            <a:r>
              <a:rPr lang="en-US" sz="2000" b="0" dirty="0" smtClean="0"/>
              <a:t>’ are not working now. Wait for an Android fix! (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see similar issue: http://code.google.com/p/android/issues/detail?id=2619</a:t>
            </a:r>
            <a:r>
              <a:rPr lang="en-US" sz="2000" b="0" dirty="0" smtClean="0"/>
              <a:t>)</a:t>
            </a:r>
          </a:p>
          <a:p>
            <a:pPr algn="just">
              <a:lnSpc>
                <a:spcPts val="3000"/>
              </a:lnSpc>
            </a:pPr>
            <a:r>
              <a:rPr lang="en-US" sz="2000" b="0" dirty="0" smtClean="0"/>
              <a:t>Similarly </a:t>
            </a:r>
            <a:r>
              <a:rPr lang="en-US" sz="1800" b="0" dirty="0" err="1" smtClean="0">
                <a:latin typeface="Courier New" pitchFamily="49" charset="0"/>
                <a:cs typeface="Courier New" pitchFamily="49" charset="0"/>
              </a:rPr>
              <a:t>String.format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(…) </a:t>
            </a:r>
            <a:r>
              <a:rPr lang="en-US" sz="2000" b="0" dirty="0" smtClean="0"/>
              <a:t>fails to properly work in cases such as: name like 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‘%s%’</a:t>
            </a:r>
            <a:r>
              <a:rPr lang="en-US" sz="2000" b="0" dirty="0" smtClean="0"/>
              <a:t>. Note the second % is the SQL wild-character symbol, not an invalid string format!</a:t>
            </a:r>
          </a:p>
        </p:txBody>
      </p:sp>
      <p:grpSp>
        <p:nvGrpSpPr>
          <p:cNvPr id="15" name="Group 19"/>
          <p:cNvGrpSpPr/>
          <p:nvPr/>
        </p:nvGrpSpPr>
        <p:grpSpPr>
          <a:xfrm>
            <a:off x="275060" y="2233618"/>
            <a:ext cx="8595360" cy="822960"/>
            <a:chOff x="1066803" y="1711184"/>
            <a:chExt cx="7038111" cy="914921"/>
          </a:xfrm>
        </p:grpSpPr>
        <p:sp>
          <p:nvSpPr>
            <p:cNvPr id="16" name="Rectangle 15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dirty="0" smtClean="0"/>
                <a:t>Using Arguments:</a:t>
              </a:r>
              <a:r>
                <a:rPr lang="en-US" sz="2000" b="0" dirty="0" smtClean="0"/>
                <a:t> After the substitutions are made the resulting SQL statement is:</a:t>
              </a:r>
            </a:p>
          </p:txBody>
        </p:sp>
        <p:sp>
          <p:nvSpPr>
            <p:cNvPr id="19" name="Isosceles Triangle 18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1691640" y="1429128"/>
            <a:ext cx="576072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- 2:</a:t>
            </a:r>
            <a:r>
              <a:rPr lang="en-US" sz="2000" b="0" dirty="0" smtClean="0"/>
              <a:t> Using </a:t>
            </a:r>
            <a:r>
              <a:rPr lang="en-US" sz="2000" b="0" dirty="0" err="1" smtClean="0"/>
              <a:t>RawQuery</a:t>
            </a:r>
            <a:r>
              <a:rPr lang="en-US" sz="2000" b="0" dirty="0" smtClean="0"/>
              <a:t>(version 3)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760" y="4129433"/>
            <a:ext cx="8412480" cy="203132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String[]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{"1", "BBB"};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" select count(*) as Total 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 from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 where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 " 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[0]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 and name = '" 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 + "'";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db.rawQuery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null);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275060" y="2233618"/>
            <a:ext cx="8595360" cy="1554480"/>
            <a:chOff x="1066803" y="1711184"/>
            <a:chExt cx="7038111" cy="914921"/>
          </a:xfrm>
        </p:grpSpPr>
        <p:sp>
          <p:nvSpPr>
            <p:cNvPr id="16" name="Rectangle 15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dirty="0" smtClean="0"/>
                <a:t>Using Arguments:</a:t>
              </a:r>
              <a:r>
                <a:rPr lang="en-US" sz="2000" b="0" dirty="0" smtClean="0"/>
                <a:t> Assume we want to count how many friends are there whose name is ‘BBB’ and their </a:t>
              </a:r>
              <a:r>
                <a:rPr lang="en-US" sz="1800" b="0" dirty="0" err="1" smtClean="0">
                  <a:latin typeface="Courier New" pitchFamily="49" charset="0"/>
                  <a:cs typeface="Courier New" pitchFamily="49" charset="0"/>
                </a:rPr>
                <a:t>recID</a:t>
              </a:r>
              <a:r>
                <a:rPr lang="en-US" sz="1800" b="0" dirty="0" smtClean="0">
                  <a:latin typeface="Courier New" pitchFamily="49" charset="0"/>
                  <a:cs typeface="Courier New" pitchFamily="49" charset="0"/>
                </a:rPr>
                <a:t>&gt; 1</a:t>
              </a:r>
              <a:r>
                <a:rPr lang="en-US" sz="2000" b="0" dirty="0" smtClean="0"/>
                <a:t>. We could concatenate pieces of the string. Special care around (single) quoted strings.</a:t>
              </a:r>
            </a:p>
          </p:txBody>
        </p:sp>
        <p:sp>
          <p:nvSpPr>
            <p:cNvPr id="19" name="Isosceles Triangle 18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3566160" y="1429128"/>
            <a:ext cx="20116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Using </a:t>
            </a:r>
            <a:r>
              <a:rPr lang="en-US" sz="2000" b="0" dirty="0" err="1" smtClean="0"/>
              <a:t>SQLite</a:t>
            </a:r>
            <a:endParaRPr lang="en-US" sz="2000" b="0" dirty="0" smtClean="0"/>
          </a:p>
        </p:txBody>
      </p:sp>
      <p:grpSp>
        <p:nvGrpSpPr>
          <p:cNvPr id="2" name="Group 19"/>
          <p:cNvGrpSpPr/>
          <p:nvPr/>
        </p:nvGrpSpPr>
        <p:grpSpPr>
          <a:xfrm>
            <a:off x="334554" y="2503356"/>
            <a:ext cx="8412480" cy="822960"/>
            <a:chOff x="1066803" y="1711184"/>
            <a:chExt cx="7038111" cy="914921"/>
          </a:xfrm>
        </p:grpSpPr>
        <p:sp>
          <p:nvSpPr>
            <p:cNvPr id="10" name="Rectangle 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err="1" smtClean="0"/>
                <a:t>SQLite</a:t>
              </a:r>
              <a:r>
                <a:rPr lang="en-US" sz="2000" b="0" dirty="0" smtClean="0"/>
                <a:t> implements most of the SQL-92 standard for SQL.</a:t>
              </a: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9" name="Group 19"/>
          <p:cNvGrpSpPr/>
          <p:nvPr/>
        </p:nvGrpSpPr>
        <p:grpSpPr>
          <a:xfrm>
            <a:off x="334554" y="3848062"/>
            <a:ext cx="8412480" cy="822960"/>
            <a:chOff x="1066803" y="1711184"/>
            <a:chExt cx="7038111" cy="914921"/>
          </a:xfrm>
        </p:grpSpPr>
        <p:sp>
          <p:nvSpPr>
            <p:cNvPr id="12" name="Rectangle 11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It has partial support for triggers and allows most complex queries (exception made for outer joins).</a:t>
              </a:r>
            </a:p>
          </p:txBody>
        </p:sp>
        <p:sp>
          <p:nvSpPr>
            <p:cNvPr id="15" name="Isosceles Triangle 14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6" name="Group 19"/>
          <p:cNvGrpSpPr/>
          <p:nvPr/>
        </p:nvGrpSpPr>
        <p:grpSpPr>
          <a:xfrm>
            <a:off x="334554" y="5192768"/>
            <a:ext cx="8412480" cy="822960"/>
            <a:chOff x="1066803" y="1711184"/>
            <a:chExt cx="7038111" cy="914921"/>
          </a:xfrm>
        </p:grpSpPr>
        <p:sp>
          <p:nvSpPr>
            <p:cNvPr id="17" name="Rectangle 16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err="1" smtClean="0"/>
                <a:t>SQLITE</a:t>
              </a:r>
              <a:r>
                <a:rPr lang="en-US" sz="2000" b="0" dirty="0" smtClean="0"/>
                <a:t> does not implement referential integrity constraints through the foreign key constraint model.</a:t>
              </a: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3383280" y="1429128"/>
            <a:ext cx="23774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Simple Queries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277380" y="2152936"/>
            <a:ext cx="8595360" cy="1188720"/>
            <a:chOff x="1066803" y="1711184"/>
            <a:chExt cx="7038111" cy="914921"/>
          </a:xfrm>
        </p:grpSpPr>
        <p:sp>
          <p:nvSpPr>
            <p:cNvPr id="16" name="Rectangle 15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Simple queries use a template implicitly representing a condensed version of a typical (non-joining) SQL select statement. No explicit SQL statement is made.</a:t>
              </a:r>
            </a:p>
          </p:txBody>
        </p:sp>
        <p:sp>
          <p:nvSpPr>
            <p:cNvPr id="19" name="Isosceles Triangle 18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0" name="Group 19"/>
          <p:cNvGrpSpPr/>
          <p:nvPr/>
        </p:nvGrpSpPr>
        <p:grpSpPr>
          <a:xfrm>
            <a:off x="277380" y="3404858"/>
            <a:ext cx="8595360" cy="640080"/>
            <a:chOff x="1066803" y="1711184"/>
            <a:chExt cx="7038111" cy="914921"/>
          </a:xfrm>
        </p:grpSpPr>
        <p:sp>
          <p:nvSpPr>
            <p:cNvPr id="11" name="Rectangle 10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Simple queries can only retrieve data from a single table.</a:t>
              </a: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5" name="Group 19"/>
          <p:cNvGrpSpPr/>
          <p:nvPr/>
        </p:nvGrpSpPr>
        <p:grpSpPr>
          <a:xfrm>
            <a:off x="277380" y="4116209"/>
            <a:ext cx="8595360" cy="822960"/>
            <a:chOff x="1066803" y="1711184"/>
            <a:chExt cx="7038111" cy="914921"/>
          </a:xfrm>
        </p:grpSpPr>
        <p:sp>
          <p:nvSpPr>
            <p:cNvPr id="17" name="Rectangle 16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The method’s signature has a fixed sequence of seven arguments representing:</a:t>
              </a:r>
            </a:p>
          </p:txBody>
        </p:sp>
        <p:sp>
          <p:nvSpPr>
            <p:cNvPr id="20" name="Isosceles Triangle 19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62000" y="4987366"/>
          <a:ext cx="7620000" cy="14554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540000"/>
                <a:gridCol w="2540000"/>
                <a:gridCol w="2540000"/>
              </a:tblGrid>
              <a:tr h="471122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The table name</a:t>
                      </a:r>
                      <a:endParaRPr lang="en-US" sz="1400" b="0" dirty="0"/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The columns to be retrieved</a:t>
                      </a:r>
                      <a:endParaRPr lang="en-US" sz="1400" b="0" dirty="0"/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The search condition (where-clause)</a:t>
                      </a:r>
                      <a:endParaRPr lang="en-US" sz="1400" b="0" dirty="0"/>
                    </a:p>
                  </a:txBody>
                  <a:tcPr marL="114300" marR="114300" marT="57150" marB="57150"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Arguments for the where-clause</a:t>
                      </a:r>
                      <a:endParaRPr lang="en-US" sz="1400" b="0" dirty="0"/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The group-by clause</a:t>
                      </a:r>
                      <a:endParaRPr lang="en-US" sz="1400" b="0" dirty="0"/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Having-clause</a:t>
                      </a:r>
                      <a:endParaRPr lang="en-US" sz="1400" b="0" dirty="0"/>
                    </a:p>
                  </a:txBody>
                  <a:tcPr marL="114300" marR="114300" marT="57150" marB="57150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The order-by clause</a:t>
                      </a:r>
                      <a:endParaRPr lang="en-US" sz="1400" b="0" dirty="0"/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 marL="114300" marR="114300" marT="57150" marB="571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3383280" y="1429128"/>
            <a:ext cx="23774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Simple Queries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gray">
          <a:xfrm>
            <a:off x="822960" y="2477998"/>
            <a:ext cx="74980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The signature of the Android’s simple query method is: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75604" y="3618447"/>
            <a:ext cx="4192793" cy="236372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query(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Stringtable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80645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String[]columns,</a:t>
            </a:r>
          </a:p>
          <a:p>
            <a:pPr marL="80645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Stringselection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80645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String[]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selectionArgs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80645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StringgroupBy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80645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Stringhaving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80645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StringorderBy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3383280" y="1429128"/>
            <a:ext cx="23774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Simple Queries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gray">
          <a:xfrm>
            <a:off x="365760" y="2451104"/>
            <a:ext cx="8412480" cy="15544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dirty="0" smtClean="0"/>
              <a:t>Example 1:</a:t>
            </a:r>
            <a:r>
              <a:rPr lang="en-US" sz="2000" b="0" dirty="0" smtClean="0"/>
              <a:t> Query the </a:t>
            </a:r>
            <a:r>
              <a:rPr lang="en-US" sz="2000" b="0" dirty="0" err="1" smtClean="0"/>
              <a:t>EmployeeTable</a:t>
            </a:r>
            <a:r>
              <a:rPr lang="en-US" sz="2000" b="0" dirty="0" smtClean="0"/>
              <a:t>, find the average salary of female employees supervised by 123456789. Report results by </a:t>
            </a:r>
            <a:r>
              <a:rPr lang="en-US" sz="2000" b="0" dirty="0" err="1" smtClean="0"/>
              <a:t>Dno</a:t>
            </a:r>
            <a:r>
              <a:rPr lang="en-US" sz="2000" b="0" dirty="0" smtClean="0"/>
              <a:t>. List first the highest average, and so on, do not include depts. having less than two employees.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8054" y="4089092"/>
            <a:ext cx="8027893" cy="230832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String[] columns =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Dno","Avg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(Salary) as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"};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String[]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conditionArgs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F","123456789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"};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Cursorc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db.query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EmployeeTable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columns, "sex = ? And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superSsn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? " 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conditionArgs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Dno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"Count(*) &gt; 2",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Desc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“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3383280" y="1429128"/>
            <a:ext cx="23774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Simple Queries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gray">
          <a:xfrm>
            <a:off x="365760" y="2451104"/>
            <a:ext cx="8412480" cy="15544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dirty="0" smtClean="0"/>
              <a:t>Example 2:</a:t>
            </a:r>
            <a:r>
              <a:rPr lang="en-US" sz="2000" b="0" dirty="0" smtClean="0"/>
              <a:t> The following query selects from each row of the </a:t>
            </a:r>
            <a:r>
              <a:rPr lang="en-US" sz="2000" b="0" dirty="0" err="1" smtClean="0"/>
              <a:t>tblAMIGO</a:t>
            </a:r>
            <a:r>
              <a:rPr lang="en-US" sz="2000" b="0" dirty="0" smtClean="0"/>
              <a:t> table the columns: 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recID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000" b="0" dirty="0" smtClean="0"/>
              <a:t>, and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phone</a:t>
            </a:r>
            <a:r>
              <a:rPr lang="en-US" sz="2000" b="0" dirty="0" smtClean="0"/>
              <a:t>. </a:t>
            </a:r>
            <a:r>
              <a:rPr lang="en-US" sz="2000" b="0" dirty="0" err="1" smtClean="0"/>
              <a:t>RecID</a:t>
            </a:r>
            <a:r>
              <a:rPr lang="en-US" sz="2000" b="0" dirty="0" smtClean="0"/>
              <a:t> must be greater than 2, and names must begin with ‘B’ and have three or more letters.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8054" y="4425267"/>
            <a:ext cx="8027893" cy="164352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[] columns = {"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"name", "phone"};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db.query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columns, 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 2 and length(name) &gt;= 3 and name like 'B%' ", null, null, null,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inttheTotal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c1.getCount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3383280" y="1429128"/>
            <a:ext cx="23774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Simple Queries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5760" y="2233406"/>
            <a:ext cx="8412480" cy="22860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The String array columns holds the name of fields to be selected.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The retrieval condition is explicitly provided.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Several fields are missing in the call including: </a:t>
            </a:r>
            <a:r>
              <a:rPr lang="en-US" sz="1800" b="0" dirty="0" err="1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selectionArgs</a:t>
            </a:r>
            <a:r>
              <a:rPr lang="en-US" sz="18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, group-by, and having-clause. Instead the null value is used to signal their absence.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The last argument indicates the result should be sorted on “</a:t>
            </a:r>
            <a:r>
              <a:rPr lang="en-US" sz="1800" b="0" dirty="0" err="1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recID</a:t>
            </a:r>
            <a:r>
              <a:rPr lang="en-US" sz="18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” sequence.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5760" y="5111072"/>
            <a:ext cx="8412480" cy="92333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[] columns = {"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"name", "phone"}; Cursor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db.query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columns, 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 2 and length(name) &gt;= 3 and name like 'B%' ", null, null, null, 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3383280" y="1429128"/>
            <a:ext cx="23774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Simple Queries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5760" y="5622058"/>
            <a:ext cx="8412480" cy="70173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select name, count(*) as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TotalSubGroup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 3 group by name having count(*) &lt;= 4;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365760" y="2168717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dirty="0" smtClean="0"/>
              <a:t>Example 3:</a:t>
            </a:r>
            <a:r>
              <a:rPr lang="en-US" sz="2000" b="0" dirty="0" smtClean="0"/>
              <a:t> In this example we will construct a more complex SQL select statement.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365760" y="3123459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We are interested in tallying how many groups of friends whose </a:t>
            </a:r>
            <a:r>
              <a:rPr lang="en-US" sz="2000" b="0" dirty="0" err="1" smtClean="0"/>
              <a:t>recID</a:t>
            </a:r>
            <a:r>
              <a:rPr lang="en-US" sz="2000" b="0" dirty="0" smtClean="0"/>
              <a:t>&gt; 3 have the same name. In addition, we want to see ‘name’ groups having no more than four people each.</a:t>
            </a:r>
          </a:p>
        </p:txBody>
      </p:sp>
      <p:grpSp>
        <p:nvGrpSpPr>
          <p:cNvPr id="10" name="Group 19"/>
          <p:cNvGrpSpPr/>
          <p:nvPr/>
        </p:nvGrpSpPr>
        <p:grpSpPr>
          <a:xfrm>
            <a:off x="365760" y="4722664"/>
            <a:ext cx="8412480" cy="822960"/>
            <a:chOff x="1066803" y="1711184"/>
            <a:chExt cx="7038111" cy="914921"/>
          </a:xfrm>
        </p:grpSpPr>
        <p:sp>
          <p:nvSpPr>
            <p:cNvPr id="11" name="Rectangle 10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A possible SQL-select statement for this query would be something like:</a:t>
              </a: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3383280" y="1429128"/>
            <a:ext cx="23774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Simple Queries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365760" y="2168717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dirty="0" smtClean="0"/>
              <a:t>Example 3:</a:t>
            </a:r>
            <a:r>
              <a:rPr lang="en-US" sz="2000" b="0" dirty="0" smtClean="0"/>
              <a:t> An Android solution for the problem using a simple template query follows.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5760" y="3201598"/>
            <a:ext cx="8412480" cy="297312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[]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selectColumns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{"name", "count(*) as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TotalSubGroup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"};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whereCondition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 ?";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[]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whereConditionArgs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{"3"};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groupBy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"name";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having = "count(*) &lt;= 4";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orderBy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"name";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myCur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db.query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tblAMIGO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selectColumns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whereCondition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whereConditionArgs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groupBy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having, null);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3383280" y="1429128"/>
            <a:ext cx="23774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Simple Queries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301954" y="2552575"/>
            <a:ext cx="210312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Observations:</a:t>
            </a:r>
          </a:p>
        </p:txBody>
      </p:sp>
      <p:grpSp>
        <p:nvGrpSpPr>
          <p:cNvPr id="10" name="Group 19"/>
          <p:cNvGrpSpPr/>
          <p:nvPr/>
        </p:nvGrpSpPr>
        <p:grpSpPr>
          <a:xfrm>
            <a:off x="298524" y="4917643"/>
            <a:ext cx="8412480" cy="1188720"/>
            <a:chOff x="1066803" y="1711184"/>
            <a:chExt cx="7038111" cy="914921"/>
          </a:xfrm>
        </p:grpSpPr>
        <p:sp>
          <p:nvSpPr>
            <p:cNvPr id="11" name="Rectangle 10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The symbol ?in the </a:t>
              </a:r>
              <a:r>
                <a:rPr lang="en-US" sz="2000" b="0" dirty="0" err="1" smtClean="0"/>
                <a:t>whereCondition</a:t>
              </a:r>
              <a:r>
                <a:rPr lang="en-US" sz="2000" b="0" dirty="0" smtClean="0"/>
                <a:t> is a place-marker for a substitution. The value “3” taken from the </a:t>
              </a:r>
              <a:r>
                <a:rPr lang="en-US" sz="2000" b="0" dirty="0" err="1" smtClean="0"/>
                <a:t>whereConditionArgs</a:t>
              </a:r>
              <a:r>
                <a:rPr lang="en-US" sz="2000" b="0" dirty="0" smtClean="0"/>
                <a:t> is to be injected there.</a:t>
              </a: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6" name="Group 19"/>
          <p:cNvGrpSpPr/>
          <p:nvPr/>
        </p:nvGrpSpPr>
        <p:grpSpPr>
          <a:xfrm>
            <a:off x="298524" y="3364509"/>
            <a:ext cx="8412480" cy="1188720"/>
            <a:chOff x="1066803" y="1711184"/>
            <a:chExt cx="7038111" cy="914921"/>
          </a:xfrm>
        </p:grpSpPr>
        <p:sp>
          <p:nvSpPr>
            <p:cNvPr id="17" name="Rectangle 16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The </a:t>
              </a:r>
              <a:r>
                <a:rPr lang="en-US" sz="2000" b="0" dirty="0" err="1" smtClean="0"/>
                <a:t>selectColumns</a:t>
              </a:r>
              <a:r>
                <a:rPr lang="en-US" sz="2000" b="0" dirty="0" smtClean="0"/>
                <a:t> array indicates two fields name which is already part of the table, and </a:t>
              </a:r>
              <a:r>
                <a:rPr lang="en-US" sz="2000" b="0" dirty="0" err="1" smtClean="0"/>
                <a:t>TotalSubGroup</a:t>
              </a:r>
              <a:r>
                <a:rPr lang="en-US" sz="2000" b="0" dirty="0" smtClean="0"/>
                <a:t> which is to be computed as the count(*) of each name sub-group.</a:t>
              </a: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3383280" y="1429128"/>
            <a:ext cx="23774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Simple Queries</a:t>
            </a:r>
          </a:p>
        </p:txBody>
      </p:sp>
      <p:grpSp>
        <p:nvGrpSpPr>
          <p:cNvPr id="4" name="Group 19"/>
          <p:cNvGrpSpPr/>
          <p:nvPr/>
        </p:nvGrpSpPr>
        <p:grpSpPr>
          <a:xfrm>
            <a:off x="298524" y="3687248"/>
            <a:ext cx="8412480" cy="1554480"/>
            <a:chOff x="1066803" y="1711184"/>
            <a:chExt cx="7038111" cy="914921"/>
          </a:xfrm>
        </p:grpSpPr>
        <p:sp>
          <p:nvSpPr>
            <p:cNvPr id="20" name="Rectangle 1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The </a:t>
              </a:r>
              <a:r>
                <a:rPr lang="en-US" sz="2000" b="0" dirty="0" err="1" smtClean="0"/>
                <a:t>groupBy</a:t>
              </a:r>
              <a:r>
                <a:rPr lang="en-US" sz="2000" b="0" dirty="0" smtClean="0"/>
                <a:t> clause uses ‘name’ as a key to create sub-groups of rows with the same name value. The having clause makes sure we only choose subgroups no larger than four people.</a:t>
              </a:r>
            </a:p>
          </p:txBody>
        </p:sp>
        <p:sp>
          <p:nvSpPr>
            <p:cNvPr id="21" name="Isosceles Triangle 2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sp>
        <p:nvSpPr>
          <p:cNvPr id="15" name="Rectangle 3"/>
          <p:cNvSpPr>
            <a:spLocks noChangeArrowheads="1"/>
          </p:cNvSpPr>
          <p:nvPr/>
        </p:nvSpPr>
        <p:spPr bwMode="gray">
          <a:xfrm>
            <a:off x="301954" y="2552575"/>
            <a:ext cx="210312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Observations: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3566160" y="1429128"/>
            <a:ext cx="201168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Using </a:t>
            </a:r>
            <a:r>
              <a:rPr lang="en-US" sz="2000" b="0" dirty="0" err="1" smtClean="0"/>
              <a:t>SQLite</a:t>
            </a:r>
            <a:endParaRPr lang="en-US" sz="2000" b="0" dirty="0" smtClean="0"/>
          </a:p>
        </p:txBody>
      </p:sp>
      <p:grpSp>
        <p:nvGrpSpPr>
          <p:cNvPr id="2" name="Group 19"/>
          <p:cNvGrpSpPr/>
          <p:nvPr/>
        </p:nvGrpSpPr>
        <p:grpSpPr>
          <a:xfrm>
            <a:off x="334554" y="2247863"/>
            <a:ext cx="8412480" cy="822960"/>
            <a:chOff x="1066803" y="1711184"/>
            <a:chExt cx="7038111" cy="914921"/>
          </a:xfrm>
        </p:grpSpPr>
        <p:sp>
          <p:nvSpPr>
            <p:cNvPr id="10" name="Rectangle 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err="1" smtClean="0"/>
                <a:t>SQLite</a:t>
              </a:r>
              <a:r>
                <a:rPr lang="en-US" sz="2000" b="0" dirty="0" smtClean="0"/>
                <a:t> uses a relaxed data typing model.</a:t>
              </a: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334554" y="3296735"/>
            <a:ext cx="8412480" cy="1188720"/>
            <a:chOff x="1066803" y="1711184"/>
            <a:chExt cx="7038111" cy="914921"/>
          </a:xfrm>
        </p:grpSpPr>
        <p:sp>
          <p:nvSpPr>
            <p:cNvPr id="12" name="Rectangle 11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Instead of assigning a type to an entire column, types are assigned to individual values. This is similar to the Variant type in Visual Basic.</a:t>
              </a:r>
            </a:p>
          </p:txBody>
        </p:sp>
        <p:sp>
          <p:nvSpPr>
            <p:cNvPr id="15" name="Isosceles Triangle 14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5" name="Group 19"/>
          <p:cNvGrpSpPr/>
          <p:nvPr/>
        </p:nvGrpSpPr>
        <p:grpSpPr>
          <a:xfrm>
            <a:off x="334554" y="4668335"/>
            <a:ext cx="8412480" cy="822960"/>
            <a:chOff x="1066803" y="1711184"/>
            <a:chExt cx="7038111" cy="914921"/>
          </a:xfrm>
        </p:grpSpPr>
        <p:sp>
          <p:nvSpPr>
            <p:cNvPr id="17" name="Rectangle 16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Therefore it is possible to insert a string into numeric column and so on.</a:t>
              </a: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sp>
        <p:nvSpPr>
          <p:cNvPr id="16" name="Rectangle 3"/>
          <p:cNvSpPr>
            <a:spLocks noChangeArrowheads="1"/>
          </p:cNvSpPr>
          <p:nvPr/>
        </p:nvSpPr>
        <p:spPr bwMode="gray">
          <a:xfrm>
            <a:off x="274320" y="5584270"/>
            <a:ext cx="859536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l">
              <a:lnSpc>
                <a:spcPts val="3000"/>
              </a:lnSpc>
            </a:pPr>
            <a:r>
              <a:rPr lang="en-US" sz="1800" b="0" dirty="0" smtClean="0"/>
              <a:t>Documentation on </a:t>
            </a:r>
            <a:r>
              <a:rPr lang="en-US" sz="1800" b="0" dirty="0" err="1" smtClean="0"/>
              <a:t>SQLITE</a:t>
            </a:r>
            <a:r>
              <a:rPr lang="en-US" sz="1800" b="0" dirty="0" smtClean="0"/>
              <a:t> available at </a:t>
            </a:r>
            <a:r>
              <a:rPr lang="en-US" sz="1800" b="0" dirty="0" smtClean="0">
                <a:hlinkClick r:id="rId2"/>
              </a:rPr>
              <a:t>http://www.sqlite.org/sqlite.html</a:t>
            </a:r>
            <a:endParaRPr lang="en-US" sz="1800" b="0" dirty="0" smtClean="0"/>
          </a:p>
          <a:p>
            <a:pPr algn="l">
              <a:lnSpc>
                <a:spcPts val="3000"/>
              </a:lnSpc>
            </a:pPr>
            <a:r>
              <a:rPr lang="en-US" sz="1800" b="0" dirty="0" smtClean="0"/>
              <a:t>Good GUI tool for </a:t>
            </a:r>
            <a:r>
              <a:rPr lang="en-US" sz="1800" b="0" dirty="0" err="1" smtClean="0"/>
              <a:t>SQLITE</a:t>
            </a:r>
            <a:r>
              <a:rPr lang="en-US" sz="1800" b="0" dirty="0" smtClean="0"/>
              <a:t> available at: </a:t>
            </a:r>
            <a:r>
              <a:rPr lang="en-US" sz="1800" b="0" dirty="0" smtClean="0">
                <a:hlinkClick r:id="rId3"/>
              </a:rPr>
              <a:t>http://sqliteadmin.orbmu2k.de/</a:t>
            </a:r>
            <a:endParaRPr lang="en-US" sz="1800" b="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2240280" y="1429128"/>
            <a:ext cx="46634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How to create a </a:t>
            </a:r>
            <a:r>
              <a:rPr lang="en-US" sz="2000" b="0" dirty="0" err="1" smtClean="0"/>
              <a:t>SQLite</a:t>
            </a:r>
            <a:r>
              <a:rPr lang="en-US" sz="2000" b="0" dirty="0" smtClean="0"/>
              <a:t> database?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5760" y="2408218"/>
            <a:ext cx="8412480" cy="136652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Method 1: 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endParaRPr lang="en-US" sz="1800" b="0" dirty="0" smtClean="0">
              <a:solidFill>
                <a:prstClr val="black"/>
              </a:solidFill>
              <a:latin typeface="+mj-lt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staticSQLiteDatabase.openDatabase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Stringpath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SQLiteDatabase.CursorFactoryfactory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intflags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gray">
          <a:xfrm>
            <a:off x="365760" y="4414375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Open the database according to the flags </a:t>
            </a:r>
            <a:r>
              <a:rPr lang="en-US" sz="2000" b="0" dirty="0" err="1" smtClean="0"/>
              <a:t>OPEN_READWRITE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OPEN_READONLY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CREATE_IF_NECESSARY</a:t>
            </a:r>
            <a:r>
              <a:rPr lang="en-US" sz="2000" b="0" dirty="0" smtClean="0"/>
              <a:t> . Sets the locale of the database to the </a:t>
            </a:r>
            <a:r>
              <a:rPr lang="en-US" sz="2000" b="0" dirty="0" err="1" smtClean="0"/>
              <a:t>the</a:t>
            </a:r>
            <a:r>
              <a:rPr lang="en-US" sz="2000" b="0" dirty="0" smtClean="0"/>
              <a:t> system's current locale.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2240280" y="1429128"/>
            <a:ext cx="46634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How to create a </a:t>
            </a:r>
            <a:r>
              <a:rPr lang="en-US" sz="2000" b="0" dirty="0" err="1" smtClean="0"/>
              <a:t>SQLite</a:t>
            </a:r>
            <a:r>
              <a:rPr lang="en-US" sz="2000" b="0" dirty="0" smtClean="0"/>
              <a:t> database?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5482" y="2795490"/>
          <a:ext cx="8373036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118"/>
                <a:gridCol w="700591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database file to open and/or create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Factory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optional factory class that is called to instantiate a cursor when</a:t>
                      </a:r>
                    </a:p>
                    <a:p>
                      <a:r>
                        <a:rPr lang="en-US" dirty="0" smtClean="0"/>
                        <a:t>query is called, or null for default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Flags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control database access mode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Returns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newly opened database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Throws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SQLite</a:t>
                      </a:r>
                      <a:r>
                        <a:rPr lang="en-US" dirty="0" smtClean="0"/>
                        <a:t> Exception if the database cannot be opened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0" y="2408217"/>
            <a:ext cx="8412480" cy="36933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 cis493.sqldatabases;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android.app.Activity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android.database.sqlite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android.os.Bundle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android.widget.Toast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classSQLDemo1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extendsActivity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SQLiteDatabasedb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publicvoidonCreate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(Bundle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R.layout.main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1874520" y="1429128"/>
            <a:ext cx="53949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1:</a:t>
            </a:r>
            <a:r>
              <a:rPr lang="en-US" sz="2000" b="0" dirty="0" smtClean="0"/>
              <a:t> Create a </a:t>
            </a:r>
            <a:r>
              <a:rPr lang="en-US" sz="2000" b="0" dirty="0" err="1" smtClean="0"/>
              <a:t>SQLite</a:t>
            </a:r>
            <a:r>
              <a:rPr lang="en-US" sz="2000" b="0" dirty="0" smtClean="0"/>
              <a:t>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Persistency – SQL Database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0" y="2246853"/>
            <a:ext cx="8412480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filePathis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 complete destination of the form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"/data/data/&lt;namespace&gt;/&lt;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databaseName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&gt;"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"/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sdcard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databasename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&gt;“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SQLiteDatabase.openDatabase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"/data/data/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cis493.sqldatabases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myfriendsDB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null,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SQLiteDatabase.CREATE_IF_NECESSARY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db.close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catch(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SQLiteException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e) {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(this,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1).show();</a:t>
            </a:r>
          </a:p>
        </p:txBody>
      </p:sp>
      <p:sp>
        <p:nvSpPr>
          <p:cNvPr id="9" name="Rectangle 8"/>
          <p:cNvSpPr/>
          <p:nvPr/>
        </p:nvSpPr>
        <p:spPr>
          <a:xfrm>
            <a:off x="3474720" y="885825"/>
            <a:ext cx="21945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SQL Database</a:t>
            </a:r>
            <a:endParaRPr lang="en-US" sz="2000" b="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874520" y="1429128"/>
            <a:ext cx="539496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 1:</a:t>
            </a:r>
            <a:r>
              <a:rPr lang="en-US" sz="2000" b="0" dirty="0" smtClean="0"/>
              <a:t> Create a </a:t>
            </a:r>
            <a:r>
              <a:rPr lang="en-US" sz="2000" b="0" dirty="0" err="1" smtClean="0"/>
              <a:t>SQLite</a:t>
            </a:r>
            <a:r>
              <a:rPr lang="en-US" sz="2000" b="0" dirty="0" smtClean="0"/>
              <a:t>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lt;Course Name&amp;gt;&amp;quot;&quot;/&gt;&lt;property id=&quot;20307&quot; value=&quot;377&quot;/&gt;&lt;/object&gt;&lt;object type=&quot;3&quot; unique_id=&quot;10005&quot;&gt;&lt;property id=&quot;20148&quot; value=&quot;5&quot;/&gt;&lt;property id=&quot;20300&quot; value=&quot;Slide 2 - &amp;quot;Copyright&amp;quot;&quot;/&gt;&lt;property id=&quot;20307&quot; value=&quot;398&quot;/&gt;&lt;/object&gt;&lt;object type=&quot;3&quot; unique_id=&quot;10006&quot;&gt;&lt;property id=&quot;20148&quot; value=&quot;5&quot;/&gt;&lt;property id=&quot;20300&quot; value=&quot;Slide 7 - &amp;quot;Agenda&amp;quot;&quot;/&gt;&lt;property id=&quot;20307&quot; value=&quot;502&quot;/&gt;&lt;/object&gt;&lt;object type=&quot;3&quot; unique_id=&quot;10007&quot;&gt;&lt;property id=&quot;20148&quot; value=&quot;5&quot;/&gt;&lt;property id=&quot;20300&quot; value=&quot;Slide 5&quot;/&gt;&lt;property id=&quot;20307&quot; value=&quot;408&quot;/&gt;&lt;/object&gt;&lt;object type=&quot;3&quot; unique_id=&quot;10008&quot;&gt;&lt;property id=&quot;20148&quot; value=&quot;5&quot;/&gt;&lt;property id=&quot;20300&quot; value=&quot;Slide 4 - &amp;quot;Welcome!&amp;quot;&quot;/&gt;&lt;property id=&quot;20307&quot; value=&quot;462&quot;/&gt;&lt;/object&gt;&lt;object type=&quot;3&quot; unique_id=&quot;10009&quot;&gt;&lt;property id=&quot;20148&quot; value=&quot;5&quot;/&gt;&lt;property id=&quot;20300&quot; value=&quot;Slide 10 - &amp;quot;Training Methodology&amp;quot;&quot;/&gt;&lt;property id=&quot;20307&quot; value=&quot;463&quot;/&gt;&lt;/object&gt;&lt;object type=&quot;3&quot; unique_id=&quot;10012&quot;&gt;&lt;property id=&quot;20148&quot; value=&quot;5&quot;/&gt;&lt;property id=&quot;20300&quot; value=&quot;Slide 12&quot;/&gt;&lt;property id=&quot;20307&quot; value=&quot;423&quot;/&gt;&lt;/object&gt;&lt;object type=&quot;3&quot; unique_id=&quot;10034&quot;&gt;&lt;property id=&quot;20148&quot; value=&quot;5&quot;/&gt;&lt;property id=&quot;20300&quot; value=&quot;Slide 27 - &amp;quot;Chapter Review&amp;quot;&quot;/&gt;&lt;property id=&quot;20307&quot; value=&quot;498&quot;/&gt;&lt;/object&gt;&lt;object type=&quot;3&quot; unique_id=&quot;10035&quot;&gt;&lt;property id=&quot;20148&quot; value=&quot;5&quot;/&gt;&lt;property id=&quot;20300&quot; value=&quot;Slide 28 - &amp;quot;Answers to Chapter Review &amp;quot;&quot;/&gt;&lt;property id=&quot;20307&quot; value=&quot;499&quot;/&gt;&lt;/object&gt;&lt;object type=&quot;3&quot; unique_id=&quot;17365&quot;&gt;&lt;property id=&quot;20148&quot; value=&quot;5&quot;/&gt;&lt;property id=&quot;20300&quot; value=&quot;Slide 3 - &amp;quot;Preface&amp;quot;&quot;/&gt;&lt;property id=&quot;20307&quot; value=&quot;550&quot;/&gt;&lt;/object&gt;&lt;object type=&quot;3&quot; unique_id=&quot;22171&quot;&gt;&lt;property id=&quot;20148&quot; value=&quot;5&quot;/&gt;&lt;property id=&quot;20300&quot; value=&quot;Slide 17 - &amp;quot;&amp;lt;Name of Course&amp;gt;Process Flow – (Linear) &amp;quot;&quot;/&gt;&lt;property id=&quot;20307&quot; value=&quot;585&quot;/&gt;&lt;/object&gt;&lt;object type=&quot;3&quot; unique_id=&quot;50534&quot;&gt;&lt;property id=&quot;20148&quot; value=&quot;5&quot;/&gt;&lt;property id=&quot;20300&quot; value=&quot;Slide 13 - &amp;quot;&amp;lt;Overview Slide&amp;gt;&amp;quot;&quot;/&gt;&lt;property id=&quot;20307&quot; value=&quot;596&quot;/&gt;&lt;/object&gt;&lt;object type=&quot;3&quot; unique_id=&quot;50535&quot;&gt;&lt;property id=&quot;20148&quot; value=&quot;5&quot;/&gt;&lt;property id=&quot;20300&quot; value=&quot;Slide 14 - &amp;quot;Key Terms&amp;quot;&quot;/&gt;&lt;property id=&quot;20307&quot; value=&quot;605&quot;/&gt;&lt;/object&gt;&lt;object type=&quot;3&quot; unique_id=&quot;50542&quot;&gt;&lt;property id=&quot;20148&quot; value=&quot;5&quot;/&gt;&lt;property id=&quot;20300&quot; value=&quot;Slide 31&quot;/&gt;&lt;property id=&quot;20307&quot; value=&quot;595&quot;/&gt;&lt;/object&gt;&lt;object type=&quot;3&quot; unique_id=&quot;50545&quot;&gt;&lt;property id=&quot;20148&quot; value=&quot;5&quot;/&gt;&lt;property id=&quot;20300&quot; value=&quot;Slide 34 - &amp;quot;Where to Find Help?&amp;quot;&quot;/&gt;&lt;property id=&quot;20307&quot; value=&quot;603&quot;/&gt;&lt;/object&gt;&lt;object type=&quot;3&quot; unique_id=&quot;67320&quot;&gt;&lt;property id=&quot;20148&quot; value=&quot;5&quot;/&gt;&lt;property id=&quot;20300&quot; value=&quot;Slide 6&quot;/&gt;&lt;property id=&quot;20307&quot; value=&quot;608&quot;/&gt;&lt;/object&gt;&lt;object type=&quot;3&quot; unique_id=&quot;67321&quot;&gt;&lt;property id=&quot;20148&quot; value=&quot;5&quot;/&gt;&lt;property id=&quot;20300&quot; value=&quot;Slide 8 - &amp;quot;Agenda&amp;quot;&quot;/&gt;&lt;property id=&quot;20307&quot; value=&quot;729&quot;/&gt;&lt;/object&gt;&lt;object type=&quot;3&quot; unique_id=&quot;67322&quot;&gt;&lt;property id=&quot;20148&quot; value=&quot;5&quot;/&gt;&lt;property id=&quot;20300&quot; value=&quot;Slide 9 - &amp;quot;Agenda&amp;quot;&quot;/&gt;&lt;property id=&quot;20307&quot; value=&quot;730&quot;/&gt;&lt;/object&gt;&lt;object type=&quot;3&quot; unique_id=&quot;67323&quot;&gt;&lt;property id=&quot;20148&quot; value=&quot;5&quot;/&gt;&lt;property id=&quot;20300&quot; value=&quot;Slide 11 - &amp;quot;Agenda&amp;quot;&quot;/&gt;&lt;property id=&quot;20307&quot; value=&quot;726&quot;/&gt;&lt;/object&gt;&lt;object type=&quot;3&quot; unique_id=&quot;67324&quot;&gt;&lt;property id=&quot;20148&quot; value=&quot;5&quot;/&gt;&lt;property id=&quot;20300&quot; value=&quot;Slide 15 - &amp;quot;Key Terms&amp;quot;&quot;/&gt;&lt;property id=&quot;20307&quot; value=&quot;716&quot;/&gt;&lt;/object&gt;&lt;object type=&quot;3&quot; unique_id=&quot;67325&quot;&gt;&lt;property id=&quot;20148&quot; value=&quot;5&quot;/&gt;&lt;property id=&quot;20300&quot; value=&quot;Slide 16 - &amp;quot;Key Terms (contd.)&amp;quot;&quot;/&gt;&lt;property id=&quot;20307&quot; value=&quot;633&quot;/&gt;&lt;/object&gt;&lt;object type=&quot;3&quot; unique_id=&quot;67326&quot;&gt;&lt;property id=&quot;20148&quot; value=&quot;5&quot;/&gt;&lt;property id=&quot;20300&quot; value=&quot;Slide 18 - &amp;quot;&amp;lt;Name of Course&amp;gt;Process Flow – (Complex) &amp;quot;&quot;/&gt;&lt;property id=&quot;20307&quot; value=&quot;715&quot;/&gt;&lt;/object&gt;&lt;object type=&quot;3&quot; unique_id=&quot;67327&quot;&gt;&lt;property id=&quot;20148&quot; value=&quot;5&quot;/&gt;&lt;property id=&quot;20300&quot; value=&quot;Slide 19 - &amp;quot;Concepts slide 1&amp;quot;&quot;/&gt;&lt;property id=&quot;20307&quot; value=&quot;614&quot;/&gt;&lt;/object&gt;&lt;object type=&quot;3&quot; unique_id=&quot;67328&quot;&gt;&lt;property id=&quot;20148&quot; value=&quot;5&quot;/&gt;&lt;property id=&quot;20300&quot; value=&quot;Slide 20 - &amp;quot;Material Master Requirements – Sample Slide&amp;quot;&quot;/&gt;&lt;property id=&quot;20307&quot; value=&quot;731&quot;/&gt;&lt;/object&gt;&lt;object type=&quot;3&quot; unique_id=&quot;67329&quot;&gt;&lt;property id=&quot;20148&quot; value=&quot;5&quot;/&gt;&lt;property id=&quot;20300&quot; value=&quot;Slide 21 - &amp;quot;Chapter Concepts – Sample Slides&amp;quot;&quot;/&gt;&lt;property id=&quot;20307&quot; value=&quot;719&quot;/&gt;&lt;/object&gt;&lt;object type=&quot;3&quot; unique_id=&quot;67330&quot;&gt;&lt;property id=&quot;20148&quot; value=&quot;5&quot;/&gt;&lt;property id=&quot;20300&quot; value=&quot;Slide 22 - &amp;quot;Chapter Concepts – Sample Slides&amp;quot;&quot;/&gt;&lt;property id=&quot;20307&quot; value=&quot;720&quot;/&gt;&lt;/object&gt;&lt;object type=&quot;3&quot; unique_id=&quot;67331&quot;&gt;&lt;property id=&quot;20148&quot; value=&quot;5&quot;/&gt;&lt;property id=&quot;20300&quot; value=&quot;Slide 23 - &amp;quot;Concept Slide Sample Slide&amp;quot;&quot;/&gt;&lt;property id=&quot;20307&quot; value=&quot;721&quot;/&gt;&lt;/object&gt;&lt;object type=&quot;3&quot; unique_id=&quot;67332&quot;&gt;&lt;property id=&quot;20148&quot; value=&quot;5&quot;/&gt;&lt;property id=&quot;20300&quot; value=&quot;Slide 24 - &amp;quot;Change Impact – Sample Slide&amp;quot;&quot;/&gt;&lt;property id=&quot;20307&quot; value=&quot;722&quot;/&gt;&lt;/object&gt;&lt;object type=&quot;3&quot; unique_id=&quot;67333&quot;&gt;&lt;property id=&quot;20148&quot; value=&quot;5&quot;/&gt;&lt;property id=&quot;20300&quot; value=&quot;Slide 25 - &amp;quot;Benefits of the &amp;lt;process name&amp;gt; – Sample Slide&amp;quot;&quot;/&gt;&lt;property id=&quot;20307&quot; value=&quot;723&quot;/&gt;&lt;/object&gt;&lt;object type=&quot;3&quot; unique_id=&quot;67334&quot;&gt;&lt;property id=&quot;20148&quot; value=&quot;5&quot;/&gt;&lt;property id=&quot;20300&quot; value=&quot;Slide 26 - &amp;quot;Concepts slide n&amp;quot;&quot;/&gt;&lt;property id=&quot;20307&quot; value=&quot;732&quot;/&gt;&lt;/object&gt;&lt;object type=&quot;3&quot; unique_id=&quot;67335&quot;&gt;&lt;property id=&quot;20148&quot; value=&quot;5&quot;/&gt;&lt;property id=&quot;20300&quot; value=&quot;Slide 29&quot;/&gt;&lt;property id=&quot;20307&quot; value=&quot;728&quot;/&gt;&lt;/object&gt;&lt;object type=&quot;3&quot; unique_id=&quot;67336&quot;&gt;&lt;property id=&quot;20148&quot; value=&quot;5&quot;/&gt;&lt;property id=&quot;20300&quot; value=&quot;Slide 30 - &amp;quot;Agenda&amp;quot;&quot;/&gt;&lt;property id=&quot;20307&quot; value=&quot;727&quot;/&gt;&lt;/object&gt;&lt;object type=&quot;3&quot; unique_id=&quot;67337&quot;&gt;&lt;property id=&quot;20148&quot; value=&quot;5&quot;/&gt;&lt;property id=&quot;20300&quot; value=&quot;Slide 32 - &amp;quot;Course Review Questions&amp;quot;&quot;/&gt;&lt;property id=&quot;20307&quot; value=&quot;724&quot;/&gt;&lt;/object&gt;&lt;object type=&quot;3&quot; unique_id=&quot;67338&quot;&gt;&lt;property id=&quot;20148&quot; value=&quot;5&quot;/&gt;&lt;property id=&quot;20300&quot; value=&quot;Slide 33 - &amp;quot;Answers to Course Review &amp;quot;&quot;/&gt;&lt;property id=&quot;20307&quot; value=&quot;725&quot;/&gt;&lt;/object&gt;&lt;/object&gt;&lt;/object&gt;&lt;/database&gt;"/>
  <p:tag name="SECTOMILLISECCONVERTED" val="1"/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4_TS_ILT_Sl1Template1_PPT_20_12_10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txDef>
      <a:spPr>
        <a:noFill/>
        <a:ln w="19050">
          <a:solidFill>
            <a:schemeClr val="bg1">
              <a:lumMod val="85000"/>
            </a:schemeClr>
          </a:solidFill>
        </a:ln>
      </a:spPr>
      <a:bodyPr wrap="square" rtlCol="0">
        <a:spAutoFit/>
      </a:bodyPr>
      <a:lstStyle>
        <a:defPPr marL="342900" indent="-342900" algn="l" fontAlgn="auto">
          <a:spcBef>
            <a:spcPct val="20000"/>
          </a:spcBef>
          <a:spcAft>
            <a:spcPts val="0"/>
          </a:spcAft>
          <a:defRPr sz="1800" b="0" dirty="0" smtClean="0">
            <a:solidFill>
              <a:prstClr val="black"/>
            </a:solidFill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38466</TotalTime>
  <Words>3212</Words>
  <Application>Microsoft Office PowerPoint</Application>
  <PresentationFormat>On-screen Show (4:3)</PresentationFormat>
  <Paragraphs>415</Paragraphs>
  <Slides>48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4_TS_ILT_Sl1Template1_PPT_20_12_10_V1</vt:lpstr>
      <vt:lpstr>Image</vt:lpstr>
      <vt:lpstr>Slide 1</vt:lpstr>
      <vt:lpstr>Learning Objectives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  <vt:lpstr>Android Persistency – SQL Database</vt:lpstr>
    </vt:vector>
  </TitlesOfParts>
  <Manager>Praveen</Manager>
  <Company>Talent Sprint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Template_for_ILT</dc:title>
  <dc:subject>PGDFST_ILT</dc:subject>
  <dc:creator>S S Mangal Murthy</dc:creator>
  <cp:lastModifiedBy>IT Admin</cp:lastModifiedBy>
  <cp:revision>3292</cp:revision>
  <dcterms:created xsi:type="dcterms:W3CDTF">2008-06-23T11:45:25Z</dcterms:created>
  <dcterms:modified xsi:type="dcterms:W3CDTF">2015-09-14T13:00:33Z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0x010100538100929B86BF4395864A3B4913962D</vt:lpwstr>
  </property>
  <property fmtid="{D5CDD505-2E9C-101B-9397-08002B2CF9AE}" pid="3" name="ArticulateUseProject">
    <vt:lpwstr>1</vt:lpwstr>
  </property>
  <property fmtid="{D5CDD505-2E9C-101B-9397-08002B2CF9AE}" pid="4" name="ArticulatePath">
    <vt:lpwstr>TS_Template_ILT_Course Code_Course Name_Version_v1</vt:lpwstr>
  </property>
  <property fmtid="{D5CDD505-2E9C-101B-9397-08002B2CF9AE}" pid="5" name="ArticulateGUID">
    <vt:lpwstr>B8D4C074-B133-4EB5-89D2-10F1FBB00D4C</vt:lpwstr>
  </property>
  <property fmtid="{D5CDD505-2E9C-101B-9397-08002B2CF9AE}" pid="6" name="ArticulateProjectFull">
    <vt:lpwstr>D:\Projects\Advance Java ILT\Storyboard\Ver_a\SEF_JEE_1_WebApplication_Ver1.ppta</vt:lpwstr>
  </property>
</Properties>
</file>