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35"/>
  </p:notesMasterIdLst>
  <p:handoutMasterIdLst>
    <p:handoutMasterId r:id="rId36"/>
  </p:handoutMasterIdLst>
  <p:sldIdLst>
    <p:sldId id="1443" r:id="rId2"/>
    <p:sldId id="1444" r:id="rId3"/>
    <p:sldId id="1410" r:id="rId4"/>
    <p:sldId id="1411" r:id="rId5"/>
    <p:sldId id="1413" r:id="rId6"/>
    <p:sldId id="1414" r:id="rId7"/>
    <p:sldId id="1415" r:id="rId8"/>
    <p:sldId id="1416" r:id="rId9"/>
    <p:sldId id="1417" r:id="rId10"/>
    <p:sldId id="1418" r:id="rId11"/>
    <p:sldId id="1419" r:id="rId12"/>
    <p:sldId id="1420" r:id="rId13"/>
    <p:sldId id="1421" r:id="rId14"/>
    <p:sldId id="1422" r:id="rId15"/>
    <p:sldId id="1423" r:id="rId16"/>
    <p:sldId id="1424" r:id="rId17"/>
    <p:sldId id="1425" r:id="rId18"/>
    <p:sldId id="1426" r:id="rId19"/>
    <p:sldId id="1427" r:id="rId20"/>
    <p:sldId id="1428" r:id="rId21"/>
    <p:sldId id="1429" r:id="rId22"/>
    <p:sldId id="1430" r:id="rId23"/>
    <p:sldId id="1431" r:id="rId24"/>
    <p:sldId id="1432" r:id="rId25"/>
    <p:sldId id="1433" r:id="rId26"/>
    <p:sldId id="1434" r:id="rId27"/>
    <p:sldId id="1435" r:id="rId28"/>
    <p:sldId id="1436" r:id="rId29"/>
    <p:sldId id="1437" r:id="rId30"/>
    <p:sldId id="1438" r:id="rId31"/>
    <p:sldId id="1439" r:id="rId32"/>
    <p:sldId id="1440" r:id="rId33"/>
    <p:sldId id="1442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38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Data storage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using </a:t>
            </a:r>
            <a:r>
              <a:rPr lang="en-US" sz="4000" dirty="0" err="1" smtClean="0">
                <a:solidFill>
                  <a:schemeClr val="bg1"/>
                </a:solidFill>
              </a:rPr>
              <a:t>SQLite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54680" y="1429128"/>
            <a:ext cx="28346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SQL Action Queries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703320" y="2155269"/>
            <a:ext cx="1737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188151"/>
            <a:ext cx="8686800" cy="22529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‘Macarena’, ‘555-1234’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 = ‘Maria Macarena’ where phone = ‘555-1234’;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tblAmigoswhere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phone = ‘555-1234’;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Temp 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text,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date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drop table 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54680" y="1429128"/>
            <a:ext cx="28346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SQL Action Queries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301752" y="2206394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Cursors provide </a:t>
              </a:r>
              <a:r>
                <a:rPr lang="en-US" sz="2000" b="0" dirty="0" err="1" smtClean="0"/>
                <a:t>READ_ONLY</a:t>
              </a:r>
              <a:r>
                <a:rPr lang="en-US" sz="2000" b="0" dirty="0" smtClean="0"/>
                <a:t> access to records.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301752" y="3185878"/>
            <a:ext cx="841248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Early versions of the Android SDK included cursor commands to sequentially modify records. Those operators have been deprecated in Release 1.0.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9"/>
          <p:cNvGrpSpPr/>
          <p:nvPr/>
        </p:nvGrpSpPr>
        <p:grpSpPr>
          <a:xfrm>
            <a:off x="301752" y="4531122"/>
            <a:ext cx="841248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Methods such as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cursor.updateInt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(...)</a:t>
              </a:r>
              <a:r>
                <a:rPr lang="en-US" sz="2000" b="0" dirty="0" smtClean="0"/>
                <a:t> and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cursor.deleteRow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(...) </a:t>
              </a:r>
              <a:r>
                <a:rPr lang="en-US" sz="2000" b="0" dirty="0" smtClean="0"/>
                <a:t>are not valid anymore.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752" y="5510607"/>
            <a:ext cx="8412480" cy="822960"/>
            <a:chOff x="1066803" y="1711184"/>
            <a:chExt cx="7038111" cy="914921"/>
          </a:xfrm>
        </p:grpSpPr>
        <p:sp>
          <p:nvSpPr>
            <p:cNvPr id="21" name="Rectangle 2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Instead use an action SQL command in an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execSQL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(...) </a:t>
              </a:r>
              <a:r>
                <a:rPr lang="en-US" sz="2000" b="0" dirty="0" smtClean="0"/>
                <a:t>method (explained in the next section).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697480" y="1429128"/>
            <a:ext cx="3749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ExecSQL</a:t>
            </a:r>
            <a:r>
              <a:rPr lang="en-US" sz="2000" b="0" dirty="0" smtClean="0"/>
              <a:t> – Action Queries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168716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simplest Android way to phrase a SQL action query is to ‘stitch’ together the pieces of the SQL statement and give it to the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execSQL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sz="2000" b="0" dirty="0" smtClean="0"/>
              <a:t>method.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1752" y="3712458"/>
            <a:ext cx="8412480" cy="82296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As an example consider the following case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8600" y="4653874"/>
            <a:ext cx="868680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 = (name || 'XXX') where phone &gt;= '001' ");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8942" y="5648956"/>
            <a:ext cx="868680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This statement appends ‘XXX’ to the name of those whose phone number is equal or greater than ‘001’.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697480" y="1429128"/>
            <a:ext cx="3749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ExecSQL</a:t>
            </a:r>
            <a:r>
              <a:rPr lang="en-US" sz="2000" b="0" dirty="0" smtClean="0"/>
              <a:t> – Action Queries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01752" y="2179500"/>
            <a:ext cx="8412480" cy="64008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Consider the action query: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1752" y="2878870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 = (name || 'XXX') where phone &gt;= '001' ");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752" y="5769979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The same strategy could be applied to other SQL statements such as: “delete from … where…”, “insert into ….”, etc.</a:t>
            </a:r>
          </a:p>
        </p:txBody>
      </p:sp>
      <p:grpSp>
        <p:nvGrpSpPr>
          <p:cNvPr id="11" name="Group 19"/>
          <p:cNvGrpSpPr/>
          <p:nvPr/>
        </p:nvGrpSpPr>
        <p:grpSpPr>
          <a:xfrm>
            <a:off x="301752" y="3779701"/>
            <a:ext cx="8412480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Alternatively, the SQL statement could be ‘pasted’ from pieces as follows: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1752" y="4653882"/>
            <a:ext cx="8412480" cy="9787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 …"; //some phone value goes here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"update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 = (name || 'XXX') " + " where phone &gt;= '"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"' "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1417320" y="1429128"/>
            <a:ext cx="6309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Other Android Solutions for Table Maintenance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195611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Although they are not as general as the technique suggested in the previous section, Android provides a number of additional methods to perform insert, delete, update operations.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3497432"/>
            <a:ext cx="8412480" cy="26961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long insert(String table,</a:t>
            </a:r>
          </a:p>
          <a:p>
            <a:pPr marL="2568575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nullColumnHack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68575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intupdate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(String table,</a:t>
            </a:r>
          </a:p>
          <a:p>
            <a:pPr marL="2568575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68575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whereClause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intdelete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(String table,</a:t>
            </a:r>
          </a:p>
          <a:p>
            <a:pPr marL="2568575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whereClause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209066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Convenient method for inserting a row into the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2932658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long insert(String table,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nullColumnHack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633877"/>
            <a:ext cx="3108960" cy="109728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table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145230" y="4824233"/>
            <a:ext cx="3108960" cy="15544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nullColumnHack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445137" y="3862477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table to insert the row into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458584" y="4824233"/>
            <a:ext cx="557784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HackSQL</a:t>
            </a:r>
            <a:r>
              <a:rPr lang="en-US" sz="2000" b="0" dirty="0" smtClean="0"/>
              <a:t> doesn't allow inserting a completely empty row, so if argument </a:t>
            </a:r>
            <a:r>
              <a:rPr lang="en-US" sz="2000" b="0" dirty="0" err="1" smtClean="0"/>
              <a:t>valuesis</a:t>
            </a:r>
            <a:r>
              <a:rPr lang="en-US" sz="2000" b="0" dirty="0" smtClean="0"/>
              <a:t> empty this column will explicitly be assigned a NULL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209066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Convenient method for inserting a row into the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2932658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long insert(String table,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nullColumnHack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748177"/>
            <a:ext cx="3108960" cy="1554480"/>
          </a:xfrm>
          <a:prstGeom prst="homePlate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values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145230" y="5523477"/>
            <a:ext cx="3108960" cy="822960"/>
          </a:xfrm>
          <a:prstGeom prst="homePlate">
            <a:avLst/>
          </a:prstGeom>
          <a:solidFill>
            <a:schemeClr val="accent2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Returns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445137" y="3748177"/>
            <a:ext cx="557784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map (name, value) contains the initial column values for the row. The keys should be the column names and the values the column values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458584" y="5523477"/>
            <a:ext cx="55778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row ID of the newly inserted row, or -1 if an error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749040" y="2209066"/>
            <a:ext cx="1645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2932658"/>
            <a:ext cx="8412480" cy="19759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1.ContentValuesinitialValues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newContentValues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2.initialValues.put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("name", "ABC");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("phone", "101");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4.introwPosition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5.initialValues.put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("name", "DEF");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749040" y="2209066"/>
            <a:ext cx="1645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2932658"/>
            <a:ext cx="8412480" cy="25299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6.initialValues.put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("phone", "202");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7.rowPosition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8.initialValues.clear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9.rowPosition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10.rowPosition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392411"/>
            <a:ext cx="8412480" cy="23774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1 – 3:</a:t>
            </a:r>
            <a:r>
              <a:rPr lang="en-US" sz="1800" b="0" dirty="0" smtClean="0"/>
              <a:t> Define the set of &lt;key, values&gt; called </a:t>
            </a:r>
            <a:r>
              <a:rPr lang="en-US" sz="1800" b="0" dirty="0" err="1" smtClean="0"/>
              <a:t>initialValues</a:t>
            </a:r>
            <a:r>
              <a:rPr lang="en-US" sz="1800" b="0" dirty="0" smtClean="0"/>
              <a:t> to be later inserted in a record of the form &lt;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, name, phone&gt;. Remember that 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 is an </a:t>
            </a:r>
            <a:r>
              <a:rPr lang="en-US" sz="1800" b="0" dirty="0" err="1" smtClean="0"/>
              <a:t>autoincremented</a:t>
            </a:r>
            <a:r>
              <a:rPr lang="en-US" sz="1800" b="0" dirty="0" smtClean="0"/>
              <a:t> field. All this work is done to pre-assemble the record &lt; ???, “</a:t>
            </a:r>
            <a:r>
              <a:rPr lang="en-US" sz="1800" b="0" dirty="0" err="1" smtClean="0"/>
              <a:t>ABCC</a:t>
            </a:r>
            <a:r>
              <a:rPr lang="en-US" sz="1800" b="0" dirty="0" smtClean="0"/>
              <a:t>”, “101”&gt;. Here ??? will be the 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 field to be determined by the database when the record is accepted.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2400" dirty="0" smtClean="0"/>
              <a:t>Work with Cursors</a:t>
            </a:r>
            <a:endParaRPr lang="en-US" sz="2400" dirty="0" smtClean="0"/>
          </a:p>
          <a:p>
            <a:r>
              <a:rPr lang="en-US" sz="2400" dirty="0" smtClean="0"/>
              <a:t>Work with Database </a:t>
            </a:r>
            <a:r>
              <a:rPr lang="en-US" sz="2400" dirty="0" smtClean="0"/>
              <a:t>insert Operator</a:t>
            </a:r>
          </a:p>
          <a:p>
            <a:r>
              <a:rPr lang="en-US" sz="2400" dirty="0" smtClean="0"/>
              <a:t>Work with </a:t>
            </a:r>
            <a:r>
              <a:rPr lang="en-US" sz="2400" dirty="0" smtClean="0"/>
              <a:t>Database </a:t>
            </a:r>
            <a:r>
              <a:rPr lang="en-US" sz="2400" dirty="0" smtClean="0"/>
              <a:t>Update Operator</a:t>
            </a:r>
          </a:p>
          <a:p>
            <a:r>
              <a:rPr lang="en-US" sz="2400" dirty="0" smtClean="0"/>
              <a:t>Work with </a:t>
            </a:r>
            <a:r>
              <a:rPr lang="en-US" sz="2400" dirty="0" smtClean="0"/>
              <a:t>Database </a:t>
            </a:r>
            <a:r>
              <a:rPr lang="en-US" sz="2400" dirty="0" smtClean="0"/>
              <a:t>Delete Operator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002448"/>
            <a:ext cx="841248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4:</a:t>
            </a:r>
            <a:r>
              <a:rPr lang="en-US" sz="1800" b="0" dirty="0" smtClean="0"/>
              <a:t> Requests the set of &lt;key, values&gt; held in </a:t>
            </a:r>
            <a:r>
              <a:rPr lang="en-US" sz="1800" b="0" dirty="0" err="1" smtClean="0"/>
              <a:t>initialValues</a:t>
            </a:r>
            <a:r>
              <a:rPr lang="en-US" sz="1800" b="0" dirty="0" smtClean="0"/>
              <a:t> to be added to the table </a:t>
            </a:r>
            <a:r>
              <a:rPr lang="en-US" sz="1800" b="0" dirty="0" err="1" smtClean="0"/>
              <a:t>tblAMIGO</a:t>
            </a:r>
            <a:r>
              <a:rPr lang="en-US" sz="1800" b="0" dirty="0" smtClean="0"/>
              <a:t>. If the operation fails the insert method returns -1, otherwise the position of the row identifier is returned.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4817801"/>
            <a:ext cx="841248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5 - 7:</a:t>
            </a:r>
            <a:r>
              <a:rPr lang="en-US" sz="1800" b="0" dirty="0" smtClean="0"/>
              <a:t> Define a new set of values to be used as input to the insert operator. The record &lt;???, “DEF”, “202”&gt; is placed after the row previously inserted in table </a:t>
            </a:r>
            <a:r>
              <a:rPr lang="en-US" sz="1800" b="0" dirty="0" err="1" smtClean="0"/>
              <a:t>tblAMIGO</a:t>
            </a:r>
            <a:r>
              <a:rPr lang="en-US" sz="18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594116"/>
            <a:ext cx="8412480" cy="73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9:</a:t>
            </a:r>
            <a:r>
              <a:rPr lang="en-US" sz="1800" b="0" dirty="0" smtClean="0"/>
              <a:t> Resets the map to empty.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5046397"/>
            <a:ext cx="8412480" cy="73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10:</a:t>
            </a:r>
            <a:r>
              <a:rPr lang="en-US" sz="1800" b="0" dirty="0" smtClean="0"/>
              <a:t> Attempts the insertion of an empty record. SQL rejects the operation and returns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insert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661351"/>
            <a:ext cx="8412480" cy="1645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11:</a:t>
            </a:r>
            <a:r>
              <a:rPr lang="en-US" sz="1800" b="0" dirty="0" smtClean="0"/>
              <a:t> Is similar to the code in Line 10, however the presence of a </a:t>
            </a:r>
            <a:r>
              <a:rPr lang="en-US" sz="1800" b="0" dirty="0" err="1" smtClean="0"/>
              <a:t>nullColumnHack</a:t>
            </a:r>
            <a:r>
              <a:rPr lang="en-US" sz="1800" b="0" dirty="0" smtClean="0"/>
              <a:t> variable (“name” in this case) makes SQL change its behavior; the row is generated with null values everywhere except the key </a:t>
            </a:r>
            <a:r>
              <a:rPr lang="en-US" sz="1800" b="0" dirty="0" err="1" smtClean="0"/>
              <a:t>autonumber</a:t>
            </a:r>
            <a:r>
              <a:rPr lang="en-US" sz="1800" b="0" dirty="0" smtClean="0"/>
              <a:t> (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209066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Convenient method for updating rows in the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2932658"/>
            <a:ext cx="841248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intupdate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String table,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whereClause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633877"/>
            <a:ext cx="3108960" cy="109728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table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145230" y="4824233"/>
            <a:ext cx="3108960" cy="15544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Values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445137" y="3862477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table to update rows in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458584" y="4824233"/>
            <a:ext cx="557784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 map &lt;</a:t>
            </a:r>
            <a:r>
              <a:rPr lang="en-US" sz="2000" b="0" dirty="0" err="1" smtClean="0"/>
              <a:t>name,value</a:t>
            </a:r>
            <a:r>
              <a:rPr lang="en-US" sz="2000" b="0" dirty="0" smtClean="0"/>
              <a:t>&gt; from column names to new column values.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null is a valid value that will be translated to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209066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Convenient method for updating rows in the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2932658"/>
            <a:ext cx="841248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intupdate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String table,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whereClause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445137" y="3805327"/>
            <a:ext cx="55778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optional WHERE clause to apply when updating. Passing null will update all rows.	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458584" y="5570541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number of rows affected</a:t>
            </a:r>
          </a:p>
        </p:txBody>
      </p:sp>
      <p:sp>
        <p:nvSpPr>
          <p:cNvPr id="14" name="Pentagon 13"/>
          <p:cNvSpPr>
            <a:spLocks noChangeArrowheads="1"/>
          </p:cNvSpPr>
          <p:nvPr/>
        </p:nvSpPr>
        <p:spPr bwMode="gray">
          <a:xfrm>
            <a:off x="145230" y="3805327"/>
            <a:ext cx="3108960" cy="1188720"/>
          </a:xfrm>
          <a:prstGeom prst="homePlate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whereClause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5" name="Pentagon 14"/>
          <p:cNvSpPr>
            <a:spLocks noChangeArrowheads="1"/>
          </p:cNvSpPr>
          <p:nvPr/>
        </p:nvSpPr>
        <p:spPr bwMode="gray">
          <a:xfrm>
            <a:off x="145230" y="5570541"/>
            <a:ext cx="3108960" cy="640080"/>
          </a:xfrm>
          <a:prstGeom prst="homePlate">
            <a:avLst/>
          </a:prstGeom>
          <a:solidFill>
            <a:schemeClr val="accent2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Returns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749040" y="2209066"/>
            <a:ext cx="1645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" y="4774897"/>
            <a:ext cx="8869680" cy="457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 = ‘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maria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 where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2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7)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188720" y="3674793"/>
            <a:ext cx="67665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We want to use the “update” method to express the SQL statement: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749040" y="2209066"/>
            <a:ext cx="1645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" y="4411828"/>
            <a:ext cx="8869680" cy="16435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1.String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{"2", "7"};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2.ContentValuesupdValues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3.updValues.put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("name", "Maria");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4.intrecAffected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db.update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?",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188720" y="3271383"/>
            <a:ext cx="67665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Here are the steps to make the call using Android Update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365517"/>
            <a:ext cx="8412480" cy="8229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1:</a:t>
            </a:r>
            <a:r>
              <a:rPr lang="en-US" sz="1800" b="0" dirty="0" smtClean="0"/>
              <a:t> Defines the String array holding the (two) arguments used by the </a:t>
            </a:r>
            <a:r>
              <a:rPr lang="en-US" sz="1800" b="0" dirty="0" err="1" smtClean="0"/>
              <a:t>whereClause</a:t>
            </a:r>
            <a:r>
              <a:rPr lang="en-US" sz="18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4562307"/>
            <a:ext cx="8412480" cy="1554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2 - 3:</a:t>
            </a:r>
            <a:r>
              <a:rPr lang="en-US" sz="1800" b="0" dirty="0" smtClean="0"/>
              <a:t> Define and populate a map &lt;key, value&gt; to be used by the update operator. The map expresses the idea “set given column to given value”. In our case the “name” field will acquire the value “</a:t>
            </a:r>
            <a:r>
              <a:rPr lang="en-US" sz="1800" b="0" dirty="0" err="1" smtClean="0"/>
              <a:t>maria</a:t>
            </a:r>
            <a:r>
              <a:rPr lang="en-US" sz="1800" b="0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365517"/>
            <a:ext cx="8412480" cy="8229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1:</a:t>
            </a:r>
            <a:r>
              <a:rPr lang="en-US" sz="1800" b="0" dirty="0" smtClean="0"/>
              <a:t> Invokes the execution of the update operator. After completion it returns the number of records affected by the update (0 If it fails).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4333708"/>
            <a:ext cx="8412480" cy="20116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b="0" dirty="0" smtClean="0"/>
              <a:t>In the example a filter is given to select the rows to be updated. In this case the condition is "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&gt; ? and 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&lt; ?". The ?symbols represent placeholders for values supplied by the array </a:t>
            </a:r>
            <a:r>
              <a:rPr lang="en-US" sz="1800" b="0" dirty="0" err="1" smtClean="0"/>
              <a:t>whereArgs</a:t>
            </a:r>
            <a:r>
              <a:rPr lang="en-US" sz="1800" b="0" dirty="0" smtClean="0"/>
              <a:t>. After the substitutions are made the new filter is: "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&gt; 2 and 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&lt; 7".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Delete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209066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Convenient method for deleting rows in the database.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2932658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intdelete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String table,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whereClause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922988"/>
            <a:ext cx="3108960" cy="64008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table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145230" y="5160408"/>
            <a:ext cx="3108960" cy="82296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whereClause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445137" y="3922988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table to delete from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458584" y="5160408"/>
            <a:ext cx="55778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optional WHERE clause to apply when deleting. Passing null will delete all 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886200" y="1429128"/>
            <a:ext cx="1371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65760" y="2935197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 Android cursors are used to gain (random) access to tables produced by SQL select statements.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914400" y="4521947"/>
            <a:ext cx="73152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 primarily provide one row-at-the-time operations on a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Delete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2209066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Convenient method for deleting rows in the database.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2932658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intdelete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String table,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whereClause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801965"/>
            <a:ext cx="3108960" cy="228600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returns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445137" y="3801965"/>
            <a:ext cx="5577840" cy="228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number of rows affected if a </a:t>
            </a:r>
            <a:r>
              <a:rPr lang="en-US" sz="2000" b="0" dirty="0" err="1" smtClean="0"/>
              <a:t>whereClause</a:t>
            </a:r>
            <a:r>
              <a:rPr lang="en-US" sz="2000" b="0" dirty="0" smtClean="0"/>
              <a:t> is passed in,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0 otherwise.</a:t>
            </a:r>
          </a:p>
          <a:p>
            <a:pPr algn="just">
              <a:lnSpc>
                <a:spcPts val="3000"/>
              </a:lnSpc>
            </a:pPr>
            <a:endParaRPr lang="en-US" sz="2000" b="0" dirty="0" smtClean="0"/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To remove all rows and get a count pass "1" as the </a:t>
            </a:r>
            <a:r>
              <a:rPr lang="en-US" sz="2000" b="0" dirty="0" err="1" smtClean="0"/>
              <a:t>whereClause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Delete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749040" y="2209066"/>
            <a:ext cx="1645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1560" y="4774897"/>
            <a:ext cx="7040880" cy="457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wehere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2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7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920240" y="3674793"/>
            <a:ext cx="5303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Consider the following SQL statement: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Update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749040" y="2209066"/>
            <a:ext cx="1645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" y="4411828"/>
            <a:ext cx="886968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1. 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{"2", "7"};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db.delete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?",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554480" y="3271383"/>
            <a:ext cx="60350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 equivalent version using the delete method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0" y="1429128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Delete Operator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2971800" y="2209066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Comments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3863056"/>
            <a:ext cx="8412480" cy="1554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1800" dirty="0" smtClean="0"/>
              <a:t>Line 2:</a:t>
            </a:r>
            <a:r>
              <a:rPr lang="en-US" sz="1800" b="0" dirty="0" smtClean="0"/>
              <a:t> Requests the deleting from the </a:t>
            </a:r>
            <a:r>
              <a:rPr lang="en-US" sz="1800" b="0" dirty="0" err="1" smtClean="0"/>
              <a:t>tblAMIGO</a:t>
            </a:r>
            <a:r>
              <a:rPr lang="en-US" sz="1800" b="0" dirty="0" smtClean="0"/>
              <a:t> of those records whose </a:t>
            </a:r>
            <a:r>
              <a:rPr lang="en-US" sz="1800" b="0" dirty="0" err="1" smtClean="0"/>
              <a:t>recID</a:t>
            </a:r>
            <a:r>
              <a:rPr lang="en-US" sz="1800" b="0" dirty="0" smtClean="0"/>
              <a:t> is in between the values 2, and 7. The actual values are taken from the </a:t>
            </a:r>
            <a:r>
              <a:rPr lang="en-US" sz="1800" b="0" dirty="0" err="1" smtClean="0"/>
              <a:t>whereArgs</a:t>
            </a:r>
            <a:r>
              <a:rPr lang="en-US" sz="1800" b="0" dirty="0" smtClean="0"/>
              <a:t> array shown in Line 1. The method returns the number of rows deleted after executing the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886200" y="1429128"/>
            <a:ext cx="1371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822960" y="2182165"/>
            <a:ext cx="7498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 include several types of operator, among them: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297175"/>
            <a:ext cx="3108960" cy="109728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Positional Awareness Operators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145230" y="4892603"/>
            <a:ext cx="3108960" cy="109728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Record Navigation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66652" y="3474975"/>
          <a:ext cx="4876802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38401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isFirst</a:t>
                      </a:r>
                      <a:r>
                        <a:rPr lang="en-US" sz="1800" b="0" dirty="0" smtClean="0"/>
                        <a:t>()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isLast</a:t>
                      </a:r>
                      <a:r>
                        <a:rPr lang="en-US" sz="1800" b="0" dirty="0" smtClean="0"/>
                        <a:t>()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isBeforeFirst</a:t>
                      </a:r>
                      <a:r>
                        <a:rPr lang="en-US" sz="180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isAfterLast</a:t>
                      </a:r>
                      <a:r>
                        <a:rPr lang="en-US" sz="180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66652" y="4884983"/>
          <a:ext cx="4873752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36876"/>
                <a:gridCol w="2436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moveToFirst</a:t>
                      </a:r>
                      <a:r>
                        <a:rPr lang="en-US" sz="1800" b="0" dirty="0" smtClean="0"/>
                        <a:t>()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moveToLast</a:t>
                      </a:r>
                      <a:r>
                        <a:rPr lang="en-US" sz="1800" b="0" dirty="0" smtClean="0"/>
                        <a:t>()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moveToNext</a:t>
                      </a:r>
                      <a:r>
                        <a:rPr lang="en-US" sz="180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moveToPrevious</a:t>
                      </a:r>
                      <a:r>
                        <a:rPr lang="en-US" sz="180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886200" y="1429128"/>
            <a:ext cx="1371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822960" y="2182165"/>
            <a:ext cx="7498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 include several types of operator, among them: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145230" y="3284255"/>
            <a:ext cx="3108960" cy="109728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Field Extraction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145230" y="4903136"/>
            <a:ext cx="3108960" cy="1097280"/>
          </a:xfrm>
          <a:prstGeom prst="homePlate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Schema Inspection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406993" y="3276635"/>
          <a:ext cx="4873752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36876"/>
                <a:gridCol w="2436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getInt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getFloat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getString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getBlob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1123" y="4895516"/>
          <a:ext cx="4873752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36876"/>
                <a:gridCol w="2436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getColumnName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getColumnNames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getColumnIndex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getColumnCount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getCount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08960" y="1429128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Cursors: Example 4</a:t>
            </a:r>
          </a:p>
        </p:txBody>
      </p:sp>
      <p:grpSp>
        <p:nvGrpSpPr>
          <p:cNvPr id="15" name="Group 19"/>
          <p:cNvGrpSpPr/>
          <p:nvPr/>
        </p:nvGrpSpPr>
        <p:grpSpPr>
          <a:xfrm>
            <a:off x="298524" y="2342548"/>
            <a:ext cx="841248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following example uses a cursor to handle the individual results of a SQL statement.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298524" y="3551436"/>
            <a:ext cx="8412480" cy="118872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select-command extracts from the </a:t>
              </a:r>
              <a:r>
                <a:rPr lang="en-US" sz="2000" b="0" dirty="0" err="1" smtClean="0"/>
                <a:t>tblAMIGOtable</a:t>
              </a:r>
              <a:r>
                <a:rPr lang="en-US" sz="2000" b="0" dirty="0" smtClean="0"/>
                <a:t> the values indicated in the columns array, namely: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recID</a:t>
              </a:r>
              <a:r>
                <a:rPr lang="en-US" sz="2000" b="0" dirty="0" smtClean="0"/>
                <a:t>, 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2000" b="0" dirty="0" smtClean="0"/>
                <a:t>, and 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phone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298524" y="5126084"/>
            <a:ext cx="8412480" cy="82296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getColumnIndex</a:t>
              </a:r>
              <a:r>
                <a:rPr lang="en-US" sz="2000" b="0" dirty="0" smtClean="0"/>
                <a:t> method is called to determine the position of chosen columns in the current row.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08960" y="1429128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Cursors: Example 4</a:t>
            </a:r>
          </a:p>
        </p:txBody>
      </p:sp>
      <p:grpSp>
        <p:nvGrpSpPr>
          <p:cNvPr id="5" name="Group 19"/>
          <p:cNvGrpSpPr/>
          <p:nvPr/>
        </p:nvGrpSpPr>
        <p:grpSpPr>
          <a:xfrm>
            <a:off x="301752" y="2340864"/>
            <a:ext cx="8412480" cy="822960"/>
            <a:chOff x="1066803" y="1711184"/>
            <a:chExt cx="7038111" cy="914921"/>
          </a:xfrm>
        </p:grpSpPr>
        <p:sp>
          <p:nvSpPr>
            <p:cNvPr id="26" name="Rectangle 2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getters: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getInt</a:t>
              </a:r>
              <a:r>
                <a:rPr lang="en-US" sz="2000" b="0" dirty="0" smtClean="0"/>
                <a:t>,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getStringcommands</a:t>
              </a:r>
              <a:r>
                <a:rPr lang="en-US" sz="2000" b="0" dirty="0" smtClean="0"/>
                <a:t> are used for field extraction.</a:t>
              </a: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301752" y="3619139"/>
            <a:ext cx="8412480" cy="822960"/>
            <a:chOff x="1066803" y="1711184"/>
            <a:chExt cx="7038111" cy="914921"/>
          </a:xfrm>
        </p:grpSpPr>
        <p:sp>
          <p:nvSpPr>
            <p:cNvPr id="29" name="Rectangle 2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moveToNextcommand</a:t>
              </a:r>
              <a:r>
                <a:rPr lang="en-US" sz="2000" b="0" dirty="0" smtClean="0"/>
                <a:t> forces the cursor to displace from its before-first position to the first available row.</a:t>
              </a:r>
            </a:p>
          </p:txBody>
        </p:sp>
        <p:sp>
          <p:nvSpPr>
            <p:cNvPr id="30" name="Isosceles Triangle 2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301752" y="4897415"/>
            <a:ext cx="8412480" cy="822960"/>
            <a:chOff x="1066803" y="1711184"/>
            <a:chExt cx="7038111" cy="914921"/>
          </a:xfrm>
        </p:grpSpPr>
        <p:sp>
          <p:nvSpPr>
            <p:cNvPr id="32" name="Rectangle 3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loop is executed until the cursor cannot be advanced any further.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08960" y="1429128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Cursors: Example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219307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columns ={"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"phone"};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columns,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null, null, null, null,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intidCol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intnameCol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intphoneCol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("phone");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myCur.moveToNext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columns[0]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idCol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columns[1]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columns[2]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phoneCol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("\n"+ columns[0] + " “+ columns[1] + "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columns[2] 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154680" y="1429128"/>
            <a:ext cx="28346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SQL Action Queries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34596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Action queries are the SQL way of performing maintenance operations on tables and database resources (i.e. insert, delete, update, create table, drop, …).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38466</TotalTime>
  <Words>2036</Words>
  <Application>Microsoft Office PowerPoint</Application>
  <PresentationFormat>On-screen Show (4:3)</PresentationFormat>
  <Paragraphs>268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4_TS_ILT_Sl1Template1_PPT_20_12_10_V1</vt:lpstr>
      <vt:lpstr>Image</vt:lpstr>
      <vt:lpstr>Slide 1</vt:lpstr>
      <vt:lpstr>Learning Objectives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3292</cp:revision>
  <dcterms:created xsi:type="dcterms:W3CDTF">2008-06-23T11:45:25Z</dcterms:created>
  <dcterms:modified xsi:type="dcterms:W3CDTF">2015-09-14T13:14:12Z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