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8"/>
  </p:notesMasterIdLst>
  <p:handoutMasterIdLst>
    <p:handoutMasterId r:id="rId49"/>
  </p:handoutMasterIdLst>
  <p:sldIdLst>
    <p:sldId id="1487" r:id="rId2"/>
    <p:sldId id="1488" r:id="rId3"/>
    <p:sldId id="1441" r:id="rId4"/>
    <p:sldId id="1443" r:id="rId5"/>
    <p:sldId id="1445" r:id="rId6"/>
    <p:sldId id="1446" r:id="rId7"/>
    <p:sldId id="1447" r:id="rId8"/>
    <p:sldId id="1448" r:id="rId9"/>
    <p:sldId id="1449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458" r:id="rId19"/>
    <p:sldId id="1459" r:id="rId20"/>
    <p:sldId id="1460" r:id="rId21"/>
    <p:sldId id="1461" r:id="rId22"/>
    <p:sldId id="1462" r:id="rId23"/>
    <p:sldId id="1463" r:id="rId24"/>
    <p:sldId id="1464" r:id="rId25"/>
    <p:sldId id="1465" r:id="rId26"/>
    <p:sldId id="1466" r:id="rId27"/>
    <p:sldId id="1467" r:id="rId28"/>
    <p:sldId id="1468" r:id="rId29"/>
    <p:sldId id="1469" r:id="rId30"/>
    <p:sldId id="1470" r:id="rId31"/>
    <p:sldId id="1471" r:id="rId32"/>
    <p:sldId id="1472" r:id="rId33"/>
    <p:sldId id="1473" r:id="rId34"/>
    <p:sldId id="1474" r:id="rId35"/>
    <p:sldId id="1475" r:id="rId36"/>
    <p:sldId id="1476" r:id="rId37"/>
    <p:sldId id="1477" r:id="rId38"/>
    <p:sldId id="1478" r:id="rId39"/>
    <p:sldId id="1479" r:id="rId40"/>
    <p:sldId id="1480" r:id="rId41"/>
    <p:sldId id="1481" r:id="rId42"/>
    <p:sldId id="1482" r:id="rId43"/>
    <p:sldId id="1483" r:id="rId44"/>
    <p:sldId id="1484" r:id="rId45"/>
    <p:sldId id="1485" r:id="rId46"/>
    <p:sldId id="1486" r:id="rId47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39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Data storage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using </a:t>
            </a:r>
            <a:r>
              <a:rPr lang="en-US" sz="4000" dirty="0" err="1" smtClean="0">
                <a:solidFill>
                  <a:schemeClr val="bg1"/>
                </a:solidFill>
              </a:rPr>
              <a:t>SQLite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463040" y="1463040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Summary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 Commands: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&gt;.help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0659" y="2634128"/>
          <a:ext cx="8507505" cy="3235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69023"/>
                <a:gridCol w="53384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.</a:t>
                      </a:r>
                      <a:r>
                        <a:rPr lang="en-US" b="0" dirty="0" err="1" smtClean="0"/>
                        <a:t>nullvalueSTRING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 STRING in place of NULL values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outputFILENAME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output to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outputstdout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output to the screen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promptMAINCONTINUE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the standard prompts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this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.read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SQL in FILENAME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.schema ?TABLE?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CREATE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.separator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separator used by output mode and .import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463040" y="1463040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Summary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 Commands: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&gt;.help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0659" y="3414054"/>
          <a:ext cx="850750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69023"/>
                <a:gridCol w="53384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.show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Showthecurrentvaluesforvarioussettings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tables?PATTERN</a:t>
                      </a:r>
                      <a:r>
                        <a:rPr lang="en-US" dirty="0" smtClean="0"/>
                        <a:t>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ListnamesoftablesmatchingaLIKEpattern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timeoutMS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TryopeninglockedtablesforMSmilliseconds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widthNUMNUM</a:t>
                      </a:r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Setcolumnwidthsfor"column"mode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606040" y="1463040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GUI Tools For </a:t>
            </a:r>
            <a:r>
              <a:rPr lang="en-US" sz="2000" b="0" dirty="0" err="1" smtClean="0"/>
              <a:t>SQLITE</a:t>
            </a:r>
            <a:endParaRPr lang="en-US" sz="2000" b="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22960" y="2834637"/>
            <a:ext cx="74980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 order to move a copy of the database in and out of the Emulator’s storage space and either receive or send the file into/from the local computer’s file system you may use the commands: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8027" y="4801807"/>
            <a:ext cx="4407946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adbpull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full_path_to_database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adbpush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full_path_to_database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606040" y="1463040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GUI Tools For </a:t>
            </a:r>
            <a:r>
              <a:rPr lang="en-US" sz="2000" b="0" dirty="0" err="1" smtClean="0"/>
              <a:t>SQLITE</a:t>
            </a:r>
            <a:endParaRPr lang="en-US" sz="2000" b="0" dirty="0" smtClean="0"/>
          </a:p>
        </p:txBody>
      </p:sp>
      <p:grpSp>
        <p:nvGrpSpPr>
          <p:cNvPr id="8" name="Group 10"/>
          <p:cNvGrpSpPr/>
          <p:nvPr/>
        </p:nvGrpSpPr>
        <p:grpSpPr>
          <a:xfrm>
            <a:off x="301752" y="2340864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may also use the Eclipse’s </a:t>
              </a:r>
              <a:r>
                <a:rPr lang="en-US" sz="2000" b="0" dirty="0" err="1" smtClean="0"/>
                <a:t>DDMS</a:t>
              </a:r>
              <a:r>
                <a:rPr lang="en-US" sz="2000" b="0" dirty="0" smtClean="0"/>
                <a:t> Perspective to push/pull files in/out the emulator’s file system.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1752" y="4630892"/>
            <a:ext cx="8412480" cy="1652777"/>
            <a:chOff x="301752" y="3461003"/>
            <a:chExt cx="8412480" cy="1652777"/>
          </a:xfrm>
        </p:grpSpPr>
        <p:grpSp>
          <p:nvGrpSpPr>
            <p:cNvPr id="12" name="Group 15"/>
            <p:cNvGrpSpPr/>
            <p:nvPr/>
          </p:nvGrpSpPr>
          <p:grpSpPr>
            <a:xfrm>
              <a:off x="301752" y="3461003"/>
              <a:ext cx="8412480" cy="822960"/>
              <a:chOff x="1066803" y="1711184"/>
              <a:chExt cx="7038111" cy="91492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Once the database is in your computer’s disk you may manipulate the database using a ‘user-friendly’ tool such as: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01752" y="4290820"/>
              <a:ext cx="8412480" cy="82296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Courier New" pitchFamily="49" charset="0"/>
                <a:buChar char="•"/>
              </a:pPr>
              <a:r>
                <a:rPr lang="en-US" sz="1800" b="0" dirty="0" err="1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SQLiteManager</a:t>
              </a: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(Firefox adds-on)</a:t>
              </a:r>
            </a:p>
            <a:p>
              <a:pPr marL="349250" indent="-349250" algn="l" fontAlgn="auto">
                <a:spcBef>
                  <a:spcPct val="20000"/>
                </a:spcBef>
                <a:spcAft>
                  <a:spcPts val="0"/>
                </a:spcAft>
                <a:buFont typeface="Courier New" pitchFamily="49" charset="0"/>
                <a:buChar char="•"/>
              </a:pPr>
              <a:r>
                <a:rPr lang="en-US" sz="1800" b="0" dirty="0" err="1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SQLiteAdministrator</a:t>
              </a:r>
              <a:r>
                <a:rPr lang="en-US" sz="1800" b="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(http://sqliteadmin.orbmu2k.de)</a:t>
              </a:r>
            </a:p>
          </p:txBody>
        </p:sp>
      </p:grp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748" y="3334868"/>
            <a:ext cx="2576504" cy="11133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651760" y="1463040"/>
            <a:ext cx="3840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Administrator</a:t>
            </a:r>
          </a:p>
        </p:txBody>
      </p:sp>
      <p:pic>
        <p:nvPicPr>
          <p:cNvPr id="16" name="Picture 15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7" y="2218765"/>
            <a:ext cx="6428547" cy="4190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932668"/>
            <a:ext cx="5308899" cy="25853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2575" y="2232212"/>
            <a:ext cx="2572871" cy="38593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744410"/>
            <a:ext cx="5308899" cy="297312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txtCaption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SQLDemo3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 Android Databases"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="bold"/&gt;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2575" y="2232212"/>
            <a:ext cx="2572871" cy="38593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233424"/>
            <a:ext cx="5308899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ScrollView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ScrollView01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ScrollView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2575" y="2232212"/>
            <a:ext cx="2572871" cy="38593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233424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//USING ANDROID-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DATABASES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cis493.sqldatabases;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android.content.ContentValues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android.database.Cursor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android.database.SQLException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android.database.sqlite.SQLiteDatabase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android.database.sqlite.SQLiteException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publicclassSQLDemo3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233424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();//open (create if needed) database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dropTable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();//if needed drop 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insertSomeDbData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();//create-populate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//fixed SQL with no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2400" dirty="0" smtClean="0"/>
              <a:t>Understand Database </a:t>
            </a:r>
            <a:r>
              <a:rPr lang="en-US" sz="2400" dirty="0" smtClean="0"/>
              <a:t>Visibility</a:t>
            </a:r>
          </a:p>
          <a:p>
            <a:r>
              <a:rPr lang="en-US" sz="2400" dirty="0" smtClean="0"/>
              <a:t>Use </a:t>
            </a:r>
            <a:r>
              <a:rPr lang="en-US" sz="2400" dirty="0" smtClean="0"/>
              <a:t>SQLITE Command Line</a:t>
            </a:r>
          </a:p>
          <a:p>
            <a:r>
              <a:rPr lang="en-US" sz="2400" dirty="0" smtClean="0"/>
              <a:t>Use SQLITE3 </a:t>
            </a:r>
            <a:r>
              <a:rPr lang="en-US" sz="2400" dirty="0" smtClean="0"/>
              <a:t>Commands</a:t>
            </a:r>
          </a:p>
          <a:p>
            <a:r>
              <a:rPr lang="en-US" sz="2400" dirty="0" smtClean="0"/>
              <a:t>Use </a:t>
            </a:r>
            <a:r>
              <a:rPr lang="en-US" sz="2400" dirty="0" smtClean="0"/>
              <a:t>GUI Tools For SQLITE</a:t>
            </a:r>
          </a:p>
          <a:p>
            <a:r>
              <a:rPr lang="en-US" sz="2400" smtClean="0"/>
              <a:t>Use </a:t>
            </a:r>
            <a:r>
              <a:rPr lang="en-US" sz="2400" dirty="0" err="1" smtClean="0"/>
              <a:t>SQLite</a:t>
            </a:r>
            <a:r>
              <a:rPr lang="en-US" sz="2400" dirty="0" smtClean="0"/>
              <a:t> Administrator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233424"/>
            <a:ext cx="850392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//parameter substitution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//manual string concatenation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useSimpleQuery1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();//simple query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useSimpleQuery2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();//nontrivial 'simple query'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();//retrieve rows from a table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();//use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execSQLto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update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useInsertMethod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();//use insert method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useUpdateMethod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();//use update method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useDeleteMethod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();//use delete method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();//make sure to release the DB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this,"Alldone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!",1).show();}catch(Exception e) {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(),1).show();}}//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 [</a:t>
            </a:r>
            <a:r>
              <a:rPr lang="en-US" sz="2000" b="0" dirty="0" err="1" smtClean="0"/>
              <a:t>openDatabase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529258"/>
            <a:ext cx="850392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"data/data/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cis493.sqldatabases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SQLiteDatabase.CREATE_IF_NECESSARY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"DB was opened!",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createDatabase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insertSomeDbData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8235"/>
            <a:ext cx="850392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insertSomeDbData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//create table: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db.beginTransaction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("create 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recIDinteger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PRIMARY KEY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autoincrement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name text,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phone text ); 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//commit your changes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db.setTransactionSuccessful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"Table was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created",1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SQLExceptione1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e1.getMessage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finally{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//finish transaction processing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db.endTransaction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populate table: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db.beginTransaction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Try{//insert rows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values ('AAA', '555' );");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insertSomeDbData</a:t>
            </a:r>
            <a:r>
              <a:rPr lang="en-US" sz="2000" b="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values ('BBB', '777' );");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values ('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'999' );");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//commit your changes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db.setTransactionSuccessful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 3 records were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inserted",1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//report problem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e2.getMessage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insertSomeDbData</a:t>
            </a:r>
            <a:r>
              <a:rPr lang="en-US" sz="2000" b="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finally{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db.endTransaction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insertSomeData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insertSomeDbData</a:t>
            </a:r>
            <a:r>
              <a:rPr lang="en-US" sz="2000" b="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useRawQuery1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useRawQuery1()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Try{//hard-coded SQL-select command with no arguments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="select count(*) as Total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("Total");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//advance to the next record (first rec. if necessary)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c1.moveToNext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useRawQuery2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privatevoiduseRawQuery2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? arguments provided for automatic replacement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 select count(*) as Total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and name = ? 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{"1", "BBB"};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("Total");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//advance to the next record (first rec. if necessary)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c1.moveToNext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useRawQuery2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useRawQuery3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privatevoiduseRawQuery3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//arguments injected by manual string concatenation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{"1", "BBB"};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 select count(*) as Total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and name = '"+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 + "'";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("Total");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//advance to the next record (first rec. if necessary)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c1.moveToNext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200400" y="1429128"/>
            <a:ext cx="2743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Visibility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2222507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Any Application can access an SD stored database. All it’s needed is knowledge of the path where the database file is located. Other (</a:t>
            </a:r>
            <a:r>
              <a:rPr lang="en-US" sz="2000" b="0" dirty="0" err="1" smtClean="0"/>
              <a:t>ContentProvider</a:t>
            </a:r>
            <a:r>
              <a:rPr lang="en-US" sz="2000" b="0" dirty="0" smtClean="0"/>
              <a:t>) ways of sharing will be explored later.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1474" y="3942403"/>
            <a:ext cx="5281053" cy="22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useRawQuery3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useRawQuery3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simpleQuery1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useSimpleQuery1()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//simple (implicit) query on one table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columns = 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"phone"};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2 and length(name) &gt;= 3 and name like 'B%' 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null, null, null,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simpleQuery1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useSimpleQuery1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simpleQuery2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useSimpleQuery2()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//nontrivial 'simple query' on one table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{"name", "count(*)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TotalSubGroup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 ?";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{"1"};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"name";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having = "count(*) &lt;= 4";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"name";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c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simpleQuery2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having,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useSimpleQuery2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useCursor1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obtain a list of 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name, phone&gt; from DB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columns = {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"phone"};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c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columns,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null, null, null, null,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intidCol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intnameCol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intphoneCol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c.getColumnIndex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useCursor1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c.moveToNext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columns[0]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idCol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columns[1]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columns[2]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phoneCol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columns[0] + " "+ columns[1] + "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columns[2] + "\n");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updateDB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privatevoidupdateDB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//action query using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execSQL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"222";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 update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set name = (name || 'XXX')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phone &gt;= '"+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"' 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this,"updateDB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dropTable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dropTable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//(clean start) action query to drop table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 drop 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"Table dropped",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dropTable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()\n"+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dropTable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useInsertMethod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useInsertMethod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newContentValues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"ABC");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("phone", "101");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nrecadded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"DEF");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("phone", "202");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nrecadded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200400" y="1429128"/>
            <a:ext cx="2743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Database Location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2222507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Emulator’s File </a:t>
            </a:r>
            <a:r>
              <a:rPr lang="en-US" sz="2000" b="0" dirty="0" err="1" smtClean="0"/>
              <a:t>Explorershowing</a:t>
            </a:r>
            <a:r>
              <a:rPr lang="en-US" sz="2000" b="0" dirty="0" smtClean="0"/>
              <a:t> the placement of the database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722" y="2960112"/>
            <a:ext cx="4910557" cy="336369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useInsertMethod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291772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initialValues.clear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nrecadded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db.insert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initialValues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nrecadded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rowPosition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useInsertMethod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useUpdateMethod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useUpdateMethod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//using the update method to change name of selected friend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{"2", "7"};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ContentValuesupdValues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newContentValues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updValues.put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("name", "Maria");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db.update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?",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Total7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useDeleteMethod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useDeleteMethod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//using the delete method to remove a group of friends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//whose id# is between 2 and 7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{"2", "7"};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?",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useDeleteMethod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097280" y="1463040"/>
            <a:ext cx="69494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 </a:t>
            </a:r>
            <a:r>
              <a:rPr lang="en-US" sz="2000" b="0" dirty="0" smtClean="0"/>
              <a:t>Complete Listing for Previous Fragments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[</a:t>
            </a:r>
            <a:r>
              <a:rPr lang="en-US" sz="2000" b="0" dirty="0" err="1" smtClean="0"/>
              <a:t>useDeleteMethod</a:t>
            </a:r>
            <a:r>
              <a:rPr lang="en-US" sz="2000" b="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useDeleteMethod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//using the delete method to remove a group of friends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//whose id# is between 2 and 7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{"2", "7"};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db.delete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?",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recAffected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useCursor1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useDeleteMethod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885825"/>
            <a:ext cx="7772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Appendix – 1: Database Dictionary -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Master Table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28600" y="1463040"/>
            <a:ext cx="8686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You may query the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master table (named: </a:t>
            </a:r>
            <a:r>
              <a:rPr lang="en-US" sz="2000" b="0" dirty="0" err="1" smtClean="0"/>
              <a:t>sqlite_master</a:t>
            </a:r>
            <a:r>
              <a:rPr lang="en-US" sz="2000" b="0" dirty="0" smtClean="0"/>
              <a:t>) looking for a table, index, or other database 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Example: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sqlite_master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58" y="3553705"/>
            <a:ext cx="8686801" cy="275285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28600" y="1463040"/>
            <a:ext cx="8686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 Java code you may phrase the test for existence of a database object using something similar to the following fragment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tableExists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//true if table exists, false otherwise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 SELECT name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sqlite_master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type='table'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AND name='"+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"'";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intresultSize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==0)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returntrue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else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returnfalse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885825"/>
            <a:ext cx="7772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Appendix – 1: Database Dictionary -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Master Table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28600" y="1463040"/>
            <a:ext cx="8686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 Java code you may phrase the request for “CREATE or REPLACE” a table using the following safe construct: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404872"/>
            <a:ext cx="850392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("DROP TABLE IF EXISTS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tableXYZ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Appendix – 2: Convenient Database Command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651760" y="3416750"/>
            <a:ext cx="384048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myNewDatabase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301752" y="3994845"/>
            <a:ext cx="8412480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may directly reach the Emulator’s data folder and operate on existing databases.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301752" y="4940173"/>
            <a:ext cx="8412480" cy="64008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Assume an emulator is running.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301752" y="5716068"/>
            <a:ext cx="8412480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We will use </a:t>
              </a:r>
              <a:r>
                <a:rPr lang="en-US" sz="2000" b="0" dirty="0" err="1" smtClean="0"/>
                <a:t>adbshell</a:t>
              </a:r>
              <a:r>
                <a:rPr lang="en-US" sz="2000" b="0" dirty="0" smtClean="0"/>
                <a:t> to tap in the emulator’s internal memory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514600" y="1463040"/>
            <a:ext cx="4114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Command Line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365760" y="2356981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Android SDK contains a command line interface to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databases. To open/Create a database use the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973009"/>
            <a:ext cx="841248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Microsoft Windows XP [Version 5.1.2600](C) Copyright 1985-2001 Microsoft Corp.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E:\Android&gt;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adbshell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/data/data/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matos.sql1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/databases/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/data/data/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matos.sql1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/databases/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3.5.9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 ".help" for instructions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777240" y="2182170"/>
            <a:ext cx="7589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Type the following commands in DOS command prompt: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514600" y="1463040"/>
            <a:ext cx="4114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878880"/>
            <a:ext cx="8412480" cy="349326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.tables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.tables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android_metadatatblAMIGO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1|AAAXXX|555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2|BBBXXX|777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3|Maria|999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4|Maria|000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5|Maria|001</a:t>
            </a:r>
            <a:endParaRPr lang="en-US" sz="17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.exit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7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2514600" y="1463040"/>
            <a:ext cx="4114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Command Line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77240" y="2182170"/>
            <a:ext cx="75895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Type the following commands in DOS command prompt: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463040" y="1463040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Summary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 Commands: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&gt;.help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0659" y="2297953"/>
          <a:ext cx="8507505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77353"/>
                <a:gridCol w="5930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.</a:t>
                      </a:r>
                      <a:r>
                        <a:rPr lang="en-US" b="0" dirty="0" err="1" smtClean="0"/>
                        <a:t>bailON|OFF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Stop after hitting an error. Default OFF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.databases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names and files of attached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.dump? TABLE?...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 the database in an SQL text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.echo </a:t>
                      </a:r>
                      <a:r>
                        <a:rPr lang="en-US" dirty="0" err="1" smtClean="0"/>
                        <a:t>ON|OFF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command echo on or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this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.explain </a:t>
                      </a:r>
                      <a:r>
                        <a:rPr lang="en-US" dirty="0" err="1" smtClean="0"/>
                        <a:t>ON|OFF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out put mode suitable for EXPLAIN on or off.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.header(s) </a:t>
                      </a:r>
                      <a:r>
                        <a:rPr lang="en-US" dirty="0" err="1" smtClean="0"/>
                        <a:t>ON|OFF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display of headers on or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this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.import FILE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data from FILE into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.indices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names of all indices on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.load FILE? ENTRY?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an extension library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1463040" y="1463040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Summary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 Commands: </a:t>
            </a:r>
            <a:r>
              <a:rPr lang="en-US" sz="2000" b="0" dirty="0" err="1" smtClean="0"/>
              <a:t>sqlite3</a:t>
            </a:r>
            <a:r>
              <a:rPr lang="en-US" sz="2000" b="0" dirty="0" smtClean="0"/>
              <a:t>&gt;.help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0659" y="2647575"/>
          <a:ext cx="8507505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77353"/>
                <a:gridCol w="5930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.</a:t>
                      </a:r>
                      <a:r>
                        <a:rPr lang="en-US" b="0" dirty="0" err="1" smtClean="0"/>
                        <a:t>modeMODE?TABLE</a:t>
                      </a:r>
                      <a:r>
                        <a:rPr lang="en-US" b="0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Set output mode where MODE is one of: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Comma-separated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Left-aligned columns. (See .width)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&lt;table&gt;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insert statements for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value per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delimited by .separator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Tab-separated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 list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38484</TotalTime>
  <Words>2960</Words>
  <Application>Microsoft Office PowerPoint</Application>
  <PresentationFormat>On-screen Show (4:3)</PresentationFormat>
  <Paragraphs>574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4_TS_ILT_Sl1Template1_PPT_20_12_10_V1</vt:lpstr>
      <vt:lpstr>Image</vt:lpstr>
      <vt:lpstr>Slide 1</vt:lpstr>
      <vt:lpstr>Learning Objectives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3293</cp:revision>
  <dcterms:created xsi:type="dcterms:W3CDTF">2008-06-23T11:45:25Z</dcterms:created>
  <dcterms:modified xsi:type="dcterms:W3CDTF">2015-09-14T13:18:22Z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