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2" r:id="rId7"/>
    <p:sldId id="261" r:id="rId8"/>
    <p:sldId id="267" r:id="rId9"/>
    <p:sldId id="266" r:id="rId10"/>
    <p:sldId id="265" r:id="rId11"/>
    <p:sldId id="263" r:id="rId12"/>
    <p:sldId id="264"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4" autoAdjust="0"/>
    <p:restoredTop sz="94660"/>
  </p:normalViewPr>
  <p:slideViewPr>
    <p:cSldViewPr snapToGrid="0">
      <p:cViewPr varScale="1">
        <p:scale>
          <a:sx n="63" d="100"/>
          <a:sy n="63" d="100"/>
        </p:scale>
        <p:origin x="-138" y="-32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69CD46-938F-4652-8F45-5BC7D55BDFCD}" type="datetimeFigureOut">
              <a:rPr lang="en-IN" smtClean="0"/>
              <a:pPr/>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9C912-4761-415C-BD6C-A736FC649CF2}" type="slidenum">
              <a:rPr lang="en-IN" smtClean="0"/>
              <a:pPr/>
              <a:t>‹#›</a:t>
            </a:fld>
            <a:endParaRPr lang="en-IN"/>
          </a:p>
        </p:txBody>
      </p:sp>
    </p:spTree>
    <p:extLst>
      <p:ext uri="{BB962C8B-B14F-4D97-AF65-F5344CB8AC3E}">
        <p14:creationId xmlns:p14="http://schemas.microsoft.com/office/powerpoint/2010/main" xmlns="" val="82062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69CD46-938F-4652-8F45-5BC7D55BDFCD}" type="datetimeFigureOut">
              <a:rPr lang="en-IN" smtClean="0"/>
              <a:pPr/>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9C912-4761-415C-BD6C-A736FC649CF2}" type="slidenum">
              <a:rPr lang="en-IN" smtClean="0"/>
              <a:pPr/>
              <a:t>‹#›</a:t>
            </a:fld>
            <a:endParaRPr lang="en-IN"/>
          </a:p>
        </p:txBody>
      </p:sp>
    </p:spTree>
    <p:extLst>
      <p:ext uri="{BB962C8B-B14F-4D97-AF65-F5344CB8AC3E}">
        <p14:creationId xmlns:p14="http://schemas.microsoft.com/office/powerpoint/2010/main" xmlns="" val="3281296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69CD46-938F-4652-8F45-5BC7D55BDFCD}" type="datetimeFigureOut">
              <a:rPr lang="en-IN" smtClean="0"/>
              <a:pPr/>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9C912-4761-415C-BD6C-A736FC649CF2}"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721031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69CD46-938F-4652-8F45-5BC7D55BDFCD}" type="datetimeFigureOut">
              <a:rPr lang="en-IN" smtClean="0"/>
              <a:pPr/>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9C912-4761-415C-BD6C-A736FC649CF2}" type="slidenum">
              <a:rPr lang="en-IN" smtClean="0"/>
              <a:pPr/>
              <a:t>‹#›</a:t>
            </a:fld>
            <a:endParaRPr lang="en-IN"/>
          </a:p>
        </p:txBody>
      </p:sp>
    </p:spTree>
    <p:extLst>
      <p:ext uri="{BB962C8B-B14F-4D97-AF65-F5344CB8AC3E}">
        <p14:creationId xmlns:p14="http://schemas.microsoft.com/office/powerpoint/2010/main" xmlns="" val="4281895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69CD46-938F-4652-8F45-5BC7D55BDFCD}" type="datetimeFigureOut">
              <a:rPr lang="en-IN" smtClean="0"/>
              <a:pPr/>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9C912-4761-415C-BD6C-A736FC649CF2}"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17019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69CD46-938F-4652-8F45-5BC7D55BDFCD}" type="datetimeFigureOut">
              <a:rPr lang="en-IN" smtClean="0"/>
              <a:pPr/>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9C912-4761-415C-BD6C-A736FC649CF2}" type="slidenum">
              <a:rPr lang="en-IN" smtClean="0"/>
              <a:pPr/>
              <a:t>‹#›</a:t>
            </a:fld>
            <a:endParaRPr lang="en-IN"/>
          </a:p>
        </p:txBody>
      </p:sp>
    </p:spTree>
    <p:extLst>
      <p:ext uri="{BB962C8B-B14F-4D97-AF65-F5344CB8AC3E}">
        <p14:creationId xmlns:p14="http://schemas.microsoft.com/office/powerpoint/2010/main" xmlns="" val="1869422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69CD46-938F-4652-8F45-5BC7D55BDFCD}" type="datetimeFigureOut">
              <a:rPr lang="en-IN" smtClean="0"/>
              <a:pPr/>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9C912-4761-415C-BD6C-A736FC649CF2}" type="slidenum">
              <a:rPr lang="en-IN" smtClean="0"/>
              <a:pPr/>
              <a:t>‹#›</a:t>
            </a:fld>
            <a:endParaRPr lang="en-IN"/>
          </a:p>
        </p:txBody>
      </p:sp>
    </p:spTree>
    <p:extLst>
      <p:ext uri="{BB962C8B-B14F-4D97-AF65-F5344CB8AC3E}">
        <p14:creationId xmlns:p14="http://schemas.microsoft.com/office/powerpoint/2010/main" xmlns="" val="4001784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69CD46-938F-4652-8F45-5BC7D55BDFCD}" type="datetimeFigureOut">
              <a:rPr lang="en-IN" smtClean="0"/>
              <a:pPr/>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9C912-4761-415C-BD6C-A736FC649CF2}" type="slidenum">
              <a:rPr lang="en-IN" smtClean="0"/>
              <a:pPr/>
              <a:t>‹#›</a:t>
            </a:fld>
            <a:endParaRPr lang="en-IN"/>
          </a:p>
        </p:txBody>
      </p:sp>
    </p:spTree>
    <p:extLst>
      <p:ext uri="{BB962C8B-B14F-4D97-AF65-F5344CB8AC3E}">
        <p14:creationId xmlns:p14="http://schemas.microsoft.com/office/powerpoint/2010/main" xmlns="" val="2860626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69CD46-938F-4652-8F45-5BC7D55BDFCD}" type="datetimeFigureOut">
              <a:rPr lang="en-IN" smtClean="0"/>
              <a:pPr/>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9C912-4761-415C-BD6C-A736FC649CF2}" type="slidenum">
              <a:rPr lang="en-IN" smtClean="0"/>
              <a:pPr/>
              <a:t>‹#›</a:t>
            </a:fld>
            <a:endParaRPr lang="en-IN"/>
          </a:p>
        </p:txBody>
      </p:sp>
    </p:spTree>
    <p:extLst>
      <p:ext uri="{BB962C8B-B14F-4D97-AF65-F5344CB8AC3E}">
        <p14:creationId xmlns:p14="http://schemas.microsoft.com/office/powerpoint/2010/main" xmlns="" val="1078845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69CD46-938F-4652-8F45-5BC7D55BDFCD}" type="datetimeFigureOut">
              <a:rPr lang="en-IN" smtClean="0"/>
              <a:pPr/>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9C912-4761-415C-BD6C-A736FC649CF2}" type="slidenum">
              <a:rPr lang="en-IN" smtClean="0"/>
              <a:pPr/>
              <a:t>‹#›</a:t>
            </a:fld>
            <a:endParaRPr lang="en-IN"/>
          </a:p>
        </p:txBody>
      </p:sp>
    </p:spTree>
    <p:extLst>
      <p:ext uri="{BB962C8B-B14F-4D97-AF65-F5344CB8AC3E}">
        <p14:creationId xmlns:p14="http://schemas.microsoft.com/office/powerpoint/2010/main" xmlns="" val="214047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69CD46-938F-4652-8F45-5BC7D55BDFCD}" type="datetimeFigureOut">
              <a:rPr lang="en-IN" smtClean="0"/>
              <a:pPr/>
              <a:t>28-10-2017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9C912-4761-415C-BD6C-A736FC649CF2}" type="slidenum">
              <a:rPr lang="en-IN" smtClean="0"/>
              <a:pPr/>
              <a:t>‹#›</a:t>
            </a:fld>
            <a:endParaRPr lang="en-IN"/>
          </a:p>
        </p:txBody>
      </p:sp>
    </p:spTree>
    <p:extLst>
      <p:ext uri="{BB962C8B-B14F-4D97-AF65-F5344CB8AC3E}">
        <p14:creationId xmlns:p14="http://schemas.microsoft.com/office/powerpoint/2010/main" xmlns="" val="369977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69CD46-938F-4652-8F45-5BC7D55BDFCD}" type="datetimeFigureOut">
              <a:rPr lang="en-IN" smtClean="0"/>
              <a:pPr/>
              <a:t>28-10-2017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C9C912-4761-415C-BD6C-A736FC649CF2}" type="slidenum">
              <a:rPr lang="en-IN" smtClean="0"/>
              <a:pPr/>
              <a:t>‹#›</a:t>
            </a:fld>
            <a:endParaRPr lang="en-IN"/>
          </a:p>
        </p:txBody>
      </p:sp>
    </p:spTree>
    <p:extLst>
      <p:ext uri="{BB962C8B-B14F-4D97-AF65-F5344CB8AC3E}">
        <p14:creationId xmlns:p14="http://schemas.microsoft.com/office/powerpoint/2010/main" xmlns="" val="2138724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69CD46-938F-4652-8F45-5BC7D55BDFCD}" type="datetimeFigureOut">
              <a:rPr lang="en-IN" smtClean="0"/>
              <a:pPr/>
              <a:t>28-10-2017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C9C912-4761-415C-BD6C-A736FC649CF2}" type="slidenum">
              <a:rPr lang="en-IN" smtClean="0"/>
              <a:pPr/>
              <a:t>‹#›</a:t>
            </a:fld>
            <a:endParaRPr lang="en-IN"/>
          </a:p>
        </p:txBody>
      </p:sp>
    </p:spTree>
    <p:extLst>
      <p:ext uri="{BB962C8B-B14F-4D97-AF65-F5344CB8AC3E}">
        <p14:creationId xmlns:p14="http://schemas.microsoft.com/office/powerpoint/2010/main" xmlns="" val="15014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69CD46-938F-4652-8F45-5BC7D55BDFCD}" type="datetimeFigureOut">
              <a:rPr lang="en-IN" smtClean="0"/>
              <a:pPr/>
              <a:t>28-10-2017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C9C912-4761-415C-BD6C-A736FC649CF2}" type="slidenum">
              <a:rPr lang="en-IN" smtClean="0"/>
              <a:pPr/>
              <a:t>‹#›</a:t>
            </a:fld>
            <a:endParaRPr lang="en-IN"/>
          </a:p>
        </p:txBody>
      </p:sp>
    </p:spTree>
    <p:extLst>
      <p:ext uri="{BB962C8B-B14F-4D97-AF65-F5344CB8AC3E}">
        <p14:creationId xmlns:p14="http://schemas.microsoft.com/office/powerpoint/2010/main" xmlns="" val="331925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9CD46-938F-4652-8F45-5BC7D55BDFCD}" type="datetimeFigureOut">
              <a:rPr lang="en-IN" smtClean="0"/>
              <a:pPr/>
              <a:t>28-10-2017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9C912-4761-415C-BD6C-A736FC649CF2}" type="slidenum">
              <a:rPr lang="en-IN" smtClean="0"/>
              <a:pPr/>
              <a:t>‹#›</a:t>
            </a:fld>
            <a:endParaRPr lang="en-IN"/>
          </a:p>
        </p:txBody>
      </p:sp>
    </p:spTree>
    <p:extLst>
      <p:ext uri="{BB962C8B-B14F-4D97-AF65-F5344CB8AC3E}">
        <p14:creationId xmlns:p14="http://schemas.microsoft.com/office/powerpoint/2010/main" xmlns="" val="447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9CD46-938F-4652-8F45-5BC7D55BDFCD}" type="datetimeFigureOut">
              <a:rPr lang="en-IN" smtClean="0"/>
              <a:pPr/>
              <a:t>28-10-2017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9C912-4761-415C-BD6C-A736FC649CF2}" type="slidenum">
              <a:rPr lang="en-IN" smtClean="0"/>
              <a:pPr/>
              <a:t>‹#›</a:t>
            </a:fld>
            <a:endParaRPr lang="en-IN"/>
          </a:p>
        </p:txBody>
      </p:sp>
    </p:spTree>
    <p:extLst>
      <p:ext uri="{BB962C8B-B14F-4D97-AF65-F5344CB8AC3E}">
        <p14:creationId xmlns:p14="http://schemas.microsoft.com/office/powerpoint/2010/main" xmlns="" val="3740819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69CD46-938F-4652-8F45-5BC7D55BDFCD}" type="datetimeFigureOut">
              <a:rPr lang="en-IN" smtClean="0"/>
              <a:pPr/>
              <a:t>28-10-2017</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C9C912-4761-415C-BD6C-A736FC649CF2}" type="slidenum">
              <a:rPr lang="en-IN" smtClean="0"/>
              <a:pPr/>
              <a:t>‹#›</a:t>
            </a:fld>
            <a:endParaRPr lang="en-IN"/>
          </a:p>
        </p:txBody>
      </p:sp>
    </p:spTree>
    <p:extLst>
      <p:ext uri="{BB962C8B-B14F-4D97-AF65-F5344CB8AC3E}">
        <p14:creationId xmlns:p14="http://schemas.microsoft.com/office/powerpoint/2010/main" xmlns="" val="2877444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eeksforgeeks.org/g-fact-91/" TargetMode="External"/><Relationship Id="rId2" Type="http://schemas.openxmlformats.org/officeDocument/2006/relationships/hyperlink" Target="http://www.webopedia.com/TERM/I/inheritance.html" TargetMode="External"/><Relationship Id="rId1" Type="http://schemas.openxmlformats.org/officeDocument/2006/relationships/slideLayout" Target="../slideLayouts/slideLayout2.xml"/><Relationship Id="rId5" Type="http://schemas.openxmlformats.org/officeDocument/2006/relationships/hyperlink" Target="http://quiz.geeksforgeeks.org/interfaces-in-java/" TargetMode="External"/><Relationship Id="rId4" Type="http://schemas.openxmlformats.org/officeDocument/2006/relationships/hyperlink" Target="http://www.geeksforgeeks.org/java-and-multiple-inheritance/"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www.webopedia.com/TERM/A/abstraction.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webopedia.com/TERM/F/feature.html" TargetMode="External"/><Relationship Id="rId2" Type="http://schemas.openxmlformats.org/officeDocument/2006/relationships/hyperlink" Target="http://www.webopedia.com/TERM/M/modul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www.webopedia.com/TERM/M/message_passing.html" TargetMode="External"/><Relationship Id="rId3" Type="http://schemas.openxmlformats.org/officeDocument/2006/relationships/hyperlink" Target="http://www.webopedia.com/TERM/C/class.html" TargetMode="External"/><Relationship Id="rId7" Type="http://schemas.openxmlformats.org/officeDocument/2006/relationships/hyperlink" Target="http://www.webopedia.com/TERM/I/interface.html" TargetMode="External"/><Relationship Id="rId2" Type="http://schemas.openxmlformats.org/officeDocument/2006/relationships/hyperlink" Target="http://www.webopedia.com/TERM/A/abstraction.html" TargetMode="External"/><Relationship Id="rId1" Type="http://schemas.openxmlformats.org/officeDocument/2006/relationships/slideLayout" Target="../slideLayouts/slideLayout2.xml"/><Relationship Id="rId6" Type="http://schemas.openxmlformats.org/officeDocument/2006/relationships/hyperlink" Target="http://www.webopedia.com/TERM/I/inheritance.html" TargetMode="External"/><Relationship Id="rId11" Type="http://schemas.openxmlformats.org/officeDocument/2006/relationships/hyperlink" Target="http://www.webopedia.com/TERM/P/procedure.html" TargetMode="External"/><Relationship Id="rId5" Type="http://schemas.openxmlformats.org/officeDocument/2006/relationships/hyperlink" Target="http://www.webopedia.com/TERM/I/information_hiding.html" TargetMode="External"/><Relationship Id="rId10" Type="http://schemas.openxmlformats.org/officeDocument/2006/relationships/hyperlink" Target="http://www.webopedia.com/TERM/P/polymorphism.html" TargetMode="External"/><Relationship Id="rId4" Type="http://schemas.openxmlformats.org/officeDocument/2006/relationships/hyperlink" Target="http://www.webopedia.com/TERM/E/encapsulation.html" TargetMode="External"/><Relationship Id="rId9" Type="http://schemas.openxmlformats.org/officeDocument/2006/relationships/hyperlink" Target="http://www.webopedia.com/TERM/O/object.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www.webopedia.com/TERM/P/polymorphism.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webopedia.com/TERM/I/interfac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1347" y="209974"/>
            <a:ext cx="7766936" cy="1646302"/>
          </a:xfrm>
        </p:spPr>
        <p:txBody>
          <a:bodyPr/>
          <a:lstStyle/>
          <a:p>
            <a:r>
              <a:rPr lang="en-US" dirty="0" smtClean="0"/>
              <a:t>What is Language?</a:t>
            </a:r>
            <a:endParaRPr lang="en-IN" dirty="0"/>
          </a:p>
        </p:txBody>
      </p:sp>
      <p:sp>
        <p:nvSpPr>
          <p:cNvPr id="3" name="Subtitle 2"/>
          <p:cNvSpPr>
            <a:spLocks noGrp="1"/>
          </p:cNvSpPr>
          <p:nvPr>
            <p:ph type="subTitle" idx="1"/>
          </p:nvPr>
        </p:nvSpPr>
        <p:spPr>
          <a:xfrm>
            <a:off x="1507067" y="1825793"/>
            <a:ext cx="7766936" cy="1096899"/>
          </a:xfrm>
        </p:spPr>
        <p:txBody>
          <a:bodyPr>
            <a:noAutofit/>
          </a:bodyPr>
          <a:lstStyle/>
          <a:p>
            <a:pPr algn="l"/>
            <a:r>
              <a:rPr lang="en-US" sz="2400" dirty="0" smtClean="0"/>
              <a:t>It </a:t>
            </a:r>
            <a:r>
              <a:rPr lang="en-IN" sz="2400" dirty="0" smtClean="0"/>
              <a:t>consists of the development, acquisition, maintenance, particularly the human ability to do so, and a </a:t>
            </a:r>
            <a:r>
              <a:rPr lang="en-IN" sz="2400" b="1" dirty="0" smtClean="0"/>
              <a:t>language</a:t>
            </a:r>
            <a:r>
              <a:rPr lang="en-IN" sz="2400" dirty="0" smtClean="0"/>
              <a:t> is any specific example of such a system. Language only works to communicate messages instructions to those who can understand like human and machine. If we are communicating to humans then spoken language is needed like- Hindi, English, Bangla, etc. in terms of machine we need to learn its programming language like, C, C++, C#, COBOL, Perl, Python, Java, etc.  </a:t>
            </a:r>
            <a:endParaRPr lang="en-IN" sz="2400" dirty="0"/>
          </a:p>
        </p:txBody>
      </p:sp>
    </p:spTree>
    <p:extLst>
      <p:ext uri="{BB962C8B-B14F-4D97-AF65-F5344CB8AC3E}">
        <p14:creationId xmlns:p14="http://schemas.microsoft.com/office/powerpoint/2010/main" xmlns="" val="954987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7800" y="-148216"/>
            <a:ext cx="8596668" cy="1320800"/>
          </a:xfrm>
        </p:spPr>
        <p:txBody>
          <a:bodyPr/>
          <a:lstStyle/>
          <a:p>
            <a:r>
              <a:rPr lang="en-IN" b="1" dirty="0">
                <a:hlinkClick r:id="rId2"/>
              </a:rPr>
              <a:t>Inheritance</a:t>
            </a:r>
            <a:endParaRPr lang="en-IN" dirty="0"/>
          </a:p>
        </p:txBody>
      </p:sp>
      <p:sp>
        <p:nvSpPr>
          <p:cNvPr id="3" name="Content Placeholder 2"/>
          <p:cNvSpPr>
            <a:spLocks noGrp="1"/>
          </p:cNvSpPr>
          <p:nvPr>
            <p:ph idx="1"/>
          </p:nvPr>
        </p:nvSpPr>
        <p:spPr>
          <a:xfrm>
            <a:off x="763396" y="505609"/>
            <a:ext cx="8596668" cy="6271709"/>
          </a:xfrm>
        </p:spPr>
        <p:txBody>
          <a:bodyPr>
            <a:normAutofit fontScale="77500" lnSpcReduction="20000"/>
          </a:bodyPr>
          <a:lstStyle/>
          <a:p>
            <a:r>
              <a:rPr lang="en-US" dirty="0" smtClean="0"/>
              <a:t>Derived class will occupy all state and behavior fro its parent class</a:t>
            </a:r>
          </a:p>
          <a:p>
            <a:r>
              <a:rPr lang="en-IN" dirty="0"/>
              <a:t>The </a:t>
            </a:r>
            <a:r>
              <a:rPr lang="en-IN" b="1" dirty="0"/>
              <a:t>inherited</a:t>
            </a:r>
            <a:r>
              <a:rPr lang="en-IN" dirty="0"/>
              <a:t> </a:t>
            </a:r>
            <a:r>
              <a:rPr lang="en-IN" dirty="0" smtClean="0"/>
              <a:t>methods and properties </a:t>
            </a:r>
            <a:r>
              <a:rPr lang="en-IN" dirty="0"/>
              <a:t>can be used directly as they are. We can write a new instance method in the subclass that has the same signature as the one in the </a:t>
            </a:r>
            <a:r>
              <a:rPr lang="en-IN" dirty="0" smtClean="0"/>
              <a:t>superclass.</a:t>
            </a:r>
          </a:p>
          <a:p>
            <a:r>
              <a:rPr lang="en-IN" b="1" dirty="0"/>
              <a:t>Super Class: </a:t>
            </a:r>
            <a:r>
              <a:rPr lang="en-IN" dirty="0"/>
              <a:t>The class whose features are inherited is known as super class(or a base class or a </a:t>
            </a:r>
            <a:r>
              <a:rPr lang="en-IN" dirty="0" err="1"/>
              <a:t>paren</a:t>
            </a:r>
            <a:r>
              <a:rPr lang="en-IN" dirty="0"/>
              <a:t> class).</a:t>
            </a:r>
          </a:p>
          <a:p>
            <a:r>
              <a:rPr lang="en-IN" b="1" dirty="0"/>
              <a:t>Sub Class:</a:t>
            </a:r>
            <a:r>
              <a:rPr lang="en-IN" dirty="0"/>
              <a:t> The class that inherits the other class is known as sub class(or a derived class, extended class, or child class). The subclass can add its own fields and methods in addition to the superclass fields and methods.</a:t>
            </a:r>
          </a:p>
          <a:p>
            <a:r>
              <a:rPr lang="en-IN" b="1" dirty="0"/>
              <a:t>Reusability: </a:t>
            </a:r>
            <a:r>
              <a:rPr lang="en-IN" dirty="0"/>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r>
              <a:rPr lang="en-IN" dirty="0" smtClean="0"/>
              <a:t>.</a:t>
            </a:r>
          </a:p>
          <a:p>
            <a:r>
              <a:rPr lang="en-IN" b="1" dirty="0"/>
              <a:t>Single Inheritance : </a:t>
            </a:r>
            <a:r>
              <a:rPr lang="en-IN" dirty="0"/>
              <a:t>In single inheritance, subclasses inherit the features of one superclass. In image below, the class A serves as a base class for the derived class </a:t>
            </a:r>
            <a:r>
              <a:rPr lang="en-IN" dirty="0" smtClean="0"/>
              <a:t>B</a:t>
            </a:r>
          </a:p>
          <a:p>
            <a:r>
              <a:rPr lang="en-IN" b="1" dirty="0"/>
              <a:t>Multilevel Inheritance : </a:t>
            </a:r>
            <a:r>
              <a:rPr lang="en-IN" dirty="0"/>
              <a:t>In Multilevel Inheritance, a derived class will be inheriting a base class and as well as the derived class also act as the base class to other class. In below image, the class A serves as a base class for the derived class B, which in turn serves as a base class for the derived class C. In Java, a class cannot directly access the</a:t>
            </a:r>
            <a:r>
              <a:rPr lang="en-IN" dirty="0">
                <a:hlinkClick r:id="rId3"/>
              </a:rPr>
              <a:t> grandparent’s </a:t>
            </a:r>
            <a:r>
              <a:rPr lang="en-IN" dirty="0" smtClean="0">
                <a:hlinkClick r:id="rId3"/>
              </a:rPr>
              <a:t>members</a:t>
            </a:r>
            <a:endParaRPr lang="en-IN" dirty="0" smtClean="0"/>
          </a:p>
          <a:p>
            <a:r>
              <a:rPr lang="en-IN" b="1" dirty="0"/>
              <a:t>Hierarchical Inheritance : </a:t>
            </a:r>
            <a:r>
              <a:rPr lang="en-IN" dirty="0"/>
              <a:t>In Hierarchical Inheritance, one class serves as a superclass (base class) for more than one sub </a:t>
            </a:r>
            <a:r>
              <a:rPr lang="en-IN" dirty="0" err="1"/>
              <a:t>class.In</a:t>
            </a:r>
            <a:r>
              <a:rPr lang="en-IN" dirty="0"/>
              <a:t> below image, the class A serves as a base class for the derived class B,C and D</a:t>
            </a:r>
            <a:r>
              <a:rPr lang="en-IN" dirty="0" smtClean="0"/>
              <a:t>.</a:t>
            </a:r>
          </a:p>
          <a:p>
            <a:r>
              <a:rPr lang="en-IN" b="1" dirty="0">
                <a:hlinkClick r:id="rId4"/>
              </a:rPr>
              <a:t>Multiple Inheritance</a:t>
            </a:r>
            <a:r>
              <a:rPr lang="en-IN" b="1" dirty="0"/>
              <a:t> (Through Interfaces) : </a:t>
            </a:r>
            <a:r>
              <a:rPr lang="en-IN" dirty="0"/>
              <a:t>In Multiple inheritance ,one class can have more than one superclass and inherit features from all parent classes. Please note that Java does </a:t>
            </a:r>
            <a:r>
              <a:rPr lang="en-IN" b="1" dirty="0"/>
              <a:t>not</a:t>
            </a:r>
            <a:r>
              <a:rPr lang="en-IN" dirty="0"/>
              <a:t> support </a:t>
            </a:r>
            <a:r>
              <a:rPr lang="en-IN" dirty="0">
                <a:hlinkClick r:id="rId4"/>
              </a:rPr>
              <a:t>multiple inheritance</a:t>
            </a:r>
            <a:r>
              <a:rPr lang="en-IN" dirty="0"/>
              <a:t> with classes. In java, we can achieve multiple inheritance only through </a:t>
            </a:r>
            <a:r>
              <a:rPr lang="en-IN" dirty="0">
                <a:hlinkClick r:id="rId5"/>
              </a:rPr>
              <a:t>Interfaces</a:t>
            </a:r>
            <a:r>
              <a:rPr lang="en-IN" dirty="0"/>
              <a:t>. In image below, Class C is derived from interface A and </a:t>
            </a:r>
            <a:r>
              <a:rPr lang="en-IN" dirty="0" smtClean="0"/>
              <a:t>B</a:t>
            </a:r>
          </a:p>
          <a:p>
            <a:r>
              <a:rPr lang="en-IN" b="1" dirty="0"/>
              <a:t>Hybrid Inheritance(Through Interfaces) : </a:t>
            </a:r>
            <a:r>
              <a:rPr lang="en-IN" dirty="0"/>
              <a:t>It is a mix of two or more of the above types of inheritance. Since java doesn’t support multiple inheritance with classes, the hybrid inheritance is also not possible with classes. In java, we can achieve hybrid inheritance only through </a:t>
            </a:r>
            <a:r>
              <a:rPr lang="en-IN" dirty="0">
                <a:hlinkClick r:id="rId5"/>
              </a:rPr>
              <a:t>Interfaces</a:t>
            </a:r>
            <a:r>
              <a:rPr lang="en-IN" dirty="0"/>
              <a:t>.</a:t>
            </a:r>
          </a:p>
          <a:p>
            <a:endParaRPr lang="en-IN" dirty="0"/>
          </a:p>
        </p:txBody>
      </p:sp>
    </p:spTree>
    <p:extLst>
      <p:ext uri="{BB962C8B-B14F-4D97-AF65-F5344CB8AC3E}">
        <p14:creationId xmlns:p14="http://schemas.microsoft.com/office/powerpoint/2010/main" xmlns="" val="3489823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hlinkClick r:id="rId2"/>
              </a:rPr>
              <a:t>Abstraction</a:t>
            </a:r>
            <a:endParaRPr lang="en-IN" dirty="0"/>
          </a:p>
        </p:txBody>
      </p:sp>
      <p:sp>
        <p:nvSpPr>
          <p:cNvPr id="3" name="Content Placeholder 2"/>
          <p:cNvSpPr>
            <a:spLocks noGrp="1"/>
          </p:cNvSpPr>
          <p:nvPr>
            <p:ph idx="1"/>
          </p:nvPr>
        </p:nvSpPr>
        <p:spPr/>
        <p:txBody>
          <a:bodyPr>
            <a:normAutofit lnSpcReduction="10000"/>
          </a:bodyPr>
          <a:lstStyle/>
          <a:p>
            <a:r>
              <a:rPr lang="en-IN" dirty="0" smtClean="0"/>
              <a:t>Abstraction is used </a:t>
            </a:r>
            <a:r>
              <a:rPr lang="en-IN" dirty="0"/>
              <a:t>to hide certain details and only show the essential features of the object. In other words, it deals with the outside view of an object (interface). Now this is the part which confuses me </a:t>
            </a:r>
            <a:r>
              <a:rPr lang="en-IN" dirty="0" smtClean="0"/>
              <a:t>always</a:t>
            </a:r>
          </a:p>
          <a:p>
            <a:r>
              <a:rPr lang="en-IN" dirty="0"/>
              <a:t>it shows only important things to the user and hides the internal details for example sending </a:t>
            </a:r>
            <a:r>
              <a:rPr lang="en-IN" dirty="0" err="1"/>
              <a:t>sms</a:t>
            </a:r>
            <a:r>
              <a:rPr lang="en-IN" dirty="0"/>
              <a:t>, you just type the text and send the message. You don't know the internal processing about the message delivery</a:t>
            </a:r>
            <a:r>
              <a:rPr lang="en-IN" dirty="0" smtClean="0"/>
              <a:t>.</a:t>
            </a:r>
          </a:p>
          <a:p>
            <a:r>
              <a:rPr lang="en-US" dirty="0" smtClean="0"/>
              <a:t>Using two way it can be achieved   1) Abstract Class    2) Interface</a:t>
            </a:r>
          </a:p>
          <a:p>
            <a:r>
              <a:rPr lang="en-IN" dirty="0"/>
              <a:t>A class that is declared as abstract is known as </a:t>
            </a:r>
            <a:r>
              <a:rPr lang="en-IN" b="1" dirty="0"/>
              <a:t>abstract class</a:t>
            </a:r>
            <a:r>
              <a:rPr lang="en-IN" dirty="0"/>
              <a:t>. It needs to be extended and its method implemented. It cannot be instantiated</a:t>
            </a:r>
            <a:r>
              <a:rPr lang="en-IN" dirty="0" smtClean="0"/>
              <a:t>.</a:t>
            </a:r>
          </a:p>
          <a:p>
            <a:r>
              <a:rPr lang="en-IN" dirty="0"/>
              <a:t>A method that is declared as abstract and does not have implementation is known as abstract </a:t>
            </a:r>
            <a:r>
              <a:rPr lang="en-IN" dirty="0" smtClean="0"/>
              <a:t>method. </a:t>
            </a:r>
            <a:r>
              <a:rPr lang="en-IN" dirty="0"/>
              <a:t>T</a:t>
            </a:r>
            <a:r>
              <a:rPr lang="en-IN" dirty="0" smtClean="0"/>
              <a:t>he same abstract class may have non abstract methods too.</a:t>
            </a:r>
            <a:endParaRPr lang="en-IN" dirty="0"/>
          </a:p>
        </p:txBody>
      </p:sp>
    </p:spTree>
    <p:extLst>
      <p:ext uri="{BB962C8B-B14F-4D97-AF65-F5344CB8AC3E}">
        <p14:creationId xmlns:p14="http://schemas.microsoft.com/office/powerpoint/2010/main" xmlns="" val="278951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Encapsulation</a:t>
            </a:r>
            <a:endParaRPr lang="en-IN" dirty="0"/>
          </a:p>
        </p:txBody>
      </p:sp>
      <p:sp>
        <p:nvSpPr>
          <p:cNvPr id="3" name="Content Placeholder 2"/>
          <p:cNvSpPr>
            <a:spLocks noGrp="1"/>
          </p:cNvSpPr>
          <p:nvPr>
            <p:ph idx="1"/>
          </p:nvPr>
        </p:nvSpPr>
        <p:spPr>
          <a:xfrm>
            <a:off x="763395" y="1270001"/>
            <a:ext cx="8596668" cy="1419412"/>
          </a:xfrm>
        </p:spPr>
        <p:txBody>
          <a:bodyPr>
            <a:normAutofit lnSpcReduction="10000"/>
          </a:bodyPr>
          <a:lstStyle/>
          <a:p>
            <a:r>
              <a:rPr lang="en-IN" dirty="0" smtClean="0"/>
              <a:t>Encapsulation is </a:t>
            </a:r>
            <a:r>
              <a:rPr lang="en-IN" dirty="0"/>
              <a:t>a process of binding or wrapping the data and the codes that operates on the data into a single entity. This keeps the data safe from outside interface and misuse. One way to think about encapsulation is as a protective wrapper that prevents code and data from being arbitrarily accessed by other code defined outside the wrapper</a:t>
            </a:r>
            <a:r>
              <a:rPr lang="en-IN"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51418" y="2689413"/>
            <a:ext cx="7048500" cy="3948055"/>
          </a:xfrm>
          <a:prstGeom prst="rect">
            <a:avLst/>
          </a:prstGeom>
        </p:spPr>
      </p:pic>
    </p:spTree>
    <p:extLst>
      <p:ext uri="{BB962C8B-B14F-4D97-AF65-F5344CB8AC3E}">
        <p14:creationId xmlns:p14="http://schemas.microsoft.com/office/powerpoint/2010/main" xmlns="" val="2565433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 casting and down casting</a:t>
            </a:r>
            <a:endParaRPr lang="en-IN" dirty="0"/>
          </a:p>
        </p:txBody>
      </p:sp>
      <p:sp>
        <p:nvSpPr>
          <p:cNvPr id="3" name="Content Placeholder 2"/>
          <p:cNvSpPr>
            <a:spLocks noGrp="1"/>
          </p:cNvSpPr>
          <p:nvPr>
            <p:ph idx="1"/>
          </p:nvPr>
        </p:nvSpPr>
        <p:spPr>
          <a:xfrm>
            <a:off x="677334" y="1576687"/>
            <a:ext cx="8596668" cy="937613"/>
          </a:xfrm>
        </p:spPr>
        <p:txBody>
          <a:bodyPr>
            <a:normAutofit fontScale="77500" lnSpcReduction="20000"/>
          </a:bodyPr>
          <a:lstStyle/>
          <a:p>
            <a:r>
              <a:rPr lang="en-IN" dirty="0"/>
              <a:t>When reference variable of Parent class refers to the object of Child class, it is known as </a:t>
            </a:r>
            <a:r>
              <a:rPr lang="en-IN" dirty="0" err="1"/>
              <a:t>upcasting</a:t>
            </a:r>
            <a:r>
              <a:rPr lang="en-IN" dirty="0" smtClean="0"/>
              <a:t>.</a:t>
            </a:r>
          </a:p>
          <a:p>
            <a:r>
              <a:rPr lang="en-US" dirty="0" smtClean="0"/>
              <a:t>Its opposite when variable of child class refers to the object </a:t>
            </a:r>
            <a:r>
              <a:rPr lang="en-US" dirty="0" err="1" smtClean="0"/>
              <a:t>og</a:t>
            </a:r>
            <a:r>
              <a:rPr lang="en-US" dirty="0" smtClean="0"/>
              <a:t> parent class. Its known as down casting</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22176" y="2667895"/>
            <a:ext cx="4943924" cy="311038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766100" y="3505856"/>
            <a:ext cx="5029200" cy="723900"/>
          </a:xfrm>
          <a:prstGeom prst="rect">
            <a:avLst/>
          </a:prstGeom>
        </p:spPr>
      </p:pic>
    </p:spTree>
    <p:extLst>
      <p:ext uri="{BB962C8B-B14F-4D97-AF65-F5344CB8AC3E}">
        <p14:creationId xmlns:p14="http://schemas.microsoft.com/office/powerpoint/2010/main" xmlns="" val="3424672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a:t>
            </a:r>
            <a:endParaRPr lang="en-IN" dirty="0"/>
          </a:p>
        </p:txBody>
      </p:sp>
      <p:sp>
        <p:nvSpPr>
          <p:cNvPr id="3" name="Content Placeholder 2"/>
          <p:cNvSpPr>
            <a:spLocks noGrp="1"/>
          </p:cNvSpPr>
          <p:nvPr>
            <p:ph idx="1"/>
          </p:nvPr>
        </p:nvSpPr>
        <p:spPr/>
        <p:txBody>
          <a:bodyPr/>
          <a:lstStyle/>
          <a:p>
            <a:r>
              <a:rPr lang="en-IN" dirty="0"/>
              <a:t>Association is relation between two separate classes which establishes through their Objects. Association can be one-to-one, one-to-many, many-to-one, many-to-many.</a:t>
            </a:r>
          </a:p>
          <a:p>
            <a:r>
              <a:rPr lang="en-IN" dirty="0"/>
              <a:t>In Object-Oriented programming, an Object communicates to other Object to use functionality and services provided by that object. Composition and Aggregation are the two forms of association.</a:t>
            </a:r>
          </a:p>
          <a:p>
            <a:endParaRPr lang="en-IN" dirty="0"/>
          </a:p>
        </p:txBody>
      </p:sp>
    </p:spTree>
    <p:extLst>
      <p:ext uri="{BB962C8B-B14F-4D97-AF65-F5344CB8AC3E}">
        <p14:creationId xmlns:p14="http://schemas.microsoft.com/office/powerpoint/2010/main" xmlns="" val="2525232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IN" dirty="0"/>
          </a:p>
        </p:txBody>
      </p:sp>
      <p:sp>
        <p:nvSpPr>
          <p:cNvPr id="3" name="Content Placeholder 2"/>
          <p:cNvSpPr>
            <a:spLocks noGrp="1"/>
          </p:cNvSpPr>
          <p:nvPr>
            <p:ph idx="1"/>
          </p:nvPr>
        </p:nvSpPr>
        <p:spPr/>
        <p:txBody>
          <a:bodyPr/>
          <a:lstStyle/>
          <a:p>
            <a:r>
              <a:rPr lang="en-IN" dirty="0"/>
              <a:t>It represents Has-A relationship.</a:t>
            </a:r>
          </a:p>
          <a:p>
            <a:r>
              <a:rPr lang="en-IN" dirty="0" smtClean="0"/>
              <a:t>It </a:t>
            </a:r>
            <a:r>
              <a:rPr lang="en-IN" dirty="0"/>
              <a:t>is a unidirectional association i.e. a one way relationship. For example, department can have students but vice versa is not possible and thus unidirectional in nature.</a:t>
            </a:r>
          </a:p>
          <a:p>
            <a:r>
              <a:rPr lang="en-IN" dirty="0" smtClean="0"/>
              <a:t>In </a:t>
            </a:r>
            <a:r>
              <a:rPr lang="en-IN" dirty="0"/>
              <a:t>Aggregation, both the entries can survive individually which means ending one entity will not effect the other entity</a:t>
            </a:r>
          </a:p>
        </p:txBody>
      </p:sp>
    </p:spTree>
    <p:extLst>
      <p:ext uri="{BB962C8B-B14F-4D97-AF65-F5344CB8AC3E}">
        <p14:creationId xmlns:p14="http://schemas.microsoft.com/office/powerpoint/2010/main" xmlns="" val="2224540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IN" dirty="0"/>
          </a:p>
        </p:txBody>
      </p:sp>
      <p:sp>
        <p:nvSpPr>
          <p:cNvPr id="3" name="Content Placeholder 2"/>
          <p:cNvSpPr>
            <a:spLocks noGrp="1"/>
          </p:cNvSpPr>
          <p:nvPr>
            <p:ph idx="1"/>
          </p:nvPr>
        </p:nvSpPr>
        <p:spPr/>
        <p:txBody>
          <a:bodyPr/>
          <a:lstStyle/>
          <a:p>
            <a:r>
              <a:rPr lang="en-IN" dirty="0"/>
              <a:t>Composition is a restricted form of Aggregation in which two entities are highly dependent on each other</a:t>
            </a:r>
            <a:r>
              <a:rPr lang="en-IN" dirty="0" smtClean="0"/>
              <a:t>.</a:t>
            </a:r>
            <a:endParaRPr lang="en-IN" dirty="0"/>
          </a:p>
          <a:p>
            <a:r>
              <a:rPr lang="en-IN" dirty="0"/>
              <a:t> </a:t>
            </a:r>
            <a:r>
              <a:rPr lang="en-IN" dirty="0" smtClean="0"/>
              <a:t>It </a:t>
            </a:r>
            <a:r>
              <a:rPr lang="en-IN" dirty="0"/>
              <a:t>represents part-of relationship.</a:t>
            </a:r>
          </a:p>
          <a:p>
            <a:r>
              <a:rPr lang="en-IN" dirty="0"/>
              <a:t> </a:t>
            </a:r>
            <a:r>
              <a:rPr lang="en-IN" dirty="0" smtClean="0"/>
              <a:t>In </a:t>
            </a:r>
            <a:r>
              <a:rPr lang="en-IN" dirty="0"/>
              <a:t>composition, both the entities are dependent on each other.</a:t>
            </a:r>
          </a:p>
          <a:p>
            <a:r>
              <a:rPr lang="en-IN" dirty="0"/>
              <a:t> </a:t>
            </a:r>
            <a:r>
              <a:rPr lang="en-IN" dirty="0" smtClean="0"/>
              <a:t>When </a:t>
            </a:r>
            <a:r>
              <a:rPr lang="en-IN" dirty="0"/>
              <a:t>there is a composition between two entities, the composed object cannot exist without the other entity.</a:t>
            </a:r>
          </a:p>
          <a:p>
            <a:endParaRPr lang="en-IN" dirty="0"/>
          </a:p>
        </p:txBody>
      </p:sp>
    </p:spTree>
    <p:extLst>
      <p:ext uri="{BB962C8B-B14F-4D97-AF65-F5344CB8AC3E}">
        <p14:creationId xmlns:p14="http://schemas.microsoft.com/office/powerpoint/2010/main" xmlns="" val="2023621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Computer Programing Language</a:t>
            </a:r>
            <a:endParaRPr lang="en-IN" dirty="0">
              <a:solidFill>
                <a:schemeClr val="accent2">
                  <a:lumMod val="75000"/>
                </a:schemeClr>
              </a:solidFill>
            </a:endParaRPr>
          </a:p>
        </p:txBody>
      </p:sp>
      <p:sp>
        <p:nvSpPr>
          <p:cNvPr id="3" name="Content Placeholder 2"/>
          <p:cNvSpPr>
            <a:spLocks noGrp="1"/>
          </p:cNvSpPr>
          <p:nvPr>
            <p:ph idx="1"/>
          </p:nvPr>
        </p:nvSpPr>
        <p:spPr>
          <a:xfrm>
            <a:off x="838200" y="1444625"/>
            <a:ext cx="10515600" cy="616361"/>
          </a:xfrm>
        </p:spPr>
        <p:txBody>
          <a:bodyPr/>
          <a:lstStyle/>
          <a:p>
            <a:pPr marL="0" indent="0">
              <a:buNone/>
            </a:pPr>
            <a:r>
              <a:rPr lang="en-US" b="1" dirty="0" smtClean="0">
                <a:solidFill>
                  <a:schemeClr val="accent2">
                    <a:lumMod val="75000"/>
                  </a:schemeClr>
                </a:solidFill>
              </a:rPr>
              <a:t>Procedural Programming Language</a:t>
            </a:r>
          </a:p>
        </p:txBody>
      </p:sp>
      <p:sp>
        <p:nvSpPr>
          <p:cNvPr id="4" name="Rectangle 3"/>
          <p:cNvSpPr/>
          <p:nvPr/>
        </p:nvSpPr>
        <p:spPr>
          <a:xfrm>
            <a:off x="1145581" y="1884257"/>
            <a:ext cx="9977826" cy="1200329"/>
          </a:xfrm>
          <a:prstGeom prst="rect">
            <a:avLst/>
          </a:prstGeom>
        </p:spPr>
        <p:txBody>
          <a:bodyPr wrap="square">
            <a:spAutoFit/>
          </a:bodyPr>
          <a:lstStyle/>
          <a:p>
            <a:r>
              <a:rPr lang="en-US" dirty="0" smtClean="0"/>
              <a:t>The</a:t>
            </a:r>
            <a:r>
              <a:rPr lang="en-US" b="1" dirty="0" smtClean="0"/>
              <a:t> Procedural </a:t>
            </a:r>
            <a:r>
              <a:rPr lang="en-US" b="1" dirty="0"/>
              <a:t>language</a:t>
            </a:r>
            <a:r>
              <a:rPr lang="en-US" dirty="0"/>
              <a:t> is a </a:t>
            </a:r>
            <a:r>
              <a:rPr lang="en-US" dirty="0" smtClean="0"/>
              <a:t>computer </a:t>
            </a:r>
            <a:r>
              <a:rPr lang="en-US" dirty="0"/>
              <a:t>programming </a:t>
            </a:r>
            <a:r>
              <a:rPr lang="en-US" b="1" dirty="0"/>
              <a:t>language</a:t>
            </a:r>
            <a:r>
              <a:rPr lang="en-US" dirty="0"/>
              <a:t> that specifies a series of well-structured steps and procedures within its programming context to compose a program. It contains a systematic order of statements, functions and commands to complete a computational task or program</a:t>
            </a:r>
            <a:r>
              <a:rPr lang="en-US" dirty="0" smtClean="0"/>
              <a:t>. Procedural language like Fortran , COBOL, C, etc. we have handle procedure and data together during programming</a:t>
            </a:r>
            <a:endParaRPr lang="en-IN" dirty="0"/>
          </a:p>
        </p:txBody>
      </p:sp>
    </p:spTree>
    <p:extLst>
      <p:ext uri="{BB962C8B-B14F-4D97-AF65-F5344CB8AC3E}">
        <p14:creationId xmlns:p14="http://schemas.microsoft.com/office/powerpoint/2010/main" xmlns="" val="1625891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46200" y="735448"/>
            <a:ext cx="7128727" cy="954107"/>
          </a:xfrm>
          <a:prstGeom prst="rect">
            <a:avLst/>
          </a:prstGeom>
          <a:noFill/>
        </p:spPr>
        <p:txBody>
          <a:bodyPr wrap="square" rtlCol="0">
            <a:spAutoFit/>
          </a:bodyPr>
          <a:lstStyle/>
          <a:p>
            <a:r>
              <a:rPr lang="en-US" sz="2800" b="1" dirty="0">
                <a:solidFill>
                  <a:schemeClr val="accent2">
                    <a:lumMod val="75000"/>
                  </a:schemeClr>
                </a:solidFill>
              </a:rPr>
              <a:t>Object Oriented Programming Language </a:t>
            </a:r>
            <a:endParaRPr lang="en-IN" sz="2800" b="1" dirty="0">
              <a:solidFill>
                <a:schemeClr val="accent2">
                  <a:lumMod val="75000"/>
                </a:schemeClr>
              </a:solidFill>
            </a:endParaRPr>
          </a:p>
          <a:p>
            <a:endParaRPr lang="en-IN" sz="2800" dirty="0"/>
          </a:p>
        </p:txBody>
      </p:sp>
      <p:sp>
        <p:nvSpPr>
          <p:cNvPr id="7" name="Rectangle 6"/>
          <p:cNvSpPr/>
          <p:nvPr/>
        </p:nvSpPr>
        <p:spPr>
          <a:xfrm>
            <a:off x="916981" y="2417656"/>
            <a:ext cx="7747517" cy="2585323"/>
          </a:xfrm>
          <a:prstGeom prst="rect">
            <a:avLst/>
          </a:prstGeom>
        </p:spPr>
        <p:txBody>
          <a:bodyPr wrap="square">
            <a:spAutoFit/>
          </a:bodyPr>
          <a:lstStyle/>
          <a:p>
            <a:r>
              <a:rPr lang="en-IN" dirty="0" smtClean="0"/>
              <a:t>define not only the data type of a data structure,</a:t>
            </a:r>
          </a:p>
          <a:p>
            <a:r>
              <a:rPr lang="en-IN" dirty="0" smtClean="0"/>
              <a:t> but also the types of operations (functions) that can be applied to the data structure. </a:t>
            </a:r>
          </a:p>
          <a:p>
            <a:endParaRPr lang="en-IN" dirty="0"/>
          </a:p>
          <a:p>
            <a:r>
              <a:rPr lang="en-IN" dirty="0" smtClean="0"/>
              <a:t>procedure and data is bundled together in the form of object and object will communicate and perform action with another elements of the program. </a:t>
            </a:r>
          </a:p>
          <a:p>
            <a:endParaRPr lang="en-IN" dirty="0"/>
          </a:p>
          <a:p>
            <a:r>
              <a:rPr lang="en-IN" dirty="0" smtClean="0"/>
              <a:t>E.g. Programming language like C++, C#, Perl, Python, Java, </a:t>
            </a:r>
            <a:r>
              <a:rPr lang="en-IN" dirty="0" err="1" smtClean="0"/>
              <a:t>etc</a:t>
            </a:r>
            <a:endParaRPr lang="en-IN" dirty="0"/>
          </a:p>
        </p:txBody>
      </p:sp>
    </p:spTree>
    <p:extLst>
      <p:ext uri="{BB962C8B-B14F-4D97-AF65-F5344CB8AC3E}">
        <p14:creationId xmlns:p14="http://schemas.microsoft.com/office/powerpoint/2010/main" xmlns="" val="916534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7308"/>
          </a:xfrm>
        </p:spPr>
        <p:txBody>
          <a:bodyPr/>
          <a:lstStyle/>
          <a:p>
            <a:r>
              <a:rPr lang="en-US" b="1" dirty="0">
                <a:solidFill>
                  <a:schemeClr val="accent2">
                    <a:lumMod val="75000"/>
                  </a:schemeClr>
                </a:solidFill>
              </a:rPr>
              <a:t>What is </a:t>
            </a:r>
            <a:r>
              <a:rPr lang="en-US" b="1" dirty="0" smtClean="0">
                <a:solidFill>
                  <a:schemeClr val="accent2">
                    <a:lumMod val="75000"/>
                  </a:schemeClr>
                </a:solidFill>
              </a:rPr>
              <a:t>OOP </a:t>
            </a:r>
            <a:r>
              <a:rPr lang="en-US" b="1" dirty="0">
                <a:solidFill>
                  <a:schemeClr val="accent2">
                    <a:lumMod val="75000"/>
                  </a:schemeClr>
                </a:solidFill>
              </a:rPr>
              <a:t>thinking?</a:t>
            </a:r>
            <a:endParaRPr lang="en-IN" dirty="0">
              <a:solidFill>
                <a:schemeClr val="accent2">
                  <a:lumMod val="75000"/>
                </a:schemeClr>
              </a:solidFill>
            </a:endParaRPr>
          </a:p>
        </p:txBody>
      </p:sp>
      <p:sp>
        <p:nvSpPr>
          <p:cNvPr id="5" name="TextBox 4"/>
          <p:cNvSpPr txBox="1"/>
          <p:nvPr/>
        </p:nvSpPr>
        <p:spPr>
          <a:xfrm>
            <a:off x="945755" y="1209040"/>
            <a:ext cx="11362406" cy="2308324"/>
          </a:xfrm>
          <a:prstGeom prst="rect">
            <a:avLst/>
          </a:prstGeom>
          <a:noFill/>
        </p:spPr>
        <p:txBody>
          <a:bodyPr wrap="none" rtlCol="0">
            <a:spAutoFit/>
          </a:bodyPr>
          <a:lstStyle/>
          <a:p>
            <a:r>
              <a:rPr lang="en-US" dirty="0"/>
              <a:t>Programming languages, like spoken languages, evolve from time to time. They are constantly refined and </a:t>
            </a:r>
            <a:endParaRPr lang="en-US" dirty="0" smtClean="0"/>
          </a:p>
          <a:p>
            <a:r>
              <a:rPr lang="en-US" dirty="0" smtClean="0"/>
              <a:t>developed to </a:t>
            </a:r>
            <a:r>
              <a:rPr lang="en-US" dirty="0"/>
              <a:t>meet the ever-changing needs of users. Like other modern programming languages </a:t>
            </a:r>
            <a:endParaRPr lang="en-US" dirty="0" smtClean="0"/>
          </a:p>
          <a:p>
            <a:r>
              <a:rPr lang="en-US" dirty="0" smtClean="0"/>
              <a:t>such </a:t>
            </a:r>
            <a:r>
              <a:rPr lang="en-US" dirty="0"/>
              <a:t>as C++, Java uses a combination of techniques developed over the years. Therefore, we will </a:t>
            </a:r>
            <a:r>
              <a:rPr lang="en-US" dirty="0" smtClean="0"/>
              <a:t>start</a:t>
            </a:r>
          </a:p>
          <a:p>
            <a:r>
              <a:rPr lang="en-US" dirty="0" smtClean="0"/>
              <a:t>Exploring Object </a:t>
            </a:r>
            <a:r>
              <a:rPr lang="en-US" dirty="0"/>
              <a:t>Oriented Programming (OOP) by briefly looking at the history of programming </a:t>
            </a:r>
            <a:r>
              <a:rPr lang="en-US" dirty="0" smtClean="0"/>
              <a:t>languages</a:t>
            </a:r>
          </a:p>
          <a:p>
            <a:r>
              <a:rPr lang="en-US" dirty="0" smtClean="0"/>
              <a:t>and their consequent </a:t>
            </a:r>
            <a:r>
              <a:rPr lang="en-US" dirty="0"/>
              <a:t>developments.</a:t>
            </a:r>
            <a:endParaRPr lang="en-IN" dirty="0"/>
          </a:p>
          <a:p>
            <a:r>
              <a:rPr lang="en-US" dirty="0"/>
              <a:t>An idea of where object-oriented ideas originated from will help you to better understand why they are an </a:t>
            </a:r>
            <a:endParaRPr lang="en-US" dirty="0" smtClean="0"/>
          </a:p>
          <a:p>
            <a:r>
              <a:rPr lang="en-US" dirty="0" smtClean="0"/>
              <a:t>important </a:t>
            </a:r>
            <a:r>
              <a:rPr lang="en-US" dirty="0"/>
              <a:t>part of modern programming languages. Once you understand why OOP was developed, </a:t>
            </a:r>
            <a:endParaRPr lang="en-US" dirty="0" smtClean="0"/>
          </a:p>
          <a:p>
            <a:r>
              <a:rPr lang="en-US" dirty="0" smtClean="0"/>
              <a:t>you </a:t>
            </a:r>
            <a:r>
              <a:rPr lang="en-US" dirty="0"/>
              <a:t>will know </a:t>
            </a:r>
            <a:r>
              <a:rPr lang="en-US" dirty="0" smtClean="0"/>
              <a:t>exactly </a:t>
            </a:r>
            <a:r>
              <a:rPr lang="en-US" dirty="0"/>
              <a:t>what makes a programming language object-oriented</a:t>
            </a:r>
            <a:endParaRPr lang="en-IN" dirty="0"/>
          </a:p>
        </p:txBody>
      </p:sp>
      <p:sp>
        <p:nvSpPr>
          <p:cNvPr id="6" name="Title 1"/>
          <p:cNvSpPr txBox="1">
            <a:spLocks/>
          </p:cNvSpPr>
          <p:nvPr/>
        </p:nvSpPr>
        <p:spPr>
          <a:xfrm>
            <a:off x="736600" y="3819526"/>
            <a:ext cx="10515600" cy="9473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solidFill>
                  <a:srgbClr val="00B050"/>
                </a:solidFill>
                <a:latin typeface="+mn-lt"/>
                <a:ea typeface="+mn-ea"/>
                <a:cs typeface="+mn-cs"/>
              </a:rPr>
              <a:t>What is Java technology and why do I need it?</a:t>
            </a:r>
          </a:p>
        </p:txBody>
      </p:sp>
      <p:sp>
        <p:nvSpPr>
          <p:cNvPr id="8" name="TextBox 7"/>
          <p:cNvSpPr txBox="1"/>
          <p:nvPr/>
        </p:nvSpPr>
        <p:spPr>
          <a:xfrm>
            <a:off x="1098155" y="4917440"/>
            <a:ext cx="11227754" cy="1200329"/>
          </a:xfrm>
          <a:prstGeom prst="rect">
            <a:avLst/>
          </a:prstGeom>
          <a:noFill/>
        </p:spPr>
        <p:txBody>
          <a:bodyPr wrap="none" rtlCol="0">
            <a:spAutoFit/>
          </a:bodyPr>
          <a:lstStyle/>
          <a:p>
            <a:r>
              <a:rPr lang="en-IN" dirty="0" smtClean="0"/>
              <a:t>Java is a programming language and computing platform first released by Sun Microsystems in 1995 </a:t>
            </a:r>
          </a:p>
          <a:p>
            <a:r>
              <a:rPr lang="en-IN" dirty="0" smtClean="0"/>
              <a:t>by James Gosling. There are lots of applications and websites that will not work unless you have </a:t>
            </a:r>
          </a:p>
          <a:p>
            <a:r>
              <a:rPr lang="en-IN" dirty="0" smtClean="0"/>
              <a:t>Java installed, and more are created every day. Java is fast, secure, and reliable. From laptops to </a:t>
            </a:r>
          </a:p>
          <a:p>
            <a:r>
              <a:rPr lang="en-IN" dirty="0" smtClean="0"/>
              <a:t>datacentres, game consoles to scientific supercomputers, cell phones to the Internet, Java is everywhere! </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39561" y="3369834"/>
            <a:ext cx="1524000" cy="1524000"/>
          </a:xfrm>
          <a:prstGeom prst="rect">
            <a:avLst/>
          </a:prstGeom>
        </p:spPr>
      </p:pic>
    </p:spTree>
    <p:extLst>
      <p:ext uri="{BB962C8B-B14F-4D97-AF65-F5344CB8AC3E}">
        <p14:creationId xmlns:p14="http://schemas.microsoft.com/office/powerpoint/2010/main" xmlns="" val="2480463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Object?</a:t>
            </a:r>
            <a:endParaRPr lang="en-IN" dirty="0"/>
          </a:p>
        </p:txBody>
      </p:sp>
      <p:sp>
        <p:nvSpPr>
          <p:cNvPr id="4" name="TextBox 3"/>
          <p:cNvSpPr txBox="1"/>
          <p:nvPr/>
        </p:nvSpPr>
        <p:spPr>
          <a:xfrm>
            <a:off x="426844" y="1925444"/>
            <a:ext cx="10397462" cy="1200329"/>
          </a:xfrm>
          <a:prstGeom prst="rect">
            <a:avLst/>
          </a:prstGeom>
          <a:noFill/>
        </p:spPr>
        <p:txBody>
          <a:bodyPr wrap="none" rtlCol="0">
            <a:spAutoFit/>
          </a:bodyPr>
          <a:lstStyle/>
          <a:p>
            <a:r>
              <a:rPr lang="en-US" dirty="0" smtClean="0"/>
              <a:t>Object is an component of the program that is defined to interact with the other element of the</a:t>
            </a:r>
          </a:p>
          <a:p>
            <a:r>
              <a:rPr lang="en-US" dirty="0" smtClean="0"/>
              <a:t>program, it encapsulate its state and behavior, E.g. </a:t>
            </a:r>
            <a:r>
              <a:rPr lang="en-IN" dirty="0" smtClean="0"/>
              <a:t>A dog has states - colour, name, breed as well </a:t>
            </a:r>
          </a:p>
          <a:p>
            <a:r>
              <a:rPr lang="en-IN" dirty="0" smtClean="0"/>
              <a:t>as behaviours – wagging the tail, barking, eating. An </a:t>
            </a:r>
            <a:r>
              <a:rPr lang="en-IN" b="1" dirty="0" smtClean="0"/>
              <a:t>object</a:t>
            </a:r>
            <a:r>
              <a:rPr lang="en-IN" dirty="0" smtClean="0"/>
              <a:t> is an instance of a class. </a:t>
            </a:r>
          </a:p>
          <a:p>
            <a:r>
              <a:rPr lang="en-IN" dirty="0" smtClean="0"/>
              <a:t>Class −</a:t>
            </a:r>
            <a:endParaRPr lang="en-IN" dirty="0"/>
          </a:p>
        </p:txBody>
      </p:sp>
      <p:sp>
        <p:nvSpPr>
          <p:cNvPr id="5" name="Title 1"/>
          <p:cNvSpPr txBox="1">
            <a:spLocks/>
          </p:cNvSpPr>
          <p:nvPr/>
        </p:nvSpPr>
        <p:spPr>
          <a:xfrm>
            <a:off x="829734" y="3810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What is Class?</a:t>
            </a:r>
            <a:endParaRPr lang="en-IN" dirty="0"/>
          </a:p>
        </p:txBody>
      </p:sp>
      <p:sp>
        <p:nvSpPr>
          <p:cNvPr id="6" name="Rectangle 5"/>
          <p:cNvSpPr/>
          <p:nvPr/>
        </p:nvSpPr>
        <p:spPr>
          <a:xfrm>
            <a:off x="1397000" y="4618335"/>
            <a:ext cx="7877002" cy="923330"/>
          </a:xfrm>
          <a:prstGeom prst="rect">
            <a:avLst/>
          </a:prstGeom>
        </p:spPr>
        <p:txBody>
          <a:bodyPr wrap="square">
            <a:spAutoFit/>
          </a:bodyPr>
          <a:lstStyle/>
          <a:p>
            <a:r>
              <a:rPr lang="en-IN" dirty="0" smtClean="0"/>
              <a:t>A class can be defined as a template/blueprint that describes the behaviour/state that the </a:t>
            </a:r>
            <a:r>
              <a:rPr lang="en-IN" b="1" dirty="0" smtClean="0"/>
              <a:t>object</a:t>
            </a:r>
            <a:r>
              <a:rPr lang="en-IN" dirty="0" smtClean="0"/>
              <a:t> of its type support. Class never occupy any memory space</a:t>
            </a:r>
            <a:endParaRPr lang="en-IN" dirty="0"/>
          </a:p>
        </p:txBody>
      </p:sp>
    </p:spTree>
    <p:extLst>
      <p:ext uri="{BB962C8B-B14F-4D97-AF65-F5344CB8AC3E}">
        <p14:creationId xmlns:p14="http://schemas.microsoft.com/office/powerpoint/2010/main" xmlns="" val="3469534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Advantages of Object Oriented Programming</a:t>
            </a:r>
            <a:br>
              <a:rPr lang="en-IN" b="1" dirty="0"/>
            </a:br>
            <a:endParaRPr lang="en-IN" dirty="0"/>
          </a:p>
        </p:txBody>
      </p:sp>
      <p:sp>
        <p:nvSpPr>
          <p:cNvPr id="4" name="TextBox 3"/>
          <p:cNvSpPr txBox="1"/>
          <p:nvPr/>
        </p:nvSpPr>
        <p:spPr>
          <a:xfrm>
            <a:off x="292819" y="2183016"/>
            <a:ext cx="11380038" cy="1200329"/>
          </a:xfrm>
          <a:prstGeom prst="rect">
            <a:avLst/>
          </a:prstGeom>
          <a:noFill/>
        </p:spPr>
        <p:txBody>
          <a:bodyPr wrap="none" rtlCol="0">
            <a:spAutoFit/>
          </a:bodyPr>
          <a:lstStyle/>
          <a:p>
            <a:r>
              <a:rPr lang="en-IN" dirty="0" smtClean="0"/>
              <a:t>The main advantages of object-oriented programming techniques over procedural programming techniques </a:t>
            </a:r>
          </a:p>
          <a:p>
            <a:r>
              <a:rPr lang="en-IN" dirty="0" smtClean="0"/>
              <a:t>is that they enable programmers to create </a:t>
            </a:r>
            <a:r>
              <a:rPr lang="en-IN" dirty="0" smtClean="0">
                <a:hlinkClick r:id="rId2"/>
              </a:rPr>
              <a:t>modules</a:t>
            </a:r>
            <a:r>
              <a:rPr lang="en-IN" dirty="0" smtClean="0"/>
              <a:t> that do not need to be changed when a new type </a:t>
            </a:r>
          </a:p>
          <a:p>
            <a:r>
              <a:rPr lang="en-IN" dirty="0" smtClean="0"/>
              <a:t>of object is added. A programmer can simply create a new object that inherits many of its </a:t>
            </a:r>
            <a:r>
              <a:rPr lang="en-IN" dirty="0" smtClean="0">
                <a:hlinkClick r:id="rId3"/>
              </a:rPr>
              <a:t>features</a:t>
            </a:r>
            <a:r>
              <a:rPr lang="en-IN" dirty="0" smtClean="0"/>
              <a:t> </a:t>
            </a:r>
          </a:p>
          <a:p>
            <a:r>
              <a:rPr lang="en-IN" dirty="0" smtClean="0"/>
              <a:t>from existing objects. This makes object-oriented programs easier to modify</a:t>
            </a:r>
            <a:endParaRPr lang="en-IN" dirty="0"/>
          </a:p>
        </p:txBody>
      </p:sp>
    </p:spTree>
    <p:extLst>
      <p:ext uri="{BB962C8B-B14F-4D97-AF65-F5344CB8AC3E}">
        <p14:creationId xmlns:p14="http://schemas.microsoft.com/office/powerpoint/2010/main" xmlns="" val="3083785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OOP</a:t>
            </a:r>
            <a:endParaRPr lang="en-IN" dirty="0"/>
          </a:p>
        </p:txBody>
      </p:sp>
      <p:sp>
        <p:nvSpPr>
          <p:cNvPr id="3" name="Content Placeholder 2"/>
          <p:cNvSpPr>
            <a:spLocks noGrp="1"/>
          </p:cNvSpPr>
          <p:nvPr>
            <p:ph idx="1"/>
          </p:nvPr>
        </p:nvSpPr>
        <p:spPr>
          <a:xfrm>
            <a:off x="677334" y="1645922"/>
            <a:ext cx="11381988" cy="4750444"/>
          </a:xfrm>
        </p:spPr>
        <p:txBody>
          <a:bodyPr>
            <a:normAutofit fontScale="92500" lnSpcReduction="20000"/>
          </a:bodyPr>
          <a:lstStyle/>
          <a:p>
            <a:r>
              <a:rPr lang="en-IN" b="1" dirty="0">
                <a:hlinkClick r:id="rId2"/>
              </a:rPr>
              <a:t>Abstraction</a:t>
            </a:r>
            <a:r>
              <a:rPr lang="en-IN" b="1" dirty="0"/>
              <a:t>:</a:t>
            </a:r>
            <a:r>
              <a:rPr lang="en-IN" dirty="0"/>
              <a:t> The process of picking out (abstracting) common features of objects and procedures.</a:t>
            </a:r>
          </a:p>
          <a:p>
            <a:r>
              <a:rPr lang="en-IN" b="1" dirty="0">
                <a:hlinkClick r:id="rId3"/>
              </a:rPr>
              <a:t>Class</a:t>
            </a:r>
            <a:r>
              <a:rPr lang="en-IN" b="1" dirty="0"/>
              <a:t>:</a:t>
            </a:r>
            <a:r>
              <a:rPr lang="en-IN" dirty="0"/>
              <a:t> A category of objects. The class defines all the common properties of the different objects that belong to it.</a:t>
            </a:r>
          </a:p>
          <a:p>
            <a:r>
              <a:rPr lang="en-IN" b="1" dirty="0">
                <a:hlinkClick r:id="rId4"/>
              </a:rPr>
              <a:t>Encapsulation</a:t>
            </a:r>
            <a:r>
              <a:rPr lang="en-IN" b="1" dirty="0"/>
              <a:t>:</a:t>
            </a:r>
            <a:r>
              <a:rPr lang="en-IN" dirty="0"/>
              <a:t> The process of combining elements to create a new entity. A procedure is a type of encapsulation because it combines a series of computer instructions.</a:t>
            </a:r>
          </a:p>
          <a:p>
            <a:r>
              <a:rPr lang="en-IN" b="1" dirty="0">
                <a:hlinkClick r:id="rId5"/>
              </a:rPr>
              <a:t>Information hiding</a:t>
            </a:r>
            <a:r>
              <a:rPr lang="en-IN" b="1" dirty="0"/>
              <a:t>:</a:t>
            </a:r>
            <a:r>
              <a:rPr lang="en-IN" dirty="0"/>
              <a:t> The process of hiding details of an object or function. Information hiding is a powerful programming technique because it reduces complexity.</a:t>
            </a:r>
          </a:p>
          <a:p>
            <a:r>
              <a:rPr lang="en-IN" b="1" dirty="0">
                <a:hlinkClick r:id="rId6"/>
              </a:rPr>
              <a:t>Inheritance</a:t>
            </a:r>
            <a:r>
              <a:rPr lang="en-IN" b="1" dirty="0"/>
              <a:t>:</a:t>
            </a:r>
            <a:r>
              <a:rPr lang="en-IN" dirty="0"/>
              <a:t> a feature that represents the "is a" relationship between different classes.</a:t>
            </a:r>
          </a:p>
          <a:p>
            <a:r>
              <a:rPr lang="en-IN" b="1" dirty="0">
                <a:hlinkClick r:id="rId7"/>
              </a:rPr>
              <a:t>Interface</a:t>
            </a:r>
            <a:r>
              <a:rPr lang="en-IN" b="1" dirty="0"/>
              <a:t>:</a:t>
            </a:r>
            <a:r>
              <a:rPr lang="en-IN" dirty="0"/>
              <a:t> the languages and codes that the applications use to communicate with each other and with the hardware.</a:t>
            </a:r>
          </a:p>
          <a:p>
            <a:r>
              <a:rPr lang="en-IN" b="1" dirty="0">
                <a:hlinkClick r:id="rId8"/>
              </a:rPr>
              <a:t>Messaging</a:t>
            </a:r>
            <a:r>
              <a:rPr lang="en-IN" b="1" dirty="0"/>
              <a:t>:</a:t>
            </a:r>
            <a:r>
              <a:rPr lang="en-IN" dirty="0"/>
              <a:t> Message passing is a form of communication used in parallel programming and object-oriented programming.</a:t>
            </a:r>
          </a:p>
          <a:p>
            <a:r>
              <a:rPr lang="en-IN" b="1" dirty="0">
                <a:hlinkClick r:id="rId9"/>
              </a:rPr>
              <a:t>Object</a:t>
            </a:r>
            <a:r>
              <a:rPr lang="en-IN" b="1" dirty="0"/>
              <a:t>:</a:t>
            </a:r>
            <a:r>
              <a:rPr lang="en-IN" dirty="0"/>
              <a:t> a self-contained entity that consists of both data and procedures to manipulate the data.</a:t>
            </a:r>
          </a:p>
          <a:p>
            <a:r>
              <a:rPr lang="en-IN" b="1" dirty="0">
                <a:hlinkClick r:id="rId10"/>
              </a:rPr>
              <a:t>Polymorphism</a:t>
            </a:r>
            <a:r>
              <a:rPr lang="en-IN" b="1" dirty="0"/>
              <a:t>:</a:t>
            </a:r>
            <a:r>
              <a:rPr lang="en-IN" dirty="0"/>
              <a:t> A programming language's ability to process objects differently depending on their data type or class.</a:t>
            </a:r>
          </a:p>
          <a:p>
            <a:r>
              <a:rPr lang="en-IN" b="1" dirty="0">
                <a:hlinkClick r:id="rId11"/>
              </a:rPr>
              <a:t>Procedure</a:t>
            </a:r>
            <a:r>
              <a:rPr lang="en-IN" b="1" dirty="0"/>
              <a:t>:</a:t>
            </a:r>
            <a:r>
              <a:rPr lang="en-IN" dirty="0"/>
              <a:t> a section of a program that performs a specific task.</a:t>
            </a:r>
          </a:p>
          <a:p>
            <a:endParaRPr lang="en-IN" dirty="0"/>
          </a:p>
        </p:txBody>
      </p:sp>
    </p:spTree>
    <p:extLst>
      <p:ext uri="{BB962C8B-B14F-4D97-AF65-F5344CB8AC3E}">
        <p14:creationId xmlns:p14="http://schemas.microsoft.com/office/powerpoint/2010/main" xmlns="" val="1672592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hlinkClick r:id="rId2"/>
              </a:rPr>
              <a:t>Polymorphism</a:t>
            </a:r>
            <a:endParaRPr lang="en-IN" dirty="0"/>
          </a:p>
        </p:txBody>
      </p:sp>
      <p:sp>
        <p:nvSpPr>
          <p:cNvPr id="3" name="Content Placeholder 2"/>
          <p:cNvSpPr>
            <a:spLocks noGrp="1"/>
          </p:cNvSpPr>
          <p:nvPr>
            <p:ph idx="1"/>
          </p:nvPr>
        </p:nvSpPr>
        <p:spPr/>
        <p:txBody>
          <a:bodyPr/>
          <a:lstStyle/>
          <a:p>
            <a:r>
              <a:rPr lang="en-IN" dirty="0" smtClean="0"/>
              <a:t>Polymorphism means “A state </a:t>
            </a:r>
            <a:r>
              <a:rPr lang="en-IN" dirty="0"/>
              <a:t>of having many </a:t>
            </a:r>
            <a:r>
              <a:rPr lang="en-IN" dirty="0" smtClean="0"/>
              <a:t>shapes”,  </a:t>
            </a:r>
            <a:r>
              <a:rPr lang="en-US" dirty="0" smtClean="0"/>
              <a:t>It’s a capability to perform different way according to requirement at runtime, its could be two types compile time polymorphism (static binding) and run time polymorphism (Dynamic binding).</a:t>
            </a:r>
          </a:p>
          <a:p>
            <a:r>
              <a:rPr lang="en-IN" dirty="0"/>
              <a:t>Method overloading is an </a:t>
            </a:r>
            <a:r>
              <a:rPr lang="en-IN" b="1" dirty="0"/>
              <a:t>example</a:t>
            </a:r>
            <a:r>
              <a:rPr lang="en-IN" dirty="0"/>
              <a:t> of static </a:t>
            </a:r>
            <a:r>
              <a:rPr lang="en-IN" b="1" dirty="0"/>
              <a:t>polymorphism</a:t>
            </a:r>
            <a:r>
              <a:rPr lang="en-IN" dirty="0"/>
              <a:t>, while method overriding is an </a:t>
            </a:r>
            <a:r>
              <a:rPr lang="en-IN" b="1" dirty="0"/>
              <a:t>example</a:t>
            </a:r>
            <a:r>
              <a:rPr lang="en-IN" dirty="0"/>
              <a:t> of dynamic </a:t>
            </a:r>
            <a:r>
              <a:rPr lang="en-IN" b="1" dirty="0"/>
              <a:t>polymorphism</a:t>
            </a:r>
            <a:r>
              <a:rPr lang="en-IN" dirty="0"/>
              <a:t>. An important </a:t>
            </a:r>
            <a:r>
              <a:rPr lang="en-IN" b="1" dirty="0"/>
              <a:t>example</a:t>
            </a:r>
            <a:r>
              <a:rPr lang="en-IN" dirty="0"/>
              <a:t> of </a:t>
            </a:r>
            <a:r>
              <a:rPr lang="en-IN" b="1" dirty="0"/>
              <a:t>polymorphism</a:t>
            </a:r>
            <a:r>
              <a:rPr lang="en-IN" dirty="0"/>
              <a:t> is how a parent class refers to a child class </a:t>
            </a:r>
            <a:r>
              <a:rPr lang="en-IN" dirty="0" smtClean="0"/>
              <a:t>object</a:t>
            </a:r>
          </a:p>
          <a:p>
            <a:r>
              <a:rPr lang="en-IN" dirty="0" smtClean="0"/>
              <a:t>Any </a:t>
            </a:r>
            <a:r>
              <a:rPr lang="en-IN" dirty="0"/>
              <a:t>object that satisfies more than one IS-A relationship is polymorphic in </a:t>
            </a:r>
            <a:r>
              <a:rPr lang="en-IN" dirty="0" smtClean="0"/>
              <a:t>nature</a:t>
            </a:r>
          </a:p>
          <a:p>
            <a:r>
              <a:rPr lang="en-IN" dirty="0" smtClean="0"/>
              <a:t>A </a:t>
            </a:r>
            <a:r>
              <a:rPr lang="en-IN" i="1" dirty="0"/>
              <a:t>single action by different ways</a:t>
            </a:r>
            <a:r>
              <a:rPr lang="en-IN" dirty="0"/>
              <a:t>. Polymorphism is derived from 2 </a:t>
            </a:r>
            <a:r>
              <a:rPr lang="en-IN" dirty="0" err="1"/>
              <a:t>greek</a:t>
            </a:r>
            <a:r>
              <a:rPr lang="en-IN" dirty="0"/>
              <a:t> words: poly and morphs. The word "poly" means many and "morphs" means forms.</a:t>
            </a:r>
            <a:endParaRPr lang="en-US" dirty="0" smtClean="0"/>
          </a:p>
          <a:p>
            <a:endParaRPr lang="en-IN" dirty="0"/>
          </a:p>
        </p:txBody>
      </p:sp>
    </p:spTree>
    <p:extLst>
      <p:ext uri="{BB962C8B-B14F-4D97-AF65-F5344CB8AC3E}">
        <p14:creationId xmlns:p14="http://schemas.microsoft.com/office/powerpoint/2010/main" xmlns="" val="1439519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hlinkClick r:id="rId2"/>
              </a:rPr>
              <a:t>Interface</a:t>
            </a:r>
            <a:endParaRPr lang="en-IN" dirty="0"/>
          </a:p>
        </p:txBody>
      </p:sp>
      <p:sp>
        <p:nvSpPr>
          <p:cNvPr id="3" name="Content Placeholder 2"/>
          <p:cNvSpPr>
            <a:spLocks noGrp="1"/>
          </p:cNvSpPr>
          <p:nvPr>
            <p:ph idx="1"/>
          </p:nvPr>
        </p:nvSpPr>
        <p:spPr>
          <a:xfrm>
            <a:off x="677334" y="1777403"/>
            <a:ext cx="8596668" cy="4741731"/>
          </a:xfrm>
        </p:spPr>
        <p:txBody>
          <a:bodyPr>
            <a:normAutofit/>
          </a:bodyPr>
          <a:lstStyle/>
          <a:p>
            <a:r>
              <a:rPr lang="en-IN" dirty="0" smtClean="0"/>
              <a:t>Multiple </a:t>
            </a:r>
            <a:r>
              <a:rPr lang="en-IN" dirty="0"/>
              <a:t>inheritance </a:t>
            </a:r>
            <a:r>
              <a:rPr lang="en-IN" dirty="0" smtClean="0"/>
              <a:t>can be achieved by using </a:t>
            </a:r>
            <a:r>
              <a:rPr lang="en-IN" dirty="0"/>
              <a:t>interfaces, what is means is that an </a:t>
            </a:r>
            <a:r>
              <a:rPr lang="en-IN" b="1" dirty="0"/>
              <a:t>interface</a:t>
            </a:r>
            <a:r>
              <a:rPr lang="en-IN" dirty="0"/>
              <a:t> can extend multiple interfaces. implements keyword is used by classes to implement an </a:t>
            </a:r>
            <a:r>
              <a:rPr lang="en-IN" b="1" dirty="0"/>
              <a:t>interface</a:t>
            </a:r>
            <a:r>
              <a:rPr lang="en-IN" dirty="0" smtClean="0"/>
              <a:t>.</a:t>
            </a:r>
          </a:p>
          <a:p>
            <a:r>
              <a:rPr lang="en-IN" dirty="0" smtClean="0"/>
              <a:t>Interface </a:t>
            </a:r>
            <a:r>
              <a:rPr lang="en-IN" dirty="0"/>
              <a:t>provides absolute </a:t>
            </a:r>
            <a:r>
              <a:rPr lang="en-IN" dirty="0" smtClean="0"/>
              <a:t>abstraction,  Abstract </a:t>
            </a:r>
            <a:r>
              <a:rPr lang="en-IN" dirty="0"/>
              <a:t>classes can have method implementations but interface can’t</a:t>
            </a:r>
            <a:r>
              <a:rPr lang="en-IN" dirty="0" smtClean="0"/>
              <a:t>. but Java 8 can.</a:t>
            </a:r>
          </a:p>
          <a:p>
            <a:r>
              <a:rPr lang="en-IN" dirty="0"/>
              <a:t>Interfaces can’t have constructors because we can’t instantiate them and interfaces can’t have a method with body</a:t>
            </a:r>
            <a:r>
              <a:rPr lang="en-IN" dirty="0" smtClean="0"/>
              <a:t>.</a:t>
            </a:r>
          </a:p>
          <a:p>
            <a:r>
              <a:rPr lang="en-IN" dirty="0"/>
              <a:t>By default any attribute of interface is </a:t>
            </a:r>
            <a:r>
              <a:rPr lang="en-IN" b="1" dirty="0"/>
              <a:t>public</a:t>
            </a:r>
            <a:r>
              <a:rPr lang="en-IN" dirty="0"/>
              <a:t>, </a:t>
            </a:r>
            <a:r>
              <a:rPr lang="en-IN" b="1" dirty="0"/>
              <a:t>static</a:t>
            </a:r>
            <a:r>
              <a:rPr lang="en-IN" dirty="0"/>
              <a:t> and </a:t>
            </a:r>
            <a:r>
              <a:rPr lang="en-IN" b="1" dirty="0" smtClean="0"/>
              <a:t>final</a:t>
            </a:r>
            <a:r>
              <a:rPr lang="en-IN" dirty="0" smtClean="0"/>
              <a:t>, and </a:t>
            </a:r>
            <a:r>
              <a:rPr lang="en-IN" dirty="0"/>
              <a:t>methods are implicitly </a:t>
            </a:r>
            <a:r>
              <a:rPr lang="en-IN" b="1" dirty="0"/>
              <a:t>abstract</a:t>
            </a:r>
            <a:r>
              <a:rPr lang="en-IN" dirty="0"/>
              <a:t> and </a:t>
            </a:r>
            <a:r>
              <a:rPr lang="en-IN" b="1" dirty="0" smtClean="0"/>
              <a:t>public,</a:t>
            </a:r>
            <a:r>
              <a:rPr lang="en-IN" dirty="0" smtClean="0"/>
              <a:t> </a:t>
            </a:r>
            <a:r>
              <a:rPr lang="en-IN" dirty="0"/>
              <a:t>so we don’t need to provide access modifiers to the attributes but if we do, compiler doesn’t complain about it either</a:t>
            </a:r>
            <a:r>
              <a:rPr lang="en-IN" dirty="0" smtClean="0"/>
              <a:t>.</a:t>
            </a:r>
          </a:p>
          <a:p>
            <a:r>
              <a:rPr lang="en-IN" dirty="0"/>
              <a:t>An interface can’t extend any class but it can extend another interface. public interface Shape extends </a:t>
            </a:r>
            <a:r>
              <a:rPr lang="en-IN" dirty="0" err="1"/>
              <a:t>Cloneable</a:t>
            </a:r>
            <a:r>
              <a:rPr lang="en-IN" dirty="0"/>
              <a:t>{} is an example of an interface extending another interface. Actually java provides multiple inheritance in interfaces, what is means is that an interface can extend multiple interfaces.</a:t>
            </a:r>
          </a:p>
        </p:txBody>
      </p:sp>
    </p:spTree>
    <p:extLst>
      <p:ext uri="{BB962C8B-B14F-4D97-AF65-F5344CB8AC3E}">
        <p14:creationId xmlns:p14="http://schemas.microsoft.com/office/powerpoint/2010/main" xmlns="" val="400447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509</TotalTime>
  <Words>1973</Words>
  <Application>Microsoft Office PowerPoint</Application>
  <PresentationFormat>Custom</PresentationFormat>
  <Paragraphs>94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What is Language?</vt:lpstr>
      <vt:lpstr>Computer Programing Language</vt:lpstr>
      <vt:lpstr>Slide 3</vt:lpstr>
      <vt:lpstr>What is OOP thinking?</vt:lpstr>
      <vt:lpstr>What is Object?</vt:lpstr>
      <vt:lpstr>Advantages of Object Oriented Programming </vt:lpstr>
      <vt:lpstr>Components OOP</vt:lpstr>
      <vt:lpstr>Polymorphism</vt:lpstr>
      <vt:lpstr>Interface</vt:lpstr>
      <vt:lpstr>Inheritance</vt:lpstr>
      <vt:lpstr>Abstraction</vt:lpstr>
      <vt:lpstr>Encapsulation</vt:lpstr>
      <vt:lpstr>Up casting and down casting</vt:lpstr>
      <vt:lpstr>Association</vt:lpstr>
      <vt:lpstr>Aggregation</vt:lpstr>
      <vt:lpstr>Composition</vt:lpstr>
    </vt:vector>
  </TitlesOfParts>
  <Company>Ernst &amp; Young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Language?</dc:title>
  <dc:creator>Abhishek Kumar Sehgal</dc:creator>
  <cp:lastModifiedBy>uys41</cp:lastModifiedBy>
  <cp:revision>38</cp:revision>
  <dcterms:created xsi:type="dcterms:W3CDTF">2017-10-27T12:57:16Z</dcterms:created>
  <dcterms:modified xsi:type="dcterms:W3CDTF">2017-10-28T04:25:31Z</dcterms:modified>
</cp:coreProperties>
</file>