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93253F2-4B70-4607-B639-83D18E08B55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17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6880C-9504-435E-AB65-856610FF0868}" type="datetimeFigureOut">
              <a:rPr lang="en-IN" smtClean="0"/>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253F2-4B70-4607-B639-83D18E08B556}" type="slidenum">
              <a:rPr lang="en-IN" smtClean="0"/>
              <a:t>‹#›</a:t>
            </a:fld>
            <a:endParaRPr lang="en-IN"/>
          </a:p>
        </p:txBody>
      </p:sp>
    </p:spTree>
    <p:extLst>
      <p:ext uri="{BB962C8B-B14F-4D97-AF65-F5344CB8AC3E}">
        <p14:creationId xmlns:p14="http://schemas.microsoft.com/office/powerpoint/2010/main" val="412566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445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9934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spTree>
    <p:extLst>
      <p:ext uri="{BB962C8B-B14F-4D97-AF65-F5344CB8AC3E}">
        <p14:creationId xmlns:p14="http://schemas.microsoft.com/office/powerpoint/2010/main" val="334431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817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4400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203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02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spTree>
    <p:extLst>
      <p:ext uri="{BB962C8B-B14F-4D97-AF65-F5344CB8AC3E}">
        <p14:creationId xmlns:p14="http://schemas.microsoft.com/office/powerpoint/2010/main" val="378459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6880C-9504-435E-AB65-856610FF0868}" type="datetimeFigureOut">
              <a:rPr lang="en-IN" smtClean="0"/>
              <a:t>28-10-2017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253F2-4B70-4607-B639-83D18E08B55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301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56880C-9504-435E-AB65-856610FF0868}" type="datetimeFigureOut">
              <a:rPr lang="en-IN" smtClean="0"/>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253F2-4B70-4607-B639-83D18E08B556}" type="slidenum">
              <a:rPr lang="en-IN" smtClean="0"/>
              <a:t>‹#›</a:t>
            </a:fld>
            <a:endParaRPr lang="en-IN"/>
          </a:p>
        </p:txBody>
      </p:sp>
    </p:spTree>
    <p:extLst>
      <p:ext uri="{BB962C8B-B14F-4D97-AF65-F5344CB8AC3E}">
        <p14:creationId xmlns:p14="http://schemas.microsoft.com/office/powerpoint/2010/main" val="19239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56880C-9504-435E-AB65-856610FF0868}" type="datetimeFigureOut">
              <a:rPr lang="en-IN" smtClean="0"/>
              <a:t>28-10-2017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3253F2-4B70-4607-B639-83D18E08B55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47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56880C-9504-435E-AB65-856610FF0868}" type="datetimeFigureOut">
              <a:rPr lang="en-IN" smtClean="0"/>
              <a:t>28-10-2017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3253F2-4B70-4607-B639-83D18E08B5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33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6880C-9504-435E-AB65-856610FF0868}" type="datetimeFigureOut">
              <a:rPr lang="en-IN" smtClean="0"/>
              <a:t>28-10-2017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3253F2-4B70-4607-B639-83D18E08B556}" type="slidenum">
              <a:rPr lang="en-IN" smtClean="0"/>
              <a:t>‹#›</a:t>
            </a:fld>
            <a:endParaRPr lang="en-IN"/>
          </a:p>
        </p:txBody>
      </p:sp>
    </p:spTree>
    <p:extLst>
      <p:ext uri="{BB962C8B-B14F-4D97-AF65-F5344CB8AC3E}">
        <p14:creationId xmlns:p14="http://schemas.microsoft.com/office/powerpoint/2010/main" val="113808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6880C-9504-435E-AB65-856610FF0868}" type="datetimeFigureOut">
              <a:rPr lang="en-IN" smtClean="0"/>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253F2-4B70-4607-B639-83D18E08B55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79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6880C-9504-435E-AB65-856610FF0868}" type="datetimeFigureOut">
              <a:rPr lang="en-IN" smtClean="0"/>
              <a:t>28-10-2017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253F2-4B70-4607-B639-83D18E08B556}" type="slidenum">
              <a:rPr lang="en-IN" smtClean="0"/>
              <a:t>‹#›</a:t>
            </a:fld>
            <a:endParaRPr lang="en-IN"/>
          </a:p>
        </p:txBody>
      </p:sp>
    </p:spTree>
    <p:extLst>
      <p:ext uri="{BB962C8B-B14F-4D97-AF65-F5344CB8AC3E}">
        <p14:creationId xmlns:p14="http://schemas.microsoft.com/office/powerpoint/2010/main" val="69552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56880C-9504-435E-AB65-856610FF0868}" type="datetimeFigureOut">
              <a:rPr lang="en-IN" smtClean="0"/>
              <a:t>28-10-2017</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3253F2-4B70-4607-B639-83D18E08B556}" type="slidenum">
              <a:rPr lang="en-IN" smtClean="0"/>
              <a:t>‹#›</a:t>
            </a:fld>
            <a:endParaRPr lang="en-IN"/>
          </a:p>
        </p:txBody>
      </p:sp>
    </p:spTree>
    <p:extLst>
      <p:ext uri="{BB962C8B-B14F-4D97-AF65-F5344CB8AC3E}">
        <p14:creationId xmlns:p14="http://schemas.microsoft.com/office/powerpoint/2010/main" val="25089605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bm.com/developerworks/library/os-android-devel/index.html#artrelatedtopi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Google_Daydream" TargetMode="External"/><Relationship Id="rId7" Type="http://schemas.openxmlformats.org/officeDocument/2006/relationships/hyperlink" Target="https://en.wikipedia.org/wiki/Android_Nougat" TargetMode="External"/><Relationship Id="rId2" Type="http://schemas.openxmlformats.org/officeDocument/2006/relationships/hyperlink" Target="https://en.wikipedia.org/wiki/Google_I/O" TargetMode="External"/><Relationship Id="rId1" Type="http://schemas.openxmlformats.org/officeDocument/2006/relationships/slideLayout" Target="../slideLayouts/slideLayout2.xml"/><Relationship Id="rId6" Type="http://schemas.openxmlformats.org/officeDocument/2006/relationships/hyperlink" Target="https://en.wikipedia.org/wiki/Android_(operating_system)#cite_note-99" TargetMode="External"/><Relationship Id="rId5" Type="http://schemas.openxmlformats.org/officeDocument/2006/relationships/hyperlink" Target="https://en.wikipedia.org/wiki/Virtual_reality_headset" TargetMode="External"/><Relationship Id="rId4" Type="http://schemas.openxmlformats.org/officeDocument/2006/relationships/hyperlink" Target="https://en.wikipedia.org/wiki/Virtual_reality"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Android-x86" TargetMode="External"/><Relationship Id="rId13" Type="http://schemas.openxmlformats.org/officeDocument/2006/relationships/hyperlink" Target="https://en.wikipedia.org/wiki/Random-access_memory" TargetMode="External"/><Relationship Id="rId3" Type="http://schemas.openxmlformats.org/officeDocument/2006/relationships/hyperlink" Target="https://en.wikipedia.org/wiki/ARMv7" TargetMode="External"/><Relationship Id="rId7" Type="http://schemas.openxmlformats.org/officeDocument/2006/relationships/hyperlink" Target="https://en.wikipedia.org/wiki/X86-64" TargetMode="External"/><Relationship Id="rId12" Type="http://schemas.openxmlformats.org/officeDocument/2006/relationships/hyperlink" Target="https://en.wikipedia.org/wiki/32-bit" TargetMode="External"/><Relationship Id="rId2" Type="http://schemas.openxmlformats.org/officeDocument/2006/relationships/hyperlink" Target="https://en.wikipedia.org/wiki/ARM_architecture" TargetMode="External"/><Relationship Id="rId1" Type="http://schemas.openxmlformats.org/officeDocument/2006/relationships/slideLayout" Target="../slideLayouts/slideLayout2.xml"/><Relationship Id="rId6" Type="http://schemas.openxmlformats.org/officeDocument/2006/relationships/hyperlink" Target="https://en.wikipedia.org/wiki/MIPS_architecture" TargetMode="External"/><Relationship Id="rId11" Type="http://schemas.openxmlformats.org/officeDocument/2006/relationships/hyperlink" Target="https://en.wikipedia.org/wiki/64-bit_computing" TargetMode="External"/><Relationship Id="rId5" Type="http://schemas.openxmlformats.org/officeDocument/2006/relationships/hyperlink" Target="https://en.wikipedia.org/wiki/X86" TargetMode="External"/><Relationship Id="rId10" Type="http://schemas.openxmlformats.org/officeDocument/2006/relationships/hyperlink" Target="https://en.wikipedia.org/wiki/ARM64" TargetMode="External"/><Relationship Id="rId4" Type="http://schemas.openxmlformats.org/officeDocument/2006/relationships/hyperlink" Target="https://en.wikipedia.org/wiki/ARMv8-A" TargetMode="External"/><Relationship Id="rId9" Type="http://schemas.openxmlformats.org/officeDocument/2006/relationships/hyperlink" Target="https://en.wikipedia.org/wiki/Inte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00200"/>
            <a:ext cx="6815669" cy="643464"/>
          </a:xfrm>
        </p:spPr>
        <p:txBody>
          <a:bodyPr/>
          <a:lstStyle/>
          <a:p>
            <a:r>
              <a:rPr lang="en-US" dirty="0" smtClean="0"/>
              <a:t>What is A</a:t>
            </a:r>
            <a:r>
              <a:rPr lang="en-IN" b="1" dirty="0" err="1" smtClean="0"/>
              <a:t>ndroid</a:t>
            </a:r>
            <a:r>
              <a:rPr lang="en-IN" b="1" dirty="0" smtClean="0"/>
              <a:t>?</a:t>
            </a:r>
            <a:endParaRPr lang="en-IN" dirty="0"/>
          </a:p>
        </p:txBody>
      </p:sp>
      <p:sp>
        <p:nvSpPr>
          <p:cNvPr id="3" name="Subtitle 2"/>
          <p:cNvSpPr>
            <a:spLocks noGrp="1"/>
          </p:cNvSpPr>
          <p:nvPr>
            <p:ph type="subTitle" idx="1"/>
          </p:nvPr>
        </p:nvSpPr>
        <p:spPr>
          <a:xfrm>
            <a:off x="2463501" y="2108498"/>
            <a:ext cx="7293686" cy="3453205"/>
          </a:xfrm>
        </p:spPr>
        <p:txBody>
          <a:bodyPr>
            <a:normAutofit fontScale="85000" lnSpcReduction="20000"/>
          </a:bodyPr>
          <a:lstStyle/>
          <a:p>
            <a:pPr algn="l"/>
            <a:r>
              <a:rPr lang="en-IN" dirty="0" smtClean="0"/>
              <a:t>Android is a Linux based operating system it is designed primarily for touch screen mobile devices such as smart phones and tablet computers. It is the stack of software's those communicate together to perform a specific task.  One of the most widely used mobile OS   these days is android.  The Android </a:t>
            </a:r>
            <a:r>
              <a:rPr lang="en-IN" dirty="0" err="1" smtClean="0"/>
              <a:t>Inc</a:t>
            </a:r>
            <a:r>
              <a:rPr lang="en-IN" dirty="0" smtClean="0"/>
              <a:t> was founded in Palo Alto of California in 2003 </a:t>
            </a:r>
            <a:r>
              <a:rPr lang="en-IN" dirty="0"/>
              <a:t>by Andy Rubin, Rich miner, Nick sears and Chris White</a:t>
            </a:r>
            <a:r>
              <a:rPr lang="en-IN" dirty="0" smtClean="0"/>
              <a:t>.</a:t>
            </a:r>
          </a:p>
          <a:p>
            <a:pPr algn="l"/>
            <a:r>
              <a:rPr lang="en-IN" dirty="0" smtClean="0"/>
              <a:t>The hardware that supports android software is based on ARM architecture platform. The android is an open source operating system means that it’s free and any one can use it. The first version 1.0 of android development kit (SDK) was released in 2008</a:t>
            </a:r>
          </a:p>
          <a:p>
            <a:pPr algn="l"/>
            <a:r>
              <a:rPr lang="en-IN" dirty="0"/>
              <a:t>Later Android Inc. was acquired by Google in 2005. After original release there have been number of updates in the original version of Android. </a:t>
            </a:r>
            <a:r>
              <a:rPr lang="en-IN" dirty="0" smtClean="0"/>
              <a:t>It comes under </a:t>
            </a:r>
            <a:r>
              <a:rPr lang="en-IN" dirty="0" smtClean="0">
                <a:solidFill>
                  <a:schemeClr val="accent2">
                    <a:lumMod val="75000"/>
                  </a:schemeClr>
                </a:solidFill>
                <a:hlinkClick r:id="rId2"/>
              </a:rPr>
              <a:t>Open </a:t>
            </a:r>
            <a:r>
              <a:rPr lang="en-IN" dirty="0">
                <a:solidFill>
                  <a:schemeClr val="accent2">
                    <a:lumMod val="75000"/>
                  </a:schemeClr>
                </a:solidFill>
                <a:hlinkClick r:id="rId2"/>
              </a:rPr>
              <a:t>Handset Alliance</a:t>
            </a:r>
            <a:endParaRPr lang="en-IN" dirty="0">
              <a:solidFill>
                <a:schemeClr val="accent2">
                  <a:lumMod val="75000"/>
                </a:schemeClr>
              </a:solidFill>
            </a:endParaRPr>
          </a:p>
        </p:txBody>
      </p:sp>
    </p:spTree>
    <p:extLst>
      <p:ext uri="{BB962C8B-B14F-4D97-AF65-F5344CB8AC3E}">
        <p14:creationId xmlns:p14="http://schemas.microsoft.com/office/powerpoint/2010/main" val="188597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 providers</a:t>
            </a:r>
            <a:endParaRPr lang="en-IN" dirty="0"/>
          </a:p>
        </p:txBody>
      </p:sp>
      <p:sp>
        <p:nvSpPr>
          <p:cNvPr id="3" name="Content Placeholder 2"/>
          <p:cNvSpPr>
            <a:spLocks noGrp="1"/>
          </p:cNvSpPr>
          <p:nvPr>
            <p:ph idx="1"/>
          </p:nvPr>
        </p:nvSpPr>
        <p:spPr/>
        <p:txBody>
          <a:bodyPr/>
          <a:lstStyle/>
          <a:p>
            <a:r>
              <a:rPr lang="en-IN" dirty="0" smtClean="0"/>
              <a:t>A </a:t>
            </a:r>
            <a:r>
              <a:rPr lang="en-IN" dirty="0"/>
              <a:t>content provider's job is to manage access to persisted data, such as a SQLite database. If your application is very simple, you might not necessarily create a content provider. If you're building a larger application, or one that makes data available to multiple activities or applications, a content provider is the means of accessing your data</a:t>
            </a:r>
          </a:p>
        </p:txBody>
      </p:sp>
    </p:spTree>
    <p:extLst>
      <p:ext uri="{BB962C8B-B14F-4D97-AF65-F5344CB8AC3E}">
        <p14:creationId xmlns:p14="http://schemas.microsoft.com/office/powerpoint/2010/main" val="370435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Broadcast receivers</a:t>
            </a:r>
            <a:endParaRPr lang="en-IN" dirty="0"/>
          </a:p>
        </p:txBody>
      </p:sp>
      <p:sp>
        <p:nvSpPr>
          <p:cNvPr id="3" name="Content Placeholder 2"/>
          <p:cNvSpPr>
            <a:spLocks noGrp="1"/>
          </p:cNvSpPr>
          <p:nvPr>
            <p:ph idx="1"/>
          </p:nvPr>
        </p:nvSpPr>
        <p:spPr/>
        <p:txBody>
          <a:bodyPr>
            <a:normAutofit fontScale="92500" lnSpcReduction="20000"/>
          </a:bodyPr>
          <a:lstStyle/>
          <a:p>
            <a:r>
              <a:rPr lang="en-IN" dirty="0"/>
              <a:t>An Android application may be launched to process a element of data or respond to an event, such as the receipt of a text </a:t>
            </a:r>
            <a:r>
              <a:rPr lang="en-IN" dirty="0" smtClean="0"/>
              <a:t>message</a:t>
            </a:r>
          </a:p>
          <a:p>
            <a:r>
              <a:rPr lang="en-IN" dirty="0"/>
              <a:t>An Android application, along with a file called AndroidManifest.xml, is deployed to a device. AndroidManifest.xml contains the necessary configuration information to properly install it to the device. It includes the required class names and types of events the application is able to process, and the required permissions the application needs to run. For example, if an application requires access to the network — to download a file, for example — this permission must be explicitly stated in the manifest file. Many applications may have this specific permission enabled. Such declarative security helps reduce the likelihood that a rogue application can cause damage on your device.</a:t>
            </a:r>
          </a:p>
        </p:txBody>
      </p:sp>
    </p:spTree>
    <p:extLst>
      <p:ext uri="{BB962C8B-B14F-4D97-AF65-F5344CB8AC3E}">
        <p14:creationId xmlns:p14="http://schemas.microsoft.com/office/powerpoint/2010/main" val="342528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Virtual </a:t>
            </a:r>
            <a:r>
              <a:rPr lang="en-IN" b="1" dirty="0" smtClean="0"/>
              <a:t>reality</a:t>
            </a:r>
            <a:endParaRPr lang="en-IN" dirty="0"/>
          </a:p>
        </p:txBody>
      </p:sp>
      <p:sp>
        <p:nvSpPr>
          <p:cNvPr id="3" name="Content Placeholder 2"/>
          <p:cNvSpPr>
            <a:spLocks noGrp="1"/>
          </p:cNvSpPr>
          <p:nvPr>
            <p:ph idx="1"/>
          </p:nvPr>
        </p:nvSpPr>
        <p:spPr/>
        <p:txBody>
          <a:bodyPr/>
          <a:lstStyle/>
          <a:p>
            <a:r>
              <a:rPr lang="en-IN" dirty="0"/>
              <a:t>At </a:t>
            </a:r>
            <a:r>
              <a:rPr lang="en-IN" dirty="0">
                <a:hlinkClick r:id="rId2" tooltip="Google I/O"/>
              </a:rPr>
              <a:t>Google I/O</a:t>
            </a:r>
            <a:r>
              <a:rPr lang="en-IN" dirty="0"/>
              <a:t> on May 2016, Google announced </a:t>
            </a:r>
            <a:r>
              <a:rPr lang="en-IN" dirty="0">
                <a:hlinkClick r:id="rId3" tooltip="Google Daydream"/>
              </a:rPr>
              <a:t>Daydream</a:t>
            </a:r>
            <a:r>
              <a:rPr lang="en-IN" dirty="0"/>
              <a:t>, a </a:t>
            </a:r>
            <a:r>
              <a:rPr lang="en-IN" dirty="0">
                <a:hlinkClick r:id="rId4" tooltip="Virtual reality"/>
              </a:rPr>
              <a:t>virtual reality</a:t>
            </a:r>
            <a:r>
              <a:rPr lang="en-IN" dirty="0"/>
              <a:t> platform that relies on a smartphone and provides VR capabilities through a </a:t>
            </a:r>
            <a:r>
              <a:rPr lang="en-IN" dirty="0">
                <a:hlinkClick r:id="rId5" tooltip="Virtual reality headset"/>
              </a:rPr>
              <a:t>virtual reality headset</a:t>
            </a:r>
            <a:r>
              <a:rPr lang="en-IN" dirty="0"/>
              <a:t> and controller designed by Google itself.</a:t>
            </a:r>
            <a:r>
              <a:rPr lang="en-IN" baseline="30000" dirty="0">
                <a:hlinkClick r:id="rId6"/>
              </a:rPr>
              <a:t>[98]</a:t>
            </a:r>
            <a:r>
              <a:rPr lang="en-IN" dirty="0"/>
              <a:t> The platform is built into Android starting with </a:t>
            </a:r>
            <a:r>
              <a:rPr lang="en-IN" dirty="0">
                <a:hlinkClick r:id="rId7" tooltip="Android Nougat"/>
              </a:rPr>
              <a:t>Android Nougat</a:t>
            </a:r>
            <a:r>
              <a:rPr lang="en-IN" dirty="0"/>
              <a:t>, differentiating from standalone support for VR capabilities. The software is available for developers, and was released in 2016</a:t>
            </a:r>
          </a:p>
        </p:txBody>
      </p:sp>
    </p:spTree>
    <p:extLst>
      <p:ext uri="{BB962C8B-B14F-4D97-AF65-F5344CB8AC3E}">
        <p14:creationId xmlns:p14="http://schemas.microsoft.com/office/powerpoint/2010/main" val="45097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Hardware</a:t>
            </a:r>
            <a:endParaRPr lang="en-IN" dirty="0"/>
          </a:p>
        </p:txBody>
      </p:sp>
      <p:sp>
        <p:nvSpPr>
          <p:cNvPr id="3" name="Content Placeholder 2"/>
          <p:cNvSpPr>
            <a:spLocks noGrp="1"/>
          </p:cNvSpPr>
          <p:nvPr>
            <p:ph idx="1"/>
          </p:nvPr>
        </p:nvSpPr>
        <p:spPr/>
        <p:txBody>
          <a:bodyPr>
            <a:normAutofit fontScale="92500" lnSpcReduction="20000"/>
          </a:bodyPr>
          <a:lstStyle/>
          <a:p>
            <a:r>
              <a:rPr lang="en-IN" dirty="0"/>
              <a:t>Android is the </a:t>
            </a:r>
            <a:r>
              <a:rPr lang="en-IN" dirty="0">
                <a:hlinkClick r:id="rId2" tooltip="ARM architecture"/>
              </a:rPr>
              <a:t>ARM</a:t>
            </a:r>
            <a:r>
              <a:rPr lang="en-IN" dirty="0"/>
              <a:t> (</a:t>
            </a:r>
            <a:r>
              <a:rPr lang="en-IN" dirty="0">
                <a:hlinkClick r:id="rId3" tooltip="ARMv7"/>
              </a:rPr>
              <a:t>ARMv7</a:t>
            </a:r>
            <a:r>
              <a:rPr lang="en-IN" dirty="0"/>
              <a:t> and </a:t>
            </a:r>
            <a:r>
              <a:rPr lang="en-IN" dirty="0">
                <a:hlinkClick r:id="rId4" tooltip="ARMv8-A"/>
              </a:rPr>
              <a:t>ARMv8-A</a:t>
            </a:r>
            <a:r>
              <a:rPr lang="en-IN" dirty="0"/>
              <a:t> architectures), with </a:t>
            </a:r>
            <a:r>
              <a:rPr lang="en-IN" dirty="0">
                <a:hlinkClick r:id="rId5" tooltip="X86"/>
              </a:rPr>
              <a:t>x86</a:t>
            </a:r>
            <a:r>
              <a:rPr lang="en-IN" dirty="0"/>
              <a:t>, </a:t>
            </a:r>
            <a:r>
              <a:rPr lang="en-IN" dirty="0">
                <a:hlinkClick r:id="rId6" tooltip="MIPS architecture"/>
              </a:rPr>
              <a:t>MIPS and MIPS64</a:t>
            </a:r>
            <a:r>
              <a:rPr lang="en-IN" dirty="0"/>
              <a:t>, and </a:t>
            </a:r>
            <a:r>
              <a:rPr lang="en-IN" dirty="0">
                <a:hlinkClick r:id="rId7" tooltip="X86-64"/>
              </a:rPr>
              <a:t>x86-64</a:t>
            </a:r>
            <a:r>
              <a:rPr lang="en-IN" dirty="0"/>
              <a:t> architectures also officially supported in later versions of </a:t>
            </a:r>
            <a:r>
              <a:rPr lang="en-IN" dirty="0" smtClean="0"/>
              <a:t>Android. </a:t>
            </a:r>
            <a:r>
              <a:rPr lang="en-IN" dirty="0"/>
              <a:t>The unofficial </a:t>
            </a:r>
            <a:r>
              <a:rPr lang="en-IN" dirty="0">
                <a:hlinkClick r:id="rId8" tooltip="Android-x86"/>
              </a:rPr>
              <a:t>Android-x86</a:t>
            </a:r>
            <a:r>
              <a:rPr lang="en-IN" dirty="0"/>
              <a:t> project provided support for the x86 architectures ahead of the official </a:t>
            </a:r>
            <a:r>
              <a:rPr lang="en-IN" dirty="0" smtClean="0"/>
              <a:t>support. MIPS </a:t>
            </a:r>
            <a:r>
              <a:rPr lang="en-IN" dirty="0"/>
              <a:t>architecture was also supported before Google did. Since 2012, Android devices with </a:t>
            </a:r>
            <a:r>
              <a:rPr lang="en-IN" dirty="0">
                <a:hlinkClick r:id="rId9" tooltip="Intel"/>
              </a:rPr>
              <a:t>Intel</a:t>
            </a:r>
            <a:r>
              <a:rPr lang="en-IN" dirty="0"/>
              <a:t> processors began to appear, including </a:t>
            </a:r>
            <a:r>
              <a:rPr lang="en-IN" dirty="0" smtClean="0"/>
              <a:t>phones </a:t>
            </a:r>
            <a:r>
              <a:rPr lang="en-IN" dirty="0"/>
              <a:t>and tablets. While </a:t>
            </a:r>
            <a:r>
              <a:rPr lang="en-IN" dirty="0" smtClean="0"/>
              <a:t>gaming </a:t>
            </a:r>
            <a:r>
              <a:rPr lang="en-IN" dirty="0"/>
              <a:t>support for 64-bit platforms, Android was first made to run on 64-bit x86 and then on </a:t>
            </a:r>
            <a:r>
              <a:rPr lang="en-IN" dirty="0">
                <a:hlinkClick r:id="rId10" tooltip="ARM64"/>
              </a:rPr>
              <a:t>ARM64</a:t>
            </a:r>
            <a:r>
              <a:rPr lang="en-IN" dirty="0"/>
              <a:t>. Since Android 5.0 "Lollipop", </a:t>
            </a:r>
            <a:r>
              <a:rPr lang="en-IN" dirty="0">
                <a:hlinkClick r:id="rId11" tooltip="64-bit computing"/>
              </a:rPr>
              <a:t>64-bit</a:t>
            </a:r>
            <a:r>
              <a:rPr lang="en-IN" dirty="0"/>
              <a:t> variants of all platforms are supported in addition to the </a:t>
            </a:r>
            <a:r>
              <a:rPr lang="en-IN" dirty="0">
                <a:hlinkClick r:id="rId12" tooltip="32-bit"/>
              </a:rPr>
              <a:t>32-bit</a:t>
            </a:r>
            <a:r>
              <a:rPr lang="en-IN" dirty="0"/>
              <a:t> variants. minimum amount of </a:t>
            </a:r>
            <a:r>
              <a:rPr lang="en-IN" dirty="0">
                <a:hlinkClick r:id="rId13" tooltip="Random-access memory"/>
              </a:rPr>
              <a:t>RAM</a:t>
            </a:r>
            <a:r>
              <a:rPr lang="en-IN" dirty="0"/>
              <a:t> for devices running Android 7.1 range from in practice 2 GB for best hardware, down to 1 GB for the most common screen, to absolute minimum 512 MB for lowest spec 32-bit </a:t>
            </a:r>
            <a:r>
              <a:rPr lang="en-IN" dirty="0" smtClean="0"/>
              <a:t>smartphone.</a:t>
            </a:r>
            <a:endParaRPr lang="en-IN" dirty="0"/>
          </a:p>
        </p:txBody>
      </p:sp>
    </p:spTree>
    <p:extLst>
      <p:ext uri="{BB962C8B-B14F-4D97-AF65-F5344CB8AC3E}">
        <p14:creationId xmlns:p14="http://schemas.microsoft.com/office/powerpoint/2010/main" val="383312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3159773"/>
              </p:ext>
            </p:extLst>
          </p:nvPr>
        </p:nvGraphicFramePr>
        <p:xfrm>
          <a:off x="2462305" y="1258649"/>
          <a:ext cx="7230335" cy="4572000"/>
        </p:xfrm>
        <a:graphic>
          <a:graphicData uri="http://schemas.openxmlformats.org/drawingml/2006/table">
            <a:tbl>
              <a:tblPr firstRow="1" bandRow="1">
                <a:tableStyleId>{5C22544A-7EE6-4342-B048-85BDC9FD1C3A}</a:tableStyleId>
              </a:tblPr>
              <a:tblGrid>
                <a:gridCol w="1446067"/>
                <a:gridCol w="1446067"/>
                <a:gridCol w="1446067"/>
                <a:gridCol w="1446067"/>
                <a:gridCol w="1446067"/>
              </a:tblGrid>
              <a:tr h="622007">
                <a:tc>
                  <a:txBody>
                    <a:bodyPr/>
                    <a:lstStyle/>
                    <a:p>
                      <a:r>
                        <a:rPr lang="en-US" dirty="0" smtClean="0"/>
                        <a:t>Version</a:t>
                      </a:r>
                      <a:endParaRPr lang="en-IN" dirty="0"/>
                    </a:p>
                  </a:txBody>
                  <a:tcPr/>
                </a:tc>
                <a:tc>
                  <a:txBody>
                    <a:bodyPr/>
                    <a:lstStyle/>
                    <a:p>
                      <a:r>
                        <a:rPr lang="en-US" dirty="0" smtClean="0"/>
                        <a:t>Code Name</a:t>
                      </a:r>
                      <a:endParaRPr lang="en-IN" dirty="0"/>
                    </a:p>
                  </a:txBody>
                  <a:tcPr/>
                </a:tc>
                <a:tc>
                  <a:txBody>
                    <a:bodyPr/>
                    <a:lstStyle/>
                    <a:p>
                      <a:r>
                        <a:rPr lang="en-US" dirty="0" smtClean="0"/>
                        <a:t>Date of Release</a:t>
                      </a:r>
                      <a:endParaRPr lang="en-IN" dirty="0"/>
                    </a:p>
                  </a:txBody>
                  <a:tcPr/>
                </a:tc>
                <a:tc>
                  <a:txBody>
                    <a:bodyPr/>
                    <a:lstStyle/>
                    <a:p>
                      <a:r>
                        <a:rPr lang="en-US" dirty="0" smtClean="0"/>
                        <a:t>API Level</a:t>
                      </a:r>
                      <a:endParaRPr lang="en-IN" dirty="0"/>
                    </a:p>
                  </a:txBody>
                  <a:tcPr/>
                </a:tc>
                <a:tc>
                  <a:txBody>
                    <a:bodyPr/>
                    <a:lstStyle/>
                    <a:p>
                      <a:r>
                        <a:rPr lang="en-US" dirty="0" smtClean="0"/>
                        <a:t>Usage</a:t>
                      </a:r>
                      <a:endParaRPr lang="en-IN" dirty="0"/>
                    </a:p>
                  </a:txBody>
                  <a:tcPr/>
                </a:tc>
              </a:tr>
              <a:tr h="355432">
                <a:tc>
                  <a:txBody>
                    <a:bodyPr/>
                    <a:lstStyle/>
                    <a:p>
                      <a:r>
                        <a:rPr lang="en-US" dirty="0" smtClean="0"/>
                        <a:t>1.0</a:t>
                      </a:r>
                      <a:endParaRPr lang="en-IN" dirty="0"/>
                    </a:p>
                  </a:txBody>
                  <a:tcPr anchor="ctr"/>
                </a:tc>
                <a:tc>
                  <a:txBody>
                    <a:bodyPr/>
                    <a:lstStyle/>
                    <a:p>
                      <a:r>
                        <a:rPr lang="en-IN" dirty="0" smtClean="0"/>
                        <a:t>Alpha</a:t>
                      </a:r>
                      <a:endParaRPr lang="en-IN" dirty="0"/>
                    </a:p>
                  </a:txBody>
                  <a:tcPr anchor="ctr"/>
                </a:tc>
                <a:tc>
                  <a:txBody>
                    <a:bodyPr/>
                    <a:lstStyle/>
                    <a:p>
                      <a:r>
                        <a:rPr lang="en-US" dirty="0" smtClean="0"/>
                        <a:t>Sep 2008</a:t>
                      </a:r>
                      <a:endParaRPr lang="en-IN" dirty="0"/>
                    </a:p>
                  </a:txBody>
                  <a:tcPr/>
                </a:tc>
                <a:tc>
                  <a:txBody>
                    <a:bodyPr/>
                    <a:lstStyle/>
                    <a:p>
                      <a:r>
                        <a:rPr lang="en-US" dirty="0" smtClean="0"/>
                        <a:t>1</a:t>
                      </a:r>
                      <a:endParaRPr lang="en-IN" dirty="0"/>
                    </a:p>
                  </a:txBody>
                  <a:tcPr/>
                </a:tc>
                <a:tc>
                  <a:txBody>
                    <a:bodyPr/>
                    <a:lstStyle/>
                    <a:p>
                      <a:r>
                        <a:rPr lang="en-US" dirty="0" smtClean="0"/>
                        <a:t>0.00%</a:t>
                      </a:r>
                      <a:endParaRPr lang="en-IN" dirty="0"/>
                    </a:p>
                  </a:txBody>
                  <a:tcPr/>
                </a:tc>
              </a:tr>
              <a:tr h="355432">
                <a:tc>
                  <a:txBody>
                    <a:bodyPr/>
                    <a:lstStyle/>
                    <a:p>
                      <a:r>
                        <a:rPr lang="en-US" dirty="0" smtClean="0"/>
                        <a:t>1.1</a:t>
                      </a:r>
                      <a:endParaRPr lang="en-IN" dirty="0"/>
                    </a:p>
                  </a:txBody>
                  <a:tcPr/>
                </a:tc>
                <a:tc>
                  <a:txBody>
                    <a:bodyPr/>
                    <a:lstStyle/>
                    <a:p>
                      <a:r>
                        <a:rPr lang="en-US" dirty="0" smtClean="0"/>
                        <a:t>Beta</a:t>
                      </a:r>
                      <a:endParaRPr lang="en-IN" dirty="0"/>
                    </a:p>
                  </a:txBody>
                  <a:tcPr/>
                </a:tc>
                <a:tc>
                  <a:txBody>
                    <a:bodyPr/>
                    <a:lstStyle/>
                    <a:p>
                      <a:r>
                        <a:rPr lang="en-US" dirty="0" smtClean="0"/>
                        <a:t>Feb 2009</a:t>
                      </a:r>
                      <a:endParaRPr lang="en-IN" dirty="0"/>
                    </a:p>
                  </a:txBody>
                  <a:tcPr/>
                </a:tc>
                <a:tc>
                  <a:txBody>
                    <a:bodyPr/>
                    <a:lstStyle/>
                    <a:p>
                      <a:r>
                        <a:rPr lang="en-US" dirty="0" smtClean="0"/>
                        <a:t>2</a:t>
                      </a:r>
                      <a:endParaRPr lang="en-IN" dirty="0"/>
                    </a:p>
                  </a:txBody>
                  <a:tcPr/>
                </a:tc>
                <a:tc>
                  <a:txBody>
                    <a:bodyPr/>
                    <a:lstStyle/>
                    <a:p>
                      <a:r>
                        <a:rPr lang="en-US" dirty="0" smtClean="0"/>
                        <a:t>0.00%</a:t>
                      </a:r>
                      <a:endParaRPr lang="en-IN" dirty="0"/>
                    </a:p>
                  </a:txBody>
                  <a:tcPr/>
                </a:tc>
              </a:tr>
              <a:tr h="355432">
                <a:tc>
                  <a:txBody>
                    <a:bodyPr/>
                    <a:lstStyle/>
                    <a:p>
                      <a:r>
                        <a:rPr lang="en-US" dirty="0" smtClean="0"/>
                        <a:t>1.5</a:t>
                      </a:r>
                      <a:endParaRPr lang="en-IN" dirty="0"/>
                    </a:p>
                  </a:txBody>
                  <a:tcPr/>
                </a:tc>
                <a:tc>
                  <a:txBody>
                    <a:bodyPr/>
                    <a:lstStyle/>
                    <a:p>
                      <a:r>
                        <a:rPr lang="en-US" dirty="0" smtClean="0"/>
                        <a:t>Cupcake</a:t>
                      </a:r>
                      <a:endParaRPr lang="en-IN" dirty="0"/>
                    </a:p>
                  </a:txBody>
                  <a:tcPr/>
                </a:tc>
                <a:tc>
                  <a:txBody>
                    <a:bodyPr/>
                    <a:lstStyle/>
                    <a:p>
                      <a:r>
                        <a:rPr lang="en-US" dirty="0" smtClean="0"/>
                        <a:t>April 2009</a:t>
                      </a:r>
                      <a:endParaRPr lang="en-IN" dirty="0"/>
                    </a:p>
                  </a:txBody>
                  <a:tcPr/>
                </a:tc>
                <a:tc>
                  <a:txBody>
                    <a:bodyPr/>
                    <a:lstStyle/>
                    <a:p>
                      <a:r>
                        <a:rPr lang="en-US" dirty="0" smtClean="0"/>
                        <a:t>3</a:t>
                      </a:r>
                      <a:endParaRPr lang="en-IN" dirty="0"/>
                    </a:p>
                  </a:txBody>
                  <a:tcPr/>
                </a:tc>
                <a:tc>
                  <a:txBody>
                    <a:bodyPr/>
                    <a:lstStyle/>
                    <a:p>
                      <a:r>
                        <a:rPr lang="en-US" dirty="0" smtClean="0"/>
                        <a:t>0.05%</a:t>
                      </a:r>
                      <a:endParaRPr lang="en-IN" dirty="0"/>
                    </a:p>
                  </a:txBody>
                  <a:tcPr/>
                </a:tc>
              </a:tr>
              <a:tr h="355432">
                <a:tc>
                  <a:txBody>
                    <a:bodyPr/>
                    <a:lstStyle/>
                    <a:p>
                      <a:r>
                        <a:rPr lang="en-US" dirty="0" smtClean="0"/>
                        <a:t>1.6</a:t>
                      </a:r>
                      <a:endParaRPr lang="en-IN" dirty="0"/>
                    </a:p>
                  </a:txBody>
                  <a:tcPr/>
                </a:tc>
                <a:tc>
                  <a:txBody>
                    <a:bodyPr/>
                    <a:lstStyle/>
                    <a:p>
                      <a:r>
                        <a:rPr lang="en-IN" dirty="0" smtClean="0"/>
                        <a:t>Donut</a:t>
                      </a:r>
                      <a:endParaRPr lang="en-IN" dirty="0"/>
                    </a:p>
                  </a:txBody>
                  <a:tcPr/>
                </a:tc>
                <a:tc>
                  <a:txBody>
                    <a:bodyPr/>
                    <a:lstStyle/>
                    <a:p>
                      <a:r>
                        <a:rPr lang="en-US" dirty="0" smtClean="0"/>
                        <a:t>Sep 2009</a:t>
                      </a:r>
                      <a:endParaRPr lang="en-IN" dirty="0"/>
                    </a:p>
                  </a:txBody>
                  <a:tcPr/>
                </a:tc>
                <a:tc>
                  <a:txBody>
                    <a:bodyPr/>
                    <a:lstStyle/>
                    <a:p>
                      <a:r>
                        <a:rPr lang="en-US" dirty="0" smtClean="0"/>
                        <a:t>4</a:t>
                      </a:r>
                      <a:endParaRPr lang="en-IN" dirty="0"/>
                    </a:p>
                  </a:txBody>
                  <a:tcPr/>
                </a:tc>
                <a:tc>
                  <a:txBody>
                    <a:bodyPr/>
                    <a:lstStyle/>
                    <a:p>
                      <a:r>
                        <a:rPr lang="en-US" dirty="0" smtClean="0"/>
                        <a:t>0.00%</a:t>
                      </a:r>
                      <a:endParaRPr lang="en-IN" dirty="0"/>
                    </a:p>
                  </a:txBody>
                  <a:tcPr/>
                </a:tc>
              </a:tr>
              <a:tr h="355432">
                <a:tc>
                  <a:txBody>
                    <a:bodyPr/>
                    <a:lstStyle/>
                    <a:p>
                      <a:r>
                        <a:rPr lang="en-US" dirty="0" smtClean="0"/>
                        <a:t>2.0-2.1</a:t>
                      </a:r>
                      <a:endParaRPr lang="en-IN" dirty="0"/>
                    </a:p>
                  </a:txBody>
                  <a:tcPr/>
                </a:tc>
                <a:tc>
                  <a:txBody>
                    <a:bodyPr/>
                    <a:lstStyle/>
                    <a:p>
                      <a:r>
                        <a:rPr lang="en-IN" dirty="0" err="1" smtClean="0"/>
                        <a:t>Eclair</a:t>
                      </a:r>
                      <a:endParaRPr lang="en-IN" dirty="0"/>
                    </a:p>
                  </a:txBody>
                  <a:tcPr/>
                </a:tc>
                <a:tc>
                  <a:txBody>
                    <a:bodyPr/>
                    <a:lstStyle/>
                    <a:p>
                      <a:r>
                        <a:rPr lang="en-US" dirty="0" smtClean="0"/>
                        <a:t>Oct 2009</a:t>
                      </a:r>
                      <a:endParaRPr lang="en-IN" dirty="0"/>
                    </a:p>
                  </a:txBody>
                  <a:tcPr/>
                </a:tc>
                <a:tc>
                  <a:txBody>
                    <a:bodyPr/>
                    <a:lstStyle/>
                    <a:p>
                      <a:r>
                        <a:rPr lang="en-US" dirty="0" smtClean="0"/>
                        <a:t>5-7</a:t>
                      </a:r>
                      <a:endParaRPr lang="en-IN" dirty="0"/>
                    </a:p>
                  </a:txBody>
                  <a:tcPr/>
                </a:tc>
                <a:tc>
                  <a:txBody>
                    <a:bodyPr/>
                    <a:lstStyle/>
                    <a:p>
                      <a:r>
                        <a:rPr lang="en-US" dirty="0" smtClean="0"/>
                        <a:t>1.00%</a:t>
                      </a:r>
                      <a:endParaRPr lang="en-IN" dirty="0"/>
                    </a:p>
                  </a:txBody>
                  <a:tcPr/>
                </a:tc>
              </a:tr>
              <a:tr h="355432">
                <a:tc>
                  <a:txBody>
                    <a:bodyPr/>
                    <a:lstStyle/>
                    <a:p>
                      <a:r>
                        <a:rPr lang="en-US" dirty="0" smtClean="0"/>
                        <a:t>2.2- 2.2.3</a:t>
                      </a:r>
                      <a:endParaRPr lang="en-IN" dirty="0"/>
                    </a:p>
                  </a:txBody>
                  <a:tcPr/>
                </a:tc>
                <a:tc>
                  <a:txBody>
                    <a:bodyPr/>
                    <a:lstStyle/>
                    <a:p>
                      <a:r>
                        <a:rPr lang="en-US" dirty="0" err="1" smtClean="0"/>
                        <a:t>Froyo</a:t>
                      </a:r>
                      <a:endParaRPr lang="en-IN" dirty="0"/>
                    </a:p>
                  </a:txBody>
                  <a:tcPr/>
                </a:tc>
                <a:tc>
                  <a:txBody>
                    <a:bodyPr/>
                    <a:lstStyle/>
                    <a:p>
                      <a:r>
                        <a:rPr lang="en-US" dirty="0" smtClean="0"/>
                        <a:t>May 2010</a:t>
                      </a:r>
                      <a:endParaRPr lang="en-IN" dirty="0"/>
                    </a:p>
                  </a:txBody>
                  <a:tcPr/>
                </a:tc>
                <a:tc>
                  <a:txBody>
                    <a:bodyPr/>
                    <a:lstStyle/>
                    <a:p>
                      <a:r>
                        <a:rPr lang="en-US" dirty="0" smtClean="0"/>
                        <a:t>8</a:t>
                      </a:r>
                      <a:endParaRPr lang="en-IN" dirty="0"/>
                    </a:p>
                  </a:txBody>
                  <a:tcPr/>
                </a:tc>
                <a:tc>
                  <a:txBody>
                    <a:bodyPr/>
                    <a:lstStyle/>
                    <a:p>
                      <a:r>
                        <a:rPr lang="en-US" dirty="0" smtClean="0"/>
                        <a:t>2.00%</a:t>
                      </a:r>
                      <a:endParaRPr lang="en-IN" dirty="0"/>
                    </a:p>
                  </a:txBody>
                  <a:tcPr/>
                </a:tc>
              </a:tr>
              <a:tr h="355432">
                <a:tc>
                  <a:txBody>
                    <a:bodyPr/>
                    <a:lstStyle/>
                    <a:p>
                      <a:r>
                        <a:rPr lang="en-US" dirty="0" smtClean="0"/>
                        <a:t>2.3-2.3.7</a:t>
                      </a:r>
                      <a:endParaRPr lang="en-IN" dirty="0"/>
                    </a:p>
                  </a:txBody>
                  <a:tcPr/>
                </a:tc>
                <a:tc>
                  <a:txBody>
                    <a:bodyPr/>
                    <a:lstStyle/>
                    <a:p>
                      <a:r>
                        <a:rPr lang="en-IN" dirty="0" smtClean="0"/>
                        <a:t>Gingerbread</a:t>
                      </a:r>
                      <a:endParaRPr lang="en-IN" dirty="0"/>
                    </a:p>
                  </a:txBody>
                  <a:tcPr/>
                </a:tc>
                <a:tc>
                  <a:txBody>
                    <a:bodyPr/>
                    <a:lstStyle/>
                    <a:p>
                      <a:r>
                        <a:rPr lang="en-US" dirty="0" smtClean="0"/>
                        <a:t>Dec 2010</a:t>
                      </a:r>
                      <a:endParaRPr lang="en-IN" dirty="0"/>
                    </a:p>
                  </a:txBody>
                  <a:tcPr/>
                </a:tc>
                <a:tc>
                  <a:txBody>
                    <a:bodyPr/>
                    <a:lstStyle/>
                    <a:p>
                      <a:r>
                        <a:rPr lang="en-US" dirty="0" smtClean="0"/>
                        <a:t>9-10</a:t>
                      </a:r>
                      <a:endParaRPr lang="en-IN" dirty="0"/>
                    </a:p>
                  </a:txBody>
                  <a:tcPr/>
                </a:tc>
                <a:tc>
                  <a:txBody>
                    <a:bodyPr/>
                    <a:lstStyle/>
                    <a:p>
                      <a:r>
                        <a:rPr lang="en-US" dirty="0" smtClean="0"/>
                        <a:t>5.00%</a:t>
                      </a:r>
                      <a:endParaRPr lang="en-IN" dirty="0"/>
                    </a:p>
                  </a:txBody>
                  <a:tcPr/>
                </a:tc>
              </a:tr>
              <a:tr h="355432">
                <a:tc>
                  <a:txBody>
                    <a:bodyPr/>
                    <a:lstStyle/>
                    <a:p>
                      <a:r>
                        <a:rPr lang="en-US" dirty="0" smtClean="0"/>
                        <a:t>3.0-3.2.6</a:t>
                      </a:r>
                      <a:endParaRPr lang="en-IN" dirty="0"/>
                    </a:p>
                  </a:txBody>
                  <a:tcPr/>
                </a:tc>
                <a:tc>
                  <a:txBody>
                    <a:bodyPr/>
                    <a:lstStyle/>
                    <a:p>
                      <a:r>
                        <a:rPr lang="en-IN" dirty="0" smtClean="0"/>
                        <a:t>Honeycomb</a:t>
                      </a:r>
                      <a:endParaRPr lang="en-IN" dirty="0"/>
                    </a:p>
                  </a:txBody>
                  <a:tcPr/>
                </a:tc>
                <a:tc>
                  <a:txBody>
                    <a:bodyPr/>
                    <a:lstStyle/>
                    <a:p>
                      <a:r>
                        <a:rPr lang="en-US" dirty="0" smtClean="0"/>
                        <a:t>Feb</a:t>
                      </a:r>
                      <a:r>
                        <a:rPr lang="en-US" baseline="0" dirty="0" smtClean="0"/>
                        <a:t> 2011</a:t>
                      </a:r>
                      <a:endParaRPr lang="en-IN" dirty="0"/>
                    </a:p>
                  </a:txBody>
                  <a:tcPr/>
                </a:tc>
                <a:tc>
                  <a:txBody>
                    <a:bodyPr/>
                    <a:lstStyle/>
                    <a:p>
                      <a:r>
                        <a:rPr lang="en-US" dirty="0" smtClean="0"/>
                        <a:t>11-13</a:t>
                      </a:r>
                      <a:endParaRPr lang="en-IN" dirty="0"/>
                    </a:p>
                  </a:txBody>
                  <a:tcPr/>
                </a:tc>
                <a:tc>
                  <a:txBody>
                    <a:bodyPr/>
                    <a:lstStyle/>
                    <a:p>
                      <a:r>
                        <a:rPr lang="en-US" dirty="0" smtClean="0"/>
                        <a:t>6.00%</a:t>
                      </a:r>
                      <a:endParaRPr lang="en-IN" dirty="0"/>
                    </a:p>
                  </a:txBody>
                  <a:tcPr/>
                </a:tc>
              </a:tr>
              <a:tr h="622007">
                <a:tc>
                  <a:txBody>
                    <a:bodyPr/>
                    <a:lstStyle/>
                    <a:p>
                      <a:r>
                        <a:rPr lang="en-US" dirty="0" smtClean="0"/>
                        <a:t>4.0-4.04</a:t>
                      </a:r>
                      <a:endParaRPr lang="en-IN" dirty="0"/>
                    </a:p>
                  </a:txBody>
                  <a:tcPr/>
                </a:tc>
                <a:tc>
                  <a:txBody>
                    <a:bodyPr/>
                    <a:lstStyle/>
                    <a:p>
                      <a:r>
                        <a:rPr lang="en-IN" dirty="0" smtClean="0"/>
                        <a:t>Ice Cream Sandwich</a:t>
                      </a:r>
                      <a:endParaRPr lang="en-IN" dirty="0"/>
                    </a:p>
                  </a:txBody>
                  <a:tcPr/>
                </a:tc>
                <a:tc>
                  <a:txBody>
                    <a:bodyPr/>
                    <a:lstStyle/>
                    <a:p>
                      <a:r>
                        <a:rPr lang="en-US" dirty="0" smtClean="0"/>
                        <a:t>Oct 2011</a:t>
                      </a:r>
                      <a:endParaRPr lang="en-IN" dirty="0"/>
                    </a:p>
                  </a:txBody>
                  <a:tcPr/>
                </a:tc>
                <a:tc>
                  <a:txBody>
                    <a:bodyPr/>
                    <a:lstStyle/>
                    <a:p>
                      <a:r>
                        <a:rPr lang="en-US" dirty="0" smtClean="0"/>
                        <a:t>14-15</a:t>
                      </a:r>
                      <a:endParaRPr lang="en-IN" dirty="0"/>
                    </a:p>
                  </a:txBody>
                  <a:tcPr/>
                </a:tc>
                <a:tc>
                  <a:txBody>
                    <a:bodyPr/>
                    <a:lstStyle/>
                    <a:p>
                      <a:r>
                        <a:rPr lang="en-US" dirty="0" smtClean="0"/>
                        <a:t>7.00%</a:t>
                      </a:r>
                      <a:endParaRPr lang="en-IN" dirty="0"/>
                    </a:p>
                  </a:txBody>
                  <a:tcPr/>
                </a:tc>
              </a:tr>
              <a:tr h="355432">
                <a:tc>
                  <a:txBody>
                    <a:bodyPr/>
                    <a:lstStyle/>
                    <a:p>
                      <a:r>
                        <a:rPr lang="en-US" dirty="0" smtClean="0"/>
                        <a:t>4.1-4.3.1</a:t>
                      </a:r>
                      <a:endParaRPr lang="en-IN" dirty="0"/>
                    </a:p>
                  </a:txBody>
                  <a:tcPr/>
                </a:tc>
                <a:tc>
                  <a:txBody>
                    <a:bodyPr/>
                    <a:lstStyle/>
                    <a:p>
                      <a:r>
                        <a:rPr lang="en-IN" dirty="0" smtClean="0"/>
                        <a:t>Jelly Bean</a:t>
                      </a:r>
                      <a:endParaRPr lang="en-IN" dirty="0"/>
                    </a:p>
                  </a:txBody>
                  <a:tcPr/>
                </a:tc>
                <a:tc>
                  <a:txBody>
                    <a:bodyPr/>
                    <a:lstStyle/>
                    <a:p>
                      <a:r>
                        <a:rPr lang="en-US" dirty="0" smtClean="0"/>
                        <a:t>July 2012</a:t>
                      </a:r>
                      <a:endParaRPr lang="en-IN" dirty="0"/>
                    </a:p>
                  </a:txBody>
                  <a:tcPr/>
                </a:tc>
                <a:tc>
                  <a:txBody>
                    <a:bodyPr/>
                    <a:lstStyle/>
                    <a:p>
                      <a:r>
                        <a:rPr lang="en-US" dirty="0" smtClean="0"/>
                        <a:t>16-18</a:t>
                      </a:r>
                      <a:endParaRPr lang="en-IN" dirty="0"/>
                    </a:p>
                  </a:txBody>
                  <a:tcPr/>
                </a:tc>
                <a:tc>
                  <a:txBody>
                    <a:bodyPr/>
                    <a:lstStyle/>
                    <a:p>
                      <a:r>
                        <a:rPr lang="en-US" dirty="0" smtClean="0"/>
                        <a:t>7.60%</a:t>
                      </a:r>
                      <a:endParaRPr lang="en-IN" dirty="0"/>
                    </a:p>
                  </a:txBody>
                  <a:tcPr/>
                </a:tc>
              </a:tr>
            </a:tbl>
          </a:graphicData>
        </a:graphic>
      </p:graphicFrame>
    </p:spTree>
    <p:extLst>
      <p:ext uri="{BB962C8B-B14F-4D97-AF65-F5344CB8AC3E}">
        <p14:creationId xmlns:p14="http://schemas.microsoft.com/office/powerpoint/2010/main" val="13364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65626129"/>
              </p:ext>
            </p:extLst>
          </p:nvPr>
        </p:nvGraphicFramePr>
        <p:xfrm>
          <a:off x="2516093" y="2861539"/>
          <a:ext cx="7230335" cy="2468880"/>
        </p:xfrm>
        <a:graphic>
          <a:graphicData uri="http://schemas.openxmlformats.org/drawingml/2006/table">
            <a:tbl>
              <a:tblPr firstRow="1" bandRow="1">
                <a:tableStyleId>{5C22544A-7EE6-4342-B048-85BDC9FD1C3A}</a:tableStyleId>
              </a:tblPr>
              <a:tblGrid>
                <a:gridCol w="1446067"/>
                <a:gridCol w="1446067"/>
                <a:gridCol w="1446067"/>
                <a:gridCol w="1446067"/>
                <a:gridCol w="1446067"/>
              </a:tblGrid>
              <a:tr h="622007">
                <a:tc>
                  <a:txBody>
                    <a:bodyPr/>
                    <a:lstStyle/>
                    <a:p>
                      <a:r>
                        <a:rPr lang="en-US" dirty="0" smtClean="0"/>
                        <a:t>Version</a:t>
                      </a:r>
                      <a:endParaRPr lang="en-IN" dirty="0"/>
                    </a:p>
                  </a:txBody>
                  <a:tcPr/>
                </a:tc>
                <a:tc>
                  <a:txBody>
                    <a:bodyPr/>
                    <a:lstStyle/>
                    <a:p>
                      <a:r>
                        <a:rPr lang="en-US" dirty="0" smtClean="0"/>
                        <a:t>Code Name</a:t>
                      </a:r>
                      <a:endParaRPr lang="en-IN" dirty="0"/>
                    </a:p>
                  </a:txBody>
                  <a:tcPr/>
                </a:tc>
                <a:tc>
                  <a:txBody>
                    <a:bodyPr/>
                    <a:lstStyle/>
                    <a:p>
                      <a:r>
                        <a:rPr lang="en-US" dirty="0" smtClean="0"/>
                        <a:t>Date of Release</a:t>
                      </a:r>
                      <a:endParaRPr lang="en-IN" dirty="0"/>
                    </a:p>
                  </a:txBody>
                  <a:tcPr/>
                </a:tc>
                <a:tc>
                  <a:txBody>
                    <a:bodyPr/>
                    <a:lstStyle/>
                    <a:p>
                      <a:r>
                        <a:rPr lang="en-US" dirty="0" smtClean="0"/>
                        <a:t>API Level</a:t>
                      </a:r>
                      <a:endParaRPr lang="en-IN" dirty="0"/>
                    </a:p>
                  </a:txBody>
                  <a:tcPr/>
                </a:tc>
                <a:tc>
                  <a:txBody>
                    <a:bodyPr/>
                    <a:lstStyle/>
                    <a:p>
                      <a:r>
                        <a:rPr lang="en-US" dirty="0" smtClean="0"/>
                        <a:t>Usage</a:t>
                      </a:r>
                      <a:endParaRPr lang="en-IN" dirty="0"/>
                    </a:p>
                  </a:txBody>
                  <a:tcPr/>
                </a:tc>
              </a:tr>
              <a:tr h="355432">
                <a:tc>
                  <a:txBody>
                    <a:bodyPr/>
                    <a:lstStyle/>
                    <a:p>
                      <a:r>
                        <a:rPr lang="en-IN" dirty="0" smtClean="0"/>
                        <a:t>4.4 – 4.4.4</a:t>
                      </a:r>
                      <a:endParaRPr lang="en-IN" dirty="0"/>
                    </a:p>
                  </a:txBody>
                  <a:tcPr anchor="ctr"/>
                </a:tc>
                <a:tc>
                  <a:txBody>
                    <a:bodyPr/>
                    <a:lstStyle/>
                    <a:p>
                      <a:r>
                        <a:rPr lang="en-IN" dirty="0" err="1" smtClean="0"/>
                        <a:t>KitKat</a:t>
                      </a:r>
                      <a:endParaRPr lang="en-IN" dirty="0"/>
                    </a:p>
                  </a:txBody>
                  <a:tcPr anchor="ctr"/>
                </a:tc>
                <a:tc>
                  <a:txBody>
                    <a:bodyPr/>
                    <a:lstStyle/>
                    <a:p>
                      <a:r>
                        <a:rPr lang="en-US" dirty="0" smtClean="0"/>
                        <a:t>Oct 2013</a:t>
                      </a:r>
                      <a:endParaRPr lang="en-IN" dirty="0"/>
                    </a:p>
                  </a:txBody>
                  <a:tcPr/>
                </a:tc>
                <a:tc>
                  <a:txBody>
                    <a:bodyPr/>
                    <a:lstStyle/>
                    <a:p>
                      <a:r>
                        <a:rPr lang="en-US" dirty="0" smtClean="0"/>
                        <a:t>19-20</a:t>
                      </a:r>
                      <a:endParaRPr lang="en-IN" dirty="0"/>
                    </a:p>
                  </a:txBody>
                  <a:tcPr/>
                </a:tc>
                <a:tc>
                  <a:txBody>
                    <a:bodyPr/>
                    <a:lstStyle/>
                    <a:p>
                      <a:r>
                        <a:rPr lang="en-US" dirty="0" smtClean="0"/>
                        <a:t>16.00%</a:t>
                      </a:r>
                      <a:endParaRPr lang="en-IN" dirty="0"/>
                    </a:p>
                  </a:txBody>
                  <a:tcPr/>
                </a:tc>
              </a:tr>
              <a:tr h="355432">
                <a:tc>
                  <a:txBody>
                    <a:bodyPr/>
                    <a:lstStyle/>
                    <a:p>
                      <a:r>
                        <a:rPr lang="en-IN" dirty="0" smtClean="0"/>
                        <a:t>5.0 – 5.1.1</a:t>
                      </a:r>
                      <a:endParaRPr lang="en-IN" dirty="0"/>
                    </a:p>
                  </a:txBody>
                  <a:tcPr/>
                </a:tc>
                <a:tc>
                  <a:txBody>
                    <a:bodyPr/>
                    <a:lstStyle/>
                    <a:p>
                      <a:r>
                        <a:rPr lang="en-IN" dirty="0" smtClean="0"/>
                        <a:t>Lollipop</a:t>
                      </a:r>
                      <a:endParaRPr lang="en-IN" dirty="0"/>
                    </a:p>
                  </a:txBody>
                  <a:tcPr/>
                </a:tc>
                <a:tc>
                  <a:txBody>
                    <a:bodyPr/>
                    <a:lstStyle/>
                    <a:p>
                      <a:r>
                        <a:rPr lang="en-US" dirty="0" smtClean="0"/>
                        <a:t>Nov 2014</a:t>
                      </a:r>
                      <a:endParaRPr lang="en-IN" dirty="0"/>
                    </a:p>
                  </a:txBody>
                  <a:tcPr/>
                </a:tc>
                <a:tc>
                  <a:txBody>
                    <a:bodyPr/>
                    <a:lstStyle/>
                    <a:p>
                      <a:r>
                        <a:rPr lang="en-US" dirty="0" smtClean="0"/>
                        <a:t>21-22</a:t>
                      </a:r>
                      <a:endParaRPr lang="en-IN" dirty="0"/>
                    </a:p>
                  </a:txBody>
                  <a:tcPr/>
                </a:tc>
                <a:tc>
                  <a:txBody>
                    <a:bodyPr/>
                    <a:lstStyle/>
                    <a:p>
                      <a:r>
                        <a:rPr lang="en-US" dirty="0" smtClean="0"/>
                        <a:t>30.00%</a:t>
                      </a:r>
                      <a:endParaRPr lang="en-IN" dirty="0"/>
                    </a:p>
                  </a:txBody>
                  <a:tcPr/>
                </a:tc>
              </a:tr>
              <a:tr h="355432">
                <a:tc>
                  <a:txBody>
                    <a:bodyPr/>
                    <a:lstStyle/>
                    <a:p>
                      <a:r>
                        <a:rPr lang="en-IN" dirty="0" smtClean="0"/>
                        <a:t>6.0 – 6.0.1</a:t>
                      </a:r>
                      <a:endParaRPr lang="en-IN" dirty="0"/>
                    </a:p>
                  </a:txBody>
                  <a:tcPr/>
                </a:tc>
                <a:tc>
                  <a:txBody>
                    <a:bodyPr/>
                    <a:lstStyle/>
                    <a:p>
                      <a:r>
                        <a:rPr lang="en-IN" dirty="0" smtClean="0"/>
                        <a:t>Marshmallow</a:t>
                      </a:r>
                      <a:endParaRPr lang="en-IN" dirty="0"/>
                    </a:p>
                  </a:txBody>
                  <a:tcPr/>
                </a:tc>
                <a:tc>
                  <a:txBody>
                    <a:bodyPr/>
                    <a:lstStyle/>
                    <a:p>
                      <a:r>
                        <a:rPr lang="en-US" dirty="0" smtClean="0"/>
                        <a:t>Oct 2015</a:t>
                      </a:r>
                      <a:endParaRPr lang="en-IN" dirty="0"/>
                    </a:p>
                  </a:txBody>
                  <a:tcPr/>
                </a:tc>
                <a:tc>
                  <a:txBody>
                    <a:bodyPr/>
                    <a:lstStyle/>
                    <a:p>
                      <a:r>
                        <a:rPr lang="en-US" dirty="0" smtClean="0"/>
                        <a:t>23</a:t>
                      </a:r>
                      <a:endParaRPr lang="en-IN" dirty="0"/>
                    </a:p>
                  </a:txBody>
                  <a:tcPr/>
                </a:tc>
                <a:tc>
                  <a:txBody>
                    <a:bodyPr/>
                    <a:lstStyle/>
                    <a:p>
                      <a:r>
                        <a:rPr lang="en-US" dirty="0" smtClean="0"/>
                        <a:t>32.00%</a:t>
                      </a:r>
                      <a:endParaRPr lang="en-IN" dirty="0"/>
                    </a:p>
                  </a:txBody>
                  <a:tcPr/>
                </a:tc>
              </a:tr>
              <a:tr h="355432">
                <a:tc>
                  <a:txBody>
                    <a:bodyPr/>
                    <a:lstStyle/>
                    <a:p>
                      <a:r>
                        <a:rPr lang="en-IN" dirty="0" smtClean="0"/>
                        <a:t>7.0 – 7.1.2</a:t>
                      </a:r>
                      <a:endParaRPr lang="en-IN" dirty="0"/>
                    </a:p>
                  </a:txBody>
                  <a:tcPr/>
                </a:tc>
                <a:tc>
                  <a:txBody>
                    <a:bodyPr/>
                    <a:lstStyle/>
                    <a:p>
                      <a:r>
                        <a:rPr lang="en-IN" dirty="0" smtClean="0"/>
                        <a:t>Nougat</a:t>
                      </a:r>
                      <a:endParaRPr lang="en-IN" dirty="0"/>
                    </a:p>
                  </a:txBody>
                  <a:tcPr/>
                </a:tc>
                <a:tc>
                  <a:txBody>
                    <a:bodyPr/>
                    <a:lstStyle/>
                    <a:p>
                      <a:r>
                        <a:rPr lang="en-US" dirty="0" smtClean="0"/>
                        <a:t>Aug 2016</a:t>
                      </a:r>
                      <a:endParaRPr lang="en-IN" dirty="0"/>
                    </a:p>
                  </a:txBody>
                  <a:tcPr/>
                </a:tc>
                <a:tc>
                  <a:txBody>
                    <a:bodyPr/>
                    <a:lstStyle/>
                    <a:p>
                      <a:r>
                        <a:rPr lang="en-US" dirty="0" smtClean="0"/>
                        <a:t>24-25</a:t>
                      </a:r>
                      <a:endParaRPr lang="en-IN" dirty="0"/>
                    </a:p>
                  </a:txBody>
                  <a:tcPr/>
                </a:tc>
                <a:tc>
                  <a:txBody>
                    <a:bodyPr/>
                    <a:lstStyle/>
                    <a:p>
                      <a:r>
                        <a:rPr lang="en-US" dirty="0" smtClean="0"/>
                        <a:t>17.00%</a:t>
                      </a:r>
                      <a:endParaRPr lang="en-IN" dirty="0"/>
                    </a:p>
                  </a:txBody>
                  <a:tcPr/>
                </a:tc>
              </a:tr>
              <a:tr h="355432">
                <a:tc>
                  <a:txBody>
                    <a:bodyPr/>
                    <a:lstStyle/>
                    <a:p>
                      <a:r>
                        <a:rPr lang="en-US" dirty="0" smtClean="0"/>
                        <a:t>8.0</a:t>
                      </a:r>
                      <a:endParaRPr lang="en-IN" dirty="0"/>
                    </a:p>
                  </a:txBody>
                  <a:tcPr/>
                </a:tc>
                <a:tc>
                  <a:txBody>
                    <a:bodyPr/>
                    <a:lstStyle/>
                    <a:p>
                      <a:r>
                        <a:rPr lang="en-IN" b="1" dirty="0" smtClean="0"/>
                        <a:t>Oreo</a:t>
                      </a:r>
                      <a:endParaRPr lang="en-IN" dirty="0"/>
                    </a:p>
                  </a:txBody>
                  <a:tcPr/>
                </a:tc>
                <a:tc>
                  <a:txBody>
                    <a:bodyPr/>
                    <a:lstStyle/>
                    <a:p>
                      <a:r>
                        <a:rPr lang="en-US" dirty="0" smtClean="0"/>
                        <a:t>Aug 2017</a:t>
                      </a:r>
                      <a:endParaRPr lang="en-IN" dirty="0"/>
                    </a:p>
                  </a:txBody>
                  <a:tcPr/>
                </a:tc>
                <a:tc>
                  <a:txBody>
                    <a:bodyPr/>
                    <a:lstStyle/>
                    <a:p>
                      <a:r>
                        <a:rPr lang="en-US" dirty="0" smtClean="0"/>
                        <a:t>26</a:t>
                      </a:r>
                      <a:endParaRPr lang="en-IN" dirty="0"/>
                    </a:p>
                  </a:txBody>
                  <a:tcPr/>
                </a:tc>
                <a:tc>
                  <a:txBody>
                    <a:bodyPr/>
                    <a:lstStyle/>
                    <a:p>
                      <a:r>
                        <a:rPr lang="en-US" dirty="0" smtClean="0"/>
                        <a:t>0.20%</a:t>
                      </a:r>
                      <a:endParaRPr lang="en-IN" dirty="0"/>
                    </a:p>
                  </a:txBody>
                  <a:tcPr/>
                </a:tc>
              </a:tr>
            </a:tbl>
          </a:graphicData>
        </a:graphic>
      </p:graphicFrame>
      <p:sp>
        <p:nvSpPr>
          <p:cNvPr id="5" name="Title 1"/>
          <p:cNvSpPr txBox="1">
            <a:spLocks/>
          </p:cNvSpPr>
          <p:nvPr/>
        </p:nvSpPr>
        <p:spPr>
          <a:xfrm>
            <a:off x="1330662" y="1326376"/>
            <a:ext cx="9601196" cy="1303867"/>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Supported Versions</a:t>
            </a:r>
            <a:endParaRPr lang="en-IN" dirty="0"/>
          </a:p>
        </p:txBody>
      </p:sp>
    </p:spTree>
    <p:extLst>
      <p:ext uri="{BB962C8B-B14F-4D97-AF65-F5344CB8AC3E}">
        <p14:creationId xmlns:p14="http://schemas.microsoft.com/office/powerpoint/2010/main" val="395079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5458"/>
            <a:ext cx="9601196" cy="521745"/>
          </a:xfrm>
        </p:spPr>
        <p:txBody>
          <a:bodyPr>
            <a:normAutofit fontScale="90000"/>
          </a:bodyPr>
          <a:lstStyle/>
          <a:p>
            <a:r>
              <a:rPr lang="en-US" dirty="0" smtClean="0"/>
              <a:t>What is new in Oreo</a:t>
            </a:r>
            <a:endParaRPr lang="en-IN" dirty="0"/>
          </a:p>
        </p:txBody>
      </p:sp>
      <p:sp>
        <p:nvSpPr>
          <p:cNvPr id="3" name="Content Placeholder 2"/>
          <p:cNvSpPr>
            <a:spLocks noGrp="1"/>
          </p:cNvSpPr>
          <p:nvPr>
            <p:ph idx="1"/>
          </p:nvPr>
        </p:nvSpPr>
        <p:spPr>
          <a:xfrm>
            <a:off x="1295401" y="1167203"/>
            <a:ext cx="9601196" cy="5384204"/>
          </a:xfrm>
        </p:spPr>
        <p:txBody>
          <a:bodyPr>
            <a:normAutofit fontScale="62500" lnSpcReduction="20000"/>
          </a:bodyPr>
          <a:lstStyle/>
          <a:p>
            <a:r>
              <a:rPr lang="en-IN" b="1" dirty="0"/>
              <a:t>Project Treble</a:t>
            </a:r>
            <a:r>
              <a:rPr lang="en-IN" dirty="0"/>
              <a:t>, the biggest change to the foundations of Android to date: a modular architecture that makes it easier and faster for hardware makers to deliver Android updates</a:t>
            </a:r>
          </a:p>
          <a:p>
            <a:r>
              <a:rPr lang="en-IN" dirty="0"/>
              <a:t>Picture-in-picture support</a:t>
            </a:r>
          </a:p>
          <a:p>
            <a:r>
              <a:rPr lang="en-IN" dirty="0"/>
              <a:t>Support for Unicode 10.0 emoji (5.0) and replacement of all blob-shaped </a:t>
            </a:r>
            <a:r>
              <a:rPr lang="en-IN" dirty="0" err="1"/>
              <a:t>emojis</a:t>
            </a:r>
            <a:r>
              <a:rPr lang="en-IN" dirty="0"/>
              <a:t> by round ones with gradient and outline</a:t>
            </a:r>
          </a:p>
          <a:p>
            <a:r>
              <a:rPr lang="en-IN" dirty="0" smtClean="0"/>
              <a:t>Restructured </a:t>
            </a:r>
            <a:r>
              <a:rPr lang="en-IN" dirty="0"/>
              <a:t>Settings by regrouping in sections similar entries</a:t>
            </a:r>
          </a:p>
          <a:p>
            <a:r>
              <a:rPr lang="en-IN" dirty="0" smtClean="0"/>
              <a:t>Notification </a:t>
            </a:r>
            <a:r>
              <a:rPr lang="en-IN" dirty="0"/>
              <a:t>improvements </a:t>
            </a:r>
            <a:r>
              <a:rPr lang="en-IN" dirty="0" smtClean="0"/>
              <a:t> like Notification channels, Notification </a:t>
            </a:r>
            <a:r>
              <a:rPr lang="en-IN" dirty="0"/>
              <a:t>dots (</a:t>
            </a:r>
            <a:r>
              <a:rPr lang="en-IN" dirty="0" smtClean="0"/>
              <a:t>badges) ,Notification snoozing, Coloured </a:t>
            </a:r>
            <a:r>
              <a:rPr lang="en-IN" dirty="0"/>
              <a:t>backgrounds for notifications</a:t>
            </a:r>
          </a:p>
          <a:p>
            <a:r>
              <a:rPr lang="en-IN" b="1" dirty="0"/>
              <a:t>Android Go</a:t>
            </a:r>
            <a:r>
              <a:rPr lang="en-IN" dirty="0"/>
              <a:t> option, an optional lightweight distribution of Android for low-end devices with less than 1GB RAM (Oreo 8.0 or higher)</a:t>
            </a:r>
          </a:p>
          <a:p>
            <a:r>
              <a:rPr lang="en-IN" dirty="0" smtClean="0"/>
              <a:t>App-specific </a:t>
            </a:r>
            <a:r>
              <a:rPr lang="en-IN" dirty="0"/>
              <a:t>unknown sources</a:t>
            </a:r>
          </a:p>
          <a:p>
            <a:r>
              <a:rPr lang="en-IN" dirty="0"/>
              <a:t>Multi-display support</a:t>
            </a:r>
          </a:p>
          <a:p>
            <a:r>
              <a:rPr lang="en-IN" dirty="0"/>
              <a:t>2 times faster boot time</a:t>
            </a:r>
          </a:p>
          <a:p>
            <a:r>
              <a:rPr lang="en-IN" dirty="0"/>
              <a:t>Apps background execution and location limits</a:t>
            </a:r>
          </a:p>
          <a:p>
            <a:r>
              <a:rPr lang="en-IN" dirty="0"/>
              <a:t>Google Play Protect</a:t>
            </a:r>
          </a:p>
          <a:p>
            <a:r>
              <a:rPr lang="en-IN" dirty="0"/>
              <a:t>Downloadable fonts</a:t>
            </a:r>
          </a:p>
          <a:p>
            <a:r>
              <a:rPr lang="en-IN" dirty="0"/>
              <a:t>Integrated printing support</a:t>
            </a:r>
          </a:p>
          <a:p>
            <a:r>
              <a:rPr lang="en-IN" dirty="0"/>
              <a:t>Deep </a:t>
            </a:r>
            <a:r>
              <a:rPr lang="en-IN" dirty="0" err="1"/>
              <a:t>color</a:t>
            </a:r>
            <a:r>
              <a:rPr lang="en-IN" dirty="0"/>
              <a:t> (Wider </a:t>
            </a:r>
            <a:r>
              <a:rPr lang="en-IN" dirty="0" err="1"/>
              <a:t>color</a:t>
            </a:r>
            <a:r>
              <a:rPr lang="en-IN" dirty="0"/>
              <a:t> gamut for apps)</a:t>
            </a:r>
          </a:p>
          <a:p>
            <a:r>
              <a:rPr lang="en-IN" dirty="0"/>
              <a:t>Wi-Fi </a:t>
            </a:r>
            <a:r>
              <a:rPr lang="en-IN" dirty="0" smtClean="0"/>
              <a:t>Assistant</a:t>
            </a:r>
            <a:endParaRPr lang="en-IN" dirty="0"/>
          </a:p>
        </p:txBody>
      </p:sp>
    </p:spTree>
    <p:extLst>
      <p:ext uri="{BB962C8B-B14F-4D97-AF65-F5344CB8AC3E}">
        <p14:creationId xmlns:p14="http://schemas.microsoft.com/office/powerpoint/2010/main" val="51144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Android </a:t>
            </a:r>
            <a:r>
              <a:rPr lang="en-IN" b="1" dirty="0" smtClean="0"/>
              <a:t>Emulator</a:t>
            </a:r>
            <a:endParaRPr lang="en-IN" dirty="0"/>
          </a:p>
        </p:txBody>
      </p:sp>
      <p:sp>
        <p:nvSpPr>
          <p:cNvPr id="3" name="Content Placeholder 2"/>
          <p:cNvSpPr>
            <a:spLocks noGrp="1"/>
          </p:cNvSpPr>
          <p:nvPr>
            <p:ph idx="1"/>
          </p:nvPr>
        </p:nvSpPr>
        <p:spPr/>
        <p:txBody>
          <a:bodyPr>
            <a:normAutofit fontScale="92500"/>
          </a:bodyPr>
          <a:lstStyle/>
          <a:p>
            <a:r>
              <a:rPr lang="en-IN" dirty="0"/>
              <a:t>The emulator is a new prototype that is used to develop and test android </a:t>
            </a:r>
            <a:r>
              <a:rPr lang="en-IN" dirty="0" smtClean="0"/>
              <a:t>applications </a:t>
            </a:r>
            <a:r>
              <a:rPr lang="en-IN" dirty="0"/>
              <a:t>without using any physical </a:t>
            </a:r>
            <a:r>
              <a:rPr lang="en-IN" dirty="0" smtClean="0"/>
              <a:t>device.</a:t>
            </a:r>
          </a:p>
          <a:p>
            <a:r>
              <a:rPr lang="en-IN" dirty="0"/>
              <a:t>The android emulator has all of the hardware and software features like mobile device except phone calls. It provides a variety of navigation and control keys</a:t>
            </a:r>
            <a:r>
              <a:rPr lang="en-IN" dirty="0" smtClean="0"/>
              <a:t>.</a:t>
            </a:r>
          </a:p>
          <a:p>
            <a:r>
              <a:rPr lang="en-IN" dirty="0"/>
              <a:t>It also provides a screen to display your application. The emulators utilize the android virtual device configurations. Once your application is running on it, it can use services of the android platform to help other applications, access the network, play audio, video, store and retrieve the data</a:t>
            </a:r>
          </a:p>
        </p:txBody>
      </p:sp>
    </p:spTree>
    <p:extLst>
      <p:ext uri="{BB962C8B-B14F-4D97-AF65-F5344CB8AC3E}">
        <p14:creationId xmlns:p14="http://schemas.microsoft.com/office/powerpoint/2010/main" val="59794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72" y="742278"/>
            <a:ext cx="5342741" cy="53304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313" y="704626"/>
            <a:ext cx="5314278" cy="5405718"/>
          </a:xfrm>
          <a:prstGeom prst="rect">
            <a:avLst/>
          </a:prstGeom>
        </p:spPr>
      </p:pic>
    </p:spTree>
    <p:extLst>
      <p:ext uri="{BB962C8B-B14F-4D97-AF65-F5344CB8AC3E}">
        <p14:creationId xmlns:p14="http://schemas.microsoft.com/office/powerpoint/2010/main" val="305989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50" y="602428"/>
            <a:ext cx="3324113" cy="56136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663" y="602427"/>
            <a:ext cx="3700631" cy="56136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9294" y="602426"/>
            <a:ext cx="3625326" cy="5613700"/>
          </a:xfrm>
          <a:prstGeom prst="rect">
            <a:avLst/>
          </a:prstGeom>
        </p:spPr>
      </p:pic>
    </p:spTree>
    <p:extLst>
      <p:ext uri="{BB962C8B-B14F-4D97-AF65-F5344CB8AC3E}">
        <p14:creationId xmlns:p14="http://schemas.microsoft.com/office/powerpoint/2010/main" val="125523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of Android</a:t>
            </a:r>
            <a:endParaRPr lang="en-IN" dirty="0"/>
          </a:p>
        </p:txBody>
      </p:sp>
      <p:sp>
        <p:nvSpPr>
          <p:cNvPr id="3" name="Content Placeholder 2"/>
          <p:cNvSpPr>
            <a:spLocks noGrp="1"/>
          </p:cNvSpPr>
          <p:nvPr>
            <p:ph idx="1"/>
          </p:nvPr>
        </p:nvSpPr>
        <p:spPr>
          <a:xfrm>
            <a:off x="1295401" y="2429931"/>
            <a:ext cx="9601196" cy="3876141"/>
          </a:xfrm>
        </p:spPr>
        <p:txBody>
          <a:bodyPr>
            <a:normAutofit fontScale="77500" lnSpcReduction="20000"/>
          </a:bodyPr>
          <a:lstStyle/>
          <a:p>
            <a:r>
              <a:rPr lang="en-IN" dirty="0"/>
              <a:t>Android is Linux based open source operating system , it can be developed by any one</a:t>
            </a:r>
          </a:p>
          <a:p>
            <a:r>
              <a:rPr lang="en-IN" dirty="0"/>
              <a:t>Easy access to the android </a:t>
            </a:r>
            <a:r>
              <a:rPr lang="en-IN" dirty="0" smtClean="0"/>
              <a:t>apps by Google Play or direct APK distribution.</a:t>
            </a:r>
            <a:endParaRPr lang="en-IN" dirty="0"/>
          </a:p>
          <a:p>
            <a:r>
              <a:rPr lang="en-IN" dirty="0"/>
              <a:t>You can replace the battery and mass storage, disk drive and UDB option</a:t>
            </a:r>
          </a:p>
          <a:p>
            <a:r>
              <a:rPr lang="en-IN" dirty="0"/>
              <a:t>Its supports all Google </a:t>
            </a:r>
            <a:r>
              <a:rPr lang="en-IN" dirty="0" smtClean="0"/>
              <a:t>services including Google I/O</a:t>
            </a:r>
            <a:endParaRPr lang="en-IN" dirty="0"/>
          </a:p>
          <a:p>
            <a:r>
              <a:rPr lang="en-IN" dirty="0"/>
              <a:t>The operating system is able to inform you of a new SMS and Emails or latest </a:t>
            </a:r>
            <a:r>
              <a:rPr lang="en-IN" dirty="0" smtClean="0"/>
              <a:t>updates using broadcast receiver.</a:t>
            </a:r>
            <a:endParaRPr lang="en-IN" dirty="0"/>
          </a:p>
          <a:p>
            <a:r>
              <a:rPr lang="en-IN" dirty="0"/>
              <a:t>It supports </a:t>
            </a:r>
            <a:r>
              <a:rPr lang="en-IN" dirty="0" smtClean="0"/>
              <a:t>Multitasking, more then one application can work together</a:t>
            </a:r>
            <a:endParaRPr lang="en-IN" dirty="0"/>
          </a:p>
          <a:p>
            <a:r>
              <a:rPr lang="en-IN" dirty="0"/>
              <a:t>Android phone can also function as a router to share </a:t>
            </a:r>
            <a:r>
              <a:rPr lang="en-IN" dirty="0" smtClean="0"/>
              <a:t>internet like </a:t>
            </a:r>
            <a:r>
              <a:rPr lang="en-IN" dirty="0" err="1" smtClean="0"/>
              <a:t>HotSpot</a:t>
            </a:r>
            <a:endParaRPr lang="en-IN" dirty="0"/>
          </a:p>
          <a:p>
            <a:r>
              <a:rPr lang="en-IN" dirty="0"/>
              <a:t>Its free to </a:t>
            </a:r>
            <a:r>
              <a:rPr lang="en-IN" dirty="0" smtClean="0"/>
              <a:t>customize and redistribution</a:t>
            </a:r>
            <a:endParaRPr lang="en-IN" dirty="0"/>
          </a:p>
          <a:p>
            <a:r>
              <a:rPr lang="en-IN" dirty="0"/>
              <a:t>Can install a modified </a:t>
            </a:r>
            <a:r>
              <a:rPr lang="en-IN" dirty="0" smtClean="0"/>
              <a:t>ROM.</a:t>
            </a:r>
            <a:endParaRPr lang="en-IN" dirty="0"/>
          </a:p>
          <a:p>
            <a:r>
              <a:rPr lang="en-IN" dirty="0"/>
              <a:t>Its supports 2D and 3D </a:t>
            </a:r>
            <a:r>
              <a:rPr lang="en-IN" dirty="0" smtClean="0"/>
              <a:t>graphics for gaming and good visual impact.</a:t>
            </a:r>
            <a:endParaRPr lang="en-IN" dirty="0"/>
          </a:p>
        </p:txBody>
      </p:sp>
    </p:spTree>
    <p:extLst>
      <p:ext uri="{BB962C8B-B14F-4D97-AF65-F5344CB8AC3E}">
        <p14:creationId xmlns:p14="http://schemas.microsoft.com/office/powerpoint/2010/main" val="4106461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96" y="634700"/>
            <a:ext cx="10574768" cy="5550947"/>
          </a:xfrm>
          <a:prstGeom prst="rect">
            <a:avLst/>
          </a:prstGeom>
        </p:spPr>
      </p:pic>
    </p:spTree>
    <p:extLst>
      <p:ext uri="{BB962C8B-B14F-4D97-AF65-F5344CB8AC3E}">
        <p14:creationId xmlns:p14="http://schemas.microsoft.com/office/powerpoint/2010/main" val="66351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System Requirements for Android Development</a:t>
            </a:r>
            <a:r>
              <a:rPr lang="en-IN" b="1" dirty="0" smtClean="0"/>
              <a:t>?</a:t>
            </a:r>
            <a:endParaRPr lang="en-IN" dirty="0"/>
          </a:p>
        </p:txBody>
      </p:sp>
      <p:sp>
        <p:nvSpPr>
          <p:cNvPr id="3" name="Content Placeholder 2"/>
          <p:cNvSpPr>
            <a:spLocks noGrp="1"/>
          </p:cNvSpPr>
          <p:nvPr>
            <p:ph idx="1"/>
          </p:nvPr>
        </p:nvSpPr>
        <p:spPr/>
        <p:txBody>
          <a:bodyPr>
            <a:normAutofit fontScale="77500" lnSpcReduction="20000"/>
          </a:bodyPr>
          <a:lstStyle/>
          <a:p>
            <a:r>
              <a:rPr lang="en-IN" dirty="0"/>
              <a:t>Microsoft® Windows® 7/8/10 (32- or 64-bit</a:t>
            </a:r>
            <a:r>
              <a:rPr lang="en-IN" dirty="0" smtClean="0"/>
              <a:t>) or Linux or Mac</a:t>
            </a:r>
            <a:endParaRPr lang="en-IN" dirty="0"/>
          </a:p>
          <a:p>
            <a:r>
              <a:rPr lang="en-IN" dirty="0" smtClean="0"/>
              <a:t>4 </a:t>
            </a:r>
            <a:r>
              <a:rPr lang="en-IN" dirty="0"/>
              <a:t>GB RAM minimum, 8 GB RAM recommended; plus 1 GB for the Android Emulator</a:t>
            </a:r>
          </a:p>
          <a:p>
            <a:r>
              <a:rPr lang="en-IN" dirty="0" smtClean="0"/>
              <a:t>3 </a:t>
            </a:r>
            <a:r>
              <a:rPr lang="en-IN" dirty="0"/>
              <a:t>GB of available disk space minimum,</a:t>
            </a:r>
            <a:br>
              <a:rPr lang="en-IN" dirty="0"/>
            </a:br>
            <a:r>
              <a:rPr lang="en-IN" dirty="0" smtClean="0"/>
              <a:t>6 </a:t>
            </a:r>
            <a:r>
              <a:rPr lang="en-IN" dirty="0"/>
              <a:t>GB Recommended (500 MB for IDE + </a:t>
            </a:r>
            <a:r>
              <a:rPr lang="en-IN" dirty="0" smtClean="0"/>
              <a:t>2.5 </a:t>
            </a:r>
            <a:r>
              <a:rPr lang="en-IN" dirty="0"/>
              <a:t>GB for Android SDK and emulator system image)</a:t>
            </a:r>
          </a:p>
          <a:p>
            <a:r>
              <a:rPr lang="en-IN" dirty="0" smtClean="0"/>
              <a:t>For </a:t>
            </a:r>
            <a:r>
              <a:rPr lang="en-IN" dirty="0"/>
              <a:t>accelerated emulator: Intel® processor with support for Intel® VT-x, Intel® EM64T (Intel® 64), and Execute Disable (XD) Bit functionality</a:t>
            </a:r>
          </a:p>
          <a:p>
            <a:r>
              <a:rPr lang="en-IN" dirty="0" smtClean="0"/>
              <a:t>Android </a:t>
            </a:r>
            <a:r>
              <a:rPr lang="en-IN" dirty="0"/>
              <a:t>Studio or </a:t>
            </a:r>
            <a:r>
              <a:rPr lang="en-IN" dirty="0" smtClean="0"/>
              <a:t>Eclipse, </a:t>
            </a:r>
            <a:r>
              <a:rPr lang="en-IN" dirty="0" err="1" smtClean="0"/>
              <a:t>NetBeans</a:t>
            </a:r>
            <a:r>
              <a:rPr lang="en-IN" dirty="0" smtClean="0"/>
              <a:t> or any other Java IDE</a:t>
            </a:r>
          </a:p>
          <a:p>
            <a:r>
              <a:rPr lang="en-IN" dirty="0" smtClean="0"/>
              <a:t>Android SDK (Free available)</a:t>
            </a:r>
          </a:p>
          <a:p>
            <a:r>
              <a:rPr lang="en-IN" dirty="0" smtClean="0"/>
              <a:t>Java (JDK 1.8)</a:t>
            </a:r>
            <a:endParaRPr lang="en-IN" dirty="0"/>
          </a:p>
        </p:txBody>
      </p:sp>
    </p:spTree>
    <p:extLst>
      <p:ext uri="{BB962C8B-B14F-4D97-AF65-F5344CB8AC3E}">
        <p14:creationId xmlns:p14="http://schemas.microsoft.com/office/powerpoint/2010/main" val="4162460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 Studio</a:t>
            </a:r>
            <a:endParaRPr lang="en-IN" dirty="0"/>
          </a:p>
        </p:txBody>
      </p:sp>
      <p:sp>
        <p:nvSpPr>
          <p:cNvPr id="3" name="Content Placeholder 2"/>
          <p:cNvSpPr>
            <a:spLocks noGrp="1"/>
          </p:cNvSpPr>
          <p:nvPr>
            <p:ph idx="1"/>
          </p:nvPr>
        </p:nvSpPr>
        <p:spPr/>
        <p:txBody>
          <a:bodyPr>
            <a:normAutofit fontScale="85000" lnSpcReduction="20000"/>
          </a:bodyPr>
          <a:lstStyle/>
          <a:p>
            <a:r>
              <a:rPr lang="en-IN" dirty="0"/>
              <a:t>Android Studio uses </a:t>
            </a:r>
            <a:r>
              <a:rPr lang="en-IN" dirty="0" err="1" smtClean="0"/>
              <a:t>Gradle</a:t>
            </a:r>
            <a:r>
              <a:rPr lang="en-IN" dirty="0" smtClean="0"/>
              <a:t> </a:t>
            </a:r>
            <a:r>
              <a:rPr lang="en-IN" dirty="0"/>
              <a:t>Build system. Which is quite faster than </a:t>
            </a:r>
            <a:r>
              <a:rPr lang="en-IN" dirty="0" smtClean="0"/>
              <a:t>Eclipse’s and </a:t>
            </a:r>
            <a:r>
              <a:rPr lang="en-IN" dirty="0" err="1" smtClean="0"/>
              <a:t>NetBeans</a:t>
            </a:r>
            <a:r>
              <a:rPr lang="en-IN" dirty="0" smtClean="0"/>
              <a:t> </a:t>
            </a:r>
            <a:r>
              <a:rPr lang="en-IN" dirty="0"/>
              <a:t>Apache Ant</a:t>
            </a:r>
          </a:p>
          <a:p>
            <a:r>
              <a:rPr lang="en-IN" dirty="0" smtClean="0"/>
              <a:t>Android </a:t>
            </a:r>
            <a:r>
              <a:rPr lang="en-IN" dirty="0"/>
              <a:t>Studio’s Autocomplete feature quite better than </a:t>
            </a:r>
            <a:r>
              <a:rPr lang="en-IN" dirty="0" smtClean="0"/>
              <a:t>other IDE</a:t>
            </a:r>
            <a:endParaRPr lang="en-IN" dirty="0"/>
          </a:p>
          <a:p>
            <a:r>
              <a:rPr lang="en-IN" dirty="0" smtClean="0"/>
              <a:t>Designing </a:t>
            </a:r>
            <a:r>
              <a:rPr lang="en-IN" dirty="0"/>
              <a:t>UI has always been complex but  Android Studio has completely changed this .The new interface design too in Android Studio is faster, responds to changes more rapidly and has more customization options that with </a:t>
            </a:r>
            <a:r>
              <a:rPr lang="en-IN" dirty="0" smtClean="0"/>
              <a:t>other IDE.</a:t>
            </a:r>
          </a:p>
          <a:p>
            <a:r>
              <a:rPr lang="en-IN" dirty="0" err="1"/>
              <a:t>JetBrains</a:t>
            </a:r>
            <a:r>
              <a:rPr lang="en-IN" dirty="0"/>
              <a:t>' </a:t>
            </a:r>
            <a:r>
              <a:rPr lang="en-IN" dirty="0" err="1"/>
              <a:t>IntelliJ</a:t>
            </a:r>
            <a:r>
              <a:rPr lang="en-IN" dirty="0"/>
              <a:t> </a:t>
            </a:r>
            <a:r>
              <a:rPr lang="en-IN" dirty="0" smtClean="0"/>
              <a:t>IDEA launched Android Studio in May 2013.</a:t>
            </a:r>
          </a:p>
          <a:p>
            <a:r>
              <a:rPr lang="en-IN" dirty="0" err="1"/>
              <a:t>ProGuard</a:t>
            </a:r>
            <a:r>
              <a:rPr lang="en-IN" dirty="0"/>
              <a:t> integration and app-signing </a:t>
            </a:r>
            <a:r>
              <a:rPr lang="en-IN" dirty="0" smtClean="0"/>
              <a:t>capabilities.</a:t>
            </a:r>
          </a:p>
          <a:p>
            <a:r>
              <a:rPr lang="en-IN" dirty="0"/>
              <a:t>Built-in support for Google Cloud Platform, enabling integration with Firebase Cloud Messaging (Earlier 'Google Cloud Messaging') and Google App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79" y="586315"/>
            <a:ext cx="2095500" cy="2095500"/>
          </a:xfrm>
          <a:prstGeom prst="rect">
            <a:avLst/>
          </a:prstGeom>
        </p:spPr>
      </p:pic>
    </p:spTree>
    <p:extLst>
      <p:ext uri="{BB962C8B-B14F-4D97-AF65-F5344CB8AC3E}">
        <p14:creationId xmlns:p14="http://schemas.microsoft.com/office/powerpoint/2010/main" val="363862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 SDK</a:t>
            </a:r>
            <a:endParaRPr lang="en-IN" dirty="0"/>
          </a:p>
        </p:txBody>
      </p:sp>
      <p:sp>
        <p:nvSpPr>
          <p:cNvPr id="3" name="Content Placeholder 2"/>
          <p:cNvSpPr>
            <a:spLocks noGrp="1"/>
          </p:cNvSpPr>
          <p:nvPr>
            <p:ph idx="1"/>
          </p:nvPr>
        </p:nvSpPr>
        <p:spPr/>
        <p:txBody>
          <a:bodyPr>
            <a:normAutofit lnSpcReduction="10000"/>
          </a:bodyPr>
          <a:lstStyle/>
          <a:p>
            <a:r>
              <a:rPr lang="en-IN" dirty="0"/>
              <a:t>Required libraries</a:t>
            </a:r>
          </a:p>
          <a:p>
            <a:r>
              <a:rPr lang="en-IN" dirty="0"/>
              <a:t>Debugger</a:t>
            </a:r>
          </a:p>
          <a:p>
            <a:r>
              <a:rPr lang="en-IN" dirty="0"/>
              <a:t>An emulator</a:t>
            </a:r>
          </a:p>
          <a:p>
            <a:r>
              <a:rPr lang="en-IN" dirty="0"/>
              <a:t>Relevant documentation for the Android application program interfaces (APIs)</a:t>
            </a:r>
          </a:p>
          <a:p>
            <a:r>
              <a:rPr lang="en-IN" dirty="0"/>
              <a:t>Sample source code</a:t>
            </a:r>
          </a:p>
          <a:p>
            <a:r>
              <a:rPr lang="en-IN" dirty="0"/>
              <a:t>Tutorials for the </a:t>
            </a:r>
            <a:r>
              <a:rPr lang="en-IN" dirty="0" smtClean="0"/>
              <a:t>Android</a:t>
            </a:r>
            <a:endParaRPr lang="en-IN" dirty="0"/>
          </a:p>
        </p:txBody>
      </p:sp>
    </p:spTree>
    <p:extLst>
      <p:ext uri="{BB962C8B-B14F-4D97-AF65-F5344CB8AC3E}">
        <p14:creationId xmlns:p14="http://schemas.microsoft.com/office/powerpoint/2010/main" val="263404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IN" b="1" dirty="0" smtClean="0"/>
              <a:t>Activities?</a:t>
            </a:r>
            <a:endParaRPr lang="en-IN" dirty="0"/>
          </a:p>
        </p:txBody>
      </p:sp>
      <p:sp>
        <p:nvSpPr>
          <p:cNvPr id="3" name="Content Placeholder 2"/>
          <p:cNvSpPr>
            <a:spLocks noGrp="1"/>
          </p:cNvSpPr>
          <p:nvPr>
            <p:ph idx="1"/>
          </p:nvPr>
        </p:nvSpPr>
        <p:spPr/>
        <p:txBody>
          <a:bodyPr/>
          <a:lstStyle/>
          <a:p>
            <a:r>
              <a:rPr lang="en-IN" dirty="0"/>
              <a:t>An application that has a visible UI is implemented with an activity. When a user selects an application from the home screen or application launcher, an activity is </a:t>
            </a:r>
            <a:r>
              <a:rPr lang="en-IN" dirty="0" smtClean="0"/>
              <a:t>started.</a:t>
            </a:r>
          </a:p>
          <a:p>
            <a:endParaRPr lang="en-IN" dirty="0"/>
          </a:p>
        </p:txBody>
      </p:sp>
    </p:spTree>
    <p:extLst>
      <p:ext uri="{BB962C8B-B14F-4D97-AF65-F5344CB8AC3E}">
        <p14:creationId xmlns:p14="http://schemas.microsoft.com/office/powerpoint/2010/main" val="401696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68555"/>
            <a:ext cx="9601196" cy="801444"/>
          </a:xfrm>
        </p:spPr>
        <p:txBody>
          <a:bodyPr/>
          <a:lstStyle/>
          <a:p>
            <a:r>
              <a:rPr lang="en-US" dirty="0" smtClean="0"/>
              <a:t>Android Architecture </a:t>
            </a:r>
            <a:endParaRPr lang="en-IN" dirty="0"/>
          </a:p>
        </p:txBody>
      </p:sp>
      <p:sp>
        <p:nvSpPr>
          <p:cNvPr id="3" name="Content Placeholder 2"/>
          <p:cNvSpPr>
            <a:spLocks noGrp="1"/>
          </p:cNvSpPr>
          <p:nvPr>
            <p:ph idx="1"/>
          </p:nvPr>
        </p:nvSpPr>
        <p:spPr>
          <a:xfrm>
            <a:off x="1219200" y="1197199"/>
            <a:ext cx="10515600" cy="476511"/>
          </a:xfrm>
        </p:spPr>
        <p:txBody>
          <a:bodyPr/>
          <a:lstStyle/>
          <a:p>
            <a:r>
              <a:rPr lang="en-IN" dirty="0" smtClean="0"/>
              <a:t>divided into five sections and four main layers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20" y="1776805"/>
            <a:ext cx="9014908" cy="4404360"/>
          </a:xfrm>
          <a:prstGeom prst="rect">
            <a:avLst/>
          </a:prstGeom>
        </p:spPr>
      </p:pic>
    </p:spTree>
    <p:extLst>
      <p:ext uri="{BB962C8B-B14F-4D97-AF65-F5344CB8AC3E}">
        <p14:creationId xmlns:p14="http://schemas.microsoft.com/office/powerpoint/2010/main" val="894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506071"/>
            <a:ext cx="6815669" cy="761798"/>
          </a:xfrm>
        </p:spPr>
        <p:txBody>
          <a:bodyPr/>
          <a:lstStyle/>
          <a:p>
            <a:r>
              <a:rPr lang="en-IN" b="1" dirty="0" smtClean="0">
                <a:effectLst/>
              </a:rPr>
              <a:t>Linux kernel</a:t>
            </a:r>
            <a:endParaRPr lang="en-IN" dirty="0"/>
          </a:p>
        </p:txBody>
      </p:sp>
      <p:sp>
        <p:nvSpPr>
          <p:cNvPr id="3" name="Subtitle 2"/>
          <p:cNvSpPr>
            <a:spLocks noGrp="1"/>
          </p:cNvSpPr>
          <p:nvPr>
            <p:ph type="subTitle" idx="1"/>
          </p:nvPr>
        </p:nvSpPr>
        <p:spPr>
          <a:xfrm>
            <a:off x="2692398" y="2267869"/>
            <a:ext cx="6815669" cy="3121712"/>
          </a:xfrm>
        </p:spPr>
        <p:txBody>
          <a:bodyPr>
            <a:normAutofit fontScale="92500"/>
          </a:bodyPr>
          <a:lstStyle/>
          <a:p>
            <a:r>
              <a:rPr lang="en-IN" dirty="0" smtClean="0"/>
              <a:t>The android uses the powerful Linux kernel which is written C and it supports wide range of hardware drivers. The kernel is the heart of the operating system that manages input and output requests from software. This provides basic system functionalities like process management, memory management, device management like camera, keypad, display </a:t>
            </a:r>
            <a:r>
              <a:rPr lang="en-IN" dirty="0" err="1" smtClean="0"/>
              <a:t>etc</a:t>
            </a:r>
            <a:r>
              <a:rPr lang="en-IN" dirty="0" smtClean="0"/>
              <a:t> the kernel handles all the things. The Linux is really good at networking and it is not necessary to interface it to the peripheral hardware. The kernel itself does not interact directly with the user but rather interacts with the shell and other programs as well as with the hard ware devices on the system.</a:t>
            </a:r>
            <a:endParaRPr lang="en-IN" dirty="0"/>
          </a:p>
        </p:txBody>
      </p:sp>
    </p:spTree>
    <p:extLst>
      <p:ext uri="{BB962C8B-B14F-4D97-AF65-F5344CB8AC3E}">
        <p14:creationId xmlns:p14="http://schemas.microsoft.com/office/powerpoint/2010/main" val="113439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effectLst/>
              </a:rPr>
              <a:t>Libraries</a:t>
            </a:r>
            <a:endParaRPr lang="en-IN" dirty="0"/>
          </a:p>
        </p:txBody>
      </p:sp>
      <p:sp>
        <p:nvSpPr>
          <p:cNvPr id="3" name="Subtitle 2"/>
          <p:cNvSpPr>
            <a:spLocks noGrp="1"/>
          </p:cNvSpPr>
          <p:nvPr>
            <p:ph type="subTitle" idx="1"/>
          </p:nvPr>
        </p:nvSpPr>
        <p:spPr>
          <a:xfrm>
            <a:off x="2692398" y="3657597"/>
            <a:ext cx="6815669" cy="1688954"/>
          </a:xfrm>
        </p:spPr>
        <p:txBody>
          <a:bodyPr>
            <a:normAutofit fontScale="92500"/>
          </a:bodyPr>
          <a:lstStyle/>
          <a:p>
            <a:r>
              <a:rPr lang="en-IN" dirty="0" smtClean="0"/>
              <a:t>The on top of a Linux kennel there is a set of libraries including open source web browser such as </a:t>
            </a:r>
            <a:r>
              <a:rPr lang="en-IN" dirty="0" err="1" smtClean="0"/>
              <a:t>webkit</a:t>
            </a:r>
            <a:r>
              <a:rPr lang="en-IN" dirty="0" smtClean="0"/>
              <a:t>, library </a:t>
            </a:r>
            <a:r>
              <a:rPr lang="en-IN" dirty="0" err="1" smtClean="0"/>
              <a:t>libc</a:t>
            </a:r>
            <a:r>
              <a:rPr lang="en-IN" dirty="0" smtClean="0"/>
              <a:t>. These libraries are used to play and record audio and video. The SQLite is a data base which is useful for storage and sharing of application data. The SSL libraries are responsible for internet security etc.</a:t>
            </a:r>
            <a:endParaRPr lang="en-IN" dirty="0"/>
          </a:p>
        </p:txBody>
      </p:sp>
    </p:spTree>
    <p:extLst>
      <p:ext uri="{BB962C8B-B14F-4D97-AF65-F5344CB8AC3E}">
        <p14:creationId xmlns:p14="http://schemas.microsoft.com/office/powerpoint/2010/main" val="120906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effectLst/>
              </a:rPr>
              <a:t>Android Runtime</a:t>
            </a:r>
            <a:endParaRPr lang="en-IN" dirty="0"/>
          </a:p>
        </p:txBody>
      </p:sp>
      <p:sp>
        <p:nvSpPr>
          <p:cNvPr id="3" name="Subtitle 2"/>
          <p:cNvSpPr>
            <a:spLocks noGrp="1"/>
          </p:cNvSpPr>
          <p:nvPr>
            <p:ph type="subTitle" idx="1"/>
          </p:nvPr>
        </p:nvSpPr>
        <p:spPr>
          <a:xfrm>
            <a:off x="2692398" y="3560781"/>
            <a:ext cx="6815669" cy="1775012"/>
          </a:xfrm>
        </p:spPr>
        <p:txBody>
          <a:bodyPr>
            <a:normAutofit fontScale="70000" lnSpcReduction="20000"/>
          </a:bodyPr>
          <a:lstStyle/>
          <a:p>
            <a:r>
              <a:rPr lang="en-IN" dirty="0" smtClean="0">
                <a:effectLst/>
              </a:rPr>
              <a:t>The android runtime provides a key component called </a:t>
            </a:r>
            <a:r>
              <a:rPr lang="en-IN" dirty="0" err="1" smtClean="0">
                <a:effectLst/>
              </a:rPr>
              <a:t>Dalvik</a:t>
            </a:r>
            <a:r>
              <a:rPr lang="en-IN" dirty="0" smtClean="0">
                <a:effectLst/>
              </a:rPr>
              <a:t> Virtual Machine which is a kind of java virtual machine. It is specially designed and optimized for android. The </a:t>
            </a:r>
            <a:r>
              <a:rPr lang="en-IN" dirty="0" err="1" smtClean="0">
                <a:effectLst/>
              </a:rPr>
              <a:t>Dalvik</a:t>
            </a:r>
            <a:r>
              <a:rPr lang="en-IN" dirty="0" smtClean="0">
                <a:effectLst/>
              </a:rPr>
              <a:t> VM is the process virtual machine in the android operating system. It is a software that runs apps on android devices.</a:t>
            </a:r>
          </a:p>
          <a:p>
            <a:r>
              <a:rPr lang="en-IN" dirty="0" smtClean="0">
                <a:effectLst/>
              </a:rPr>
              <a:t>The </a:t>
            </a:r>
            <a:r>
              <a:rPr lang="en-IN" dirty="0" err="1" smtClean="0">
                <a:effectLst/>
              </a:rPr>
              <a:t>Dalvik</a:t>
            </a:r>
            <a:r>
              <a:rPr lang="en-IN" dirty="0" smtClean="0">
                <a:effectLst/>
              </a:rPr>
              <a:t> VM makes use of Linux core features like memory management and multithreading which is in a java language. The </a:t>
            </a:r>
            <a:r>
              <a:rPr lang="en-IN" dirty="0" err="1" smtClean="0">
                <a:effectLst/>
              </a:rPr>
              <a:t>Dalvik</a:t>
            </a:r>
            <a:r>
              <a:rPr lang="en-IN" dirty="0" smtClean="0">
                <a:effectLst/>
              </a:rPr>
              <a:t> VM enables every android application to run it own process. The </a:t>
            </a:r>
            <a:r>
              <a:rPr lang="en-IN" dirty="0" err="1" smtClean="0">
                <a:effectLst/>
              </a:rPr>
              <a:t>Dalvik</a:t>
            </a:r>
            <a:r>
              <a:rPr lang="en-IN" dirty="0" smtClean="0">
                <a:effectLst/>
              </a:rPr>
              <a:t> VM  executes the files in the .</a:t>
            </a:r>
            <a:r>
              <a:rPr lang="en-IN" dirty="0" err="1" smtClean="0">
                <a:effectLst/>
              </a:rPr>
              <a:t>dex</a:t>
            </a:r>
            <a:r>
              <a:rPr lang="en-IN" dirty="0" smtClean="0">
                <a:effectLst/>
              </a:rPr>
              <a:t> format.</a:t>
            </a:r>
          </a:p>
          <a:p>
            <a:endParaRPr lang="en-IN" dirty="0"/>
          </a:p>
        </p:txBody>
      </p:sp>
    </p:spTree>
    <p:extLst>
      <p:ext uri="{BB962C8B-B14F-4D97-AF65-F5344CB8AC3E}">
        <p14:creationId xmlns:p14="http://schemas.microsoft.com/office/powerpoint/2010/main" val="229895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Application </a:t>
            </a:r>
            <a:r>
              <a:rPr lang="en-IN" b="1" dirty="0" smtClean="0"/>
              <a:t>architecture</a:t>
            </a:r>
            <a:endParaRPr lang="en-IN" dirty="0"/>
          </a:p>
        </p:txBody>
      </p:sp>
      <p:sp>
        <p:nvSpPr>
          <p:cNvPr id="3" name="Content Placeholder 2"/>
          <p:cNvSpPr>
            <a:spLocks noGrp="1"/>
          </p:cNvSpPr>
          <p:nvPr>
            <p:ph idx="1"/>
          </p:nvPr>
        </p:nvSpPr>
        <p:spPr>
          <a:xfrm>
            <a:off x="419548" y="2556933"/>
            <a:ext cx="10962043" cy="1477186"/>
          </a:xfrm>
        </p:spPr>
        <p:txBody>
          <a:bodyPr>
            <a:normAutofit fontScale="92500" lnSpcReduction="20000"/>
          </a:bodyPr>
          <a:lstStyle/>
          <a:p>
            <a:r>
              <a:rPr lang="en-IN" dirty="0"/>
              <a:t>As mentioned, Android runs atop a Linux kernel. Android applications are written in the Java programming language, and they run within a virtual machine (VM). It's important to note that the VM is not a JVM as you might expect, but is the </a:t>
            </a:r>
            <a:r>
              <a:rPr lang="en-IN" dirty="0" err="1"/>
              <a:t>Dalvik</a:t>
            </a:r>
            <a:r>
              <a:rPr lang="en-IN" dirty="0"/>
              <a:t> Virtual Machine, an open source technology. Each Android application runs within an instance of the </a:t>
            </a:r>
            <a:r>
              <a:rPr lang="en-IN" dirty="0" err="1"/>
              <a:t>Dalvik</a:t>
            </a:r>
            <a:r>
              <a:rPr lang="en-IN" dirty="0"/>
              <a:t> VM, which in turn resides within a Linux-kernel managed </a:t>
            </a:r>
            <a:r>
              <a:rPr lang="en-IN" dirty="0" smtClean="0"/>
              <a:t>process.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811" y="3695924"/>
            <a:ext cx="3638550" cy="2628900"/>
          </a:xfrm>
          <a:prstGeom prst="rect">
            <a:avLst/>
          </a:prstGeom>
        </p:spPr>
      </p:pic>
    </p:spTree>
    <p:extLst>
      <p:ext uri="{BB962C8B-B14F-4D97-AF65-F5344CB8AC3E}">
        <p14:creationId xmlns:p14="http://schemas.microsoft.com/office/powerpoint/2010/main" val="285761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Services</a:t>
            </a:r>
            <a:endParaRPr lang="en-IN" dirty="0"/>
          </a:p>
        </p:txBody>
      </p:sp>
      <p:sp>
        <p:nvSpPr>
          <p:cNvPr id="3" name="Content Placeholder 2"/>
          <p:cNvSpPr>
            <a:spLocks noGrp="1"/>
          </p:cNvSpPr>
          <p:nvPr>
            <p:ph idx="1"/>
          </p:nvPr>
        </p:nvSpPr>
        <p:spPr/>
        <p:txBody>
          <a:bodyPr/>
          <a:lstStyle/>
          <a:p>
            <a:r>
              <a:rPr lang="en-IN" dirty="0"/>
              <a:t>A service should be used for any application that needs to persist for a long time, such as a network monitor or update-checking application</a:t>
            </a:r>
          </a:p>
        </p:txBody>
      </p:sp>
    </p:spTree>
    <p:extLst>
      <p:ext uri="{BB962C8B-B14F-4D97-AF65-F5344CB8AC3E}">
        <p14:creationId xmlns:p14="http://schemas.microsoft.com/office/powerpoint/2010/main" val="18654321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123</TotalTime>
  <Words>1476</Words>
  <Application>Microsoft Office PowerPoint</Application>
  <PresentationFormat>Widescreen</PresentationFormat>
  <Paragraphs>167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What is Android?</vt:lpstr>
      <vt:lpstr>Advantages of Android</vt:lpstr>
      <vt:lpstr>What is Activities?</vt:lpstr>
      <vt:lpstr>Android Architecture </vt:lpstr>
      <vt:lpstr>Linux kernel</vt:lpstr>
      <vt:lpstr>Libraries</vt:lpstr>
      <vt:lpstr>Android Runtime</vt:lpstr>
      <vt:lpstr>Application architecture</vt:lpstr>
      <vt:lpstr>Services</vt:lpstr>
      <vt:lpstr>Content providers</vt:lpstr>
      <vt:lpstr>Broadcast receivers</vt:lpstr>
      <vt:lpstr>Virtual reality</vt:lpstr>
      <vt:lpstr>Hardware</vt:lpstr>
      <vt:lpstr>PowerPoint Presentation</vt:lpstr>
      <vt:lpstr>PowerPoint Presentation</vt:lpstr>
      <vt:lpstr>What is new in Oreo</vt:lpstr>
      <vt:lpstr>Android Emulator</vt:lpstr>
      <vt:lpstr>PowerPoint Presentation</vt:lpstr>
      <vt:lpstr>PowerPoint Presentation</vt:lpstr>
      <vt:lpstr>PowerPoint Presentation</vt:lpstr>
      <vt:lpstr>System Requirements for Android Development?</vt:lpstr>
      <vt:lpstr>Why Android Studio</vt:lpstr>
      <vt:lpstr>Why Android SDK</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Android?</dc:title>
  <dc:creator>Abhishek Kumar Sehgal</dc:creator>
  <cp:lastModifiedBy>Abhishek Kumar Sehgal</cp:lastModifiedBy>
  <cp:revision>53</cp:revision>
  <dcterms:created xsi:type="dcterms:W3CDTF">2017-10-27T20:39:40Z</dcterms:created>
  <dcterms:modified xsi:type="dcterms:W3CDTF">2017-10-27T22:43:13Z</dcterms:modified>
</cp:coreProperties>
</file>