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37"/>
  </p:notesMasterIdLst>
  <p:sldIdLst>
    <p:sldId id="256" r:id="rId2"/>
    <p:sldId id="280" r:id="rId3"/>
    <p:sldId id="279" r:id="rId4"/>
    <p:sldId id="281" r:id="rId5"/>
    <p:sldId id="317" r:id="rId6"/>
    <p:sldId id="319" r:id="rId7"/>
    <p:sldId id="318" r:id="rId8"/>
    <p:sldId id="322" r:id="rId9"/>
    <p:sldId id="323" r:id="rId10"/>
    <p:sldId id="329" r:id="rId11"/>
    <p:sldId id="328" r:id="rId12"/>
    <p:sldId id="331" r:id="rId13"/>
    <p:sldId id="334" r:id="rId14"/>
    <p:sldId id="326" r:id="rId15"/>
    <p:sldId id="335" r:id="rId16"/>
    <p:sldId id="333" r:id="rId17"/>
    <p:sldId id="337" r:id="rId18"/>
    <p:sldId id="341" r:id="rId19"/>
    <p:sldId id="339" r:id="rId20"/>
    <p:sldId id="340" r:id="rId21"/>
    <p:sldId id="344" r:id="rId22"/>
    <p:sldId id="343" r:id="rId23"/>
    <p:sldId id="369" r:id="rId24"/>
    <p:sldId id="372" r:id="rId25"/>
    <p:sldId id="375" r:id="rId26"/>
    <p:sldId id="370" r:id="rId27"/>
    <p:sldId id="368" r:id="rId28"/>
    <p:sldId id="371" r:id="rId29"/>
    <p:sldId id="377" r:id="rId30"/>
    <p:sldId id="376" r:id="rId31"/>
    <p:sldId id="373" r:id="rId32"/>
    <p:sldId id="345" r:id="rId33"/>
    <p:sldId id="378" r:id="rId34"/>
    <p:sldId id="379" r:id="rId35"/>
    <p:sldId id="3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78"/>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0" autoAdjust="0"/>
    <p:restoredTop sz="94660"/>
  </p:normalViewPr>
  <p:slideViewPr>
    <p:cSldViewPr snapToGrid="0">
      <p:cViewPr varScale="1">
        <p:scale>
          <a:sx n="77" d="100"/>
          <a:sy n="77"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DA6097-69AE-4129-B3D8-9C9AD472CB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0F6405-374A-43F6-ACBC-7CBCFAE85B72}">
      <dgm:prSet/>
      <dgm:spPr/>
      <dgm:t>
        <a:bodyPr/>
        <a:lstStyle/>
        <a:p>
          <a:pPr>
            <a:lnSpc>
              <a:spcPct val="100000"/>
            </a:lnSpc>
          </a:pPr>
          <a:r>
            <a:rPr lang="en-US" dirty="0">
              <a:solidFill>
                <a:schemeClr val="bg1"/>
              </a:solidFill>
            </a:rPr>
            <a:t>To remedy XSS vulnerabilities, it is important to never use untrusted or unfiltered data within the code of a HTML page. Untrusted data can originate not only form the client but potentially a third party or previously uploaded file etc.</a:t>
          </a:r>
        </a:p>
      </dgm:t>
    </dgm:pt>
    <dgm:pt modelId="{4EAA3B6C-6BFE-4AD4-996E-282E6FBC4905}" type="parTrans" cxnId="{82BA142D-D002-44EA-AB00-1C47F8166BED}">
      <dgm:prSet/>
      <dgm:spPr/>
      <dgm:t>
        <a:bodyPr/>
        <a:lstStyle/>
        <a:p>
          <a:endParaRPr lang="en-US"/>
        </a:p>
      </dgm:t>
    </dgm:pt>
    <dgm:pt modelId="{FC006161-889A-4818-BB78-18C871FA8E37}" type="sibTrans" cxnId="{82BA142D-D002-44EA-AB00-1C47F8166BED}">
      <dgm:prSet/>
      <dgm:spPr/>
      <dgm:t>
        <a:bodyPr/>
        <a:lstStyle/>
        <a:p>
          <a:endParaRPr lang="en-US"/>
        </a:p>
      </dgm:t>
    </dgm:pt>
    <dgm:pt modelId="{BBDA9349-1AC1-44B9-9FB6-9FF44CAD4D92}">
      <dgm:prSet/>
      <dgm:spPr/>
      <dgm:t>
        <a:bodyPr/>
        <a:lstStyle/>
        <a:p>
          <a:pPr>
            <a:lnSpc>
              <a:spcPct val="100000"/>
            </a:lnSpc>
          </a:pPr>
          <a:r>
            <a:rPr lang="en-US" dirty="0">
              <a:solidFill>
                <a:schemeClr val="bg1"/>
              </a:solidFill>
            </a:rPr>
            <a:t>Filtering of untrusted data typically involves converting special characters to their HTML entity encoded counterparts (however, other methods do exist, see references). These special characters include:</a:t>
          </a:r>
        </a:p>
      </dgm:t>
    </dgm:pt>
    <dgm:pt modelId="{DD8B8C0C-AFA5-4D26-8137-2DACFE75E28C}" type="parTrans" cxnId="{88EFB27E-98E0-44E4-B213-8C084F12D6D9}">
      <dgm:prSet/>
      <dgm:spPr/>
      <dgm:t>
        <a:bodyPr/>
        <a:lstStyle/>
        <a:p>
          <a:endParaRPr lang="en-US"/>
        </a:p>
      </dgm:t>
    </dgm:pt>
    <dgm:pt modelId="{9B8BF593-6AEC-4D58-B2E3-5C7A033AB27C}" type="sibTrans" cxnId="{88EFB27E-98E0-44E4-B213-8C084F12D6D9}">
      <dgm:prSet/>
      <dgm:spPr/>
      <dgm:t>
        <a:bodyPr/>
        <a:lstStyle/>
        <a:p>
          <a:endParaRPr lang="en-US"/>
        </a:p>
      </dgm:t>
    </dgm:pt>
    <dgm:pt modelId="{DB397B51-B842-4164-A7D2-ED9101505893}">
      <dgm:prSet/>
      <dgm:spPr/>
      <dgm:t>
        <a:bodyPr/>
        <a:lstStyle/>
        <a:p>
          <a:pPr>
            <a:lnSpc>
              <a:spcPct val="100000"/>
            </a:lnSpc>
          </a:pPr>
          <a:r>
            <a:rPr lang="en-US" b="1" dirty="0">
              <a:solidFill>
                <a:schemeClr val="bg1"/>
              </a:solidFill>
            </a:rPr>
            <a:t>&amp;,    &lt;,    &gt;,    “,    ‘,    /</a:t>
          </a:r>
        </a:p>
      </dgm:t>
    </dgm:pt>
    <dgm:pt modelId="{12F43DB7-FADE-4D5A-9F39-FBF6CD44A71F}" type="parTrans" cxnId="{467B0691-BA35-4B46-98D5-D79D74133374}">
      <dgm:prSet/>
      <dgm:spPr/>
      <dgm:t>
        <a:bodyPr/>
        <a:lstStyle/>
        <a:p>
          <a:endParaRPr lang="en-US"/>
        </a:p>
      </dgm:t>
    </dgm:pt>
    <dgm:pt modelId="{DFFC6610-6B5B-4DD4-8D39-5943F0A04181}" type="sibTrans" cxnId="{467B0691-BA35-4B46-98D5-D79D74133374}">
      <dgm:prSet/>
      <dgm:spPr/>
      <dgm:t>
        <a:bodyPr/>
        <a:lstStyle/>
        <a:p>
          <a:endParaRPr lang="en-US"/>
        </a:p>
      </dgm:t>
    </dgm:pt>
    <dgm:pt modelId="{57BCFA54-1074-4F8D-95BF-22C30DD2EEA6}" type="pres">
      <dgm:prSet presAssocID="{DDDA6097-69AE-4129-B3D8-9C9AD472CBD7}" presName="root" presStyleCnt="0">
        <dgm:presLayoutVars>
          <dgm:dir/>
          <dgm:resizeHandles val="exact"/>
        </dgm:presLayoutVars>
      </dgm:prSet>
      <dgm:spPr/>
    </dgm:pt>
    <dgm:pt modelId="{82D419CB-8773-47A8-BBA3-5E1A5025D97D}" type="pres">
      <dgm:prSet presAssocID="{D30F6405-374A-43F6-ACBC-7CBCFAE85B72}" presName="compNode" presStyleCnt="0"/>
      <dgm:spPr/>
    </dgm:pt>
    <dgm:pt modelId="{05FB0EE3-044B-48FC-9958-67459C620ABC}" type="pres">
      <dgm:prSet presAssocID="{D30F6405-374A-43F6-ACBC-7CBCFAE85B72}" presName="bgRect" presStyleLbl="bgShp" presStyleIdx="0" presStyleCnt="3"/>
      <dgm:spPr>
        <a:solidFill>
          <a:schemeClr val="tx1"/>
        </a:solidFill>
      </dgm:spPr>
    </dgm:pt>
    <dgm:pt modelId="{E1AC2EBE-A95C-401B-8CD4-422EBBC84290}" type="pres">
      <dgm:prSet presAssocID="{D30F6405-374A-43F6-ACBC-7CBCFAE85B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22E81AFC-DEDB-4C29-AA30-E84CC382B781}" type="pres">
      <dgm:prSet presAssocID="{D30F6405-374A-43F6-ACBC-7CBCFAE85B72}" presName="spaceRect" presStyleCnt="0"/>
      <dgm:spPr/>
    </dgm:pt>
    <dgm:pt modelId="{5591D30B-572E-4741-807C-8F3B9C3DA02C}" type="pres">
      <dgm:prSet presAssocID="{D30F6405-374A-43F6-ACBC-7CBCFAE85B72}" presName="parTx" presStyleLbl="revTx" presStyleIdx="0" presStyleCnt="3">
        <dgm:presLayoutVars>
          <dgm:chMax val="0"/>
          <dgm:chPref val="0"/>
        </dgm:presLayoutVars>
      </dgm:prSet>
      <dgm:spPr/>
    </dgm:pt>
    <dgm:pt modelId="{41A077F0-6ED1-4E91-9A9B-B4D1D05E41FC}" type="pres">
      <dgm:prSet presAssocID="{FC006161-889A-4818-BB78-18C871FA8E37}" presName="sibTrans" presStyleCnt="0"/>
      <dgm:spPr/>
    </dgm:pt>
    <dgm:pt modelId="{818F6411-1CD9-4C78-B0F3-F503094610B6}" type="pres">
      <dgm:prSet presAssocID="{BBDA9349-1AC1-44B9-9FB6-9FF44CAD4D92}" presName="compNode" presStyleCnt="0"/>
      <dgm:spPr/>
    </dgm:pt>
    <dgm:pt modelId="{8B7050C3-65D5-4506-9DC2-DA36C49DD0BF}" type="pres">
      <dgm:prSet presAssocID="{BBDA9349-1AC1-44B9-9FB6-9FF44CAD4D92}" presName="bgRect" presStyleLbl="bgShp" presStyleIdx="1" presStyleCnt="3"/>
      <dgm:spPr>
        <a:solidFill>
          <a:schemeClr val="tx1"/>
        </a:solidFill>
      </dgm:spPr>
    </dgm:pt>
    <dgm:pt modelId="{EB2F08EB-068D-4C17-A8DE-FC293D5F4853}" type="pres">
      <dgm:prSet presAssocID="{BBDA9349-1AC1-44B9-9FB6-9FF44CAD4D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96AD2FEE-BE52-4915-852D-2E76ED09DE06}" type="pres">
      <dgm:prSet presAssocID="{BBDA9349-1AC1-44B9-9FB6-9FF44CAD4D92}" presName="spaceRect" presStyleCnt="0"/>
      <dgm:spPr/>
    </dgm:pt>
    <dgm:pt modelId="{8CF0BC5D-837B-4933-8312-49B6EF75E551}" type="pres">
      <dgm:prSet presAssocID="{BBDA9349-1AC1-44B9-9FB6-9FF44CAD4D92}" presName="parTx" presStyleLbl="revTx" presStyleIdx="1" presStyleCnt="3">
        <dgm:presLayoutVars>
          <dgm:chMax val="0"/>
          <dgm:chPref val="0"/>
        </dgm:presLayoutVars>
      </dgm:prSet>
      <dgm:spPr/>
    </dgm:pt>
    <dgm:pt modelId="{463E62EA-8145-4A0D-B20D-0D2DB480716F}" type="pres">
      <dgm:prSet presAssocID="{9B8BF593-6AEC-4D58-B2E3-5C7A033AB27C}" presName="sibTrans" presStyleCnt="0"/>
      <dgm:spPr/>
    </dgm:pt>
    <dgm:pt modelId="{9256A532-C2D2-48F4-ABF7-AABA20A043C5}" type="pres">
      <dgm:prSet presAssocID="{DB397B51-B842-4164-A7D2-ED9101505893}" presName="compNode" presStyleCnt="0"/>
      <dgm:spPr/>
    </dgm:pt>
    <dgm:pt modelId="{17D2548C-2128-4E60-B500-8AB23D4A79A0}" type="pres">
      <dgm:prSet presAssocID="{DB397B51-B842-4164-A7D2-ED9101505893}" presName="bgRect" presStyleLbl="bgShp" presStyleIdx="2" presStyleCnt="3"/>
      <dgm:spPr>
        <a:solidFill>
          <a:schemeClr val="tx1"/>
        </a:solidFill>
      </dgm:spPr>
    </dgm:pt>
    <dgm:pt modelId="{0BC5F10C-08C7-4D61-99FE-909F9693BD96}" type="pres">
      <dgm:prSet presAssocID="{DB397B51-B842-4164-A7D2-ED91015058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AA9B0C2F-672F-4100-9407-4F482DA7BC6C}" type="pres">
      <dgm:prSet presAssocID="{DB397B51-B842-4164-A7D2-ED9101505893}" presName="spaceRect" presStyleCnt="0"/>
      <dgm:spPr/>
    </dgm:pt>
    <dgm:pt modelId="{2805EB08-9677-43C7-BD79-4405A4DE2CFA}" type="pres">
      <dgm:prSet presAssocID="{DB397B51-B842-4164-A7D2-ED9101505893}" presName="parTx" presStyleLbl="revTx" presStyleIdx="2" presStyleCnt="3">
        <dgm:presLayoutVars>
          <dgm:chMax val="0"/>
          <dgm:chPref val="0"/>
        </dgm:presLayoutVars>
      </dgm:prSet>
      <dgm:spPr/>
    </dgm:pt>
  </dgm:ptLst>
  <dgm:cxnLst>
    <dgm:cxn modelId="{82BA142D-D002-44EA-AB00-1C47F8166BED}" srcId="{DDDA6097-69AE-4129-B3D8-9C9AD472CBD7}" destId="{D30F6405-374A-43F6-ACBC-7CBCFAE85B72}" srcOrd="0" destOrd="0" parTransId="{4EAA3B6C-6BFE-4AD4-996E-282E6FBC4905}" sibTransId="{FC006161-889A-4818-BB78-18C871FA8E37}"/>
    <dgm:cxn modelId="{558F2D62-0627-414D-B0C9-CA459A0D7323}" type="presOf" srcId="{BBDA9349-1AC1-44B9-9FB6-9FF44CAD4D92}" destId="{8CF0BC5D-837B-4933-8312-49B6EF75E551}" srcOrd="0" destOrd="0" presId="urn:microsoft.com/office/officeart/2018/2/layout/IconVerticalSolidList"/>
    <dgm:cxn modelId="{41CF3A7B-051E-4819-8659-D754B9B15064}" type="presOf" srcId="{DB397B51-B842-4164-A7D2-ED9101505893}" destId="{2805EB08-9677-43C7-BD79-4405A4DE2CFA}" srcOrd="0" destOrd="0" presId="urn:microsoft.com/office/officeart/2018/2/layout/IconVerticalSolidList"/>
    <dgm:cxn modelId="{EF35827C-2312-4197-93AA-AEC74A34F6C5}" type="presOf" srcId="{DDDA6097-69AE-4129-B3D8-9C9AD472CBD7}" destId="{57BCFA54-1074-4F8D-95BF-22C30DD2EEA6}" srcOrd="0" destOrd="0" presId="urn:microsoft.com/office/officeart/2018/2/layout/IconVerticalSolidList"/>
    <dgm:cxn modelId="{88EFB27E-98E0-44E4-B213-8C084F12D6D9}" srcId="{DDDA6097-69AE-4129-B3D8-9C9AD472CBD7}" destId="{BBDA9349-1AC1-44B9-9FB6-9FF44CAD4D92}" srcOrd="1" destOrd="0" parTransId="{DD8B8C0C-AFA5-4D26-8137-2DACFE75E28C}" sibTransId="{9B8BF593-6AEC-4D58-B2E3-5C7A033AB27C}"/>
    <dgm:cxn modelId="{467B0691-BA35-4B46-98D5-D79D74133374}" srcId="{DDDA6097-69AE-4129-B3D8-9C9AD472CBD7}" destId="{DB397B51-B842-4164-A7D2-ED9101505893}" srcOrd="2" destOrd="0" parTransId="{12F43DB7-FADE-4D5A-9F39-FBF6CD44A71F}" sibTransId="{DFFC6610-6B5B-4DD4-8D39-5943F0A04181}"/>
    <dgm:cxn modelId="{5B32A2B9-E17E-4739-80CA-D38D2A8699B8}" type="presOf" srcId="{D30F6405-374A-43F6-ACBC-7CBCFAE85B72}" destId="{5591D30B-572E-4741-807C-8F3B9C3DA02C}" srcOrd="0" destOrd="0" presId="urn:microsoft.com/office/officeart/2018/2/layout/IconVerticalSolidList"/>
    <dgm:cxn modelId="{2D5027BB-A65D-47E0-A86A-6D1BADBC8D13}" type="presParOf" srcId="{57BCFA54-1074-4F8D-95BF-22C30DD2EEA6}" destId="{82D419CB-8773-47A8-BBA3-5E1A5025D97D}" srcOrd="0" destOrd="0" presId="urn:microsoft.com/office/officeart/2018/2/layout/IconVerticalSolidList"/>
    <dgm:cxn modelId="{80AEC78D-C623-4600-8BA4-EC175CAB084F}" type="presParOf" srcId="{82D419CB-8773-47A8-BBA3-5E1A5025D97D}" destId="{05FB0EE3-044B-48FC-9958-67459C620ABC}" srcOrd="0" destOrd="0" presId="urn:microsoft.com/office/officeart/2018/2/layout/IconVerticalSolidList"/>
    <dgm:cxn modelId="{2BC5143D-82A4-4C43-A8A4-45BAC90A23AC}" type="presParOf" srcId="{82D419CB-8773-47A8-BBA3-5E1A5025D97D}" destId="{E1AC2EBE-A95C-401B-8CD4-422EBBC84290}" srcOrd="1" destOrd="0" presId="urn:microsoft.com/office/officeart/2018/2/layout/IconVerticalSolidList"/>
    <dgm:cxn modelId="{CA1CA50C-5DEA-4F98-B9B6-39D44C9D3475}" type="presParOf" srcId="{82D419CB-8773-47A8-BBA3-5E1A5025D97D}" destId="{22E81AFC-DEDB-4C29-AA30-E84CC382B781}" srcOrd="2" destOrd="0" presId="urn:microsoft.com/office/officeart/2018/2/layout/IconVerticalSolidList"/>
    <dgm:cxn modelId="{2A08F981-AFE4-4182-A8DE-8B426F60D44E}" type="presParOf" srcId="{82D419CB-8773-47A8-BBA3-5E1A5025D97D}" destId="{5591D30B-572E-4741-807C-8F3B9C3DA02C}" srcOrd="3" destOrd="0" presId="urn:microsoft.com/office/officeart/2018/2/layout/IconVerticalSolidList"/>
    <dgm:cxn modelId="{97D90B16-C675-4702-A953-D0E784A4EBDC}" type="presParOf" srcId="{57BCFA54-1074-4F8D-95BF-22C30DD2EEA6}" destId="{41A077F0-6ED1-4E91-9A9B-B4D1D05E41FC}" srcOrd="1" destOrd="0" presId="urn:microsoft.com/office/officeart/2018/2/layout/IconVerticalSolidList"/>
    <dgm:cxn modelId="{D792F308-927F-4F00-8046-38D138EBA922}" type="presParOf" srcId="{57BCFA54-1074-4F8D-95BF-22C30DD2EEA6}" destId="{818F6411-1CD9-4C78-B0F3-F503094610B6}" srcOrd="2" destOrd="0" presId="urn:microsoft.com/office/officeart/2018/2/layout/IconVerticalSolidList"/>
    <dgm:cxn modelId="{80982622-A925-44D3-B394-87DC84946A5A}" type="presParOf" srcId="{818F6411-1CD9-4C78-B0F3-F503094610B6}" destId="{8B7050C3-65D5-4506-9DC2-DA36C49DD0BF}" srcOrd="0" destOrd="0" presId="urn:microsoft.com/office/officeart/2018/2/layout/IconVerticalSolidList"/>
    <dgm:cxn modelId="{3F6962A1-9309-4E92-A71B-0D7A53693665}" type="presParOf" srcId="{818F6411-1CD9-4C78-B0F3-F503094610B6}" destId="{EB2F08EB-068D-4C17-A8DE-FC293D5F4853}" srcOrd="1" destOrd="0" presId="urn:microsoft.com/office/officeart/2018/2/layout/IconVerticalSolidList"/>
    <dgm:cxn modelId="{55B63ED9-6BA3-4896-9E46-B40735FC4A4F}" type="presParOf" srcId="{818F6411-1CD9-4C78-B0F3-F503094610B6}" destId="{96AD2FEE-BE52-4915-852D-2E76ED09DE06}" srcOrd="2" destOrd="0" presId="urn:microsoft.com/office/officeart/2018/2/layout/IconVerticalSolidList"/>
    <dgm:cxn modelId="{824C953C-DB87-45B9-AA88-B1355B85C312}" type="presParOf" srcId="{818F6411-1CD9-4C78-B0F3-F503094610B6}" destId="{8CF0BC5D-837B-4933-8312-49B6EF75E551}" srcOrd="3" destOrd="0" presId="urn:microsoft.com/office/officeart/2018/2/layout/IconVerticalSolidList"/>
    <dgm:cxn modelId="{71EABD3B-83C1-4472-A02C-64A03E973AC5}" type="presParOf" srcId="{57BCFA54-1074-4F8D-95BF-22C30DD2EEA6}" destId="{463E62EA-8145-4A0D-B20D-0D2DB480716F}" srcOrd="3" destOrd="0" presId="urn:microsoft.com/office/officeart/2018/2/layout/IconVerticalSolidList"/>
    <dgm:cxn modelId="{D0674CEE-F274-43B8-B79B-49F42B77D75C}" type="presParOf" srcId="{57BCFA54-1074-4F8D-95BF-22C30DD2EEA6}" destId="{9256A532-C2D2-48F4-ABF7-AABA20A043C5}" srcOrd="4" destOrd="0" presId="urn:microsoft.com/office/officeart/2018/2/layout/IconVerticalSolidList"/>
    <dgm:cxn modelId="{8DA7BCFE-C819-49DC-AB2C-02DE27A0C49C}" type="presParOf" srcId="{9256A532-C2D2-48F4-ABF7-AABA20A043C5}" destId="{17D2548C-2128-4E60-B500-8AB23D4A79A0}" srcOrd="0" destOrd="0" presId="urn:microsoft.com/office/officeart/2018/2/layout/IconVerticalSolidList"/>
    <dgm:cxn modelId="{9B4C8448-CC50-4D56-B220-803196939DAD}" type="presParOf" srcId="{9256A532-C2D2-48F4-ABF7-AABA20A043C5}" destId="{0BC5F10C-08C7-4D61-99FE-909F9693BD96}" srcOrd="1" destOrd="0" presId="urn:microsoft.com/office/officeart/2018/2/layout/IconVerticalSolidList"/>
    <dgm:cxn modelId="{6D336EC6-FD8A-41FA-B935-F321848FB858}" type="presParOf" srcId="{9256A532-C2D2-48F4-ABF7-AABA20A043C5}" destId="{AA9B0C2F-672F-4100-9407-4F482DA7BC6C}" srcOrd="2" destOrd="0" presId="urn:microsoft.com/office/officeart/2018/2/layout/IconVerticalSolidList"/>
    <dgm:cxn modelId="{C08BC1C5-73ED-4E80-881D-31A6ACB4389F}" type="presParOf" srcId="{9256A532-C2D2-48F4-ABF7-AABA20A043C5}" destId="{2805EB08-9677-43C7-BD79-4405A4DE2CF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A6097-69AE-4129-B3D8-9C9AD472CB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0F6405-374A-43F6-ACBC-7CBCFAE85B72}">
      <dgm:prSet/>
      <dgm:spPr/>
      <dgm:t>
        <a:bodyPr/>
        <a:lstStyle/>
        <a:p>
          <a:pPr>
            <a:lnSpc>
              <a:spcPct val="100000"/>
            </a:lnSpc>
          </a:pPr>
          <a:r>
            <a:rPr lang="en-US" b="1" i="0" dirty="0">
              <a:solidFill>
                <a:schemeClr val="bg1"/>
              </a:solidFill>
            </a:rPr>
            <a:t>Depending on the framework being used the implementation methods will vary, however it is advised that the Strict-Transport-Security header be configured on the server.</a:t>
          </a:r>
        </a:p>
      </dgm:t>
    </dgm:pt>
    <dgm:pt modelId="{4EAA3B6C-6BFE-4AD4-996E-282E6FBC4905}" type="parTrans" cxnId="{82BA142D-D002-44EA-AB00-1C47F8166BED}">
      <dgm:prSet/>
      <dgm:spPr/>
      <dgm:t>
        <a:bodyPr/>
        <a:lstStyle/>
        <a:p>
          <a:endParaRPr lang="en-US"/>
        </a:p>
      </dgm:t>
    </dgm:pt>
    <dgm:pt modelId="{FC006161-889A-4818-BB78-18C871FA8E37}" type="sibTrans" cxnId="{82BA142D-D002-44EA-AB00-1C47F8166BED}">
      <dgm:prSet/>
      <dgm:spPr/>
      <dgm:t>
        <a:bodyPr/>
        <a:lstStyle/>
        <a:p>
          <a:endParaRPr lang="en-US"/>
        </a:p>
      </dgm:t>
    </dgm:pt>
    <dgm:pt modelId="{BBDA9349-1AC1-44B9-9FB6-9FF44CAD4D92}">
      <dgm:prSet/>
      <dgm:spPr/>
      <dgm:t>
        <a:bodyPr/>
        <a:lstStyle/>
        <a:p>
          <a:r>
            <a:rPr lang="en-US" b="1" dirty="0">
              <a:solidFill>
                <a:schemeClr val="bg1"/>
              </a:solidFill>
            </a:rPr>
            <a:t>One of the options for this header is max-age, which is a representation (in milliseconds) determining the time in which the client’s browser will adhere to the header policy.</a:t>
          </a:r>
        </a:p>
      </dgm:t>
    </dgm:pt>
    <dgm:pt modelId="{DD8B8C0C-AFA5-4D26-8137-2DACFE75E28C}" type="parTrans" cxnId="{88EFB27E-98E0-44E4-B213-8C084F12D6D9}">
      <dgm:prSet/>
      <dgm:spPr/>
      <dgm:t>
        <a:bodyPr/>
        <a:lstStyle/>
        <a:p>
          <a:endParaRPr lang="en-US"/>
        </a:p>
      </dgm:t>
    </dgm:pt>
    <dgm:pt modelId="{9B8BF593-6AEC-4D58-B2E3-5C7A033AB27C}" type="sibTrans" cxnId="{88EFB27E-98E0-44E4-B213-8C084F12D6D9}">
      <dgm:prSet/>
      <dgm:spPr/>
      <dgm:t>
        <a:bodyPr/>
        <a:lstStyle/>
        <a:p>
          <a:endParaRPr lang="en-US"/>
        </a:p>
      </dgm:t>
    </dgm:pt>
    <dgm:pt modelId="{DB397B51-B842-4164-A7D2-ED9101505893}">
      <dgm:prSet/>
      <dgm:spPr/>
      <dgm:t>
        <a:bodyPr/>
        <a:lstStyle/>
        <a:p>
          <a:pPr>
            <a:lnSpc>
              <a:spcPct val="100000"/>
            </a:lnSpc>
          </a:pPr>
          <a:r>
            <a:rPr lang="en-US" b="1" dirty="0">
              <a:solidFill>
                <a:schemeClr val="bg1"/>
              </a:solidFill>
            </a:rPr>
            <a:t>Depending on the environment and the application this time period could be from as low as minutes to as long as days.</a:t>
          </a:r>
        </a:p>
      </dgm:t>
    </dgm:pt>
    <dgm:pt modelId="{12F43DB7-FADE-4D5A-9F39-FBF6CD44A71F}" type="parTrans" cxnId="{467B0691-BA35-4B46-98D5-D79D74133374}">
      <dgm:prSet/>
      <dgm:spPr/>
      <dgm:t>
        <a:bodyPr/>
        <a:lstStyle/>
        <a:p>
          <a:endParaRPr lang="en-US"/>
        </a:p>
      </dgm:t>
    </dgm:pt>
    <dgm:pt modelId="{DFFC6610-6B5B-4DD4-8D39-5943F0A04181}" type="sibTrans" cxnId="{467B0691-BA35-4B46-98D5-D79D74133374}">
      <dgm:prSet/>
      <dgm:spPr/>
      <dgm:t>
        <a:bodyPr/>
        <a:lstStyle/>
        <a:p>
          <a:endParaRPr lang="en-US"/>
        </a:p>
      </dgm:t>
    </dgm:pt>
    <dgm:pt modelId="{57BCFA54-1074-4F8D-95BF-22C30DD2EEA6}" type="pres">
      <dgm:prSet presAssocID="{DDDA6097-69AE-4129-B3D8-9C9AD472CBD7}" presName="root" presStyleCnt="0">
        <dgm:presLayoutVars>
          <dgm:dir/>
          <dgm:resizeHandles val="exact"/>
        </dgm:presLayoutVars>
      </dgm:prSet>
      <dgm:spPr/>
    </dgm:pt>
    <dgm:pt modelId="{82D419CB-8773-47A8-BBA3-5E1A5025D97D}" type="pres">
      <dgm:prSet presAssocID="{D30F6405-374A-43F6-ACBC-7CBCFAE85B72}" presName="compNode" presStyleCnt="0"/>
      <dgm:spPr/>
    </dgm:pt>
    <dgm:pt modelId="{05FB0EE3-044B-48FC-9958-67459C620ABC}" type="pres">
      <dgm:prSet presAssocID="{D30F6405-374A-43F6-ACBC-7CBCFAE85B72}" presName="bgRect" presStyleLbl="bgShp" presStyleIdx="0" presStyleCnt="3" custLinFactY="-186237" custLinFactNeighborX="3334" custLinFactNeighborY="-200000"/>
      <dgm:spPr>
        <a:solidFill>
          <a:schemeClr val="tx1"/>
        </a:solidFill>
      </dgm:spPr>
    </dgm:pt>
    <dgm:pt modelId="{E1AC2EBE-A95C-401B-8CD4-422EBBC84290}" type="pres">
      <dgm:prSet presAssocID="{D30F6405-374A-43F6-ACBC-7CBCFAE85B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22E81AFC-DEDB-4C29-AA30-E84CC382B781}" type="pres">
      <dgm:prSet presAssocID="{D30F6405-374A-43F6-ACBC-7CBCFAE85B72}" presName="spaceRect" presStyleCnt="0"/>
      <dgm:spPr/>
    </dgm:pt>
    <dgm:pt modelId="{5591D30B-572E-4741-807C-8F3B9C3DA02C}" type="pres">
      <dgm:prSet presAssocID="{D30F6405-374A-43F6-ACBC-7CBCFAE85B72}" presName="parTx" presStyleLbl="revTx" presStyleIdx="0" presStyleCnt="3">
        <dgm:presLayoutVars>
          <dgm:chMax val="0"/>
          <dgm:chPref val="0"/>
        </dgm:presLayoutVars>
      </dgm:prSet>
      <dgm:spPr/>
    </dgm:pt>
    <dgm:pt modelId="{41A077F0-6ED1-4E91-9A9B-B4D1D05E41FC}" type="pres">
      <dgm:prSet presAssocID="{FC006161-889A-4818-BB78-18C871FA8E37}" presName="sibTrans" presStyleCnt="0"/>
      <dgm:spPr/>
    </dgm:pt>
    <dgm:pt modelId="{818F6411-1CD9-4C78-B0F3-F503094610B6}" type="pres">
      <dgm:prSet presAssocID="{BBDA9349-1AC1-44B9-9FB6-9FF44CAD4D92}" presName="compNode" presStyleCnt="0"/>
      <dgm:spPr/>
    </dgm:pt>
    <dgm:pt modelId="{8B7050C3-65D5-4506-9DC2-DA36C49DD0BF}" type="pres">
      <dgm:prSet presAssocID="{BBDA9349-1AC1-44B9-9FB6-9FF44CAD4D92}" presName="bgRect" presStyleLbl="bgShp" presStyleIdx="1" presStyleCnt="3"/>
      <dgm:spPr>
        <a:solidFill>
          <a:schemeClr val="tx1"/>
        </a:solidFill>
      </dgm:spPr>
    </dgm:pt>
    <dgm:pt modelId="{EB2F08EB-068D-4C17-A8DE-FC293D5F4853}" type="pres">
      <dgm:prSet presAssocID="{BBDA9349-1AC1-44B9-9FB6-9FF44CAD4D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96AD2FEE-BE52-4915-852D-2E76ED09DE06}" type="pres">
      <dgm:prSet presAssocID="{BBDA9349-1AC1-44B9-9FB6-9FF44CAD4D92}" presName="spaceRect" presStyleCnt="0"/>
      <dgm:spPr/>
    </dgm:pt>
    <dgm:pt modelId="{8CF0BC5D-837B-4933-8312-49B6EF75E551}" type="pres">
      <dgm:prSet presAssocID="{BBDA9349-1AC1-44B9-9FB6-9FF44CAD4D92}" presName="parTx" presStyleLbl="revTx" presStyleIdx="1" presStyleCnt="3">
        <dgm:presLayoutVars>
          <dgm:chMax val="0"/>
          <dgm:chPref val="0"/>
        </dgm:presLayoutVars>
      </dgm:prSet>
      <dgm:spPr/>
    </dgm:pt>
    <dgm:pt modelId="{463E62EA-8145-4A0D-B20D-0D2DB480716F}" type="pres">
      <dgm:prSet presAssocID="{9B8BF593-6AEC-4D58-B2E3-5C7A033AB27C}" presName="sibTrans" presStyleCnt="0"/>
      <dgm:spPr/>
    </dgm:pt>
    <dgm:pt modelId="{9256A532-C2D2-48F4-ABF7-AABA20A043C5}" type="pres">
      <dgm:prSet presAssocID="{DB397B51-B842-4164-A7D2-ED9101505893}" presName="compNode" presStyleCnt="0"/>
      <dgm:spPr/>
    </dgm:pt>
    <dgm:pt modelId="{17D2548C-2128-4E60-B500-8AB23D4A79A0}" type="pres">
      <dgm:prSet presAssocID="{DB397B51-B842-4164-A7D2-ED9101505893}" presName="bgRect" presStyleLbl="bgShp" presStyleIdx="2" presStyleCnt="3"/>
      <dgm:spPr>
        <a:solidFill>
          <a:schemeClr val="tx1"/>
        </a:solidFill>
      </dgm:spPr>
    </dgm:pt>
    <dgm:pt modelId="{0BC5F10C-08C7-4D61-99FE-909F9693BD96}" type="pres">
      <dgm:prSet presAssocID="{DB397B51-B842-4164-A7D2-ED91015058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AA9B0C2F-672F-4100-9407-4F482DA7BC6C}" type="pres">
      <dgm:prSet presAssocID="{DB397B51-B842-4164-A7D2-ED9101505893}" presName="spaceRect" presStyleCnt="0"/>
      <dgm:spPr/>
    </dgm:pt>
    <dgm:pt modelId="{2805EB08-9677-43C7-BD79-4405A4DE2CFA}" type="pres">
      <dgm:prSet presAssocID="{DB397B51-B842-4164-A7D2-ED9101505893}" presName="parTx" presStyleLbl="revTx" presStyleIdx="2" presStyleCnt="3">
        <dgm:presLayoutVars>
          <dgm:chMax val="0"/>
          <dgm:chPref val="0"/>
        </dgm:presLayoutVars>
      </dgm:prSet>
      <dgm:spPr/>
    </dgm:pt>
  </dgm:ptLst>
  <dgm:cxnLst>
    <dgm:cxn modelId="{82BA142D-D002-44EA-AB00-1C47F8166BED}" srcId="{DDDA6097-69AE-4129-B3D8-9C9AD472CBD7}" destId="{D30F6405-374A-43F6-ACBC-7CBCFAE85B72}" srcOrd="0" destOrd="0" parTransId="{4EAA3B6C-6BFE-4AD4-996E-282E6FBC4905}" sibTransId="{FC006161-889A-4818-BB78-18C871FA8E37}"/>
    <dgm:cxn modelId="{558F2D62-0627-414D-B0C9-CA459A0D7323}" type="presOf" srcId="{BBDA9349-1AC1-44B9-9FB6-9FF44CAD4D92}" destId="{8CF0BC5D-837B-4933-8312-49B6EF75E551}" srcOrd="0" destOrd="0" presId="urn:microsoft.com/office/officeart/2018/2/layout/IconVerticalSolidList"/>
    <dgm:cxn modelId="{41CF3A7B-051E-4819-8659-D754B9B15064}" type="presOf" srcId="{DB397B51-B842-4164-A7D2-ED9101505893}" destId="{2805EB08-9677-43C7-BD79-4405A4DE2CFA}" srcOrd="0" destOrd="0" presId="urn:microsoft.com/office/officeart/2018/2/layout/IconVerticalSolidList"/>
    <dgm:cxn modelId="{EF35827C-2312-4197-93AA-AEC74A34F6C5}" type="presOf" srcId="{DDDA6097-69AE-4129-B3D8-9C9AD472CBD7}" destId="{57BCFA54-1074-4F8D-95BF-22C30DD2EEA6}" srcOrd="0" destOrd="0" presId="urn:microsoft.com/office/officeart/2018/2/layout/IconVerticalSolidList"/>
    <dgm:cxn modelId="{88EFB27E-98E0-44E4-B213-8C084F12D6D9}" srcId="{DDDA6097-69AE-4129-B3D8-9C9AD472CBD7}" destId="{BBDA9349-1AC1-44B9-9FB6-9FF44CAD4D92}" srcOrd="1" destOrd="0" parTransId="{DD8B8C0C-AFA5-4D26-8137-2DACFE75E28C}" sibTransId="{9B8BF593-6AEC-4D58-B2E3-5C7A033AB27C}"/>
    <dgm:cxn modelId="{467B0691-BA35-4B46-98D5-D79D74133374}" srcId="{DDDA6097-69AE-4129-B3D8-9C9AD472CBD7}" destId="{DB397B51-B842-4164-A7D2-ED9101505893}" srcOrd="2" destOrd="0" parTransId="{12F43DB7-FADE-4D5A-9F39-FBF6CD44A71F}" sibTransId="{DFFC6610-6B5B-4DD4-8D39-5943F0A04181}"/>
    <dgm:cxn modelId="{5B32A2B9-E17E-4739-80CA-D38D2A8699B8}" type="presOf" srcId="{D30F6405-374A-43F6-ACBC-7CBCFAE85B72}" destId="{5591D30B-572E-4741-807C-8F3B9C3DA02C}" srcOrd="0" destOrd="0" presId="urn:microsoft.com/office/officeart/2018/2/layout/IconVerticalSolidList"/>
    <dgm:cxn modelId="{2D5027BB-A65D-47E0-A86A-6D1BADBC8D13}" type="presParOf" srcId="{57BCFA54-1074-4F8D-95BF-22C30DD2EEA6}" destId="{82D419CB-8773-47A8-BBA3-5E1A5025D97D}" srcOrd="0" destOrd="0" presId="urn:microsoft.com/office/officeart/2018/2/layout/IconVerticalSolidList"/>
    <dgm:cxn modelId="{80AEC78D-C623-4600-8BA4-EC175CAB084F}" type="presParOf" srcId="{82D419CB-8773-47A8-BBA3-5E1A5025D97D}" destId="{05FB0EE3-044B-48FC-9958-67459C620ABC}" srcOrd="0" destOrd="0" presId="urn:microsoft.com/office/officeart/2018/2/layout/IconVerticalSolidList"/>
    <dgm:cxn modelId="{2BC5143D-82A4-4C43-A8A4-45BAC90A23AC}" type="presParOf" srcId="{82D419CB-8773-47A8-BBA3-5E1A5025D97D}" destId="{E1AC2EBE-A95C-401B-8CD4-422EBBC84290}" srcOrd="1" destOrd="0" presId="urn:microsoft.com/office/officeart/2018/2/layout/IconVerticalSolidList"/>
    <dgm:cxn modelId="{CA1CA50C-5DEA-4F98-B9B6-39D44C9D3475}" type="presParOf" srcId="{82D419CB-8773-47A8-BBA3-5E1A5025D97D}" destId="{22E81AFC-DEDB-4C29-AA30-E84CC382B781}" srcOrd="2" destOrd="0" presId="urn:microsoft.com/office/officeart/2018/2/layout/IconVerticalSolidList"/>
    <dgm:cxn modelId="{2A08F981-AFE4-4182-A8DE-8B426F60D44E}" type="presParOf" srcId="{82D419CB-8773-47A8-BBA3-5E1A5025D97D}" destId="{5591D30B-572E-4741-807C-8F3B9C3DA02C}" srcOrd="3" destOrd="0" presId="urn:microsoft.com/office/officeart/2018/2/layout/IconVerticalSolidList"/>
    <dgm:cxn modelId="{97D90B16-C675-4702-A953-D0E784A4EBDC}" type="presParOf" srcId="{57BCFA54-1074-4F8D-95BF-22C30DD2EEA6}" destId="{41A077F0-6ED1-4E91-9A9B-B4D1D05E41FC}" srcOrd="1" destOrd="0" presId="urn:microsoft.com/office/officeart/2018/2/layout/IconVerticalSolidList"/>
    <dgm:cxn modelId="{D792F308-927F-4F00-8046-38D138EBA922}" type="presParOf" srcId="{57BCFA54-1074-4F8D-95BF-22C30DD2EEA6}" destId="{818F6411-1CD9-4C78-B0F3-F503094610B6}" srcOrd="2" destOrd="0" presId="urn:microsoft.com/office/officeart/2018/2/layout/IconVerticalSolidList"/>
    <dgm:cxn modelId="{80982622-A925-44D3-B394-87DC84946A5A}" type="presParOf" srcId="{818F6411-1CD9-4C78-B0F3-F503094610B6}" destId="{8B7050C3-65D5-4506-9DC2-DA36C49DD0BF}" srcOrd="0" destOrd="0" presId="urn:microsoft.com/office/officeart/2018/2/layout/IconVerticalSolidList"/>
    <dgm:cxn modelId="{3F6962A1-9309-4E92-A71B-0D7A53693665}" type="presParOf" srcId="{818F6411-1CD9-4C78-B0F3-F503094610B6}" destId="{EB2F08EB-068D-4C17-A8DE-FC293D5F4853}" srcOrd="1" destOrd="0" presId="urn:microsoft.com/office/officeart/2018/2/layout/IconVerticalSolidList"/>
    <dgm:cxn modelId="{55B63ED9-6BA3-4896-9E46-B40735FC4A4F}" type="presParOf" srcId="{818F6411-1CD9-4C78-B0F3-F503094610B6}" destId="{96AD2FEE-BE52-4915-852D-2E76ED09DE06}" srcOrd="2" destOrd="0" presId="urn:microsoft.com/office/officeart/2018/2/layout/IconVerticalSolidList"/>
    <dgm:cxn modelId="{824C953C-DB87-45B9-AA88-B1355B85C312}" type="presParOf" srcId="{818F6411-1CD9-4C78-B0F3-F503094610B6}" destId="{8CF0BC5D-837B-4933-8312-49B6EF75E551}" srcOrd="3" destOrd="0" presId="urn:microsoft.com/office/officeart/2018/2/layout/IconVerticalSolidList"/>
    <dgm:cxn modelId="{71EABD3B-83C1-4472-A02C-64A03E973AC5}" type="presParOf" srcId="{57BCFA54-1074-4F8D-95BF-22C30DD2EEA6}" destId="{463E62EA-8145-4A0D-B20D-0D2DB480716F}" srcOrd="3" destOrd="0" presId="urn:microsoft.com/office/officeart/2018/2/layout/IconVerticalSolidList"/>
    <dgm:cxn modelId="{D0674CEE-F274-43B8-B79B-49F42B77D75C}" type="presParOf" srcId="{57BCFA54-1074-4F8D-95BF-22C30DD2EEA6}" destId="{9256A532-C2D2-48F4-ABF7-AABA20A043C5}" srcOrd="4" destOrd="0" presId="urn:microsoft.com/office/officeart/2018/2/layout/IconVerticalSolidList"/>
    <dgm:cxn modelId="{8DA7BCFE-C819-49DC-AB2C-02DE27A0C49C}" type="presParOf" srcId="{9256A532-C2D2-48F4-ABF7-AABA20A043C5}" destId="{17D2548C-2128-4E60-B500-8AB23D4A79A0}" srcOrd="0" destOrd="0" presId="urn:microsoft.com/office/officeart/2018/2/layout/IconVerticalSolidList"/>
    <dgm:cxn modelId="{9B4C8448-CC50-4D56-B220-803196939DAD}" type="presParOf" srcId="{9256A532-C2D2-48F4-ABF7-AABA20A043C5}" destId="{0BC5F10C-08C7-4D61-99FE-909F9693BD96}" srcOrd="1" destOrd="0" presId="urn:microsoft.com/office/officeart/2018/2/layout/IconVerticalSolidList"/>
    <dgm:cxn modelId="{6D336EC6-FD8A-41FA-B935-F321848FB858}" type="presParOf" srcId="{9256A532-C2D2-48F4-ABF7-AABA20A043C5}" destId="{AA9B0C2F-672F-4100-9407-4F482DA7BC6C}" srcOrd="2" destOrd="0" presId="urn:microsoft.com/office/officeart/2018/2/layout/IconVerticalSolidList"/>
    <dgm:cxn modelId="{C08BC1C5-73ED-4E80-881D-31A6ACB4389F}" type="presParOf" srcId="{9256A532-C2D2-48F4-ABF7-AABA20A043C5}" destId="{2805EB08-9677-43C7-BD79-4405A4DE2C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DA6097-69AE-4129-B3D8-9C9AD472CB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0F6405-374A-43F6-ACBC-7CBCFAE85B72}">
      <dgm:prSet/>
      <dgm:spPr/>
      <dgm:t>
        <a:bodyPr/>
        <a:lstStyle/>
        <a:p>
          <a:pPr>
            <a:lnSpc>
              <a:spcPct val="100000"/>
            </a:lnSpc>
          </a:pPr>
          <a:r>
            <a:rPr lang="en-US" b="1" i="0" dirty="0">
              <a:solidFill>
                <a:schemeClr val="bg1"/>
              </a:solidFill>
            </a:rPr>
            <a:t>The HTTP TRACE method is normally not required within production sites and should therefore be disabled.</a:t>
          </a:r>
        </a:p>
      </dgm:t>
    </dgm:pt>
    <dgm:pt modelId="{4EAA3B6C-6BFE-4AD4-996E-282E6FBC4905}" type="parTrans" cxnId="{82BA142D-D002-44EA-AB00-1C47F8166BED}">
      <dgm:prSet/>
      <dgm:spPr/>
      <dgm:t>
        <a:bodyPr/>
        <a:lstStyle/>
        <a:p>
          <a:endParaRPr lang="en-US"/>
        </a:p>
      </dgm:t>
    </dgm:pt>
    <dgm:pt modelId="{FC006161-889A-4818-BB78-18C871FA8E37}" type="sibTrans" cxnId="{82BA142D-D002-44EA-AB00-1C47F8166BED}">
      <dgm:prSet/>
      <dgm:spPr/>
      <dgm:t>
        <a:bodyPr/>
        <a:lstStyle/>
        <a:p>
          <a:endParaRPr lang="en-US"/>
        </a:p>
      </dgm:t>
    </dgm:pt>
    <dgm:pt modelId="{BBDA9349-1AC1-44B9-9FB6-9FF44CAD4D92}">
      <dgm:prSet/>
      <dgm:spPr/>
      <dgm:t>
        <a:bodyPr/>
        <a:lstStyle/>
        <a:p>
          <a:r>
            <a:rPr lang="en-US" b="1" dirty="0">
              <a:solidFill>
                <a:schemeClr val="bg1"/>
              </a:solidFill>
            </a:rPr>
            <a:t>Depending on the function being performed by the web application, the risk level can start low and increase as more functionality is implemented.</a:t>
          </a:r>
        </a:p>
      </dgm:t>
    </dgm:pt>
    <dgm:pt modelId="{DD8B8C0C-AFA5-4D26-8137-2DACFE75E28C}" type="parTrans" cxnId="{88EFB27E-98E0-44E4-B213-8C084F12D6D9}">
      <dgm:prSet/>
      <dgm:spPr/>
      <dgm:t>
        <a:bodyPr/>
        <a:lstStyle/>
        <a:p>
          <a:endParaRPr lang="en-US"/>
        </a:p>
      </dgm:t>
    </dgm:pt>
    <dgm:pt modelId="{9B8BF593-6AEC-4D58-B2E3-5C7A033AB27C}" type="sibTrans" cxnId="{88EFB27E-98E0-44E4-B213-8C084F12D6D9}">
      <dgm:prSet/>
      <dgm:spPr/>
      <dgm:t>
        <a:bodyPr/>
        <a:lstStyle/>
        <a:p>
          <a:endParaRPr lang="en-US"/>
        </a:p>
      </dgm:t>
    </dgm:pt>
    <dgm:pt modelId="{DB397B51-B842-4164-A7D2-ED9101505893}">
      <dgm:prSet/>
      <dgm:spPr/>
      <dgm:t>
        <a:bodyPr/>
        <a:lstStyle/>
        <a:p>
          <a:pPr>
            <a:lnSpc>
              <a:spcPct val="100000"/>
            </a:lnSpc>
          </a:pPr>
          <a:r>
            <a:rPr lang="en-US" b="1" dirty="0">
              <a:solidFill>
                <a:schemeClr val="bg1"/>
              </a:solidFill>
            </a:rPr>
            <a:t>The remediation is typically a very simple configuration change and, in most cases, will not have any negative impact on the server or application.</a:t>
          </a:r>
        </a:p>
      </dgm:t>
    </dgm:pt>
    <dgm:pt modelId="{12F43DB7-FADE-4D5A-9F39-FBF6CD44A71F}" type="parTrans" cxnId="{467B0691-BA35-4B46-98D5-D79D74133374}">
      <dgm:prSet/>
      <dgm:spPr/>
      <dgm:t>
        <a:bodyPr/>
        <a:lstStyle/>
        <a:p>
          <a:endParaRPr lang="en-US"/>
        </a:p>
      </dgm:t>
    </dgm:pt>
    <dgm:pt modelId="{DFFC6610-6B5B-4DD4-8D39-5943F0A04181}" type="sibTrans" cxnId="{467B0691-BA35-4B46-98D5-D79D74133374}">
      <dgm:prSet/>
      <dgm:spPr/>
      <dgm:t>
        <a:bodyPr/>
        <a:lstStyle/>
        <a:p>
          <a:endParaRPr lang="en-US"/>
        </a:p>
      </dgm:t>
    </dgm:pt>
    <dgm:pt modelId="{57BCFA54-1074-4F8D-95BF-22C30DD2EEA6}" type="pres">
      <dgm:prSet presAssocID="{DDDA6097-69AE-4129-B3D8-9C9AD472CBD7}" presName="root" presStyleCnt="0">
        <dgm:presLayoutVars>
          <dgm:dir/>
          <dgm:resizeHandles val="exact"/>
        </dgm:presLayoutVars>
      </dgm:prSet>
      <dgm:spPr/>
    </dgm:pt>
    <dgm:pt modelId="{82D419CB-8773-47A8-BBA3-5E1A5025D97D}" type="pres">
      <dgm:prSet presAssocID="{D30F6405-374A-43F6-ACBC-7CBCFAE85B72}" presName="compNode" presStyleCnt="0"/>
      <dgm:spPr/>
    </dgm:pt>
    <dgm:pt modelId="{05FB0EE3-044B-48FC-9958-67459C620ABC}" type="pres">
      <dgm:prSet presAssocID="{D30F6405-374A-43F6-ACBC-7CBCFAE85B72}" presName="bgRect" presStyleLbl="bgShp" presStyleIdx="0" presStyleCnt="3" custLinFactNeighborY="-1917"/>
      <dgm:spPr>
        <a:solidFill>
          <a:schemeClr val="tx1"/>
        </a:solidFill>
      </dgm:spPr>
    </dgm:pt>
    <dgm:pt modelId="{E1AC2EBE-A95C-401B-8CD4-422EBBC84290}" type="pres">
      <dgm:prSet presAssocID="{D30F6405-374A-43F6-ACBC-7CBCFAE85B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22E81AFC-DEDB-4C29-AA30-E84CC382B781}" type="pres">
      <dgm:prSet presAssocID="{D30F6405-374A-43F6-ACBC-7CBCFAE85B72}" presName="spaceRect" presStyleCnt="0"/>
      <dgm:spPr/>
    </dgm:pt>
    <dgm:pt modelId="{5591D30B-572E-4741-807C-8F3B9C3DA02C}" type="pres">
      <dgm:prSet presAssocID="{D30F6405-374A-43F6-ACBC-7CBCFAE85B72}" presName="parTx" presStyleLbl="revTx" presStyleIdx="0" presStyleCnt="3">
        <dgm:presLayoutVars>
          <dgm:chMax val="0"/>
          <dgm:chPref val="0"/>
        </dgm:presLayoutVars>
      </dgm:prSet>
      <dgm:spPr/>
    </dgm:pt>
    <dgm:pt modelId="{41A077F0-6ED1-4E91-9A9B-B4D1D05E41FC}" type="pres">
      <dgm:prSet presAssocID="{FC006161-889A-4818-BB78-18C871FA8E37}" presName="sibTrans" presStyleCnt="0"/>
      <dgm:spPr/>
    </dgm:pt>
    <dgm:pt modelId="{818F6411-1CD9-4C78-B0F3-F503094610B6}" type="pres">
      <dgm:prSet presAssocID="{BBDA9349-1AC1-44B9-9FB6-9FF44CAD4D92}" presName="compNode" presStyleCnt="0"/>
      <dgm:spPr/>
    </dgm:pt>
    <dgm:pt modelId="{8B7050C3-65D5-4506-9DC2-DA36C49DD0BF}" type="pres">
      <dgm:prSet presAssocID="{BBDA9349-1AC1-44B9-9FB6-9FF44CAD4D92}" presName="bgRect" presStyleLbl="bgShp" presStyleIdx="1" presStyleCnt="3"/>
      <dgm:spPr>
        <a:solidFill>
          <a:schemeClr val="tx1"/>
        </a:solidFill>
      </dgm:spPr>
    </dgm:pt>
    <dgm:pt modelId="{EB2F08EB-068D-4C17-A8DE-FC293D5F4853}" type="pres">
      <dgm:prSet presAssocID="{BBDA9349-1AC1-44B9-9FB6-9FF44CAD4D9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96AD2FEE-BE52-4915-852D-2E76ED09DE06}" type="pres">
      <dgm:prSet presAssocID="{BBDA9349-1AC1-44B9-9FB6-9FF44CAD4D92}" presName="spaceRect" presStyleCnt="0"/>
      <dgm:spPr/>
    </dgm:pt>
    <dgm:pt modelId="{8CF0BC5D-837B-4933-8312-49B6EF75E551}" type="pres">
      <dgm:prSet presAssocID="{BBDA9349-1AC1-44B9-9FB6-9FF44CAD4D92}" presName="parTx" presStyleLbl="revTx" presStyleIdx="1" presStyleCnt="3">
        <dgm:presLayoutVars>
          <dgm:chMax val="0"/>
          <dgm:chPref val="0"/>
        </dgm:presLayoutVars>
      </dgm:prSet>
      <dgm:spPr/>
    </dgm:pt>
    <dgm:pt modelId="{463E62EA-8145-4A0D-B20D-0D2DB480716F}" type="pres">
      <dgm:prSet presAssocID="{9B8BF593-6AEC-4D58-B2E3-5C7A033AB27C}" presName="sibTrans" presStyleCnt="0"/>
      <dgm:spPr/>
    </dgm:pt>
    <dgm:pt modelId="{9256A532-C2D2-48F4-ABF7-AABA20A043C5}" type="pres">
      <dgm:prSet presAssocID="{DB397B51-B842-4164-A7D2-ED9101505893}" presName="compNode" presStyleCnt="0"/>
      <dgm:spPr/>
    </dgm:pt>
    <dgm:pt modelId="{17D2548C-2128-4E60-B500-8AB23D4A79A0}" type="pres">
      <dgm:prSet presAssocID="{DB397B51-B842-4164-A7D2-ED9101505893}" presName="bgRect" presStyleLbl="bgShp" presStyleIdx="2" presStyleCnt="3"/>
      <dgm:spPr>
        <a:solidFill>
          <a:schemeClr val="tx1"/>
        </a:solidFill>
      </dgm:spPr>
    </dgm:pt>
    <dgm:pt modelId="{0BC5F10C-08C7-4D61-99FE-909F9693BD96}" type="pres">
      <dgm:prSet presAssocID="{DB397B51-B842-4164-A7D2-ED91015058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AA9B0C2F-672F-4100-9407-4F482DA7BC6C}" type="pres">
      <dgm:prSet presAssocID="{DB397B51-B842-4164-A7D2-ED9101505893}" presName="spaceRect" presStyleCnt="0"/>
      <dgm:spPr/>
    </dgm:pt>
    <dgm:pt modelId="{2805EB08-9677-43C7-BD79-4405A4DE2CFA}" type="pres">
      <dgm:prSet presAssocID="{DB397B51-B842-4164-A7D2-ED9101505893}" presName="parTx" presStyleLbl="revTx" presStyleIdx="2" presStyleCnt="3">
        <dgm:presLayoutVars>
          <dgm:chMax val="0"/>
          <dgm:chPref val="0"/>
        </dgm:presLayoutVars>
      </dgm:prSet>
      <dgm:spPr/>
    </dgm:pt>
  </dgm:ptLst>
  <dgm:cxnLst>
    <dgm:cxn modelId="{82BA142D-D002-44EA-AB00-1C47F8166BED}" srcId="{DDDA6097-69AE-4129-B3D8-9C9AD472CBD7}" destId="{D30F6405-374A-43F6-ACBC-7CBCFAE85B72}" srcOrd="0" destOrd="0" parTransId="{4EAA3B6C-6BFE-4AD4-996E-282E6FBC4905}" sibTransId="{FC006161-889A-4818-BB78-18C871FA8E37}"/>
    <dgm:cxn modelId="{558F2D62-0627-414D-B0C9-CA459A0D7323}" type="presOf" srcId="{BBDA9349-1AC1-44B9-9FB6-9FF44CAD4D92}" destId="{8CF0BC5D-837B-4933-8312-49B6EF75E551}" srcOrd="0" destOrd="0" presId="urn:microsoft.com/office/officeart/2018/2/layout/IconVerticalSolidList"/>
    <dgm:cxn modelId="{41CF3A7B-051E-4819-8659-D754B9B15064}" type="presOf" srcId="{DB397B51-B842-4164-A7D2-ED9101505893}" destId="{2805EB08-9677-43C7-BD79-4405A4DE2CFA}" srcOrd="0" destOrd="0" presId="urn:microsoft.com/office/officeart/2018/2/layout/IconVerticalSolidList"/>
    <dgm:cxn modelId="{EF35827C-2312-4197-93AA-AEC74A34F6C5}" type="presOf" srcId="{DDDA6097-69AE-4129-B3D8-9C9AD472CBD7}" destId="{57BCFA54-1074-4F8D-95BF-22C30DD2EEA6}" srcOrd="0" destOrd="0" presId="urn:microsoft.com/office/officeart/2018/2/layout/IconVerticalSolidList"/>
    <dgm:cxn modelId="{88EFB27E-98E0-44E4-B213-8C084F12D6D9}" srcId="{DDDA6097-69AE-4129-B3D8-9C9AD472CBD7}" destId="{BBDA9349-1AC1-44B9-9FB6-9FF44CAD4D92}" srcOrd="1" destOrd="0" parTransId="{DD8B8C0C-AFA5-4D26-8137-2DACFE75E28C}" sibTransId="{9B8BF593-6AEC-4D58-B2E3-5C7A033AB27C}"/>
    <dgm:cxn modelId="{467B0691-BA35-4B46-98D5-D79D74133374}" srcId="{DDDA6097-69AE-4129-B3D8-9C9AD472CBD7}" destId="{DB397B51-B842-4164-A7D2-ED9101505893}" srcOrd="2" destOrd="0" parTransId="{12F43DB7-FADE-4D5A-9F39-FBF6CD44A71F}" sibTransId="{DFFC6610-6B5B-4DD4-8D39-5943F0A04181}"/>
    <dgm:cxn modelId="{5B32A2B9-E17E-4739-80CA-D38D2A8699B8}" type="presOf" srcId="{D30F6405-374A-43F6-ACBC-7CBCFAE85B72}" destId="{5591D30B-572E-4741-807C-8F3B9C3DA02C}" srcOrd="0" destOrd="0" presId="urn:microsoft.com/office/officeart/2018/2/layout/IconVerticalSolidList"/>
    <dgm:cxn modelId="{2D5027BB-A65D-47E0-A86A-6D1BADBC8D13}" type="presParOf" srcId="{57BCFA54-1074-4F8D-95BF-22C30DD2EEA6}" destId="{82D419CB-8773-47A8-BBA3-5E1A5025D97D}" srcOrd="0" destOrd="0" presId="urn:microsoft.com/office/officeart/2018/2/layout/IconVerticalSolidList"/>
    <dgm:cxn modelId="{80AEC78D-C623-4600-8BA4-EC175CAB084F}" type="presParOf" srcId="{82D419CB-8773-47A8-BBA3-5E1A5025D97D}" destId="{05FB0EE3-044B-48FC-9958-67459C620ABC}" srcOrd="0" destOrd="0" presId="urn:microsoft.com/office/officeart/2018/2/layout/IconVerticalSolidList"/>
    <dgm:cxn modelId="{2BC5143D-82A4-4C43-A8A4-45BAC90A23AC}" type="presParOf" srcId="{82D419CB-8773-47A8-BBA3-5E1A5025D97D}" destId="{E1AC2EBE-A95C-401B-8CD4-422EBBC84290}" srcOrd="1" destOrd="0" presId="urn:microsoft.com/office/officeart/2018/2/layout/IconVerticalSolidList"/>
    <dgm:cxn modelId="{CA1CA50C-5DEA-4F98-B9B6-39D44C9D3475}" type="presParOf" srcId="{82D419CB-8773-47A8-BBA3-5E1A5025D97D}" destId="{22E81AFC-DEDB-4C29-AA30-E84CC382B781}" srcOrd="2" destOrd="0" presId="urn:microsoft.com/office/officeart/2018/2/layout/IconVerticalSolidList"/>
    <dgm:cxn modelId="{2A08F981-AFE4-4182-A8DE-8B426F60D44E}" type="presParOf" srcId="{82D419CB-8773-47A8-BBA3-5E1A5025D97D}" destId="{5591D30B-572E-4741-807C-8F3B9C3DA02C}" srcOrd="3" destOrd="0" presId="urn:microsoft.com/office/officeart/2018/2/layout/IconVerticalSolidList"/>
    <dgm:cxn modelId="{97D90B16-C675-4702-A953-D0E784A4EBDC}" type="presParOf" srcId="{57BCFA54-1074-4F8D-95BF-22C30DD2EEA6}" destId="{41A077F0-6ED1-4E91-9A9B-B4D1D05E41FC}" srcOrd="1" destOrd="0" presId="urn:microsoft.com/office/officeart/2018/2/layout/IconVerticalSolidList"/>
    <dgm:cxn modelId="{D792F308-927F-4F00-8046-38D138EBA922}" type="presParOf" srcId="{57BCFA54-1074-4F8D-95BF-22C30DD2EEA6}" destId="{818F6411-1CD9-4C78-B0F3-F503094610B6}" srcOrd="2" destOrd="0" presId="urn:microsoft.com/office/officeart/2018/2/layout/IconVerticalSolidList"/>
    <dgm:cxn modelId="{80982622-A925-44D3-B394-87DC84946A5A}" type="presParOf" srcId="{818F6411-1CD9-4C78-B0F3-F503094610B6}" destId="{8B7050C3-65D5-4506-9DC2-DA36C49DD0BF}" srcOrd="0" destOrd="0" presId="urn:microsoft.com/office/officeart/2018/2/layout/IconVerticalSolidList"/>
    <dgm:cxn modelId="{3F6962A1-9309-4E92-A71B-0D7A53693665}" type="presParOf" srcId="{818F6411-1CD9-4C78-B0F3-F503094610B6}" destId="{EB2F08EB-068D-4C17-A8DE-FC293D5F4853}" srcOrd="1" destOrd="0" presId="urn:microsoft.com/office/officeart/2018/2/layout/IconVerticalSolidList"/>
    <dgm:cxn modelId="{55B63ED9-6BA3-4896-9E46-B40735FC4A4F}" type="presParOf" srcId="{818F6411-1CD9-4C78-B0F3-F503094610B6}" destId="{96AD2FEE-BE52-4915-852D-2E76ED09DE06}" srcOrd="2" destOrd="0" presId="urn:microsoft.com/office/officeart/2018/2/layout/IconVerticalSolidList"/>
    <dgm:cxn modelId="{824C953C-DB87-45B9-AA88-B1355B85C312}" type="presParOf" srcId="{818F6411-1CD9-4C78-B0F3-F503094610B6}" destId="{8CF0BC5D-837B-4933-8312-49B6EF75E551}" srcOrd="3" destOrd="0" presId="urn:microsoft.com/office/officeart/2018/2/layout/IconVerticalSolidList"/>
    <dgm:cxn modelId="{71EABD3B-83C1-4472-A02C-64A03E973AC5}" type="presParOf" srcId="{57BCFA54-1074-4F8D-95BF-22C30DD2EEA6}" destId="{463E62EA-8145-4A0D-B20D-0D2DB480716F}" srcOrd="3" destOrd="0" presId="urn:microsoft.com/office/officeart/2018/2/layout/IconVerticalSolidList"/>
    <dgm:cxn modelId="{D0674CEE-F274-43B8-B79B-49F42B77D75C}" type="presParOf" srcId="{57BCFA54-1074-4F8D-95BF-22C30DD2EEA6}" destId="{9256A532-C2D2-48F4-ABF7-AABA20A043C5}" srcOrd="4" destOrd="0" presId="urn:microsoft.com/office/officeart/2018/2/layout/IconVerticalSolidList"/>
    <dgm:cxn modelId="{8DA7BCFE-C819-49DC-AB2C-02DE27A0C49C}" type="presParOf" srcId="{9256A532-C2D2-48F4-ABF7-AABA20A043C5}" destId="{17D2548C-2128-4E60-B500-8AB23D4A79A0}" srcOrd="0" destOrd="0" presId="urn:microsoft.com/office/officeart/2018/2/layout/IconVerticalSolidList"/>
    <dgm:cxn modelId="{9B4C8448-CC50-4D56-B220-803196939DAD}" type="presParOf" srcId="{9256A532-C2D2-48F4-ABF7-AABA20A043C5}" destId="{0BC5F10C-08C7-4D61-99FE-909F9693BD96}" srcOrd="1" destOrd="0" presId="urn:microsoft.com/office/officeart/2018/2/layout/IconVerticalSolidList"/>
    <dgm:cxn modelId="{6D336EC6-FD8A-41FA-B935-F321848FB858}" type="presParOf" srcId="{9256A532-C2D2-48F4-ABF7-AABA20A043C5}" destId="{AA9B0C2F-672F-4100-9407-4F482DA7BC6C}" srcOrd="2" destOrd="0" presId="urn:microsoft.com/office/officeart/2018/2/layout/IconVerticalSolidList"/>
    <dgm:cxn modelId="{C08BC1C5-73ED-4E80-881D-31A6ACB4389F}" type="presParOf" srcId="{9256A532-C2D2-48F4-ABF7-AABA20A043C5}" destId="{2805EB08-9677-43C7-BD79-4405A4DE2CF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B0EE3-044B-48FC-9958-67459C620ABC}">
      <dsp:nvSpPr>
        <dsp:cNvPr id="0" name=""/>
        <dsp:cNvSpPr/>
      </dsp:nvSpPr>
      <dsp:spPr>
        <a:xfrm>
          <a:off x="0" y="285"/>
          <a:ext cx="9848747"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E1AC2EBE-A95C-401B-8CD4-422EBBC84290}">
      <dsp:nvSpPr>
        <dsp:cNvPr id="0" name=""/>
        <dsp:cNvSpPr/>
      </dsp:nvSpPr>
      <dsp:spPr>
        <a:xfrm>
          <a:off x="202115" y="150619"/>
          <a:ext cx="367483" cy="367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1D30B-572E-4741-807C-8F3B9C3DA02C}">
      <dsp:nvSpPr>
        <dsp:cNvPr id="0" name=""/>
        <dsp:cNvSpPr/>
      </dsp:nvSpPr>
      <dsp:spPr>
        <a:xfrm>
          <a:off x="771715" y="285"/>
          <a:ext cx="9077031"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To remedy XSS vulnerabilities, it is important to never use untrusted or unfiltered data within the code of a HTML page. Untrusted data can originate not only form the client but potentially a third party or previously uploaded file etc.</a:t>
          </a:r>
        </a:p>
      </dsp:txBody>
      <dsp:txXfrm>
        <a:off x="771715" y="285"/>
        <a:ext cx="9077031" cy="668151"/>
      </dsp:txXfrm>
    </dsp:sp>
    <dsp:sp modelId="{8B7050C3-65D5-4506-9DC2-DA36C49DD0BF}">
      <dsp:nvSpPr>
        <dsp:cNvPr id="0" name=""/>
        <dsp:cNvSpPr/>
      </dsp:nvSpPr>
      <dsp:spPr>
        <a:xfrm>
          <a:off x="0" y="835475"/>
          <a:ext cx="9848747"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EB2F08EB-068D-4C17-A8DE-FC293D5F4853}">
      <dsp:nvSpPr>
        <dsp:cNvPr id="0" name=""/>
        <dsp:cNvSpPr/>
      </dsp:nvSpPr>
      <dsp:spPr>
        <a:xfrm>
          <a:off x="202115" y="985809"/>
          <a:ext cx="367483" cy="367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0BC5D-837B-4933-8312-49B6EF75E551}">
      <dsp:nvSpPr>
        <dsp:cNvPr id="0" name=""/>
        <dsp:cNvSpPr/>
      </dsp:nvSpPr>
      <dsp:spPr>
        <a:xfrm>
          <a:off x="771715" y="835475"/>
          <a:ext cx="9077031"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Filtering of untrusted data typically involves converting special characters to their HTML entity encoded counterparts (however, other methods do exist, see references). These special characters include:</a:t>
          </a:r>
        </a:p>
      </dsp:txBody>
      <dsp:txXfrm>
        <a:off x="771715" y="835475"/>
        <a:ext cx="9077031" cy="668151"/>
      </dsp:txXfrm>
    </dsp:sp>
    <dsp:sp modelId="{17D2548C-2128-4E60-B500-8AB23D4A79A0}">
      <dsp:nvSpPr>
        <dsp:cNvPr id="0" name=""/>
        <dsp:cNvSpPr/>
      </dsp:nvSpPr>
      <dsp:spPr>
        <a:xfrm>
          <a:off x="0" y="1670664"/>
          <a:ext cx="9848747"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0BC5F10C-08C7-4D61-99FE-909F9693BD96}">
      <dsp:nvSpPr>
        <dsp:cNvPr id="0" name=""/>
        <dsp:cNvSpPr/>
      </dsp:nvSpPr>
      <dsp:spPr>
        <a:xfrm>
          <a:off x="202115" y="1820998"/>
          <a:ext cx="367483" cy="367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05EB08-9677-43C7-BD79-4405A4DE2CFA}">
      <dsp:nvSpPr>
        <dsp:cNvPr id="0" name=""/>
        <dsp:cNvSpPr/>
      </dsp:nvSpPr>
      <dsp:spPr>
        <a:xfrm>
          <a:off x="771715" y="1670664"/>
          <a:ext cx="9077031"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bg1"/>
              </a:solidFill>
            </a:rPr>
            <a:t>&amp;,    &lt;,    &gt;,    “,    ‘,    /</a:t>
          </a:r>
        </a:p>
      </dsp:txBody>
      <dsp:txXfrm>
        <a:off x="771715" y="1670664"/>
        <a:ext cx="9077031" cy="668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B0EE3-044B-48FC-9958-67459C620ABC}">
      <dsp:nvSpPr>
        <dsp:cNvPr id="0" name=""/>
        <dsp:cNvSpPr/>
      </dsp:nvSpPr>
      <dsp:spPr>
        <a:xfrm>
          <a:off x="0" y="0"/>
          <a:ext cx="9591974"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E1AC2EBE-A95C-401B-8CD4-422EBBC84290}">
      <dsp:nvSpPr>
        <dsp:cNvPr id="0" name=""/>
        <dsp:cNvSpPr/>
      </dsp:nvSpPr>
      <dsp:spPr>
        <a:xfrm>
          <a:off x="202115" y="150619"/>
          <a:ext cx="367483" cy="367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1D30B-572E-4741-807C-8F3B9C3DA02C}">
      <dsp:nvSpPr>
        <dsp:cNvPr id="0" name=""/>
        <dsp:cNvSpPr/>
      </dsp:nvSpPr>
      <dsp:spPr>
        <a:xfrm>
          <a:off x="771715" y="285"/>
          <a:ext cx="8820258"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bg1"/>
              </a:solidFill>
            </a:rPr>
            <a:t>Depending on the framework being used the implementation methods will vary, however it is advised that the Strict-Transport-Security header be configured on the server.</a:t>
          </a:r>
        </a:p>
      </dsp:txBody>
      <dsp:txXfrm>
        <a:off x="771715" y="285"/>
        <a:ext cx="8820258" cy="668151"/>
      </dsp:txXfrm>
    </dsp:sp>
    <dsp:sp modelId="{8B7050C3-65D5-4506-9DC2-DA36C49DD0BF}">
      <dsp:nvSpPr>
        <dsp:cNvPr id="0" name=""/>
        <dsp:cNvSpPr/>
      </dsp:nvSpPr>
      <dsp:spPr>
        <a:xfrm>
          <a:off x="0" y="835475"/>
          <a:ext cx="9591974"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EB2F08EB-068D-4C17-A8DE-FC293D5F4853}">
      <dsp:nvSpPr>
        <dsp:cNvPr id="0" name=""/>
        <dsp:cNvSpPr/>
      </dsp:nvSpPr>
      <dsp:spPr>
        <a:xfrm>
          <a:off x="202115" y="985809"/>
          <a:ext cx="367483" cy="367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0BC5D-837B-4933-8312-49B6EF75E551}">
      <dsp:nvSpPr>
        <dsp:cNvPr id="0" name=""/>
        <dsp:cNvSpPr/>
      </dsp:nvSpPr>
      <dsp:spPr>
        <a:xfrm>
          <a:off x="771715" y="835475"/>
          <a:ext cx="8820258"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One of the options for this header is max-age, which is a representation (in milliseconds) determining the time in which the client’s browser will adhere to the header policy.</a:t>
          </a:r>
        </a:p>
      </dsp:txBody>
      <dsp:txXfrm>
        <a:off x="771715" y="835475"/>
        <a:ext cx="8820258" cy="668151"/>
      </dsp:txXfrm>
    </dsp:sp>
    <dsp:sp modelId="{17D2548C-2128-4E60-B500-8AB23D4A79A0}">
      <dsp:nvSpPr>
        <dsp:cNvPr id="0" name=""/>
        <dsp:cNvSpPr/>
      </dsp:nvSpPr>
      <dsp:spPr>
        <a:xfrm>
          <a:off x="0" y="1670664"/>
          <a:ext cx="9591974"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0BC5F10C-08C7-4D61-99FE-909F9693BD96}">
      <dsp:nvSpPr>
        <dsp:cNvPr id="0" name=""/>
        <dsp:cNvSpPr/>
      </dsp:nvSpPr>
      <dsp:spPr>
        <a:xfrm>
          <a:off x="202115" y="1820998"/>
          <a:ext cx="367483" cy="367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05EB08-9677-43C7-BD79-4405A4DE2CFA}">
      <dsp:nvSpPr>
        <dsp:cNvPr id="0" name=""/>
        <dsp:cNvSpPr/>
      </dsp:nvSpPr>
      <dsp:spPr>
        <a:xfrm>
          <a:off x="771715" y="1670664"/>
          <a:ext cx="8820258"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Depending on the environment and the application this time period could be from as low as minutes to as long as days.</a:t>
          </a:r>
        </a:p>
      </dsp:txBody>
      <dsp:txXfrm>
        <a:off x="771715" y="1670664"/>
        <a:ext cx="8820258" cy="668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B0EE3-044B-48FC-9958-67459C620ABC}">
      <dsp:nvSpPr>
        <dsp:cNvPr id="0" name=""/>
        <dsp:cNvSpPr/>
      </dsp:nvSpPr>
      <dsp:spPr>
        <a:xfrm>
          <a:off x="0" y="0"/>
          <a:ext cx="9591974"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E1AC2EBE-A95C-401B-8CD4-422EBBC84290}">
      <dsp:nvSpPr>
        <dsp:cNvPr id="0" name=""/>
        <dsp:cNvSpPr/>
      </dsp:nvSpPr>
      <dsp:spPr>
        <a:xfrm>
          <a:off x="202115" y="150619"/>
          <a:ext cx="367483" cy="367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1D30B-572E-4741-807C-8F3B9C3DA02C}">
      <dsp:nvSpPr>
        <dsp:cNvPr id="0" name=""/>
        <dsp:cNvSpPr/>
      </dsp:nvSpPr>
      <dsp:spPr>
        <a:xfrm>
          <a:off x="771715" y="285"/>
          <a:ext cx="8820258"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844550">
            <a:lnSpc>
              <a:spcPct val="100000"/>
            </a:lnSpc>
            <a:spcBef>
              <a:spcPct val="0"/>
            </a:spcBef>
            <a:spcAft>
              <a:spcPct val="35000"/>
            </a:spcAft>
            <a:buNone/>
          </a:pPr>
          <a:r>
            <a:rPr lang="en-US" sz="1900" b="1" i="0" kern="1200" dirty="0">
              <a:solidFill>
                <a:schemeClr val="bg1"/>
              </a:solidFill>
            </a:rPr>
            <a:t>The HTTP TRACE method is normally not required within production sites and should therefore be disabled.</a:t>
          </a:r>
        </a:p>
      </dsp:txBody>
      <dsp:txXfrm>
        <a:off x="771715" y="285"/>
        <a:ext cx="8820258" cy="668151"/>
      </dsp:txXfrm>
    </dsp:sp>
    <dsp:sp modelId="{8B7050C3-65D5-4506-9DC2-DA36C49DD0BF}">
      <dsp:nvSpPr>
        <dsp:cNvPr id="0" name=""/>
        <dsp:cNvSpPr/>
      </dsp:nvSpPr>
      <dsp:spPr>
        <a:xfrm>
          <a:off x="0" y="835475"/>
          <a:ext cx="9591974"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EB2F08EB-068D-4C17-A8DE-FC293D5F4853}">
      <dsp:nvSpPr>
        <dsp:cNvPr id="0" name=""/>
        <dsp:cNvSpPr/>
      </dsp:nvSpPr>
      <dsp:spPr>
        <a:xfrm>
          <a:off x="202115" y="985809"/>
          <a:ext cx="367483" cy="367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0BC5D-837B-4933-8312-49B6EF75E551}">
      <dsp:nvSpPr>
        <dsp:cNvPr id="0" name=""/>
        <dsp:cNvSpPr/>
      </dsp:nvSpPr>
      <dsp:spPr>
        <a:xfrm>
          <a:off x="771715" y="835475"/>
          <a:ext cx="8820258"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bg1"/>
              </a:solidFill>
            </a:rPr>
            <a:t>Depending on the function being performed by the web application, the risk level can start low and increase as more functionality is implemented.</a:t>
          </a:r>
        </a:p>
      </dsp:txBody>
      <dsp:txXfrm>
        <a:off x="771715" y="835475"/>
        <a:ext cx="8820258" cy="668151"/>
      </dsp:txXfrm>
    </dsp:sp>
    <dsp:sp modelId="{17D2548C-2128-4E60-B500-8AB23D4A79A0}">
      <dsp:nvSpPr>
        <dsp:cNvPr id="0" name=""/>
        <dsp:cNvSpPr/>
      </dsp:nvSpPr>
      <dsp:spPr>
        <a:xfrm>
          <a:off x="0" y="1670664"/>
          <a:ext cx="9591974" cy="668151"/>
        </a:xfrm>
        <a:prstGeom prst="roundRect">
          <a:avLst>
            <a:gd name="adj" fmla="val 10000"/>
          </a:avLst>
        </a:prstGeom>
        <a:solidFill>
          <a:schemeClr val="tx1"/>
        </a:solidFill>
        <a:ln>
          <a:noFill/>
        </a:ln>
        <a:effectLst/>
      </dsp:spPr>
      <dsp:style>
        <a:lnRef idx="0">
          <a:scrgbClr r="0" g="0" b="0"/>
        </a:lnRef>
        <a:fillRef idx="1">
          <a:scrgbClr r="0" g="0" b="0"/>
        </a:fillRef>
        <a:effectRef idx="0">
          <a:scrgbClr r="0" g="0" b="0"/>
        </a:effectRef>
        <a:fontRef idx="minor"/>
      </dsp:style>
    </dsp:sp>
    <dsp:sp modelId="{0BC5F10C-08C7-4D61-99FE-909F9693BD96}">
      <dsp:nvSpPr>
        <dsp:cNvPr id="0" name=""/>
        <dsp:cNvSpPr/>
      </dsp:nvSpPr>
      <dsp:spPr>
        <a:xfrm>
          <a:off x="202115" y="1820998"/>
          <a:ext cx="367483" cy="367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05EB08-9677-43C7-BD79-4405A4DE2CFA}">
      <dsp:nvSpPr>
        <dsp:cNvPr id="0" name=""/>
        <dsp:cNvSpPr/>
      </dsp:nvSpPr>
      <dsp:spPr>
        <a:xfrm>
          <a:off x="771715" y="1670664"/>
          <a:ext cx="8820258" cy="668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713" tIns="70713" rIns="70713" bIns="70713"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rPr>
            <a:t>The remediation is typically a very simple configuration change and, in most cases, will not have any negative impact on the server or application.</a:t>
          </a:r>
        </a:p>
      </dsp:txBody>
      <dsp:txXfrm>
        <a:off x="771715" y="1670664"/>
        <a:ext cx="8820258" cy="6681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78F26-212D-46AE-B86A-17BC4220E245}"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236BB-E6F2-4616-8604-E425751E7FB7}" type="slidenum">
              <a:rPr lang="en-US" smtClean="0"/>
              <a:t>‹#›</a:t>
            </a:fld>
            <a:endParaRPr lang="en-US"/>
          </a:p>
        </p:txBody>
      </p:sp>
    </p:spTree>
    <p:extLst>
      <p:ext uri="{BB962C8B-B14F-4D97-AF65-F5344CB8AC3E}">
        <p14:creationId xmlns:p14="http://schemas.microsoft.com/office/powerpoint/2010/main" val="3514216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650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911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6576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7062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92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95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149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463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27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767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868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220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993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19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936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237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501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7723402"/>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9.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6.jpeg"/><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hyperlink" Target="https://osintframework.com/" TargetMode="External"/><Relationship Id="rId3" Type="http://schemas.openxmlformats.org/officeDocument/2006/relationships/hyperlink" Target="https://edistrict.kerala.gov.in/" TargetMode="External"/><Relationship Id="rId7" Type="http://schemas.openxmlformats.org/officeDocument/2006/relationships/hyperlink" Target="https://dehashed.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easydmarc.com/" TargetMode="External"/><Relationship Id="rId11" Type="http://schemas.openxmlformats.org/officeDocument/2006/relationships/hyperlink" Target="https://hostedscan.com/" TargetMode="External"/><Relationship Id="rId5" Type="http://schemas.openxmlformats.org/officeDocument/2006/relationships/hyperlink" Target="https://dnsdumpster.com/" TargetMode="External"/><Relationship Id="rId10" Type="http://schemas.openxmlformats.org/officeDocument/2006/relationships/hyperlink" Target="https://www.arachni-scanner.com/" TargetMode="External"/><Relationship Id="rId4" Type="http://schemas.openxmlformats.org/officeDocument/2006/relationships/hyperlink" Target="https://www.wappalyzer.com/" TargetMode="External"/><Relationship Id="rId9" Type="http://schemas.openxmlformats.org/officeDocument/2006/relationships/hyperlink" Target="https://owasp.org/www-project-top-ten"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1.jpe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23">
            <a:extLst>
              <a:ext uri="{FF2B5EF4-FFF2-40B4-BE49-F238E27FC236}">
                <a16:creationId xmlns:a16="http://schemas.microsoft.com/office/drawing/2014/main" id="{E744A87B-5364-3EAC-5902-1C4BFAFD96A5}"/>
              </a:ext>
            </a:extLst>
          </p:cNvPr>
          <p:cNvPicPr>
            <a:picLocks noChangeAspect="1"/>
          </p:cNvPicPr>
          <p:nvPr/>
        </p:nvPicPr>
        <p:blipFill rotWithShape="1">
          <a:blip r:embed="rId2">
            <a:alphaModFix amt="35000"/>
          </a:blip>
          <a:srcRect l="30336" r="35984" b="-2"/>
          <a:stretch/>
        </p:blipFill>
        <p:spPr>
          <a:xfrm>
            <a:off x="4056312" y="-464"/>
            <a:ext cx="4070001" cy="6858000"/>
          </a:xfrm>
          <a:prstGeom prst="rect">
            <a:avLst/>
          </a:prstGeom>
        </p:spPr>
      </p:pic>
      <p:pic>
        <p:nvPicPr>
          <p:cNvPr id="7" name="Picture 4" descr="A close-up of a building&#10;&#10;Description automatically generated with low confidence">
            <a:extLst>
              <a:ext uri="{FF2B5EF4-FFF2-40B4-BE49-F238E27FC236}">
                <a16:creationId xmlns:a16="http://schemas.microsoft.com/office/drawing/2014/main" id="{6C0ADD0F-CF70-3D78-5BD7-6A8C9F147809}"/>
              </a:ext>
            </a:extLst>
          </p:cNvPr>
          <p:cNvPicPr>
            <a:picLocks noChangeAspect="1"/>
          </p:cNvPicPr>
          <p:nvPr/>
        </p:nvPicPr>
        <p:blipFill rotWithShape="1">
          <a:blip r:embed="rId3">
            <a:alphaModFix amt="35000"/>
          </a:blip>
          <a:srcRect l="16359" r="24441"/>
          <a:stretch/>
        </p:blipFill>
        <p:spPr>
          <a:xfrm>
            <a:off x="3612" y="10"/>
            <a:ext cx="4059936" cy="6857990"/>
          </a:xfrm>
          <a:prstGeom prst="rect">
            <a:avLst/>
          </a:prstGeom>
        </p:spPr>
      </p:pic>
      <p:pic>
        <p:nvPicPr>
          <p:cNvPr id="4" name="Picture Placeholder 11" descr="Data Background">
            <a:extLst>
              <a:ext uri="{FF2B5EF4-FFF2-40B4-BE49-F238E27FC236}">
                <a16:creationId xmlns:a16="http://schemas.microsoft.com/office/drawing/2014/main" id="{9C0DA224-E337-1EF3-0C09-3BC73CB127C8}"/>
              </a:ext>
            </a:extLst>
          </p:cNvPr>
          <p:cNvPicPr>
            <a:picLocks noChangeAspect="1"/>
          </p:cNvPicPr>
          <p:nvPr/>
        </p:nvPicPr>
        <p:blipFill rotWithShape="1">
          <a:blip r:embed="rId4" cstate="screen">
            <a:alphaModFix amt="35000"/>
            <a:extLst>
              <a:ext uri="{28A0092B-C50C-407E-A947-70E740481C1C}">
                <a14:useLocalDpi xmlns:a14="http://schemas.microsoft.com/office/drawing/2010/main" val="0"/>
              </a:ext>
            </a:extLst>
          </a:blip>
          <a:srcRect l="25675" r="15125"/>
          <a:stretch/>
        </p:blipFill>
        <p:spPr>
          <a:xfrm>
            <a:off x="8132064" y="-464"/>
            <a:ext cx="4059936" cy="6858000"/>
          </a:xfrm>
          <a:prstGeom prst="rect">
            <a:avLst/>
          </a:prstGeom>
        </p:spPr>
      </p:pic>
      <p:sp>
        <p:nvSpPr>
          <p:cNvPr id="2" name="Title 1">
            <a:extLst>
              <a:ext uri="{FF2B5EF4-FFF2-40B4-BE49-F238E27FC236}">
                <a16:creationId xmlns:a16="http://schemas.microsoft.com/office/drawing/2014/main" id="{427DA863-1B47-AC97-D9E6-C67B39C813F5}"/>
              </a:ext>
            </a:extLst>
          </p:cNvPr>
          <p:cNvSpPr>
            <a:spLocks noGrp="1"/>
          </p:cNvSpPr>
          <p:nvPr>
            <p:ph type="ctrTitle"/>
          </p:nvPr>
        </p:nvSpPr>
        <p:spPr>
          <a:xfrm>
            <a:off x="2666999" y="3008558"/>
            <a:ext cx="6858000" cy="1367896"/>
          </a:xfrm>
        </p:spPr>
        <p:txBody>
          <a:bodyPr>
            <a:normAutofit/>
          </a:bodyPr>
          <a:lstStyle/>
          <a:p>
            <a:pPr algn="ctr"/>
            <a:r>
              <a:rPr lang="en-US" sz="3000" dirty="0"/>
              <a:t>Complimentary</a:t>
            </a:r>
            <a:br>
              <a:rPr lang="en-US" sz="3000" dirty="0"/>
            </a:br>
            <a:r>
              <a:rPr lang="en-US" sz="3000" dirty="0"/>
              <a:t>Threat Surface Analysis </a:t>
            </a:r>
            <a:br>
              <a:rPr lang="en-US" sz="3000" dirty="0"/>
            </a:br>
            <a:r>
              <a:rPr lang="en-US" sz="3000" dirty="0"/>
              <a:t>&amp; Recommendations</a:t>
            </a:r>
          </a:p>
        </p:txBody>
      </p:sp>
      <p:sp>
        <p:nvSpPr>
          <p:cNvPr id="3" name="Subtitle 2">
            <a:extLst>
              <a:ext uri="{FF2B5EF4-FFF2-40B4-BE49-F238E27FC236}">
                <a16:creationId xmlns:a16="http://schemas.microsoft.com/office/drawing/2014/main" id="{174E258A-3EC1-3808-6DEB-B887D1CE4CB4}"/>
              </a:ext>
            </a:extLst>
          </p:cNvPr>
          <p:cNvSpPr>
            <a:spLocks noGrp="1"/>
          </p:cNvSpPr>
          <p:nvPr>
            <p:ph type="subTitle" idx="1"/>
          </p:nvPr>
        </p:nvSpPr>
        <p:spPr>
          <a:xfrm>
            <a:off x="2650745" y="4330943"/>
            <a:ext cx="6857999" cy="509583"/>
          </a:xfrm>
        </p:spPr>
        <p:txBody>
          <a:bodyPr>
            <a:normAutofit/>
          </a:bodyPr>
          <a:lstStyle/>
          <a:p>
            <a:pPr algn="ctr"/>
            <a:r>
              <a:rPr lang="en-US" sz="2400" b="1" dirty="0">
                <a:solidFill>
                  <a:schemeClr val="tx1"/>
                </a:solidFill>
              </a:rPr>
              <a:t>ANOOP B</a:t>
            </a:r>
          </a:p>
        </p:txBody>
      </p:sp>
      <p:pic>
        <p:nvPicPr>
          <p:cNvPr id="8" name="Picture 7" descr="Logo&#10;&#10;Description automatically generated">
            <a:extLst>
              <a:ext uri="{FF2B5EF4-FFF2-40B4-BE49-F238E27FC236}">
                <a16:creationId xmlns:a16="http://schemas.microsoft.com/office/drawing/2014/main" id="{B1E718F2-0CB4-7781-5E6D-3DBABB3D99F9}"/>
              </a:ext>
            </a:extLst>
          </p:cNvPr>
          <p:cNvPicPr>
            <a:picLocks noChangeAspect="1"/>
          </p:cNvPicPr>
          <p:nvPr/>
        </p:nvPicPr>
        <p:blipFill>
          <a:blip r:embed="rId5"/>
          <a:stretch>
            <a:fillRect/>
          </a:stretch>
        </p:blipFill>
        <p:spPr>
          <a:xfrm>
            <a:off x="4518543" y="2050942"/>
            <a:ext cx="3152775" cy="76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621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TextBox 185">
            <a:extLst>
              <a:ext uri="{FF2B5EF4-FFF2-40B4-BE49-F238E27FC236}">
                <a16:creationId xmlns:a16="http://schemas.microsoft.com/office/drawing/2014/main" id="{77FB5DF3-28E6-563C-DE55-8118CF1B4EAE}"/>
              </a:ext>
            </a:extLst>
          </p:cNvPr>
          <p:cNvSpPr txBox="1"/>
          <p:nvPr/>
        </p:nvSpPr>
        <p:spPr>
          <a:xfrm>
            <a:off x="3279421" y="359535"/>
            <a:ext cx="5633157"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IN" sz="2489" b="1" i="0" u="none" strike="noStrike" dirty="0">
                <a:solidFill>
                  <a:schemeClr val="tx1"/>
                </a:solidFill>
                <a:effectLst/>
                <a:latin typeface="Poppins" panose="00000500000000000000" pitchFamily="2" charset="0"/>
              </a:rPr>
              <a:t>Cross-Site Scripting (XSS)</a:t>
            </a:r>
          </a:p>
        </p:txBody>
      </p:sp>
      <p:pic>
        <p:nvPicPr>
          <p:cNvPr id="8" name="Picture 7" descr="Graphical user interface, text, application, email&#10;&#10;Description automatically generated">
            <a:extLst>
              <a:ext uri="{FF2B5EF4-FFF2-40B4-BE49-F238E27FC236}">
                <a16:creationId xmlns:a16="http://schemas.microsoft.com/office/drawing/2014/main" id="{9FFAD25F-E2DA-F124-4AE6-DD26022FD2E4}"/>
              </a:ext>
            </a:extLst>
          </p:cNvPr>
          <p:cNvPicPr>
            <a:picLocks noChangeAspect="1"/>
          </p:cNvPicPr>
          <p:nvPr/>
        </p:nvPicPr>
        <p:blipFill>
          <a:blip r:embed="rId2"/>
          <a:stretch>
            <a:fillRect/>
          </a:stretch>
        </p:blipFill>
        <p:spPr>
          <a:xfrm>
            <a:off x="1526073" y="963263"/>
            <a:ext cx="9928965" cy="2465737"/>
          </a:xfrm>
          <a:prstGeom prst="rect">
            <a:avLst/>
          </a:prstGeom>
        </p:spPr>
      </p:pic>
      <p:graphicFrame>
        <p:nvGraphicFramePr>
          <p:cNvPr id="190" name="TextBox 2">
            <a:extLst>
              <a:ext uri="{FF2B5EF4-FFF2-40B4-BE49-F238E27FC236}">
                <a16:creationId xmlns:a16="http://schemas.microsoft.com/office/drawing/2014/main" id="{72A6C00B-EBC2-A429-E2BD-C6E7FA2CFE5D}"/>
              </a:ext>
            </a:extLst>
          </p:cNvPr>
          <p:cNvGraphicFramePr/>
          <p:nvPr>
            <p:extLst>
              <p:ext uri="{D42A27DB-BD31-4B8C-83A1-F6EECF244321}">
                <p14:modId xmlns:p14="http://schemas.microsoft.com/office/powerpoint/2010/main" val="3406131761"/>
              </p:ext>
            </p:extLst>
          </p:nvPr>
        </p:nvGraphicFramePr>
        <p:xfrm>
          <a:off x="1526073" y="4055014"/>
          <a:ext cx="9848747" cy="2339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209DEEA-3C8D-2FE7-3C5C-5A2F6EA752CB}"/>
              </a:ext>
            </a:extLst>
          </p:cNvPr>
          <p:cNvSpPr txBox="1"/>
          <p:nvPr/>
        </p:nvSpPr>
        <p:spPr>
          <a:xfrm>
            <a:off x="4706053" y="3557341"/>
            <a:ext cx="2779891" cy="369332"/>
          </a:xfrm>
          <a:prstGeom prst="rect">
            <a:avLst/>
          </a:prstGeom>
          <a:noFill/>
        </p:spPr>
        <p:txBody>
          <a:bodyPr wrap="square">
            <a:spAutoFit/>
          </a:bodyPr>
          <a:lstStyle/>
          <a:p>
            <a:r>
              <a:rPr lang="en-US" b="1" dirty="0"/>
              <a:t>REMEDIATION GUIDANCE</a:t>
            </a:r>
          </a:p>
        </p:txBody>
      </p:sp>
      <p:sp>
        <p:nvSpPr>
          <p:cNvPr id="2" name="Slide Number Placeholder 6">
            <a:extLst>
              <a:ext uri="{FF2B5EF4-FFF2-40B4-BE49-F238E27FC236}">
                <a16:creationId xmlns:a16="http://schemas.microsoft.com/office/drawing/2014/main" id="{DD6D1914-854B-522E-7313-B3C340AC2D13}"/>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10</a:t>
            </a:fld>
            <a:endParaRPr lang="en-US" dirty="0"/>
          </a:p>
        </p:txBody>
      </p:sp>
    </p:spTree>
    <p:extLst>
      <p:ext uri="{BB962C8B-B14F-4D97-AF65-F5344CB8AC3E}">
        <p14:creationId xmlns:p14="http://schemas.microsoft.com/office/powerpoint/2010/main" val="163334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2536521" y="-188422"/>
            <a:ext cx="7130297" cy="147857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3200" b="1" i="0" u="none" strike="noStrike" cap="all" dirty="0">
                <a:solidFill>
                  <a:schemeClr val="tx1"/>
                </a:solidFill>
                <a:effectLst/>
                <a:latin typeface="+mj-lt"/>
                <a:ea typeface="+mj-ea"/>
                <a:cs typeface="+mj-cs"/>
              </a:rPr>
              <a:t>A5-Security Misconfiguration</a:t>
            </a:r>
          </a:p>
        </p:txBody>
      </p:sp>
      <p:sp>
        <p:nvSpPr>
          <p:cNvPr id="3" name="TextBox 2">
            <a:extLst>
              <a:ext uri="{FF2B5EF4-FFF2-40B4-BE49-F238E27FC236}">
                <a16:creationId xmlns:a16="http://schemas.microsoft.com/office/drawing/2014/main" id="{689D7710-4267-A343-809C-1A41524C2FC4}"/>
              </a:ext>
            </a:extLst>
          </p:cNvPr>
          <p:cNvSpPr txBox="1"/>
          <p:nvPr/>
        </p:nvSpPr>
        <p:spPr>
          <a:xfrm>
            <a:off x="1493039" y="1028917"/>
            <a:ext cx="9962360" cy="1320345"/>
          </a:xfrm>
          <a:prstGeom prst="rect">
            <a:avLst/>
          </a:prstGeom>
        </p:spPr>
        <p:txBody>
          <a:bodyPr vert="horz" lIns="91440" tIns="45720" rIns="91440" bIns="45720" rtlCol="0" anchor="ctr">
            <a:normAutofit lnSpcReduction="10000"/>
          </a:bodyPr>
          <a:lstStyle/>
          <a:p>
            <a:pPr algn="just" defTabSz="914400">
              <a:lnSpc>
                <a:spcPct val="120000"/>
              </a:lnSpc>
              <a:spcAft>
                <a:spcPts val="600"/>
              </a:spcAft>
              <a:buSzPct val="125000"/>
            </a:pPr>
            <a:r>
              <a:rPr lang="en-US" b="1" dirty="0"/>
              <a:t>Good security requires having a secure configuration defined and deployed for the application, frameworks, application server, web server, database server, and platform. Secure settings should be defined, implemented, and maintained, as defaults are often insecure. Additionally, software should be kept up to date.</a:t>
            </a:r>
          </a:p>
        </p:txBody>
      </p:sp>
      <p:pic>
        <p:nvPicPr>
          <p:cNvPr id="4" name="Picture 3">
            <a:extLst>
              <a:ext uri="{FF2B5EF4-FFF2-40B4-BE49-F238E27FC236}">
                <a16:creationId xmlns:a16="http://schemas.microsoft.com/office/drawing/2014/main" id="{3E1A5E5C-B8B3-2B3D-8E83-7A21010DCACE}"/>
              </a:ext>
            </a:extLst>
          </p:cNvPr>
          <p:cNvPicPr>
            <a:picLocks noChangeAspect="1"/>
          </p:cNvPicPr>
          <p:nvPr/>
        </p:nvPicPr>
        <p:blipFill rotWithShape="1">
          <a:blip r:embed="rId3"/>
          <a:srcRect r="2" b="2383"/>
          <a:stretch/>
        </p:blipFill>
        <p:spPr>
          <a:xfrm>
            <a:off x="362366" y="2695308"/>
            <a:ext cx="3813604" cy="2771325"/>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a:extLst>
              <a:ext uri="{FF2B5EF4-FFF2-40B4-BE49-F238E27FC236}">
                <a16:creationId xmlns:a16="http://schemas.microsoft.com/office/drawing/2014/main" id="{8CE7B0D3-44D0-64DE-1E37-E003081E909E}"/>
              </a:ext>
            </a:extLst>
          </p:cNvPr>
          <p:cNvPicPr>
            <a:picLocks noChangeAspect="1"/>
          </p:cNvPicPr>
          <p:nvPr/>
        </p:nvPicPr>
        <p:blipFill rotWithShape="1">
          <a:blip r:embed="rId4"/>
          <a:srcRect t="1111" b="3650"/>
          <a:stretch/>
        </p:blipFill>
        <p:spPr>
          <a:xfrm>
            <a:off x="4406346" y="2691572"/>
            <a:ext cx="3518671" cy="2771326"/>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A1447EC4-19FD-7FC1-1F64-B2A0461B59B0}"/>
              </a:ext>
            </a:extLst>
          </p:cNvPr>
          <p:cNvPicPr>
            <a:picLocks noChangeAspect="1"/>
          </p:cNvPicPr>
          <p:nvPr/>
        </p:nvPicPr>
        <p:blipFill rotWithShape="1">
          <a:blip r:embed="rId5"/>
          <a:srcRect l="370" t="1579" r="1560" b="3252"/>
          <a:stretch/>
        </p:blipFill>
        <p:spPr>
          <a:xfrm>
            <a:off x="8144779" y="2684036"/>
            <a:ext cx="3813604" cy="2733095"/>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Slide Number Placeholder 6">
            <a:extLst>
              <a:ext uri="{FF2B5EF4-FFF2-40B4-BE49-F238E27FC236}">
                <a16:creationId xmlns:a16="http://schemas.microsoft.com/office/drawing/2014/main" id="{1194C161-30B7-C382-36CA-1CB4BD6EC9E2}"/>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11</a:t>
            </a:fld>
            <a:endParaRPr lang="en-US" dirty="0"/>
          </a:p>
        </p:txBody>
      </p:sp>
    </p:spTree>
    <p:extLst>
      <p:ext uri="{BB962C8B-B14F-4D97-AF65-F5344CB8AC3E}">
        <p14:creationId xmlns:p14="http://schemas.microsoft.com/office/powerpoint/2010/main" val="117483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2525295" y="62630"/>
            <a:ext cx="7130297" cy="147857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Missing 'Strict-Transport-Security' header</a:t>
            </a:r>
          </a:p>
        </p:txBody>
      </p:sp>
      <p:sp>
        <p:nvSpPr>
          <p:cNvPr id="9" name="TextBox 8">
            <a:extLst>
              <a:ext uri="{FF2B5EF4-FFF2-40B4-BE49-F238E27FC236}">
                <a16:creationId xmlns:a16="http://schemas.microsoft.com/office/drawing/2014/main" id="{C9F2E33E-6943-467D-463E-AC9613BF31A1}"/>
              </a:ext>
            </a:extLst>
          </p:cNvPr>
          <p:cNvSpPr txBox="1"/>
          <p:nvPr/>
        </p:nvSpPr>
        <p:spPr>
          <a:xfrm>
            <a:off x="1192213" y="1439575"/>
            <a:ext cx="10671174" cy="3693319"/>
          </a:xfrm>
          <a:prstGeom prst="rect">
            <a:avLst/>
          </a:prstGeom>
          <a:noFill/>
        </p:spPr>
        <p:txBody>
          <a:bodyPr wrap="square">
            <a:spAutoFit/>
          </a:bodyPr>
          <a:lstStyle/>
          <a:p>
            <a:pPr algn="just"/>
            <a:r>
              <a:rPr lang="en-US" dirty="0"/>
              <a:t>The HTTP protocol by itself is clear text, meaning that any data that is transmitted via HTTP can be captured and the contents viewed. To keep data private and prevent it from being intercepted, HTTP is often </a:t>
            </a:r>
            <a:r>
              <a:rPr lang="en-US" dirty="0" err="1"/>
              <a:t>tunnelled</a:t>
            </a:r>
            <a:r>
              <a:rPr lang="en-US" dirty="0"/>
              <a:t> through either Secure Sockets Layer (SSL) or Transport Layer Security (TLS). When either of these encryption standards are used, it is referred to as HTTPS.</a:t>
            </a:r>
          </a:p>
          <a:p>
            <a:pPr algn="just"/>
            <a:endParaRPr lang="en-US" dirty="0"/>
          </a:p>
          <a:p>
            <a:pPr algn="just"/>
            <a:r>
              <a:rPr lang="en-US" dirty="0"/>
              <a:t>HTTP Strict Transport Security (HSTS) is an optional response header that can be configured on the server to instruct the browser to only communicate via HTTPS. This will be enforced by the browser even if the user requests a HTTP resource on the same server.</a:t>
            </a:r>
          </a:p>
          <a:p>
            <a:pPr algn="just"/>
            <a:endParaRPr lang="en-US" dirty="0"/>
          </a:p>
          <a:p>
            <a:pPr algn="just"/>
            <a:r>
              <a:rPr lang="en-US" dirty="0"/>
              <a:t>Cyber-criminals will often attempt to compromise sensitive information passed from the client to the server using HTTP. This can be conducted via various Man-in-The-Middle (</a:t>
            </a:r>
            <a:r>
              <a:rPr lang="en-US" dirty="0" err="1"/>
              <a:t>MiTM</a:t>
            </a:r>
            <a:r>
              <a:rPr lang="en-US" dirty="0"/>
              <a:t>) attacks or through network packet captures.</a:t>
            </a:r>
          </a:p>
          <a:p>
            <a:pPr algn="just"/>
            <a:endParaRPr lang="en-US" dirty="0"/>
          </a:p>
          <a:p>
            <a:pPr algn="just"/>
            <a:r>
              <a:rPr lang="en-US" dirty="0"/>
              <a:t>It has been discovered that the affected application is using HTTPS however does not use the HSTS header.</a:t>
            </a:r>
          </a:p>
        </p:txBody>
      </p:sp>
      <p:sp>
        <p:nvSpPr>
          <p:cNvPr id="10" name="Slide Number Placeholder 6">
            <a:extLst>
              <a:ext uri="{FF2B5EF4-FFF2-40B4-BE49-F238E27FC236}">
                <a16:creationId xmlns:a16="http://schemas.microsoft.com/office/drawing/2014/main" id="{A17B8F9F-622B-6145-D123-2533CE749413}"/>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12</a:t>
            </a:fld>
            <a:endParaRPr lang="en-US" dirty="0"/>
          </a:p>
        </p:txBody>
      </p:sp>
    </p:spTree>
    <p:extLst>
      <p:ext uri="{BB962C8B-B14F-4D97-AF65-F5344CB8AC3E}">
        <p14:creationId xmlns:p14="http://schemas.microsoft.com/office/powerpoint/2010/main" val="19205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2525295" y="62630"/>
            <a:ext cx="7130297" cy="147857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Missing 'Strict-Transport-Security' header</a:t>
            </a:r>
          </a:p>
        </p:txBody>
      </p:sp>
      <p:pic>
        <p:nvPicPr>
          <p:cNvPr id="6" name="Picture 5">
            <a:extLst>
              <a:ext uri="{FF2B5EF4-FFF2-40B4-BE49-F238E27FC236}">
                <a16:creationId xmlns:a16="http://schemas.microsoft.com/office/drawing/2014/main" id="{D992E400-E219-68C8-0D31-ED0C7F945C59}"/>
              </a:ext>
            </a:extLst>
          </p:cNvPr>
          <p:cNvPicPr>
            <a:picLocks noChangeAspect="1"/>
          </p:cNvPicPr>
          <p:nvPr/>
        </p:nvPicPr>
        <p:blipFill>
          <a:blip r:embed="rId3"/>
          <a:stretch>
            <a:fillRect/>
          </a:stretch>
        </p:blipFill>
        <p:spPr>
          <a:xfrm>
            <a:off x="802425" y="1563350"/>
            <a:ext cx="10757749" cy="4358743"/>
          </a:xfrm>
          <a:prstGeom prst="rect">
            <a:avLst/>
          </a:prstGeom>
        </p:spPr>
      </p:pic>
      <p:sp>
        <p:nvSpPr>
          <p:cNvPr id="3" name="Slide Number Placeholder 6">
            <a:extLst>
              <a:ext uri="{FF2B5EF4-FFF2-40B4-BE49-F238E27FC236}">
                <a16:creationId xmlns:a16="http://schemas.microsoft.com/office/drawing/2014/main" id="{C1DB59B1-59BB-CF8E-84F4-03452D6AD792}"/>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13</a:t>
            </a:fld>
            <a:endParaRPr lang="en-US" dirty="0"/>
          </a:p>
        </p:txBody>
      </p:sp>
    </p:spTree>
    <p:extLst>
      <p:ext uri="{BB962C8B-B14F-4D97-AF65-F5344CB8AC3E}">
        <p14:creationId xmlns:p14="http://schemas.microsoft.com/office/powerpoint/2010/main" val="383039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90" name="TextBox 2">
            <a:extLst>
              <a:ext uri="{FF2B5EF4-FFF2-40B4-BE49-F238E27FC236}">
                <a16:creationId xmlns:a16="http://schemas.microsoft.com/office/drawing/2014/main" id="{72A6C00B-EBC2-A429-E2BD-C6E7FA2CFE5D}"/>
              </a:ext>
            </a:extLst>
          </p:cNvPr>
          <p:cNvGraphicFramePr/>
          <p:nvPr>
            <p:extLst>
              <p:ext uri="{D42A27DB-BD31-4B8C-83A1-F6EECF244321}">
                <p14:modId xmlns:p14="http://schemas.microsoft.com/office/powerpoint/2010/main" val="4174672345"/>
              </p:ext>
            </p:extLst>
          </p:nvPr>
        </p:nvGraphicFramePr>
        <p:xfrm>
          <a:off x="1611075" y="1620622"/>
          <a:ext cx="9591974" cy="2339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209DEEA-3C8D-2FE7-3C5C-5A2F6EA752CB}"/>
              </a:ext>
            </a:extLst>
          </p:cNvPr>
          <p:cNvSpPr txBox="1"/>
          <p:nvPr/>
        </p:nvSpPr>
        <p:spPr>
          <a:xfrm>
            <a:off x="4235995" y="613007"/>
            <a:ext cx="3720009" cy="461665"/>
          </a:xfrm>
          <a:prstGeom prst="rect">
            <a:avLst/>
          </a:prstGeom>
          <a:noFill/>
        </p:spPr>
        <p:txBody>
          <a:bodyPr wrap="square">
            <a:spAutoFit/>
          </a:bodyPr>
          <a:lstStyle/>
          <a:p>
            <a:r>
              <a:rPr lang="en-US" sz="2400" b="1" dirty="0"/>
              <a:t>REMEDIATION GUIDANCE</a:t>
            </a:r>
          </a:p>
        </p:txBody>
      </p:sp>
      <p:sp>
        <p:nvSpPr>
          <p:cNvPr id="6" name="TextBox 5">
            <a:extLst>
              <a:ext uri="{FF2B5EF4-FFF2-40B4-BE49-F238E27FC236}">
                <a16:creationId xmlns:a16="http://schemas.microsoft.com/office/drawing/2014/main" id="{8EB77F1E-1642-9373-C82A-67589CDEB665}"/>
              </a:ext>
            </a:extLst>
          </p:cNvPr>
          <p:cNvSpPr txBox="1"/>
          <p:nvPr/>
        </p:nvSpPr>
        <p:spPr>
          <a:xfrm>
            <a:off x="5026589" y="4321923"/>
            <a:ext cx="2138819" cy="2031325"/>
          </a:xfrm>
          <a:prstGeom prst="rect">
            <a:avLst/>
          </a:prstGeom>
          <a:noFill/>
        </p:spPr>
        <p:txBody>
          <a:bodyPr wrap="square">
            <a:spAutoFit/>
          </a:bodyPr>
          <a:lstStyle/>
          <a:p>
            <a:r>
              <a:rPr lang="en-US" b="1" dirty="0"/>
              <a:t>References</a:t>
            </a:r>
          </a:p>
          <a:p>
            <a:endParaRPr lang="en-US" dirty="0"/>
          </a:p>
          <a:p>
            <a:pPr marL="285750" indent="-285750">
              <a:buFont typeface="Arial" panose="020B0604020202020204" pitchFamily="34" charset="0"/>
              <a:buChar char="•"/>
            </a:pPr>
            <a:r>
              <a:rPr lang="en-US" dirty="0"/>
              <a:t>CWE-200</a:t>
            </a:r>
          </a:p>
          <a:p>
            <a:pPr marL="285750" indent="-285750">
              <a:buFont typeface="Arial" panose="020B0604020202020204" pitchFamily="34" charset="0"/>
              <a:buChar char="•"/>
            </a:pPr>
            <a:r>
              <a:rPr lang="en-US" dirty="0"/>
              <a:t>OWASP</a:t>
            </a:r>
          </a:p>
          <a:p>
            <a:pPr marL="285750" indent="-285750">
              <a:buFont typeface="Arial" panose="020B0604020202020204" pitchFamily="34" charset="0"/>
              <a:buChar char="•"/>
            </a:pPr>
            <a:r>
              <a:rPr lang="en-US" dirty="0"/>
              <a:t>Wikipedia</a:t>
            </a:r>
          </a:p>
          <a:p>
            <a:pPr marL="285750" indent="-285750">
              <a:buFont typeface="Arial" panose="020B0604020202020204" pitchFamily="34" charset="0"/>
              <a:buChar char="•"/>
            </a:pPr>
            <a:endParaRPr lang="en-US" dirty="0"/>
          </a:p>
          <a:p>
            <a:endParaRPr lang="en-US" dirty="0"/>
          </a:p>
        </p:txBody>
      </p:sp>
      <p:sp>
        <p:nvSpPr>
          <p:cNvPr id="7" name="Slide Number Placeholder 6">
            <a:extLst>
              <a:ext uri="{FF2B5EF4-FFF2-40B4-BE49-F238E27FC236}">
                <a16:creationId xmlns:a16="http://schemas.microsoft.com/office/drawing/2014/main" id="{708C19B7-706D-C967-733F-0AD10FE1D263}"/>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14</a:t>
            </a:fld>
            <a:endParaRPr lang="en-US" dirty="0"/>
          </a:p>
        </p:txBody>
      </p:sp>
    </p:spTree>
    <p:extLst>
      <p:ext uri="{BB962C8B-B14F-4D97-AF65-F5344CB8AC3E}">
        <p14:creationId xmlns:p14="http://schemas.microsoft.com/office/powerpoint/2010/main" val="398307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407903" y="367713"/>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Insecure 'Access-Control-Allow-Origin' header</a:t>
            </a:r>
          </a:p>
        </p:txBody>
      </p:sp>
      <p:sp>
        <p:nvSpPr>
          <p:cNvPr id="5" name="TextBox 4">
            <a:extLst>
              <a:ext uri="{FF2B5EF4-FFF2-40B4-BE49-F238E27FC236}">
                <a16:creationId xmlns:a16="http://schemas.microsoft.com/office/drawing/2014/main" id="{5BD499CF-A970-F40B-EA08-14932B65AA8C}"/>
              </a:ext>
            </a:extLst>
          </p:cNvPr>
          <p:cNvSpPr txBox="1"/>
          <p:nvPr/>
        </p:nvSpPr>
        <p:spPr>
          <a:xfrm>
            <a:off x="1226334" y="1033230"/>
            <a:ext cx="10462429" cy="3693319"/>
          </a:xfrm>
          <a:prstGeom prst="rect">
            <a:avLst/>
          </a:prstGeom>
          <a:noFill/>
        </p:spPr>
        <p:txBody>
          <a:bodyPr wrap="square">
            <a:spAutoFit/>
          </a:bodyPr>
          <a:lstStyle/>
          <a:p>
            <a:pPr algn="just"/>
            <a:r>
              <a:rPr lang="en-US" dirty="0"/>
              <a:t>Cross Origin Resource Sharing (CORS) is an HTML5 technology which gives modern web browsers the ability to bypass restrictions implemented by the Same Origin Policy. The Same Origin Policy requires that both the JavaScript and the page are loaded from the same domain in order to allow JavaScript to interact with the page. This in turn prevents malicious JavaScript being executed when loaded from external domains.</a:t>
            </a:r>
          </a:p>
          <a:p>
            <a:pPr algn="just"/>
            <a:endParaRPr lang="en-US" dirty="0"/>
          </a:p>
          <a:p>
            <a:pPr algn="just"/>
            <a:r>
              <a:rPr lang="en-US" dirty="0"/>
              <a:t>The CORS policy allows the application to specify exceptions to the protections implemented by the browser and allows the developer to whitelist domains for which external JavaScript is permitted to execute and interact with the page. A weak CORS policy is one which whitelists all domains using a wildcard (*), which will allow any externally loaded JavaScript resource to interact with the affected page. This can severely increase the risk of attacks such as Cross Site Scripting etc.</a:t>
            </a:r>
          </a:p>
          <a:p>
            <a:pPr algn="just"/>
            <a:endParaRPr lang="en-US" dirty="0"/>
          </a:p>
          <a:p>
            <a:pPr algn="just"/>
            <a:r>
              <a:rPr lang="en-US" dirty="0"/>
              <a:t>Detected that the CORS policy being set by the server was weak and used a wildcard value. This is evident by the Access-Control-Allow-Origin header being set to *</a:t>
            </a:r>
          </a:p>
        </p:txBody>
      </p:sp>
      <p:sp>
        <p:nvSpPr>
          <p:cNvPr id="6" name="TextBox 5">
            <a:extLst>
              <a:ext uri="{FF2B5EF4-FFF2-40B4-BE49-F238E27FC236}">
                <a16:creationId xmlns:a16="http://schemas.microsoft.com/office/drawing/2014/main" id="{D6FFB84E-019C-5164-0951-E3740D25EB2E}"/>
              </a:ext>
            </a:extLst>
          </p:cNvPr>
          <p:cNvSpPr txBox="1"/>
          <p:nvPr/>
        </p:nvSpPr>
        <p:spPr>
          <a:xfrm>
            <a:off x="8874539" y="5084240"/>
            <a:ext cx="2988848" cy="1231106"/>
          </a:xfrm>
          <a:prstGeom prst="rect">
            <a:avLst/>
          </a:prstGeom>
          <a:noFill/>
        </p:spPr>
        <p:txBody>
          <a:bodyPr wrap="square">
            <a:spAutoFit/>
          </a:bodyPr>
          <a:lstStyle/>
          <a:p>
            <a:r>
              <a:rPr lang="en-US" sz="2000" b="1" dirty="0"/>
              <a:t>References</a:t>
            </a:r>
            <a:endParaRPr lang="en-US" b="1" dirty="0"/>
          </a:p>
          <a:p>
            <a:endParaRPr lang="en-US" dirty="0"/>
          </a:p>
          <a:p>
            <a:pPr marL="285750" indent="-285750">
              <a:buFont typeface="Arial" panose="020B0604020202020204" pitchFamily="34" charset="0"/>
              <a:buChar char="•"/>
            </a:pPr>
            <a:r>
              <a:rPr lang="en-US" dirty="0"/>
              <a:t>OWASP</a:t>
            </a:r>
          </a:p>
          <a:p>
            <a:pPr marL="285750" indent="-285750">
              <a:buFont typeface="Arial" panose="020B0604020202020204" pitchFamily="34" charset="0"/>
              <a:buChar char="•"/>
            </a:pPr>
            <a:r>
              <a:rPr lang="en-US" dirty="0"/>
              <a:t>Mozilla Developer Network</a:t>
            </a:r>
          </a:p>
        </p:txBody>
      </p:sp>
      <p:sp>
        <p:nvSpPr>
          <p:cNvPr id="8" name="TextBox 7">
            <a:extLst>
              <a:ext uri="{FF2B5EF4-FFF2-40B4-BE49-F238E27FC236}">
                <a16:creationId xmlns:a16="http://schemas.microsoft.com/office/drawing/2014/main" id="{23D2E811-76D0-1E7D-EB29-69F9087D0C73}"/>
              </a:ext>
            </a:extLst>
          </p:cNvPr>
          <p:cNvSpPr txBox="1"/>
          <p:nvPr/>
        </p:nvSpPr>
        <p:spPr>
          <a:xfrm>
            <a:off x="2604971" y="4971669"/>
            <a:ext cx="6018928" cy="1477328"/>
          </a:xfrm>
          <a:prstGeom prst="rect">
            <a:avLst/>
          </a:prstGeom>
          <a:noFill/>
        </p:spPr>
        <p:txBody>
          <a:bodyPr wrap="square">
            <a:spAutoFit/>
          </a:bodyPr>
          <a:lstStyle/>
          <a:p>
            <a:r>
              <a:rPr lang="en-US" dirty="0"/>
              <a:t>Cross-Origin Resource Sharing policy, prevents accessing web resources from sources other than the server the website is running on for security purposes. Accessing Assets For most websites, all of the assets (images, text, files, etc.) they use are held on the same server the website is hosted on.</a:t>
            </a:r>
          </a:p>
        </p:txBody>
      </p:sp>
      <p:sp>
        <p:nvSpPr>
          <p:cNvPr id="10" name="TextBox 9">
            <a:extLst>
              <a:ext uri="{FF2B5EF4-FFF2-40B4-BE49-F238E27FC236}">
                <a16:creationId xmlns:a16="http://schemas.microsoft.com/office/drawing/2014/main" id="{38C80CB6-0FC4-13CA-B08A-6BD997B7EA34}"/>
              </a:ext>
            </a:extLst>
          </p:cNvPr>
          <p:cNvSpPr txBox="1"/>
          <p:nvPr/>
        </p:nvSpPr>
        <p:spPr>
          <a:xfrm>
            <a:off x="1332451" y="5490131"/>
            <a:ext cx="750796" cy="369332"/>
          </a:xfrm>
          <a:prstGeom prst="rect">
            <a:avLst/>
          </a:prstGeom>
          <a:noFill/>
        </p:spPr>
        <p:txBody>
          <a:bodyPr wrap="square">
            <a:spAutoFit/>
          </a:bodyPr>
          <a:lstStyle/>
          <a:p>
            <a:r>
              <a:rPr lang="en-US" b="1" dirty="0"/>
              <a:t>CORS</a:t>
            </a:r>
          </a:p>
        </p:txBody>
      </p:sp>
      <p:cxnSp>
        <p:nvCxnSpPr>
          <p:cNvPr id="12" name="Straight Arrow Connector 11">
            <a:extLst>
              <a:ext uri="{FF2B5EF4-FFF2-40B4-BE49-F238E27FC236}">
                <a16:creationId xmlns:a16="http://schemas.microsoft.com/office/drawing/2014/main" id="{46641D10-2C8B-7B37-1693-7C9B703AF136}"/>
              </a:ext>
            </a:extLst>
          </p:cNvPr>
          <p:cNvCxnSpPr>
            <a:stCxn id="10" idx="3"/>
          </p:cNvCxnSpPr>
          <p:nvPr/>
        </p:nvCxnSpPr>
        <p:spPr>
          <a:xfrm>
            <a:off x="2083247" y="5674797"/>
            <a:ext cx="459537"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7E1AAAF3-7094-A8E4-0B82-8F268B070352}"/>
              </a:ext>
            </a:extLst>
          </p:cNvPr>
          <p:cNvCxnSpPr/>
          <p:nvPr/>
        </p:nvCxnSpPr>
        <p:spPr>
          <a:xfrm>
            <a:off x="8615407" y="4990276"/>
            <a:ext cx="0" cy="1489029"/>
          </a:xfrm>
          <a:prstGeom prst="line">
            <a:avLst/>
          </a:prstGeom>
        </p:spPr>
        <p:style>
          <a:lnRef idx="1">
            <a:schemeClr val="accent1"/>
          </a:lnRef>
          <a:fillRef idx="0">
            <a:schemeClr val="accent1"/>
          </a:fillRef>
          <a:effectRef idx="0">
            <a:schemeClr val="accent1"/>
          </a:effectRef>
          <a:fontRef idx="minor">
            <a:schemeClr val="tx1"/>
          </a:fontRef>
        </p:style>
      </p:cxnSp>
      <p:sp>
        <p:nvSpPr>
          <p:cNvPr id="15" name="Slide Number Placeholder 6">
            <a:extLst>
              <a:ext uri="{FF2B5EF4-FFF2-40B4-BE49-F238E27FC236}">
                <a16:creationId xmlns:a16="http://schemas.microsoft.com/office/drawing/2014/main" id="{82518BEA-C0F7-DE49-7FF7-94D99822E07E}"/>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15</a:t>
            </a:fld>
            <a:endParaRPr lang="en-US" dirty="0"/>
          </a:p>
        </p:txBody>
      </p:sp>
    </p:spTree>
    <p:extLst>
      <p:ext uri="{BB962C8B-B14F-4D97-AF65-F5344CB8AC3E}">
        <p14:creationId xmlns:p14="http://schemas.microsoft.com/office/powerpoint/2010/main" val="345552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27543A-DE8B-5F84-133A-42BFAC9ED8A7}"/>
              </a:ext>
            </a:extLst>
          </p:cNvPr>
          <p:cNvPicPr>
            <a:picLocks noChangeAspect="1"/>
          </p:cNvPicPr>
          <p:nvPr/>
        </p:nvPicPr>
        <p:blipFill>
          <a:blip r:embed="rId2"/>
          <a:stretch>
            <a:fillRect/>
          </a:stretch>
        </p:blipFill>
        <p:spPr>
          <a:xfrm>
            <a:off x="2660552" y="729607"/>
            <a:ext cx="7723526" cy="3396949"/>
          </a:xfrm>
          <a:prstGeom prst="rect">
            <a:avLst/>
          </a:prstGeom>
        </p:spPr>
      </p:pic>
      <p:sp>
        <p:nvSpPr>
          <p:cNvPr id="9" name="TextBox 8">
            <a:extLst>
              <a:ext uri="{FF2B5EF4-FFF2-40B4-BE49-F238E27FC236}">
                <a16:creationId xmlns:a16="http://schemas.microsoft.com/office/drawing/2014/main" id="{201422BA-38F3-485A-2ACA-FF0440211E23}"/>
              </a:ext>
            </a:extLst>
          </p:cNvPr>
          <p:cNvSpPr txBox="1"/>
          <p:nvPr/>
        </p:nvSpPr>
        <p:spPr>
          <a:xfrm>
            <a:off x="3337141" y="292646"/>
            <a:ext cx="6093912" cy="341632"/>
          </a:xfrm>
          <a:prstGeom prst="rect">
            <a:avLst/>
          </a:prstGeom>
          <a:noFill/>
        </p:spPr>
        <p:txBody>
          <a:bodyPr wrap="square">
            <a:spAutoFit/>
          </a:bodyPr>
          <a:lstStyle/>
          <a:p>
            <a:pPr algn="ctr" defTabSz="914400">
              <a:lnSpc>
                <a:spcPct val="90000"/>
              </a:lnSpc>
              <a:spcBef>
                <a:spcPct val="0"/>
              </a:spcBef>
              <a:spcAft>
                <a:spcPts val="600"/>
              </a:spcAft>
            </a:pPr>
            <a:r>
              <a:rPr lang="en-US" sz="1800" b="1" i="0" u="none" strike="noStrike" cap="all" dirty="0">
                <a:solidFill>
                  <a:schemeClr val="tx1"/>
                </a:solidFill>
                <a:effectLst/>
                <a:latin typeface="+mj-lt"/>
                <a:ea typeface="+mj-ea"/>
                <a:cs typeface="+mj-cs"/>
              </a:rPr>
              <a:t>Insecure 'Access-Control-Allow-Origin' header</a:t>
            </a:r>
          </a:p>
        </p:txBody>
      </p:sp>
      <p:sp>
        <p:nvSpPr>
          <p:cNvPr id="10" name="TextBox 9">
            <a:extLst>
              <a:ext uri="{FF2B5EF4-FFF2-40B4-BE49-F238E27FC236}">
                <a16:creationId xmlns:a16="http://schemas.microsoft.com/office/drawing/2014/main" id="{E28099F8-D4BC-4DC0-4674-6E09960C174D}"/>
              </a:ext>
            </a:extLst>
          </p:cNvPr>
          <p:cNvSpPr txBox="1"/>
          <p:nvPr/>
        </p:nvSpPr>
        <p:spPr>
          <a:xfrm>
            <a:off x="2284771" y="4853107"/>
            <a:ext cx="8802666" cy="1477328"/>
          </a:xfrm>
          <a:prstGeom prst="rect">
            <a:avLst/>
          </a:prstGeom>
          <a:noFill/>
        </p:spPr>
        <p:txBody>
          <a:bodyPr wrap="square">
            <a:spAutoFit/>
          </a:bodyPr>
          <a:lstStyle/>
          <a:p>
            <a:r>
              <a:rPr lang="en-US" dirty="0"/>
              <a:t>It is important that weak CORS policies are not used. Policies can be hardened by removing the wildcard and individually specifying the domains where the trusted JavaScript resources are located. If the list of hosts for externally hosted JavaScript resources is excessive, then a whole top-level domain can be whitelisted by using a combination of the wildcard and the domain (example: *.arachni-scanner.com).</a:t>
            </a:r>
          </a:p>
        </p:txBody>
      </p:sp>
      <p:sp>
        <p:nvSpPr>
          <p:cNvPr id="11" name="TextBox 10">
            <a:extLst>
              <a:ext uri="{FF2B5EF4-FFF2-40B4-BE49-F238E27FC236}">
                <a16:creationId xmlns:a16="http://schemas.microsoft.com/office/drawing/2014/main" id="{4D737D9F-425A-9DBC-87D6-6E367EE44BF9}"/>
              </a:ext>
            </a:extLst>
          </p:cNvPr>
          <p:cNvSpPr txBox="1"/>
          <p:nvPr/>
        </p:nvSpPr>
        <p:spPr>
          <a:xfrm>
            <a:off x="4662310" y="4351406"/>
            <a:ext cx="3720009" cy="461665"/>
          </a:xfrm>
          <a:prstGeom prst="rect">
            <a:avLst/>
          </a:prstGeom>
          <a:noFill/>
        </p:spPr>
        <p:txBody>
          <a:bodyPr wrap="square">
            <a:spAutoFit/>
          </a:bodyPr>
          <a:lstStyle/>
          <a:p>
            <a:r>
              <a:rPr lang="en-US" sz="2400" b="1" dirty="0"/>
              <a:t>REMEDIATION GUIDANCE</a:t>
            </a:r>
          </a:p>
        </p:txBody>
      </p:sp>
      <p:sp>
        <p:nvSpPr>
          <p:cNvPr id="12" name="Slide Number Placeholder 6">
            <a:extLst>
              <a:ext uri="{FF2B5EF4-FFF2-40B4-BE49-F238E27FC236}">
                <a16:creationId xmlns:a16="http://schemas.microsoft.com/office/drawing/2014/main" id="{C99B4C09-7AD3-77C2-5118-56A421FE8E5E}"/>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16</a:t>
            </a:fld>
            <a:endParaRPr lang="en-US" dirty="0"/>
          </a:p>
        </p:txBody>
      </p:sp>
    </p:spTree>
    <p:extLst>
      <p:ext uri="{BB962C8B-B14F-4D97-AF65-F5344CB8AC3E}">
        <p14:creationId xmlns:p14="http://schemas.microsoft.com/office/powerpoint/2010/main" val="31215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407903" y="367713"/>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HTTP TRACE</a:t>
            </a:r>
          </a:p>
        </p:txBody>
      </p:sp>
      <p:sp>
        <p:nvSpPr>
          <p:cNvPr id="5" name="TextBox 4">
            <a:extLst>
              <a:ext uri="{FF2B5EF4-FFF2-40B4-BE49-F238E27FC236}">
                <a16:creationId xmlns:a16="http://schemas.microsoft.com/office/drawing/2014/main" id="{5BD499CF-A970-F40B-EA08-14932B65AA8C}"/>
              </a:ext>
            </a:extLst>
          </p:cNvPr>
          <p:cNvSpPr txBox="1"/>
          <p:nvPr/>
        </p:nvSpPr>
        <p:spPr>
          <a:xfrm>
            <a:off x="1226334" y="1033230"/>
            <a:ext cx="10462429" cy="2585323"/>
          </a:xfrm>
          <a:prstGeom prst="rect">
            <a:avLst/>
          </a:prstGeom>
          <a:noFill/>
        </p:spPr>
        <p:txBody>
          <a:bodyPr wrap="square">
            <a:spAutoFit/>
          </a:bodyPr>
          <a:lstStyle/>
          <a:p>
            <a:pPr algn="just"/>
            <a:r>
              <a:rPr lang="en-US" dirty="0"/>
              <a:t>The TRACE HTTP method allows a client so send a request to the server and have the same request then send back in the server’s response. This allows the client to determine if the server is receiving the request as expected or if specific parts of the request are not arriving as expected. For example, incorrect encoding or a load balancer has filtered or changed a value. On many default installations the TRACE method is still enabled.</a:t>
            </a:r>
          </a:p>
          <a:p>
            <a:pPr algn="just"/>
            <a:endParaRPr lang="en-US" dirty="0"/>
          </a:p>
          <a:p>
            <a:pPr algn="just"/>
            <a:r>
              <a:rPr lang="en-US" dirty="0"/>
              <a:t>While not vulnerable by itself, it does provide a method for cyber-criminals to bypass the </a:t>
            </a:r>
            <a:r>
              <a:rPr lang="en-US" dirty="0" err="1"/>
              <a:t>HTTPOnly</a:t>
            </a:r>
            <a:r>
              <a:rPr lang="en-US" dirty="0"/>
              <a:t> cookie flag, and therefore could allow a XSS attack to successfully access a session token.</a:t>
            </a:r>
          </a:p>
          <a:p>
            <a:pPr algn="just"/>
            <a:endParaRPr lang="en-US" dirty="0"/>
          </a:p>
          <a:p>
            <a:pPr algn="just"/>
            <a:r>
              <a:rPr lang="en-US" dirty="0"/>
              <a:t>It has discovered that the affected page permits the HTTP TRACE method.</a:t>
            </a:r>
          </a:p>
        </p:txBody>
      </p:sp>
      <p:sp>
        <p:nvSpPr>
          <p:cNvPr id="6" name="TextBox 5">
            <a:extLst>
              <a:ext uri="{FF2B5EF4-FFF2-40B4-BE49-F238E27FC236}">
                <a16:creationId xmlns:a16="http://schemas.microsoft.com/office/drawing/2014/main" id="{D6FFB84E-019C-5164-0951-E3740D25EB2E}"/>
              </a:ext>
            </a:extLst>
          </p:cNvPr>
          <p:cNvSpPr txBox="1"/>
          <p:nvPr/>
        </p:nvSpPr>
        <p:spPr>
          <a:xfrm>
            <a:off x="4883553" y="4139020"/>
            <a:ext cx="3147990" cy="1631216"/>
          </a:xfrm>
          <a:prstGeom prst="rect">
            <a:avLst/>
          </a:prstGeom>
          <a:noFill/>
        </p:spPr>
        <p:txBody>
          <a:bodyPr wrap="square">
            <a:spAutoFit/>
          </a:bodyPr>
          <a:lstStyle/>
          <a:p>
            <a:pPr algn="ctr"/>
            <a:r>
              <a:rPr lang="en-US" sz="2000" b="1" dirty="0"/>
              <a:t>References</a:t>
            </a:r>
          </a:p>
          <a:p>
            <a:pPr algn="ctr"/>
            <a:endParaRPr lang="en-US" sz="2000" b="1" dirty="0"/>
          </a:p>
          <a:p>
            <a:pPr marL="342900" indent="-342900">
              <a:buFont typeface="Arial" panose="020B0604020202020204" pitchFamily="34" charset="0"/>
              <a:buChar char="•"/>
            </a:pPr>
            <a:r>
              <a:rPr lang="en-US" sz="2000" b="1" dirty="0"/>
              <a:t>CWE-693</a:t>
            </a:r>
          </a:p>
          <a:p>
            <a:pPr marL="342900" indent="-342900">
              <a:buFont typeface="Arial" panose="020B0604020202020204" pitchFamily="34" charset="0"/>
              <a:buChar char="•"/>
            </a:pPr>
            <a:r>
              <a:rPr lang="en-US" sz="2000" b="1" dirty="0"/>
              <a:t>CAPEC</a:t>
            </a:r>
          </a:p>
          <a:p>
            <a:pPr marL="342900" indent="-342900">
              <a:buFont typeface="Arial" panose="020B0604020202020204" pitchFamily="34" charset="0"/>
              <a:buChar char="•"/>
            </a:pPr>
            <a:r>
              <a:rPr lang="en-US" sz="2000" b="1" dirty="0"/>
              <a:t>OWASP</a:t>
            </a:r>
          </a:p>
        </p:txBody>
      </p:sp>
      <p:sp>
        <p:nvSpPr>
          <p:cNvPr id="3" name="Slide Number Placeholder 6">
            <a:extLst>
              <a:ext uri="{FF2B5EF4-FFF2-40B4-BE49-F238E27FC236}">
                <a16:creationId xmlns:a16="http://schemas.microsoft.com/office/drawing/2014/main" id="{3FA15C18-6042-96F2-0FC6-A2251BB9BC31}"/>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17</a:t>
            </a:fld>
            <a:endParaRPr lang="en-US" dirty="0"/>
          </a:p>
        </p:txBody>
      </p:sp>
    </p:spTree>
    <p:extLst>
      <p:ext uri="{BB962C8B-B14F-4D97-AF65-F5344CB8AC3E}">
        <p14:creationId xmlns:p14="http://schemas.microsoft.com/office/powerpoint/2010/main" val="387507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407903" y="280031"/>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HTTP TRACE</a:t>
            </a:r>
          </a:p>
        </p:txBody>
      </p:sp>
      <p:pic>
        <p:nvPicPr>
          <p:cNvPr id="4" name="Picture 3">
            <a:extLst>
              <a:ext uri="{FF2B5EF4-FFF2-40B4-BE49-F238E27FC236}">
                <a16:creationId xmlns:a16="http://schemas.microsoft.com/office/drawing/2014/main" id="{FE7121FC-0106-7586-8E8F-4B4B37C5F9DC}"/>
              </a:ext>
            </a:extLst>
          </p:cNvPr>
          <p:cNvPicPr>
            <a:picLocks noChangeAspect="1"/>
          </p:cNvPicPr>
          <p:nvPr/>
        </p:nvPicPr>
        <p:blipFill>
          <a:blip r:embed="rId3"/>
          <a:stretch>
            <a:fillRect/>
          </a:stretch>
        </p:blipFill>
        <p:spPr>
          <a:xfrm>
            <a:off x="3413920" y="741950"/>
            <a:ext cx="5353046" cy="2497552"/>
          </a:xfrm>
          <a:prstGeom prst="rect">
            <a:avLst/>
          </a:prstGeom>
        </p:spPr>
      </p:pic>
      <p:graphicFrame>
        <p:nvGraphicFramePr>
          <p:cNvPr id="10" name="TextBox 2">
            <a:extLst>
              <a:ext uri="{FF2B5EF4-FFF2-40B4-BE49-F238E27FC236}">
                <a16:creationId xmlns:a16="http://schemas.microsoft.com/office/drawing/2014/main" id="{E49F6D54-6A29-139A-2E9C-F5488DFDD803}"/>
              </a:ext>
            </a:extLst>
          </p:cNvPr>
          <p:cNvGraphicFramePr/>
          <p:nvPr>
            <p:extLst>
              <p:ext uri="{D42A27DB-BD31-4B8C-83A1-F6EECF244321}">
                <p14:modId xmlns:p14="http://schemas.microsoft.com/office/powerpoint/2010/main" val="1119010141"/>
              </p:ext>
            </p:extLst>
          </p:nvPr>
        </p:nvGraphicFramePr>
        <p:xfrm>
          <a:off x="1688319" y="4115594"/>
          <a:ext cx="9591974" cy="23391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9F96D576-1D7A-7444-4A56-9E4321148F3A}"/>
              </a:ext>
            </a:extLst>
          </p:cNvPr>
          <p:cNvSpPr txBox="1"/>
          <p:nvPr/>
        </p:nvSpPr>
        <p:spPr>
          <a:xfrm>
            <a:off x="4230438" y="3457775"/>
            <a:ext cx="3720009" cy="461665"/>
          </a:xfrm>
          <a:prstGeom prst="rect">
            <a:avLst/>
          </a:prstGeom>
          <a:noFill/>
        </p:spPr>
        <p:txBody>
          <a:bodyPr wrap="square">
            <a:spAutoFit/>
          </a:bodyPr>
          <a:lstStyle/>
          <a:p>
            <a:r>
              <a:rPr lang="en-US" sz="2400" b="1" dirty="0"/>
              <a:t>REMEDIATION GUIDANCE</a:t>
            </a:r>
          </a:p>
        </p:txBody>
      </p:sp>
      <p:sp>
        <p:nvSpPr>
          <p:cNvPr id="12" name="Slide Number Placeholder 6">
            <a:extLst>
              <a:ext uri="{FF2B5EF4-FFF2-40B4-BE49-F238E27FC236}">
                <a16:creationId xmlns:a16="http://schemas.microsoft.com/office/drawing/2014/main" id="{09834EC6-9A51-F670-1AD5-33D271B38E1A}"/>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18</a:t>
            </a:fld>
            <a:endParaRPr lang="en-US" dirty="0"/>
          </a:p>
        </p:txBody>
      </p:sp>
    </p:spTree>
    <p:extLst>
      <p:ext uri="{BB962C8B-B14F-4D97-AF65-F5344CB8AC3E}">
        <p14:creationId xmlns:p14="http://schemas.microsoft.com/office/powerpoint/2010/main" val="3472743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371599" y="456406"/>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A8-Sensitive Data Exposure</a:t>
            </a:r>
          </a:p>
        </p:txBody>
      </p:sp>
      <p:sp>
        <p:nvSpPr>
          <p:cNvPr id="5" name="TextBox 4">
            <a:extLst>
              <a:ext uri="{FF2B5EF4-FFF2-40B4-BE49-F238E27FC236}">
                <a16:creationId xmlns:a16="http://schemas.microsoft.com/office/drawing/2014/main" id="{5BD499CF-A970-F40B-EA08-14932B65AA8C}"/>
              </a:ext>
            </a:extLst>
          </p:cNvPr>
          <p:cNvSpPr txBox="1"/>
          <p:nvPr/>
        </p:nvSpPr>
        <p:spPr>
          <a:xfrm>
            <a:off x="1050970" y="1095860"/>
            <a:ext cx="10462429" cy="1200329"/>
          </a:xfrm>
          <a:prstGeom prst="rect">
            <a:avLst/>
          </a:prstGeom>
          <a:noFill/>
        </p:spPr>
        <p:txBody>
          <a:bodyPr wrap="square">
            <a:spAutoFit/>
          </a:bodyPr>
          <a:lstStyle/>
          <a:p>
            <a:pPr algn="just"/>
            <a:r>
              <a:rPr lang="en-US" dirty="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 </a:t>
            </a:r>
          </a:p>
        </p:txBody>
      </p:sp>
      <p:pic>
        <p:nvPicPr>
          <p:cNvPr id="4" name="Picture 3">
            <a:extLst>
              <a:ext uri="{FF2B5EF4-FFF2-40B4-BE49-F238E27FC236}">
                <a16:creationId xmlns:a16="http://schemas.microsoft.com/office/drawing/2014/main" id="{49479743-257D-E533-E8E1-792906A59C4F}"/>
              </a:ext>
            </a:extLst>
          </p:cNvPr>
          <p:cNvPicPr>
            <a:picLocks noChangeAspect="1"/>
          </p:cNvPicPr>
          <p:nvPr/>
        </p:nvPicPr>
        <p:blipFill>
          <a:blip r:embed="rId3"/>
          <a:stretch>
            <a:fillRect/>
          </a:stretch>
        </p:blipFill>
        <p:spPr>
          <a:xfrm>
            <a:off x="6776582" y="2636834"/>
            <a:ext cx="4586798" cy="3471227"/>
          </a:xfrm>
          <a:prstGeom prst="rect">
            <a:avLst/>
          </a:prstGeom>
        </p:spPr>
      </p:pic>
      <p:pic>
        <p:nvPicPr>
          <p:cNvPr id="8" name="Picture 7">
            <a:extLst>
              <a:ext uri="{FF2B5EF4-FFF2-40B4-BE49-F238E27FC236}">
                <a16:creationId xmlns:a16="http://schemas.microsoft.com/office/drawing/2014/main" id="{615348B1-FA67-965F-ADE1-64832E574229}"/>
              </a:ext>
            </a:extLst>
          </p:cNvPr>
          <p:cNvPicPr>
            <a:picLocks noChangeAspect="1"/>
          </p:cNvPicPr>
          <p:nvPr/>
        </p:nvPicPr>
        <p:blipFill>
          <a:blip r:embed="rId4"/>
          <a:stretch>
            <a:fillRect/>
          </a:stretch>
        </p:blipFill>
        <p:spPr>
          <a:xfrm>
            <a:off x="1173100" y="2636834"/>
            <a:ext cx="5076834" cy="3471227"/>
          </a:xfrm>
          <a:prstGeom prst="rect">
            <a:avLst/>
          </a:prstGeom>
        </p:spPr>
      </p:pic>
      <p:sp>
        <p:nvSpPr>
          <p:cNvPr id="9" name="Slide Number Placeholder 6">
            <a:extLst>
              <a:ext uri="{FF2B5EF4-FFF2-40B4-BE49-F238E27FC236}">
                <a16:creationId xmlns:a16="http://schemas.microsoft.com/office/drawing/2014/main" id="{2CE0B698-C650-A64C-BEDE-D6C2C03060A9}"/>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19</a:t>
            </a:fld>
            <a:endParaRPr lang="en-US" dirty="0"/>
          </a:p>
        </p:txBody>
      </p:sp>
    </p:spTree>
    <p:extLst>
      <p:ext uri="{BB962C8B-B14F-4D97-AF65-F5344CB8AC3E}">
        <p14:creationId xmlns:p14="http://schemas.microsoft.com/office/powerpoint/2010/main" val="399490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4611-A2A6-AC36-6352-92493EF66379}"/>
              </a:ext>
            </a:extLst>
          </p:cNvPr>
          <p:cNvSpPr txBox="1">
            <a:spLocks/>
          </p:cNvSpPr>
          <p:nvPr/>
        </p:nvSpPr>
        <p:spPr>
          <a:xfrm>
            <a:off x="1141413" y="54817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spcAft>
                <a:spcPts val="600"/>
              </a:spcAft>
            </a:pPr>
            <a:r>
              <a:rPr lang="en-US" dirty="0"/>
              <a:t>ANOOP B</a:t>
            </a:r>
          </a:p>
        </p:txBody>
      </p:sp>
      <p:sp>
        <p:nvSpPr>
          <p:cNvPr id="3" name="Text Placeholder 3">
            <a:extLst>
              <a:ext uri="{FF2B5EF4-FFF2-40B4-BE49-F238E27FC236}">
                <a16:creationId xmlns:a16="http://schemas.microsoft.com/office/drawing/2014/main" id="{B1BE30F2-C372-C153-8A35-1979B0F32130}"/>
              </a:ext>
            </a:extLst>
          </p:cNvPr>
          <p:cNvSpPr txBox="1">
            <a:spLocks/>
          </p:cNvSpPr>
          <p:nvPr/>
        </p:nvSpPr>
        <p:spPr>
          <a:xfrm>
            <a:off x="1141412" y="1841522"/>
            <a:ext cx="4844521" cy="3541714"/>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Junior Penetration Tester and Developer</a:t>
            </a:r>
          </a:p>
          <a:p>
            <a:r>
              <a:rPr lang="en-US" dirty="0"/>
              <a:t>PGDCA, A+, N+, CEH, MCSA, CCNA, CCNA SECURITY, RHCE, AUTOMATION with BASH &amp; Selenium</a:t>
            </a:r>
          </a:p>
        </p:txBody>
      </p:sp>
      <p:pic>
        <p:nvPicPr>
          <p:cNvPr id="4" name="Picture Placeholder 27">
            <a:extLst>
              <a:ext uri="{FF2B5EF4-FFF2-40B4-BE49-F238E27FC236}">
                <a16:creationId xmlns:a16="http://schemas.microsoft.com/office/drawing/2014/main" id="{8701A3A5-A7B9-35E4-79EE-A9AB0E12D116}"/>
              </a:ext>
            </a:extLst>
          </p:cNvPr>
          <p:cNvPicPr>
            <a:picLocks noChangeAspect="1"/>
          </p:cNvPicPr>
          <p:nvPr/>
        </p:nvPicPr>
        <p:blipFill rotWithShape="1">
          <a:blip r:embed="rId2">
            <a:extLst>
              <a:ext uri="{28A0092B-C50C-407E-A947-70E740481C1C}">
                <a14:useLocalDpi xmlns:a14="http://schemas.microsoft.com/office/drawing/2010/main" val="0"/>
              </a:ext>
            </a:extLst>
          </a:blip>
          <a:srcRect l="2169" r="11919" b="-1"/>
          <a:stretch/>
        </p:blipFill>
        <p:spPr>
          <a:xfrm flipH="1">
            <a:off x="6392335" y="2089755"/>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lide Number Placeholder 6">
            <a:extLst>
              <a:ext uri="{FF2B5EF4-FFF2-40B4-BE49-F238E27FC236}">
                <a16:creationId xmlns:a16="http://schemas.microsoft.com/office/drawing/2014/main" id="{89B7DC5F-8D94-C69A-88E5-A10501378746}"/>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a:t>
            </a:fld>
            <a:endParaRPr lang="en-US" dirty="0"/>
          </a:p>
        </p:txBody>
      </p:sp>
    </p:spTree>
    <p:extLst>
      <p:ext uri="{BB962C8B-B14F-4D97-AF65-F5344CB8AC3E}">
        <p14:creationId xmlns:p14="http://schemas.microsoft.com/office/powerpoint/2010/main" val="1235069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407903" y="367713"/>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Cross-Site Request Forgery</a:t>
            </a:r>
          </a:p>
        </p:txBody>
      </p:sp>
      <p:sp>
        <p:nvSpPr>
          <p:cNvPr id="5" name="TextBox 4">
            <a:extLst>
              <a:ext uri="{FF2B5EF4-FFF2-40B4-BE49-F238E27FC236}">
                <a16:creationId xmlns:a16="http://schemas.microsoft.com/office/drawing/2014/main" id="{5BD499CF-A970-F40B-EA08-14932B65AA8C}"/>
              </a:ext>
            </a:extLst>
          </p:cNvPr>
          <p:cNvSpPr txBox="1"/>
          <p:nvPr/>
        </p:nvSpPr>
        <p:spPr>
          <a:xfrm>
            <a:off x="1290638" y="858741"/>
            <a:ext cx="10462429" cy="5509200"/>
          </a:xfrm>
          <a:prstGeom prst="rect">
            <a:avLst/>
          </a:prstGeom>
          <a:noFill/>
        </p:spPr>
        <p:txBody>
          <a:bodyPr wrap="square">
            <a:spAutoFit/>
          </a:bodyPr>
          <a:lstStyle/>
          <a:p>
            <a:pPr algn="just"/>
            <a:r>
              <a:rPr lang="en-US" sz="1600" dirty="0"/>
              <a:t>In most today’s web applications, clients are required to submit forms which can perform sensitive operations. An example of such a form being used would be when an administrator wishes to create a new user for the application.</a:t>
            </a:r>
          </a:p>
          <a:p>
            <a:pPr algn="just"/>
            <a:endParaRPr lang="en-US" sz="1600" dirty="0"/>
          </a:p>
          <a:p>
            <a:pPr algn="just"/>
            <a:r>
              <a:rPr lang="en-US" sz="1600" dirty="0"/>
              <a:t>In the simplest version of the form, the administrator would fill-in:</a:t>
            </a:r>
          </a:p>
          <a:p>
            <a:pPr algn="just"/>
            <a:r>
              <a:rPr lang="en-US" sz="1600" dirty="0"/>
              <a:t>    Name</a:t>
            </a:r>
          </a:p>
          <a:p>
            <a:pPr algn="just"/>
            <a:r>
              <a:rPr lang="en-US" sz="1600" dirty="0"/>
              <a:t>    Password</a:t>
            </a:r>
          </a:p>
          <a:p>
            <a:pPr algn="just"/>
            <a:r>
              <a:rPr lang="en-US" sz="1600" dirty="0"/>
              <a:t>    Role (level of access)</a:t>
            </a:r>
          </a:p>
          <a:p>
            <a:pPr algn="just"/>
            <a:endParaRPr lang="en-US" sz="1600" dirty="0"/>
          </a:p>
          <a:p>
            <a:pPr algn="just"/>
            <a:r>
              <a:rPr lang="en-US" sz="1600" dirty="0"/>
              <a:t>Continuing with this example, Cross Site Request Forgery (CSRF) would occur when the administrator is tricked into clicking on a link, which if logged into the application, would automatically submit the form without any further interaction.</a:t>
            </a:r>
          </a:p>
          <a:p>
            <a:pPr algn="just"/>
            <a:endParaRPr lang="en-US" sz="1600" dirty="0"/>
          </a:p>
          <a:p>
            <a:pPr algn="just"/>
            <a:r>
              <a:rPr lang="en-US" sz="1600" dirty="0"/>
              <a:t>Cyber-criminals will look for sites where sensitive functions are performed in this manner and then craft malicious requests that will be used against clients via a social engineering attack.</a:t>
            </a:r>
          </a:p>
          <a:p>
            <a:pPr algn="just"/>
            <a:endParaRPr lang="en-US" sz="1600" dirty="0"/>
          </a:p>
          <a:p>
            <a:pPr algn="just"/>
            <a:r>
              <a:rPr lang="en-US" sz="1600" dirty="0"/>
              <a:t>There are 3 things that are required for a CSRF attack to occur:</a:t>
            </a:r>
          </a:p>
          <a:p>
            <a:pPr algn="just"/>
            <a:r>
              <a:rPr lang="en-US" sz="1600" dirty="0"/>
              <a:t>The form must perform some sort of sensitive action.</a:t>
            </a:r>
          </a:p>
          <a:p>
            <a:pPr algn="just"/>
            <a:r>
              <a:rPr lang="en-US" sz="1600" dirty="0"/>
              <a:t>The victim (the administrator the example above) must have an active session.</a:t>
            </a:r>
          </a:p>
          <a:p>
            <a:pPr algn="just"/>
            <a:r>
              <a:rPr lang="en-US" sz="1600" dirty="0"/>
              <a:t>Most importantly, all parameter values must be known or guessable.</a:t>
            </a:r>
          </a:p>
          <a:p>
            <a:pPr algn="just"/>
            <a:endParaRPr lang="en-US" sz="1600" dirty="0"/>
          </a:p>
          <a:p>
            <a:pPr algn="just"/>
            <a:r>
              <a:rPr lang="en-US" sz="1600" dirty="0"/>
              <a:t>Its been discovered that all parameters within the form were known or predictable and therefore the form could be vulnerable to CSRF.  Manual verification may be required to check whether the submission will then perform a sensitive action, such as reset a password, modify user profiles, post content on a forum, etc.</a:t>
            </a:r>
          </a:p>
        </p:txBody>
      </p:sp>
      <p:sp>
        <p:nvSpPr>
          <p:cNvPr id="3" name="Slide Number Placeholder 6">
            <a:extLst>
              <a:ext uri="{FF2B5EF4-FFF2-40B4-BE49-F238E27FC236}">
                <a16:creationId xmlns:a16="http://schemas.microsoft.com/office/drawing/2014/main" id="{EBD64993-4585-9BF4-4D73-AAA552C60DA0}"/>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20</a:t>
            </a:fld>
            <a:endParaRPr lang="en-US" dirty="0"/>
          </a:p>
        </p:txBody>
      </p:sp>
    </p:spTree>
    <p:extLst>
      <p:ext uri="{BB962C8B-B14F-4D97-AF65-F5344CB8AC3E}">
        <p14:creationId xmlns:p14="http://schemas.microsoft.com/office/powerpoint/2010/main" val="1724561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407903" y="367713"/>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Cross-Site Request Forgery</a:t>
            </a:r>
          </a:p>
        </p:txBody>
      </p:sp>
      <p:pic>
        <p:nvPicPr>
          <p:cNvPr id="4" name="Picture 3">
            <a:extLst>
              <a:ext uri="{FF2B5EF4-FFF2-40B4-BE49-F238E27FC236}">
                <a16:creationId xmlns:a16="http://schemas.microsoft.com/office/drawing/2014/main" id="{F56291FA-A75A-68BF-CAEB-AEFA4C3F0264}"/>
              </a:ext>
            </a:extLst>
          </p:cNvPr>
          <p:cNvPicPr>
            <a:picLocks noChangeAspect="1"/>
          </p:cNvPicPr>
          <p:nvPr/>
        </p:nvPicPr>
        <p:blipFill>
          <a:blip r:embed="rId3"/>
          <a:stretch>
            <a:fillRect/>
          </a:stretch>
        </p:blipFill>
        <p:spPr>
          <a:xfrm>
            <a:off x="2977452" y="962721"/>
            <a:ext cx="6632957" cy="2761677"/>
          </a:xfrm>
          <a:prstGeom prst="rect">
            <a:avLst/>
          </a:prstGeom>
        </p:spPr>
      </p:pic>
      <p:pic>
        <p:nvPicPr>
          <p:cNvPr id="7" name="Picture 6">
            <a:extLst>
              <a:ext uri="{FF2B5EF4-FFF2-40B4-BE49-F238E27FC236}">
                <a16:creationId xmlns:a16="http://schemas.microsoft.com/office/drawing/2014/main" id="{89366875-79E2-7C5D-A663-4C0874D58CF2}"/>
              </a:ext>
            </a:extLst>
          </p:cNvPr>
          <p:cNvPicPr>
            <a:picLocks noChangeAspect="1"/>
          </p:cNvPicPr>
          <p:nvPr/>
        </p:nvPicPr>
        <p:blipFill>
          <a:blip r:embed="rId4"/>
          <a:stretch>
            <a:fillRect/>
          </a:stretch>
        </p:blipFill>
        <p:spPr>
          <a:xfrm>
            <a:off x="2953063" y="3924185"/>
            <a:ext cx="6602878" cy="2347136"/>
          </a:xfrm>
          <a:prstGeom prst="rect">
            <a:avLst/>
          </a:prstGeom>
        </p:spPr>
      </p:pic>
      <p:sp>
        <p:nvSpPr>
          <p:cNvPr id="8" name="Slide Number Placeholder 6">
            <a:extLst>
              <a:ext uri="{FF2B5EF4-FFF2-40B4-BE49-F238E27FC236}">
                <a16:creationId xmlns:a16="http://schemas.microsoft.com/office/drawing/2014/main" id="{7CF1A6C8-4326-5C48-DEA7-9098A6A2F0BE}"/>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21</a:t>
            </a:fld>
            <a:endParaRPr lang="en-US" dirty="0"/>
          </a:p>
        </p:txBody>
      </p:sp>
    </p:spTree>
    <p:extLst>
      <p:ext uri="{BB962C8B-B14F-4D97-AF65-F5344CB8AC3E}">
        <p14:creationId xmlns:p14="http://schemas.microsoft.com/office/powerpoint/2010/main" val="175418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extBox 4">
            <a:extLst>
              <a:ext uri="{FF2B5EF4-FFF2-40B4-BE49-F238E27FC236}">
                <a16:creationId xmlns:a16="http://schemas.microsoft.com/office/drawing/2014/main" id="{5BD499CF-A970-F40B-EA08-14932B65AA8C}"/>
              </a:ext>
            </a:extLst>
          </p:cNvPr>
          <p:cNvSpPr txBox="1"/>
          <p:nvPr/>
        </p:nvSpPr>
        <p:spPr>
          <a:xfrm>
            <a:off x="1418061" y="1170889"/>
            <a:ext cx="10462429" cy="2554545"/>
          </a:xfrm>
          <a:prstGeom prst="rect">
            <a:avLst/>
          </a:prstGeom>
          <a:noFill/>
        </p:spPr>
        <p:txBody>
          <a:bodyPr wrap="square">
            <a:spAutoFit/>
          </a:bodyPr>
          <a:lstStyle/>
          <a:p>
            <a:pPr algn="just"/>
            <a:r>
              <a:rPr lang="en-US" sz="1600" dirty="0"/>
              <a:t>Based on the risk (determined by manual verification) of whether the form submission performs a sensitive action, the addition of anti-CSRF tokens may be required.</a:t>
            </a:r>
          </a:p>
          <a:p>
            <a:pPr algn="just"/>
            <a:endParaRPr lang="en-US" sz="1600" dirty="0"/>
          </a:p>
          <a:p>
            <a:pPr algn="just"/>
            <a:r>
              <a:rPr lang="en-US" sz="1600" dirty="0"/>
              <a:t>These tokens can be configured in such a way that each session generates a new anti-CSRF token or such that each individual request requires a new token.</a:t>
            </a:r>
          </a:p>
          <a:p>
            <a:pPr algn="just"/>
            <a:endParaRPr lang="en-US" sz="1600" dirty="0"/>
          </a:p>
          <a:p>
            <a:pPr algn="just"/>
            <a:r>
              <a:rPr lang="en-US" sz="1600" dirty="0"/>
              <a:t>It is important that the server track and maintain the status of each token (in order to reject requests accompanied by invalid ones) and therefore prevent cyber-criminals from knowing, guessing or reusing them.</a:t>
            </a:r>
          </a:p>
          <a:p>
            <a:pPr algn="just"/>
            <a:endParaRPr lang="en-US" sz="1600" dirty="0"/>
          </a:p>
          <a:p>
            <a:pPr algn="just"/>
            <a:r>
              <a:rPr lang="en-US" sz="1600" dirty="0"/>
              <a:t>For examples of framework specific remediation options, please refer to the references.</a:t>
            </a:r>
          </a:p>
        </p:txBody>
      </p:sp>
      <p:sp>
        <p:nvSpPr>
          <p:cNvPr id="3" name="TextBox 2">
            <a:extLst>
              <a:ext uri="{FF2B5EF4-FFF2-40B4-BE49-F238E27FC236}">
                <a16:creationId xmlns:a16="http://schemas.microsoft.com/office/drawing/2014/main" id="{B7E933B0-3EEC-B213-F8BF-BC6DA21DA35D}"/>
              </a:ext>
            </a:extLst>
          </p:cNvPr>
          <p:cNvSpPr txBox="1"/>
          <p:nvPr/>
        </p:nvSpPr>
        <p:spPr>
          <a:xfrm>
            <a:off x="4235995" y="427099"/>
            <a:ext cx="3720009" cy="461665"/>
          </a:xfrm>
          <a:prstGeom prst="rect">
            <a:avLst/>
          </a:prstGeom>
          <a:noFill/>
        </p:spPr>
        <p:txBody>
          <a:bodyPr wrap="square">
            <a:spAutoFit/>
          </a:bodyPr>
          <a:lstStyle/>
          <a:p>
            <a:r>
              <a:rPr lang="en-US" sz="2400" b="1" dirty="0"/>
              <a:t>REMEDIATION GUIDANCE</a:t>
            </a:r>
          </a:p>
        </p:txBody>
      </p:sp>
      <p:sp>
        <p:nvSpPr>
          <p:cNvPr id="11" name="TextBox 10">
            <a:extLst>
              <a:ext uri="{FF2B5EF4-FFF2-40B4-BE49-F238E27FC236}">
                <a16:creationId xmlns:a16="http://schemas.microsoft.com/office/drawing/2014/main" id="{F092C32C-ED6C-EC6D-C439-551DA6EEA4F3}"/>
              </a:ext>
            </a:extLst>
          </p:cNvPr>
          <p:cNvSpPr txBox="1"/>
          <p:nvPr/>
        </p:nvSpPr>
        <p:spPr>
          <a:xfrm>
            <a:off x="1399011" y="3690696"/>
            <a:ext cx="1787556" cy="2339102"/>
          </a:xfrm>
          <a:prstGeom prst="rect">
            <a:avLst/>
          </a:prstGeom>
          <a:noFill/>
        </p:spPr>
        <p:txBody>
          <a:bodyPr wrap="square">
            <a:spAutoFit/>
          </a:bodyPr>
          <a:lstStyle/>
          <a:p>
            <a:endParaRPr lang="en-US" dirty="0"/>
          </a:p>
          <a:p>
            <a:pPr algn="ctr"/>
            <a:r>
              <a:rPr lang="en-US" sz="2000" b="1" dirty="0"/>
              <a:t>References</a:t>
            </a:r>
          </a:p>
          <a:p>
            <a:endParaRPr lang="en-US" dirty="0"/>
          </a:p>
          <a:p>
            <a:pPr marL="285750" indent="-285750">
              <a:buFont typeface="Arial" panose="020B0604020202020204" pitchFamily="34" charset="0"/>
              <a:buChar char="•"/>
            </a:pPr>
            <a:r>
              <a:rPr lang="en-US" dirty="0"/>
              <a:t>CWE-352</a:t>
            </a:r>
          </a:p>
          <a:p>
            <a:pPr marL="285750" indent="-285750">
              <a:buFont typeface="Arial" panose="020B0604020202020204" pitchFamily="34" charset="0"/>
              <a:buChar char="•"/>
            </a:pPr>
            <a:r>
              <a:rPr lang="en-US" dirty="0"/>
              <a:t>Wikipedia</a:t>
            </a:r>
          </a:p>
          <a:p>
            <a:pPr marL="285750" indent="-285750">
              <a:buFont typeface="Arial" panose="020B0604020202020204" pitchFamily="34" charset="0"/>
              <a:buChar char="•"/>
            </a:pPr>
            <a:r>
              <a:rPr lang="en-US" dirty="0"/>
              <a:t>OWASP</a:t>
            </a:r>
          </a:p>
          <a:p>
            <a:pPr marL="285750" indent="-285750">
              <a:buFont typeface="Arial" panose="020B0604020202020204" pitchFamily="34" charset="0"/>
              <a:buChar char="•"/>
            </a:pPr>
            <a:r>
              <a:rPr lang="en-US" dirty="0"/>
              <a:t>CGI Security</a:t>
            </a:r>
          </a:p>
          <a:p>
            <a:endParaRPr lang="en-US" dirty="0"/>
          </a:p>
        </p:txBody>
      </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22</a:t>
            </a:fld>
            <a:endParaRPr lang="en-US" dirty="0"/>
          </a:p>
        </p:txBody>
      </p:sp>
    </p:spTree>
    <p:extLst>
      <p:ext uri="{BB962C8B-B14F-4D97-AF65-F5344CB8AC3E}">
        <p14:creationId xmlns:p14="http://schemas.microsoft.com/office/powerpoint/2010/main" val="2299024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23</a:t>
            </a:fld>
            <a:endParaRPr lang="en-US" dirty="0"/>
          </a:p>
        </p:txBody>
      </p:sp>
      <p:pic>
        <p:nvPicPr>
          <p:cNvPr id="4" name="Picture 3" descr="A picture containing diagram&#10;&#10;Description automatically generated">
            <a:extLst>
              <a:ext uri="{FF2B5EF4-FFF2-40B4-BE49-F238E27FC236}">
                <a16:creationId xmlns:a16="http://schemas.microsoft.com/office/drawing/2014/main" id="{92073DE3-082B-D0D0-9B51-65FDB4F32699}"/>
              </a:ext>
            </a:extLst>
          </p:cNvPr>
          <p:cNvPicPr>
            <a:picLocks noChangeAspect="1"/>
          </p:cNvPicPr>
          <p:nvPr/>
        </p:nvPicPr>
        <p:blipFill>
          <a:blip r:embed="rId3"/>
          <a:stretch>
            <a:fillRect/>
          </a:stretch>
        </p:blipFill>
        <p:spPr>
          <a:xfrm>
            <a:off x="-28122" y="-14830"/>
            <a:ext cx="12220121" cy="6872830"/>
          </a:xfrm>
          <a:prstGeom prst="rect">
            <a:avLst/>
          </a:prstGeom>
        </p:spPr>
      </p:pic>
      <p:sp>
        <p:nvSpPr>
          <p:cNvPr id="7" name="TextBox 6">
            <a:extLst>
              <a:ext uri="{FF2B5EF4-FFF2-40B4-BE49-F238E27FC236}">
                <a16:creationId xmlns:a16="http://schemas.microsoft.com/office/drawing/2014/main" id="{3FD495F7-29D0-570C-EB53-7D03A7C8B05A}"/>
              </a:ext>
            </a:extLst>
          </p:cNvPr>
          <p:cNvSpPr txBox="1"/>
          <p:nvPr/>
        </p:nvSpPr>
        <p:spPr>
          <a:xfrm>
            <a:off x="-190965" y="546198"/>
            <a:ext cx="3795779" cy="1384995"/>
          </a:xfrm>
          <a:prstGeom prst="rect">
            <a:avLst/>
          </a:prstGeom>
          <a:noFill/>
        </p:spPr>
        <p:txBody>
          <a:bodyPr wrap="square">
            <a:spAutoFit/>
          </a:bodyPr>
          <a:lstStyle/>
          <a:p>
            <a:pPr algn="ctr"/>
            <a:r>
              <a:rPr lang="en-US" sz="2800" b="1" dirty="0">
                <a:solidFill>
                  <a:srgbClr val="FFC000"/>
                </a:solidFill>
              </a:rPr>
              <a:t>Details of</a:t>
            </a:r>
          </a:p>
          <a:p>
            <a:pPr algn="ctr"/>
            <a:r>
              <a:rPr lang="en-US" sz="2800" b="1" dirty="0">
                <a:solidFill>
                  <a:srgbClr val="FFC000"/>
                </a:solidFill>
              </a:rPr>
              <a:t>Informational</a:t>
            </a:r>
          </a:p>
          <a:p>
            <a:pPr algn="ctr"/>
            <a:r>
              <a:rPr lang="en-US" sz="2800" b="1" dirty="0">
                <a:solidFill>
                  <a:srgbClr val="FFC000"/>
                </a:solidFill>
              </a:rPr>
              <a:t>Findings</a:t>
            </a:r>
          </a:p>
        </p:txBody>
      </p:sp>
      <p:sp>
        <p:nvSpPr>
          <p:cNvPr id="8" name="TextBox 7">
            <a:extLst>
              <a:ext uri="{FF2B5EF4-FFF2-40B4-BE49-F238E27FC236}">
                <a16:creationId xmlns:a16="http://schemas.microsoft.com/office/drawing/2014/main" id="{4BCF4064-8E4F-3721-6D4C-64E55B701BCA}"/>
              </a:ext>
            </a:extLst>
          </p:cNvPr>
          <p:cNvSpPr txBox="1"/>
          <p:nvPr/>
        </p:nvSpPr>
        <p:spPr>
          <a:xfrm>
            <a:off x="7681083" y="1121103"/>
            <a:ext cx="3266412" cy="523220"/>
          </a:xfrm>
          <a:prstGeom prst="rect">
            <a:avLst/>
          </a:prstGeom>
          <a:noFill/>
        </p:spPr>
        <p:txBody>
          <a:bodyPr wrap="square">
            <a:spAutoFit/>
          </a:bodyPr>
          <a:lstStyle/>
          <a:p>
            <a:pPr algn="ctr"/>
            <a:r>
              <a:rPr lang="en-US" sz="2800" b="1" dirty="0">
                <a:solidFill>
                  <a:srgbClr val="FF0000"/>
                </a:solidFill>
              </a:rPr>
              <a:t>Website DNS Map</a:t>
            </a:r>
          </a:p>
        </p:txBody>
      </p:sp>
      <p:sp>
        <p:nvSpPr>
          <p:cNvPr id="9" name="Slide Number Placeholder 6">
            <a:extLst>
              <a:ext uri="{FF2B5EF4-FFF2-40B4-BE49-F238E27FC236}">
                <a16:creationId xmlns:a16="http://schemas.microsoft.com/office/drawing/2014/main" id="{72C62E36-63F1-3CE3-E563-CD64939DAFDC}"/>
              </a:ext>
            </a:extLst>
          </p:cNvPr>
          <p:cNvSpPr txBox="1">
            <a:spLocks/>
          </p:cNvSpPr>
          <p:nvPr/>
        </p:nvSpPr>
        <p:spPr>
          <a:xfrm>
            <a:off x="9293371" y="63785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23</a:t>
            </a:fld>
            <a:endParaRPr lang="en-US" dirty="0"/>
          </a:p>
        </p:txBody>
      </p:sp>
    </p:spTree>
    <p:extLst>
      <p:ext uri="{BB962C8B-B14F-4D97-AF65-F5344CB8AC3E}">
        <p14:creationId xmlns:p14="http://schemas.microsoft.com/office/powerpoint/2010/main" val="3603434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TextBox 2">
            <a:extLst>
              <a:ext uri="{FF2B5EF4-FFF2-40B4-BE49-F238E27FC236}">
                <a16:creationId xmlns:a16="http://schemas.microsoft.com/office/drawing/2014/main" id="{B7E933B0-3EEC-B213-F8BF-BC6DA21DA35D}"/>
              </a:ext>
            </a:extLst>
          </p:cNvPr>
          <p:cNvSpPr txBox="1"/>
          <p:nvPr/>
        </p:nvSpPr>
        <p:spPr>
          <a:xfrm>
            <a:off x="4133828" y="305670"/>
            <a:ext cx="4294230" cy="461665"/>
          </a:xfrm>
          <a:prstGeom prst="rect">
            <a:avLst/>
          </a:prstGeom>
          <a:noFill/>
        </p:spPr>
        <p:txBody>
          <a:bodyPr wrap="square">
            <a:spAutoFit/>
          </a:bodyPr>
          <a:lstStyle/>
          <a:p>
            <a:r>
              <a:rPr lang="en-US" sz="2400" b="1" dirty="0"/>
              <a:t>Sensitive Information Leakage</a:t>
            </a:r>
          </a:p>
        </p:txBody>
      </p:sp>
      <p:grpSp>
        <p:nvGrpSpPr>
          <p:cNvPr id="14" name="Group 13">
            <a:extLst>
              <a:ext uri="{FF2B5EF4-FFF2-40B4-BE49-F238E27FC236}">
                <a16:creationId xmlns:a16="http://schemas.microsoft.com/office/drawing/2014/main" id="{1F219DC7-F7A7-C3E0-3E8D-4405990CFE52}"/>
              </a:ext>
            </a:extLst>
          </p:cNvPr>
          <p:cNvGrpSpPr/>
          <p:nvPr/>
        </p:nvGrpSpPr>
        <p:grpSpPr>
          <a:xfrm>
            <a:off x="2064336" y="970905"/>
            <a:ext cx="9765865" cy="4861807"/>
            <a:chOff x="1863500" y="1015757"/>
            <a:chExt cx="10011709" cy="5183562"/>
          </a:xfrm>
        </p:grpSpPr>
        <p:pic>
          <p:nvPicPr>
            <p:cNvPr id="4" name="Picture 3" descr="Graphical user interface, application&#10;&#10;Description automatically generated">
              <a:extLst>
                <a:ext uri="{FF2B5EF4-FFF2-40B4-BE49-F238E27FC236}">
                  <a16:creationId xmlns:a16="http://schemas.microsoft.com/office/drawing/2014/main" id="{FD96F6BB-D2EA-3594-2A6F-22B72D088005}"/>
                </a:ext>
              </a:extLst>
            </p:cNvPr>
            <p:cNvPicPr>
              <a:picLocks noChangeAspect="1"/>
            </p:cNvPicPr>
            <p:nvPr/>
          </p:nvPicPr>
          <p:blipFill>
            <a:blip r:embed="rId3"/>
            <a:stretch>
              <a:fillRect/>
            </a:stretch>
          </p:blipFill>
          <p:spPr>
            <a:xfrm>
              <a:off x="6779334" y="1015757"/>
              <a:ext cx="5095875" cy="3882342"/>
            </a:xfrm>
            <a:prstGeom prst="rect">
              <a:avLst/>
            </a:prstGeom>
          </p:spPr>
        </p:pic>
        <p:pic>
          <p:nvPicPr>
            <p:cNvPr id="7" name="Picture 6" descr="Text&#10;&#10;Description automatically generated">
              <a:extLst>
                <a:ext uri="{FF2B5EF4-FFF2-40B4-BE49-F238E27FC236}">
                  <a16:creationId xmlns:a16="http://schemas.microsoft.com/office/drawing/2014/main" id="{7CC72755-22BD-C53B-6825-078CF1C7AA65}"/>
                </a:ext>
              </a:extLst>
            </p:cNvPr>
            <p:cNvPicPr>
              <a:picLocks noChangeAspect="1"/>
            </p:cNvPicPr>
            <p:nvPr/>
          </p:nvPicPr>
          <p:blipFill>
            <a:blip r:embed="rId4"/>
            <a:stretch>
              <a:fillRect/>
            </a:stretch>
          </p:blipFill>
          <p:spPr>
            <a:xfrm>
              <a:off x="1863500" y="2283938"/>
              <a:ext cx="5007027" cy="140888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25745912-2C4D-AD22-1CFC-8D4022F5A524}"/>
                </a:ext>
              </a:extLst>
            </p:cNvPr>
            <p:cNvPicPr>
              <a:picLocks noChangeAspect="1"/>
            </p:cNvPicPr>
            <p:nvPr/>
          </p:nvPicPr>
          <p:blipFill>
            <a:blip r:embed="rId5"/>
            <a:stretch>
              <a:fillRect/>
            </a:stretch>
          </p:blipFill>
          <p:spPr>
            <a:xfrm>
              <a:off x="6793621" y="4732469"/>
              <a:ext cx="5067300" cy="1466850"/>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0D8F22B9-E6DC-EAFB-A4A7-5A0EF282C5A7}"/>
                </a:ext>
              </a:extLst>
            </p:cNvPr>
            <p:cNvPicPr>
              <a:picLocks noChangeAspect="1"/>
            </p:cNvPicPr>
            <p:nvPr/>
          </p:nvPicPr>
          <p:blipFill>
            <a:blip r:embed="rId6"/>
            <a:stretch>
              <a:fillRect/>
            </a:stretch>
          </p:blipFill>
          <p:spPr>
            <a:xfrm>
              <a:off x="1863501" y="1017171"/>
              <a:ext cx="4924425" cy="1266767"/>
            </a:xfrm>
            <a:prstGeom prst="rect">
              <a:avLst/>
            </a:prstGeom>
          </p:spPr>
        </p:pic>
      </p:grpSp>
      <p:sp>
        <p:nvSpPr>
          <p:cNvPr id="18" name="TextBox 17">
            <a:extLst>
              <a:ext uri="{FF2B5EF4-FFF2-40B4-BE49-F238E27FC236}">
                <a16:creationId xmlns:a16="http://schemas.microsoft.com/office/drawing/2014/main" id="{9F4960E1-55B4-3773-426A-CFF0EB5B1935}"/>
              </a:ext>
            </a:extLst>
          </p:cNvPr>
          <p:cNvSpPr txBox="1"/>
          <p:nvPr/>
        </p:nvSpPr>
        <p:spPr>
          <a:xfrm>
            <a:off x="69946" y="2886249"/>
            <a:ext cx="1901632" cy="47538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rgbClr val="404040"/>
              </a:buClr>
            </a:pPr>
            <a:r>
              <a:rPr lang="en-US" sz="2489" b="1" dirty="0">
                <a:solidFill>
                  <a:srgbClr val="FF0000"/>
                </a:solidFill>
                <a:latin typeface="Calibri" panose="020F0502020204030204" pitchFamily="34" charset="0"/>
                <a:cs typeface="Calibri" panose="020F0502020204030204" pitchFamily="34" charset="0"/>
              </a:rPr>
              <a:t>Data Breach</a:t>
            </a:r>
            <a:endParaRPr lang="en-IN" sz="2489" b="1" dirty="0">
              <a:solidFill>
                <a:srgbClr val="FF0000"/>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27D50CFA-133D-5AB9-BCA2-FDC98D9D2282}"/>
              </a:ext>
            </a:extLst>
          </p:cNvPr>
          <p:cNvSpPr txBox="1"/>
          <p:nvPr/>
        </p:nvSpPr>
        <p:spPr>
          <a:xfrm>
            <a:off x="2059574" y="3402834"/>
            <a:ext cx="3885526" cy="923330"/>
          </a:xfrm>
          <a:prstGeom prst="rect">
            <a:avLst/>
          </a:prstGeom>
          <a:noFill/>
        </p:spPr>
        <p:txBody>
          <a:bodyPr wrap="square">
            <a:spAutoFit/>
          </a:bodyPr>
          <a:lstStyle/>
          <a:p>
            <a:r>
              <a:rPr lang="en-US" sz="1800" b="1" dirty="0">
                <a:solidFill>
                  <a:srgbClr val="FFC000"/>
                </a:solidFill>
              </a:rPr>
              <a:t>How it's been exploited:</a:t>
            </a:r>
          </a:p>
          <a:p>
            <a:r>
              <a:rPr lang="en-US" sz="1800" b="1" dirty="0"/>
              <a:t>Account take over</a:t>
            </a:r>
          </a:p>
          <a:p>
            <a:r>
              <a:rPr lang="en-US" sz="1800" b="1" dirty="0"/>
              <a:t>Unauthorized information disclosure</a:t>
            </a:r>
          </a:p>
        </p:txBody>
      </p:sp>
      <p:sp>
        <p:nvSpPr>
          <p:cNvPr id="24" name="TextBox 23">
            <a:extLst>
              <a:ext uri="{FF2B5EF4-FFF2-40B4-BE49-F238E27FC236}">
                <a16:creationId xmlns:a16="http://schemas.microsoft.com/office/drawing/2014/main" id="{23718939-9E4A-878C-DA71-7E3B96658B1A}"/>
              </a:ext>
            </a:extLst>
          </p:cNvPr>
          <p:cNvSpPr txBox="1"/>
          <p:nvPr/>
        </p:nvSpPr>
        <p:spPr>
          <a:xfrm>
            <a:off x="2060580" y="4381836"/>
            <a:ext cx="4775066" cy="1477328"/>
          </a:xfrm>
          <a:prstGeom prst="rect">
            <a:avLst/>
          </a:prstGeom>
          <a:noFill/>
        </p:spPr>
        <p:txBody>
          <a:bodyPr wrap="square">
            <a:spAutoFit/>
          </a:bodyPr>
          <a:lstStyle/>
          <a:p>
            <a:r>
              <a:rPr lang="en-US" b="1" dirty="0">
                <a:solidFill>
                  <a:srgbClr val="FFC000"/>
                </a:solidFill>
              </a:rPr>
              <a:t>Mitigation:</a:t>
            </a:r>
            <a:endParaRPr lang="en-US" sz="1800" b="1" dirty="0">
              <a:solidFill>
                <a:srgbClr val="FFC000"/>
              </a:solidFill>
            </a:endParaRPr>
          </a:p>
          <a:p>
            <a:r>
              <a:rPr lang="en-US" sz="1800" b="1" dirty="0"/>
              <a:t>Change passwords frequently, Watch out for Suspicious Emails, Use a VPN for Extra Security</a:t>
            </a:r>
          </a:p>
          <a:p>
            <a:r>
              <a:rPr lang="en-US" sz="1800" b="1" dirty="0"/>
              <a:t>Activate Two-Factor Authentication, Adequate training to users</a:t>
            </a:r>
          </a:p>
        </p:txBody>
      </p:sp>
      <p:sp>
        <p:nvSpPr>
          <p:cNvPr id="25" name="Slide Number Placeholder 6">
            <a:extLst>
              <a:ext uri="{FF2B5EF4-FFF2-40B4-BE49-F238E27FC236}">
                <a16:creationId xmlns:a16="http://schemas.microsoft.com/office/drawing/2014/main" id="{E4190D05-1117-65DD-D831-831A23B980D8}"/>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24</a:t>
            </a:fld>
            <a:endParaRPr lang="en-US" dirty="0"/>
          </a:p>
        </p:txBody>
      </p:sp>
    </p:spTree>
    <p:extLst>
      <p:ext uri="{BB962C8B-B14F-4D97-AF65-F5344CB8AC3E}">
        <p14:creationId xmlns:p14="http://schemas.microsoft.com/office/powerpoint/2010/main" val="888449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3" name="TextBox 2">
            <a:extLst>
              <a:ext uri="{FF2B5EF4-FFF2-40B4-BE49-F238E27FC236}">
                <a16:creationId xmlns:a16="http://schemas.microsoft.com/office/drawing/2014/main" id="{B7E933B0-3EEC-B213-F8BF-BC6DA21DA35D}"/>
              </a:ext>
            </a:extLst>
          </p:cNvPr>
          <p:cNvSpPr txBox="1"/>
          <p:nvPr/>
        </p:nvSpPr>
        <p:spPr>
          <a:xfrm>
            <a:off x="3265854" y="348490"/>
            <a:ext cx="5649178" cy="523220"/>
          </a:xfrm>
          <a:prstGeom prst="rect">
            <a:avLst/>
          </a:prstGeom>
          <a:noFill/>
        </p:spPr>
        <p:txBody>
          <a:bodyPr wrap="square">
            <a:spAutoFit/>
          </a:bodyPr>
          <a:lstStyle/>
          <a:p>
            <a:r>
              <a:rPr lang="en-US" sz="2800" b="1" dirty="0"/>
              <a:t>Other Sensitive Information Leakage</a:t>
            </a:r>
          </a:p>
        </p:txBody>
      </p:sp>
      <p:pic>
        <p:nvPicPr>
          <p:cNvPr id="10" name="Picture 9" descr="Graphical user interface, application&#10;&#10;Description automatically generated">
            <a:extLst>
              <a:ext uri="{FF2B5EF4-FFF2-40B4-BE49-F238E27FC236}">
                <a16:creationId xmlns:a16="http://schemas.microsoft.com/office/drawing/2014/main" id="{08581382-6E8A-34C6-A595-D030C6A5B235}"/>
              </a:ext>
            </a:extLst>
          </p:cNvPr>
          <p:cNvPicPr>
            <a:picLocks noChangeAspect="1"/>
          </p:cNvPicPr>
          <p:nvPr/>
        </p:nvPicPr>
        <p:blipFill>
          <a:blip r:embed="rId3"/>
          <a:stretch>
            <a:fillRect/>
          </a:stretch>
        </p:blipFill>
        <p:spPr>
          <a:xfrm>
            <a:off x="6274790" y="1158034"/>
            <a:ext cx="5550499" cy="3355055"/>
          </a:xfrm>
          <a:prstGeom prst="rect">
            <a:avLst/>
          </a:prstGeom>
        </p:spPr>
      </p:pic>
      <p:pic>
        <p:nvPicPr>
          <p:cNvPr id="16" name="Picture 15" descr="Table&#10;&#10;Description automatically generated">
            <a:extLst>
              <a:ext uri="{FF2B5EF4-FFF2-40B4-BE49-F238E27FC236}">
                <a16:creationId xmlns:a16="http://schemas.microsoft.com/office/drawing/2014/main" id="{52781D50-5687-7C6A-F2CB-84248A586EB7}"/>
              </a:ext>
            </a:extLst>
          </p:cNvPr>
          <p:cNvPicPr>
            <a:picLocks noChangeAspect="1"/>
          </p:cNvPicPr>
          <p:nvPr/>
        </p:nvPicPr>
        <p:blipFill>
          <a:blip r:embed="rId4"/>
          <a:stretch>
            <a:fillRect/>
          </a:stretch>
        </p:blipFill>
        <p:spPr>
          <a:xfrm>
            <a:off x="506145" y="1147415"/>
            <a:ext cx="5649179" cy="3369569"/>
          </a:xfrm>
          <a:prstGeom prst="rect">
            <a:avLst/>
          </a:prstGeom>
        </p:spPr>
      </p:pic>
      <p:sp>
        <p:nvSpPr>
          <p:cNvPr id="5" name="TextBox 4">
            <a:extLst>
              <a:ext uri="{FF2B5EF4-FFF2-40B4-BE49-F238E27FC236}">
                <a16:creationId xmlns:a16="http://schemas.microsoft.com/office/drawing/2014/main" id="{CF4D2D96-6460-D75A-DD52-DE7E64B2EFA6}"/>
              </a:ext>
            </a:extLst>
          </p:cNvPr>
          <p:cNvSpPr txBox="1"/>
          <p:nvPr/>
        </p:nvSpPr>
        <p:spPr>
          <a:xfrm>
            <a:off x="1790581" y="4683304"/>
            <a:ext cx="2953666" cy="1754326"/>
          </a:xfrm>
          <a:prstGeom prst="rect">
            <a:avLst/>
          </a:prstGeom>
          <a:noFill/>
        </p:spPr>
        <p:txBody>
          <a:bodyPr wrap="square">
            <a:spAutoFit/>
          </a:bodyPr>
          <a:lstStyle/>
          <a:p>
            <a:r>
              <a:rPr lang="en-US" sz="1800" b="1" dirty="0">
                <a:solidFill>
                  <a:srgbClr val="FFC000"/>
                </a:solidFill>
              </a:rPr>
              <a:t>How it's been exploited:</a:t>
            </a:r>
          </a:p>
          <a:p>
            <a:pPr marL="285750" indent="-285750">
              <a:buFont typeface="Arial" panose="020B0604020202020204" pitchFamily="34" charset="0"/>
              <a:buChar char="•"/>
            </a:pPr>
            <a:r>
              <a:rPr lang="en-US" sz="1800" b="1" dirty="0"/>
              <a:t>Spam &amp; Phishing</a:t>
            </a:r>
          </a:p>
          <a:p>
            <a:pPr marL="285750" indent="-285750">
              <a:buFont typeface="Arial" panose="020B0604020202020204" pitchFamily="34" charset="0"/>
              <a:buChar char="•"/>
            </a:pPr>
            <a:r>
              <a:rPr lang="en-US" sz="1800" b="1" dirty="0"/>
              <a:t>Unauthorized information disclosure</a:t>
            </a:r>
          </a:p>
          <a:p>
            <a:pPr marL="285750" indent="-285750">
              <a:buFont typeface="Arial" panose="020B0604020202020204" pitchFamily="34" charset="0"/>
              <a:buChar char="•"/>
            </a:pPr>
            <a:r>
              <a:rPr lang="en-US" sz="1800" b="1" dirty="0"/>
              <a:t>Malware</a:t>
            </a:r>
          </a:p>
          <a:p>
            <a:pPr marL="285750" indent="-285750">
              <a:buFont typeface="Arial" panose="020B0604020202020204" pitchFamily="34" charset="0"/>
              <a:buChar char="•"/>
            </a:pPr>
            <a:r>
              <a:rPr lang="en-US" sz="1800" b="1" dirty="0"/>
              <a:t>Social engineering</a:t>
            </a:r>
          </a:p>
        </p:txBody>
      </p:sp>
      <p:sp>
        <p:nvSpPr>
          <p:cNvPr id="6" name="TextBox 5">
            <a:extLst>
              <a:ext uri="{FF2B5EF4-FFF2-40B4-BE49-F238E27FC236}">
                <a16:creationId xmlns:a16="http://schemas.microsoft.com/office/drawing/2014/main" id="{F8ED5E6F-AACF-B17F-6B09-8E1C675E09A3}"/>
              </a:ext>
            </a:extLst>
          </p:cNvPr>
          <p:cNvSpPr txBox="1"/>
          <p:nvPr/>
        </p:nvSpPr>
        <p:spPr>
          <a:xfrm>
            <a:off x="6354144" y="4853622"/>
            <a:ext cx="5368198" cy="1477328"/>
          </a:xfrm>
          <a:prstGeom prst="rect">
            <a:avLst/>
          </a:prstGeom>
          <a:noFill/>
        </p:spPr>
        <p:txBody>
          <a:bodyPr wrap="square">
            <a:spAutoFit/>
          </a:bodyPr>
          <a:lstStyle/>
          <a:p>
            <a:r>
              <a:rPr lang="en-US" b="1" dirty="0">
                <a:solidFill>
                  <a:srgbClr val="FFC000"/>
                </a:solidFill>
              </a:rPr>
              <a:t>Mitigation:</a:t>
            </a:r>
            <a:endParaRPr lang="en-US" sz="1800" b="1" dirty="0">
              <a:solidFill>
                <a:srgbClr val="FFC000"/>
              </a:solidFill>
            </a:endParaRPr>
          </a:p>
          <a:p>
            <a:pPr marL="285750" indent="-285750">
              <a:buFont typeface="Arial" panose="020B0604020202020204" pitchFamily="34" charset="0"/>
              <a:buChar char="•"/>
            </a:pPr>
            <a:r>
              <a:rPr lang="en-US" sz="1800" b="1" dirty="0"/>
              <a:t>Change passwords frequently</a:t>
            </a:r>
          </a:p>
          <a:p>
            <a:pPr marL="285750" indent="-285750">
              <a:buFont typeface="Arial" panose="020B0604020202020204" pitchFamily="34" charset="0"/>
              <a:buChar char="•"/>
            </a:pPr>
            <a:r>
              <a:rPr lang="en-US" sz="1800" b="1" dirty="0"/>
              <a:t>Implement Management Controls</a:t>
            </a:r>
          </a:p>
          <a:p>
            <a:pPr marL="285750" indent="-285750">
              <a:buFont typeface="Arial" panose="020B0604020202020204" pitchFamily="34" charset="0"/>
              <a:buChar char="•"/>
            </a:pPr>
            <a:r>
              <a:rPr lang="en-US" sz="1800" b="1" dirty="0"/>
              <a:t>Secure the Mail Server Application &amp; the Mail Client</a:t>
            </a:r>
          </a:p>
          <a:p>
            <a:pPr marL="285750" indent="-285750">
              <a:buFont typeface="Arial" panose="020B0604020202020204" pitchFamily="34" charset="0"/>
              <a:buChar char="•"/>
            </a:pPr>
            <a:r>
              <a:rPr lang="en-US" sz="1800" b="1" dirty="0"/>
              <a:t>Secure the Transmission</a:t>
            </a:r>
          </a:p>
        </p:txBody>
      </p:sp>
      <p:sp>
        <p:nvSpPr>
          <p:cNvPr id="7" name="Slide Number Placeholder 6">
            <a:extLst>
              <a:ext uri="{FF2B5EF4-FFF2-40B4-BE49-F238E27FC236}">
                <a16:creationId xmlns:a16="http://schemas.microsoft.com/office/drawing/2014/main" id="{DF984662-B945-4536-8DA5-9D8D7A355796}"/>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25</a:t>
            </a:fld>
            <a:endParaRPr lang="en-US" dirty="0"/>
          </a:p>
        </p:txBody>
      </p:sp>
    </p:spTree>
    <p:extLst>
      <p:ext uri="{BB962C8B-B14F-4D97-AF65-F5344CB8AC3E}">
        <p14:creationId xmlns:p14="http://schemas.microsoft.com/office/powerpoint/2010/main" val="3906353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371599" y="368724"/>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DNS RECORD, IP Information</a:t>
            </a:r>
          </a:p>
        </p:txBody>
      </p:sp>
      <p:sp>
        <p:nvSpPr>
          <p:cNvPr id="9" name="Slide Number Placeholder 6">
            <a:extLst>
              <a:ext uri="{FF2B5EF4-FFF2-40B4-BE49-F238E27FC236}">
                <a16:creationId xmlns:a16="http://schemas.microsoft.com/office/drawing/2014/main" id="{2CE0B698-C650-A64C-BEDE-D6C2C03060A9}"/>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26</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39D04461-9835-17F6-79CF-A50E162A9D2C}"/>
              </a:ext>
            </a:extLst>
          </p:cNvPr>
          <p:cNvPicPr>
            <a:picLocks noChangeAspect="1"/>
          </p:cNvPicPr>
          <p:nvPr/>
        </p:nvPicPr>
        <p:blipFill>
          <a:blip r:embed="rId3"/>
          <a:stretch>
            <a:fillRect/>
          </a:stretch>
        </p:blipFill>
        <p:spPr>
          <a:xfrm>
            <a:off x="1269806" y="903288"/>
            <a:ext cx="9641275" cy="3934705"/>
          </a:xfrm>
          <a:prstGeom prst="rect">
            <a:avLst/>
          </a:prstGeom>
        </p:spPr>
      </p:pic>
      <p:sp>
        <p:nvSpPr>
          <p:cNvPr id="11" name="TextBox 10">
            <a:extLst>
              <a:ext uri="{FF2B5EF4-FFF2-40B4-BE49-F238E27FC236}">
                <a16:creationId xmlns:a16="http://schemas.microsoft.com/office/drawing/2014/main" id="{5F2F52F2-D5E7-2CC2-4A24-5C132999BB8B}"/>
              </a:ext>
            </a:extLst>
          </p:cNvPr>
          <p:cNvSpPr txBox="1"/>
          <p:nvPr/>
        </p:nvSpPr>
        <p:spPr>
          <a:xfrm>
            <a:off x="1368500" y="5077773"/>
            <a:ext cx="4051210" cy="1477328"/>
          </a:xfrm>
          <a:prstGeom prst="rect">
            <a:avLst/>
          </a:prstGeom>
          <a:noFill/>
        </p:spPr>
        <p:txBody>
          <a:bodyPr wrap="square">
            <a:spAutoFit/>
          </a:bodyPr>
          <a:lstStyle/>
          <a:p>
            <a:r>
              <a:rPr lang="en-US" sz="1800" b="1" dirty="0">
                <a:solidFill>
                  <a:srgbClr val="FFC000"/>
                </a:solidFill>
              </a:rPr>
              <a:t>How it's been exploited:</a:t>
            </a:r>
          </a:p>
          <a:p>
            <a:pPr marL="285750" indent="-285750">
              <a:buFont typeface="Arial" panose="020B0604020202020204" pitchFamily="34" charset="0"/>
              <a:buChar char="•"/>
            </a:pPr>
            <a:r>
              <a:rPr lang="en-US" sz="1800" b="1" dirty="0"/>
              <a:t>DoS, DDoS, DNS hijacking</a:t>
            </a:r>
          </a:p>
          <a:p>
            <a:pPr marL="285750" indent="-285750">
              <a:buFont typeface="Arial" panose="020B0604020202020204" pitchFamily="34" charset="0"/>
              <a:buChar char="•"/>
            </a:pPr>
            <a:r>
              <a:rPr lang="en-US" sz="1800" b="1" dirty="0"/>
              <a:t>DNS poisoning and cache poisoning</a:t>
            </a:r>
          </a:p>
          <a:p>
            <a:pPr marL="285750" indent="-285750">
              <a:buFont typeface="Arial" panose="020B0604020202020204" pitchFamily="34" charset="0"/>
              <a:buChar char="•"/>
            </a:pPr>
            <a:r>
              <a:rPr lang="en-US" sz="1800" b="1" dirty="0"/>
              <a:t>Malware</a:t>
            </a:r>
          </a:p>
          <a:p>
            <a:pPr marL="285750" indent="-285750">
              <a:buFont typeface="Arial" panose="020B0604020202020204" pitchFamily="34" charset="0"/>
              <a:buChar char="•"/>
            </a:pPr>
            <a:r>
              <a:rPr lang="en-US" sz="1800" b="1" dirty="0"/>
              <a:t>Identity theft</a:t>
            </a:r>
          </a:p>
        </p:txBody>
      </p:sp>
      <p:sp>
        <p:nvSpPr>
          <p:cNvPr id="12" name="TextBox 11">
            <a:extLst>
              <a:ext uri="{FF2B5EF4-FFF2-40B4-BE49-F238E27FC236}">
                <a16:creationId xmlns:a16="http://schemas.microsoft.com/office/drawing/2014/main" id="{59AC4688-DE3F-0C7F-C7B8-DAB18589838A}"/>
              </a:ext>
            </a:extLst>
          </p:cNvPr>
          <p:cNvSpPr txBox="1"/>
          <p:nvPr/>
        </p:nvSpPr>
        <p:spPr>
          <a:xfrm>
            <a:off x="5426697" y="5056188"/>
            <a:ext cx="5368198" cy="1477328"/>
          </a:xfrm>
          <a:prstGeom prst="rect">
            <a:avLst/>
          </a:prstGeom>
          <a:noFill/>
        </p:spPr>
        <p:txBody>
          <a:bodyPr wrap="square">
            <a:spAutoFit/>
          </a:bodyPr>
          <a:lstStyle/>
          <a:p>
            <a:r>
              <a:rPr lang="en-US" b="1" dirty="0">
                <a:solidFill>
                  <a:srgbClr val="FFC000"/>
                </a:solidFill>
              </a:rPr>
              <a:t>Mitigation:</a:t>
            </a:r>
            <a:endParaRPr lang="en-US" sz="1800" b="1" dirty="0">
              <a:solidFill>
                <a:srgbClr val="FFC000"/>
              </a:solidFill>
            </a:endParaRPr>
          </a:p>
          <a:p>
            <a:pPr marL="285750" indent="-285750">
              <a:buFont typeface="Arial" panose="020B0604020202020204" pitchFamily="34" charset="0"/>
              <a:buChar char="•"/>
            </a:pPr>
            <a:r>
              <a:rPr lang="en-US" sz="1800" b="1" dirty="0"/>
              <a:t>Log and monitor DNS queries and response data</a:t>
            </a:r>
          </a:p>
          <a:p>
            <a:pPr marL="285750" indent="-285750">
              <a:buFont typeface="Arial" panose="020B0604020202020204" pitchFamily="34" charset="0"/>
              <a:buChar char="•"/>
            </a:pPr>
            <a:r>
              <a:rPr lang="en-US" sz="1800" b="1" dirty="0"/>
              <a:t>Harden your recursive DNS servers</a:t>
            </a:r>
          </a:p>
          <a:p>
            <a:pPr marL="285750" indent="-285750">
              <a:buFont typeface="Arial" panose="020B0604020202020204" pitchFamily="34" charset="0"/>
              <a:buChar char="•"/>
            </a:pPr>
            <a:r>
              <a:rPr lang="en-US" sz="1800" b="1" dirty="0"/>
              <a:t>Tighten admin access to your DNS</a:t>
            </a:r>
          </a:p>
          <a:p>
            <a:pPr marL="285750" indent="-285750">
              <a:buFont typeface="Arial" panose="020B0604020202020204" pitchFamily="34" charset="0"/>
              <a:buChar char="•"/>
            </a:pPr>
            <a:r>
              <a:rPr lang="en-US" sz="1800" b="1" dirty="0"/>
              <a:t>Update firewall, Use a VPN</a:t>
            </a:r>
          </a:p>
        </p:txBody>
      </p:sp>
    </p:spTree>
    <p:extLst>
      <p:ext uri="{BB962C8B-B14F-4D97-AF65-F5344CB8AC3E}">
        <p14:creationId xmlns:p14="http://schemas.microsoft.com/office/powerpoint/2010/main" val="1102457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371599" y="456406"/>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Security Headers Missing</a:t>
            </a:r>
          </a:p>
        </p:txBody>
      </p:sp>
      <p:sp>
        <p:nvSpPr>
          <p:cNvPr id="9" name="Slide Number Placeholder 6">
            <a:extLst>
              <a:ext uri="{FF2B5EF4-FFF2-40B4-BE49-F238E27FC236}">
                <a16:creationId xmlns:a16="http://schemas.microsoft.com/office/drawing/2014/main" id="{2CE0B698-C650-A64C-BEDE-D6C2C03060A9}"/>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27</a:t>
            </a:fld>
            <a:endParaRPr lang="en-US" dirty="0"/>
          </a:p>
        </p:txBody>
      </p:sp>
      <p:grpSp>
        <p:nvGrpSpPr>
          <p:cNvPr id="11" name="Group 10">
            <a:extLst>
              <a:ext uri="{FF2B5EF4-FFF2-40B4-BE49-F238E27FC236}">
                <a16:creationId xmlns:a16="http://schemas.microsoft.com/office/drawing/2014/main" id="{5F66A288-6FED-1977-72F1-06EB33111DF2}"/>
              </a:ext>
            </a:extLst>
          </p:cNvPr>
          <p:cNvGrpSpPr/>
          <p:nvPr/>
        </p:nvGrpSpPr>
        <p:grpSpPr>
          <a:xfrm>
            <a:off x="1322281" y="1031158"/>
            <a:ext cx="9601306" cy="4954217"/>
            <a:chOff x="1322281" y="1093788"/>
            <a:chExt cx="9601306" cy="4954217"/>
          </a:xfrm>
        </p:grpSpPr>
        <p:pic>
          <p:nvPicPr>
            <p:cNvPr id="6" name="Picture 5" descr="Graphical user interface, text, application, Word, email&#10;&#10;Description automatically generated">
              <a:extLst>
                <a:ext uri="{FF2B5EF4-FFF2-40B4-BE49-F238E27FC236}">
                  <a16:creationId xmlns:a16="http://schemas.microsoft.com/office/drawing/2014/main" id="{130CA787-2D6E-BF05-25B3-99E427FEBB6D}"/>
                </a:ext>
              </a:extLst>
            </p:cNvPr>
            <p:cNvPicPr>
              <a:picLocks noChangeAspect="1"/>
            </p:cNvPicPr>
            <p:nvPr/>
          </p:nvPicPr>
          <p:blipFill>
            <a:blip r:embed="rId3"/>
            <a:stretch>
              <a:fillRect/>
            </a:stretch>
          </p:blipFill>
          <p:spPr>
            <a:xfrm>
              <a:off x="1322281" y="3041273"/>
              <a:ext cx="9601306" cy="3006732"/>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F54F4E39-4501-1B0A-7FE3-5FF2ADC9371A}"/>
                </a:ext>
              </a:extLst>
            </p:cNvPr>
            <p:cNvPicPr>
              <a:picLocks noChangeAspect="1"/>
            </p:cNvPicPr>
            <p:nvPr/>
          </p:nvPicPr>
          <p:blipFill>
            <a:blip r:embed="rId4"/>
            <a:stretch>
              <a:fillRect/>
            </a:stretch>
          </p:blipFill>
          <p:spPr>
            <a:xfrm>
              <a:off x="1326476" y="1093788"/>
              <a:ext cx="9593021" cy="2077321"/>
            </a:xfrm>
            <a:prstGeom prst="rect">
              <a:avLst/>
            </a:prstGeom>
          </p:spPr>
        </p:pic>
      </p:grpSp>
      <p:sp>
        <p:nvSpPr>
          <p:cNvPr id="13" name="TextBox 12">
            <a:extLst>
              <a:ext uri="{FF2B5EF4-FFF2-40B4-BE49-F238E27FC236}">
                <a16:creationId xmlns:a16="http://schemas.microsoft.com/office/drawing/2014/main" id="{62F24274-AAA6-CE80-E14D-6575B3BD882B}"/>
              </a:ext>
            </a:extLst>
          </p:cNvPr>
          <p:cNvSpPr txBox="1"/>
          <p:nvPr/>
        </p:nvSpPr>
        <p:spPr>
          <a:xfrm>
            <a:off x="4264504" y="6078262"/>
            <a:ext cx="3662992" cy="461665"/>
          </a:xfrm>
          <a:prstGeom prst="rect">
            <a:avLst/>
          </a:prstGeom>
          <a:noFill/>
        </p:spPr>
        <p:txBody>
          <a:bodyPr wrap="square">
            <a:spAutoFit/>
          </a:bodyPr>
          <a:lstStyle/>
          <a:p>
            <a:r>
              <a:rPr lang="en-US" sz="2400" b="1" dirty="0"/>
              <a:t>Webpage Security  Score- F</a:t>
            </a:r>
          </a:p>
        </p:txBody>
      </p:sp>
    </p:spTree>
    <p:extLst>
      <p:ext uri="{BB962C8B-B14F-4D97-AF65-F5344CB8AC3E}">
        <p14:creationId xmlns:p14="http://schemas.microsoft.com/office/powerpoint/2010/main" val="304762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371599" y="406302"/>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Sub-domains, open Ports and WAF</a:t>
            </a:r>
          </a:p>
        </p:txBody>
      </p:sp>
      <p:sp>
        <p:nvSpPr>
          <p:cNvPr id="9" name="Slide Number Placeholder 6">
            <a:extLst>
              <a:ext uri="{FF2B5EF4-FFF2-40B4-BE49-F238E27FC236}">
                <a16:creationId xmlns:a16="http://schemas.microsoft.com/office/drawing/2014/main" id="{2CE0B698-C650-A64C-BEDE-D6C2C03060A9}"/>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28</a:t>
            </a:fld>
            <a:endParaRPr lang="en-US" dirty="0"/>
          </a:p>
        </p:txBody>
      </p:sp>
      <p:grpSp>
        <p:nvGrpSpPr>
          <p:cNvPr id="13" name="Group 12">
            <a:extLst>
              <a:ext uri="{FF2B5EF4-FFF2-40B4-BE49-F238E27FC236}">
                <a16:creationId xmlns:a16="http://schemas.microsoft.com/office/drawing/2014/main" id="{BCBFF8F2-583A-FBD3-D297-AD14310AFD85}"/>
              </a:ext>
            </a:extLst>
          </p:cNvPr>
          <p:cNvGrpSpPr/>
          <p:nvPr/>
        </p:nvGrpSpPr>
        <p:grpSpPr>
          <a:xfrm>
            <a:off x="7188330" y="891219"/>
            <a:ext cx="3801549" cy="5701843"/>
            <a:chOff x="7225908" y="878693"/>
            <a:chExt cx="3801549" cy="5701843"/>
          </a:xfrm>
        </p:grpSpPr>
        <p:pic>
          <p:nvPicPr>
            <p:cNvPr id="12" name="Picture 11" descr="Text&#10;&#10;Description automatically generated">
              <a:extLst>
                <a:ext uri="{FF2B5EF4-FFF2-40B4-BE49-F238E27FC236}">
                  <a16:creationId xmlns:a16="http://schemas.microsoft.com/office/drawing/2014/main" id="{EBD966B1-7BE6-D792-D432-A3DE6BEF5018}"/>
                </a:ext>
              </a:extLst>
            </p:cNvPr>
            <p:cNvPicPr>
              <a:picLocks noChangeAspect="1"/>
            </p:cNvPicPr>
            <p:nvPr/>
          </p:nvPicPr>
          <p:blipFill rotWithShape="1">
            <a:blip r:embed="rId3"/>
            <a:srcRect t="18304" b="40254"/>
            <a:stretch/>
          </p:blipFill>
          <p:spPr>
            <a:xfrm>
              <a:off x="7229290" y="878693"/>
              <a:ext cx="3770498" cy="3387725"/>
            </a:xfrm>
            <a:prstGeom prst="rect">
              <a:avLst/>
            </a:prstGeom>
          </p:spPr>
        </p:pic>
        <p:pic>
          <p:nvPicPr>
            <p:cNvPr id="10" name="Picture 9" descr="Text&#10;&#10;Description automatically generated">
              <a:extLst>
                <a:ext uri="{FF2B5EF4-FFF2-40B4-BE49-F238E27FC236}">
                  <a16:creationId xmlns:a16="http://schemas.microsoft.com/office/drawing/2014/main" id="{512FEB75-EA1B-BB9A-7D92-E67D6B272613}"/>
                </a:ext>
              </a:extLst>
            </p:cNvPr>
            <p:cNvPicPr>
              <a:picLocks noChangeAspect="1"/>
            </p:cNvPicPr>
            <p:nvPr/>
          </p:nvPicPr>
          <p:blipFill rotWithShape="1">
            <a:blip r:embed="rId4"/>
            <a:srcRect t="30319" r="36365" b="51781"/>
            <a:stretch/>
          </p:blipFill>
          <p:spPr>
            <a:xfrm>
              <a:off x="7225908" y="4262221"/>
              <a:ext cx="3801549" cy="2318315"/>
            </a:xfrm>
            <a:prstGeom prst="rect">
              <a:avLst/>
            </a:prstGeom>
          </p:spPr>
        </p:pic>
      </p:grpSp>
      <p:pic>
        <p:nvPicPr>
          <p:cNvPr id="15" name="Picture 14" descr="Text&#10;&#10;Description automatically generated">
            <a:extLst>
              <a:ext uri="{FF2B5EF4-FFF2-40B4-BE49-F238E27FC236}">
                <a16:creationId xmlns:a16="http://schemas.microsoft.com/office/drawing/2014/main" id="{34454161-15B7-912B-3BC8-FEC128CB3F16}"/>
              </a:ext>
            </a:extLst>
          </p:cNvPr>
          <p:cNvPicPr>
            <a:picLocks noChangeAspect="1"/>
          </p:cNvPicPr>
          <p:nvPr/>
        </p:nvPicPr>
        <p:blipFill rotWithShape="1">
          <a:blip r:embed="rId5"/>
          <a:srcRect t="27106" b="44110"/>
          <a:stretch/>
        </p:blipFill>
        <p:spPr>
          <a:xfrm>
            <a:off x="2470145" y="991364"/>
            <a:ext cx="4263987" cy="2660905"/>
          </a:xfrm>
          <a:prstGeom prst="rect">
            <a:avLst/>
          </a:prstGeom>
        </p:spPr>
      </p:pic>
      <p:sp>
        <p:nvSpPr>
          <p:cNvPr id="16" name="TextBox 15">
            <a:extLst>
              <a:ext uri="{FF2B5EF4-FFF2-40B4-BE49-F238E27FC236}">
                <a16:creationId xmlns:a16="http://schemas.microsoft.com/office/drawing/2014/main" id="{D3DDB2A3-1D0E-AEAA-590B-54F42CD5CAE3}"/>
              </a:ext>
            </a:extLst>
          </p:cNvPr>
          <p:cNvSpPr txBox="1"/>
          <p:nvPr/>
        </p:nvSpPr>
        <p:spPr>
          <a:xfrm>
            <a:off x="2099542" y="3777630"/>
            <a:ext cx="5066074" cy="2677656"/>
          </a:xfrm>
          <a:prstGeom prst="rect">
            <a:avLst/>
          </a:prstGeom>
          <a:noFill/>
        </p:spPr>
        <p:txBody>
          <a:bodyPr wrap="square">
            <a:spAutoFit/>
          </a:bodyPr>
          <a:lstStyle/>
          <a:p>
            <a:r>
              <a:rPr lang="en-US" sz="1400" b="1" dirty="0">
                <a:solidFill>
                  <a:srgbClr val="FFC000"/>
                </a:solidFill>
              </a:rPr>
              <a:t>Mitigation:</a:t>
            </a:r>
            <a:endParaRPr lang="en-US" sz="1400" dirty="0"/>
          </a:p>
          <a:p>
            <a:pPr marL="285750" indent="-285750">
              <a:buFont typeface="Arial" panose="020B0604020202020204" pitchFamily="34" charset="0"/>
              <a:buChar char="•"/>
            </a:pPr>
            <a:r>
              <a:rPr lang="en-US" sz="1400" dirty="0"/>
              <a:t>Select vendors wisely, Centrally managing your DNS program to ensure all DNS entries are correct.</a:t>
            </a:r>
          </a:p>
          <a:p>
            <a:pPr marL="285750" indent="-285750">
              <a:buFont typeface="Arial" panose="020B0604020202020204" pitchFamily="34" charset="0"/>
              <a:buChar char="•"/>
            </a:pPr>
            <a:r>
              <a:rPr lang="en-US" sz="1400" dirty="0"/>
              <a:t>Scanning your domains and subdomains for DNS pointers to unmanaged domains.</a:t>
            </a:r>
          </a:p>
          <a:p>
            <a:pPr marL="285750" indent="-285750">
              <a:buFont typeface="Arial" panose="020B0604020202020204" pitchFamily="34" charset="0"/>
              <a:buChar char="•"/>
            </a:pPr>
            <a:r>
              <a:rPr lang="en-US" sz="1400" dirty="0"/>
              <a:t>Removing dead DNS entries that point to expired web services and cloud assets.</a:t>
            </a:r>
          </a:p>
          <a:p>
            <a:pPr marL="285750" indent="-285750">
              <a:buFont typeface="Arial" panose="020B0604020202020204" pitchFamily="34" charset="0"/>
              <a:buChar char="•"/>
            </a:pPr>
            <a:r>
              <a:rPr lang="en-US" sz="1400" dirty="0"/>
              <a:t>Working with security researchers to identify and mitigate application vulnerabilities.</a:t>
            </a:r>
          </a:p>
          <a:p>
            <a:pPr marL="285750" indent="-285750">
              <a:buFont typeface="Arial" panose="020B0604020202020204" pitchFamily="34" charset="0"/>
              <a:buChar char="•"/>
            </a:pPr>
            <a:r>
              <a:rPr lang="en-US" sz="1400" dirty="0"/>
              <a:t>Monitor open ports</a:t>
            </a:r>
          </a:p>
          <a:p>
            <a:pPr marL="285750" indent="-285750">
              <a:buFont typeface="Arial" panose="020B0604020202020204" pitchFamily="34" charset="0"/>
              <a:buChar char="•"/>
            </a:pPr>
            <a:r>
              <a:rPr lang="en-US" sz="1400" dirty="0"/>
              <a:t>Identify &amp; Close risky ports</a:t>
            </a:r>
          </a:p>
          <a:p>
            <a:pPr marL="285750" indent="-285750">
              <a:buFont typeface="Arial" panose="020B0604020202020204" pitchFamily="34" charset="0"/>
              <a:buChar char="•"/>
            </a:pPr>
            <a:r>
              <a:rPr lang="en-US" sz="1400" dirty="0"/>
              <a:t>Install Firewalls</a:t>
            </a:r>
          </a:p>
        </p:txBody>
      </p:sp>
    </p:spTree>
    <p:extLst>
      <p:ext uri="{BB962C8B-B14F-4D97-AF65-F5344CB8AC3E}">
        <p14:creationId xmlns:p14="http://schemas.microsoft.com/office/powerpoint/2010/main" val="47959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371599" y="406302"/>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err="1">
                <a:solidFill>
                  <a:schemeClr val="tx1"/>
                </a:solidFill>
                <a:effectLst/>
                <a:latin typeface="+mj-lt"/>
                <a:ea typeface="+mj-ea"/>
                <a:cs typeface="+mj-cs"/>
              </a:rPr>
              <a:t>Dmarc</a:t>
            </a:r>
            <a:r>
              <a:rPr lang="en-US" sz="2800" b="1" i="0" u="none" strike="noStrike" cap="all" dirty="0">
                <a:solidFill>
                  <a:schemeClr val="tx1"/>
                </a:solidFill>
                <a:effectLst/>
                <a:latin typeface="+mj-lt"/>
                <a:ea typeface="+mj-ea"/>
                <a:cs typeface="+mj-cs"/>
              </a:rPr>
              <a:t>, </a:t>
            </a:r>
            <a:r>
              <a:rPr lang="en-US" sz="2800" b="1" i="0" u="none" strike="noStrike" cap="all" dirty="0" err="1">
                <a:solidFill>
                  <a:schemeClr val="tx1"/>
                </a:solidFill>
                <a:effectLst/>
                <a:latin typeface="+mj-lt"/>
                <a:ea typeface="+mj-ea"/>
                <a:cs typeface="+mj-cs"/>
              </a:rPr>
              <a:t>spf</a:t>
            </a:r>
            <a:r>
              <a:rPr lang="en-US" sz="2800" b="1" i="0" u="none" strike="noStrike" cap="all" dirty="0">
                <a:solidFill>
                  <a:schemeClr val="tx1"/>
                </a:solidFill>
                <a:effectLst/>
                <a:latin typeface="+mj-lt"/>
                <a:ea typeface="+mj-ea"/>
                <a:cs typeface="+mj-cs"/>
              </a:rPr>
              <a:t>, </a:t>
            </a:r>
            <a:r>
              <a:rPr lang="en-US" sz="2800" b="1" i="0" u="none" strike="noStrike" cap="all" dirty="0" err="1">
                <a:solidFill>
                  <a:schemeClr val="tx1"/>
                </a:solidFill>
                <a:effectLst/>
                <a:latin typeface="+mj-lt"/>
                <a:ea typeface="+mj-ea"/>
                <a:cs typeface="+mj-cs"/>
              </a:rPr>
              <a:t>dkim</a:t>
            </a:r>
            <a:r>
              <a:rPr lang="en-US" sz="2800" b="1" i="0" u="none" strike="noStrike" cap="all" dirty="0">
                <a:solidFill>
                  <a:schemeClr val="tx1"/>
                </a:solidFill>
                <a:effectLst/>
                <a:latin typeface="+mj-lt"/>
                <a:ea typeface="+mj-ea"/>
                <a:cs typeface="+mj-cs"/>
              </a:rPr>
              <a:t> </a:t>
            </a:r>
            <a:r>
              <a:rPr lang="en-US" sz="2800" b="1" i="0" u="none" strike="noStrike" cap="all" dirty="0" err="1">
                <a:solidFill>
                  <a:schemeClr val="tx1"/>
                </a:solidFill>
                <a:effectLst/>
                <a:latin typeface="+mj-lt"/>
                <a:ea typeface="+mj-ea"/>
                <a:cs typeface="+mj-cs"/>
              </a:rPr>
              <a:t>bimi</a:t>
            </a:r>
            <a:r>
              <a:rPr lang="en-US" sz="2800" b="1" i="0" u="none" strike="noStrike" cap="all" dirty="0">
                <a:solidFill>
                  <a:schemeClr val="tx1"/>
                </a:solidFill>
                <a:effectLst/>
                <a:latin typeface="+mj-lt"/>
                <a:ea typeface="+mj-ea"/>
                <a:cs typeface="+mj-cs"/>
              </a:rPr>
              <a:t> details and score</a:t>
            </a:r>
          </a:p>
        </p:txBody>
      </p:sp>
      <p:sp>
        <p:nvSpPr>
          <p:cNvPr id="9" name="Slide Number Placeholder 6">
            <a:extLst>
              <a:ext uri="{FF2B5EF4-FFF2-40B4-BE49-F238E27FC236}">
                <a16:creationId xmlns:a16="http://schemas.microsoft.com/office/drawing/2014/main" id="{2CE0B698-C650-A64C-BEDE-D6C2C03060A9}"/>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29</a:t>
            </a:fld>
            <a:endParaRPr lang="en-US" dirty="0"/>
          </a:p>
        </p:txBody>
      </p:sp>
      <p:grpSp>
        <p:nvGrpSpPr>
          <p:cNvPr id="7" name="Group 6">
            <a:extLst>
              <a:ext uri="{FF2B5EF4-FFF2-40B4-BE49-F238E27FC236}">
                <a16:creationId xmlns:a16="http://schemas.microsoft.com/office/drawing/2014/main" id="{A91B60EE-2345-F237-6A0E-A900B5DD752D}"/>
              </a:ext>
            </a:extLst>
          </p:cNvPr>
          <p:cNvGrpSpPr/>
          <p:nvPr/>
        </p:nvGrpSpPr>
        <p:grpSpPr>
          <a:xfrm>
            <a:off x="5344518" y="995156"/>
            <a:ext cx="6295032" cy="5610432"/>
            <a:chOff x="4866686" y="957578"/>
            <a:chExt cx="6772864" cy="5462823"/>
          </a:xfrm>
        </p:grpSpPr>
        <p:pic>
          <p:nvPicPr>
            <p:cNvPr id="4" name="Picture 3">
              <a:extLst>
                <a:ext uri="{FF2B5EF4-FFF2-40B4-BE49-F238E27FC236}">
                  <a16:creationId xmlns:a16="http://schemas.microsoft.com/office/drawing/2014/main" id="{BEF2035C-CD2B-2579-5FB3-67E474FDDCD4}"/>
                </a:ext>
              </a:extLst>
            </p:cNvPr>
            <p:cNvPicPr>
              <a:picLocks noChangeAspect="1"/>
            </p:cNvPicPr>
            <p:nvPr/>
          </p:nvPicPr>
          <p:blipFill>
            <a:blip r:embed="rId3"/>
            <a:stretch>
              <a:fillRect/>
            </a:stretch>
          </p:blipFill>
          <p:spPr>
            <a:xfrm>
              <a:off x="4869167" y="957578"/>
              <a:ext cx="6770383" cy="2167308"/>
            </a:xfrm>
            <a:prstGeom prst="rect">
              <a:avLst/>
            </a:prstGeom>
          </p:spPr>
        </p:pic>
        <p:pic>
          <p:nvPicPr>
            <p:cNvPr id="6" name="Picture 5">
              <a:extLst>
                <a:ext uri="{FF2B5EF4-FFF2-40B4-BE49-F238E27FC236}">
                  <a16:creationId xmlns:a16="http://schemas.microsoft.com/office/drawing/2014/main" id="{9B680A01-497A-03EF-E1E0-33BAB29CE187}"/>
                </a:ext>
              </a:extLst>
            </p:cNvPr>
            <p:cNvPicPr>
              <a:picLocks noChangeAspect="1"/>
            </p:cNvPicPr>
            <p:nvPr/>
          </p:nvPicPr>
          <p:blipFill>
            <a:blip r:embed="rId4"/>
            <a:stretch>
              <a:fillRect/>
            </a:stretch>
          </p:blipFill>
          <p:spPr>
            <a:xfrm>
              <a:off x="4866686" y="3113327"/>
              <a:ext cx="6769685" cy="3307074"/>
            </a:xfrm>
            <a:prstGeom prst="rect">
              <a:avLst/>
            </a:prstGeom>
          </p:spPr>
        </p:pic>
      </p:grpSp>
      <p:sp>
        <p:nvSpPr>
          <p:cNvPr id="8" name="TextBox 7">
            <a:extLst>
              <a:ext uri="{FF2B5EF4-FFF2-40B4-BE49-F238E27FC236}">
                <a16:creationId xmlns:a16="http://schemas.microsoft.com/office/drawing/2014/main" id="{CB16B92B-1A8D-9EFB-A697-C4544EDEB243}"/>
              </a:ext>
            </a:extLst>
          </p:cNvPr>
          <p:cNvSpPr txBox="1"/>
          <p:nvPr/>
        </p:nvSpPr>
        <p:spPr>
          <a:xfrm>
            <a:off x="968373" y="987773"/>
            <a:ext cx="4338044" cy="3539430"/>
          </a:xfrm>
          <a:prstGeom prst="rect">
            <a:avLst/>
          </a:prstGeom>
          <a:noFill/>
        </p:spPr>
        <p:txBody>
          <a:bodyPr wrap="square">
            <a:spAutoFit/>
          </a:bodyPr>
          <a:lstStyle/>
          <a:p>
            <a:pPr marL="285750" indent="-285750">
              <a:buFont typeface="Arial" panose="020B0604020202020204" pitchFamily="34" charset="0"/>
              <a:buChar char="•"/>
            </a:pPr>
            <a:r>
              <a:rPr lang="en-US" sz="1400" b="1" dirty="0"/>
              <a:t>Sender Policy Framework (SPF</a:t>
            </a:r>
            <a:r>
              <a:rPr lang="en-US" sz="1400" dirty="0"/>
              <a:t>) The premise is simple, only allow messages from the listed servers to send emails.</a:t>
            </a:r>
          </a:p>
          <a:p>
            <a:endParaRPr lang="en-US" sz="1400" dirty="0"/>
          </a:p>
          <a:p>
            <a:pPr marL="285750" indent="-285750">
              <a:buFont typeface="Arial" panose="020B0604020202020204" pitchFamily="34" charset="0"/>
              <a:buChar char="•"/>
            </a:pPr>
            <a:r>
              <a:rPr lang="en-US" sz="1400" b="1" dirty="0"/>
              <a:t>Domain Keys Identified Mail (DKIM)</a:t>
            </a:r>
            <a:r>
              <a:rPr lang="en-US" sz="1400" dirty="0"/>
              <a:t> creates a digital signature, allowing the sender mail system to sign the message. The recipient’s mail server then checks that signature to know if it came from an authorized source and is unaltered.</a:t>
            </a:r>
          </a:p>
          <a:p>
            <a:endParaRPr lang="en-US" sz="1400" dirty="0"/>
          </a:p>
          <a:p>
            <a:pPr marL="285750" indent="-285750">
              <a:buFont typeface="Arial" panose="020B0604020202020204" pitchFamily="34" charset="0"/>
              <a:buChar char="•"/>
            </a:pPr>
            <a:r>
              <a:rPr lang="en-US" sz="1400" b="1" dirty="0"/>
              <a:t>Domain-based message authentication, reporting and conformance (DMARC)</a:t>
            </a:r>
            <a:r>
              <a:rPr lang="en-US" sz="1400" dirty="0"/>
              <a:t> is an authentication method for email systems that helps to protect your organization from spoofing, phishing and other cybercrime activities by combining SFP and DKIM with a security policy.</a:t>
            </a:r>
          </a:p>
        </p:txBody>
      </p:sp>
      <p:sp>
        <p:nvSpPr>
          <p:cNvPr id="11" name="TextBox 10">
            <a:extLst>
              <a:ext uri="{FF2B5EF4-FFF2-40B4-BE49-F238E27FC236}">
                <a16:creationId xmlns:a16="http://schemas.microsoft.com/office/drawing/2014/main" id="{9C438090-535E-54B3-2443-FA50A219C5D6}"/>
              </a:ext>
            </a:extLst>
          </p:cNvPr>
          <p:cNvSpPr txBox="1"/>
          <p:nvPr/>
        </p:nvSpPr>
        <p:spPr>
          <a:xfrm>
            <a:off x="1111247" y="4508848"/>
            <a:ext cx="4166596" cy="2031325"/>
          </a:xfrm>
          <a:prstGeom prst="rect">
            <a:avLst/>
          </a:prstGeom>
          <a:noFill/>
        </p:spPr>
        <p:txBody>
          <a:bodyPr wrap="square">
            <a:spAutoFit/>
          </a:bodyPr>
          <a:lstStyle/>
          <a:p>
            <a:r>
              <a:rPr lang="en-US" sz="1400" b="1" dirty="0">
                <a:solidFill>
                  <a:srgbClr val="FFC000"/>
                </a:solidFill>
              </a:rPr>
              <a:t>Mitigation:</a:t>
            </a:r>
            <a:endParaRPr lang="en-US" sz="1400" dirty="0"/>
          </a:p>
          <a:p>
            <a:pPr marL="285750" indent="-285750">
              <a:buFont typeface="Arial" panose="020B0604020202020204" pitchFamily="34" charset="0"/>
              <a:buChar char="•"/>
            </a:pPr>
            <a:r>
              <a:rPr lang="en-US" sz="1400" dirty="0"/>
              <a:t>Set up SPF, your email provider will tell you what to use for DKIM, create your DMARC record with p=none and start monitoring your emails. Once this is complete, and your legitimate emails pass DKIM and SPF change it to p=reject.</a:t>
            </a:r>
          </a:p>
          <a:p>
            <a:pPr marL="285750" indent="-285750">
              <a:buFont typeface="Arial" panose="020B0604020202020204" pitchFamily="34" charset="0"/>
              <a:buChar char="•"/>
            </a:pPr>
            <a:r>
              <a:rPr lang="en-US" sz="1400" dirty="0"/>
              <a:t>Setting up DMARK, DKIM and SPF should only take about an hour, then monitor it for a month, adjusting for any marketing services you may have forgotten.</a:t>
            </a:r>
          </a:p>
        </p:txBody>
      </p:sp>
    </p:spTree>
    <p:extLst>
      <p:ext uri="{BB962C8B-B14F-4D97-AF65-F5344CB8AC3E}">
        <p14:creationId xmlns:p14="http://schemas.microsoft.com/office/powerpoint/2010/main" val="24681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 Teams&#10;&#10;Description automatically generated">
            <a:extLst>
              <a:ext uri="{FF2B5EF4-FFF2-40B4-BE49-F238E27FC236}">
                <a16:creationId xmlns:a16="http://schemas.microsoft.com/office/drawing/2014/main" id="{8D402CE2-A022-1385-71D4-6D38C7CA5B5A}"/>
              </a:ext>
            </a:extLst>
          </p:cNvPr>
          <p:cNvPicPr>
            <a:picLocks noChangeAspect="1"/>
          </p:cNvPicPr>
          <p:nvPr/>
        </p:nvPicPr>
        <p:blipFill rotWithShape="1">
          <a:blip r:embed="rId2"/>
          <a:srcRect b="367"/>
          <a:stretch/>
        </p:blipFill>
        <p:spPr>
          <a:xfrm>
            <a:off x="1068414" y="545153"/>
            <a:ext cx="10043151" cy="520456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5A36D0BB-CF02-1134-EA91-975B0858DE4B}"/>
              </a:ext>
            </a:extLst>
          </p:cNvPr>
          <p:cNvSpPr>
            <a:spLocks noGrp="1"/>
          </p:cNvSpPr>
          <p:nvPr>
            <p:ph type="title"/>
          </p:nvPr>
        </p:nvSpPr>
        <p:spPr>
          <a:xfrm>
            <a:off x="917121" y="5857831"/>
            <a:ext cx="10345736" cy="563300"/>
          </a:xfrm>
        </p:spPr>
        <p:txBody>
          <a:bodyPr vert="horz" lIns="91440" tIns="45720" rIns="91440" bIns="45720" rtlCol="0" anchor="b">
            <a:normAutofit/>
          </a:bodyPr>
          <a:lstStyle/>
          <a:p>
            <a:pPr algn="ctr"/>
            <a:r>
              <a:rPr lang="en-US" sz="2800" b="1" cap="none" dirty="0"/>
              <a:t>Target Website: https://edistrict.kerala.gov.in</a:t>
            </a:r>
          </a:p>
        </p:txBody>
      </p:sp>
      <p:sp>
        <p:nvSpPr>
          <p:cNvPr id="64" name="Slide Number Placeholder 6">
            <a:extLst>
              <a:ext uri="{FF2B5EF4-FFF2-40B4-BE49-F238E27FC236}">
                <a16:creationId xmlns:a16="http://schemas.microsoft.com/office/drawing/2014/main" id="{2620EF9A-3487-AF9D-4702-F25B57C15004}"/>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a:t>
            </a:fld>
            <a:endParaRPr lang="en-US" dirty="0"/>
          </a:p>
        </p:txBody>
      </p:sp>
    </p:spTree>
    <p:extLst>
      <p:ext uri="{BB962C8B-B14F-4D97-AF65-F5344CB8AC3E}">
        <p14:creationId xmlns:p14="http://schemas.microsoft.com/office/powerpoint/2010/main" val="36173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extBox 1">
            <a:extLst>
              <a:ext uri="{FF2B5EF4-FFF2-40B4-BE49-F238E27FC236}">
                <a16:creationId xmlns:a16="http://schemas.microsoft.com/office/drawing/2014/main" id="{40C3F1E6-0FA5-637B-0245-307F21F3D2D8}"/>
              </a:ext>
            </a:extLst>
          </p:cNvPr>
          <p:cNvSpPr txBox="1"/>
          <p:nvPr/>
        </p:nvSpPr>
        <p:spPr>
          <a:xfrm>
            <a:off x="1384125" y="468932"/>
            <a:ext cx="9385718" cy="464420"/>
          </a:xfrm>
          <a:prstGeom prst="rect">
            <a:avLst/>
          </a:prstGeom>
        </p:spPr>
        <p:txBody>
          <a:bodyPr vert="horz" lIns="91440" tIns="45720" rIns="91440" bIns="45720" rtlCol="0" anchor="ct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14400">
              <a:lnSpc>
                <a:spcPct val="90000"/>
              </a:lnSpc>
              <a:spcBef>
                <a:spcPct val="0"/>
              </a:spcBef>
              <a:spcAft>
                <a:spcPts val="600"/>
              </a:spcAft>
            </a:pPr>
            <a:r>
              <a:rPr lang="en-US" sz="2800" b="1" i="0" u="none" strike="noStrike" cap="all" dirty="0">
                <a:solidFill>
                  <a:schemeClr val="tx1"/>
                </a:solidFill>
                <a:effectLst/>
                <a:latin typeface="+mj-lt"/>
                <a:ea typeface="+mj-ea"/>
                <a:cs typeface="+mj-cs"/>
              </a:rPr>
              <a:t>Final ASSESSMENT ON https://edistrict.kerala.gov.in </a:t>
            </a:r>
          </a:p>
        </p:txBody>
      </p:sp>
      <p:sp>
        <p:nvSpPr>
          <p:cNvPr id="9" name="Slide Number Placeholder 6">
            <a:extLst>
              <a:ext uri="{FF2B5EF4-FFF2-40B4-BE49-F238E27FC236}">
                <a16:creationId xmlns:a16="http://schemas.microsoft.com/office/drawing/2014/main" id="{2CE0B698-C650-A64C-BEDE-D6C2C03060A9}"/>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30</a:t>
            </a:fld>
            <a:endParaRPr lang="en-US" dirty="0"/>
          </a:p>
        </p:txBody>
      </p:sp>
      <p:pic>
        <p:nvPicPr>
          <p:cNvPr id="6" name="Picture 5">
            <a:extLst>
              <a:ext uri="{FF2B5EF4-FFF2-40B4-BE49-F238E27FC236}">
                <a16:creationId xmlns:a16="http://schemas.microsoft.com/office/drawing/2014/main" id="{FD0C47E6-736D-A5AE-AE60-60D48DB597DF}"/>
              </a:ext>
            </a:extLst>
          </p:cNvPr>
          <p:cNvPicPr>
            <a:picLocks noChangeAspect="1"/>
          </p:cNvPicPr>
          <p:nvPr/>
        </p:nvPicPr>
        <p:blipFill>
          <a:blip r:embed="rId3"/>
          <a:stretch>
            <a:fillRect/>
          </a:stretch>
        </p:blipFill>
        <p:spPr>
          <a:xfrm>
            <a:off x="2009204" y="1240926"/>
            <a:ext cx="8173591" cy="3724795"/>
          </a:xfrm>
          <a:prstGeom prst="rect">
            <a:avLst/>
          </a:prstGeom>
        </p:spPr>
      </p:pic>
      <p:sp>
        <p:nvSpPr>
          <p:cNvPr id="14" name="TextBox 13">
            <a:extLst>
              <a:ext uri="{FF2B5EF4-FFF2-40B4-BE49-F238E27FC236}">
                <a16:creationId xmlns:a16="http://schemas.microsoft.com/office/drawing/2014/main" id="{610C4B99-0BDB-F75B-DAFF-7207CF016F84}"/>
              </a:ext>
            </a:extLst>
          </p:cNvPr>
          <p:cNvSpPr txBox="1"/>
          <p:nvPr/>
        </p:nvSpPr>
        <p:spPr>
          <a:xfrm>
            <a:off x="4910823" y="5366882"/>
            <a:ext cx="1985177" cy="369332"/>
          </a:xfrm>
          <a:prstGeom prst="rect">
            <a:avLst/>
          </a:prstGeom>
          <a:noFill/>
        </p:spPr>
        <p:txBody>
          <a:bodyPr wrap="square">
            <a:spAutoFit/>
          </a:bodyPr>
          <a:lstStyle/>
          <a:p>
            <a:r>
              <a:rPr lang="en-US" b="1" dirty="0">
                <a:solidFill>
                  <a:srgbClr val="FF0000"/>
                </a:solidFill>
              </a:rPr>
              <a:t>RISK SCORE: 4.3/5</a:t>
            </a:r>
          </a:p>
        </p:txBody>
      </p:sp>
    </p:spTree>
    <p:extLst>
      <p:ext uri="{BB962C8B-B14F-4D97-AF65-F5344CB8AC3E}">
        <p14:creationId xmlns:p14="http://schemas.microsoft.com/office/powerpoint/2010/main" val="3664717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extBox 4">
            <a:extLst>
              <a:ext uri="{FF2B5EF4-FFF2-40B4-BE49-F238E27FC236}">
                <a16:creationId xmlns:a16="http://schemas.microsoft.com/office/drawing/2014/main" id="{5BD499CF-A970-F40B-EA08-14932B65AA8C}"/>
              </a:ext>
            </a:extLst>
          </p:cNvPr>
          <p:cNvSpPr txBox="1"/>
          <p:nvPr/>
        </p:nvSpPr>
        <p:spPr>
          <a:xfrm>
            <a:off x="1421743" y="971345"/>
            <a:ext cx="6670072" cy="2308324"/>
          </a:xfrm>
          <a:prstGeom prst="rect">
            <a:avLst/>
          </a:prstGeom>
          <a:noFill/>
        </p:spPr>
        <p:txBody>
          <a:bodyPr wrap="square">
            <a:spAutoFit/>
          </a:bodyPr>
          <a:lstStyle/>
          <a:p>
            <a:pPr marL="285750" indent="-285750" algn="just">
              <a:buFont typeface="Arial" panose="020B0604020202020204" pitchFamily="34" charset="0"/>
              <a:buChar char="•"/>
            </a:pPr>
            <a:r>
              <a:rPr lang="en-US" sz="1600" dirty="0"/>
              <a:t>XSS</a:t>
            </a:r>
          </a:p>
          <a:p>
            <a:pPr marL="285750" indent="-285750" algn="just">
              <a:buFont typeface="Arial" panose="020B0604020202020204" pitchFamily="34" charset="0"/>
              <a:buChar char="•"/>
            </a:pPr>
            <a:r>
              <a:rPr lang="en-US" sz="1600" dirty="0"/>
              <a:t>CSRF</a:t>
            </a:r>
          </a:p>
          <a:p>
            <a:pPr marL="285750" indent="-285750" algn="just">
              <a:buFont typeface="Arial" panose="020B0604020202020204" pitchFamily="34" charset="0"/>
              <a:buChar char="•"/>
            </a:pPr>
            <a:r>
              <a:rPr lang="en-US" sz="1600" dirty="0"/>
              <a:t>Unauthorized information disclosure</a:t>
            </a:r>
          </a:p>
          <a:p>
            <a:pPr marL="285750" indent="-285750" algn="just">
              <a:buFont typeface="Arial" panose="020B0604020202020204" pitchFamily="34" charset="0"/>
              <a:buChar char="•"/>
            </a:pPr>
            <a:r>
              <a:rPr lang="en-US" sz="1600" dirty="0"/>
              <a:t>Undermine the confidentiality and integrity of communications</a:t>
            </a:r>
          </a:p>
          <a:p>
            <a:pPr marL="285750" indent="-285750" algn="just">
              <a:buFont typeface="Arial" panose="020B0604020202020204" pitchFamily="34" charset="0"/>
              <a:buChar char="•"/>
            </a:pPr>
            <a:r>
              <a:rPr lang="en-US" sz="1600" dirty="0"/>
              <a:t>Spoofing attack</a:t>
            </a:r>
          </a:p>
          <a:p>
            <a:pPr marL="285750" indent="-285750" algn="just">
              <a:buFont typeface="Arial" panose="020B0604020202020204" pitchFamily="34" charset="0"/>
              <a:buChar char="•"/>
            </a:pPr>
            <a:r>
              <a:rPr lang="en-US" sz="1600" dirty="0"/>
              <a:t>Identity theft</a:t>
            </a:r>
          </a:p>
          <a:p>
            <a:pPr marL="285750" indent="-285750" algn="just">
              <a:buFont typeface="Arial" panose="020B0604020202020204" pitchFamily="34" charset="0"/>
              <a:buChar char="•"/>
            </a:pPr>
            <a:r>
              <a:rPr lang="en-US" sz="1600" dirty="0"/>
              <a:t>Malware</a:t>
            </a:r>
          </a:p>
          <a:p>
            <a:pPr marL="285750" indent="-285750" algn="just">
              <a:buFont typeface="Arial" panose="020B0604020202020204" pitchFamily="34" charset="0"/>
              <a:buChar char="•"/>
            </a:pPr>
            <a:r>
              <a:rPr lang="en-US" sz="1600" dirty="0"/>
              <a:t>Spam &amp; Phishing</a:t>
            </a:r>
          </a:p>
          <a:p>
            <a:pPr marL="285750" indent="-285750" algn="just">
              <a:buFont typeface="Arial" panose="020B0604020202020204" pitchFamily="34" charset="0"/>
              <a:buChar char="•"/>
            </a:pPr>
            <a:r>
              <a:rPr lang="en-US" sz="1600" dirty="0"/>
              <a:t>Data breaches</a:t>
            </a:r>
          </a:p>
        </p:txBody>
      </p:sp>
      <p:sp>
        <p:nvSpPr>
          <p:cNvPr id="3" name="TextBox 2">
            <a:extLst>
              <a:ext uri="{FF2B5EF4-FFF2-40B4-BE49-F238E27FC236}">
                <a16:creationId xmlns:a16="http://schemas.microsoft.com/office/drawing/2014/main" id="{B7E933B0-3EEC-B213-F8BF-BC6DA21DA35D}"/>
              </a:ext>
            </a:extLst>
          </p:cNvPr>
          <p:cNvSpPr txBox="1"/>
          <p:nvPr/>
        </p:nvSpPr>
        <p:spPr>
          <a:xfrm>
            <a:off x="2467129" y="306460"/>
            <a:ext cx="8070305" cy="461665"/>
          </a:xfrm>
          <a:prstGeom prst="rect">
            <a:avLst/>
          </a:prstGeom>
          <a:noFill/>
        </p:spPr>
        <p:txBody>
          <a:bodyPr wrap="square">
            <a:spAutoFit/>
          </a:bodyPr>
          <a:lstStyle/>
          <a:p>
            <a:r>
              <a:rPr lang="en-US" sz="2400" b="1" dirty="0"/>
              <a:t>Summary of Findings and Immediate actions Recommended</a:t>
            </a:r>
          </a:p>
        </p:txBody>
      </p:sp>
      <p:sp>
        <p:nvSpPr>
          <p:cNvPr id="11" name="TextBox 10">
            <a:extLst>
              <a:ext uri="{FF2B5EF4-FFF2-40B4-BE49-F238E27FC236}">
                <a16:creationId xmlns:a16="http://schemas.microsoft.com/office/drawing/2014/main" id="{F092C32C-ED6C-EC6D-C439-551DA6EEA4F3}"/>
              </a:ext>
            </a:extLst>
          </p:cNvPr>
          <p:cNvSpPr txBox="1"/>
          <p:nvPr/>
        </p:nvSpPr>
        <p:spPr>
          <a:xfrm>
            <a:off x="1391221" y="3600549"/>
            <a:ext cx="10326263" cy="2862322"/>
          </a:xfrm>
          <a:prstGeom prst="rect">
            <a:avLst/>
          </a:prstGeom>
          <a:noFill/>
        </p:spPr>
        <p:txBody>
          <a:bodyPr wrap="square">
            <a:spAutoFit/>
          </a:bodyPr>
          <a:lstStyle/>
          <a:p>
            <a:r>
              <a:rPr lang="en-US" sz="1800" b="1" dirty="0">
                <a:solidFill>
                  <a:srgbClr val="FFC000"/>
                </a:solidFill>
              </a:rPr>
              <a:t>Mitigation:</a:t>
            </a:r>
            <a:endParaRPr lang="en-US" sz="1800" dirty="0"/>
          </a:p>
          <a:p>
            <a:pPr marL="285750" indent="-285750">
              <a:buFont typeface="Arial" panose="020B0604020202020204" pitchFamily="34" charset="0"/>
              <a:buChar char="•"/>
            </a:pPr>
            <a:r>
              <a:rPr lang="en-US" dirty="0"/>
              <a:t>Avoid storing sensitive data</a:t>
            </a:r>
          </a:p>
          <a:p>
            <a:pPr marL="285750" indent="-285750">
              <a:buFont typeface="Arial" panose="020B0604020202020204" pitchFamily="34" charset="0"/>
              <a:buChar char="•"/>
            </a:pPr>
            <a:r>
              <a:rPr lang="en-US" dirty="0"/>
              <a:t>Enable Role-Based Access Control </a:t>
            </a:r>
          </a:p>
          <a:p>
            <a:pPr marL="285750" indent="-285750">
              <a:buFont typeface="Arial" panose="020B0604020202020204" pitchFamily="34" charset="0"/>
              <a:buChar char="•"/>
            </a:pPr>
            <a:r>
              <a:rPr lang="en-US" dirty="0"/>
              <a:t>Reduce application’s attack surface </a:t>
            </a:r>
          </a:p>
          <a:p>
            <a:pPr marL="285750" indent="-285750">
              <a:buFont typeface="Arial" panose="020B0604020202020204" pitchFamily="34" charset="0"/>
              <a:buChar char="•"/>
            </a:pPr>
            <a:r>
              <a:rPr lang="en-US" dirty="0"/>
              <a:t>Very carefully manage the settings, management, and handling of privileges</a:t>
            </a:r>
          </a:p>
          <a:p>
            <a:pPr marL="285750" indent="-285750">
              <a:buFont typeface="Arial" panose="020B0604020202020204" pitchFamily="34" charset="0"/>
              <a:buChar char="•"/>
            </a:pPr>
            <a:r>
              <a:rPr lang="en-US" dirty="0"/>
              <a:t>Change passwords frequently</a:t>
            </a:r>
          </a:p>
          <a:p>
            <a:pPr marL="285750" indent="-285750">
              <a:buFont typeface="Arial" panose="020B0604020202020204" pitchFamily="34" charset="0"/>
              <a:buChar char="•"/>
            </a:pPr>
            <a:r>
              <a:rPr lang="en-US" dirty="0"/>
              <a:t>Disable version disclosure</a:t>
            </a:r>
          </a:p>
          <a:p>
            <a:pPr marL="285750" indent="-285750">
              <a:buFont typeface="Arial" panose="020B0604020202020204" pitchFamily="34" charset="0"/>
              <a:buChar char="•"/>
            </a:pPr>
            <a:r>
              <a:rPr lang="en-US" dirty="0"/>
              <a:t>Perform periodic Vulnerability assessment and Penetration testing</a:t>
            </a:r>
          </a:p>
          <a:p>
            <a:pPr marL="285750" indent="-285750">
              <a:buFont typeface="Arial" panose="020B0604020202020204" pitchFamily="34" charset="0"/>
              <a:buChar char="•"/>
            </a:pPr>
            <a:r>
              <a:rPr lang="en-US" dirty="0"/>
              <a:t>Update firewall</a:t>
            </a:r>
          </a:p>
          <a:p>
            <a:pPr marL="285750" indent="-285750">
              <a:buFont typeface="Arial" panose="020B0604020202020204" pitchFamily="34" charset="0"/>
              <a:buChar char="•"/>
            </a:pPr>
            <a:r>
              <a:rPr lang="en-US" dirty="0"/>
              <a:t>Software </a:t>
            </a:r>
            <a:r>
              <a:rPr lang="en-US" dirty="0" err="1"/>
              <a:t>Updation</a:t>
            </a:r>
            <a:endParaRPr lang="en-US" dirty="0"/>
          </a:p>
        </p:txBody>
      </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31</a:t>
            </a:fld>
            <a:endParaRPr lang="en-US" dirty="0"/>
          </a:p>
        </p:txBody>
      </p:sp>
      <p:pic>
        <p:nvPicPr>
          <p:cNvPr id="4" name="Picture 3" descr="Logo&#10;&#10;Description automatically generated">
            <a:extLst>
              <a:ext uri="{FF2B5EF4-FFF2-40B4-BE49-F238E27FC236}">
                <a16:creationId xmlns:a16="http://schemas.microsoft.com/office/drawing/2014/main" id="{09D9A1D4-62AE-3CB2-91BF-2645226FF916}"/>
              </a:ext>
            </a:extLst>
          </p:cNvPr>
          <p:cNvPicPr>
            <a:picLocks noChangeAspect="1"/>
          </p:cNvPicPr>
          <p:nvPr/>
        </p:nvPicPr>
        <p:blipFill>
          <a:blip r:embed="rId3"/>
          <a:stretch>
            <a:fillRect/>
          </a:stretch>
        </p:blipFill>
        <p:spPr>
          <a:xfrm>
            <a:off x="7190577" y="2979611"/>
            <a:ext cx="3152775" cy="762000"/>
          </a:xfrm>
          <a:prstGeom prst="rect">
            <a:avLst/>
          </a:prstGeom>
        </p:spPr>
      </p:pic>
    </p:spTree>
    <p:extLst>
      <p:ext uri="{BB962C8B-B14F-4D97-AF65-F5344CB8AC3E}">
        <p14:creationId xmlns:p14="http://schemas.microsoft.com/office/powerpoint/2010/main" val="3222016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 name="TextBox 4">
            <a:extLst>
              <a:ext uri="{FF2B5EF4-FFF2-40B4-BE49-F238E27FC236}">
                <a16:creationId xmlns:a16="http://schemas.microsoft.com/office/drawing/2014/main" id="{5BD499CF-A970-F40B-EA08-14932B65AA8C}"/>
              </a:ext>
            </a:extLst>
          </p:cNvPr>
          <p:cNvSpPr txBox="1"/>
          <p:nvPr/>
        </p:nvSpPr>
        <p:spPr>
          <a:xfrm>
            <a:off x="2697568" y="1247737"/>
            <a:ext cx="7523939" cy="4801314"/>
          </a:xfrm>
          <a:prstGeom prst="rect">
            <a:avLst/>
          </a:prstGeom>
          <a:noFill/>
        </p:spPr>
        <p:txBody>
          <a:bodyPr wrap="square">
            <a:spAutoFit/>
          </a:bodyPr>
          <a:lstStyle/>
          <a:p>
            <a:pPr algn="just"/>
            <a:r>
              <a:rPr lang="en-US" dirty="0">
                <a:solidFill>
                  <a:srgbClr val="FF0000"/>
                </a:solidFill>
                <a:hlinkClick r:id="rId3">
                  <a:extLst>
                    <a:ext uri="{A12FA001-AC4F-418D-AE19-62706E023703}">
                      <ahyp:hlinkClr xmlns:ahyp="http://schemas.microsoft.com/office/drawing/2018/hyperlinkcolor" val="tx"/>
                    </a:ext>
                  </a:extLst>
                </a:hlinkClick>
              </a:rPr>
              <a:t>WEBSITES:</a:t>
            </a:r>
          </a:p>
          <a:p>
            <a:pPr marL="285750" indent="-285750" algn="just">
              <a:buFont typeface="Arial" panose="020B0604020202020204" pitchFamily="34" charset="0"/>
              <a:buChar char="•"/>
            </a:pPr>
            <a:r>
              <a:rPr lang="en-US" dirty="0">
                <a:solidFill>
                  <a:srgbClr val="B8FA56"/>
                </a:solidFill>
                <a:hlinkClick r:id="rId3">
                  <a:extLst>
                    <a:ext uri="{A12FA001-AC4F-418D-AE19-62706E023703}">
                      <ahyp:hlinkClr xmlns:ahyp="http://schemas.microsoft.com/office/drawing/2018/hyperlinkcolor" val="tx"/>
                    </a:ext>
                  </a:extLst>
                </a:hlinkClick>
              </a:rPr>
              <a:t>https://edistrict.kerala.gov.in</a:t>
            </a:r>
            <a:r>
              <a:rPr lang="en-US" dirty="0"/>
              <a:t>    (Target Website)</a:t>
            </a:r>
            <a:endParaRPr lang="en-US" dirty="0">
              <a:hlinkClick r:id="rId4"/>
            </a:endParaRPr>
          </a:p>
          <a:p>
            <a:pPr marL="285750" indent="-285750" algn="just">
              <a:buFont typeface="Arial" panose="020B0604020202020204" pitchFamily="34" charset="0"/>
              <a:buChar char="•"/>
            </a:pPr>
            <a:r>
              <a:rPr lang="en-US" dirty="0">
                <a:hlinkClick r:id="rId4"/>
              </a:rPr>
              <a:t>https://www.wappalyzer.com</a:t>
            </a:r>
            <a:r>
              <a:rPr lang="en-US" dirty="0"/>
              <a:t>    (Technology used)</a:t>
            </a:r>
          </a:p>
          <a:p>
            <a:pPr marL="285750" indent="-285750" algn="just">
              <a:buFont typeface="Arial" panose="020B0604020202020204" pitchFamily="34" charset="0"/>
              <a:buChar char="•"/>
            </a:pPr>
            <a:r>
              <a:rPr lang="en-US" dirty="0">
                <a:hlinkClick r:id="rId5"/>
              </a:rPr>
              <a:t>https://dnsdumpster.com/</a:t>
            </a:r>
            <a:r>
              <a:rPr lang="en-US" dirty="0"/>
              <a:t>    (DNS DUMP)</a:t>
            </a:r>
          </a:p>
          <a:p>
            <a:pPr marL="285750" indent="-285750" algn="just">
              <a:buFont typeface="Arial" panose="020B0604020202020204" pitchFamily="34" charset="0"/>
              <a:buChar char="•"/>
            </a:pPr>
            <a:r>
              <a:rPr lang="en-US" dirty="0">
                <a:hlinkClick r:id="rId6"/>
              </a:rPr>
              <a:t>https://easydmarc.com/</a:t>
            </a:r>
            <a:r>
              <a:rPr lang="en-US" dirty="0"/>
              <a:t> (DMRC Record checker)</a:t>
            </a:r>
          </a:p>
          <a:p>
            <a:pPr marL="285750" indent="-285750" algn="just">
              <a:buFont typeface="Arial" panose="020B0604020202020204" pitchFamily="34" charset="0"/>
              <a:buChar char="•"/>
            </a:pPr>
            <a:r>
              <a:rPr lang="en-US" dirty="0">
                <a:hlinkClick r:id="rId7"/>
              </a:rPr>
              <a:t>https://dehashed.com/</a:t>
            </a:r>
            <a:r>
              <a:rPr lang="en-US" dirty="0"/>
              <a:t> (Bleached data check)</a:t>
            </a:r>
          </a:p>
          <a:p>
            <a:pPr marL="285750" indent="-285750" algn="just">
              <a:buFont typeface="Arial" panose="020B0604020202020204" pitchFamily="34" charset="0"/>
              <a:buChar char="•"/>
            </a:pPr>
            <a:r>
              <a:rPr lang="en-US" dirty="0">
                <a:hlinkClick r:id="rId8"/>
              </a:rPr>
              <a:t>https://osintframework.com</a:t>
            </a:r>
            <a:endParaRPr lang="en-US" dirty="0"/>
          </a:p>
          <a:p>
            <a:pPr marL="285750" indent="-285750" algn="just">
              <a:buFont typeface="Arial" panose="020B0604020202020204" pitchFamily="34" charset="0"/>
              <a:buChar char="•"/>
            </a:pPr>
            <a:r>
              <a:rPr lang="en-US" dirty="0">
                <a:hlinkClick r:id="rId9"/>
              </a:rPr>
              <a:t>https://owasp.org/www-project-top-ten</a:t>
            </a:r>
            <a:endParaRPr lang="en-US" dirty="0"/>
          </a:p>
          <a:p>
            <a:pPr marL="285750" indent="-285750">
              <a:buFont typeface="Arial" panose="020B0604020202020204" pitchFamily="34" charset="0"/>
              <a:buChar char="•"/>
            </a:pPr>
            <a:r>
              <a:rPr lang="en-US" dirty="0">
                <a:hlinkClick r:id="rId10"/>
              </a:rPr>
              <a:t>https://www.arachni-scanner.com/</a:t>
            </a:r>
            <a:r>
              <a:rPr lang="en-US" dirty="0"/>
              <a:t> (web application security scanner framework)</a:t>
            </a:r>
          </a:p>
          <a:p>
            <a:pPr marL="285750" indent="-285750">
              <a:buFont typeface="Arial" panose="020B0604020202020204" pitchFamily="34" charset="0"/>
              <a:buChar char="•"/>
            </a:pPr>
            <a:r>
              <a:rPr lang="en-US" dirty="0">
                <a:hlinkClick r:id="rId11"/>
              </a:rPr>
              <a:t>https://hostedscan.com/</a:t>
            </a:r>
            <a:r>
              <a:rPr lang="en-US" dirty="0"/>
              <a:t> (Vulnerability Scanner)</a:t>
            </a:r>
          </a:p>
          <a:p>
            <a:endParaRPr lang="en-US" dirty="0"/>
          </a:p>
          <a:p>
            <a:r>
              <a:rPr lang="en-US" b="1" u="sng" dirty="0">
                <a:solidFill>
                  <a:srgbClr val="FF0000"/>
                </a:solidFill>
              </a:rPr>
              <a:t>TOOLS USED:</a:t>
            </a:r>
          </a:p>
          <a:p>
            <a:pPr marL="285750" indent="-285750">
              <a:buFont typeface="Arial" panose="020B0604020202020204" pitchFamily="34" charset="0"/>
              <a:buChar char="•"/>
            </a:pPr>
            <a:r>
              <a:rPr lang="en-US" dirty="0"/>
              <a:t>NMAP (Port and vuln scanner)</a:t>
            </a:r>
          </a:p>
          <a:p>
            <a:pPr marL="285750" indent="-285750">
              <a:buFont typeface="Arial" panose="020B0604020202020204" pitchFamily="34" charset="0"/>
              <a:buChar char="•"/>
            </a:pPr>
            <a:r>
              <a:rPr lang="en-US" dirty="0" err="1"/>
              <a:t>Maltego</a:t>
            </a:r>
            <a:r>
              <a:rPr lang="en-US" dirty="0"/>
              <a:t> (Maps the entire details of Website)</a:t>
            </a:r>
          </a:p>
          <a:p>
            <a:pPr marL="285750" indent="-285750">
              <a:buFont typeface="Arial" panose="020B0604020202020204" pitchFamily="34" charset="0"/>
              <a:buChar char="•"/>
            </a:pPr>
            <a:r>
              <a:rPr lang="en-US" dirty="0" err="1"/>
              <a:t>Whois</a:t>
            </a:r>
            <a:r>
              <a:rPr lang="en-US" dirty="0"/>
              <a:t> (Details about hosting and domain)</a:t>
            </a:r>
          </a:p>
          <a:p>
            <a:pPr marL="285750" indent="-285750">
              <a:buFont typeface="Arial" panose="020B0604020202020204" pitchFamily="34" charset="0"/>
              <a:buChar char="•"/>
            </a:pPr>
            <a:r>
              <a:rPr lang="en-US" dirty="0" err="1"/>
              <a:t>Wafwoof</a:t>
            </a:r>
            <a:r>
              <a:rPr lang="en-US" dirty="0"/>
              <a:t> (WAF SCANNER)</a:t>
            </a:r>
          </a:p>
        </p:txBody>
      </p:sp>
      <p:sp>
        <p:nvSpPr>
          <p:cNvPr id="3" name="TextBox 2">
            <a:extLst>
              <a:ext uri="{FF2B5EF4-FFF2-40B4-BE49-F238E27FC236}">
                <a16:creationId xmlns:a16="http://schemas.microsoft.com/office/drawing/2014/main" id="{B7E933B0-3EEC-B213-F8BF-BC6DA21DA35D}"/>
              </a:ext>
            </a:extLst>
          </p:cNvPr>
          <p:cNvSpPr txBox="1"/>
          <p:nvPr/>
        </p:nvSpPr>
        <p:spPr>
          <a:xfrm>
            <a:off x="4235995" y="623095"/>
            <a:ext cx="3720009" cy="461665"/>
          </a:xfrm>
          <a:prstGeom prst="rect">
            <a:avLst/>
          </a:prstGeom>
          <a:noFill/>
        </p:spPr>
        <p:txBody>
          <a:bodyPr wrap="square">
            <a:spAutoFit/>
          </a:bodyPr>
          <a:lstStyle/>
          <a:p>
            <a:pPr algn="ctr"/>
            <a:r>
              <a:rPr lang="en-US" sz="2400" b="1" dirty="0"/>
              <a:t>References</a:t>
            </a:r>
          </a:p>
        </p:txBody>
      </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32</a:t>
            </a:fld>
            <a:endParaRPr lang="en-US" dirty="0"/>
          </a:p>
        </p:txBody>
      </p:sp>
    </p:spTree>
    <p:extLst>
      <p:ext uri="{BB962C8B-B14F-4D97-AF65-F5344CB8AC3E}">
        <p14:creationId xmlns:p14="http://schemas.microsoft.com/office/powerpoint/2010/main" val="2611436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33</a:t>
            </a:fld>
            <a:endParaRPr lang="en-US" dirty="0"/>
          </a:p>
        </p:txBody>
      </p:sp>
      <p:pic>
        <p:nvPicPr>
          <p:cNvPr id="4" name="Picture 3">
            <a:extLst>
              <a:ext uri="{FF2B5EF4-FFF2-40B4-BE49-F238E27FC236}">
                <a16:creationId xmlns:a16="http://schemas.microsoft.com/office/drawing/2014/main" id="{052069E6-E34B-C673-97B1-CAB1159C3352}"/>
              </a:ext>
            </a:extLst>
          </p:cNvPr>
          <p:cNvPicPr>
            <a:picLocks noChangeAspect="1"/>
          </p:cNvPicPr>
          <p:nvPr/>
        </p:nvPicPr>
        <p:blipFill>
          <a:blip r:embed="rId3"/>
          <a:stretch>
            <a:fillRect/>
          </a:stretch>
        </p:blipFill>
        <p:spPr>
          <a:xfrm>
            <a:off x="731838" y="2866632"/>
            <a:ext cx="4456562" cy="1018120"/>
          </a:xfrm>
          <a:prstGeom prst="rect">
            <a:avLst/>
          </a:prstGeom>
        </p:spPr>
      </p:pic>
      <p:pic>
        <p:nvPicPr>
          <p:cNvPr id="6" name="Picture 5" descr="Question marks in a line and one question mark is lit">
            <a:extLst>
              <a:ext uri="{FF2B5EF4-FFF2-40B4-BE49-F238E27FC236}">
                <a16:creationId xmlns:a16="http://schemas.microsoft.com/office/drawing/2014/main" id="{BF9995E7-DE70-B9C0-96D4-F61C2904CF09}"/>
              </a:ext>
            </a:extLst>
          </p:cNvPr>
          <p:cNvPicPr>
            <a:picLocks noChangeAspect="1"/>
          </p:cNvPicPr>
          <p:nvPr/>
        </p:nvPicPr>
        <p:blipFill rotWithShape="1">
          <a:blip r:embed="rId4"/>
          <a:srcRect r="26039" b="-1"/>
          <a:stretch/>
        </p:blipFill>
        <p:spPr>
          <a:xfrm>
            <a:off x="4593265" y="0"/>
            <a:ext cx="7598735" cy="6857990"/>
          </a:xfrm>
          <a:prstGeom prst="rect">
            <a:avLst/>
          </a:prstGeom>
          <a:ln>
            <a:noFill/>
          </a:ln>
          <a:effectLst>
            <a:softEdge rad="112500"/>
          </a:effectLst>
        </p:spPr>
      </p:pic>
      <p:sp>
        <p:nvSpPr>
          <p:cNvPr id="7" name="Slide Number Placeholder 6">
            <a:extLst>
              <a:ext uri="{FF2B5EF4-FFF2-40B4-BE49-F238E27FC236}">
                <a16:creationId xmlns:a16="http://schemas.microsoft.com/office/drawing/2014/main" id="{48107859-9EC8-9BBF-E7FE-04904ACB9FEF}"/>
              </a:ext>
            </a:extLst>
          </p:cNvPr>
          <p:cNvSpPr txBox="1">
            <a:spLocks/>
          </p:cNvSpPr>
          <p:nvPr/>
        </p:nvSpPr>
        <p:spPr>
          <a:xfrm>
            <a:off x="9293371" y="63785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33</a:t>
            </a:fld>
            <a:endParaRPr lang="en-US" dirty="0"/>
          </a:p>
        </p:txBody>
      </p:sp>
    </p:spTree>
    <p:extLst>
      <p:ext uri="{BB962C8B-B14F-4D97-AF65-F5344CB8AC3E}">
        <p14:creationId xmlns:p14="http://schemas.microsoft.com/office/powerpoint/2010/main" val="3476021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34</a:t>
            </a:fld>
            <a:endParaRPr lang="en-US" dirty="0"/>
          </a:p>
        </p:txBody>
      </p:sp>
      <p:pic>
        <p:nvPicPr>
          <p:cNvPr id="2" name="Picture Placeholder 7">
            <a:extLst>
              <a:ext uri="{FF2B5EF4-FFF2-40B4-BE49-F238E27FC236}">
                <a16:creationId xmlns:a16="http://schemas.microsoft.com/office/drawing/2014/main" id="{63C1F765-E490-89FB-A8A9-B2D7D3FD023A}"/>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097610" y="1540828"/>
            <a:ext cx="3933150" cy="3933150"/>
          </a:xfrm>
          <a:prstGeom prst="rect">
            <a:avLst/>
          </a:prstGeom>
          <a:noFill/>
        </p:spPr>
      </p:pic>
      <p:pic>
        <p:nvPicPr>
          <p:cNvPr id="3" name="Picture 2">
            <a:extLst>
              <a:ext uri="{FF2B5EF4-FFF2-40B4-BE49-F238E27FC236}">
                <a16:creationId xmlns:a16="http://schemas.microsoft.com/office/drawing/2014/main" id="{A7F22819-24C3-DA7B-2EC6-310D83D50637}"/>
              </a:ext>
            </a:extLst>
          </p:cNvPr>
          <p:cNvPicPr>
            <a:picLocks noChangeAspect="1"/>
          </p:cNvPicPr>
          <p:nvPr/>
        </p:nvPicPr>
        <p:blipFill>
          <a:blip r:embed="rId4"/>
          <a:stretch>
            <a:fillRect/>
          </a:stretch>
        </p:blipFill>
        <p:spPr>
          <a:xfrm>
            <a:off x="1533303" y="2465017"/>
            <a:ext cx="4791871" cy="1987468"/>
          </a:xfrm>
          <a:prstGeom prst="rect">
            <a:avLst/>
          </a:prstGeom>
        </p:spPr>
      </p:pic>
    </p:spTree>
    <p:extLst>
      <p:ext uri="{BB962C8B-B14F-4D97-AF65-F5344CB8AC3E}">
        <p14:creationId xmlns:p14="http://schemas.microsoft.com/office/powerpoint/2010/main" val="287929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2" name="Slide Number Placeholder 6">
            <a:extLst>
              <a:ext uri="{FF2B5EF4-FFF2-40B4-BE49-F238E27FC236}">
                <a16:creationId xmlns:a16="http://schemas.microsoft.com/office/drawing/2014/main" id="{F5143DAF-5CBA-CBF7-4AD0-15949BB9BABF}"/>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35</a:t>
            </a:fld>
            <a:endParaRPr lang="en-US" dirty="0"/>
          </a:p>
        </p:txBody>
      </p:sp>
      <p:pic>
        <p:nvPicPr>
          <p:cNvPr id="2" name="Picture Placeholder 10">
            <a:extLst>
              <a:ext uri="{FF2B5EF4-FFF2-40B4-BE49-F238E27FC236}">
                <a16:creationId xmlns:a16="http://schemas.microsoft.com/office/drawing/2014/main" id="{B964AFBB-26CE-FA70-7360-2E0371B287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051495" y="520494"/>
            <a:ext cx="8140505" cy="5899355"/>
          </a:xfrm>
          <a:prstGeom prst="rect">
            <a:avLst/>
          </a:prstGeom>
        </p:spPr>
      </p:pic>
      <p:pic>
        <p:nvPicPr>
          <p:cNvPr id="3" name="Picture 2">
            <a:extLst>
              <a:ext uri="{FF2B5EF4-FFF2-40B4-BE49-F238E27FC236}">
                <a16:creationId xmlns:a16="http://schemas.microsoft.com/office/drawing/2014/main" id="{88101A94-8DC0-661D-5B09-6DDFCF2298FC}"/>
              </a:ext>
            </a:extLst>
          </p:cNvPr>
          <p:cNvPicPr>
            <a:picLocks noChangeAspect="1"/>
          </p:cNvPicPr>
          <p:nvPr/>
        </p:nvPicPr>
        <p:blipFill>
          <a:blip r:embed="rId4"/>
          <a:stretch>
            <a:fillRect/>
          </a:stretch>
        </p:blipFill>
        <p:spPr>
          <a:xfrm>
            <a:off x="576553" y="1250497"/>
            <a:ext cx="4011516" cy="4480948"/>
          </a:xfrm>
          <a:prstGeom prst="rect">
            <a:avLst/>
          </a:prstGeom>
        </p:spPr>
      </p:pic>
      <p:sp>
        <p:nvSpPr>
          <p:cNvPr id="5" name="Slide Number Placeholder 6">
            <a:extLst>
              <a:ext uri="{FF2B5EF4-FFF2-40B4-BE49-F238E27FC236}">
                <a16:creationId xmlns:a16="http://schemas.microsoft.com/office/drawing/2014/main" id="{C4E65670-0FC2-E887-FFDB-4F015110D977}"/>
              </a:ext>
            </a:extLst>
          </p:cNvPr>
          <p:cNvSpPr txBox="1">
            <a:spLocks/>
          </p:cNvSpPr>
          <p:nvPr/>
        </p:nvSpPr>
        <p:spPr>
          <a:xfrm>
            <a:off x="9293371" y="63785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35</a:t>
            </a:fld>
            <a:endParaRPr lang="en-US" dirty="0"/>
          </a:p>
        </p:txBody>
      </p:sp>
    </p:spTree>
    <p:extLst>
      <p:ext uri="{BB962C8B-B14F-4D97-AF65-F5344CB8AC3E}">
        <p14:creationId xmlns:p14="http://schemas.microsoft.com/office/powerpoint/2010/main" val="161993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334;p8">
            <a:extLst>
              <a:ext uri="{FF2B5EF4-FFF2-40B4-BE49-F238E27FC236}">
                <a16:creationId xmlns:a16="http://schemas.microsoft.com/office/drawing/2014/main" id="{DC33A851-837C-35C9-8589-09B2A35F8076}"/>
              </a:ext>
            </a:extLst>
          </p:cNvPr>
          <p:cNvSpPr txBox="1"/>
          <p:nvPr/>
        </p:nvSpPr>
        <p:spPr>
          <a:xfrm>
            <a:off x="4583341" y="-8295"/>
            <a:ext cx="3025316" cy="985838"/>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a:lstStyle>
          <a:p>
            <a:pPr marL="0" marR="0" lvl="0" indent="0" defTabSz="914400">
              <a:lnSpc>
                <a:spcPct val="90000"/>
              </a:lnSpc>
              <a:spcBef>
                <a:spcPct val="0"/>
              </a:spcBef>
              <a:spcAft>
                <a:spcPts val="600"/>
              </a:spcAft>
              <a:buClr>
                <a:srgbClr val="000000"/>
              </a:buClr>
              <a:buSzPts val="6000"/>
            </a:pPr>
            <a:r>
              <a:rPr lang="en-US" sz="3600" b="1" i="0" u="none" strike="noStrike" cap="all" dirty="0">
                <a:solidFill>
                  <a:schemeClr val="tx1"/>
                </a:solidFill>
                <a:latin typeface="+mj-lt"/>
                <a:ea typeface="+mj-ea"/>
                <a:cs typeface="+mj-cs"/>
                <a:sym typeface="Poppins"/>
              </a:rPr>
              <a:t>My Findings</a:t>
            </a:r>
            <a:endParaRPr lang="en-US" sz="3600" b="1" i="0" u="none" strike="noStrike" cap="all" dirty="0">
              <a:solidFill>
                <a:schemeClr val="tx1"/>
              </a:solidFill>
              <a:latin typeface="+mj-lt"/>
              <a:ea typeface="+mj-ea"/>
              <a:cs typeface="+mj-cs"/>
              <a:sym typeface="Arial"/>
            </a:endParaRPr>
          </a:p>
        </p:txBody>
      </p:sp>
      <p:pic>
        <p:nvPicPr>
          <p:cNvPr id="181" name="Picture 180" descr="Logo&#10;&#10;Description automatically generated">
            <a:extLst>
              <a:ext uri="{FF2B5EF4-FFF2-40B4-BE49-F238E27FC236}">
                <a16:creationId xmlns:a16="http://schemas.microsoft.com/office/drawing/2014/main" id="{6F2D3A24-1219-50DE-6036-670C360C551E}"/>
              </a:ext>
            </a:extLst>
          </p:cNvPr>
          <p:cNvPicPr>
            <a:picLocks noChangeAspect="1"/>
          </p:cNvPicPr>
          <p:nvPr/>
        </p:nvPicPr>
        <p:blipFill>
          <a:blip r:embed="rId2"/>
          <a:stretch>
            <a:fillRect/>
          </a:stretch>
        </p:blipFill>
        <p:spPr>
          <a:xfrm>
            <a:off x="1502088" y="2380426"/>
            <a:ext cx="4593912" cy="2511723"/>
          </a:xfrm>
          <a:prstGeom prst="rect">
            <a:avLst/>
          </a:prstGeom>
          <a:ln>
            <a:noFill/>
          </a:ln>
          <a:effectLst>
            <a:outerShdw blurRad="292100" dist="139700" dir="2700000" algn="tl" rotWithShape="0">
              <a:srgbClr val="333333">
                <a:alpha val="65000"/>
              </a:srgbClr>
            </a:outerShdw>
          </a:effectLst>
        </p:spPr>
      </p:pic>
      <p:sp>
        <p:nvSpPr>
          <p:cNvPr id="186" name="TextBox 185">
            <a:extLst>
              <a:ext uri="{FF2B5EF4-FFF2-40B4-BE49-F238E27FC236}">
                <a16:creationId xmlns:a16="http://schemas.microsoft.com/office/drawing/2014/main" id="{77FB5DF3-28E6-563C-DE55-8118CF1B4EAE}"/>
              </a:ext>
            </a:extLst>
          </p:cNvPr>
          <p:cNvSpPr txBox="1"/>
          <p:nvPr/>
        </p:nvSpPr>
        <p:spPr>
          <a:xfrm>
            <a:off x="1949092" y="1117313"/>
            <a:ext cx="8293815" cy="95410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800" b="1" i="0" u="none" strike="noStrike" dirty="0">
                <a:solidFill>
                  <a:schemeClr val="tx1"/>
                </a:solidFill>
                <a:effectLst/>
                <a:latin typeface="Poppins" panose="00000500000000000000" pitchFamily="2" charset="0"/>
              </a:rPr>
              <a:t>OWASP TOP 10 BASED VULNERABILITIES FOUND IN WEBSITE</a:t>
            </a:r>
          </a:p>
        </p:txBody>
      </p:sp>
      <p:sp>
        <p:nvSpPr>
          <p:cNvPr id="188" name="TextBox 187">
            <a:extLst>
              <a:ext uri="{FF2B5EF4-FFF2-40B4-BE49-F238E27FC236}">
                <a16:creationId xmlns:a16="http://schemas.microsoft.com/office/drawing/2014/main" id="{712809D7-22AE-4218-E763-EAF137748AEB}"/>
              </a:ext>
            </a:extLst>
          </p:cNvPr>
          <p:cNvSpPr txBox="1"/>
          <p:nvPr/>
        </p:nvSpPr>
        <p:spPr>
          <a:xfrm>
            <a:off x="6358208" y="2158753"/>
            <a:ext cx="4900398" cy="3371692"/>
          </a:xfrm>
          <a:prstGeom prst="rect">
            <a:avLst/>
          </a:prstGeom>
          <a:noFill/>
        </p:spPr>
        <p:txBody>
          <a:bodyPr wrap="square">
            <a:spAutoFit/>
          </a:bodyPr>
          <a:lstStyle/>
          <a:p>
            <a:pPr marL="342900" indent="-342900">
              <a:lnSpc>
                <a:spcPct val="150000"/>
              </a:lnSpc>
              <a:buFont typeface="+mj-lt"/>
              <a:buAutoNum type="arabicPeriod"/>
            </a:pPr>
            <a:r>
              <a:rPr lang="en-US" b="1" dirty="0">
                <a:solidFill>
                  <a:srgbClr val="FF0000"/>
                </a:solidFill>
              </a:rPr>
              <a:t>A3-Cross-Site Scripting (XSS)</a:t>
            </a:r>
          </a:p>
          <a:p>
            <a:pPr marL="285750" indent="-285750">
              <a:lnSpc>
                <a:spcPct val="150000"/>
              </a:lnSpc>
              <a:buFont typeface="Arial" panose="020B0604020202020204" pitchFamily="34" charset="0"/>
              <a:buChar char="•"/>
            </a:pPr>
            <a:r>
              <a:rPr lang="en-US" dirty="0"/>
              <a:t>Cross-Site Scripting (XSS) in HTML tag</a:t>
            </a:r>
          </a:p>
          <a:p>
            <a:pPr marL="342900" indent="-342900">
              <a:lnSpc>
                <a:spcPct val="150000"/>
              </a:lnSpc>
              <a:buFont typeface="+mj-lt"/>
              <a:buAutoNum type="arabicPeriod" startAt="2"/>
            </a:pPr>
            <a:r>
              <a:rPr lang="en-US" b="1" dirty="0">
                <a:solidFill>
                  <a:srgbClr val="FF0000"/>
                </a:solidFill>
              </a:rPr>
              <a:t>A5-Security Misconfiguration</a:t>
            </a:r>
          </a:p>
          <a:p>
            <a:pPr marL="285750" indent="-285750">
              <a:lnSpc>
                <a:spcPct val="150000"/>
              </a:lnSpc>
              <a:buFont typeface="Arial" panose="020B0604020202020204" pitchFamily="34" charset="0"/>
              <a:buChar char="•"/>
            </a:pPr>
            <a:r>
              <a:rPr lang="en-US" dirty="0"/>
              <a:t>Missing 'Strict-Transport-Security' header</a:t>
            </a:r>
          </a:p>
          <a:p>
            <a:pPr marL="285750" indent="-285750">
              <a:lnSpc>
                <a:spcPct val="150000"/>
              </a:lnSpc>
              <a:buFont typeface="Arial" panose="020B0604020202020204" pitchFamily="34" charset="0"/>
              <a:buChar char="•"/>
            </a:pPr>
            <a:r>
              <a:rPr lang="en-US" dirty="0"/>
              <a:t>Insecure 'Access-Control-Allow-Origin' header</a:t>
            </a:r>
          </a:p>
          <a:p>
            <a:pPr marL="285750" indent="-285750">
              <a:lnSpc>
                <a:spcPct val="150000"/>
              </a:lnSpc>
              <a:buFont typeface="Arial" panose="020B0604020202020204" pitchFamily="34" charset="0"/>
              <a:buChar char="•"/>
            </a:pPr>
            <a:r>
              <a:rPr lang="en-US" dirty="0"/>
              <a:t>HTTP TRACE</a:t>
            </a:r>
          </a:p>
          <a:p>
            <a:pPr marL="342900" indent="-342900">
              <a:lnSpc>
                <a:spcPct val="150000"/>
              </a:lnSpc>
              <a:buFont typeface="+mj-lt"/>
              <a:buAutoNum type="arabicPeriod" startAt="3"/>
            </a:pPr>
            <a:r>
              <a:rPr lang="en-US" b="1" dirty="0">
                <a:solidFill>
                  <a:srgbClr val="FF0000"/>
                </a:solidFill>
              </a:rPr>
              <a:t>A8-Sensitive Data Exposure</a:t>
            </a:r>
          </a:p>
          <a:p>
            <a:pPr marL="285750" indent="-285750">
              <a:lnSpc>
                <a:spcPct val="150000"/>
              </a:lnSpc>
              <a:buFont typeface="Arial" panose="020B0604020202020204" pitchFamily="34" charset="0"/>
              <a:buChar char="•"/>
            </a:pPr>
            <a:r>
              <a:rPr lang="en-US" dirty="0"/>
              <a:t>Cross-Site Request Forgery</a:t>
            </a:r>
          </a:p>
        </p:txBody>
      </p:sp>
      <p:sp>
        <p:nvSpPr>
          <p:cNvPr id="189" name="Slide Number Placeholder 6">
            <a:extLst>
              <a:ext uri="{FF2B5EF4-FFF2-40B4-BE49-F238E27FC236}">
                <a16:creationId xmlns:a16="http://schemas.microsoft.com/office/drawing/2014/main" id="{24C40979-435A-221A-F3BD-B4B3D9258657}"/>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4</a:t>
            </a:fld>
            <a:endParaRPr lang="en-US" dirty="0"/>
          </a:p>
        </p:txBody>
      </p:sp>
    </p:spTree>
    <p:extLst>
      <p:ext uri="{BB962C8B-B14F-4D97-AF65-F5344CB8AC3E}">
        <p14:creationId xmlns:p14="http://schemas.microsoft.com/office/powerpoint/2010/main" val="26057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334;p8">
            <a:extLst>
              <a:ext uri="{FF2B5EF4-FFF2-40B4-BE49-F238E27FC236}">
                <a16:creationId xmlns:a16="http://schemas.microsoft.com/office/drawing/2014/main" id="{DC33A851-837C-35C9-8589-09B2A35F8076}"/>
              </a:ext>
            </a:extLst>
          </p:cNvPr>
          <p:cNvSpPr txBox="1"/>
          <p:nvPr/>
        </p:nvSpPr>
        <p:spPr>
          <a:xfrm>
            <a:off x="4788340" y="-55692"/>
            <a:ext cx="2615319" cy="985838"/>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a:lstStyle>
          <a:p>
            <a:pPr marL="0" marR="0" lvl="0" indent="0" defTabSz="914400">
              <a:lnSpc>
                <a:spcPct val="90000"/>
              </a:lnSpc>
              <a:spcBef>
                <a:spcPct val="0"/>
              </a:spcBef>
              <a:spcAft>
                <a:spcPts val="600"/>
              </a:spcAft>
              <a:buClr>
                <a:srgbClr val="000000"/>
              </a:buClr>
              <a:buSzPts val="6000"/>
            </a:pPr>
            <a:r>
              <a:rPr lang="en-US" sz="3200" b="1" i="0" u="none" strike="noStrike" cap="all" dirty="0">
                <a:solidFill>
                  <a:schemeClr val="tx1"/>
                </a:solidFill>
                <a:latin typeface="+mj-lt"/>
                <a:ea typeface="+mj-ea"/>
                <a:cs typeface="+mj-cs"/>
                <a:sym typeface="Poppins"/>
              </a:rPr>
              <a:t>My Findings</a:t>
            </a:r>
            <a:endParaRPr lang="en-US" sz="3200" b="1" i="0" u="none" strike="noStrike" cap="all" dirty="0">
              <a:solidFill>
                <a:schemeClr val="tx1"/>
              </a:solidFill>
              <a:latin typeface="+mj-lt"/>
              <a:ea typeface="+mj-ea"/>
              <a:cs typeface="+mj-cs"/>
              <a:sym typeface="Arial"/>
            </a:endParaRPr>
          </a:p>
        </p:txBody>
      </p:sp>
      <p:pic>
        <p:nvPicPr>
          <p:cNvPr id="8" name="Picture 7" descr="Chart, pie chart&#10;&#10;Description automatically generated">
            <a:extLst>
              <a:ext uri="{FF2B5EF4-FFF2-40B4-BE49-F238E27FC236}">
                <a16:creationId xmlns:a16="http://schemas.microsoft.com/office/drawing/2014/main" id="{DF6D52DE-D279-67BF-F853-C3DCEC031E35}"/>
              </a:ext>
            </a:extLst>
          </p:cNvPr>
          <p:cNvPicPr>
            <a:picLocks noChangeAspect="1"/>
          </p:cNvPicPr>
          <p:nvPr/>
        </p:nvPicPr>
        <p:blipFill rotWithShape="1">
          <a:blip r:embed="rId2"/>
          <a:srcRect l="14199" r="9190"/>
          <a:stretch/>
        </p:blipFill>
        <p:spPr>
          <a:xfrm>
            <a:off x="1916480" y="1718414"/>
            <a:ext cx="3933173" cy="3771900"/>
          </a:xfrm>
          <a:prstGeom prst="rect">
            <a:avLst/>
          </a:prstGeom>
        </p:spPr>
      </p:pic>
      <p:sp>
        <p:nvSpPr>
          <p:cNvPr id="68" name="TextBox 67">
            <a:extLst>
              <a:ext uri="{FF2B5EF4-FFF2-40B4-BE49-F238E27FC236}">
                <a16:creationId xmlns:a16="http://schemas.microsoft.com/office/drawing/2014/main" id="{4BF324F1-DBE6-7433-486C-DC68BD3AFD11}"/>
              </a:ext>
            </a:extLst>
          </p:cNvPr>
          <p:cNvSpPr txBox="1"/>
          <p:nvPr/>
        </p:nvSpPr>
        <p:spPr>
          <a:xfrm>
            <a:off x="6351597" y="919795"/>
            <a:ext cx="4783051"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489" b="1" i="0" u="none" strike="noStrike" dirty="0">
                <a:solidFill>
                  <a:srgbClr val="FF0000"/>
                </a:solidFill>
                <a:effectLst/>
                <a:latin typeface="Poppins" panose="00000500000000000000" pitchFamily="2" charset="0"/>
              </a:rPr>
              <a:t>High severity</a:t>
            </a:r>
            <a:endParaRPr lang="en-IN" sz="2489" dirty="0">
              <a:solidFill>
                <a:srgbClr val="FF0000"/>
              </a:solidFill>
            </a:endParaRPr>
          </a:p>
        </p:txBody>
      </p:sp>
      <p:sp>
        <p:nvSpPr>
          <p:cNvPr id="69" name="TextBox 68">
            <a:extLst>
              <a:ext uri="{FF2B5EF4-FFF2-40B4-BE49-F238E27FC236}">
                <a16:creationId xmlns:a16="http://schemas.microsoft.com/office/drawing/2014/main" id="{8940984B-1BCA-91F3-7034-1D7BE4E1AC3C}"/>
              </a:ext>
            </a:extLst>
          </p:cNvPr>
          <p:cNvSpPr txBox="1"/>
          <p:nvPr/>
        </p:nvSpPr>
        <p:spPr>
          <a:xfrm>
            <a:off x="6351597" y="1383081"/>
            <a:ext cx="4783052" cy="646331"/>
          </a:xfrm>
          <a:prstGeom prst="rect">
            <a:avLst/>
          </a:prstGeom>
          <a:noFill/>
        </p:spPr>
        <p:txBody>
          <a:bodyPr wrap="square">
            <a:spAutoFit/>
          </a:bodyPr>
          <a:lstStyle/>
          <a:p>
            <a:pPr marL="342900" indent="-342900">
              <a:buFont typeface="+mj-lt"/>
              <a:buAutoNum type="arabicPeriod"/>
            </a:pPr>
            <a:r>
              <a:rPr lang="en-US" dirty="0"/>
              <a:t>Cross-Site Request Forgery</a:t>
            </a:r>
          </a:p>
          <a:p>
            <a:pPr marL="342900" indent="-342900">
              <a:buFont typeface="+mj-lt"/>
              <a:buAutoNum type="arabicPeriod"/>
            </a:pPr>
            <a:r>
              <a:rPr lang="en-US" dirty="0"/>
              <a:t>Cross-Site Scripting (XSS) in HTML tag </a:t>
            </a:r>
          </a:p>
        </p:txBody>
      </p:sp>
      <p:sp>
        <p:nvSpPr>
          <p:cNvPr id="80" name="TextBox 79">
            <a:extLst>
              <a:ext uri="{FF2B5EF4-FFF2-40B4-BE49-F238E27FC236}">
                <a16:creationId xmlns:a16="http://schemas.microsoft.com/office/drawing/2014/main" id="{33A5E50F-F67F-CA9C-856F-36B3CA182D72}"/>
              </a:ext>
            </a:extLst>
          </p:cNvPr>
          <p:cNvSpPr txBox="1"/>
          <p:nvPr/>
        </p:nvSpPr>
        <p:spPr>
          <a:xfrm>
            <a:off x="6358741" y="2085523"/>
            <a:ext cx="4783052"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489" b="1" i="0" u="none" strike="noStrike" dirty="0">
                <a:solidFill>
                  <a:schemeClr val="accent2">
                    <a:lumMod val="75000"/>
                  </a:schemeClr>
                </a:solidFill>
                <a:effectLst/>
                <a:latin typeface="Poppins" panose="00000500000000000000" pitchFamily="2" charset="0"/>
              </a:rPr>
              <a:t>Medium severity</a:t>
            </a:r>
            <a:endParaRPr lang="en-IN" sz="2489" dirty="0">
              <a:solidFill>
                <a:schemeClr val="accent2">
                  <a:lumMod val="75000"/>
                </a:schemeClr>
              </a:solidFill>
            </a:endParaRPr>
          </a:p>
        </p:txBody>
      </p:sp>
      <p:sp>
        <p:nvSpPr>
          <p:cNvPr id="81" name="TextBox 80">
            <a:extLst>
              <a:ext uri="{FF2B5EF4-FFF2-40B4-BE49-F238E27FC236}">
                <a16:creationId xmlns:a16="http://schemas.microsoft.com/office/drawing/2014/main" id="{6F02C28C-C87C-D025-5DF1-5F2BE49EE08E}"/>
              </a:ext>
            </a:extLst>
          </p:cNvPr>
          <p:cNvSpPr txBox="1"/>
          <p:nvPr/>
        </p:nvSpPr>
        <p:spPr>
          <a:xfrm>
            <a:off x="6373649" y="2523668"/>
            <a:ext cx="4768144" cy="646331"/>
          </a:xfrm>
          <a:prstGeom prst="rect">
            <a:avLst/>
          </a:prstGeom>
          <a:noFill/>
        </p:spPr>
        <p:txBody>
          <a:bodyPr wrap="square">
            <a:spAutoFit/>
          </a:bodyPr>
          <a:lstStyle/>
          <a:p>
            <a:pPr marL="342900" indent="-342900">
              <a:buFont typeface="+mj-lt"/>
              <a:buAutoNum type="arabicPeriod"/>
            </a:pPr>
            <a:r>
              <a:rPr lang="en-US" dirty="0"/>
              <a:t>Missing 'Strict-Transport-Security' header</a:t>
            </a:r>
          </a:p>
          <a:p>
            <a:pPr marL="342900" indent="-342900">
              <a:buFont typeface="+mj-lt"/>
              <a:buAutoNum type="arabicPeriod"/>
            </a:pPr>
            <a:r>
              <a:rPr lang="en-US" dirty="0"/>
              <a:t>HTTP TRACE</a:t>
            </a:r>
          </a:p>
        </p:txBody>
      </p:sp>
      <p:sp>
        <p:nvSpPr>
          <p:cNvPr id="82" name="TextBox 81">
            <a:extLst>
              <a:ext uri="{FF2B5EF4-FFF2-40B4-BE49-F238E27FC236}">
                <a16:creationId xmlns:a16="http://schemas.microsoft.com/office/drawing/2014/main" id="{BAFCE0C0-F102-33D2-4FE7-4849AD9B66F1}"/>
              </a:ext>
            </a:extLst>
          </p:cNvPr>
          <p:cNvSpPr txBox="1"/>
          <p:nvPr/>
        </p:nvSpPr>
        <p:spPr>
          <a:xfrm>
            <a:off x="6386696" y="4641642"/>
            <a:ext cx="4755097"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489" b="1" i="0" u="none" strike="noStrike" dirty="0">
                <a:solidFill>
                  <a:srgbClr val="1F77B4"/>
                </a:solidFill>
                <a:effectLst/>
                <a:latin typeface="Poppins" panose="00000500000000000000" pitchFamily="2" charset="0"/>
              </a:rPr>
              <a:t>Informational severity</a:t>
            </a:r>
            <a:endParaRPr lang="en-IN" sz="2489" dirty="0">
              <a:solidFill>
                <a:srgbClr val="1F77B4"/>
              </a:solidFill>
            </a:endParaRPr>
          </a:p>
        </p:txBody>
      </p:sp>
      <p:sp>
        <p:nvSpPr>
          <p:cNvPr id="87" name="TextBox 86">
            <a:extLst>
              <a:ext uri="{FF2B5EF4-FFF2-40B4-BE49-F238E27FC236}">
                <a16:creationId xmlns:a16="http://schemas.microsoft.com/office/drawing/2014/main" id="{D2A47F8D-8F62-8273-66E8-3FBA4DFBFAB1}"/>
              </a:ext>
            </a:extLst>
          </p:cNvPr>
          <p:cNvSpPr txBox="1"/>
          <p:nvPr/>
        </p:nvSpPr>
        <p:spPr>
          <a:xfrm>
            <a:off x="6381934" y="5030235"/>
            <a:ext cx="4759859" cy="1200329"/>
          </a:xfrm>
          <a:prstGeom prst="rect">
            <a:avLst/>
          </a:prstGeom>
          <a:noFill/>
        </p:spPr>
        <p:txBody>
          <a:bodyPr wrap="square">
            <a:spAutoFit/>
          </a:bodyPr>
          <a:lstStyle/>
          <a:p>
            <a:pPr marL="342900" indent="-342900">
              <a:buFont typeface="+mj-lt"/>
              <a:buAutoNum type="arabicPeriod"/>
            </a:pPr>
            <a:r>
              <a:rPr lang="en-US" dirty="0"/>
              <a:t>Interesting response </a:t>
            </a:r>
          </a:p>
          <a:p>
            <a:pPr marL="342900" indent="-342900">
              <a:buFont typeface="+mj-lt"/>
              <a:buAutoNum type="arabicPeriod"/>
            </a:pPr>
            <a:r>
              <a:rPr lang="en-US" dirty="0"/>
              <a:t>CAPTCHA protected form </a:t>
            </a:r>
          </a:p>
          <a:p>
            <a:pPr marL="342900" indent="-342900">
              <a:buFont typeface="+mj-lt"/>
              <a:buAutoNum type="arabicPeriod"/>
            </a:pPr>
            <a:r>
              <a:rPr lang="en-US" dirty="0" err="1"/>
              <a:t>HttpOnly</a:t>
            </a:r>
            <a:r>
              <a:rPr lang="en-US" dirty="0"/>
              <a:t> cookie</a:t>
            </a:r>
          </a:p>
          <a:p>
            <a:pPr marL="342900" indent="-342900">
              <a:buFont typeface="+mj-lt"/>
              <a:buAutoNum type="arabicPeriod"/>
            </a:pPr>
            <a:r>
              <a:rPr lang="en-US" dirty="0"/>
              <a:t>Insecure cookie</a:t>
            </a:r>
          </a:p>
        </p:txBody>
      </p:sp>
      <p:sp>
        <p:nvSpPr>
          <p:cNvPr id="88" name="Slide Number Placeholder 6">
            <a:extLst>
              <a:ext uri="{FF2B5EF4-FFF2-40B4-BE49-F238E27FC236}">
                <a16:creationId xmlns:a16="http://schemas.microsoft.com/office/drawing/2014/main" id="{79D78448-1441-F985-C479-5AAC852B0F71}"/>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5</a:t>
            </a:fld>
            <a:endParaRPr lang="en-US" dirty="0"/>
          </a:p>
        </p:txBody>
      </p:sp>
      <p:sp>
        <p:nvSpPr>
          <p:cNvPr id="3" name="TextBox 2">
            <a:extLst>
              <a:ext uri="{FF2B5EF4-FFF2-40B4-BE49-F238E27FC236}">
                <a16:creationId xmlns:a16="http://schemas.microsoft.com/office/drawing/2014/main" id="{7F3C352E-0407-79D6-176A-D9D234319A11}"/>
              </a:ext>
            </a:extLst>
          </p:cNvPr>
          <p:cNvSpPr txBox="1"/>
          <p:nvPr/>
        </p:nvSpPr>
        <p:spPr>
          <a:xfrm>
            <a:off x="6366354" y="3664180"/>
            <a:ext cx="6093912" cy="923330"/>
          </a:xfrm>
          <a:prstGeom prst="rect">
            <a:avLst/>
          </a:prstGeom>
          <a:noFill/>
        </p:spPr>
        <p:txBody>
          <a:bodyPr wrap="square">
            <a:spAutoFit/>
          </a:bodyPr>
          <a:lstStyle/>
          <a:p>
            <a:pPr marL="342900" indent="-342900">
              <a:buFont typeface="+mj-lt"/>
              <a:buAutoNum type="arabicPeriod"/>
            </a:pPr>
            <a:r>
              <a:rPr lang="en-US" dirty="0"/>
              <a:t>Missing 'X-Frame-Options' header</a:t>
            </a:r>
          </a:p>
          <a:p>
            <a:pPr marL="342900" indent="-342900">
              <a:buFont typeface="+mj-lt"/>
              <a:buAutoNum type="arabicPeriod"/>
            </a:pPr>
            <a:r>
              <a:rPr lang="en-US" dirty="0"/>
              <a:t>Insecure 'Access-Control-Allow-Origin' header </a:t>
            </a:r>
          </a:p>
          <a:p>
            <a:pPr marL="342900" indent="-342900">
              <a:buFont typeface="+mj-lt"/>
              <a:buAutoNum type="arabicPeriod"/>
            </a:pPr>
            <a:r>
              <a:rPr lang="en-US" dirty="0"/>
              <a:t>Password field with auto-complete</a:t>
            </a:r>
          </a:p>
        </p:txBody>
      </p:sp>
      <p:sp>
        <p:nvSpPr>
          <p:cNvPr id="5" name="TextBox 4">
            <a:extLst>
              <a:ext uri="{FF2B5EF4-FFF2-40B4-BE49-F238E27FC236}">
                <a16:creationId xmlns:a16="http://schemas.microsoft.com/office/drawing/2014/main" id="{67CB6BB6-0F29-0AC9-1FD7-9ED027D6965B}"/>
              </a:ext>
            </a:extLst>
          </p:cNvPr>
          <p:cNvSpPr txBox="1"/>
          <p:nvPr/>
        </p:nvSpPr>
        <p:spPr>
          <a:xfrm>
            <a:off x="6388784" y="3228292"/>
            <a:ext cx="4755097"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489" b="1" dirty="0">
                <a:solidFill>
                  <a:srgbClr val="FFBB78"/>
                </a:solidFill>
                <a:latin typeface="Poppins" panose="00000500000000000000" pitchFamily="2" charset="0"/>
              </a:rPr>
              <a:t>L</a:t>
            </a:r>
            <a:r>
              <a:rPr lang="en-IN" sz="2489" b="1" i="0" u="none" strike="noStrike" dirty="0">
                <a:solidFill>
                  <a:srgbClr val="FFBB78"/>
                </a:solidFill>
                <a:effectLst/>
                <a:latin typeface="Poppins" panose="00000500000000000000" pitchFamily="2" charset="0"/>
              </a:rPr>
              <a:t>ow severity</a:t>
            </a:r>
            <a:endParaRPr lang="en-IN" sz="2489" dirty="0">
              <a:solidFill>
                <a:srgbClr val="FFBB78"/>
              </a:solidFill>
            </a:endParaRPr>
          </a:p>
        </p:txBody>
      </p:sp>
    </p:spTree>
    <p:extLst>
      <p:ext uri="{BB962C8B-B14F-4D97-AF65-F5344CB8AC3E}">
        <p14:creationId xmlns:p14="http://schemas.microsoft.com/office/powerpoint/2010/main" val="302855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334;p8">
            <a:extLst>
              <a:ext uri="{FF2B5EF4-FFF2-40B4-BE49-F238E27FC236}">
                <a16:creationId xmlns:a16="http://schemas.microsoft.com/office/drawing/2014/main" id="{DC33A851-837C-35C9-8589-09B2A35F8076}"/>
              </a:ext>
            </a:extLst>
          </p:cNvPr>
          <p:cNvSpPr txBox="1"/>
          <p:nvPr/>
        </p:nvSpPr>
        <p:spPr>
          <a:xfrm>
            <a:off x="4788340" y="-55692"/>
            <a:ext cx="3573607" cy="985838"/>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a:lstStyle>
          <a:p>
            <a:pPr marL="0" marR="0" lvl="0" indent="0" defTabSz="914400">
              <a:lnSpc>
                <a:spcPct val="90000"/>
              </a:lnSpc>
              <a:spcBef>
                <a:spcPct val="0"/>
              </a:spcBef>
              <a:spcAft>
                <a:spcPts val="600"/>
              </a:spcAft>
              <a:buClr>
                <a:srgbClr val="000000"/>
              </a:buClr>
              <a:buSzPts val="6000"/>
            </a:pPr>
            <a:r>
              <a:rPr lang="en-US" sz="3200" b="1" cap="all" dirty="0">
                <a:solidFill>
                  <a:schemeClr val="tx1"/>
                </a:solidFill>
                <a:latin typeface="+mj-lt"/>
                <a:ea typeface="+mj-ea"/>
                <a:cs typeface="+mj-cs"/>
                <a:sym typeface="Poppins"/>
              </a:rPr>
              <a:t>OTHER </a:t>
            </a:r>
            <a:r>
              <a:rPr lang="en-US" sz="3200" b="1" i="0" u="none" strike="noStrike" cap="all" dirty="0">
                <a:solidFill>
                  <a:schemeClr val="tx1"/>
                </a:solidFill>
                <a:latin typeface="+mj-lt"/>
                <a:ea typeface="+mj-ea"/>
                <a:cs typeface="+mj-cs"/>
                <a:sym typeface="Poppins"/>
              </a:rPr>
              <a:t> Findings</a:t>
            </a:r>
            <a:endParaRPr lang="en-US" sz="3200" b="1" i="0" u="none" strike="noStrike" cap="all" dirty="0">
              <a:solidFill>
                <a:schemeClr val="tx1"/>
              </a:solidFill>
              <a:latin typeface="+mj-lt"/>
              <a:ea typeface="+mj-ea"/>
              <a:cs typeface="+mj-cs"/>
              <a:sym typeface="Arial"/>
            </a:endParaRPr>
          </a:p>
        </p:txBody>
      </p:sp>
      <p:sp>
        <p:nvSpPr>
          <p:cNvPr id="80" name="TextBox 79">
            <a:extLst>
              <a:ext uri="{FF2B5EF4-FFF2-40B4-BE49-F238E27FC236}">
                <a16:creationId xmlns:a16="http://schemas.microsoft.com/office/drawing/2014/main" id="{33A5E50F-F67F-CA9C-856F-36B3CA182D72}"/>
              </a:ext>
            </a:extLst>
          </p:cNvPr>
          <p:cNvSpPr txBox="1"/>
          <p:nvPr/>
        </p:nvSpPr>
        <p:spPr>
          <a:xfrm>
            <a:off x="2120987" y="873431"/>
            <a:ext cx="4783052"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489" b="1" i="0" u="none" strike="noStrike" dirty="0">
                <a:solidFill>
                  <a:schemeClr val="tx1"/>
                </a:solidFill>
                <a:effectLst/>
                <a:latin typeface="Poppins" panose="00000500000000000000" pitchFamily="2" charset="0"/>
              </a:rPr>
              <a:t>Informational Findings </a:t>
            </a:r>
          </a:p>
        </p:txBody>
      </p:sp>
      <p:sp>
        <p:nvSpPr>
          <p:cNvPr id="81" name="TextBox 80">
            <a:extLst>
              <a:ext uri="{FF2B5EF4-FFF2-40B4-BE49-F238E27FC236}">
                <a16:creationId xmlns:a16="http://schemas.microsoft.com/office/drawing/2014/main" id="{6F02C28C-C87C-D025-5DF1-5F2BE49EE08E}"/>
              </a:ext>
            </a:extLst>
          </p:cNvPr>
          <p:cNvSpPr txBox="1"/>
          <p:nvPr/>
        </p:nvSpPr>
        <p:spPr>
          <a:xfrm>
            <a:off x="2108461" y="1305601"/>
            <a:ext cx="4768144" cy="5355312"/>
          </a:xfrm>
          <a:prstGeom prst="rect">
            <a:avLst/>
          </a:prstGeom>
          <a:noFill/>
        </p:spPr>
        <p:txBody>
          <a:bodyPr wrap="square">
            <a:spAutoFit/>
          </a:bodyPr>
          <a:lstStyle/>
          <a:p>
            <a:pPr marL="342900" indent="-342900">
              <a:buFont typeface="Arial" panose="020B0604020202020204" pitchFamily="34" charset="0"/>
              <a:buChar char="•"/>
            </a:pPr>
            <a:r>
              <a:rPr lang="en-US" sz="1600" dirty="0"/>
              <a:t>The server supports </a:t>
            </a:r>
            <a:r>
              <a:rPr lang="en-US" sz="1600" dirty="0">
                <a:solidFill>
                  <a:srgbClr val="FFFF00"/>
                </a:solidFill>
              </a:rPr>
              <a:t>TLS v1.1</a:t>
            </a:r>
          </a:p>
          <a:p>
            <a:pPr marL="342900" indent="-342900">
              <a:buFont typeface="Arial" panose="020B0604020202020204" pitchFamily="34" charset="0"/>
              <a:buChar char="•"/>
            </a:pPr>
            <a:r>
              <a:rPr lang="en-US" sz="1600" dirty="0"/>
              <a:t>The server supports </a:t>
            </a:r>
            <a:r>
              <a:rPr lang="en-US" sz="1600" dirty="0">
                <a:solidFill>
                  <a:srgbClr val="FFFF00"/>
                </a:solidFill>
              </a:rPr>
              <a:t>TLS v1.0</a:t>
            </a:r>
          </a:p>
          <a:p>
            <a:pPr marL="342900" indent="-342900">
              <a:buFont typeface="Arial" panose="020B0604020202020204" pitchFamily="34" charset="0"/>
              <a:buChar char="•"/>
            </a:pPr>
            <a:r>
              <a:rPr lang="en-US" sz="1600" dirty="0"/>
              <a:t>Verb tampering</a:t>
            </a:r>
          </a:p>
          <a:p>
            <a:pPr marL="342900" indent="-342900">
              <a:buFont typeface="Arial" panose="020B0604020202020204" pitchFamily="34" charset="0"/>
              <a:buChar char="•"/>
            </a:pPr>
            <a:r>
              <a:rPr lang="en-US" sz="1600" dirty="0"/>
              <a:t>Using Components with Known Vulnerabilities - </a:t>
            </a:r>
            <a:r>
              <a:rPr lang="en-US" sz="1600" dirty="0">
                <a:solidFill>
                  <a:srgbClr val="FFFF00"/>
                </a:solidFill>
              </a:rPr>
              <a:t>jQuery.js</a:t>
            </a:r>
            <a:r>
              <a:rPr lang="en-US" sz="1600" dirty="0"/>
              <a:t> version less than 3.5.0, </a:t>
            </a:r>
            <a:r>
              <a:rPr lang="en-US" sz="1600" dirty="0">
                <a:solidFill>
                  <a:srgbClr val="FFFF00"/>
                </a:solidFill>
              </a:rPr>
              <a:t>bootstrap.js</a:t>
            </a:r>
            <a:r>
              <a:rPr lang="en-US" sz="1600" dirty="0"/>
              <a:t> less than 3.4.1</a:t>
            </a:r>
          </a:p>
          <a:p>
            <a:pPr marL="342900" indent="-342900">
              <a:buFont typeface="Arial" panose="020B0604020202020204" pitchFamily="34" charset="0"/>
              <a:buChar char="•"/>
            </a:pPr>
            <a:r>
              <a:rPr lang="en-US" sz="1600" dirty="0"/>
              <a:t>Missing security headers - </a:t>
            </a:r>
            <a:r>
              <a:rPr lang="en-US" sz="1600" dirty="0">
                <a:solidFill>
                  <a:srgbClr val="FFFF00"/>
                </a:solidFill>
              </a:rPr>
              <a:t>Cache-Control</a:t>
            </a:r>
            <a:r>
              <a:rPr lang="en-US" sz="1600" dirty="0"/>
              <a:t>, </a:t>
            </a:r>
            <a:r>
              <a:rPr lang="en-US" sz="1600" dirty="0">
                <a:solidFill>
                  <a:srgbClr val="FFFF00"/>
                </a:solidFill>
              </a:rPr>
              <a:t>X-Frame-Options, X-Content-Type-Options, X-XSS-Protection</a:t>
            </a:r>
          </a:p>
          <a:p>
            <a:pPr marL="342900" indent="-342900">
              <a:buFont typeface="Arial" panose="020B0604020202020204" pitchFamily="34" charset="0"/>
              <a:buChar char="•"/>
            </a:pPr>
            <a:r>
              <a:rPr lang="en-US" sz="1600" dirty="0"/>
              <a:t>Missing Content Security Policy in response header</a:t>
            </a:r>
          </a:p>
          <a:p>
            <a:pPr marL="342900" indent="-342900">
              <a:buFont typeface="Arial" panose="020B0604020202020204" pitchFamily="34" charset="0"/>
              <a:buChar char="•"/>
            </a:pPr>
            <a:r>
              <a:rPr lang="en-US" sz="1600" dirty="0"/>
              <a:t>Insecure CORS</a:t>
            </a:r>
          </a:p>
          <a:p>
            <a:pPr marL="342900" indent="-342900">
              <a:buFont typeface="Arial" panose="020B0604020202020204" pitchFamily="34" charset="0"/>
              <a:buChar char="•"/>
            </a:pPr>
            <a:r>
              <a:rPr lang="en-US" sz="1600" dirty="0"/>
              <a:t>HTTP trace support detected</a:t>
            </a:r>
          </a:p>
          <a:p>
            <a:pPr marL="342900" indent="-342900">
              <a:buFont typeface="Arial" panose="020B0604020202020204" pitchFamily="34" charset="0"/>
              <a:buChar char="•"/>
            </a:pPr>
            <a:r>
              <a:rPr lang="en-US" sz="1600" dirty="0"/>
              <a:t>Autocomplete on sensitive fields</a:t>
            </a:r>
          </a:p>
          <a:p>
            <a:pPr marL="342900" indent="-342900">
              <a:buFont typeface="Arial" panose="020B0604020202020204" pitchFamily="34" charset="0"/>
              <a:buChar char="•"/>
            </a:pPr>
            <a:r>
              <a:rPr lang="en-US" sz="1600" dirty="0"/>
              <a:t>Autocomplete on password fields</a:t>
            </a:r>
          </a:p>
          <a:p>
            <a:pPr marL="342900" indent="-342900">
              <a:buFont typeface="Arial" panose="020B0604020202020204" pitchFamily="34" charset="0"/>
              <a:buChar char="•"/>
            </a:pPr>
            <a:r>
              <a:rPr lang="en-US" sz="1600" dirty="0"/>
              <a:t>Supported HTTP Versions</a:t>
            </a:r>
          </a:p>
          <a:p>
            <a:pPr marL="342900" indent="-342900">
              <a:buFont typeface="Arial" panose="020B0604020202020204" pitchFamily="34" charset="0"/>
              <a:buChar char="•"/>
            </a:pPr>
            <a:r>
              <a:rPr lang="en-US" sz="1600" dirty="0"/>
              <a:t>Old Version of </a:t>
            </a:r>
            <a:r>
              <a:rPr lang="en-US" sz="1600" dirty="0" err="1">
                <a:solidFill>
                  <a:srgbClr val="FFFF00"/>
                </a:solidFill>
              </a:rPr>
              <a:t>JQuery</a:t>
            </a:r>
            <a:r>
              <a:rPr lang="en-US" sz="1600" dirty="0"/>
              <a:t> Detected</a:t>
            </a:r>
          </a:p>
          <a:p>
            <a:pPr marL="342900" indent="-342900">
              <a:buFont typeface="Arial" panose="020B0604020202020204" pitchFamily="34" charset="0"/>
              <a:buChar char="•"/>
            </a:pPr>
            <a:r>
              <a:rPr lang="en-US" sz="1600" dirty="0"/>
              <a:t>Old Version of </a:t>
            </a:r>
            <a:r>
              <a:rPr lang="en-US" sz="1600" dirty="0">
                <a:solidFill>
                  <a:srgbClr val="FFFF00"/>
                </a:solidFill>
              </a:rPr>
              <a:t>Bootstrap</a:t>
            </a:r>
            <a:r>
              <a:rPr lang="en-US" sz="1600" dirty="0"/>
              <a:t> Detected</a:t>
            </a:r>
          </a:p>
          <a:p>
            <a:pPr marL="342900" indent="-342900">
              <a:buFont typeface="Arial" panose="020B0604020202020204" pitchFamily="34" charset="0"/>
              <a:buChar char="•"/>
            </a:pPr>
            <a:r>
              <a:rPr lang="en-US" sz="1600" dirty="0"/>
              <a:t>Missing header - Permissions-Policy, Expect-CTDNS Map &amp; IP Information</a:t>
            </a:r>
          </a:p>
          <a:p>
            <a:pPr marL="342900" indent="-342900">
              <a:buFont typeface="Arial" panose="020B0604020202020204" pitchFamily="34" charset="0"/>
              <a:buChar char="•"/>
            </a:pPr>
            <a:r>
              <a:rPr lang="en-US" sz="1600" dirty="0"/>
              <a:t>Subdomains</a:t>
            </a:r>
          </a:p>
          <a:p>
            <a:pPr marL="342900" indent="-342900">
              <a:buFont typeface="Arial" panose="020B0604020202020204" pitchFamily="34" charset="0"/>
              <a:buChar char="•"/>
            </a:pPr>
            <a:r>
              <a:rPr lang="en-US" sz="1600" dirty="0"/>
              <a:t>Open Ports</a:t>
            </a:r>
          </a:p>
          <a:p>
            <a:pPr marL="342900" indent="-342900">
              <a:buFont typeface="Arial" panose="020B0604020202020204" pitchFamily="34" charset="0"/>
              <a:buChar char="•"/>
            </a:pPr>
            <a:r>
              <a:rPr lang="en-US" sz="1600" dirty="0"/>
              <a:t>DNS Details</a:t>
            </a:r>
          </a:p>
        </p:txBody>
      </p:sp>
      <p:sp>
        <p:nvSpPr>
          <p:cNvPr id="82" name="TextBox 81">
            <a:extLst>
              <a:ext uri="{FF2B5EF4-FFF2-40B4-BE49-F238E27FC236}">
                <a16:creationId xmlns:a16="http://schemas.microsoft.com/office/drawing/2014/main" id="{BAFCE0C0-F102-33D2-4FE7-4849AD9B66F1}"/>
              </a:ext>
            </a:extLst>
          </p:cNvPr>
          <p:cNvSpPr txBox="1"/>
          <p:nvPr/>
        </p:nvSpPr>
        <p:spPr>
          <a:xfrm>
            <a:off x="6732719" y="1916146"/>
            <a:ext cx="5171824" cy="47538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400" b="1" i="0" u="none" strike="noStrike" dirty="0">
                <a:solidFill>
                  <a:schemeClr val="tx1"/>
                </a:solidFill>
                <a:effectLst/>
                <a:latin typeface="Poppins" panose="00000500000000000000" pitchFamily="2" charset="0"/>
              </a:rPr>
              <a:t>Potential Attack Vectors /Risks</a:t>
            </a:r>
          </a:p>
        </p:txBody>
      </p:sp>
      <p:sp>
        <p:nvSpPr>
          <p:cNvPr id="87" name="TextBox 86">
            <a:extLst>
              <a:ext uri="{FF2B5EF4-FFF2-40B4-BE49-F238E27FC236}">
                <a16:creationId xmlns:a16="http://schemas.microsoft.com/office/drawing/2014/main" id="{D2A47F8D-8F62-8273-66E8-3FBA4DFBFAB1}"/>
              </a:ext>
            </a:extLst>
          </p:cNvPr>
          <p:cNvSpPr txBox="1"/>
          <p:nvPr/>
        </p:nvSpPr>
        <p:spPr>
          <a:xfrm>
            <a:off x="6853738" y="2404059"/>
            <a:ext cx="4759859" cy="2585323"/>
          </a:xfrm>
          <a:prstGeom prst="rect">
            <a:avLst/>
          </a:prstGeom>
          <a:noFill/>
        </p:spPr>
        <p:txBody>
          <a:bodyPr wrap="square">
            <a:spAutoFit/>
          </a:bodyPr>
          <a:lstStyle/>
          <a:p>
            <a:pPr marL="342900" indent="-342900">
              <a:buFont typeface="+mj-lt"/>
              <a:buAutoNum type="arabicPeriod"/>
            </a:pPr>
            <a:r>
              <a:rPr lang="en-US" dirty="0"/>
              <a:t>XSS</a:t>
            </a:r>
          </a:p>
          <a:p>
            <a:pPr marL="342900" indent="-342900">
              <a:buFont typeface="+mj-lt"/>
              <a:buAutoNum type="arabicPeriod"/>
            </a:pPr>
            <a:r>
              <a:rPr lang="en-US" dirty="0"/>
              <a:t>CSRF</a:t>
            </a:r>
          </a:p>
          <a:p>
            <a:pPr marL="342900" indent="-342900">
              <a:buFont typeface="+mj-lt"/>
              <a:buAutoNum type="arabicPeriod"/>
            </a:pPr>
            <a:r>
              <a:rPr lang="en-US" dirty="0"/>
              <a:t>Sensitive data exposure</a:t>
            </a:r>
          </a:p>
          <a:p>
            <a:pPr marL="342900" indent="-342900">
              <a:buFont typeface="+mj-lt"/>
              <a:buAutoNum type="arabicPeriod"/>
            </a:pPr>
            <a:r>
              <a:rPr lang="en-US" dirty="0"/>
              <a:t>Information disclosure</a:t>
            </a:r>
          </a:p>
          <a:p>
            <a:pPr marL="342900" indent="-342900">
              <a:buFont typeface="+mj-lt"/>
              <a:buAutoNum type="arabicPeriod"/>
            </a:pPr>
            <a:r>
              <a:rPr lang="en-US" dirty="0"/>
              <a:t>Email Address Disclosure</a:t>
            </a:r>
          </a:p>
          <a:p>
            <a:pPr marL="342900" indent="-342900">
              <a:buFont typeface="+mj-lt"/>
              <a:buAutoNum type="arabicPeriod"/>
            </a:pPr>
            <a:r>
              <a:rPr lang="en-US" dirty="0"/>
              <a:t>Target Information</a:t>
            </a:r>
          </a:p>
          <a:p>
            <a:pPr marL="342900" indent="-342900">
              <a:buFont typeface="+mj-lt"/>
              <a:buAutoNum type="arabicPeriod"/>
            </a:pPr>
            <a:r>
              <a:rPr lang="en-US" dirty="0"/>
              <a:t>TRACE Method Allowed</a:t>
            </a:r>
          </a:p>
          <a:p>
            <a:pPr marL="342900" indent="-342900">
              <a:buFont typeface="+mj-lt"/>
              <a:buAutoNum type="arabicPeriod"/>
            </a:pPr>
            <a:r>
              <a:rPr lang="en-US" dirty="0"/>
              <a:t>BREACH attack</a:t>
            </a:r>
          </a:p>
          <a:p>
            <a:pPr marL="342900" indent="-342900">
              <a:buFont typeface="+mj-lt"/>
              <a:buAutoNum type="arabicPeriod"/>
            </a:pPr>
            <a:r>
              <a:rPr lang="en-US" dirty="0"/>
              <a:t>Auto Complete Enabled Password Input</a:t>
            </a:r>
          </a:p>
        </p:txBody>
      </p:sp>
      <p:sp>
        <p:nvSpPr>
          <p:cNvPr id="2" name="Slide Number Placeholder 6">
            <a:extLst>
              <a:ext uri="{FF2B5EF4-FFF2-40B4-BE49-F238E27FC236}">
                <a16:creationId xmlns:a16="http://schemas.microsoft.com/office/drawing/2014/main" id="{0A75F15E-A295-9A48-C71D-0C32F8172DD8}"/>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6</a:t>
            </a:fld>
            <a:endParaRPr lang="en-US" dirty="0"/>
          </a:p>
        </p:txBody>
      </p:sp>
    </p:spTree>
    <p:extLst>
      <p:ext uri="{BB962C8B-B14F-4D97-AF65-F5344CB8AC3E}">
        <p14:creationId xmlns:p14="http://schemas.microsoft.com/office/powerpoint/2010/main" val="389990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334;p8">
            <a:extLst>
              <a:ext uri="{FF2B5EF4-FFF2-40B4-BE49-F238E27FC236}">
                <a16:creationId xmlns:a16="http://schemas.microsoft.com/office/drawing/2014/main" id="{DC33A851-837C-35C9-8589-09B2A35F8076}"/>
              </a:ext>
            </a:extLst>
          </p:cNvPr>
          <p:cNvSpPr txBox="1"/>
          <p:nvPr/>
        </p:nvSpPr>
        <p:spPr>
          <a:xfrm>
            <a:off x="4131112" y="64623"/>
            <a:ext cx="3929775" cy="985838"/>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a:lstStyle>
          <a:p>
            <a:pPr marL="0" marR="0" lvl="0" indent="0" defTabSz="914400">
              <a:lnSpc>
                <a:spcPct val="90000"/>
              </a:lnSpc>
              <a:spcBef>
                <a:spcPct val="0"/>
              </a:spcBef>
              <a:spcAft>
                <a:spcPts val="600"/>
              </a:spcAft>
              <a:buClr>
                <a:srgbClr val="000000"/>
              </a:buClr>
              <a:buSzPts val="6000"/>
            </a:pPr>
            <a:r>
              <a:rPr lang="en-US" sz="3200" b="1" i="0" u="none" strike="noStrike" cap="all" dirty="0">
                <a:solidFill>
                  <a:schemeClr val="tx1"/>
                </a:solidFill>
                <a:latin typeface="+mj-lt"/>
                <a:ea typeface="+mj-ea"/>
                <a:cs typeface="+mj-cs"/>
                <a:sym typeface="Poppins"/>
              </a:rPr>
              <a:t>Technology used</a:t>
            </a:r>
            <a:endParaRPr lang="en-US" sz="3200" b="1" i="0" u="none" strike="noStrike" cap="all" dirty="0">
              <a:solidFill>
                <a:schemeClr val="tx1"/>
              </a:solidFill>
              <a:latin typeface="+mj-lt"/>
              <a:ea typeface="+mj-ea"/>
              <a:cs typeface="+mj-cs"/>
              <a:sym typeface="Arial"/>
            </a:endParaRPr>
          </a:p>
        </p:txBody>
      </p:sp>
      <p:grpSp>
        <p:nvGrpSpPr>
          <p:cNvPr id="13" name="Group 12">
            <a:extLst>
              <a:ext uri="{FF2B5EF4-FFF2-40B4-BE49-F238E27FC236}">
                <a16:creationId xmlns:a16="http://schemas.microsoft.com/office/drawing/2014/main" id="{1ED3A9FE-B2B7-657D-9D29-D7E4C10538CF}"/>
              </a:ext>
            </a:extLst>
          </p:cNvPr>
          <p:cNvGrpSpPr/>
          <p:nvPr/>
        </p:nvGrpSpPr>
        <p:grpSpPr>
          <a:xfrm>
            <a:off x="1315829" y="1099577"/>
            <a:ext cx="9560341" cy="4893138"/>
            <a:chOff x="1848480" y="1032839"/>
            <a:chExt cx="10031830" cy="5309738"/>
          </a:xfrm>
        </p:grpSpPr>
        <p:grpSp>
          <p:nvGrpSpPr>
            <p:cNvPr id="10" name="Group 9">
              <a:extLst>
                <a:ext uri="{FF2B5EF4-FFF2-40B4-BE49-F238E27FC236}">
                  <a16:creationId xmlns:a16="http://schemas.microsoft.com/office/drawing/2014/main" id="{9F5BF279-4F7C-6A01-BECF-907BA1A47FB6}"/>
                </a:ext>
              </a:extLst>
            </p:cNvPr>
            <p:cNvGrpSpPr/>
            <p:nvPr/>
          </p:nvGrpSpPr>
          <p:grpSpPr>
            <a:xfrm>
              <a:off x="1848480" y="1032839"/>
              <a:ext cx="6572251" cy="5309738"/>
              <a:chOff x="3095809" y="1046354"/>
              <a:chExt cx="6572251" cy="5309738"/>
            </a:xfrm>
          </p:grpSpPr>
          <p:pic>
            <p:nvPicPr>
              <p:cNvPr id="3" name="Picture 2" descr="Chart&#10;&#10;Description automatically generated">
                <a:extLst>
                  <a:ext uri="{FF2B5EF4-FFF2-40B4-BE49-F238E27FC236}">
                    <a16:creationId xmlns:a16="http://schemas.microsoft.com/office/drawing/2014/main" id="{14BC2F6F-4F9C-7BD8-EDBC-4DE1AE1B5162}"/>
                  </a:ext>
                </a:extLst>
              </p:cNvPr>
              <p:cNvPicPr>
                <a:picLocks noChangeAspect="1"/>
              </p:cNvPicPr>
              <p:nvPr/>
            </p:nvPicPr>
            <p:blipFill>
              <a:blip r:embed="rId2"/>
              <a:stretch>
                <a:fillRect/>
              </a:stretch>
            </p:blipFill>
            <p:spPr>
              <a:xfrm>
                <a:off x="3095809" y="1046354"/>
                <a:ext cx="6572250" cy="1952625"/>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5523AD93-820E-1ADA-6AF1-D32FF7B987D1}"/>
                  </a:ext>
                </a:extLst>
              </p:cNvPr>
              <p:cNvPicPr>
                <a:picLocks noChangeAspect="1"/>
              </p:cNvPicPr>
              <p:nvPr/>
            </p:nvPicPr>
            <p:blipFill>
              <a:blip r:embed="rId3"/>
              <a:stretch>
                <a:fillRect/>
              </a:stretch>
            </p:blipFill>
            <p:spPr>
              <a:xfrm>
                <a:off x="4747028" y="2998980"/>
                <a:ext cx="4921032" cy="3357112"/>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BD0FF9F4-5ACC-D26F-27AC-24F806D101B8}"/>
                  </a:ext>
                </a:extLst>
              </p:cNvPr>
              <p:cNvPicPr>
                <a:picLocks noChangeAspect="1"/>
              </p:cNvPicPr>
              <p:nvPr/>
            </p:nvPicPr>
            <p:blipFill>
              <a:blip r:embed="rId4"/>
              <a:stretch>
                <a:fillRect/>
              </a:stretch>
            </p:blipFill>
            <p:spPr>
              <a:xfrm>
                <a:off x="3095809" y="2998979"/>
                <a:ext cx="1651218" cy="3357112"/>
              </a:xfrm>
              <a:prstGeom prst="rect">
                <a:avLst/>
              </a:prstGeom>
            </p:spPr>
          </p:pic>
        </p:grpSp>
        <p:pic>
          <p:nvPicPr>
            <p:cNvPr id="12" name="Picture 11" descr="Chart, pie chart&#10;&#10;Description automatically generated">
              <a:extLst>
                <a:ext uri="{FF2B5EF4-FFF2-40B4-BE49-F238E27FC236}">
                  <a16:creationId xmlns:a16="http://schemas.microsoft.com/office/drawing/2014/main" id="{EB73B412-AE36-9F0A-4D2C-8748F7321C6C}"/>
                </a:ext>
              </a:extLst>
            </p:cNvPr>
            <p:cNvPicPr>
              <a:picLocks noChangeAspect="1"/>
            </p:cNvPicPr>
            <p:nvPr/>
          </p:nvPicPr>
          <p:blipFill>
            <a:blip r:embed="rId5"/>
            <a:stretch>
              <a:fillRect/>
            </a:stretch>
          </p:blipFill>
          <p:spPr>
            <a:xfrm>
              <a:off x="8420730" y="1032839"/>
              <a:ext cx="3459580" cy="5309737"/>
            </a:xfrm>
            <a:prstGeom prst="rect">
              <a:avLst/>
            </a:prstGeom>
          </p:spPr>
        </p:pic>
      </p:grpSp>
      <p:sp>
        <p:nvSpPr>
          <p:cNvPr id="91" name="Slide Number Placeholder 6">
            <a:extLst>
              <a:ext uri="{FF2B5EF4-FFF2-40B4-BE49-F238E27FC236}">
                <a16:creationId xmlns:a16="http://schemas.microsoft.com/office/drawing/2014/main" id="{F2794B39-E7DD-56DC-1251-0EECCEB3E391}"/>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7</a:t>
            </a:fld>
            <a:endParaRPr lang="en-US" dirty="0"/>
          </a:p>
        </p:txBody>
      </p:sp>
    </p:spTree>
    <p:extLst>
      <p:ext uri="{BB962C8B-B14F-4D97-AF65-F5344CB8AC3E}">
        <p14:creationId xmlns:p14="http://schemas.microsoft.com/office/powerpoint/2010/main" val="138805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5" name="Rectangle 94">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87" name="Picture 8">
            <a:extLst>
              <a:ext uri="{FF2B5EF4-FFF2-40B4-BE49-F238E27FC236}">
                <a16:creationId xmlns:a16="http://schemas.microsoft.com/office/drawing/2014/main" id="{01700B58-09BA-0074-6BAD-D3F24EAFB6D4}"/>
              </a:ext>
            </a:extLst>
          </p:cNvPr>
          <p:cNvPicPr>
            <a:picLocks noChangeAspect="1"/>
          </p:cNvPicPr>
          <p:nvPr/>
        </p:nvPicPr>
        <p:blipFill rotWithShape="1">
          <a:blip r:embed="rId4">
            <a:alphaModFix/>
          </a:blip>
          <a:srcRect l="1934" t="261" r="17605" b="-156"/>
          <a:stretch/>
        </p:blipFill>
        <p:spPr>
          <a:xfrm>
            <a:off x="-130629" y="-3"/>
            <a:ext cx="12612915" cy="6981373"/>
          </a:xfrm>
          <a:prstGeom prst="rect">
            <a:avLst/>
          </a:prstGeom>
        </p:spPr>
      </p:pic>
      <p:grpSp>
        <p:nvGrpSpPr>
          <p:cNvPr id="98" name="Group 97">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99"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1"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2"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3"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4"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5"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6"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7"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8"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09"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0"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111"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2"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3"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4"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5"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6"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7"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8"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19"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20"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7" name="TextBox 6">
            <a:extLst>
              <a:ext uri="{FF2B5EF4-FFF2-40B4-BE49-F238E27FC236}">
                <a16:creationId xmlns:a16="http://schemas.microsoft.com/office/drawing/2014/main" id="{1E64BB1A-D2C6-49DB-DD69-40F0710E12F6}"/>
              </a:ext>
            </a:extLst>
          </p:cNvPr>
          <p:cNvSpPr txBox="1"/>
          <p:nvPr/>
        </p:nvSpPr>
        <p:spPr>
          <a:xfrm>
            <a:off x="2667000" y="2658268"/>
            <a:ext cx="6858000" cy="136789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b="1" cap="all" dirty="0">
                <a:latin typeface="+mj-lt"/>
                <a:ea typeface="+mj-ea"/>
                <a:cs typeface="+mj-cs"/>
              </a:rPr>
              <a:t>Details of Potentially Actionable Findings</a:t>
            </a:r>
          </a:p>
        </p:txBody>
      </p:sp>
      <p:sp>
        <p:nvSpPr>
          <p:cNvPr id="10" name="Slide Number Placeholder 6">
            <a:extLst>
              <a:ext uri="{FF2B5EF4-FFF2-40B4-BE49-F238E27FC236}">
                <a16:creationId xmlns:a16="http://schemas.microsoft.com/office/drawing/2014/main" id="{1822DC7B-9826-F767-5D1C-C58A00ECCEA3}"/>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8</a:t>
            </a:fld>
            <a:endParaRPr lang="en-US" dirty="0"/>
          </a:p>
        </p:txBody>
      </p:sp>
    </p:spTree>
    <p:extLst>
      <p:ext uri="{BB962C8B-B14F-4D97-AF65-F5344CB8AC3E}">
        <p14:creationId xmlns:p14="http://schemas.microsoft.com/office/powerpoint/2010/main" val="291015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3" name="Group 19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4" name="Group 19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5" name="Group 19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34" name="Rectangle 2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86" name="TextBox 185">
            <a:extLst>
              <a:ext uri="{FF2B5EF4-FFF2-40B4-BE49-F238E27FC236}">
                <a16:creationId xmlns:a16="http://schemas.microsoft.com/office/drawing/2014/main" id="{77FB5DF3-28E6-563C-DE55-8118CF1B4EAE}"/>
              </a:ext>
            </a:extLst>
          </p:cNvPr>
          <p:cNvSpPr txBox="1"/>
          <p:nvPr/>
        </p:nvSpPr>
        <p:spPr>
          <a:xfrm>
            <a:off x="3219110" y="-131211"/>
            <a:ext cx="5942693" cy="1478570"/>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914400">
              <a:lnSpc>
                <a:spcPct val="90000"/>
              </a:lnSpc>
              <a:spcBef>
                <a:spcPct val="0"/>
              </a:spcBef>
              <a:spcAft>
                <a:spcPts val="600"/>
              </a:spcAft>
            </a:pPr>
            <a:r>
              <a:rPr lang="en-US" sz="3200" b="1" i="0" u="none" strike="noStrike" cap="all" dirty="0">
                <a:solidFill>
                  <a:schemeClr val="tx1"/>
                </a:solidFill>
                <a:effectLst/>
                <a:latin typeface="+mj-lt"/>
                <a:ea typeface="+mj-ea"/>
                <a:cs typeface="+mj-cs"/>
              </a:rPr>
              <a:t>A3-Cross-Site Scripting (XSS)</a:t>
            </a:r>
          </a:p>
        </p:txBody>
      </p:sp>
      <p:sp>
        <p:nvSpPr>
          <p:cNvPr id="6" name="TextBox 5">
            <a:extLst>
              <a:ext uri="{FF2B5EF4-FFF2-40B4-BE49-F238E27FC236}">
                <a16:creationId xmlns:a16="http://schemas.microsoft.com/office/drawing/2014/main" id="{43D0124B-4CAA-32B4-D6CE-F51862A69E65}"/>
              </a:ext>
            </a:extLst>
          </p:cNvPr>
          <p:cNvSpPr txBox="1"/>
          <p:nvPr/>
        </p:nvSpPr>
        <p:spPr>
          <a:xfrm>
            <a:off x="1251516" y="1339663"/>
            <a:ext cx="4459287" cy="3965046"/>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sz="2000" b="1" dirty="0"/>
              <a:t>XSS flaws occur whenever an application takes untrusted data and sends it to a web browser without proper validation or escaping. XSS allows attackers to execute scripts in the victim’s browser which can hijack user sessions, deface web sites, or redirect the user to malicious sites.</a:t>
            </a:r>
          </a:p>
        </p:txBody>
      </p:sp>
      <p:pic>
        <p:nvPicPr>
          <p:cNvPr id="14" name="Picture 13">
            <a:extLst>
              <a:ext uri="{FF2B5EF4-FFF2-40B4-BE49-F238E27FC236}">
                <a16:creationId xmlns:a16="http://schemas.microsoft.com/office/drawing/2014/main" id="{A1CADC5B-E771-76FE-8D84-066D86863974}"/>
              </a:ext>
            </a:extLst>
          </p:cNvPr>
          <p:cNvPicPr>
            <a:picLocks noChangeAspect="1"/>
          </p:cNvPicPr>
          <p:nvPr/>
        </p:nvPicPr>
        <p:blipFill>
          <a:blip r:embed="rId3"/>
          <a:stretch>
            <a:fillRect/>
          </a:stretch>
        </p:blipFill>
        <p:spPr>
          <a:xfrm>
            <a:off x="6027696" y="1339974"/>
            <a:ext cx="5456279" cy="40612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38" name="Group 2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6" name="TextBox 15">
            <a:extLst>
              <a:ext uri="{FF2B5EF4-FFF2-40B4-BE49-F238E27FC236}">
                <a16:creationId xmlns:a16="http://schemas.microsoft.com/office/drawing/2014/main" id="{E8882FDF-11A1-9F67-A374-B84A804F32A9}"/>
              </a:ext>
            </a:extLst>
          </p:cNvPr>
          <p:cNvSpPr txBox="1"/>
          <p:nvPr/>
        </p:nvSpPr>
        <p:spPr>
          <a:xfrm>
            <a:off x="2305139" y="4576763"/>
            <a:ext cx="6100174" cy="1785104"/>
          </a:xfrm>
          <a:prstGeom prst="rect">
            <a:avLst/>
          </a:prstGeom>
          <a:noFill/>
        </p:spPr>
        <p:txBody>
          <a:bodyPr wrap="square">
            <a:spAutoFit/>
          </a:bodyPr>
          <a:lstStyle/>
          <a:p>
            <a:r>
              <a:rPr lang="en-US" sz="2000" b="1" dirty="0"/>
              <a:t>References</a:t>
            </a:r>
          </a:p>
          <a:p>
            <a:endParaRPr lang="en-US" dirty="0"/>
          </a:p>
          <a:p>
            <a:pPr marL="285750" indent="-285750">
              <a:buFont typeface="Arial" panose="020B0604020202020204" pitchFamily="34" charset="0"/>
              <a:buChar char="•"/>
            </a:pPr>
            <a:r>
              <a:rPr lang="en-US" dirty="0"/>
              <a:t>CWE-79</a:t>
            </a:r>
          </a:p>
          <a:p>
            <a:pPr marL="285750" indent="-285750">
              <a:buFont typeface="Arial" panose="020B0604020202020204" pitchFamily="34" charset="0"/>
              <a:buChar char="•"/>
            </a:pPr>
            <a:r>
              <a:rPr lang="en-US" dirty="0" err="1"/>
              <a:t>Secunia</a:t>
            </a:r>
            <a:endParaRPr lang="en-US" dirty="0"/>
          </a:p>
          <a:p>
            <a:pPr marL="285750" indent="-285750">
              <a:buFont typeface="Arial" panose="020B0604020202020204" pitchFamily="34" charset="0"/>
              <a:buChar char="•"/>
            </a:pPr>
            <a:r>
              <a:rPr lang="en-US" dirty="0"/>
              <a:t>WASC</a:t>
            </a:r>
          </a:p>
          <a:p>
            <a:pPr marL="285750" indent="-285750">
              <a:buFont typeface="Arial" panose="020B0604020202020204" pitchFamily="34" charset="0"/>
              <a:buChar char="•"/>
            </a:pPr>
            <a:r>
              <a:rPr lang="en-US" dirty="0"/>
              <a:t>OWASP</a:t>
            </a:r>
          </a:p>
        </p:txBody>
      </p:sp>
      <p:sp>
        <p:nvSpPr>
          <p:cNvPr id="17" name="Slide Number Placeholder 6">
            <a:extLst>
              <a:ext uri="{FF2B5EF4-FFF2-40B4-BE49-F238E27FC236}">
                <a16:creationId xmlns:a16="http://schemas.microsoft.com/office/drawing/2014/main" id="{54D1049A-14FF-7A41-5092-4AF6992128E5}"/>
              </a:ext>
            </a:extLst>
          </p:cNvPr>
          <p:cNvSpPr txBox="1">
            <a:spLocks/>
          </p:cNvSpPr>
          <p:nvPr/>
        </p:nvSpPr>
        <p:spPr>
          <a:xfrm>
            <a:off x="9140971" y="6226198"/>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E024F78-56A6-7740-B68D-8D4D026EDF3F}" type="slidenum">
              <a:rPr lang="en-US" sz="1200" smtClean="0"/>
              <a:pPr algn="r"/>
              <a:t>9</a:t>
            </a:fld>
            <a:endParaRPr lang="en-US" dirty="0"/>
          </a:p>
        </p:txBody>
      </p:sp>
    </p:spTree>
    <p:extLst>
      <p:ext uri="{BB962C8B-B14F-4D97-AF65-F5344CB8AC3E}">
        <p14:creationId xmlns:p14="http://schemas.microsoft.com/office/powerpoint/2010/main" val="205392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3050</TotalTime>
  <Words>2374</Words>
  <Application>Microsoft Office PowerPoint</Application>
  <PresentationFormat>Widescreen</PresentationFormat>
  <Paragraphs>293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Poppins</vt:lpstr>
      <vt:lpstr>Tw Cen MT</vt:lpstr>
      <vt:lpstr>Circuit</vt:lpstr>
      <vt:lpstr>Complimentary Threat Surface Analysis  &amp; Recommendations</vt:lpstr>
      <vt:lpstr>PowerPoint Presentation</vt:lpstr>
      <vt:lpstr>Target Website: https://edistrict.kerala.gov.in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Complimentary Threat Surface Analysis  &amp; Recommendations</dc:title>
  <dc:creator>Anoop B</dc:creator>
  <cp:lastModifiedBy>Anoop B</cp:lastModifiedBy>
  <cp:revision>54</cp:revision>
  <dcterms:created xsi:type="dcterms:W3CDTF">2022-11-30T09:15:34Z</dcterms:created>
  <dcterms:modified xsi:type="dcterms:W3CDTF">2022-12-26T07:37:12Z</dcterms:modified>
</cp:coreProperties>
</file>