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98" r:id="rId2"/>
    <p:sldId id="410" r:id="rId3"/>
    <p:sldId id="413" r:id="rId4"/>
    <p:sldId id="401" r:id="rId5"/>
    <p:sldId id="402" r:id="rId6"/>
    <p:sldId id="403" r:id="rId7"/>
    <p:sldId id="404" r:id="rId8"/>
    <p:sldId id="407" r:id="rId9"/>
    <p:sldId id="406" r:id="rId10"/>
    <p:sldId id="411" r:id="rId11"/>
    <p:sldId id="412" r:id="rId12"/>
    <p:sldId id="408" r:id="rId13"/>
  </p:sldIdLst>
  <p:sldSz cx="12192000" cy="6858000"/>
  <p:notesSz cx="6808788" cy="99409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C2EF"/>
    <a:srgbClr val="C80305"/>
    <a:srgbClr val="00CC99"/>
    <a:srgbClr val="FFFBFB"/>
    <a:srgbClr val="A16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81993" autoAdjust="0"/>
  </p:normalViewPr>
  <p:slideViewPr>
    <p:cSldViewPr snapToGrid="0">
      <p:cViewPr varScale="1">
        <p:scale>
          <a:sx n="71" d="100"/>
          <a:sy n="71" d="100"/>
        </p:scale>
        <p:origin x="10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374B2-0C1A-426F-8F1F-07D8DF505406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245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6038" y="944245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A13F3-26B5-4D93-A4FA-BE65590A8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298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7683B-26D8-724E-89B0-02249384450D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64375-EE74-1B43-ADD9-C3016E912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3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162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675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817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88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872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81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35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027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63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800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418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2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45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1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54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32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98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74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69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49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02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08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68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accent1">
                <a:lumMod val="60000"/>
                <a:lumOff val="40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091AA-3F0C-4182-9D7B-1EB634D8256B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72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hyperlink" Target="https://www.youtube.com/watch?v=t5I_c5w9rUM&amp;list=PLpXDfP--B5esxM6zbiNUj_Tws-uGbEVPb&amp;index=15" TargetMode="External"/><Relationship Id="rId18" Type="http://schemas.openxmlformats.org/officeDocument/2006/relationships/hyperlink" Target="https://www.youtube.com/watch?v=AQ6yEINNZMs&amp;list=PLpXDfP--B5esLa0TC2b5e00HFX9-8zyVc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hyperlink" Target="https://www.youtube.com/watch?v=xn1st-yv2kI&amp;list=PLpXDfP--B5esxM6zbiNUj_Tws-uGbEVPb&amp;index=14" TargetMode="External"/><Relationship Id="rId17" Type="http://schemas.openxmlformats.org/officeDocument/2006/relationships/hyperlink" Target="https://www.youtube.com/playlist?list=PLpXDfP--B5evNTAKT6qxxELb3QSP2Nz_d" TargetMode="External"/><Relationship Id="rId2" Type="http://schemas.openxmlformats.org/officeDocument/2006/relationships/notesSlide" Target="../notesSlides/notesSlide10.xml"/><Relationship Id="rId16" Type="http://schemas.openxmlformats.org/officeDocument/2006/relationships/hyperlink" Target="https://www.youtube.com/playlist?list=PLpXDfP--B5esxM6zbiNUj_Tws-uGbEVPb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www.youtube.com/watch?v=Asmt1ws1ogw&amp;list=PLpXDfP--B5esxM6zbiNUj_Tws-uGbEVPb&amp;index=2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s://www.youtube.com/watch?v=z3nrxcffbfI&amp;list=PLpXDfP--B5esxM6zbiNUj_Tws-uGbEVPb&amp;index=29" TargetMode="External"/><Relationship Id="rId10" Type="http://schemas.openxmlformats.org/officeDocument/2006/relationships/image" Target="../media/image10.png"/><Relationship Id="rId19" Type="http://schemas.openxmlformats.org/officeDocument/2006/relationships/hyperlink" Target="http://www.wordreference.com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hyperlink" Target="https://www.youtube.com/watch?v=-ReQcfZgm9w&amp;list=PLpXDfP--B5esxM6zbiNUj_Tws-uGbEVPb&amp;index=28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hyperlink" Target="http://www.wordreference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3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qruiz.net/Q/?jpoAh1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7.jpeg"/><Relationship Id="rId12" Type="http://schemas.openxmlformats.org/officeDocument/2006/relationships/hyperlink" Target="http://www.wordreference.com/" TargetMode="External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jp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10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www.mentimeter.com/app/presentation/aljipz12v2aiwqh622hcjewajrfwfg37/hsqpswrek47c/edit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32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www.wordreference.com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hyperlink" Target="https://www.businessenglishsite.com/" TargetMode="External"/><Relationship Id="rId18" Type="http://schemas.openxmlformats.org/officeDocument/2006/relationships/hyperlink" Target="https://wordcounter.net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hyperlink" Target="http://www.ego4u.com/" TargetMode="External"/><Relationship Id="rId17" Type="http://schemas.openxmlformats.org/officeDocument/2006/relationships/hyperlink" Target="http://www.proprofs.com/quiz-school/topic/computer" TargetMode="External"/><Relationship Id="rId2" Type="http://schemas.openxmlformats.org/officeDocument/2006/relationships/notesSlide" Target="../notesSlides/notesSlide9.xml"/><Relationship Id="rId16" Type="http://schemas.openxmlformats.org/officeDocument/2006/relationships/hyperlink" Target="https://www.ispeakspokespoken.com/cours-anglais/#Cours-danglais-pour-avances" TargetMode="External"/><Relationship Id="rId20" Type="http://schemas.openxmlformats.org/officeDocument/2006/relationships/hyperlink" Target="http://www.wordreference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www.deepl.com/translator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s://www.anglaisfacile.com/beginners/" TargetMode="External"/><Relationship Id="rId10" Type="http://schemas.openxmlformats.org/officeDocument/2006/relationships/image" Target="../media/image10.png"/><Relationship Id="rId19" Type="http://schemas.openxmlformats.org/officeDocument/2006/relationships/hyperlink" Target="https://global-exam.com/blog/fr/general-english-combien-de-temps-pour-apprendre-langlais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hyperlink" Target="http://www.breakingnewsenglish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59DBBB5-BBE2-F68D-01A3-13818EE2C8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8" t="17420" r="49" b="22657"/>
          <a:stretch/>
        </p:blipFill>
        <p:spPr>
          <a:xfrm>
            <a:off x="0" y="940780"/>
            <a:ext cx="12192944" cy="591722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267230" y="5002085"/>
            <a:ext cx="54000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62C2EF"/>
                </a:solidFill>
              </a:rPr>
              <a:t>www.adrar-numerique.com</a:t>
            </a:r>
            <a:endParaRPr lang="fr-FR" sz="2400" dirty="0">
              <a:solidFill>
                <a:srgbClr val="62C2EF"/>
              </a:solidFill>
            </a:endParaRP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F55F0971-13AC-A4DC-229A-7F558CCE4004}"/>
              </a:ext>
            </a:extLst>
          </p:cNvPr>
          <p:cNvGrpSpPr/>
          <p:nvPr/>
        </p:nvGrpSpPr>
        <p:grpSpPr>
          <a:xfrm>
            <a:off x="0" y="6480855"/>
            <a:ext cx="12198785" cy="406597"/>
            <a:chOff x="0" y="6480855"/>
            <a:chExt cx="12198785" cy="40659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857B399-F267-D74A-B3F1-548C39AC95E1}"/>
                </a:ext>
              </a:extLst>
            </p:cNvPr>
            <p:cNvSpPr/>
            <p:nvPr/>
          </p:nvSpPr>
          <p:spPr>
            <a:xfrm>
              <a:off x="0" y="6511996"/>
              <a:ext cx="12198785" cy="360143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0D39A5D-0902-077E-79BD-1D23493BFC47}"/>
                </a:ext>
              </a:extLst>
            </p:cNvPr>
            <p:cNvGrpSpPr/>
            <p:nvPr/>
          </p:nvGrpSpPr>
          <p:grpSpPr>
            <a:xfrm>
              <a:off x="7331819" y="6511997"/>
              <a:ext cx="4794864" cy="344314"/>
              <a:chOff x="7331819" y="6511997"/>
              <a:chExt cx="4794864" cy="344314"/>
            </a:xfrm>
          </p:grpSpPr>
          <p:pic>
            <p:nvPicPr>
              <p:cNvPr id="38" name="Image 37">
                <a:extLst>
                  <a:ext uri="{FF2B5EF4-FFF2-40B4-BE49-F238E27FC236}">
                    <a16:creationId xmlns:a16="http://schemas.microsoft.com/office/drawing/2014/main" id="{8258027A-0FCD-1465-2F3C-A85839285A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7005"/>
              <a:stretch/>
            </p:blipFill>
            <p:spPr>
              <a:xfrm>
                <a:off x="8695372" y="6511997"/>
                <a:ext cx="3431311" cy="344314"/>
              </a:xfrm>
              <a:prstGeom prst="rect">
                <a:avLst/>
              </a:prstGeom>
            </p:spPr>
          </p:pic>
          <p:pic>
            <p:nvPicPr>
              <p:cNvPr id="39" name="Image 38">
                <a:extLst>
                  <a:ext uri="{FF2B5EF4-FFF2-40B4-BE49-F238E27FC236}">
                    <a16:creationId xmlns:a16="http://schemas.microsoft.com/office/drawing/2014/main" id="{3A38143F-4333-557C-E08E-44C986F99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1819" y="6561405"/>
                <a:ext cx="1180585" cy="267599"/>
              </a:xfrm>
              <a:prstGeom prst="rect">
                <a:avLst/>
              </a:prstGeom>
            </p:spPr>
          </p:pic>
        </p:grpSp>
        <p:pic>
          <p:nvPicPr>
            <p:cNvPr id="36" name="Image 35" descr="LOGO-ERN-GEN2017-1.png">
              <a:extLst>
                <a:ext uri="{FF2B5EF4-FFF2-40B4-BE49-F238E27FC236}">
                  <a16:creationId xmlns:a16="http://schemas.microsoft.com/office/drawing/2014/main" id="{16604F19-73B9-18A3-6505-8C07028248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17" r="19245"/>
            <a:stretch/>
          </p:blipFill>
          <p:spPr>
            <a:xfrm>
              <a:off x="65317" y="6529945"/>
              <a:ext cx="817649" cy="340538"/>
            </a:xfrm>
            <a:prstGeom prst="rect">
              <a:avLst/>
            </a:prstGeom>
          </p:spPr>
        </p:pic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F502D3B1-EAC9-877D-7AA3-325BA40777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48283" y="6480855"/>
              <a:ext cx="818276" cy="406597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01656A8B-2FEB-5846-73BC-5CB9BC379BBC}"/>
              </a:ext>
            </a:extLst>
          </p:cNvPr>
          <p:cNvGrpSpPr/>
          <p:nvPr/>
        </p:nvGrpSpPr>
        <p:grpSpPr>
          <a:xfrm>
            <a:off x="0" y="-27077"/>
            <a:ext cx="12198786" cy="1190946"/>
            <a:chOff x="0" y="-27077"/>
            <a:chExt cx="12198786" cy="119094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1B7591D-FC69-034C-0567-1CC5EAFD687D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0A51DE6-7B52-495C-5202-A9647CE0A455}"/>
                </a:ext>
              </a:extLst>
            </p:cNvPr>
            <p:cNvSpPr txBox="1"/>
            <p:nvPr/>
          </p:nvSpPr>
          <p:spPr>
            <a:xfrm>
              <a:off x="5581086" y="810832"/>
              <a:ext cx="41518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bg1"/>
                  </a:solidFill>
                </a:rPr>
                <a:t>Suivez-nous…         www.linkedin.com/school/</a:t>
              </a:r>
              <a:r>
                <a:rPr lang="fr-FR" sz="1000" b="1" dirty="0">
                  <a:solidFill>
                    <a:schemeClr val="bg1"/>
                  </a:solidFill>
                </a:rPr>
                <a:t>adrarnumerique</a:t>
              </a:r>
              <a:endParaRPr lang="fr-FR" sz="1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53" name="Image 52" descr="logo-linkedin.png">
              <a:extLst>
                <a:ext uri="{FF2B5EF4-FFF2-40B4-BE49-F238E27FC236}">
                  <a16:creationId xmlns:a16="http://schemas.microsoft.com/office/drawing/2014/main" id="{710D4C12-CDA0-6F30-21BE-D0063A60B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262" y="845083"/>
              <a:ext cx="169371" cy="169371"/>
            </a:xfrm>
            <a:prstGeom prst="rect">
              <a:avLst/>
            </a:prstGeom>
          </p:spPr>
        </p:pic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36B6F3CE-EE1A-B717-23B6-E62BC1DAF3E4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57" name="Image 56" descr="bien plus.jpg">
                <a:extLst>
                  <a:ext uri="{FF2B5EF4-FFF2-40B4-BE49-F238E27FC236}">
                    <a16:creationId xmlns:a16="http://schemas.microsoft.com/office/drawing/2014/main" id="{810DEF0D-2076-9428-4691-38E76DDABB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58" name="Image 57" descr="LOGO ADRAR 300dpi.jpg">
                <a:extLst>
                  <a:ext uri="{FF2B5EF4-FFF2-40B4-BE49-F238E27FC236}">
                    <a16:creationId xmlns:a16="http://schemas.microsoft.com/office/drawing/2014/main" id="{B27111CB-113A-D368-E263-441A2FC22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Image 58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6B172AB6-9ECC-845B-2E46-AB7B4D80C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856DCA49-7383-DDBC-F1DA-1BC4C7734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AA9E4BF9-AEA7-2804-297F-77C47BAFC146}"/>
                </a:ext>
              </a:extLst>
            </p:cNvPr>
            <p:cNvSpPr txBox="1"/>
            <p:nvPr/>
          </p:nvSpPr>
          <p:spPr>
            <a:xfrm>
              <a:off x="0" y="686815"/>
              <a:ext cx="23407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1"/>
                  </a:solidFill>
                </a:rPr>
                <a:t>REUNION D’INFORMATION</a:t>
              </a:r>
            </a:p>
            <a:p>
              <a:r>
                <a:rPr lang="fr-FR" sz="1400" dirty="0">
                  <a:solidFill>
                    <a:schemeClr val="bg1"/>
                  </a:solidFill>
                </a:rPr>
                <a:t>PRF REGION OCCITANIE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67015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84348"/>
            <a:chOff x="0" y="-27077"/>
            <a:chExt cx="12198786" cy="118434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</p:grpSp>
      <p:sp>
        <p:nvSpPr>
          <p:cNvPr id="16" name="ZoneTexte 15"/>
          <p:cNvSpPr txBox="1"/>
          <p:nvPr/>
        </p:nvSpPr>
        <p:spPr>
          <a:xfrm>
            <a:off x="172580" y="1710022"/>
            <a:ext cx="10677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u="sng" dirty="0" smtClean="0"/>
          </a:p>
          <a:p>
            <a:endParaRPr lang="fr-FR" sz="2400" u="sng" dirty="0" smtClean="0">
              <a:hlinkClick r:id="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2580" y="1539742"/>
            <a:ext cx="118101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Technique pour retenir le vocabulaire:</a:t>
            </a:r>
          </a:p>
          <a:p>
            <a:r>
              <a:rPr lang="fr-FR" dirty="0" smtClean="0">
                <a:hlinkClick r:id="rId11"/>
              </a:rPr>
              <a:t>https</a:t>
            </a:r>
            <a:r>
              <a:rPr lang="fr-FR" dirty="0">
                <a:hlinkClick r:id="rId11"/>
              </a:rPr>
              <a:t>://www.youtube.com/watch?v=Asmt1ws1ogw&amp;list=PLpXDfP--</a:t>
            </a:r>
            <a:r>
              <a:rPr lang="fr-FR" dirty="0" smtClean="0">
                <a:hlinkClick r:id="rId11"/>
              </a:rPr>
              <a:t>B5esxM6zbiNUj_Tws-uGbEVPb&amp;index=2</a:t>
            </a:r>
            <a:endParaRPr lang="fr-FR" dirty="0" smtClean="0"/>
          </a:p>
          <a:p>
            <a:r>
              <a:rPr lang="fr-FR" dirty="0"/>
              <a:t>E</a:t>
            </a:r>
            <a:r>
              <a:rPr lang="fr-FR" dirty="0" smtClean="0"/>
              <a:t>mail </a:t>
            </a:r>
            <a:r>
              <a:rPr lang="fr-FR" dirty="0"/>
              <a:t>professionnel en anglais - partie </a:t>
            </a:r>
            <a:r>
              <a:rPr lang="fr-FR" dirty="0" smtClean="0"/>
              <a:t>1</a:t>
            </a:r>
          </a:p>
          <a:p>
            <a:r>
              <a:rPr lang="fr-FR" dirty="0">
                <a:hlinkClick r:id="rId12"/>
              </a:rPr>
              <a:t>https://www.youtube.com/watch?v=xn1st-yv2kI&amp;list=PLpXDfP--</a:t>
            </a:r>
            <a:r>
              <a:rPr lang="fr-FR" dirty="0" smtClean="0">
                <a:hlinkClick r:id="rId12"/>
              </a:rPr>
              <a:t>B5esxM6zbiNUj_Tws-uGbEVPb&amp;index=14</a:t>
            </a:r>
            <a:endParaRPr lang="fr-FR" dirty="0" smtClean="0"/>
          </a:p>
          <a:p>
            <a:r>
              <a:rPr lang="fr-FR" dirty="0"/>
              <a:t>E</a:t>
            </a:r>
            <a:r>
              <a:rPr lang="fr-FR" dirty="0" smtClean="0"/>
              <a:t>mail </a:t>
            </a:r>
            <a:r>
              <a:rPr lang="fr-FR" dirty="0"/>
              <a:t>professionnel en anglais - partie 2</a:t>
            </a:r>
          </a:p>
          <a:p>
            <a:r>
              <a:rPr lang="fr-FR" dirty="0">
                <a:hlinkClick r:id="rId13"/>
              </a:rPr>
              <a:t>https://www.youtube.com/watch?v=t5I_c5w9rUM&amp;list=PLpXDfP--</a:t>
            </a:r>
            <a:r>
              <a:rPr lang="fr-FR" dirty="0" smtClean="0">
                <a:hlinkClick r:id="rId13"/>
              </a:rPr>
              <a:t>B5esxM6zbiNUj_Tws-uGbEVPb&amp;index=15</a:t>
            </a:r>
            <a:endParaRPr lang="fr-FR" dirty="0" smtClean="0"/>
          </a:p>
          <a:p>
            <a:r>
              <a:rPr lang="fr-FR" dirty="0"/>
              <a:t>V</a:t>
            </a:r>
            <a:r>
              <a:rPr lang="fr-FR" dirty="0" smtClean="0"/>
              <a:t>ocabulaire </a:t>
            </a:r>
            <a:r>
              <a:rPr lang="fr-FR" dirty="0"/>
              <a:t>de l'informatique en anglais - partie 1</a:t>
            </a:r>
          </a:p>
          <a:p>
            <a:r>
              <a:rPr lang="fr-FR" dirty="0">
                <a:hlinkClick r:id="rId14"/>
              </a:rPr>
              <a:t>https://www.youtube.com/watch?v=-ReQcfZgm9w&amp;list=PLpXDfP--</a:t>
            </a:r>
            <a:r>
              <a:rPr lang="fr-FR" dirty="0" smtClean="0">
                <a:hlinkClick r:id="rId14"/>
              </a:rPr>
              <a:t>B5esxM6zbiNUj_Tws-uGbEVPb&amp;index=28</a:t>
            </a:r>
            <a:endParaRPr lang="fr-FR" dirty="0"/>
          </a:p>
          <a:p>
            <a:r>
              <a:rPr lang="fr-FR" dirty="0"/>
              <a:t>V</a:t>
            </a:r>
            <a:r>
              <a:rPr lang="fr-FR" dirty="0" smtClean="0"/>
              <a:t>ocabulaire </a:t>
            </a:r>
            <a:r>
              <a:rPr lang="fr-FR" dirty="0"/>
              <a:t>de l'informatique en anglais - partie </a:t>
            </a:r>
            <a:r>
              <a:rPr lang="fr-FR" dirty="0" smtClean="0"/>
              <a:t>2</a:t>
            </a:r>
          </a:p>
          <a:p>
            <a:r>
              <a:rPr lang="fr-FR" dirty="0">
                <a:hlinkClick r:id="rId15"/>
              </a:rPr>
              <a:t>https://www.youtube.com/watch?v=z3nrxcffbfI&amp;list=PLpXDfP--</a:t>
            </a:r>
            <a:r>
              <a:rPr lang="fr-FR" dirty="0" smtClean="0">
                <a:hlinkClick r:id="rId15"/>
              </a:rPr>
              <a:t>B5esxM6zbiNUj_Tws-uGbEVPb&amp;index=29</a:t>
            </a:r>
            <a:r>
              <a:rPr lang="fr-FR" dirty="0" smtClean="0"/>
              <a:t> </a:t>
            </a:r>
          </a:p>
          <a:p>
            <a:r>
              <a:rPr lang="fr-FR" dirty="0"/>
              <a:t>Vocabulaire niveau intermédiaire et avancé: </a:t>
            </a:r>
            <a:r>
              <a:rPr lang="fr-FR" dirty="0" smtClean="0"/>
              <a:t>mots </a:t>
            </a:r>
            <a:r>
              <a:rPr lang="fr-FR" dirty="0"/>
              <a:t>et expressions</a:t>
            </a:r>
          </a:p>
          <a:p>
            <a:r>
              <a:rPr lang="fr-FR" dirty="0">
                <a:hlinkClick r:id="rId16"/>
              </a:rPr>
              <a:t>https://www.youtube.com/playlist?list=PLpXDfP--</a:t>
            </a:r>
            <a:r>
              <a:rPr lang="fr-FR" dirty="0" smtClean="0">
                <a:hlinkClick r:id="rId16"/>
              </a:rPr>
              <a:t>B5esxM6zbiNUj_Tws-uGbEVPb</a:t>
            </a:r>
            <a:endParaRPr lang="fr-FR" dirty="0" smtClean="0"/>
          </a:p>
          <a:p>
            <a:r>
              <a:rPr lang="fr-FR" dirty="0"/>
              <a:t>Grammaire anglaise niveau intermédiaire et avancé</a:t>
            </a:r>
            <a:endParaRPr lang="fr-FR" dirty="0" smtClean="0"/>
          </a:p>
          <a:p>
            <a:r>
              <a:rPr lang="fr-FR" dirty="0">
                <a:hlinkClick r:id="rId17"/>
              </a:rPr>
              <a:t>https://www.youtube.com/playlist?list=PLpXDfP--</a:t>
            </a:r>
            <a:r>
              <a:rPr lang="fr-FR" dirty="0" smtClean="0">
                <a:hlinkClick r:id="rId17"/>
              </a:rPr>
              <a:t>B5evNTAKT6qxxELb3QSP2Nz_d</a:t>
            </a:r>
            <a:endParaRPr lang="fr-FR" dirty="0" smtClean="0"/>
          </a:p>
          <a:p>
            <a:r>
              <a:rPr lang="fr-FR" dirty="0" smtClean="0"/>
              <a:t>Dictées</a:t>
            </a:r>
          </a:p>
          <a:p>
            <a:r>
              <a:rPr lang="fr-FR" dirty="0">
                <a:hlinkClick r:id="rId18"/>
              </a:rPr>
              <a:t>https://www.youtube.com/watch?v=AQ6yEINNZMs&amp;list=PLpXDfP--</a:t>
            </a:r>
            <a:r>
              <a:rPr lang="fr-FR" dirty="0" smtClean="0">
                <a:hlinkClick r:id="rId18"/>
              </a:rPr>
              <a:t>B5esLa0TC2b5e00HFX9-8zyVc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896702" y="730127"/>
            <a:ext cx="3867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cap="small" noProof="1">
                <a:solidFill>
                  <a:schemeClr val="bg1"/>
                </a:solidFill>
                <a:latin typeface="Constantia"/>
              </a:rPr>
              <a:t>Useful websites to browse</a:t>
            </a:r>
            <a:endParaRPr lang="fr-FR" sz="2400" b="1" cap="small" dirty="0">
              <a:solidFill>
                <a:schemeClr val="bg1"/>
              </a:solidFill>
              <a:hlinkClick r:id="rId19"/>
            </a:endParaRPr>
          </a:p>
        </p:txBody>
      </p:sp>
    </p:spTree>
    <p:extLst>
      <p:ext uri="{BB962C8B-B14F-4D97-AF65-F5344CB8AC3E}">
        <p14:creationId xmlns:p14="http://schemas.microsoft.com/office/powerpoint/2010/main" val="4066520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84348"/>
            <a:chOff x="0" y="-27077"/>
            <a:chExt cx="12198786" cy="118434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0" y="686815"/>
              <a:ext cx="2340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2501603" y="1306473"/>
            <a:ext cx="9006403" cy="954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 smtClean="0">
              <a:solidFill>
                <a:srgbClr val="002060"/>
              </a:solidFill>
              <a:latin typeface="Bahnschrift Light" panose="020B0502040204020203" pitchFamily="34" charset="0"/>
            </a:endParaRPr>
          </a:p>
          <a:p>
            <a:pPr algn="ctr"/>
            <a:endParaRPr lang="en-US" sz="3600" b="1" dirty="0" smtClean="0">
              <a:solidFill>
                <a:srgbClr val="002060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ahnschrift Light" panose="020B0502040204020203" pitchFamily="34" charset="0"/>
              </a:rPr>
              <a:t>Get </a:t>
            </a:r>
          </a:p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ahnschrift Light" panose="020B0502040204020203" pitchFamily="34" charset="0"/>
              </a:rPr>
              <a:t>To </a:t>
            </a:r>
          </a:p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ahnschrift Light" panose="020B0502040204020203" pitchFamily="34" charset="0"/>
              </a:rPr>
              <a:t>Know</a:t>
            </a:r>
          </a:p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ahnschrift Light" panose="020B0502040204020203" pitchFamily="34" charset="0"/>
              </a:rPr>
              <a:t>Each </a:t>
            </a:r>
          </a:p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ahnschrift Light" panose="020B0502040204020203" pitchFamily="34" charset="0"/>
              </a:rPr>
              <a:t>Other ! </a:t>
            </a:r>
            <a:endParaRPr lang="en-US" sz="3600" b="1" dirty="0">
              <a:solidFill>
                <a:srgbClr val="002060"/>
              </a:solidFill>
              <a:latin typeface="Bahnschrift Light" panose="020B0502040204020203" pitchFamily="34" charset="0"/>
            </a:endParaRPr>
          </a:p>
          <a:p>
            <a:pPr algn="ctr"/>
            <a:endParaRPr lang="en-US" sz="3600" dirty="0">
              <a:latin typeface="Bahnschrift Light" panose="020B0502040204020203" pitchFamily="34" charset="0"/>
            </a:endParaRPr>
          </a:p>
          <a:p>
            <a:pPr algn="ctr"/>
            <a:endParaRPr lang="en-US" dirty="0"/>
          </a:p>
          <a:p>
            <a:r>
              <a:rPr lang="en-US" sz="3600" dirty="0" smtClean="0">
                <a:latin typeface="Bahnschrift Light" panose="020B0502040204020203" pitchFamily="34" charset="0"/>
              </a:rPr>
              <a:t>  </a:t>
            </a:r>
          </a:p>
          <a:p>
            <a:endParaRPr lang="en-US" sz="3200" dirty="0" smtClean="0"/>
          </a:p>
          <a:p>
            <a:pPr algn="ctr"/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fr-FR" sz="3600" noProof="1" smtClean="0">
              <a:latin typeface="Constantia"/>
            </a:endParaRPr>
          </a:p>
          <a:p>
            <a:pPr algn="ctr"/>
            <a:endParaRPr lang="fr-FR" sz="3600" noProof="1">
              <a:latin typeface="Constantia"/>
            </a:endParaRPr>
          </a:p>
          <a:p>
            <a:pPr algn="ctr"/>
            <a:endParaRPr lang="fr-FR" sz="3600" noProof="1" smtClean="0">
              <a:latin typeface="Constantia"/>
            </a:endParaRPr>
          </a:p>
          <a:p>
            <a:pPr algn="ctr"/>
            <a:endParaRPr lang="fr-FR" sz="3600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818" y="1708589"/>
            <a:ext cx="2811113" cy="418662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256900" y="730127"/>
            <a:ext cx="3146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cap="small" noProof="1" smtClean="0">
                <a:solidFill>
                  <a:schemeClr val="bg1"/>
                </a:solidFill>
                <a:latin typeface="Constantia"/>
                <a:hlinkClick r:id="rId12"/>
              </a:rPr>
              <a:t>A</a:t>
            </a:r>
            <a:r>
              <a:rPr lang="fr-FR" sz="2400" cap="small" noProof="1" smtClean="0">
                <a:solidFill>
                  <a:schemeClr val="bg1"/>
                </a:solidFill>
                <a:latin typeface="Constantia"/>
              </a:rPr>
              <a:t> bit of information </a:t>
            </a:r>
            <a:endParaRPr lang="fr-FR" sz="2400" b="1" cap="small" dirty="0">
              <a:solidFill>
                <a:schemeClr val="bg1"/>
              </a:solidFill>
              <a:hlinkClick r:id="rId12"/>
            </a:endParaRPr>
          </a:p>
        </p:txBody>
      </p:sp>
    </p:spTree>
    <p:extLst>
      <p:ext uri="{BB962C8B-B14F-4D97-AF65-F5344CB8AC3E}">
        <p14:creationId xmlns:p14="http://schemas.microsoft.com/office/powerpoint/2010/main" val="3774508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84348"/>
            <a:chOff x="0" y="-27077"/>
            <a:chExt cx="12198786" cy="118434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0" y="686815"/>
              <a:ext cx="23407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</a:rPr>
                <a:t>TEST</a:t>
              </a:r>
              <a:endParaRPr lang="fr-FR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1550636" y="1596938"/>
            <a:ext cx="944663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noProof="1" smtClean="0">
              <a:latin typeface="Constantia"/>
            </a:endParaRPr>
          </a:p>
          <a:p>
            <a:pPr algn="ctr"/>
            <a:r>
              <a:rPr lang="fr-FR" sz="4400" noProof="1" smtClean="0">
                <a:latin typeface="Constantia"/>
              </a:rPr>
              <a:t>Let’s </a:t>
            </a:r>
            <a:r>
              <a:rPr lang="fr-FR" sz="4400" noProof="1">
                <a:latin typeface="Constantia"/>
              </a:rPr>
              <a:t>go for the placement </a:t>
            </a:r>
            <a:r>
              <a:rPr lang="fr-FR" sz="4400" noProof="1" smtClean="0">
                <a:latin typeface="Constantia"/>
              </a:rPr>
              <a:t>Test!</a:t>
            </a:r>
          </a:p>
          <a:p>
            <a:pPr algn="ctr"/>
            <a:endParaRPr lang="fr-FR" sz="2800" noProof="1">
              <a:latin typeface="Constantia"/>
            </a:endParaRPr>
          </a:p>
          <a:p>
            <a:pPr algn="ctr"/>
            <a:endParaRPr lang="fr-FR" sz="2800" noProof="1" smtClean="0">
              <a:latin typeface="Constantia"/>
            </a:endParaRPr>
          </a:p>
          <a:p>
            <a:pPr algn="ctr"/>
            <a:endParaRPr lang="fr-FR" sz="2800" noProof="1" smtClean="0">
              <a:latin typeface="Constantia"/>
            </a:endParaRPr>
          </a:p>
          <a:p>
            <a:pPr algn="ctr"/>
            <a:r>
              <a:rPr lang="fr-FR" sz="2800" noProof="1" smtClean="0">
                <a:latin typeface="Constantia"/>
              </a:rPr>
              <a:t> </a:t>
            </a:r>
            <a:r>
              <a:rPr lang="fr-FR" b="1" u="sng" dirty="0">
                <a:hlinkClick r:id="rId11"/>
              </a:rPr>
              <a:t>https://qruiz.net/Q/?jpoAh1</a:t>
            </a:r>
            <a:endParaRPr lang="fr-FR" dirty="0"/>
          </a:p>
          <a:p>
            <a:pPr algn="ctr"/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1734194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-10895" y="-53417"/>
            <a:ext cx="12198786" cy="1265913"/>
            <a:chOff x="0" y="-27077"/>
            <a:chExt cx="12198786" cy="1265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159536" y="592505"/>
              <a:ext cx="3214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 smtClean="0">
                  <a:solidFill>
                    <a:schemeClr val="bg1"/>
                  </a:solidFill>
                  <a:latin typeface="Freestyle Script" panose="030804020302050B0404" pitchFamily="66" charset="0"/>
                </a:rPr>
                <a:t>About Lady Catherine </a:t>
              </a:r>
              <a:endParaRPr lang="fr-FR" sz="36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22199" y="1098754"/>
            <a:ext cx="12221393" cy="5378574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u="sng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</p:txBody>
      </p:sp>
      <p:pic>
        <p:nvPicPr>
          <p:cNvPr id="18" name="Image 17"/>
          <p:cNvPicPr/>
          <p:nvPr/>
        </p:nvPicPr>
        <p:blipFill>
          <a:blip r:embed="rId13"/>
          <a:stretch>
            <a:fillRect/>
          </a:stretch>
        </p:blipFill>
        <p:spPr>
          <a:xfrm>
            <a:off x="2708286" y="1967526"/>
            <a:ext cx="1072815" cy="1064332"/>
          </a:xfrm>
          <a:prstGeom prst="rect">
            <a:avLst/>
          </a:prstGeom>
        </p:spPr>
      </p:pic>
      <p:pic>
        <p:nvPicPr>
          <p:cNvPr id="19" name="Image 18"/>
          <p:cNvPicPr/>
          <p:nvPr/>
        </p:nvPicPr>
        <p:blipFill>
          <a:blip r:embed="rId14"/>
          <a:stretch>
            <a:fillRect/>
          </a:stretch>
        </p:blipFill>
        <p:spPr>
          <a:xfrm>
            <a:off x="4578053" y="2059726"/>
            <a:ext cx="1210562" cy="945201"/>
          </a:xfrm>
          <a:prstGeom prst="rect">
            <a:avLst/>
          </a:prstGeom>
        </p:spPr>
      </p:pic>
      <p:pic>
        <p:nvPicPr>
          <p:cNvPr id="20" name="Image 19"/>
          <p:cNvPicPr/>
          <p:nvPr/>
        </p:nvPicPr>
        <p:blipFill>
          <a:blip r:embed="rId15"/>
          <a:stretch>
            <a:fillRect/>
          </a:stretch>
        </p:blipFill>
        <p:spPr>
          <a:xfrm>
            <a:off x="8369640" y="1984784"/>
            <a:ext cx="1539910" cy="1020143"/>
          </a:xfrm>
          <a:prstGeom prst="rect">
            <a:avLst/>
          </a:prstGeom>
        </p:spPr>
      </p:pic>
      <p:pic>
        <p:nvPicPr>
          <p:cNvPr id="21" name="Image 20"/>
          <p:cNvPicPr/>
          <p:nvPr/>
        </p:nvPicPr>
        <p:blipFill>
          <a:blip r:embed="rId16"/>
          <a:stretch>
            <a:fillRect/>
          </a:stretch>
        </p:blipFill>
        <p:spPr>
          <a:xfrm>
            <a:off x="10804023" y="1880330"/>
            <a:ext cx="845762" cy="112459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84057" y="3851365"/>
            <a:ext cx="797996" cy="1092908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02534" y="3780628"/>
            <a:ext cx="1069295" cy="1163645"/>
          </a:xfrm>
          <a:prstGeom prst="rect">
            <a:avLst/>
          </a:prstGeom>
        </p:spPr>
      </p:pic>
      <p:pic>
        <p:nvPicPr>
          <p:cNvPr id="24" name="Image 23"/>
          <p:cNvPicPr/>
          <p:nvPr/>
        </p:nvPicPr>
        <p:blipFill>
          <a:blip r:embed="rId19"/>
          <a:stretch>
            <a:fillRect/>
          </a:stretch>
        </p:blipFill>
        <p:spPr>
          <a:xfrm>
            <a:off x="8461941" y="3704665"/>
            <a:ext cx="735382" cy="123960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751128" y="4209662"/>
            <a:ext cx="874146" cy="734611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540908" y="631271"/>
            <a:ext cx="10164724" cy="464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All things are difficult before </a:t>
            </a:r>
            <a:r>
              <a:rPr lang="en-US" sz="3600" dirty="0" smtClean="0"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they </a:t>
            </a:r>
            <a:r>
              <a:rPr lang="en-US" sz="3600" dirty="0"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become easy!</a:t>
            </a: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-807299" y="1366755"/>
            <a:ext cx="4738616" cy="408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 dirty="0" smtClean="0"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Places of Living</a:t>
            </a: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807299" y="3289931"/>
            <a:ext cx="4738616" cy="408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 dirty="0" smtClean="0"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Education History</a:t>
            </a: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60738" y="3698452"/>
            <a:ext cx="1307085" cy="834777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308779" y="5348197"/>
            <a:ext cx="959671" cy="962784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30144" y="5660204"/>
            <a:ext cx="1430900" cy="650777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528702" y="5665932"/>
            <a:ext cx="1275495" cy="60648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75047" y="1793114"/>
            <a:ext cx="1006534" cy="1211814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-957515" y="5455944"/>
            <a:ext cx="4738616" cy="408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 dirty="0" smtClean="0"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Places of work</a:t>
            </a: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61440" y="5690674"/>
            <a:ext cx="2185645" cy="62030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271855" y="5269717"/>
            <a:ext cx="1084852" cy="104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805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84348"/>
            <a:chOff x="0" y="-27077"/>
            <a:chExt cx="12198786" cy="118434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0" y="686815"/>
              <a:ext cx="23407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solidFill>
                    <a:schemeClr val="bg1"/>
                  </a:solidFill>
                </a:rPr>
                <a:t>Survey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158386" y="1146982"/>
            <a:ext cx="9006403" cy="9156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>
              <a:solidFill>
                <a:srgbClr val="002060"/>
              </a:solidFill>
              <a:latin typeface="Bahnschrift Light" panose="020B0502040204020203" pitchFamily="34" charset="0"/>
            </a:endParaRPr>
          </a:p>
          <a:p>
            <a:pPr algn="ctr"/>
            <a:endParaRPr lang="en-US" sz="3600" dirty="0">
              <a:latin typeface="Bahnschrift Light" panose="020B0502040204020203" pitchFamily="34" charset="0"/>
            </a:endParaRPr>
          </a:p>
          <a:p>
            <a:pPr algn="ctr"/>
            <a:endParaRPr lang="en-US" dirty="0"/>
          </a:p>
          <a:p>
            <a:r>
              <a:rPr lang="en-US" sz="3600" dirty="0">
                <a:latin typeface="Bahnschrift Light" panose="020B0502040204020203" pitchFamily="34" charset="0"/>
              </a:rPr>
              <a:t>  </a:t>
            </a:r>
            <a:endParaRPr lang="en-US" sz="3600" dirty="0" smtClean="0">
              <a:latin typeface="Bahnschrift Light" panose="020B0502040204020203" pitchFamily="34" charset="0"/>
            </a:endParaRPr>
          </a:p>
          <a:p>
            <a:endParaRPr lang="en-US" sz="3600" dirty="0">
              <a:latin typeface="Bahnschrift Light" panose="020B0502040204020203" pitchFamily="34" charset="0"/>
              <a:hlinkClick r:id="rId11"/>
            </a:endParaRPr>
          </a:p>
          <a:p>
            <a:endParaRPr lang="en-US" sz="3600" dirty="0" smtClean="0">
              <a:latin typeface="Bahnschrift Light" panose="020B0502040204020203" pitchFamily="34" charset="0"/>
              <a:hlinkClick r:id=""/>
            </a:endParaRPr>
          </a:p>
          <a:p>
            <a:endParaRPr lang="en-US" sz="3600" dirty="0" smtClean="0">
              <a:latin typeface="Bahnschrift Light" panose="020B0502040204020203" pitchFamily="34" charset="0"/>
              <a:hlinkClick r:id=""/>
            </a:endParaRPr>
          </a:p>
          <a:p>
            <a:endParaRPr lang="en-US" sz="3600" dirty="0">
              <a:latin typeface="Bahnschrift Light" panose="020B0502040204020203" pitchFamily="34" charset="0"/>
              <a:hlinkClick r:id="rId11"/>
            </a:endParaRPr>
          </a:p>
          <a:p>
            <a:endParaRPr lang="en-US" sz="3600" dirty="0" smtClean="0">
              <a:latin typeface="Bahnschrift Light" panose="020B0502040204020203" pitchFamily="34" charset="0"/>
              <a:hlinkClick r:id="rId11"/>
            </a:endParaRPr>
          </a:p>
          <a:p>
            <a:r>
              <a:rPr lang="en-US" sz="1100" dirty="0" smtClean="0">
                <a:latin typeface="Bahnschrift Light" panose="020B0502040204020203" pitchFamily="34" charset="0"/>
                <a:hlinkClick r:id="rId11"/>
              </a:rPr>
              <a:t>https</a:t>
            </a:r>
            <a:r>
              <a:rPr lang="en-US" sz="1100" dirty="0">
                <a:latin typeface="Bahnschrift Light" panose="020B0502040204020203" pitchFamily="34" charset="0"/>
                <a:hlinkClick r:id="rId11"/>
              </a:rPr>
              <a:t>://</a:t>
            </a:r>
            <a:r>
              <a:rPr lang="en-US" sz="1100" dirty="0" smtClean="0">
                <a:latin typeface="Bahnschrift Light" panose="020B0502040204020203" pitchFamily="34" charset="0"/>
                <a:hlinkClick r:id="rId11"/>
              </a:rPr>
              <a:t>www.mentimeter.com/app/presentation/aljipz12v2aiwqh622hcjewajrfwfg37/hsqpswrek47c/edit</a:t>
            </a:r>
            <a:r>
              <a:rPr lang="en-US" sz="1100" dirty="0" smtClean="0">
                <a:latin typeface="Bahnschrift Light" panose="020B0502040204020203" pitchFamily="34" charset="0"/>
              </a:rPr>
              <a:t> </a:t>
            </a:r>
          </a:p>
          <a:p>
            <a:endParaRPr lang="en-US" sz="3200" dirty="0" smtClean="0"/>
          </a:p>
          <a:p>
            <a:pPr algn="ctr"/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fr-FR" sz="3600" noProof="1" smtClean="0">
              <a:latin typeface="Constantia"/>
            </a:endParaRPr>
          </a:p>
          <a:p>
            <a:pPr algn="ctr"/>
            <a:endParaRPr lang="fr-FR" sz="3600" noProof="1">
              <a:latin typeface="Constantia"/>
            </a:endParaRPr>
          </a:p>
          <a:p>
            <a:pPr algn="ctr"/>
            <a:endParaRPr lang="fr-FR" sz="3600" noProof="1" smtClean="0">
              <a:latin typeface="Constantia"/>
            </a:endParaRPr>
          </a:p>
          <a:p>
            <a:pPr algn="ctr"/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70704" y="1567133"/>
            <a:ext cx="7346891" cy="410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788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204587"/>
            <a:chOff x="0" y="-27077"/>
            <a:chExt cx="12198786" cy="120458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2843560" y="777400"/>
              <a:ext cx="67241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</a:rPr>
                <a:t>How to mention </a:t>
              </a:r>
              <a:r>
                <a:rPr lang="fr-FR" sz="2000" dirty="0" err="1">
                  <a:solidFill>
                    <a:schemeClr val="bg1"/>
                  </a:solidFill>
                </a:rPr>
                <a:t>your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</a:rPr>
                <a:t>Skills</a:t>
              </a:r>
              <a:r>
                <a:rPr lang="fr-FR" sz="2000" dirty="0">
                  <a:solidFill>
                    <a:schemeClr val="bg1"/>
                  </a:solidFill>
                </a:rPr>
                <a:t> about English on </a:t>
              </a:r>
              <a:r>
                <a:rPr lang="fr-FR" sz="2000" dirty="0" err="1">
                  <a:solidFill>
                    <a:schemeClr val="bg1"/>
                  </a:solidFill>
                </a:rPr>
                <a:t>your</a:t>
              </a:r>
              <a:r>
                <a:rPr lang="fr-FR" sz="2000" dirty="0">
                  <a:solidFill>
                    <a:schemeClr val="bg1"/>
                  </a:solidFill>
                </a:rPr>
                <a:t> CV </a:t>
              </a:r>
              <a:endParaRPr lang="fr-FR" sz="2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16" name="Imag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0715" y="1163868"/>
            <a:ext cx="1807361" cy="522392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05866" y="3210552"/>
            <a:ext cx="1348252" cy="1369429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66559" y="2032018"/>
            <a:ext cx="1329032" cy="117992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05866" y="4461389"/>
            <a:ext cx="1346492" cy="1211711"/>
          </a:xfrm>
          <a:prstGeom prst="rect">
            <a:avLst/>
          </a:prstGeom>
        </p:spPr>
      </p:pic>
      <p:sp>
        <p:nvSpPr>
          <p:cNvPr id="20" name="Titre 1"/>
          <p:cNvSpPr txBox="1">
            <a:spLocks/>
          </p:cNvSpPr>
          <p:nvPr/>
        </p:nvSpPr>
        <p:spPr>
          <a:xfrm>
            <a:off x="2074019" y="1175181"/>
            <a:ext cx="10515600" cy="1788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dirty="0" smtClean="0"/>
              <a:t>TOEIC SCORES</a:t>
            </a:r>
            <a:r>
              <a:rPr lang="en-US" b="1" u="sng" dirty="0" smtClean="0"/>
              <a:t> </a:t>
            </a:r>
          </a:p>
          <a:p>
            <a:pPr algn="l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	Your objective: </a:t>
            </a:r>
            <a:r>
              <a:rPr lang="en-US" sz="2400" dirty="0" smtClean="0">
                <a:solidFill>
                  <a:srgbClr val="002060"/>
                </a:solidFill>
              </a:rPr>
              <a:t>Fill up the stars ! &amp; place you cv top of the list!</a:t>
            </a:r>
            <a:br>
              <a:rPr lang="en-US" sz="2400" dirty="0" smtClean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									</a:t>
            </a:r>
            <a:endParaRPr lang="fr-FR" sz="2200" dirty="0"/>
          </a:p>
        </p:txBody>
      </p:sp>
      <p:pic>
        <p:nvPicPr>
          <p:cNvPr id="21" name="Espace réservé du contenu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52358" y="2785602"/>
            <a:ext cx="8947134" cy="3744343"/>
          </a:xfrm>
          <a:prstGeom prst="rect">
            <a:avLst/>
          </a:prstGeom>
        </p:spPr>
      </p:pic>
      <p:sp>
        <p:nvSpPr>
          <p:cNvPr id="22" name="Étoile à 5 branches 21"/>
          <p:cNvSpPr/>
          <p:nvPr/>
        </p:nvSpPr>
        <p:spPr>
          <a:xfrm>
            <a:off x="8962935" y="2089062"/>
            <a:ext cx="395035" cy="2997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8875972" y="2494895"/>
            <a:ext cx="56896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A1</a:t>
            </a:r>
            <a:endParaRPr lang="fr-FR" dirty="0"/>
          </a:p>
        </p:txBody>
      </p:sp>
      <p:sp>
        <p:nvSpPr>
          <p:cNvPr id="24" name="Étoile à 5 branches 23"/>
          <p:cNvSpPr/>
          <p:nvPr/>
        </p:nvSpPr>
        <p:spPr>
          <a:xfrm>
            <a:off x="9678791" y="2089062"/>
            <a:ext cx="395035" cy="2997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Étoile à 5 branches 24"/>
          <p:cNvSpPr/>
          <p:nvPr/>
        </p:nvSpPr>
        <p:spPr>
          <a:xfrm>
            <a:off x="10411027" y="2091751"/>
            <a:ext cx="395035" cy="2997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Étoile à 5 branches 26"/>
          <p:cNvSpPr/>
          <p:nvPr/>
        </p:nvSpPr>
        <p:spPr>
          <a:xfrm>
            <a:off x="11842203" y="2093518"/>
            <a:ext cx="395035" cy="2997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Étoile à 5 branches 27"/>
          <p:cNvSpPr/>
          <p:nvPr/>
        </p:nvSpPr>
        <p:spPr>
          <a:xfrm>
            <a:off x="11198259" y="2111060"/>
            <a:ext cx="395035" cy="29972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9601048" y="2504159"/>
            <a:ext cx="56896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A2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10370257" y="2504159"/>
            <a:ext cx="56896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</a:t>
            </a:r>
            <a:r>
              <a:rPr lang="fr-FR" dirty="0"/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135875" y="2504159"/>
            <a:ext cx="56896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B2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842203" y="2504159"/>
            <a:ext cx="56896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</a:t>
            </a:r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003692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252501"/>
            <a:chOff x="0" y="-27077"/>
            <a:chExt cx="12198786" cy="125250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0" y="686815"/>
              <a:ext cx="2340742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100" dirty="0">
                <a:solidFill>
                  <a:schemeClr val="bg1"/>
                </a:solidFill>
              </a:endParaRPr>
            </a:p>
            <a:p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86441" y="1371786"/>
            <a:ext cx="1169021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cap="small" dirty="0" smtClean="0">
                <a:solidFill>
                  <a:schemeClr val="bg1"/>
                </a:solidFill>
                <a:latin typeface="+mj-lt"/>
              </a:rPr>
              <a:t>Utiliser l’anglais dans son activité professionnelle en informatique </a:t>
            </a:r>
          </a:p>
          <a:p>
            <a:pPr algn="ctr"/>
            <a:endParaRPr lang="en-US" sz="2400" b="1" dirty="0">
              <a:solidFill>
                <a:srgbClr val="00206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- Exploiter </a:t>
            </a:r>
            <a:r>
              <a:rPr lang="fr-FR" sz="2000" dirty="0">
                <a:solidFill>
                  <a:srgbClr val="002060"/>
                </a:solidFill>
                <a:latin typeface="+mj-lt"/>
              </a:rPr>
              <a:t>une </a:t>
            </a:r>
            <a:r>
              <a:rPr lang="fr-FR" sz="2000" b="1" dirty="0">
                <a:solidFill>
                  <a:srgbClr val="002060"/>
                </a:solidFill>
                <a:latin typeface="+mj-lt"/>
              </a:rPr>
              <a:t>documentation </a:t>
            </a:r>
            <a:r>
              <a:rPr lang="fr-FR" sz="2000" b="1" dirty="0" smtClean="0">
                <a:solidFill>
                  <a:srgbClr val="002060"/>
                </a:solidFill>
                <a:latin typeface="+mj-lt"/>
              </a:rPr>
              <a:t>technique</a:t>
            </a: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, </a:t>
            </a:r>
            <a:r>
              <a:rPr lang="fr-FR" sz="2000" dirty="0">
                <a:solidFill>
                  <a:srgbClr val="002060"/>
                </a:solidFill>
                <a:latin typeface="+mj-lt"/>
              </a:rPr>
              <a:t>une </a:t>
            </a:r>
            <a:r>
              <a:rPr lang="fr-FR" sz="2000" b="1" dirty="0">
                <a:solidFill>
                  <a:srgbClr val="002060"/>
                </a:solidFill>
                <a:latin typeface="+mj-lt"/>
              </a:rPr>
              <a:t>interface de logiciel </a:t>
            </a: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ou des sources </a:t>
            </a:r>
            <a:r>
              <a:rPr lang="fr-FR" sz="2000" dirty="0">
                <a:solidFill>
                  <a:srgbClr val="002060"/>
                </a:solidFill>
                <a:latin typeface="+mj-lt"/>
              </a:rPr>
              <a:t>d’information </a:t>
            </a: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en anglais</a:t>
            </a:r>
          </a:p>
          <a:p>
            <a:pPr algn="ctr">
              <a:lnSpc>
                <a:spcPct val="150000"/>
              </a:lnSpc>
            </a:pP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de </a:t>
            </a:r>
            <a:r>
              <a:rPr lang="fr-FR" sz="2000" dirty="0">
                <a:solidFill>
                  <a:srgbClr val="002060"/>
                </a:solidFill>
                <a:latin typeface="+mj-lt"/>
              </a:rPr>
              <a:t>façon fiable et </a:t>
            </a:r>
            <a:r>
              <a:rPr lang="fr-FR" sz="2000" b="1" dirty="0">
                <a:solidFill>
                  <a:srgbClr val="002060"/>
                </a:solidFill>
                <a:latin typeface="+mj-lt"/>
              </a:rPr>
              <a:t>sans erreur </a:t>
            </a:r>
            <a:r>
              <a:rPr lang="fr-FR" sz="2000" dirty="0">
                <a:solidFill>
                  <a:srgbClr val="002060"/>
                </a:solidFill>
                <a:latin typeface="+mj-lt"/>
              </a:rPr>
              <a:t>de </a:t>
            </a: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compréhension ou d’interprétation</a:t>
            </a:r>
          </a:p>
          <a:p>
            <a:pPr algn="ctr">
              <a:lnSpc>
                <a:spcPct val="150000"/>
              </a:lnSpc>
            </a:pP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- Poser une question technique ou commerciale en </a:t>
            </a:r>
            <a:r>
              <a:rPr lang="fr-FR" sz="2000" dirty="0">
                <a:solidFill>
                  <a:srgbClr val="002060"/>
                </a:solidFill>
                <a:latin typeface="+mj-lt"/>
              </a:rPr>
              <a:t>français ou en </a:t>
            </a: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anglais</a:t>
            </a:r>
            <a:r>
              <a:rPr lang="fr-FR" sz="2000" dirty="0">
                <a:solidFill>
                  <a:srgbClr val="002060"/>
                </a:solidFill>
                <a:latin typeface="+mj-lt"/>
              </a:rPr>
              <a:t> </a:t>
            </a: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qu’il s’agisse de communication </a:t>
            </a:r>
            <a:r>
              <a:rPr lang="fr-FR" sz="2000" b="1" dirty="0">
                <a:solidFill>
                  <a:srgbClr val="002060"/>
                </a:solidFill>
                <a:latin typeface="+mj-lt"/>
              </a:rPr>
              <a:t>orale</a:t>
            </a:r>
            <a:r>
              <a:rPr lang="fr-FR" sz="2000" dirty="0">
                <a:solidFill>
                  <a:srgbClr val="002060"/>
                </a:solidFill>
                <a:latin typeface="+mj-lt"/>
              </a:rPr>
              <a:t>, ou </a:t>
            </a:r>
            <a:r>
              <a:rPr lang="fr-FR" sz="2000" b="1" dirty="0">
                <a:solidFill>
                  <a:srgbClr val="002060"/>
                </a:solidFill>
                <a:latin typeface="+mj-lt"/>
              </a:rPr>
              <a:t>écrite</a:t>
            </a:r>
            <a:r>
              <a:rPr lang="fr-FR" sz="2000" dirty="0">
                <a:solidFill>
                  <a:srgbClr val="002060"/>
                </a:solidFill>
                <a:latin typeface="+mj-lt"/>
              </a:rPr>
              <a:t> par </a:t>
            </a: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messagerie</a:t>
            </a:r>
          </a:p>
          <a:p>
            <a:pPr algn="ctr">
              <a:lnSpc>
                <a:spcPct val="150000"/>
              </a:lnSpc>
            </a:pP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- </a:t>
            </a:r>
            <a:r>
              <a:rPr lang="fr-FR" sz="2000" dirty="0">
                <a:solidFill>
                  <a:srgbClr val="002060"/>
                </a:solidFill>
                <a:latin typeface="+mj-lt"/>
              </a:rPr>
              <a:t>Les </a:t>
            </a:r>
            <a:r>
              <a:rPr lang="fr-FR" sz="2000" b="1" dirty="0">
                <a:solidFill>
                  <a:srgbClr val="002060"/>
                </a:solidFill>
                <a:latin typeface="+mj-lt"/>
              </a:rPr>
              <a:t>messages </a:t>
            </a:r>
            <a:r>
              <a:rPr lang="fr-FR" sz="2000" b="1" dirty="0" smtClean="0">
                <a:solidFill>
                  <a:srgbClr val="002060"/>
                </a:solidFill>
                <a:latin typeface="+mj-lt"/>
              </a:rPr>
              <a:t>et questions </a:t>
            </a: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sont </a:t>
            </a:r>
            <a:r>
              <a:rPr lang="fr-FR" sz="2000" dirty="0">
                <a:solidFill>
                  <a:srgbClr val="002060"/>
                </a:solidFill>
                <a:latin typeface="+mj-lt"/>
              </a:rPr>
              <a:t>rédigés correctement en français ou en anglais</a:t>
            </a:r>
          </a:p>
          <a:p>
            <a:pPr algn="ctr">
              <a:lnSpc>
                <a:spcPct val="150000"/>
              </a:lnSpc>
            </a:pP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- L’utilisation </a:t>
            </a:r>
            <a:r>
              <a:rPr lang="fr-FR" sz="2000" dirty="0">
                <a:solidFill>
                  <a:srgbClr val="002060"/>
                </a:solidFill>
                <a:latin typeface="+mj-lt"/>
              </a:rPr>
              <a:t>des </a:t>
            </a:r>
            <a:r>
              <a:rPr lang="fr-FR" sz="2000" b="1" dirty="0">
                <a:solidFill>
                  <a:srgbClr val="002060"/>
                </a:solidFill>
                <a:latin typeface="+mj-lt"/>
              </a:rPr>
              <a:t>solutions OpenSource </a:t>
            </a:r>
            <a:r>
              <a:rPr lang="fr-FR" sz="2000" dirty="0">
                <a:solidFill>
                  <a:srgbClr val="002060"/>
                </a:solidFill>
                <a:latin typeface="+mj-lt"/>
              </a:rPr>
              <a:t>nécessite de lire et d’écrire en anglais pour consulter les </a:t>
            </a:r>
            <a:r>
              <a:rPr lang="fr-FR" sz="2000" b="1" dirty="0">
                <a:solidFill>
                  <a:srgbClr val="002060"/>
                </a:solidFill>
                <a:latin typeface="+mj-lt"/>
              </a:rPr>
              <a:t>communautés</a:t>
            </a:r>
            <a:r>
              <a:rPr lang="fr-FR" sz="2000" dirty="0">
                <a:solidFill>
                  <a:srgbClr val="002060"/>
                </a:solidFill>
                <a:latin typeface="+mj-lt"/>
              </a:rPr>
              <a:t> internationales d’utilisateurs</a:t>
            </a: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- La </a:t>
            </a:r>
            <a:r>
              <a:rPr lang="fr-FR" sz="2000" dirty="0">
                <a:solidFill>
                  <a:srgbClr val="002060"/>
                </a:solidFill>
                <a:latin typeface="+mj-lt"/>
              </a:rPr>
              <a:t>communication avec </a:t>
            </a: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les </a:t>
            </a:r>
            <a:r>
              <a:rPr lang="fr-FR" sz="2000" b="1" dirty="0" smtClean="0">
                <a:solidFill>
                  <a:srgbClr val="002060"/>
                </a:solidFill>
                <a:latin typeface="+mj-lt"/>
              </a:rPr>
              <a:t>fournisseurs</a:t>
            </a: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 et </a:t>
            </a:r>
            <a:r>
              <a:rPr lang="fr-FR" sz="2000" b="1" dirty="0" smtClean="0">
                <a:solidFill>
                  <a:srgbClr val="002060"/>
                </a:solidFill>
                <a:latin typeface="+mj-lt"/>
              </a:rPr>
              <a:t>fabricants</a:t>
            </a: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 en </a:t>
            </a:r>
            <a:r>
              <a:rPr lang="fr-FR" sz="2000" dirty="0">
                <a:solidFill>
                  <a:srgbClr val="002060"/>
                </a:solidFill>
                <a:latin typeface="+mj-lt"/>
              </a:rPr>
              <a:t>français et en anglais est efficace</a:t>
            </a:r>
            <a:endParaRPr lang="en-US" sz="2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61412" y="730127"/>
            <a:ext cx="4682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+mj-lt"/>
              </a:rPr>
              <a:t>Fiche Compétence Professionnelle</a:t>
            </a:r>
            <a:endParaRPr lang="fr-FR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3945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84348"/>
            <a:chOff x="0" y="-27077"/>
            <a:chExt cx="12198786" cy="118434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</p:grpSp>
      <p:sp>
        <p:nvSpPr>
          <p:cNvPr id="16" name="Rectangle 15"/>
          <p:cNvSpPr/>
          <p:nvPr/>
        </p:nvSpPr>
        <p:spPr>
          <a:xfrm>
            <a:off x="502572" y="1344858"/>
            <a:ext cx="1162411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smtClean="0">
                <a:solidFill>
                  <a:srgbClr val="002060"/>
                </a:solidFill>
                <a:latin typeface="+mj-lt"/>
              </a:rPr>
              <a:t>Savoir </a:t>
            </a:r>
            <a:r>
              <a:rPr lang="fr-FR" b="1" dirty="0">
                <a:solidFill>
                  <a:srgbClr val="002060"/>
                </a:solidFill>
                <a:latin typeface="+mj-lt"/>
              </a:rPr>
              <a:t>épeler</a:t>
            </a:r>
            <a:r>
              <a:rPr lang="fr-FR" dirty="0">
                <a:solidFill>
                  <a:srgbClr val="002060"/>
                </a:solidFill>
                <a:latin typeface="+mj-lt"/>
              </a:rPr>
              <a:t> (nom, 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adresse, emails, mots de passe) </a:t>
            </a:r>
            <a:r>
              <a:rPr lang="fr-FR" dirty="0">
                <a:solidFill>
                  <a:srgbClr val="002060"/>
                </a:solidFill>
                <a:latin typeface="+mj-lt"/>
              </a:rPr>
              <a:t>et transmettre des </a:t>
            </a:r>
            <a:r>
              <a:rPr lang="fr-FR" b="1" dirty="0">
                <a:solidFill>
                  <a:srgbClr val="002060"/>
                </a:solidFill>
                <a:latin typeface="+mj-lt"/>
              </a:rPr>
              <a:t>chiffres</a:t>
            </a:r>
            <a:r>
              <a:rPr lang="fr-FR" dirty="0">
                <a:solidFill>
                  <a:srgbClr val="002060"/>
                </a:solidFill>
                <a:latin typeface="+mj-lt"/>
              </a:rPr>
              <a:t> oralement en anglais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smtClean="0">
                <a:solidFill>
                  <a:srgbClr val="002060"/>
                </a:solidFill>
                <a:latin typeface="+mj-lt"/>
              </a:rPr>
              <a:t>Savoir </a:t>
            </a:r>
            <a:r>
              <a:rPr lang="fr-FR" b="1" dirty="0">
                <a:solidFill>
                  <a:srgbClr val="002060"/>
                </a:solidFill>
                <a:latin typeface="+mj-lt"/>
              </a:rPr>
              <a:t>poser des questions </a:t>
            </a:r>
            <a:r>
              <a:rPr lang="fr-FR" dirty="0">
                <a:solidFill>
                  <a:srgbClr val="002060"/>
                </a:solidFill>
                <a:latin typeface="+mj-lt"/>
              </a:rPr>
              <a:t>simples 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&amp; utiliser </a:t>
            </a:r>
            <a:r>
              <a:rPr lang="fr-FR" dirty="0">
                <a:solidFill>
                  <a:srgbClr val="002060"/>
                </a:solidFill>
                <a:latin typeface="+mj-lt"/>
              </a:rPr>
              <a:t>les </a:t>
            </a:r>
            <a:r>
              <a:rPr lang="fr-FR" b="1" dirty="0">
                <a:solidFill>
                  <a:srgbClr val="002060"/>
                </a:solidFill>
                <a:latin typeface="+mj-lt"/>
              </a:rPr>
              <a:t>formules de politesse </a:t>
            </a:r>
            <a:r>
              <a:rPr lang="fr-FR" dirty="0">
                <a:solidFill>
                  <a:srgbClr val="002060"/>
                </a:solidFill>
                <a:latin typeface="+mj-lt"/>
              </a:rPr>
              <a:t>les plus courantes en anglais </a:t>
            </a:r>
            <a:endParaRPr lang="fr-FR" dirty="0" smtClean="0">
              <a:solidFill>
                <a:srgbClr val="002060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smtClean="0">
                <a:solidFill>
                  <a:srgbClr val="002060"/>
                </a:solidFill>
                <a:latin typeface="+mj-lt"/>
              </a:rPr>
              <a:t>Adapter </a:t>
            </a:r>
            <a:r>
              <a:rPr lang="fr-FR" dirty="0">
                <a:solidFill>
                  <a:srgbClr val="002060"/>
                </a:solidFill>
                <a:latin typeface="+mj-lt"/>
              </a:rPr>
              <a:t>sa </a:t>
            </a:r>
            <a:r>
              <a:rPr lang="fr-FR" b="1" dirty="0">
                <a:solidFill>
                  <a:srgbClr val="002060"/>
                </a:solidFill>
                <a:latin typeface="+mj-lt"/>
              </a:rPr>
              <a:t>communication orale </a:t>
            </a:r>
            <a:r>
              <a:rPr lang="fr-FR" dirty="0">
                <a:solidFill>
                  <a:srgbClr val="002060"/>
                </a:solidFill>
                <a:latin typeface="+mj-lt"/>
              </a:rPr>
              <a:t>à son interlocuteur </a:t>
            </a:r>
            <a:endParaRPr lang="fr-FR" dirty="0" smtClean="0">
              <a:solidFill>
                <a:srgbClr val="002060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smtClean="0">
                <a:solidFill>
                  <a:srgbClr val="002060"/>
                </a:solidFill>
                <a:latin typeface="+mj-lt"/>
              </a:rPr>
              <a:t>Connaissance du </a:t>
            </a:r>
            <a:r>
              <a:rPr lang="fr-FR" b="1" dirty="0" smtClean="0">
                <a:solidFill>
                  <a:srgbClr val="002060"/>
                </a:solidFill>
                <a:latin typeface="+mj-lt"/>
              </a:rPr>
              <a:t>vocabulaire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 professionnel et technique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smtClean="0">
                <a:solidFill>
                  <a:srgbClr val="002060"/>
                </a:solidFill>
                <a:latin typeface="+mj-lt"/>
              </a:rPr>
              <a:t>Connaissance des </a:t>
            </a:r>
            <a:r>
              <a:rPr lang="fr-FR" b="1" dirty="0" smtClean="0">
                <a:solidFill>
                  <a:srgbClr val="002060"/>
                </a:solidFill>
                <a:latin typeface="+mj-lt"/>
              </a:rPr>
              <a:t>formes verbales 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les plus courantes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smtClean="0">
                <a:solidFill>
                  <a:srgbClr val="002060"/>
                </a:solidFill>
                <a:latin typeface="+mj-lt"/>
              </a:rPr>
              <a:t>S’approprier et utiliser différents </a:t>
            </a:r>
            <a:r>
              <a:rPr lang="fr-FR" b="1" dirty="0" smtClean="0">
                <a:solidFill>
                  <a:srgbClr val="002060"/>
                </a:solidFill>
                <a:latin typeface="+mj-lt"/>
              </a:rPr>
              <a:t>outils de traduction 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et en reconnaître les limites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smtClean="0">
                <a:solidFill>
                  <a:srgbClr val="002060"/>
                </a:solidFill>
                <a:latin typeface="+mj-lt"/>
              </a:rPr>
              <a:t>Dans le cadre de la </a:t>
            </a:r>
            <a:r>
              <a:rPr lang="fr-FR" b="1" dirty="0" smtClean="0">
                <a:solidFill>
                  <a:srgbClr val="002060"/>
                </a:solidFill>
                <a:latin typeface="+mj-lt"/>
              </a:rPr>
              <a:t>veille technologique 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, rechercher des informations en anglais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smtClean="0">
                <a:solidFill>
                  <a:srgbClr val="002060"/>
                </a:solidFill>
                <a:latin typeface="+mj-lt"/>
              </a:rPr>
              <a:t>Afin d’être </a:t>
            </a:r>
            <a:r>
              <a:rPr lang="fr-FR" b="1" dirty="0" smtClean="0">
                <a:solidFill>
                  <a:srgbClr val="002060"/>
                </a:solidFill>
                <a:latin typeface="+mj-lt"/>
              </a:rPr>
              <a:t>opérationnel dans l’emploi 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et par rapport au </a:t>
            </a:r>
            <a:r>
              <a:rPr lang="fr-FR" b="1" dirty="0" smtClean="0">
                <a:solidFill>
                  <a:srgbClr val="002060"/>
                </a:solidFill>
                <a:latin typeface="+mj-lt"/>
              </a:rPr>
              <a:t>Cadre Européen Commun de référence 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pour les langues, utiliser l’anglais au niveau </a:t>
            </a:r>
            <a:r>
              <a:rPr lang="fr-FR" dirty="0" smtClean="0">
                <a:solidFill>
                  <a:srgbClr val="FF0000"/>
                </a:solidFill>
                <a:latin typeface="+mj-lt"/>
              </a:rPr>
              <a:t>B1 en compréhension de l’écrit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, au niveau </a:t>
            </a:r>
            <a:r>
              <a:rPr lang="fr-FR" dirty="0" smtClean="0">
                <a:solidFill>
                  <a:srgbClr val="00B050"/>
                </a:solidFill>
                <a:latin typeface="+mj-lt"/>
              </a:rPr>
              <a:t>A2 en compréhension de l’oral 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et au niveau </a:t>
            </a:r>
            <a:r>
              <a:rPr lang="fr-FR" dirty="0" smtClean="0">
                <a:solidFill>
                  <a:srgbClr val="00B050"/>
                </a:solidFill>
                <a:latin typeface="+mj-lt"/>
              </a:rPr>
              <a:t>A2 en expression écrite et orale. 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66974" y="695341"/>
            <a:ext cx="102950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Savoir-faire techniques, organisationnels, relationnels &amp; critères de performance </a:t>
            </a:r>
          </a:p>
        </p:txBody>
      </p:sp>
    </p:spTree>
    <p:extLst>
      <p:ext uri="{BB962C8B-B14F-4D97-AF65-F5344CB8AC3E}">
        <p14:creationId xmlns:p14="http://schemas.microsoft.com/office/powerpoint/2010/main" val="30131544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84348"/>
            <a:chOff x="0" y="-27077"/>
            <a:chExt cx="12198786" cy="118434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</p:grpSp>
      <p:sp>
        <p:nvSpPr>
          <p:cNvPr id="16" name="ZoneTexte 15"/>
          <p:cNvSpPr txBox="1"/>
          <p:nvPr/>
        </p:nvSpPr>
        <p:spPr>
          <a:xfrm>
            <a:off x="158386" y="1146982"/>
            <a:ext cx="7371967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marL="571500" indent="-571500">
              <a:buFontTx/>
              <a:buChar char="-"/>
            </a:pPr>
            <a:r>
              <a:rPr lang="en-US" sz="2400" dirty="0" smtClean="0">
                <a:latin typeface="Bahnschrift Light" panose="020B0502040204020203" pitchFamily="34" charset="0"/>
              </a:rPr>
              <a:t>Alphabet, symbols, numbers </a:t>
            </a:r>
          </a:p>
          <a:p>
            <a:pPr marL="571500" indent="-571500">
              <a:buFontTx/>
              <a:buChar char="-"/>
            </a:pPr>
            <a:r>
              <a:rPr lang="en-US" sz="2400" dirty="0" smtClean="0">
                <a:latin typeface="Bahnschrift Light" panose="020B0502040204020203" pitchFamily="34" charset="0"/>
              </a:rPr>
              <a:t>Tense Recap quiz </a:t>
            </a:r>
          </a:p>
          <a:p>
            <a:pPr marL="571500" indent="-571500">
              <a:buFontTx/>
              <a:buChar char="-"/>
            </a:pPr>
            <a:r>
              <a:rPr lang="en-US" sz="2400" dirty="0" smtClean="0">
                <a:latin typeface="Bahnschrift Light" panose="020B0502040204020203" pitchFamily="34" charset="0"/>
              </a:rPr>
              <a:t>The art of introducing oneself</a:t>
            </a:r>
          </a:p>
          <a:p>
            <a:pPr marL="571500" indent="-571500">
              <a:buFontTx/>
              <a:buChar char="-"/>
            </a:pPr>
            <a:r>
              <a:rPr lang="en-US" sz="2400" dirty="0" smtClean="0">
                <a:latin typeface="Bahnschrift Light" panose="020B0502040204020203" pitchFamily="34" charset="0"/>
              </a:rPr>
              <a:t>Writing an abstract</a:t>
            </a:r>
          </a:p>
          <a:p>
            <a:pPr marL="571500" indent="-571500">
              <a:buFontTx/>
              <a:buChar char="-"/>
            </a:pPr>
            <a:r>
              <a:rPr lang="en-US" sz="2400" dirty="0" smtClean="0">
                <a:latin typeface="Bahnschrift Light" panose="020B0502040204020203" pitchFamily="34" charset="0"/>
              </a:rPr>
              <a:t>Presenting a project</a:t>
            </a:r>
          </a:p>
          <a:p>
            <a:pPr marL="571500" indent="-571500">
              <a:buFontTx/>
              <a:buChar char="-"/>
            </a:pPr>
            <a:r>
              <a:rPr lang="en-US" sz="2400" dirty="0" smtClean="0">
                <a:latin typeface="Bahnschrift Light" panose="020B0502040204020203" pitchFamily="34" charset="0"/>
              </a:rPr>
              <a:t>Write specifications </a:t>
            </a:r>
            <a:endParaRPr lang="en-US" sz="2400" dirty="0">
              <a:latin typeface="Bahnschrift Light" panose="020B0502040204020203" pitchFamily="34" charset="0"/>
            </a:endParaRPr>
          </a:p>
          <a:p>
            <a:pPr marL="571500" indent="-571500">
              <a:buFontTx/>
              <a:buChar char="-"/>
            </a:pPr>
            <a:r>
              <a:rPr lang="en-US" sz="2400" dirty="0" smtClean="0">
                <a:latin typeface="Bahnschrift Light" panose="020B0502040204020203" pitchFamily="34" charset="0"/>
              </a:rPr>
              <a:t>Presenting </a:t>
            </a:r>
            <a:r>
              <a:rPr lang="en-US" sz="2400" dirty="0">
                <a:latin typeface="Bahnschrift Light" panose="020B0502040204020203" pitchFamily="34" charset="0"/>
              </a:rPr>
              <a:t>a </a:t>
            </a:r>
            <a:r>
              <a:rPr lang="en-US" sz="2400" dirty="0" smtClean="0">
                <a:latin typeface="Bahnschrift Light" panose="020B0502040204020203" pitchFamily="34" charset="0"/>
              </a:rPr>
              <a:t>website, a web map </a:t>
            </a:r>
            <a:endParaRPr lang="en-US" sz="2400" dirty="0">
              <a:latin typeface="Bahnschrift Light" panose="020B0502040204020203" pitchFamily="34" charset="0"/>
            </a:endParaRPr>
          </a:p>
          <a:p>
            <a:pPr marL="571500" indent="-571500">
              <a:buFontTx/>
              <a:buChar char="-"/>
            </a:pPr>
            <a:r>
              <a:rPr lang="en-US" sz="2400" dirty="0" smtClean="0">
                <a:latin typeface="Bahnschrift Light" panose="020B0502040204020203" pitchFamily="34" charset="0"/>
              </a:rPr>
              <a:t>Presenting a company, a client, a target user</a:t>
            </a:r>
          </a:p>
          <a:p>
            <a:pPr marL="571500" indent="-571500">
              <a:buFontTx/>
              <a:buChar char="-"/>
            </a:pPr>
            <a:r>
              <a:rPr lang="en-US" sz="2400" dirty="0">
                <a:latin typeface="Bahnschrift Light" panose="020B0502040204020203" pitchFamily="34" charset="0"/>
              </a:rPr>
              <a:t>Email reading &amp; writing </a:t>
            </a:r>
            <a:endParaRPr lang="en-US" sz="2400" dirty="0" smtClean="0">
              <a:latin typeface="Bahnschrift Light" panose="020B0502040204020203" pitchFamily="34" charset="0"/>
            </a:endParaRPr>
          </a:p>
          <a:p>
            <a:pPr marL="571500" indent="-571500">
              <a:buFontTx/>
              <a:buChar char="-"/>
            </a:pPr>
            <a:r>
              <a:rPr lang="en-US" sz="2400" dirty="0" smtClean="0">
                <a:latin typeface="Bahnschrift Light" panose="020B0502040204020203" pitchFamily="34" charset="0"/>
              </a:rPr>
              <a:t>Programming languages</a:t>
            </a:r>
          </a:p>
          <a:p>
            <a:pPr marL="571500" indent="-571500">
              <a:buFontTx/>
              <a:buChar char="-"/>
            </a:pPr>
            <a:r>
              <a:rPr lang="en-US" sz="2400" dirty="0" smtClean="0">
                <a:latin typeface="Bahnschrift Light" panose="020B0502040204020203" pitchFamily="34" charset="0"/>
              </a:rPr>
              <a:t>Tech watch group </a:t>
            </a:r>
            <a:endParaRPr lang="en-US" sz="3200" dirty="0" smtClean="0"/>
          </a:p>
          <a:p>
            <a:pPr algn="ctr"/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fr-FR" sz="3600" noProof="1" smtClean="0">
              <a:latin typeface="Constantia"/>
            </a:endParaRPr>
          </a:p>
          <a:p>
            <a:pPr algn="ctr"/>
            <a:endParaRPr lang="fr-FR" sz="3600" noProof="1">
              <a:latin typeface="Constantia"/>
            </a:endParaRPr>
          </a:p>
          <a:p>
            <a:pPr algn="ctr"/>
            <a:endParaRPr lang="fr-FR" sz="3600" noProof="1" smtClean="0">
              <a:latin typeface="Constantia"/>
            </a:endParaRPr>
          </a:p>
          <a:p>
            <a:pPr algn="ctr"/>
            <a:endParaRPr lang="fr-FR" sz="3600" dirty="0"/>
          </a:p>
        </p:txBody>
      </p:sp>
      <p:sp>
        <p:nvSpPr>
          <p:cNvPr id="3" name="Rectangle 2"/>
          <p:cNvSpPr/>
          <p:nvPr/>
        </p:nvSpPr>
        <p:spPr>
          <a:xfrm>
            <a:off x="4475516" y="730127"/>
            <a:ext cx="2444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Training Content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956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84348"/>
            <a:chOff x="0" y="-27077"/>
            <a:chExt cx="12198786" cy="118434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</p:grpSp>
      <p:sp>
        <p:nvSpPr>
          <p:cNvPr id="16" name="ZoneTexte 15"/>
          <p:cNvSpPr txBox="1"/>
          <p:nvPr/>
        </p:nvSpPr>
        <p:spPr>
          <a:xfrm>
            <a:off x="1387736" y="1170794"/>
            <a:ext cx="1112577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u="sng" dirty="0" smtClean="0">
              <a:latin typeface="Bell MT" panose="02020503060305020303" pitchFamily="18" charset="0"/>
            </a:endParaRPr>
          </a:p>
          <a:p>
            <a:r>
              <a:rPr lang="en-US" sz="2800" u="sng" dirty="0" smtClean="0">
                <a:latin typeface="Bell MT" panose="02020503060305020303" pitchFamily="18" charset="0"/>
              </a:rPr>
              <a:t>DEV 1 Written </a:t>
            </a:r>
          </a:p>
          <a:p>
            <a:r>
              <a:rPr lang="en-US" sz="2000" dirty="0" smtClean="0">
                <a:latin typeface="Bell MT" panose="02020503060305020303" pitchFamily="18" charset="0"/>
              </a:rPr>
              <a:t>Insert an extract from an English document in your report (tutorial, programming language, problem solving explanation, or so on….) and translate it into French </a:t>
            </a:r>
          </a:p>
          <a:p>
            <a:r>
              <a:rPr lang="en-US" sz="2000" dirty="0" smtClean="0">
                <a:latin typeface="Bell MT" panose="02020503060305020303" pitchFamily="18" charset="0"/>
              </a:rPr>
              <a:t>without using a translator!! 750 signs (10 lines)</a:t>
            </a:r>
          </a:p>
          <a:p>
            <a:endParaRPr lang="en-US" sz="2400" dirty="0">
              <a:latin typeface="Bell MT" panose="02020503060305020303" pitchFamily="18" charset="0"/>
            </a:endParaRPr>
          </a:p>
          <a:p>
            <a:r>
              <a:rPr lang="en-US" sz="2800" u="sng" dirty="0" smtClean="0">
                <a:latin typeface="Bell MT" panose="02020503060305020303" pitchFamily="18" charset="0"/>
              </a:rPr>
              <a:t>2 </a:t>
            </a:r>
            <a:r>
              <a:rPr lang="en-US" sz="2800" u="sng" dirty="0">
                <a:latin typeface="Bell MT" panose="02020503060305020303" pitchFamily="18" charset="0"/>
              </a:rPr>
              <a:t>Written </a:t>
            </a:r>
          </a:p>
          <a:p>
            <a:r>
              <a:rPr lang="en-US" sz="2000" dirty="0" smtClean="0">
                <a:latin typeface="Bell MT" panose="02020503060305020303" pitchFamily="18" charset="0"/>
              </a:rPr>
              <a:t>Write an abstract (summary) of your project: 250 words minimum</a:t>
            </a:r>
          </a:p>
          <a:p>
            <a:endParaRPr lang="en-US" sz="2400" dirty="0">
              <a:latin typeface="Bell MT" panose="02020503060305020303" pitchFamily="18" charset="0"/>
            </a:endParaRPr>
          </a:p>
          <a:p>
            <a:r>
              <a:rPr lang="en-US" sz="2800" u="sng" dirty="0" smtClean="0">
                <a:latin typeface="Bell MT" panose="02020503060305020303" pitchFamily="18" charset="0"/>
              </a:rPr>
              <a:t>3 Oral 3 to 5 </a:t>
            </a:r>
            <a:r>
              <a:rPr lang="en-US" sz="2800" u="sng" dirty="0" err="1" smtClean="0">
                <a:latin typeface="Bell MT" panose="02020503060305020303" pitchFamily="18" charset="0"/>
              </a:rPr>
              <a:t>mn</a:t>
            </a:r>
            <a:endParaRPr lang="en-US" sz="2800" u="sng" dirty="0" smtClean="0">
              <a:latin typeface="Bell MT" panose="02020503060305020303" pitchFamily="18" charset="0"/>
            </a:endParaRPr>
          </a:p>
          <a:p>
            <a:r>
              <a:rPr lang="en-US" sz="2000" u="sng" dirty="0" smtClean="0">
                <a:latin typeface="Bell MT" panose="02020503060305020303" pitchFamily="18" charset="0"/>
              </a:rPr>
              <a:t>Using </a:t>
            </a:r>
            <a:r>
              <a:rPr lang="en-US" sz="2000" u="sng" dirty="0" err="1" smtClean="0">
                <a:latin typeface="Bell MT" panose="02020503060305020303" pitchFamily="18" charset="0"/>
              </a:rPr>
              <a:t>powerpoint</a:t>
            </a:r>
            <a:r>
              <a:rPr lang="en-US" sz="2000" u="sng" dirty="0" smtClean="0">
                <a:latin typeface="Bell MT" panose="02020503060305020303" pitchFamily="18" charset="0"/>
              </a:rPr>
              <a:t>, </a:t>
            </a:r>
          </a:p>
          <a:p>
            <a:r>
              <a:rPr lang="en-US" sz="2000" dirty="0" smtClean="0">
                <a:latin typeface="Bell MT" panose="02020503060305020303" pitchFamily="18" charset="0"/>
              </a:rPr>
              <a:t>Give a presentation of yourself (briefly)</a:t>
            </a:r>
          </a:p>
          <a:p>
            <a:r>
              <a:rPr lang="en-US" sz="2000" dirty="0">
                <a:latin typeface="Bell MT" panose="02020503060305020303" pitchFamily="18" charset="0"/>
              </a:rPr>
              <a:t>Give a presentation of </a:t>
            </a:r>
            <a:r>
              <a:rPr lang="en-US" sz="2000" dirty="0" smtClean="0">
                <a:latin typeface="Bell MT" panose="02020503060305020303" pitchFamily="18" charset="0"/>
              </a:rPr>
              <a:t>your company / internship</a:t>
            </a:r>
          </a:p>
          <a:p>
            <a:r>
              <a:rPr lang="en-US" sz="2000" dirty="0">
                <a:latin typeface="Bell MT" panose="02020503060305020303" pitchFamily="18" charset="0"/>
              </a:rPr>
              <a:t>Give a </a:t>
            </a:r>
            <a:r>
              <a:rPr lang="en-US" sz="2000" dirty="0" smtClean="0">
                <a:latin typeface="Bell MT" panose="02020503060305020303" pitchFamily="18" charset="0"/>
              </a:rPr>
              <a:t>presentation or a demo </a:t>
            </a:r>
            <a:r>
              <a:rPr lang="en-US" sz="2000" dirty="0">
                <a:latin typeface="Bell MT" panose="02020503060305020303" pitchFamily="18" charset="0"/>
              </a:rPr>
              <a:t>of </a:t>
            </a:r>
            <a:r>
              <a:rPr lang="en-US" sz="2000" dirty="0" smtClean="0">
                <a:latin typeface="Bell MT" panose="02020503060305020303" pitchFamily="18" charset="0"/>
              </a:rPr>
              <a:t>your project </a:t>
            </a:r>
            <a:endParaRPr lang="en-US" sz="2000" dirty="0">
              <a:latin typeface="Bell MT" panose="02020503060305020303" pitchFamily="18" charset="0"/>
            </a:endParaRPr>
          </a:p>
          <a:p>
            <a:endParaRPr lang="en-US" sz="2400" dirty="0">
              <a:latin typeface="Bell MT" panose="02020503060305020303" pitchFamily="18" charset="0"/>
            </a:endParaRPr>
          </a:p>
          <a:p>
            <a:endParaRPr lang="en-US" sz="2400" dirty="0" smtClean="0">
              <a:latin typeface="Bell MT" panose="02020503060305020303" pitchFamily="18" charset="0"/>
            </a:endParaRPr>
          </a:p>
          <a:p>
            <a:endParaRPr lang="en-US" sz="2400" dirty="0">
              <a:latin typeface="Bell MT" panose="020205030603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2169" y="730127"/>
            <a:ext cx="28944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noProof="1">
                <a:solidFill>
                  <a:schemeClr val="bg1"/>
                </a:solidFill>
                <a:latin typeface="Constantia"/>
              </a:rPr>
              <a:t>Exams requirements</a:t>
            </a:r>
            <a:endParaRPr lang="fr-FR" sz="2400" b="1" dirty="0">
              <a:solidFill>
                <a:schemeClr val="bg1"/>
              </a:solidFill>
              <a:hlinkClick r:id="rId11"/>
            </a:endParaRPr>
          </a:p>
        </p:txBody>
      </p:sp>
    </p:spTree>
    <p:extLst>
      <p:ext uri="{BB962C8B-B14F-4D97-AF65-F5344CB8AC3E}">
        <p14:creationId xmlns:p14="http://schemas.microsoft.com/office/powerpoint/2010/main" val="3032666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0" y="-27077"/>
            <a:ext cx="12198786" cy="1184348"/>
            <a:chOff x="0" y="-27077"/>
            <a:chExt cx="12198786" cy="118434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</p:grpSp>
      <p:sp>
        <p:nvSpPr>
          <p:cNvPr id="16" name="ZoneTexte 15"/>
          <p:cNvSpPr txBox="1"/>
          <p:nvPr/>
        </p:nvSpPr>
        <p:spPr>
          <a:xfrm>
            <a:off x="65317" y="1316257"/>
            <a:ext cx="106776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u="sng" dirty="0" smtClean="0">
              <a:hlinkClick r:id=""/>
            </a:endParaRPr>
          </a:p>
          <a:p>
            <a:r>
              <a:rPr lang="fr-FR" sz="2400" u="sng" dirty="0" smtClean="0">
                <a:hlinkClick r:id=""/>
              </a:rPr>
              <a:t>www.wordreference.com</a:t>
            </a:r>
            <a:r>
              <a:rPr lang="fr-FR" sz="2400" u="sng" dirty="0" smtClean="0"/>
              <a:t> </a:t>
            </a:r>
            <a:endParaRPr lang="fr-FR" sz="2400" dirty="0"/>
          </a:p>
          <a:p>
            <a:r>
              <a:rPr lang="fr-FR" sz="2400" u="sng" dirty="0">
                <a:hlinkClick r:id="rId11"/>
              </a:rPr>
              <a:t>www.deepl.com/translator</a:t>
            </a:r>
            <a:endParaRPr lang="fr-FR" sz="2400" u="sng" dirty="0"/>
          </a:p>
          <a:p>
            <a:r>
              <a:rPr lang="fr-FR" sz="2400" dirty="0" smtClean="0">
                <a:hlinkClick r:id="rId12"/>
              </a:rPr>
              <a:t>www.ego4u.com</a:t>
            </a:r>
            <a:endParaRPr lang="fr-FR" sz="2400" dirty="0"/>
          </a:p>
          <a:p>
            <a:r>
              <a:rPr lang="fr-FR" sz="2400" dirty="0" smtClean="0">
                <a:hlinkClick r:id="rId13"/>
              </a:rPr>
              <a:t>https</a:t>
            </a:r>
            <a:r>
              <a:rPr lang="fr-FR" sz="2400" dirty="0">
                <a:hlinkClick r:id="rId13"/>
              </a:rPr>
              <a:t>://www.businessenglishsite.com/</a:t>
            </a:r>
            <a:r>
              <a:rPr lang="fr-FR" sz="2400" dirty="0"/>
              <a:t> </a:t>
            </a:r>
          </a:p>
          <a:p>
            <a:r>
              <a:rPr lang="fr-FR" sz="2400" dirty="0" smtClean="0">
                <a:hlinkClick r:id="rId14"/>
              </a:rPr>
              <a:t>www.breakingnewsenglish.com</a:t>
            </a:r>
            <a:endParaRPr lang="fr-FR" sz="2400" dirty="0" smtClean="0"/>
          </a:p>
          <a:p>
            <a:r>
              <a:rPr lang="fr-FR" sz="2400" dirty="0">
                <a:hlinkClick r:id="rId15"/>
              </a:rPr>
              <a:t>https://www.anglaisfacile.com/beginners/</a:t>
            </a:r>
            <a:r>
              <a:rPr lang="fr-FR" sz="2400" dirty="0"/>
              <a:t> </a:t>
            </a:r>
          </a:p>
          <a:p>
            <a:r>
              <a:rPr lang="fr-FR" sz="2400" dirty="0" smtClean="0">
                <a:hlinkClick r:id="rId16"/>
              </a:rPr>
              <a:t>https</a:t>
            </a:r>
            <a:r>
              <a:rPr lang="fr-FR" sz="2400" dirty="0">
                <a:hlinkClick r:id="rId16"/>
              </a:rPr>
              <a:t>://www.ispeakspokespoken.com/cours-anglais/#</a:t>
            </a:r>
            <a:r>
              <a:rPr lang="fr-FR" sz="2400" dirty="0" smtClean="0">
                <a:hlinkClick r:id="rId16"/>
              </a:rPr>
              <a:t>Cours-danglais-pour-avances</a:t>
            </a:r>
            <a:r>
              <a:rPr lang="fr-FR" sz="2400" dirty="0" smtClean="0"/>
              <a:t> </a:t>
            </a:r>
            <a:endParaRPr lang="fr-FR" sz="2400" dirty="0"/>
          </a:p>
          <a:p>
            <a:r>
              <a:rPr lang="en-US" sz="2400" u="sng" dirty="0" smtClean="0">
                <a:hlinkClick r:id="rId17"/>
              </a:rPr>
              <a:t>www.proprofs.com/quiz-school/topic/computer</a:t>
            </a:r>
            <a:endParaRPr lang="en-US" sz="2400" u="sng" dirty="0" smtClean="0"/>
          </a:p>
          <a:p>
            <a:r>
              <a:rPr lang="en-US" sz="2400" u="sng" dirty="0">
                <a:hlinkClick r:id="rId18"/>
              </a:rPr>
              <a:t>https://wordcounter.net</a:t>
            </a:r>
            <a:r>
              <a:rPr lang="en-US" sz="2400" u="sng" dirty="0" smtClean="0">
                <a:hlinkClick r:id="rId18"/>
              </a:rPr>
              <a:t>/</a:t>
            </a:r>
            <a:r>
              <a:rPr lang="en-US" sz="2400" u="sng" dirty="0" smtClean="0"/>
              <a:t> </a:t>
            </a:r>
          </a:p>
          <a:p>
            <a:r>
              <a:rPr lang="en-US" sz="2400" u="sng" dirty="0">
                <a:hlinkClick r:id="rId19"/>
              </a:rPr>
              <a:t>https://global-exam.com/blog/fr/general-english-combien-de-temps-pour-apprendre-langlais</a:t>
            </a:r>
            <a:r>
              <a:rPr lang="en-US" sz="2400" u="sng" dirty="0" smtClean="0">
                <a:hlinkClick r:id="rId19"/>
              </a:rPr>
              <a:t>/</a:t>
            </a:r>
            <a:r>
              <a:rPr lang="en-US" sz="2400" u="sng" dirty="0" smtClean="0"/>
              <a:t> </a:t>
            </a:r>
            <a:endParaRPr lang="en-US" sz="2400" u="sng" dirty="0"/>
          </a:p>
        </p:txBody>
      </p:sp>
      <p:sp>
        <p:nvSpPr>
          <p:cNvPr id="3" name="Rectangle 2"/>
          <p:cNvSpPr/>
          <p:nvPr/>
        </p:nvSpPr>
        <p:spPr>
          <a:xfrm>
            <a:off x="3896702" y="730127"/>
            <a:ext cx="3867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cap="small" noProof="1">
                <a:solidFill>
                  <a:schemeClr val="bg1"/>
                </a:solidFill>
                <a:latin typeface="Constantia"/>
              </a:rPr>
              <a:t>Useful websites to browse</a:t>
            </a:r>
            <a:endParaRPr lang="fr-FR" sz="2400" b="1" cap="small" dirty="0">
              <a:solidFill>
                <a:schemeClr val="bg1"/>
              </a:solidFill>
              <a:hlinkClick r:id="rId20"/>
            </a:endParaRPr>
          </a:p>
        </p:txBody>
      </p:sp>
    </p:spTree>
    <p:extLst>
      <p:ext uri="{BB962C8B-B14F-4D97-AF65-F5344CB8AC3E}">
        <p14:creationId xmlns:p14="http://schemas.microsoft.com/office/powerpoint/2010/main" val="313233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12204</TotalTime>
  <Words>601</Words>
  <Application>Microsoft Office PowerPoint</Application>
  <PresentationFormat>Grand écran</PresentationFormat>
  <Paragraphs>152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Arial</vt:lpstr>
      <vt:lpstr>Bahnschrift Light</vt:lpstr>
      <vt:lpstr>Bell MT</vt:lpstr>
      <vt:lpstr>Calibri</vt:lpstr>
      <vt:lpstr>Calibri Light</vt:lpstr>
      <vt:lpstr>Constantia</vt:lpstr>
      <vt:lpstr>Freestyle Script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chretienne jerome</dc:creator>
  <cp:lastModifiedBy>Catherine COSTENOBLE</cp:lastModifiedBy>
  <cp:revision>392</cp:revision>
  <cp:lastPrinted>2022-12-01T14:37:03Z</cp:lastPrinted>
  <dcterms:created xsi:type="dcterms:W3CDTF">2016-05-20T16:12:03Z</dcterms:created>
  <dcterms:modified xsi:type="dcterms:W3CDTF">2023-05-03T08:33:48Z</dcterms:modified>
</cp:coreProperties>
</file>