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6" r:id="rId1"/>
  </p:sldMasterIdLst>
  <p:notesMasterIdLst>
    <p:notesMasterId r:id="rId18"/>
  </p:notesMasterIdLst>
  <p:sldIdLst>
    <p:sldId id="256" r:id="rId2"/>
    <p:sldId id="286" r:id="rId3"/>
    <p:sldId id="287" r:id="rId4"/>
    <p:sldId id="326" r:id="rId5"/>
    <p:sldId id="315" r:id="rId6"/>
    <p:sldId id="316" r:id="rId7"/>
    <p:sldId id="317" r:id="rId8"/>
    <p:sldId id="318" r:id="rId9"/>
    <p:sldId id="319" r:id="rId10"/>
    <p:sldId id="320" r:id="rId11"/>
    <p:sldId id="321" r:id="rId12"/>
    <p:sldId id="322" r:id="rId13"/>
    <p:sldId id="323" r:id="rId14"/>
    <p:sldId id="324" r:id="rId15"/>
    <p:sldId id="325" r:id="rId16"/>
    <p:sldId id="285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0066FF"/>
    <a:srgbClr val="0033CC"/>
    <a:srgbClr val="660033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709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8D912D-418C-4F0F-A9A2-C18D4F7ED833}" type="datetimeFigureOut">
              <a:rPr lang="ru-RU" smtClean="0"/>
              <a:pPr/>
              <a:t>31.08.2018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2BBC03-EA2D-4FF5-BBEC-DDFF8854C7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639582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88B75-2ECA-4687-97E3-30828024ADDC}" type="datetime1">
              <a:rPr lang="ru-RU" smtClean="0"/>
              <a:pPr/>
              <a:t>31.08.2018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120BC-BD6F-4C84-8AA9-6A45450959B0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41A3D-0348-4ACB-A76E-645C8AB491AC}" type="datetime1">
              <a:rPr lang="ru-RU" smtClean="0"/>
              <a:pPr/>
              <a:t>31.08.2018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120BC-BD6F-4C84-8AA9-6A45450959B0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2DD1-0705-43FD-B8D8-04589995B4FC}" type="datetime1">
              <a:rPr lang="ru-RU" smtClean="0"/>
              <a:pPr/>
              <a:t>31.08.2018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120BC-BD6F-4C84-8AA9-6A45450959B0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4EB4-F13F-4D1F-A7DD-DF8A2847CA12}" type="datetime1">
              <a:rPr lang="ru-RU" smtClean="0"/>
              <a:pPr/>
              <a:t>31.08.2018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120BC-BD6F-4C84-8AA9-6A45450959B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770C1-2998-4E7E-8A53-2F3AF72D46EA}" type="datetime1">
              <a:rPr lang="ru-RU" smtClean="0"/>
              <a:pPr/>
              <a:t>31.08.2018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120BC-BD6F-4C84-8AA9-6A45450959B0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274CE-9473-450B-AA9C-8043E51122C0}" type="datetime1">
              <a:rPr lang="ru-RU" smtClean="0"/>
              <a:pPr/>
              <a:t>31.08.2018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120BC-BD6F-4C84-8AA9-6A45450959B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5687-F221-4812-B090-0CD0DE85BB3D}" type="datetime1">
              <a:rPr lang="ru-RU" smtClean="0"/>
              <a:pPr/>
              <a:t>31.08.2018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120BC-BD6F-4C84-8AA9-6A45450959B0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AC655-FA59-4072-8C67-E06612D72D09}" type="datetime1">
              <a:rPr lang="ru-RU" smtClean="0"/>
              <a:pPr/>
              <a:t>31.08.2018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120BC-BD6F-4C84-8AA9-6A45450959B0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EBE9-E52D-4068-8412-570E64BFD0AA}" type="datetime1">
              <a:rPr lang="ru-RU" smtClean="0"/>
              <a:pPr/>
              <a:t>31.08.2018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120BC-BD6F-4C84-8AA9-6A45450959B0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F8618-76E1-4682-915E-F8D3EF659660}" type="datetime1">
              <a:rPr lang="ru-RU" smtClean="0"/>
              <a:pPr/>
              <a:t>31.08.2018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120BC-BD6F-4C84-8AA9-6A45450959B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0A68C-CBEF-4CEE-962F-11F9B14FC46B}" type="datetime1">
              <a:rPr lang="ru-RU" smtClean="0"/>
              <a:pPr/>
              <a:t>31.08.2018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120BC-BD6F-4C84-8AA9-6A45450959B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380EBFE9-B3E9-43F2-A957-DE6B9FC1E5CD}" type="datetime1">
              <a:rPr lang="ru-RU" smtClean="0"/>
              <a:pPr/>
              <a:t>31.08.2018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A6120BC-BD6F-4C84-8AA9-6A45450959B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57224" y="1500174"/>
            <a:ext cx="7772400" cy="1591585"/>
          </a:xfrm>
        </p:spPr>
        <p:txBody>
          <a:bodyPr>
            <a:normAutofit/>
          </a:bodyPr>
          <a:lstStyle/>
          <a:p>
            <a:r>
              <a:rPr lang="ru-RU" sz="4000" b="1" dirty="0" smtClean="0"/>
              <a:t>Инструментальные средства программирования</a:t>
            </a:r>
            <a:endParaRPr lang="ru-RU" sz="4000" dirty="0">
              <a:latin typeface="+mj-lt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928662" y="3571876"/>
            <a:ext cx="73448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2800" b="1" dirty="0" smtClean="0">
                <a:latin typeface="+mj-lt"/>
              </a:rPr>
              <a:t>Практическая работа</a:t>
            </a:r>
            <a:r>
              <a:rPr lang="en-US" sz="2800" b="1" dirty="0" smtClean="0">
                <a:latin typeface="+mj-lt"/>
              </a:rPr>
              <a:t>: </a:t>
            </a:r>
            <a:r>
              <a:rPr lang="ru-RU" sz="2800" b="1" dirty="0" smtClean="0">
                <a:latin typeface="+mj-lt"/>
              </a:rPr>
              <a:t>Алгоритмы</a:t>
            </a:r>
            <a:endParaRPr lang="ru-RU" sz="2800" b="1" dirty="0">
              <a:latin typeface="+mj-lt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571604" y="6143644"/>
            <a:ext cx="73448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К.т.н., доцент отделения информационных технологий</a:t>
            </a:r>
          </a:p>
          <a:p>
            <a:pPr algn="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Савельев А.О.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80802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120BC-BD6F-4C84-8AA9-6A45450959B0}" type="slidenum">
              <a:rPr lang="ru-RU" smtClean="0"/>
              <a:pPr/>
              <a:t>10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200" dirty="0" smtClean="0"/>
              <a:t>Расширенная задача интервально планирования</a:t>
            </a:r>
            <a:br>
              <a:rPr lang="ru-RU" sz="3200" dirty="0" smtClean="0"/>
            </a:br>
            <a:r>
              <a:rPr lang="ru-RU" sz="3200" dirty="0" smtClean="0"/>
              <a:t>Использование нескольких идентичных ресурсов</a:t>
            </a:r>
            <a:endParaRPr lang="en-US" sz="3200" dirty="0"/>
          </a:p>
        </p:txBody>
      </p:sp>
      <p:sp>
        <p:nvSpPr>
          <p:cNvPr id="5" name="Содержимое 1"/>
          <p:cNvSpPr txBox="1">
            <a:spLocks/>
          </p:cNvSpPr>
          <p:nvPr/>
        </p:nvSpPr>
        <p:spPr>
          <a:xfrm>
            <a:off x="214282" y="2564904"/>
            <a:ext cx="8643998" cy="3672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just"/>
            <a:r>
              <a:rPr lang="ru-RU" sz="2400" dirty="0" smtClean="0"/>
              <a:t>Каждая заявка соответствует лекции, которая планируется для проведения в аудитории на заданный период времени. Требуется удовлетворить все заявки с использованием минимального количества аудиторий.</a:t>
            </a:r>
            <a:endParaRPr 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120BC-BD6F-4C84-8AA9-6A45450959B0}" type="slidenum">
              <a:rPr lang="ru-RU" smtClean="0"/>
              <a:pPr/>
              <a:t>11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200" dirty="0" smtClean="0"/>
              <a:t>Расширенная задача интервально планирования</a:t>
            </a:r>
            <a:br>
              <a:rPr lang="ru-RU" sz="3200" dirty="0" smtClean="0"/>
            </a:br>
            <a:r>
              <a:rPr lang="ru-RU" sz="3200" dirty="0" smtClean="0"/>
              <a:t>Использование нескольких идентичных ресурсов</a:t>
            </a:r>
            <a:br>
              <a:rPr lang="ru-RU" sz="3200" dirty="0" smtClean="0"/>
            </a:br>
            <a:r>
              <a:rPr lang="ru-RU" sz="3200" dirty="0" smtClean="0"/>
              <a:t>Подсказка 1</a:t>
            </a:r>
            <a:endParaRPr lang="en-US" sz="3200" dirty="0"/>
          </a:p>
        </p:txBody>
      </p:sp>
      <p:sp>
        <p:nvSpPr>
          <p:cNvPr id="5" name="Содержимое 1"/>
          <p:cNvSpPr txBox="1">
            <a:spLocks/>
          </p:cNvSpPr>
          <p:nvPr/>
        </p:nvSpPr>
        <p:spPr>
          <a:xfrm>
            <a:off x="214282" y="2564904"/>
            <a:ext cx="8643998" cy="3672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just"/>
            <a:r>
              <a:rPr lang="ru-RU" sz="2400" dirty="0" smtClean="0"/>
              <a:t>Интервалы времени</a:t>
            </a:r>
          </a:p>
          <a:p>
            <a:pPr algn="just"/>
            <a:r>
              <a:rPr lang="en-US" sz="2400" dirty="0" smtClean="0"/>
              <a:t>11</a:t>
            </a:r>
            <a:r>
              <a:rPr lang="ru-RU" sz="2400" dirty="0" smtClean="0"/>
              <a:t>:00 – 12:00			11:00 – 16:00</a:t>
            </a:r>
          </a:p>
          <a:p>
            <a:pPr algn="just"/>
            <a:r>
              <a:rPr lang="ru-RU" sz="2400" dirty="0" smtClean="0"/>
              <a:t>15:00 – 17:00			08:00 – 10:00</a:t>
            </a:r>
          </a:p>
          <a:p>
            <a:pPr algn="just"/>
            <a:r>
              <a:rPr lang="ru-RU" sz="2400" dirty="0" smtClean="0"/>
              <a:t>16:00 – 20:00			19:00 – 21:00</a:t>
            </a:r>
          </a:p>
          <a:p>
            <a:pPr algn="just"/>
            <a:r>
              <a:rPr lang="ru-RU" sz="2400" dirty="0" smtClean="0"/>
              <a:t>08:00 – 10:00			08:00 – 14:00</a:t>
            </a:r>
            <a:endParaRPr lang="en-US" sz="2400" dirty="0" smtClean="0"/>
          </a:p>
          <a:p>
            <a:pPr algn="just"/>
            <a:r>
              <a:rPr lang="ru-RU" sz="2400" dirty="0" smtClean="0"/>
              <a:t>19:00 – 21:00			15:00 – 17:00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120BC-BD6F-4C84-8AA9-6A45450959B0}" type="slidenum">
              <a:rPr lang="ru-RU" smtClean="0"/>
              <a:pPr/>
              <a:t>12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200" dirty="0" smtClean="0"/>
              <a:t>Расширенная задача интервально планирования</a:t>
            </a:r>
            <a:br>
              <a:rPr lang="ru-RU" sz="3200" dirty="0" smtClean="0"/>
            </a:br>
            <a:r>
              <a:rPr lang="ru-RU" sz="3200" dirty="0" smtClean="0"/>
              <a:t>Использование нескольких идентичных ресурсов</a:t>
            </a:r>
            <a:br>
              <a:rPr lang="ru-RU" sz="3200" dirty="0" smtClean="0"/>
            </a:br>
            <a:r>
              <a:rPr lang="ru-RU" sz="3200" dirty="0" smtClean="0"/>
              <a:t>Подсказка 2</a:t>
            </a:r>
            <a:endParaRPr lang="en-US" sz="3200" dirty="0"/>
          </a:p>
        </p:txBody>
      </p:sp>
      <p:sp>
        <p:nvSpPr>
          <p:cNvPr id="5" name="Содержимое 1"/>
          <p:cNvSpPr txBox="1">
            <a:spLocks/>
          </p:cNvSpPr>
          <p:nvPr/>
        </p:nvSpPr>
        <p:spPr>
          <a:xfrm>
            <a:off x="214282" y="2564904"/>
            <a:ext cx="8643998" cy="367240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algn="just"/>
            <a:r>
              <a:rPr lang="ru-RU" sz="2400" dirty="0" smtClean="0"/>
              <a:t>Необходимо как минимум три ресурса, потому что, 3 интервала </a:t>
            </a:r>
            <a:r>
              <a:rPr lang="ru-RU" sz="2400" i="1" dirty="0" smtClean="0"/>
              <a:t>занимают общую точку временной шкалы, а следовательно, </a:t>
            </a:r>
            <a:r>
              <a:rPr lang="ru-RU" sz="2400" dirty="0" smtClean="0"/>
              <a:t>должны быть распределены по разным ресурсам.</a:t>
            </a:r>
          </a:p>
          <a:p>
            <a:pPr algn="just"/>
            <a:endParaRPr lang="ru-RU" sz="2400" dirty="0" smtClean="0"/>
          </a:p>
          <a:p>
            <a:r>
              <a:rPr lang="ru-RU" sz="2400" i="1" dirty="0" smtClean="0"/>
              <a:t>Глубина множества - </a:t>
            </a:r>
            <a:r>
              <a:rPr lang="ru-RU" sz="2400" dirty="0" smtClean="0"/>
              <a:t>максимальное число интервалов, проходящих через одну точку временной шкалы. </a:t>
            </a:r>
          </a:p>
          <a:p>
            <a:endParaRPr lang="ru-RU" sz="2400" dirty="0" smtClean="0"/>
          </a:p>
          <a:p>
            <a:r>
              <a:rPr lang="ru-RU" sz="2400" b="1" dirty="0" smtClean="0"/>
              <a:t>В любой ситуации интервального разбиения количество необходимых </a:t>
            </a:r>
            <a:r>
              <a:rPr lang="ru-RU" sz="2400" dirty="0" smtClean="0"/>
              <a:t>ресурсов не меньше глубины множества интервалов.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120BC-BD6F-4C84-8AA9-6A45450959B0}" type="slidenum">
              <a:rPr lang="ru-RU" smtClean="0"/>
              <a:pPr/>
              <a:t>13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200" dirty="0" smtClean="0"/>
              <a:t>Расширенная задача интервально планирования</a:t>
            </a:r>
            <a:br>
              <a:rPr lang="ru-RU" sz="3200" dirty="0" smtClean="0"/>
            </a:br>
            <a:r>
              <a:rPr lang="ru-RU" sz="3200" dirty="0" smtClean="0"/>
              <a:t>Использование нескольких идентичных ресурсов</a:t>
            </a:r>
            <a:br>
              <a:rPr lang="ru-RU" sz="3200" dirty="0" smtClean="0"/>
            </a:br>
            <a:r>
              <a:rPr lang="ru-RU" sz="3200" dirty="0" smtClean="0"/>
              <a:t>Подсказка 3</a:t>
            </a:r>
            <a:endParaRPr lang="en-US" sz="3200" dirty="0"/>
          </a:p>
        </p:txBody>
      </p:sp>
      <p:sp>
        <p:nvSpPr>
          <p:cNvPr id="5" name="Содержимое 1"/>
          <p:cNvSpPr txBox="1">
            <a:spLocks/>
          </p:cNvSpPr>
          <p:nvPr/>
        </p:nvSpPr>
        <p:spPr>
          <a:xfrm>
            <a:off x="214282" y="2564904"/>
            <a:ext cx="8643998" cy="3672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ru-RU" sz="2400" dirty="0" smtClean="0"/>
          </a:p>
          <a:p>
            <a:pPr algn="ctr"/>
            <a:endParaRPr lang="ru-RU" sz="2400" dirty="0" smtClean="0"/>
          </a:p>
          <a:p>
            <a:pPr algn="ctr"/>
            <a:endParaRPr lang="ru-RU" sz="2400" dirty="0" smtClean="0"/>
          </a:p>
          <a:p>
            <a:pPr algn="ctr"/>
            <a:r>
              <a:rPr lang="ru-RU" sz="2400" dirty="0" smtClean="0"/>
              <a:t>Сортировка интервалов по начальному времени</a:t>
            </a:r>
          </a:p>
          <a:p>
            <a:pPr algn="ctr"/>
            <a:endParaRPr lang="ru-RU" sz="2400" dirty="0" smtClean="0"/>
          </a:p>
          <a:p>
            <a:pPr algn="ctr"/>
            <a:endParaRPr lang="ru-RU" sz="2400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120BC-BD6F-4C84-8AA9-6A45450959B0}" type="slidenum">
              <a:rPr lang="ru-RU" smtClean="0"/>
              <a:pPr/>
              <a:t>14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200" dirty="0" smtClean="0"/>
              <a:t>Расширенная задача интервально планирования</a:t>
            </a:r>
            <a:br>
              <a:rPr lang="ru-RU" sz="3200" dirty="0" smtClean="0"/>
            </a:br>
            <a:r>
              <a:rPr lang="ru-RU" sz="3200" dirty="0" smtClean="0"/>
              <a:t>Использование нескольких идентичных ресурсов</a:t>
            </a:r>
            <a:br>
              <a:rPr lang="ru-RU" sz="3200" dirty="0" smtClean="0"/>
            </a:br>
            <a:r>
              <a:rPr lang="ru-RU" sz="3200" dirty="0" smtClean="0"/>
              <a:t>Подсказка 4</a:t>
            </a:r>
            <a:endParaRPr lang="en-US" sz="3200" dirty="0"/>
          </a:p>
        </p:txBody>
      </p:sp>
      <p:sp>
        <p:nvSpPr>
          <p:cNvPr id="5" name="Содержимое 1"/>
          <p:cNvSpPr txBox="1">
            <a:spLocks/>
          </p:cNvSpPr>
          <p:nvPr/>
        </p:nvSpPr>
        <p:spPr>
          <a:xfrm>
            <a:off x="214282" y="2564904"/>
            <a:ext cx="8643998" cy="3672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ru-RU" sz="2400" dirty="0" smtClean="0"/>
              <a:t>Пусть </a:t>
            </a:r>
            <a:r>
              <a:rPr lang="ru-RU" sz="2400" i="1" dirty="0" err="1" smtClean="0"/>
              <a:t>d</a:t>
            </a:r>
            <a:r>
              <a:rPr lang="ru-RU" sz="2400" i="1" dirty="0" smtClean="0"/>
              <a:t> — глубина множества интервалов; каждому интервалу будет назначена </a:t>
            </a:r>
            <a:r>
              <a:rPr lang="ru-RU" sz="2400" dirty="0" smtClean="0"/>
              <a:t>метка из множества чисел {1, 2, ..., </a:t>
            </a:r>
            <a:r>
              <a:rPr lang="ru-RU" sz="2400" i="1" dirty="0" err="1" smtClean="0"/>
              <a:t>d</a:t>
            </a:r>
            <a:r>
              <a:rPr lang="ru-RU" sz="2400" i="1" dirty="0" smtClean="0"/>
              <a:t>} так, чтобы перекрывающиеся интервалы по</a:t>
            </a:r>
            <a:r>
              <a:rPr lang="ru-RU" sz="2400" dirty="0" smtClean="0"/>
              <a:t>мечались разными числами.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120BC-BD6F-4C84-8AA9-6A45450959B0}" type="slidenum">
              <a:rPr lang="ru-RU" smtClean="0"/>
              <a:pPr/>
              <a:t>15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200" dirty="0" smtClean="0"/>
              <a:t>Расширенная задача интервально планирования</a:t>
            </a:r>
            <a:br>
              <a:rPr lang="ru-RU" sz="3200" dirty="0" smtClean="0"/>
            </a:br>
            <a:r>
              <a:rPr lang="ru-RU" sz="3200" dirty="0" smtClean="0"/>
              <a:t>Использование нескольких идентичных ресурсов</a:t>
            </a:r>
            <a:br>
              <a:rPr lang="ru-RU" sz="3200" dirty="0" smtClean="0"/>
            </a:br>
            <a:r>
              <a:rPr lang="ru-RU" sz="3200" dirty="0" smtClean="0"/>
              <a:t>Решение</a:t>
            </a:r>
            <a:endParaRPr lang="en-US" sz="3200" dirty="0"/>
          </a:p>
        </p:txBody>
      </p:sp>
      <p:sp>
        <p:nvSpPr>
          <p:cNvPr id="5" name="Содержимое 1"/>
          <p:cNvSpPr txBox="1">
            <a:spLocks/>
          </p:cNvSpPr>
          <p:nvPr/>
        </p:nvSpPr>
        <p:spPr>
          <a:xfrm>
            <a:off x="214282" y="2564904"/>
            <a:ext cx="8643998" cy="367240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r>
              <a:rPr lang="ru-RU" sz="2400" dirty="0" smtClean="0"/>
              <a:t>Отсортировать интервалы по начальному времени, с произвольным порядком совпадений</a:t>
            </a:r>
          </a:p>
          <a:p>
            <a:r>
              <a:rPr lang="ru-RU" sz="2400" dirty="0" smtClean="0"/>
              <a:t>Пусть </a:t>
            </a:r>
            <a:r>
              <a:rPr lang="ru-RU" sz="2400" i="1" dirty="0" smtClean="0"/>
              <a:t>I1, I2, ..., </a:t>
            </a:r>
            <a:r>
              <a:rPr lang="ru-RU" sz="2400" i="1" dirty="0" err="1" smtClean="0"/>
              <a:t>In</a:t>
            </a:r>
            <a:r>
              <a:rPr lang="ru-RU" sz="2400" i="1" dirty="0" smtClean="0"/>
              <a:t> — обозначения интервалов в указанном порядке</a:t>
            </a:r>
          </a:p>
          <a:p>
            <a:r>
              <a:rPr lang="ru-RU" sz="2400" dirty="0" smtClean="0"/>
              <a:t>Для </a:t>
            </a:r>
            <a:r>
              <a:rPr lang="en-US" sz="2400" i="1" dirty="0" smtClean="0"/>
              <a:t>j = 1,2,3, ..., n</a:t>
            </a:r>
            <a:endParaRPr lang="ru-RU" sz="2400" i="1" dirty="0" smtClean="0"/>
          </a:p>
          <a:p>
            <a:r>
              <a:rPr lang="ru-RU" sz="2400" dirty="0" smtClean="0"/>
              <a:t>Для каждого интервала </a:t>
            </a:r>
            <a:r>
              <a:rPr lang="ru-RU" sz="2400" i="1" dirty="0" err="1" smtClean="0"/>
              <a:t>Ii</a:t>
            </a:r>
            <a:r>
              <a:rPr lang="ru-RU" sz="2400" i="1" dirty="0" smtClean="0"/>
              <a:t>, который предшествует </a:t>
            </a:r>
            <a:r>
              <a:rPr lang="ru-RU" sz="2400" i="1" dirty="0" err="1" smtClean="0"/>
              <a:t>Ij</a:t>
            </a:r>
            <a:r>
              <a:rPr lang="ru-RU" sz="2400" i="1" dirty="0" smtClean="0"/>
              <a:t> в порядке сортировки</a:t>
            </a:r>
          </a:p>
          <a:p>
            <a:r>
              <a:rPr lang="ru-RU" sz="2400" dirty="0" smtClean="0"/>
              <a:t>и перекрывает его</a:t>
            </a:r>
          </a:p>
          <a:p>
            <a:r>
              <a:rPr lang="ru-RU" sz="2400" dirty="0" smtClean="0"/>
              <a:t>Исключить метку </a:t>
            </a:r>
            <a:r>
              <a:rPr lang="ru-RU" sz="2400" i="1" dirty="0" err="1" smtClean="0"/>
              <a:t>Ii</a:t>
            </a:r>
            <a:r>
              <a:rPr lang="ru-RU" sz="2400" i="1" dirty="0" smtClean="0"/>
              <a:t> из рассмотрения для </a:t>
            </a:r>
            <a:r>
              <a:rPr lang="ru-RU" sz="2400" i="1" dirty="0" err="1" smtClean="0"/>
              <a:t>Ij</a:t>
            </a:r>
            <a:endParaRPr lang="ru-RU" sz="2400" i="1" dirty="0" smtClean="0"/>
          </a:p>
          <a:p>
            <a:r>
              <a:rPr lang="ru-RU" sz="2400" dirty="0" smtClean="0"/>
              <a:t>Конец цикла</a:t>
            </a:r>
          </a:p>
          <a:p>
            <a:r>
              <a:rPr lang="ru-RU" sz="2400" dirty="0" smtClean="0"/>
              <a:t>Если существует метка из множества {1,2, ..., </a:t>
            </a:r>
            <a:r>
              <a:rPr lang="ru-RU" sz="2400" i="1" dirty="0" err="1" smtClean="0"/>
              <a:t>d</a:t>
            </a:r>
            <a:r>
              <a:rPr lang="ru-RU" sz="2400" i="1" dirty="0" smtClean="0"/>
              <a:t>}, которая еще не исключена</a:t>
            </a:r>
          </a:p>
          <a:p>
            <a:r>
              <a:rPr lang="ru-RU" sz="2400" dirty="0" smtClean="0"/>
              <a:t>Присвоить </a:t>
            </a:r>
            <a:r>
              <a:rPr lang="ru-RU" sz="2400" dirty="0" err="1" smtClean="0"/>
              <a:t>неисключенную</a:t>
            </a:r>
            <a:r>
              <a:rPr lang="ru-RU" sz="2400" dirty="0" smtClean="0"/>
              <a:t> метку </a:t>
            </a:r>
            <a:r>
              <a:rPr lang="en-US" sz="2400" i="1" dirty="0" err="1" smtClean="0"/>
              <a:t>Ij</a:t>
            </a:r>
            <a:endParaRPr lang="en-US" sz="2400" i="1" dirty="0" smtClean="0"/>
          </a:p>
          <a:p>
            <a:r>
              <a:rPr lang="ru-RU" sz="2400" dirty="0" smtClean="0"/>
              <a:t>Иначе</a:t>
            </a:r>
          </a:p>
          <a:p>
            <a:r>
              <a:rPr lang="ru-RU" sz="2400" dirty="0" smtClean="0"/>
              <a:t>Оставить </a:t>
            </a:r>
            <a:r>
              <a:rPr lang="en-US" sz="2400" i="1" dirty="0" err="1" smtClean="0"/>
              <a:t>Ij</a:t>
            </a:r>
            <a:r>
              <a:rPr lang="en-US" sz="2400" i="1" dirty="0" smtClean="0"/>
              <a:t> </a:t>
            </a:r>
            <a:r>
              <a:rPr lang="ru-RU" sz="2400" i="1" dirty="0" smtClean="0"/>
              <a:t>без метки</a:t>
            </a:r>
          </a:p>
          <a:p>
            <a:r>
              <a:rPr lang="ru-RU" sz="2400" dirty="0" smtClean="0"/>
              <a:t>Конец Если</a:t>
            </a:r>
          </a:p>
          <a:p>
            <a:r>
              <a:rPr lang="ru-RU" sz="2400" dirty="0" smtClean="0"/>
              <a:t>Конец цикла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120BC-BD6F-4C84-8AA9-6A45450959B0}" type="slidenum">
              <a:rPr lang="ru-RU" smtClean="0"/>
              <a:pPr/>
              <a:t>16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3357562"/>
            <a:ext cx="8229600" cy="1008112"/>
          </a:xfrm>
        </p:spPr>
        <p:txBody>
          <a:bodyPr/>
          <a:lstStyle/>
          <a:p>
            <a:r>
              <a:rPr lang="ru-RU" sz="4800" b="1" dirty="0" smtClean="0">
                <a:solidFill>
                  <a:schemeClr val="tx1"/>
                </a:solidFill>
              </a:rPr>
              <a:t>Вопросы ?</a:t>
            </a:r>
            <a:endParaRPr lang="ru-RU" sz="4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87380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285721" y="2675467"/>
            <a:ext cx="8643998" cy="3450696"/>
          </a:xfrm>
        </p:spPr>
        <p:txBody>
          <a:bodyPr>
            <a:normAutofit/>
          </a:bodyPr>
          <a:lstStyle/>
          <a:p>
            <a:pPr marL="358775" indent="-358775">
              <a:buClrTx/>
              <a:buFont typeface="Wingdings" pitchFamily="2" charset="2"/>
              <a:buChar char="v"/>
            </a:pP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Формы записи алгоритмов.</a:t>
            </a:r>
          </a:p>
          <a:p>
            <a:pPr marL="358775" indent="-358775">
              <a:buClrTx/>
              <a:buFont typeface="Wingdings" pitchFamily="2" charset="2"/>
              <a:buChar char="v"/>
            </a:pP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Построение простейших алгоритмов.</a:t>
            </a:r>
          </a:p>
          <a:p>
            <a:pPr marL="358775" indent="-358775">
              <a:buClrTx/>
              <a:buFont typeface="Wingdings" pitchFamily="2" charset="2"/>
              <a:buChar char="v"/>
            </a:pP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Задача интервального планирования.</a:t>
            </a:r>
          </a:p>
          <a:p>
            <a:pPr marL="358775" indent="-358775">
              <a:buClrTx/>
              <a:buFont typeface="Wingdings" pitchFamily="2" charset="2"/>
              <a:buChar char="v"/>
            </a:pP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Расширенная задача интервального планирования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120BC-BD6F-4C84-8AA9-6A45450959B0}" type="slidenum">
              <a:rPr lang="ru-RU" smtClean="0"/>
              <a:pPr/>
              <a:t>2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Содержание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120BC-BD6F-4C84-8AA9-6A45450959B0}" type="slidenum">
              <a:rPr lang="ru-RU" smtClean="0"/>
              <a:pPr/>
              <a:t>3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Главная мысль текущей пары</a:t>
            </a:r>
            <a:endParaRPr lang="en-US" sz="3200" dirty="0"/>
          </a:p>
        </p:txBody>
      </p:sp>
      <p:sp>
        <p:nvSpPr>
          <p:cNvPr id="5" name="Содержимое 1"/>
          <p:cNvSpPr txBox="1">
            <a:spLocks/>
          </p:cNvSpPr>
          <p:nvPr/>
        </p:nvSpPr>
        <p:spPr>
          <a:xfrm>
            <a:off x="251520" y="3284984"/>
            <a:ext cx="8643998" cy="16561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Подумайте, сколько психических сил потрачено на поиски коренного различия между "алгоритмом" и "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программой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"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r"/>
            <a:r>
              <a:rPr lang="ru-RU" sz="2400" i="1" dirty="0" smtClean="0">
                <a:latin typeface="Times New Roman" pitchFamily="18" charset="0"/>
                <a:cs typeface="Times New Roman" pitchFamily="18" charset="0"/>
              </a:rPr>
              <a:t>Алан </a:t>
            </a:r>
            <a:r>
              <a:rPr lang="ru-RU" sz="2400" i="1" dirty="0" err="1" smtClean="0">
                <a:latin typeface="Times New Roman" pitchFamily="18" charset="0"/>
                <a:cs typeface="Times New Roman" pitchFamily="18" charset="0"/>
              </a:rPr>
              <a:t>Джей</a:t>
            </a:r>
            <a:r>
              <a:rPr lang="ru-RU" sz="2400" i="1" dirty="0" smtClean="0">
                <a:latin typeface="Times New Roman" pitchFamily="18" charset="0"/>
                <a:cs typeface="Times New Roman" pitchFamily="18" charset="0"/>
              </a:rPr>
              <a:t> Перлис</a:t>
            </a:r>
          </a:p>
          <a:p>
            <a:endParaRPr kumimoji="0" 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120BC-BD6F-4C84-8AA9-6A45450959B0}" type="slidenum">
              <a:rPr lang="ru-RU" smtClean="0"/>
              <a:pPr/>
              <a:t>4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Формы записи алгоритмов</a:t>
            </a:r>
            <a:br>
              <a:rPr lang="ru-RU" sz="3200" dirty="0" smtClean="0"/>
            </a:br>
            <a:r>
              <a:rPr lang="ru-RU" sz="3200" dirty="0" smtClean="0"/>
              <a:t>Словесный</a:t>
            </a:r>
            <a:endParaRPr lang="en-US" sz="3200" dirty="0"/>
          </a:p>
        </p:txBody>
      </p:sp>
      <p:sp>
        <p:nvSpPr>
          <p:cNvPr id="5" name="Содержимое 1"/>
          <p:cNvSpPr txBox="1">
            <a:spLocks/>
          </p:cNvSpPr>
          <p:nvPr/>
        </p:nvSpPr>
        <p:spPr>
          <a:xfrm>
            <a:off x="214282" y="2564904"/>
            <a:ext cx="8643998" cy="367240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r>
              <a:rPr lang="ru-RU" sz="2400" dirty="0" smtClean="0"/>
              <a:t>Записать алгоритм нахождения </a:t>
            </a:r>
            <a:r>
              <a:rPr lang="ru-RU" sz="2400" b="1" dirty="0" smtClean="0"/>
              <a:t>наибольшего общего делителя </a:t>
            </a:r>
            <a:r>
              <a:rPr lang="ru-RU" sz="2400" dirty="0" smtClean="0"/>
              <a:t> двух натуральных чисел (алгоритм Эвклида).</a:t>
            </a:r>
          </a:p>
          <a:p>
            <a:endParaRPr lang="ru-RU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/>
              <a:t>задать два числа;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/>
              <a:t>если числа равны, то взять любое из них в качестве ответа и остановиться, в противном случае продолжить выполнение алгоритма;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/>
              <a:t>определить большее из чисел;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/>
              <a:t>заменить большее из чисел разностью большего и меньшего из чисел;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/>
              <a:t>повторить алгоритм с шага 2.</a:t>
            </a:r>
          </a:p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120BC-BD6F-4C84-8AA9-6A45450959B0}" type="slidenum">
              <a:rPr lang="ru-RU" smtClean="0"/>
              <a:pPr/>
              <a:t>5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Формы записи алгоритмов</a:t>
            </a:r>
            <a:br>
              <a:rPr lang="ru-RU" sz="3200" dirty="0" smtClean="0"/>
            </a:br>
            <a:r>
              <a:rPr lang="ru-RU" sz="3200" dirty="0" smtClean="0"/>
              <a:t>Графический</a:t>
            </a:r>
            <a:endParaRPr lang="en-US" sz="3200" dirty="0"/>
          </a:p>
        </p:txBody>
      </p:sp>
      <p:pic>
        <p:nvPicPr>
          <p:cNvPr id="1033" name="Picture 9" descr="ÐÐ°ÑÑÐ¸Ð½ÐºÐ¸ Ð¿Ð¾ Ð·Ð°Ð¿ÑÐ¾ÑÑ Ð±Ð»Ð¾Ðº ÑÑÐµÐ¼Ð° ÑÐ»ÐµÐ¼ÐµÐ½ÑÑ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132856"/>
            <a:ext cx="4284372" cy="4464496"/>
          </a:xfrm>
          <a:prstGeom prst="rect">
            <a:avLst/>
          </a:prstGeom>
          <a:noFill/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8064" y="2852936"/>
            <a:ext cx="3240360" cy="3206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120BC-BD6F-4C84-8AA9-6A45450959B0}" type="slidenum">
              <a:rPr lang="ru-RU" smtClean="0"/>
              <a:pPr/>
              <a:t>6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200" dirty="0" smtClean="0"/>
              <a:t>Формы записи алгоритмов</a:t>
            </a:r>
            <a:br>
              <a:rPr lang="ru-RU" sz="3200" dirty="0" smtClean="0"/>
            </a:br>
            <a:r>
              <a:rPr lang="ru-RU" sz="3200" dirty="0" smtClean="0"/>
              <a:t>Псевдокод</a:t>
            </a:r>
            <a:br>
              <a:rPr lang="ru-RU" sz="3200" dirty="0" smtClean="0"/>
            </a:br>
            <a:r>
              <a:rPr lang="ru-RU" sz="3200" dirty="0" smtClean="0"/>
              <a:t>Школьный алгоритмический язык</a:t>
            </a:r>
            <a:endParaRPr lang="en-US" sz="3200" dirty="0"/>
          </a:p>
        </p:txBody>
      </p:sp>
      <p:sp>
        <p:nvSpPr>
          <p:cNvPr id="5" name="Содержимое 1"/>
          <p:cNvSpPr txBox="1">
            <a:spLocks/>
          </p:cNvSpPr>
          <p:nvPr/>
        </p:nvSpPr>
        <p:spPr>
          <a:xfrm>
            <a:off x="214282" y="2564904"/>
            <a:ext cx="8643998" cy="36724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r>
              <a:rPr lang="ru-RU" sz="2400" b="1" dirty="0" err="1" smtClean="0"/>
              <a:t>алг</a:t>
            </a:r>
            <a:r>
              <a:rPr lang="ru-RU" sz="2400" dirty="0" smtClean="0"/>
              <a:t> Сумма квадратов (</a:t>
            </a:r>
            <a:r>
              <a:rPr lang="ru-RU" sz="2400" b="1" dirty="0" err="1" smtClean="0"/>
              <a:t>арг</a:t>
            </a:r>
            <a:r>
              <a:rPr lang="ru-RU" sz="2400" b="1" dirty="0" smtClean="0"/>
              <a:t> цел</a:t>
            </a:r>
            <a:r>
              <a:rPr lang="ru-RU" sz="2400" dirty="0" smtClean="0"/>
              <a:t> </a:t>
            </a:r>
            <a:r>
              <a:rPr lang="en-US" sz="2400" dirty="0" smtClean="0"/>
              <a:t>n, </a:t>
            </a:r>
            <a:r>
              <a:rPr lang="ru-RU" sz="2400" b="1" dirty="0" smtClean="0"/>
              <a:t>рез цел</a:t>
            </a:r>
            <a:r>
              <a:rPr lang="ru-RU" sz="2400" dirty="0" smtClean="0"/>
              <a:t> </a:t>
            </a:r>
            <a:r>
              <a:rPr lang="en-US" sz="2400" dirty="0" smtClean="0"/>
              <a:t>S) </a:t>
            </a:r>
            <a:r>
              <a:rPr lang="en-US" sz="2400" b="1" dirty="0" smtClean="0"/>
              <a:t>    </a:t>
            </a:r>
            <a:endParaRPr lang="ru-RU" sz="2400" b="1" dirty="0" smtClean="0"/>
          </a:p>
          <a:p>
            <a:r>
              <a:rPr lang="ru-RU" sz="2400" b="1" dirty="0" smtClean="0"/>
              <a:t>	дано</a:t>
            </a:r>
            <a:r>
              <a:rPr lang="ru-RU" sz="2400" dirty="0" smtClean="0"/>
              <a:t> | </a:t>
            </a:r>
            <a:r>
              <a:rPr lang="en-US" sz="2400" dirty="0" smtClean="0"/>
              <a:t>n &gt; 0 </a:t>
            </a:r>
            <a:r>
              <a:rPr lang="en-US" sz="2400" b="1" dirty="0" smtClean="0"/>
              <a:t>    </a:t>
            </a:r>
            <a:endParaRPr lang="ru-RU" sz="2400" b="1" dirty="0" smtClean="0"/>
          </a:p>
          <a:p>
            <a:r>
              <a:rPr lang="ru-RU" sz="2400" b="1" dirty="0" smtClean="0"/>
              <a:t>	надо</a:t>
            </a:r>
            <a:r>
              <a:rPr lang="ru-RU" sz="2400" dirty="0" smtClean="0"/>
              <a:t> | </a:t>
            </a:r>
            <a:r>
              <a:rPr lang="en-US" sz="2400" dirty="0" smtClean="0"/>
              <a:t>S = 1*1 + 2*2 + 3*3 + ... + n*n </a:t>
            </a:r>
            <a:endParaRPr lang="ru-RU" sz="2400" dirty="0" smtClean="0"/>
          </a:p>
          <a:p>
            <a:r>
              <a:rPr lang="ru-RU" sz="2400" b="1" dirty="0" err="1" smtClean="0"/>
              <a:t>нач</a:t>
            </a:r>
            <a:r>
              <a:rPr lang="ru-RU" sz="2400" b="1" dirty="0" smtClean="0"/>
              <a:t> цел</a:t>
            </a:r>
            <a:r>
              <a:rPr lang="ru-RU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b="1" dirty="0" smtClean="0"/>
              <a:t>    </a:t>
            </a:r>
            <a:endParaRPr lang="ru-RU" sz="2400" b="1" dirty="0" smtClean="0"/>
          </a:p>
          <a:p>
            <a:r>
              <a:rPr lang="ru-RU" sz="2400" b="1" dirty="0" smtClean="0"/>
              <a:t>	ввод</a:t>
            </a:r>
            <a:r>
              <a:rPr lang="ru-RU" sz="2400" dirty="0" smtClean="0"/>
              <a:t> </a:t>
            </a:r>
            <a:r>
              <a:rPr lang="en-US" sz="2400" dirty="0" smtClean="0"/>
              <a:t>n; </a:t>
            </a:r>
            <a:endParaRPr lang="ru-RU" sz="2400" dirty="0" smtClean="0"/>
          </a:p>
          <a:p>
            <a:r>
              <a:rPr lang="ru-RU" sz="2400" dirty="0" smtClean="0"/>
              <a:t>	</a:t>
            </a:r>
            <a:r>
              <a:rPr lang="en-US" sz="2400" dirty="0" smtClean="0"/>
              <a:t>S:=0 </a:t>
            </a:r>
            <a:r>
              <a:rPr lang="en-US" sz="2400" b="1" dirty="0" smtClean="0"/>
              <a:t>    </a:t>
            </a:r>
            <a:endParaRPr lang="ru-RU" sz="2400" b="1" dirty="0" smtClean="0"/>
          </a:p>
          <a:p>
            <a:r>
              <a:rPr lang="ru-RU" sz="2400" b="1" dirty="0" smtClean="0"/>
              <a:t>	</a:t>
            </a:r>
            <a:r>
              <a:rPr lang="ru-RU" sz="2400" b="1" dirty="0" err="1" smtClean="0"/>
              <a:t>нц</a:t>
            </a:r>
            <a:r>
              <a:rPr lang="ru-RU" sz="2400" b="1" dirty="0" smtClean="0"/>
              <a:t> для</a:t>
            </a:r>
            <a:r>
              <a:rPr lang="ru-RU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ru-RU" sz="2400" b="1" dirty="0" smtClean="0"/>
              <a:t>от</a:t>
            </a:r>
            <a:r>
              <a:rPr lang="ru-RU" sz="2400" dirty="0" smtClean="0"/>
              <a:t> 1 </a:t>
            </a:r>
            <a:r>
              <a:rPr lang="ru-RU" sz="2400" b="1" dirty="0" smtClean="0"/>
              <a:t>до</a:t>
            </a:r>
            <a:r>
              <a:rPr lang="ru-RU" sz="2400" dirty="0" smtClean="0"/>
              <a:t> </a:t>
            </a:r>
            <a:r>
              <a:rPr lang="en-US" sz="2400" dirty="0" smtClean="0"/>
              <a:t>n       </a:t>
            </a:r>
            <a:endParaRPr lang="ru-RU" sz="2400" dirty="0" smtClean="0"/>
          </a:p>
          <a:p>
            <a:r>
              <a:rPr lang="ru-RU" sz="2400" dirty="0" smtClean="0"/>
              <a:t>	</a:t>
            </a:r>
            <a:r>
              <a:rPr lang="en-US" sz="2400" dirty="0" smtClean="0"/>
              <a:t>S:=</a:t>
            </a:r>
            <a:r>
              <a:rPr lang="en-US" sz="2400" dirty="0" err="1" smtClean="0"/>
              <a:t>S+i</a:t>
            </a:r>
            <a:r>
              <a:rPr lang="en-US" sz="2400" dirty="0" smtClean="0"/>
              <a:t>*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b="1" dirty="0" smtClean="0"/>
              <a:t>    </a:t>
            </a:r>
            <a:r>
              <a:rPr lang="ru-RU" sz="2400" b="1" dirty="0" err="1" smtClean="0"/>
              <a:t>кц</a:t>
            </a:r>
            <a:r>
              <a:rPr lang="ru-RU" sz="2400" dirty="0" smtClean="0"/>
              <a:t> </a:t>
            </a:r>
            <a:r>
              <a:rPr lang="ru-RU" sz="2400" b="1" dirty="0" smtClean="0"/>
              <a:t>    </a:t>
            </a:r>
          </a:p>
          <a:p>
            <a:r>
              <a:rPr lang="ru-RU" sz="2400" b="1" dirty="0" smtClean="0"/>
              <a:t>	вывод</a:t>
            </a:r>
            <a:r>
              <a:rPr lang="ru-RU" sz="2400" dirty="0" smtClean="0"/>
              <a:t> "</a:t>
            </a:r>
            <a:r>
              <a:rPr lang="en-US" sz="2400" dirty="0" smtClean="0"/>
              <a:t>S = ", S </a:t>
            </a:r>
            <a:endParaRPr lang="ru-RU" sz="2400" dirty="0" smtClean="0"/>
          </a:p>
          <a:p>
            <a:r>
              <a:rPr lang="ru-RU" sz="2400" b="1" dirty="0" smtClean="0"/>
              <a:t>кон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120BC-BD6F-4C84-8AA9-6A45450959B0}" type="slidenum">
              <a:rPr lang="ru-RU" smtClean="0"/>
              <a:pPr/>
              <a:t>7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Построение простейших алгоритмов</a:t>
            </a:r>
            <a:endParaRPr lang="en-US" sz="3200" dirty="0"/>
          </a:p>
        </p:txBody>
      </p:sp>
      <p:sp>
        <p:nvSpPr>
          <p:cNvPr id="5" name="Содержимое 1"/>
          <p:cNvSpPr txBox="1">
            <a:spLocks/>
          </p:cNvSpPr>
          <p:nvPr/>
        </p:nvSpPr>
        <p:spPr>
          <a:xfrm>
            <a:off x="214282" y="2564904"/>
            <a:ext cx="8643998" cy="367240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2400" dirty="0" smtClean="0"/>
              <a:t>определить, является ли треугольник с заданными сторонами  </a:t>
            </a:r>
            <a:r>
              <a:rPr lang="ru-RU" sz="2400" i="1" dirty="0" err="1" smtClean="0"/>
              <a:t>a</a:t>
            </a:r>
            <a:r>
              <a:rPr lang="ru-RU" sz="2400" i="1" dirty="0" smtClean="0"/>
              <a:t>,  </a:t>
            </a:r>
            <a:r>
              <a:rPr lang="ru-RU" sz="2400" i="1" dirty="0" err="1" smtClean="0"/>
              <a:t>b</a:t>
            </a:r>
            <a:r>
              <a:rPr lang="ru-RU" sz="2400" i="1" dirty="0" smtClean="0"/>
              <a:t>,  </a:t>
            </a:r>
            <a:r>
              <a:rPr lang="ru-RU" sz="2400" i="1" dirty="0" err="1" smtClean="0"/>
              <a:t>c</a:t>
            </a:r>
            <a:r>
              <a:rPr lang="ru-RU" sz="2400" dirty="0" smtClean="0"/>
              <a:t>  равнобедренным;</a:t>
            </a:r>
          </a:p>
          <a:p>
            <a:pPr marL="457200" indent="-457200">
              <a:buFont typeface="+mj-lt"/>
              <a:buAutoNum type="arabicPeriod"/>
            </a:pPr>
            <a:endParaRPr kumimoji="0" lang="ru-RU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/>
              <a:t>даны три точки на плоскости; определить, какая из них ближе к началу координат;</a:t>
            </a:r>
          </a:p>
          <a:p>
            <a:pPr marL="457200" indent="-457200">
              <a:buFont typeface="+mj-lt"/>
              <a:buAutoNum type="arabicPeriod"/>
            </a:pPr>
            <a:endParaRPr kumimoji="0" lang="ru-RU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/>
              <a:t>упорядочить по возрастанию последовательность трех чисел  </a:t>
            </a:r>
            <a:r>
              <a:rPr lang="ru-RU" sz="2400" i="1" dirty="0" err="1" smtClean="0"/>
              <a:t>a</a:t>
            </a:r>
            <a:r>
              <a:rPr lang="ru-RU" sz="2400" i="1" dirty="0" smtClean="0"/>
              <a:t>,  </a:t>
            </a:r>
            <a:r>
              <a:rPr lang="ru-RU" sz="2400" i="1" dirty="0" err="1" smtClean="0"/>
              <a:t>b</a:t>
            </a:r>
            <a:r>
              <a:rPr lang="ru-RU" sz="2400" dirty="0" smtClean="0"/>
              <a:t>  и  </a:t>
            </a:r>
            <a:r>
              <a:rPr lang="ru-RU" sz="2400" i="1" dirty="0" err="1" smtClean="0"/>
              <a:t>c</a:t>
            </a:r>
            <a:r>
              <a:rPr lang="en-US" sz="2400" dirty="0" smtClean="0"/>
              <a:t>;</a:t>
            </a:r>
            <a:endParaRPr lang="ru-RU" sz="2400" dirty="0" smtClean="0"/>
          </a:p>
          <a:p>
            <a:pPr marL="457200" indent="-457200">
              <a:buFont typeface="+mj-lt"/>
              <a:buAutoNum type="arabicPeriod"/>
            </a:pPr>
            <a:endParaRPr kumimoji="0" lang="ru-RU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/>
              <a:t>отсортировать по убыванию массив целочисленный массив </a:t>
            </a:r>
            <a:r>
              <a:rPr lang="en-US" sz="2400" dirty="0" smtClean="0"/>
              <a:t>A</a:t>
            </a:r>
            <a:r>
              <a:rPr lang="ru-RU" sz="2400" dirty="0" smtClean="0"/>
              <a:t>, состоящий из </a:t>
            </a:r>
            <a:r>
              <a:rPr lang="en-US" sz="2400" dirty="0" smtClean="0"/>
              <a:t>n</a:t>
            </a:r>
            <a:r>
              <a:rPr lang="ru-RU" sz="2400" dirty="0" smtClean="0"/>
              <a:t> элементов.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120BC-BD6F-4C84-8AA9-6A45450959B0}" type="slidenum">
              <a:rPr lang="ru-RU" smtClean="0"/>
              <a:pPr/>
              <a:t>8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Задача интервального планирования</a:t>
            </a:r>
            <a:endParaRPr lang="en-US" sz="3200" dirty="0"/>
          </a:p>
        </p:txBody>
      </p:sp>
      <p:sp>
        <p:nvSpPr>
          <p:cNvPr id="5" name="Содержимое 1"/>
          <p:cNvSpPr txBox="1">
            <a:spLocks/>
          </p:cNvSpPr>
          <p:nvPr/>
        </p:nvSpPr>
        <p:spPr>
          <a:xfrm>
            <a:off x="214282" y="2564904"/>
            <a:ext cx="8643998" cy="3672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just"/>
            <a:r>
              <a:rPr lang="ru-RU" sz="2400" dirty="0" smtClean="0"/>
              <a:t>Имеется множество заявок {1, 2, ..., </a:t>
            </a:r>
            <a:r>
              <a:rPr lang="ru-RU" sz="2400" i="1" dirty="0" err="1" smtClean="0"/>
              <a:t>n</a:t>
            </a:r>
            <a:r>
              <a:rPr lang="ru-RU" sz="2400" i="1" dirty="0" smtClean="0"/>
              <a:t>}; i-я заявка соответ</a:t>
            </a:r>
            <a:r>
              <a:rPr lang="ru-RU" sz="2400" dirty="0" smtClean="0"/>
              <a:t>ствует интервалу времени, который начинается в </a:t>
            </a:r>
            <a:r>
              <a:rPr lang="ru-RU" sz="2400" i="1" dirty="0" err="1" smtClean="0"/>
              <a:t>s</a:t>
            </a:r>
            <a:r>
              <a:rPr lang="ru-RU" sz="2400" i="1" dirty="0" smtClean="0"/>
              <a:t>(</a:t>
            </a:r>
            <a:r>
              <a:rPr lang="ru-RU" sz="2400" i="1" dirty="0" err="1" smtClean="0"/>
              <a:t>i</a:t>
            </a:r>
            <a:r>
              <a:rPr lang="ru-RU" sz="2400" i="1" dirty="0" smtClean="0"/>
              <a:t>) и завершается в </a:t>
            </a:r>
            <a:r>
              <a:rPr lang="ru-RU" sz="2400" i="1" dirty="0" err="1" smtClean="0"/>
              <a:t>f</a:t>
            </a:r>
            <a:r>
              <a:rPr lang="ru-RU" sz="2400" i="1" dirty="0" smtClean="0"/>
              <a:t> (</a:t>
            </a:r>
            <a:r>
              <a:rPr lang="ru-RU" sz="2400" i="1" dirty="0" err="1" smtClean="0"/>
              <a:t>i</a:t>
            </a:r>
            <a:r>
              <a:rPr lang="ru-RU" sz="2400" i="1" dirty="0" smtClean="0"/>
              <a:t>). </a:t>
            </a:r>
            <a:r>
              <a:rPr lang="ru-RU" sz="2400" dirty="0" smtClean="0"/>
              <a:t>Подмножество заявок называется </a:t>
            </a:r>
            <a:r>
              <a:rPr lang="ru-RU" sz="2400" i="1" dirty="0" smtClean="0"/>
              <a:t>совместимым, </a:t>
            </a:r>
            <a:r>
              <a:rPr lang="ru-RU" sz="2400" dirty="0" smtClean="0"/>
              <a:t>если никакие две заявки не перекрываются по времени; необходимо получить совместимое подмножество как можно большего размера. Совместимые множества</a:t>
            </a:r>
          </a:p>
          <a:p>
            <a:pPr algn="just"/>
            <a:r>
              <a:rPr lang="ru-RU" sz="2400" dirty="0" smtClean="0"/>
              <a:t>максимального размера называются </a:t>
            </a:r>
            <a:r>
              <a:rPr lang="ru-RU" sz="2400" i="1" dirty="0" smtClean="0"/>
              <a:t>оптимальными.</a:t>
            </a:r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120BC-BD6F-4C84-8AA9-6A45450959B0}" type="slidenum">
              <a:rPr lang="ru-RU" smtClean="0"/>
              <a:pPr/>
              <a:t>9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Задача интервального планирования</a:t>
            </a:r>
            <a:endParaRPr lang="en-US" sz="3200" dirty="0"/>
          </a:p>
        </p:txBody>
      </p:sp>
      <p:sp>
        <p:nvSpPr>
          <p:cNvPr id="5" name="Содержимое 1"/>
          <p:cNvSpPr txBox="1">
            <a:spLocks/>
          </p:cNvSpPr>
          <p:nvPr/>
        </p:nvSpPr>
        <p:spPr>
          <a:xfrm>
            <a:off x="214282" y="2564904"/>
            <a:ext cx="8643998" cy="367240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r>
              <a:rPr lang="ru-RU" sz="2400" dirty="0" smtClean="0"/>
              <a:t>Первой принимается заявка, которая завершается первой (то есть заявка </a:t>
            </a:r>
            <a:r>
              <a:rPr lang="ru-RU" sz="2400" i="1" dirty="0" err="1" smtClean="0"/>
              <a:t>i</a:t>
            </a:r>
            <a:r>
              <a:rPr lang="ru-RU" sz="2400" i="1" dirty="0" smtClean="0"/>
              <a:t> с наименьшим значением </a:t>
            </a:r>
            <a:r>
              <a:rPr lang="ru-RU" sz="2400" i="1" dirty="0" err="1" smtClean="0"/>
              <a:t>f</a:t>
            </a:r>
            <a:r>
              <a:rPr lang="ru-RU" sz="2400" i="1" dirty="0" smtClean="0"/>
              <a:t> (</a:t>
            </a:r>
            <a:r>
              <a:rPr lang="ru-RU" sz="2400" i="1" dirty="0" err="1" smtClean="0"/>
              <a:t>i</a:t>
            </a:r>
            <a:r>
              <a:rPr lang="ru-RU" sz="2400" i="1" dirty="0" smtClean="0"/>
              <a:t>)).</a:t>
            </a:r>
          </a:p>
          <a:p>
            <a:endParaRPr lang="ru-RU" sz="2400" i="1" dirty="0" smtClean="0"/>
          </a:p>
          <a:p>
            <a:r>
              <a:rPr lang="ru-RU" sz="2400" dirty="0" smtClean="0"/>
              <a:t>Инициализировать </a:t>
            </a:r>
            <a:r>
              <a:rPr lang="ru-RU" sz="2400" i="1" dirty="0" smtClean="0"/>
              <a:t>R множеством всех заявок, A — пустым множеством</a:t>
            </a:r>
          </a:p>
          <a:p>
            <a:r>
              <a:rPr lang="ru-RU" sz="2400" dirty="0" smtClean="0"/>
              <a:t>Пока множество </a:t>
            </a:r>
            <a:r>
              <a:rPr lang="ru-RU" sz="2400" i="1" dirty="0" smtClean="0"/>
              <a:t>R не пусто</a:t>
            </a:r>
          </a:p>
          <a:p>
            <a:r>
              <a:rPr lang="ru-RU" sz="2400" dirty="0" smtClean="0"/>
              <a:t>Выбрать заявку </a:t>
            </a:r>
            <a:r>
              <a:rPr lang="ru-RU" sz="2400" i="1" dirty="0" err="1" smtClean="0"/>
              <a:t>i</a:t>
            </a:r>
            <a:r>
              <a:rPr lang="ru-RU" sz="2400" i="1" dirty="0" smtClean="0"/>
              <a:t> </a:t>
            </a:r>
            <a:r>
              <a:rPr lang="ru-RU" sz="2400" dirty="0" smtClean="0"/>
              <a:t>∈</a:t>
            </a:r>
            <a:r>
              <a:rPr lang="ru-RU" sz="2400" i="1" dirty="0" smtClean="0"/>
              <a:t> R с наименьшим конечным временем</a:t>
            </a:r>
          </a:p>
          <a:p>
            <a:r>
              <a:rPr lang="ru-RU" sz="2400" dirty="0" smtClean="0"/>
              <a:t>Добавить заявку </a:t>
            </a:r>
            <a:r>
              <a:rPr lang="ru-RU" sz="2400" i="1" dirty="0" err="1" smtClean="0"/>
              <a:t>i</a:t>
            </a:r>
            <a:r>
              <a:rPr lang="ru-RU" sz="2400" i="1" dirty="0" smtClean="0"/>
              <a:t> в A</a:t>
            </a:r>
          </a:p>
          <a:p>
            <a:r>
              <a:rPr lang="ru-RU" sz="2400" dirty="0" smtClean="0"/>
              <a:t>Удалить из </a:t>
            </a:r>
            <a:r>
              <a:rPr lang="ru-RU" sz="2400" i="1" dirty="0" smtClean="0"/>
              <a:t>R все заявки, несовместимые с запросом </a:t>
            </a:r>
            <a:r>
              <a:rPr lang="ru-RU" sz="2400" i="1" dirty="0" err="1" smtClean="0"/>
              <a:t>i</a:t>
            </a:r>
            <a:endParaRPr lang="ru-RU" sz="2400" i="1" dirty="0" smtClean="0"/>
          </a:p>
          <a:p>
            <a:r>
              <a:rPr lang="ru-RU" sz="2400" dirty="0" smtClean="0"/>
              <a:t>Конец Пока</a:t>
            </a:r>
          </a:p>
          <a:p>
            <a:r>
              <a:rPr lang="ru-RU" sz="2400" dirty="0" smtClean="0"/>
              <a:t>Вернуть </a:t>
            </a:r>
            <a:r>
              <a:rPr lang="ru-RU" sz="2400" i="1" dirty="0" smtClean="0"/>
              <a:t>A как множество принятых заявок</a:t>
            </a:r>
            <a:endParaRPr lang="en-US" sz="24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Волна">
  <a:themeElements>
    <a:clrScheme name="Волна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Волна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Волна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547</TotalTime>
  <Words>471</Words>
  <Application>Microsoft Office PowerPoint</Application>
  <PresentationFormat>Экран (4:3)</PresentationFormat>
  <Paragraphs>105</Paragraphs>
  <Slides>16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Волна</vt:lpstr>
      <vt:lpstr>Инструментальные средства программирования</vt:lpstr>
      <vt:lpstr>Содержание</vt:lpstr>
      <vt:lpstr>Главная мысль текущей пары</vt:lpstr>
      <vt:lpstr>Формы записи алгоритмов Словесный</vt:lpstr>
      <vt:lpstr>Формы записи алгоритмов Графический</vt:lpstr>
      <vt:lpstr>Формы записи алгоритмов Псевдокод Школьный алгоритмический язык</vt:lpstr>
      <vt:lpstr>Построение простейших алгоритмов</vt:lpstr>
      <vt:lpstr>Задача интервального планирования</vt:lpstr>
      <vt:lpstr>Задача интервального планирования</vt:lpstr>
      <vt:lpstr>Расширенная задача интервально планирования Использование нескольких идентичных ресурсов</vt:lpstr>
      <vt:lpstr>Расширенная задача интервально планирования Использование нескольких идентичных ресурсов Подсказка 1</vt:lpstr>
      <vt:lpstr>Расширенная задача интервально планирования Использование нескольких идентичных ресурсов Подсказка 2</vt:lpstr>
      <vt:lpstr>Расширенная задача интервально планирования Использование нескольких идентичных ресурсов Подсказка 3</vt:lpstr>
      <vt:lpstr>Расширенная задача интервально планирования Использование нескольких идентичных ресурсов Подсказка 4</vt:lpstr>
      <vt:lpstr>Расширенная задача интервально планирования Использование нескольких идентичных ресурсов Решение</vt:lpstr>
      <vt:lpstr>Вопросы 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программную инженения</dc:title>
  <dc:creator>Алексей</dc:creator>
  <cp:lastModifiedBy>Savelev's</cp:lastModifiedBy>
  <cp:revision>70</cp:revision>
  <dcterms:created xsi:type="dcterms:W3CDTF">2012-09-06T13:27:15Z</dcterms:created>
  <dcterms:modified xsi:type="dcterms:W3CDTF">2018-08-30T18:32:06Z</dcterms:modified>
</cp:coreProperties>
</file>