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Autofit/>
          </a:bodyPr>
          <a:lstStyle/>
          <a:p>
            <a:r>
              <a:rPr lang="ru-RU" sz="3200" dirty="0"/>
              <a:t>Выпускная квалификационная </a:t>
            </a:r>
            <a:r>
              <a:rPr lang="ru-RU" sz="3200" dirty="0" smtClean="0"/>
              <a:t>работа: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«Локальная </a:t>
            </a:r>
            <a:r>
              <a:rPr lang="ru-RU" sz="3200" dirty="0"/>
              <a:t>динамика модели оптоэлектронного </a:t>
            </a:r>
            <a:r>
              <a:rPr lang="ru-RU" sz="3200" dirty="0" smtClean="0"/>
              <a:t>осциллятора»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15888" y="44371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 smtClean="0"/>
              <a:t>Работу выполнил:</a:t>
            </a:r>
            <a:br>
              <a:rPr lang="ru-RU" dirty="0" smtClean="0"/>
            </a:br>
            <a:r>
              <a:rPr lang="ru-RU" dirty="0"/>
              <a:t>Студент группы </a:t>
            </a:r>
            <a:r>
              <a:rPr lang="ru-RU" dirty="0" smtClean="0"/>
              <a:t>ПМИ-41БО</a:t>
            </a:r>
            <a:endParaRPr lang="ru-RU" dirty="0"/>
          </a:p>
          <a:p>
            <a:pPr algn="r"/>
            <a:r>
              <a:rPr lang="ru-RU" dirty="0" smtClean="0"/>
              <a:t>Маслеников </a:t>
            </a:r>
            <a:r>
              <a:rPr lang="ru-RU" dirty="0"/>
              <a:t>И.Н.</a:t>
            </a:r>
            <a:endParaRPr lang="ru-RU" dirty="0" smtClean="0"/>
          </a:p>
          <a:p>
            <a:pPr algn="r"/>
            <a:r>
              <a:rPr lang="ru-RU" dirty="0" smtClean="0"/>
              <a:t>Научный руководитель:</a:t>
            </a:r>
            <a:endParaRPr lang="ru-RU" dirty="0"/>
          </a:p>
          <a:p>
            <a:pPr algn="r"/>
            <a:r>
              <a:rPr lang="ru-RU" dirty="0" smtClean="0"/>
              <a:t>Доцент, д</a:t>
            </a:r>
            <a:r>
              <a:rPr lang="ru-RU" dirty="0"/>
              <a:t>. ф.-м. н., </a:t>
            </a:r>
            <a:r>
              <a:rPr lang="ru-RU" dirty="0" smtClean="0"/>
              <a:t>доцент</a:t>
            </a:r>
            <a:endParaRPr lang="ru-RU" dirty="0"/>
          </a:p>
          <a:p>
            <a:pPr algn="r"/>
            <a:r>
              <a:rPr lang="ru-RU" dirty="0" smtClean="0"/>
              <a:t>Кащенко </a:t>
            </a:r>
            <a:r>
              <a:rPr lang="ru-RU" dirty="0"/>
              <a:t>И.С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err="1" smtClean="0"/>
              <a:t>ЯрГУ</a:t>
            </a:r>
            <a:r>
              <a:rPr lang="ru-RU" dirty="0" smtClean="0"/>
              <a:t> им </a:t>
            </a:r>
            <a:r>
              <a:rPr lang="ru-RU" dirty="0" err="1" smtClean="0"/>
              <a:t>П.Г.Демидова</a:t>
            </a:r>
            <a:endParaRPr lang="en-US" dirty="0"/>
          </a:p>
          <a:p>
            <a:pPr algn="ctr"/>
            <a:r>
              <a:rPr lang="en-US" dirty="0"/>
              <a:t>18 </a:t>
            </a:r>
            <a:r>
              <a:rPr lang="ru-RU" dirty="0" smtClean="0"/>
              <a:t>июня</a:t>
            </a:r>
            <a:r>
              <a:rPr lang="en-US" dirty="0" smtClean="0"/>
              <a:t> </a:t>
            </a:r>
            <a:r>
              <a:rPr lang="en-US" dirty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7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274638"/>
                <a:ext cx="8363272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sz="3600" dirty="0"/>
                  <a:t>Построение нормальной формы при </a:t>
                </a:r>
                <a:r>
                  <a:rPr lang="el-GR" sz="3600" dirty="0">
                    <a:latin typeface="Times New Roman"/>
                    <a:cs typeface="Times New Roman"/>
                  </a:rPr>
                  <a:t>β</a:t>
                </a:r>
                <a:r>
                  <a:rPr lang="ru-RU" sz="3600" dirty="0">
                    <a:latin typeface="Times New Roman"/>
                    <a:cs typeface="Times New Roman"/>
                  </a:rPr>
                  <a:t>=1</a:t>
                </a:r>
                <a:r>
                  <a:rPr lang="en-US" sz="3600" dirty="0">
                    <a:latin typeface="Times New Roman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/>
                            <a:cs typeface="Times New Roman"/>
                          </a:rPr>
                          <m:t>ε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cs typeface="Times New Roman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600" i="1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/>
                            <a:cs typeface="Times New Roman"/>
                          </a:rPr>
                          <m:t>β</m:t>
                        </m:r>
                      </m:e>
                      <m:sub>
                        <m:r>
                          <a:rPr lang="en-US" sz="3600" i="1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274638"/>
                <a:ext cx="8363272" cy="1143000"/>
              </a:xfrm>
              <a:blipFill rotWithShape="1">
                <a:blip r:embed="rId2"/>
                <a:stretch>
                  <a:fillRect l="-1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95536" y="134076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разбиении уравнения по малому параметру мы получаем дифференциальное уравнения функции </a:t>
            </a:r>
            <a:r>
              <a:rPr lang="en-US" dirty="0" smtClean="0"/>
              <a:t>V</a:t>
            </a:r>
            <a:r>
              <a:rPr lang="ru-RU" dirty="0" smtClean="0"/>
              <a:t>, которое имеет вид:</a:t>
            </a:r>
            <a:endParaRPr lang="ru-RU" dirty="0"/>
          </a:p>
        </p:txBody>
      </p:sp>
      <p:pic>
        <p:nvPicPr>
          <p:cNvPr id="8194" name="Picture 2" descr="C:\obschaia\4 курс\Диплом\Диплом 1\презенташка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6091361" cy="5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299695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Рассмотрим дифференциальное уравнение, решение которого стремится к решению нашего изначального уравнения, это представление является нормальной формой нашего решения.</a:t>
            </a:r>
            <a:endParaRPr lang="ru-RU" dirty="0"/>
          </a:p>
        </p:txBody>
      </p:sp>
      <p:pic>
        <p:nvPicPr>
          <p:cNvPr id="8195" name="Picture 3" descr="C:\obschaia\4 курс\Диплом\Диплом 1\презенташка\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19" y="4149080"/>
            <a:ext cx="4971665" cy="65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545422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Была рассмотрена модель оптоэлектронного осциллятора, найдено его состояние равновесия. Для изучения локальной динамики уравнения был рассмотрен характеристический </a:t>
            </a:r>
            <a:r>
              <a:rPr lang="ru-RU" dirty="0" err="1"/>
              <a:t>квазиполином</a:t>
            </a:r>
            <a:r>
              <a:rPr lang="ru-RU" dirty="0"/>
              <a:t>. Выделены критические значения параметра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ru-RU" dirty="0" smtClean="0">
                <a:latin typeface="Times New Roman"/>
                <a:cs typeface="Times New Roman"/>
              </a:rPr>
              <a:t> </a:t>
            </a:r>
            <a:r>
              <a:rPr lang="ru-RU" dirty="0" smtClean="0"/>
              <a:t>при </a:t>
            </a:r>
            <a:r>
              <a:rPr lang="ru-RU" dirty="0"/>
              <a:t>котором состояние равновесия меняет свою устойчивость. Найдено асимптотическое представление корней характеристического </a:t>
            </a:r>
            <a:r>
              <a:rPr lang="ru-RU" dirty="0" err="1"/>
              <a:t>квазиполинома</a:t>
            </a:r>
            <a:r>
              <a:rPr lang="ru-RU" dirty="0"/>
              <a:t> при критическом значении параметра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ru-RU" dirty="0" smtClean="0">
                <a:latin typeface="Times New Roman"/>
                <a:cs typeface="Times New Roman"/>
              </a:rPr>
              <a:t>. </a:t>
            </a:r>
            <a:r>
              <a:rPr lang="ru-RU" dirty="0" smtClean="0"/>
              <a:t>Найдено представление критических корней при малом изменении параметра </a:t>
            </a:r>
            <a:r>
              <a:rPr lang="el-GR" smtClean="0">
                <a:latin typeface="Times New Roman"/>
                <a:cs typeface="Times New Roman"/>
              </a:rPr>
              <a:t>β</a:t>
            </a:r>
            <a:r>
              <a:rPr lang="ru-RU" smtClean="0"/>
              <a:t>. </a:t>
            </a:r>
            <a:r>
              <a:rPr lang="ru-RU" dirty="0" smtClean="0"/>
              <a:t>Главным результатом работы является построение нормальной формы уравнения при критическом значении параметра </a:t>
            </a: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68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2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1277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Рассмотрим дифференциально-интегральное уравнение с </a:t>
            </a:r>
            <a:r>
              <a:rPr lang="ru-RU" dirty="0" smtClean="0"/>
              <a:t>запаздыванием, </a:t>
            </a:r>
            <a:r>
              <a:rPr lang="ru-RU" dirty="0"/>
              <a:t>которое представляет собой экспериментальную реализацию модифицированного уравнения </a:t>
            </a:r>
            <a:r>
              <a:rPr lang="ru-RU" dirty="0" err="1"/>
              <a:t>Икеды</a:t>
            </a:r>
            <a:r>
              <a:rPr lang="ru-RU" dirty="0"/>
              <a:t> с задержкой по </a:t>
            </a:r>
            <a:r>
              <a:rPr lang="ru-RU" dirty="0" smtClean="0"/>
              <a:t>времени:</a:t>
            </a:r>
            <a:endParaRPr lang="ru-RU" dirty="0"/>
          </a:p>
        </p:txBody>
      </p:sp>
      <p:pic>
        <p:nvPicPr>
          <p:cNvPr id="1026" name="Picture 2" descr="C:\obschaia\4 курс\Диплом\Диплом 1\презенташка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708920"/>
            <a:ext cx="50673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характеристического </a:t>
            </a:r>
            <a:r>
              <a:rPr lang="ru-RU" dirty="0" err="1"/>
              <a:t>квазиполинома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11560" y="1628800"/>
                <a:ext cx="8136904" cy="68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Сделаем замену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dirty="0"/>
                          <m:t>y</m:t>
                        </m:r>
                        <m:r>
                          <m:rPr>
                            <m:nor/>
                          </m:rPr>
                          <a:rPr lang="ru-RU" dirty="0"/>
                          <m:t>(</m:t>
                        </m:r>
                        <m:r>
                          <m:rPr>
                            <m:nor/>
                          </m:rPr>
                          <a:rPr lang="ru-RU" dirty="0"/>
                          <m:t>t</m:t>
                        </m:r>
                        <m:r>
                          <m:rPr>
                            <m:nor/>
                          </m:rPr>
                          <a:rPr lang="ru-RU" dirty="0"/>
                          <m:t>)</m:t>
                        </m:r>
                      </m:e>
                    </m:acc>
                  </m:oMath>
                </a14:m>
                <a:r>
                  <a:rPr lang="ru-RU" dirty="0"/>
                  <a:t>= x(t</a:t>
                </a:r>
                <a:r>
                  <a:rPr lang="ru-RU" dirty="0" smtClean="0"/>
                  <a:t>) </a:t>
                </a:r>
                <a:r>
                  <a:rPr lang="ru-RU" dirty="0"/>
                  <a:t>в </a:t>
                </a:r>
                <a:r>
                  <a:rPr lang="ru-RU" dirty="0" smtClean="0"/>
                  <a:t>уравнении, </a:t>
                </a:r>
                <a:r>
                  <a:rPr lang="ru-RU" dirty="0"/>
                  <a:t>перенесем часть слагаемых в правую часть и перейдем к системе: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8136904" cy="680699"/>
              </a:xfrm>
              <a:prstGeom prst="rect">
                <a:avLst/>
              </a:prstGeom>
              <a:blipFill rotWithShape="1">
                <a:blip r:embed="rId2"/>
                <a:stretch>
                  <a:fillRect l="-599" t="-1786"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obschaia\4 курс\Диплом\Диплом 1\презенташка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92320"/>
            <a:ext cx="36195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342900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Будем искать решение в виде Эйлера. Из системы с помощью операций упрощений и нормирования запаздывания мы найдем определитель, который является </a:t>
            </a:r>
            <a:r>
              <a:rPr lang="ru-RU" dirty="0" err="1" smtClean="0"/>
              <a:t>квазиполиномом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026" name="Picture 2" descr="C:\obschaia\4 курс\Диплом\Диплом 1\презенташка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90" y="4640113"/>
            <a:ext cx="3352800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Асимптотическое представление корней при критическом </a:t>
            </a:r>
            <a:r>
              <a:rPr lang="ru-RU" sz="3600" dirty="0" err="1" smtClean="0"/>
              <a:t>зн</a:t>
            </a:r>
            <a:r>
              <a:rPr lang="en-US" sz="3600" dirty="0" smtClean="0"/>
              <a:t>a</a:t>
            </a:r>
            <a:r>
              <a:rPr lang="ru-RU" sz="3600" dirty="0" err="1" smtClean="0"/>
              <a:t>чении</a:t>
            </a:r>
            <a:r>
              <a:rPr lang="ru-RU" sz="3600" dirty="0" smtClean="0"/>
              <a:t> параметра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ru-RU" dirty="0" smtClean="0">
                <a:latin typeface="Times New Roman"/>
                <a:cs typeface="Times New Roman"/>
              </a:rPr>
              <a:t>=1 асимптотическое представление</a:t>
            </a:r>
            <a:endParaRPr lang="ru-RU" dirty="0"/>
          </a:p>
        </p:txBody>
      </p:sp>
      <p:pic>
        <p:nvPicPr>
          <p:cNvPr id="2050" name="Picture 2" descr="C:\obschaia\4 курс\Диплом\Диплом 1\презенташка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80" y="1953742"/>
            <a:ext cx="6432546" cy="385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4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Асимптотическое представление корней при критическом </a:t>
            </a:r>
            <a:r>
              <a:rPr lang="ru-RU" sz="3600" dirty="0" err="1"/>
              <a:t>зн</a:t>
            </a:r>
            <a:r>
              <a:rPr lang="en-US" sz="3600" dirty="0"/>
              <a:t>a</a:t>
            </a:r>
            <a:r>
              <a:rPr lang="ru-RU" sz="3600" dirty="0" err="1"/>
              <a:t>чении</a:t>
            </a:r>
            <a:r>
              <a:rPr lang="ru-RU" sz="3600" dirty="0"/>
              <a:t> параметра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ru-RU" dirty="0" smtClean="0">
                <a:latin typeface="Times New Roman"/>
                <a:cs typeface="Times New Roman"/>
              </a:rPr>
              <a:t>=</a:t>
            </a:r>
            <a:r>
              <a:rPr lang="en-US" dirty="0" smtClean="0">
                <a:latin typeface="Times New Roman"/>
                <a:cs typeface="Times New Roman"/>
              </a:rPr>
              <a:t>-</a:t>
            </a:r>
            <a:r>
              <a:rPr lang="ru-RU" dirty="0" smtClean="0">
                <a:latin typeface="Times New Roman"/>
                <a:cs typeface="Times New Roman"/>
              </a:rPr>
              <a:t>1 асимптотическое представление</a:t>
            </a:r>
            <a:endParaRPr lang="ru-RU" dirty="0"/>
          </a:p>
        </p:txBody>
      </p:sp>
      <p:pic>
        <p:nvPicPr>
          <p:cNvPr id="3074" name="Picture 2" descr="C:\obschaia\4 курс\Диплом\Диплом 1\презенташка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5400"/>
            <a:ext cx="7560840" cy="372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Разложение критических корней по малому параметру при малом изменении </a:t>
            </a:r>
            <a:r>
              <a:rPr lang="ru-RU" sz="3600" dirty="0" smtClean="0"/>
              <a:t>параметра</a:t>
            </a:r>
            <a:r>
              <a:rPr lang="en-US" sz="3600" dirty="0" smtClean="0"/>
              <a:t> </a:t>
            </a:r>
            <a:r>
              <a:rPr lang="el-GR" sz="3600" dirty="0" smtClean="0">
                <a:latin typeface="Times New Roman"/>
                <a:cs typeface="Times New Roman"/>
              </a:rPr>
              <a:t>β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95536" y="1700808"/>
                <a:ext cx="84357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При </a:t>
                </a:r>
                <a:r>
                  <a:rPr lang="el-GR" dirty="0">
                    <a:latin typeface="Times New Roman"/>
                    <a:cs typeface="Times New Roman"/>
                  </a:rPr>
                  <a:t>β</a:t>
                </a:r>
                <a:r>
                  <a:rPr lang="ru-RU" dirty="0" smtClean="0">
                    <a:latin typeface="Times New Roman"/>
                    <a:cs typeface="Times New Roman"/>
                  </a:rPr>
                  <a:t>=±</a:t>
                </a:r>
                <a:r>
                  <a:rPr lang="en-US" dirty="0" smtClean="0">
                    <a:latin typeface="Times New Roman"/>
                    <a:cs typeface="Times New Roman"/>
                  </a:rPr>
                  <a:t>(</a:t>
                </a:r>
                <a:r>
                  <a:rPr lang="ru-RU" dirty="0" smtClean="0">
                    <a:latin typeface="Times New Roman"/>
                    <a:cs typeface="Times New Roman"/>
                  </a:rPr>
                  <a:t>1</a:t>
                </a:r>
                <a:r>
                  <a:rPr lang="en-US" dirty="0" smtClean="0">
                    <a:latin typeface="Times New Roman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cs typeface="Times New Roman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cs typeface="Times New Roman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/>
                    <a:cs typeface="Times New Roman"/>
                  </a:rPr>
                  <a:t>)</a:t>
                </a:r>
                <a:r>
                  <a:rPr lang="ru-RU" dirty="0" smtClean="0">
                    <a:latin typeface="Times New Roman"/>
                    <a:cs typeface="Times New Roman"/>
                  </a:rPr>
                  <a:t> разложение корней представимо в виде асимптотических рядов и теперь возможна неустойчивость при </a:t>
                </a:r>
                <a:r>
                  <a:rPr lang="en-US" dirty="0" smtClean="0">
                    <a:latin typeface="Times New Roman"/>
                    <a:cs typeface="Times New Roman"/>
                  </a:rPr>
                  <a:t>n≠0:</a:t>
                </a:r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0808"/>
                <a:ext cx="8435726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50" t="-5660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obschaia\4 курс\Диплом\Диплом 1\презенташка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2" y="2331157"/>
            <a:ext cx="77200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1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нормальной формы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683568" y="1556792"/>
                <a:ext cx="7920880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Из системы</a:t>
                </a:r>
                <a:r>
                  <a:rPr lang="en-US" dirty="0" smtClean="0"/>
                  <a:t> </a:t>
                </a:r>
                <a:r>
                  <a:rPr lang="ru-RU" dirty="0"/>
                  <a:t>и </a:t>
                </a:r>
                <a:r>
                  <a:rPr lang="ru-RU" dirty="0" smtClean="0"/>
                  <a:t>уравнения</a:t>
                </a:r>
                <a:r>
                  <a:rPr lang="en-US" dirty="0"/>
                  <a:t> </a:t>
                </a:r>
                <a:r>
                  <a:rPr lang="ru-RU" dirty="0" smtClean="0"/>
                  <a:t>изначального уравнения</a:t>
                </a:r>
                <a:r>
                  <a:rPr lang="en-US" dirty="0" smtClean="0"/>
                  <a:t>, </a:t>
                </a:r>
                <a:r>
                  <a:rPr lang="ru-RU" dirty="0"/>
                  <a:t>проделывая </a:t>
                </a:r>
                <a:r>
                  <a:rPr lang="ru-RU" dirty="0" smtClean="0"/>
                  <a:t>необходимые замены </a:t>
                </a:r>
                <a:r>
                  <a:rPr lang="ru-RU" dirty="0"/>
                  <a:t>и </a:t>
                </a:r>
                <a:r>
                  <a:rPr lang="ru-RU" dirty="0" smtClean="0"/>
                  <a:t>преобразования </a:t>
                </a:r>
                <a:r>
                  <a:rPr lang="ru-RU" dirty="0"/>
                  <a:t>получаем:</a:t>
                </a:r>
              </a:p>
              <a:p>
                <a:endParaRPr lang="ru-RU" dirty="0" smtClean="0"/>
              </a:p>
              <a:p>
                <a:r>
                  <a:rPr lang="ru-RU" dirty="0"/>
                  <a:t/>
                </a:r>
                <a:br>
                  <a:rPr lang="ru-RU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ru-RU" dirty="0" smtClean="0"/>
                  <a:t>Разложим </a:t>
                </a:r>
                <a:r>
                  <a:rPr lang="ru-RU" dirty="0"/>
                  <a:t>в уравнении </a:t>
                </a:r>
                <a:r>
                  <a:rPr lang="ru-RU" dirty="0" smtClean="0"/>
                  <a:t>функцию </a:t>
                </a:r>
                <a:r>
                  <a:rPr lang="en-US" dirty="0" smtClean="0"/>
                  <a:t>F </a:t>
                </a:r>
                <a:r>
                  <a:rPr lang="ru-RU" dirty="0"/>
                  <a:t>в ряд Тейлора:</a:t>
                </a:r>
              </a:p>
              <a:p>
                <a:r>
                  <a:rPr lang="ru-RU" dirty="0"/>
                  <a:t/>
                </a:r>
                <a:br>
                  <a:rPr lang="ru-RU" dirty="0"/>
                </a:br>
                <a:endParaRPr lang="ru-RU" dirty="0"/>
              </a:p>
              <a:p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Где </a:t>
                </a:r>
                <a:r>
                  <a:rPr lang="en-US" dirty="0" smtClean="0"/>
                  <a:t>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const, </a:t>
                </a:r>
                <a:r>
                  <a:rPr lang="ru-RU" dirty="0"/>
                  <a:t>а </a:t>
                </a:r>
                <a:r>
                  <a:rPr lang="el-GR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dirty="0" smtClean="0"/>
                  <a:t> - </a:t>
                </a:r>
                <a:r>
                  <a:rPr lang="ru-RU" dirty="0" smtClean="0"/>
                  <a:t>малый </a:t>
                </a:r>
                <a:r>
                  <a:rPr lang="ru-RU" dirty="0"/>
                  <a:t>параметр .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6792"/>
                <a:ext cx="7920880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616" t="-825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obschaia\4 курс\Диплом\Диплом 1\презенташка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12525"/>
            <a:ext cx="4320480" cy="3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obschaia\4 курс\Диплом\Диплом 1\презенташка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79" y="3933056"/>
            <a:ext cx="689465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6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332656"/>
                <a:ext cx="8363272" cy="1143000"/>
              </a:xfrm>
            </p:spPr>
            <p:txBody>
              <a:bodyPr>
                <a:normAutofit/>
              </a:bodyPr>
              <a:lstStyle/>
              <a:p>
                <a:r>
                  <a:rPr lang="ru-RU" sz="3200" dirty="0"/>
                  <a:t>Построение нормальной формы </a:t>
                </a:r>
                <a:r>
                  <a:rPr lang="ru-RU" sz="3200" dirty="0" smtClean="0"/>
                  <a:t>при </a:t>
                </a:r>
                <a:r>
                  <a:rPr lang="el-GR" sz="3200" dirty="0">
                    <a:latin typeface="Times New Roman"/>
                    <a:cs typeface="Times New Roman"/>
                  </a:rPr>
                  <a:t>β</a:t>
                </a:r>
                <a:r>
                  <a:rPr lang="ru-RU" sz="3200" dirty="0" smtClean="0">
                    <a:latin typeface="Times New Roman"/>
                    <a:cs typeface="Times New Roman"/>
                  </a:rPr>
                  <a:t>=1</a:t>
                </a:r>
                <a:r>
                  <a:rPr lang="en-US" sz="3200" dirty="0">
                    <a:latin typeface="Times New Roman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  <a:cs typeface="Times New Roman"/>
                          </a:rPr>
                          <m:t>ε</m:t>
                        </m:r>
                      </m:e>
                      <m:sup>
                        <m:r>
                          <a:rPr lang="en-US" sz="3200" i="1">
                            <a:latin typeface="Cambria Math"/>
                            <a:cs typeface="Times New Roman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  <a:cs typeface="Times New Roman"/>
                          </a:rPr>
                          <m:t>β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332656"/>
                <a:ext cx="8363272" cy="1143000"/>
              </a:xfrm>
              <a:blipFill rotWithShape="1">
                <a:blip r:embed="rId2"/>
                <a:stretch>
                  <a:fillRect l="-1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67544" y="1412776"/>
                <a:ext cx="80648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Рассмотрим задачу построения нормальной формы для </a:t>
                </a:r>
                <a:r>
                  <a:rPr lang="ru-RU" dirty="0" smtClean="0"/>
                  <a:t>уравнения, </a:t>
                </a:r>
                <a:r>
                  <a:rPr lang="ru-RU" dirty="0"/>
                  <a:t>при параметре </a:t>
                </a:r>
                <a:r>
                  <a:rPr lang="el-GR" dirty="0">
                    <a:latin typeface="Times New Roman"/>
                    <a:cs typeface="Times New Roman"/>
                  </a:rPr>
                  <a:t>β</a:t>
                </a:r>
                <a:r>
                  <a:rPr lang="ru-RU" dirty="0">
                    <a:latin typeface="Times New Roman"/>
                    <a:cs typeface="Times New Roman"/>
                  </a:rPr>
                  <a:t>=1</a:t>
                </a:r>
                <a:r>
                  <a:rPr lang="en-US" dirty="0">
                    <a:latin typeface="Times New Roman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cs typeface="Times New Roman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Times New Roman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cs typeface="Times New Roman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cs typeface="Times New Roman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&gt;</a:t>
                </a:r>
                <a:r>
                  <a:rPr lang="ru-RU" dirty="0"/>
                  <a:t>0</a:t>
                </a:r>
                <a:r>
                  <a:rPr lang="ru-RU" dirty="0" smtClean="0"/>
                  <a:t>\. Представим </a:t>
                </a:r>
                <a:r>
                  <a:rPr lang="ru-RU" dirty="0"/>
                  <a:t>функцию </a:t>
                </a:r>
                <a:r>
                  <a:rPr lang="ru-RU" dirty="0" smtClean="0"/>
                  <a:t>y </a:t>
                </a:r>
                <a:r>
                  <a:rPr lang="ru-RU" dirty="0"/>
                  <a:t>в виде ряда:</a:t>
                </a:r>
              </a:p>
              <a:p>
                <a:r>
                  <a:rPr lang="ru-RU" dirty="0"/>
                  <a:t/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12776"/>
                <a:ext cx="8064896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80" t="-2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obschaia\4 курс\Диплом\Диплом 1\презенташка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81" y="2293064"/>
            <a:ext cx="6779021" cy="34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03829" y="2875002"/>
            <a:ext cx="252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Функция </a:t>
            </a:r>
            <a:r>
              <a:rPr lang="en-US" dirty="0" smtClean="0"/>
              <a:t>V(t</a:t>
            </a:r>
            <a:r>
              <a:rPr lang="ru-RU" dirty="0" smtClean="0"/>
              <a:t>)имеет </a:t>
            </a:r>
            <a:r>
              <a:rPr lang="ru-RU" dirty="0"/>
              <a:t>вид:</a:t>
            </a:r>
          </a:p>
        </p:txBody>
      </p:sp>
      <p:pic>
        <p:nvPicPr>
          <p:cNvPr id="6147" name="Picture 3" descr="C:\obschaia\4 курс\Диплом\Диплом 1\презенташка\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3212976"/>
            <a:ext cx="5440363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3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363272" cy="1143000"/>
              </a:xfrm>
            </p:spPr>
            <p:txBody>
              <a:bodyPr>
                <a:normAutofit/>
              </a:bodyPr>
              <a:lstStyle/>
              <a:p>
                <a:r>
                  <a:rPr lang="ru-RU" sz="3200" dirty="0"/>
                  <a:t>Построение нормальной формы при </a:t>
                </a:r>
                <a:r>
                  <a:rPr lang="el-GR" sz="3200" dirty="0">
                    <a:latin typeface="Times New Roman"/>
                    <a:cs typeface="Times New Roman"/>
                  </a:rPr>
                  <a:t>β</a:t>
                </a:r>
                <a:r>
                  <a:rPr lang="ru-RU" sz="3200" dirty="0">
                    <a:latin typeface="Times New Roman"/>
                    <a:cs typeface="Times New Roman"/>
                  </a:rPr>
                  <a:t>=1</a:t>
                </a:r>
                <a:r>
                  <a:rPr lang="en-US" sz="3200" dirty="0">
                    <a:latin typeface="Times New Roman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  <a:cs typeface="Times New Roman"/>
                          </a:rPr>
                          <m:t>ε</m:t>
                        </m:r>
                      </m:e>
                      <m:sup>
                        <m:r>
                          <a:rPr lang="en-US" sz="3200" i="1">
                            <a:latin typeface="Cambria Math"/>
                            <a:cs typeface="Times New Roman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  <a:cs typeface="Times New Roman"/>
                          </a:rPr>
                          <m:t>β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363272" cy="1143000"/>
              </a:xfrm>
              <a:blipFill rotWithShape="1">
                <a:blip r:embed="rId2"/>
                <a:stretch>
                  <a:fillRect l="-1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:\obschaia\4 курс\Диплом\Диплом 1\презенташка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924050"/>
            <a:ext cx="86645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01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370</Words>
  <Application>Microsoft Office PowerPoint</Application>
  <PresentationFormat>Экран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Выпускная квалификационная работа:  «Локальная динамика модели оптоэлектронного осциллятора»</vt:lpstr>
      <vt:lpstr>Постановка задачи</vt:lpstr>
      <vt:lpstr>Построение характеристического квазиполинома</vt:lpstr>
      <vt:lpstr>Асимптотическое представление корней при критическом знaчении параметра</vt:lpstr>
      <vt:lpstr>Асимптотическое представление корней при критическом знaчении параметра</vt:lpstr>
      <vt:lpstr>Разложение критических корней по малому параметру при малом изменении параметра β</vt:lpstr>
      <vt:lpstr>Построение нормальной формы</vt:lpstr>
      <vt:lpstr>Построение нормальной формы при β=1+ε^2 β_1</vt:lpstr>
      <vt:lpstr>Построение нормальной формы при β=1+ε^2 β_1</vt:lpstr>
      <vt:lpstr>Построение нормальной формы при β=1+ε^2 β_1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работа:  «Локальная динамика модели оптоэлектронного осциллятора»</dc:title>
  <dc:creator>SuperUser</dc:creator>
  <cp:lastModifiedBy>SuperUser</cp:lastModifiedBy>
  <cp:revision>13</cp:revision>
  <dcterms:created xsi:type="dcterms:W3CDTF">2019-06-04T22:08:13Z</dcterms:created>
  <dcterms:modified xsi:type="dcterms:W3CDTF">2019-06-05T04:38:30Z</dcterms:modified>
</cp:coreProperties>
</file>