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1" r:id="rId5"/>
    <p:sldId id="259" r:id="rId6"/>
    <p:sldId id="301" r:id="rId7"/>
    <p:sldId id="303" r:id="rId8"/>
    <p:sldId id="304" r:id="rId9"/>
    <p:sldId id="302" r:id="rId10"/>
    <p:sldId id="305" r:id="rId11"/>
    <p:sldId id="300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RuxBAWe/9HXjuIHKdgZmTnr73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83A30"/>
    <a:srgbClr val="FD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4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C35BE82-1E6F-369E-5339-C340AF6C4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8B1006-CCD0-A615-EF00-2E614C8C78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9CF0-2DCD-4CA3-B891-6491B28A778D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E95FD4-12D0-C919-D80E-C1986729D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7CA9F6-BC7A-4DAE-FA2C-66DFF0B465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574F-BCD5-4D44-9BA6-5CAA4297D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8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</a:pPr>
            <a:r>
              <a:rPr lang="fr-FR" sz="1100" b="1"/>
              <a:t>Questions directrices du projet</a:t>
            </a:r>
            <a:endParaRPr/>
          </a:p>
          <a:p>
            <a:pPr marL="0" lvl="0" indent="-69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100"/>
              <a:t>En quoi votre travail d’équipe explore-t-il le thème de l’intelligence artificielle ?</a:t>
            </a:r>
            <a:endParaRPr/>
          </a:p>
          <a:p>
            <a:pPr marL="0" lvl="0" indent="-69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100"/>
              <a:t>Comment structurez-vous vos idées de façon claire et cohérente ?</a:t>
            </a:r>
            <a:endParaRPr/>
          </a:p>
          <a:p>
            <a:pPr marL="0" lvl="0" indent="-69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100"/>
              <a:t>Quels outils numériques utilisez-vous pour collaborer efficacement à distance ?</a:t>
            </a:r>
            <a:endParaRPr/>
          </a:p>
          <a:p>
            <a:pPr marL="0" lvl="0" indent="-69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fr-FR" sz="1100"/>
              <a:t>Quelle est votre contribution personnelle au sein du collectif ?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4" name="Google Shape;17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76" name="Google Shape;176;p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01/06/2025 15:02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Google Shape;21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D07DA02-625A-44EC-A03C-06F9B87FBF76}" type="datetime1">
              <a:rPr lang="fr-FR" smtClean="0"/>
              <a:t>17/06/2025</a:t>
            </a:fld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5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38A72C-E99E-4C52-BED5-AD413D0EADBE}" type="datetime1">
              <a:rPr lang="fr-FR" smtClean="0"/>
              <a:t>17/06/2025</a:t>
            </a:fld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39" name="Google Shape;39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56C3A2-5B8C-4DAF-9B6A-42AE1F9C1028}" type="datetime1">
              <a:rPr lang="fr-FR" smtClean="0"/>
              <a:t>17/06/2025</a:t>
            </a:fld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48" name="Google Shape;48;p3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3" name="Google Shape;53;p3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F1EA58-D7D1-4589-975E-5F7DA71F6561}" type="datetime1">
              <a:rPr lang="fr-FR" smtClean="0"/>
              <a:t>17/06/2025</a:t>
            </a:fld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FB15C1-1418-4831-9089-F060FA5AAC4B}" type="datetime1">
              <a:rPr lang="fr-FR" smtClean="0"/>
              <a:t>17/06/2025</a:t>
            </a:fld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EA42FA-D647-4507-8526-74C6C0FC14E5}" type="datetime1">
              <a:rPr lang="fr-FR" smtClean="0"/>
              <a:t>17/06/2025</a:t>
            </a:fld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V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0743536-31B2-430E-B275-30E67DE88E92}" type="datetime1">
              <a:rPr lang="fr-FR" smtClean="0"/>
              <a:t>17/06/2025</a:t>
            </a:fld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4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EF0F46-8B43-400C-B294-46A5CE332A14}" type="datetime1">
              <a:rPr lang="fr-FR" smtClean="0"/>
              <a:t>17/06/2025</a:t>
            </a:fld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5" name="Google Shape;105;p4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D6952E5-9E29-4FF1-B8F0-25AC0D3BB078}" type="datetime1">
              <a:rPr lang="fr-FR" smtClean="0"/>
              <a:t>17/06/2025</a:t>
            </a:fld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95E6877-6991-46AB-A813-ED8218FD8CBE}" type="datetime1">
              <a:rPr lang="fr-FR" smtClean="0"/>
              <a:t>17/06/2025</a:t>
            </a:fld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9" r:id="rId8"/>
    <p:sldLayoutId id="214748366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583" y="1998869"/>
            <a:ext cx="9658025" cy="1733718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place </a:t>
            </a:r>
            <a:br>
              <a:rPr lang="fr-FR" sz="60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60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 réservation</a:t>
            </a:r>
            <a:endParaRPr sz="60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solidFill>
                  <a:srgbClr val="080808"/>
                </a:solidFill>
              </a:rPr>
              <a:t>Atelier réservation pour un restaurant (adapté à tous, incluant les PMR)</a:t>
            </a:r>
            <a:endParaRPr lang="en-US" sz="2000" dirty="0">
              <a:solidFill>
                <a:srgbClr val="080808"/>
              </a:solidFill>
              <a:latin typeface="Arial"/>
            </a:endParaRPr>
          </a:p>
        </p:txBody>
      </p:sp>
      <p:sp>
        <p:nvSpPr>
          <p:cNvPr id="4" name="Google Shape;121;p1">
            <a:extLst>
              <a:ext uri="{FF2B5EF4-FFF2-40B4-BE49-F238E27FC236}">
                <a16:creationId xmlns:a16="http://schemas.microsoft.com/office/drawing/2014/main" id="{47F8B606-7C56-5C62-FB2B-F1FF4A979EBB}"/>
              </a:ext>
            </a:extLst>
          </p:cNvPr>
          <p:cNvSpPr txBox="1"/>
          <p:nvPr/>
        </p:nvSpPr>
        <p:spPr>
          <a:xfrm>
            <a:off x="5157137" y="5030028"/>
            <a:ext cx="6215974" cy="27699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200"/>
              <a:buFont typeface="Century Gothic"/>
              <a:buNone/>
            </a:pPr>
            <a:r>
              <a:rPr lang="fr-FR" sz="1200" b="0" i="0" u="none" strike="noStrike" cap="none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</a:t>
            </a:r>
            <a:r>
              <a:rPr lang="fr-FR" sz="1200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M2i Formation</a:t>
            </a:r>
            <a:r>
              <a:rPr lang="fr-FR" sz="1200" b="0" i="0" u="none" strike="noStrike" cap="none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(2025). All rights reserved.</a:t>
            </a:r>
            <a:endParaRPr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66F0B8-6827-0AC9-8389-5A6E0F7E5E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D8C618-FE5A-4B15-BBCA-71DA4A834A5C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FE70C-7BFD-7C42-BE7A-04BE09834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E2A123-4D6D-9845-AB2F-B383FDE5C1D6}"/>
              </a:ext>
            </a:extLst>
          </p:cNvPr>
          <p:cNvSpPr txBox="1"/>
          <p:nvPr/>
        </p:nvSpPr>
        <p:spPr>
          <a:xfrm>
            <a:off x="1325881" y="5290844"/>
            <a:ext cx="609420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dirty="0">
                <a:solidFill>
                  <a:srgbClr val="080808"/>
                </a:solidFill>
              </a:rPr>
              <a:t>Sous la supervision de Sylvain PETIT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6B92C-5F0C-472B-EC60-47D4FEEE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60" y="4763"/>
            <a:ext cx="1065258" cy="1143773"/>
          </a:xfrm>
          <a:prstGeom prst="rect">
            <a:avLst/>
          </a:prstGeom>
        </p:spPr>
      </p:pic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808C622D-4497-4737-09C5-7CC486D771D4}"/>
              </a:ext>
            </a:extLst>
          </p:cNvPr>
          <p:cNvSpPr/>
          <p:nvPr/>
        </p:nvSpPr>
        <p:spPr>
          <a:xfrm>
            <a:off x="9765605" y="100791"/>
            <a:ext cx="1155228" cy="1143773"/>
          </a:xfrm>
          <a:prstGeom prst="flowChartConnector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Nassim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8278ADAE-2599-775A-BDB8-43E9A3D63716}"/>
              </a:ext>
            </a:extLst>
          </p:cNvPr>
          <p:cNvSpPr/>
          <p:nvPr/>
        </p:nvSpPr>
        <p:spPr>
          <a:xfrm>
            <a:off x="10155433" y="1259085"/>
            <a:ext cx="1155228" cy="1063056"/>
          </a:xfrm>
          <a:prstGeom prst="flowChartConnector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Aurélie</a:t>
            </a:r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079F174A-AC8A-1D37-6E23-1B36E15FCB14}"/>
              </a:ext>
            </a:extLst>
          </p:cNvPr>
          <p:cNvSpPr/>
          <p:nvPr/>
        </p:nvSpPr>
        <p:spPr>
          <a:xfrm>
            <a:off x="9390270" y="2174197"/>
            <a:ext cx="1020375" cy="97432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Gael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2C7B2922-D251-5B98-07AA-A2BA649A458E}"/>
              </a:ext>
            </a:extLst>
          </p:cNvPr>
          <p:cNvSpPr/>
          <p:nvPr/>
        </p:nvSpPr>
        <p:spPr>
          <a:xfrm>
            <a:off x="10556470" y="2329437"/>
            <a:ext cx="1362276" cy="126502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Hartmann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177EB83B-A34D-2819-D919-C3C1817A033A}"/>
              </a:ext>
            </a:extLst>
          </p:cNvPr>
          <p:cNvSpPr/>
          <p:nvPr/>
        </p:nvSpPr>
        <p:spPr>
          <a:xfrm>
            <a:off x="8889310" y="1060102"/>
            <a:ext cx="1155228" cy="1084575"/>
          </a:xfrm>
          <a:prstGeom prst="flowChartConnector">
            <a:avLst/>
          </a:prstGeom>
          <a:solidFill>
            <a:srgbClr val="F83A30"/>
          </a:solidFill>
          <a:ln>
            <a:solidFill>
              <a:srgbClr val="F83A3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916694" y="449068"/>
            <a:ext cx="10143691" cy="84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r-FR" dirty="0">
                <a:latin typeface="+mj-lt"/>
              </a:rPr>
              <a:t>Présentation du cas pratique</a:t>
            </a:r>
            <a:endParaRPr dirty="0">
              <a:latin typeface="+mj-lt"/>
            </a:endParaRPr>
          </a:p>
        </p:txBody>
      </p:sp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916694" y="873611"/>
            <a:ext cx="11056567" cy="581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>
              <a:lnSpc>
                <a:spcPct val="100000"/>
              </a:lnSpc>
              <a:spcBef>
                <a:spcPts val="1400"/>
              </a:spcBef>
              <a:buSzPts val="2000"/>
            </a:pPr>
            <a:endParaRPr lang="fr-FR" sz="1600" b="1" dirty="0">
              <a:latin typeface="+mn-lt"/>
            </a:endParaRPr>
          </a:p>
          <a:p>
            <a:pPr marL="91440" lvl="0" indent="-127000">
              <a:lnSpc>
                <a:spcPct val="100000"/>
              </a:lnSpc>
              <a:spcBef>
                <a:spcPts val="1400"/>
              </a:spcBef>
              <a:buSzPts val="2000"/>
            </a:pPr>
            <a:r>
              <a:rPr lang="fr-FR" sz="1600" b="1" dirty="0">
                <a:latin typeface="+mn-lt"/>
              </a:rPr>
              <a:t>Contexte :</a:t>
            </a:r>
            <a:r>
              <a:rPr lang="fr-FR" sz="1400" dirty="0">
                <a:latin typeface="+mn-lt"/>
              </a:rPr>
              <a:t> développer une application de réservation pour un restaurant à partir d’un diagramme de cas d’utilisation, en se concentrant sur un cas précis, par exemple « Réserver une table ».</a:t>
            </a:r>
          </a:p>
          <a:p>
            <a:pPr marL="91440" lvl="0" indent="-127000">
              <a:lnSpc>
                <a:spcPct val="100000"/>
              </a:lnSpc>
              <a:spcBef>
                <a:spcPts val="1400"/>
              </a:spcBef>
              <a:buSzPts val="2000"/>
            </a:pPr>
            <a:r>
              <a:rPr lang="fr-FR" sz="1600" b="1" dirty="0">
                <a:latin typeface="+mn-lt"/>
              </a:rPr>
              <a:t>Objectif :</a:t>
            </a:r>
            <a:r>
              <a:rPr lang="fr-FR" sz="1400" dirty="0">
                <a:latin typeface="+mn-lt"/>
              </a:rPr>
              <a:t> décrire précisément les étapes du cas d’utilisation choisi, en identifiant le scénario principal, les scénarios alternatifs et les extensions possibles.</a:t>
            </a:r>
          </a:p>
          <a:p>
            <a:pPr marL="91440" lvl="0" indent="-127000">
              <a:lnSpc>
                <a:spcPct val="100000"/>
              </a:lnSpc>
              <a:spcBef>
                <a:spcPts val="1400"/>
              </a:spcBef>
              <a:buSzPts val="2000"/>
            </a:pPr>
            <a:r>
              <a:rPr lang="fr-FR" sz="1600" b="1" dirty="0">
                <a:latin typeface="+mn-lt"/>
              </a:rPr>
              <a:t>Exigences:</a:t>
            </a:r>
            <a:endParaRPr dirty="0"/>
          </a:p>
        </p:txBody>
      </p:sp>
      <p:pic>
        <p:nvPicPr>
          <p:cNvPr id="180" name="Google Shape;180;p4" descr="MCPE01561_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6083" y="4059879"/>
            <a:ext cx="3657600" cy="242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"/>
          <p:cNvSpPr/>
          <p:nvPr/>
        </p:nvSpPr>
        <p:spPr>
          <a:xfrm>
            <a:off x="1097280" y="3429000"/>
            <a:ext cx="1717920" cy="1565472"/>
          </a:xfrm>
          <a:prstGeom prst="wedgeRectCallout">
            <a:avLst>
              <a:gd name="adj1" fmla="val 84465"/>
              <a:gd name="adj2" fmla="val -12782"/>
            </a:avLst>
          </a:prstGeom>
          <a:gradFill>
            <a:gsLst>
              <a:gs pos="0">
                <a:srgbClr val="6177B6"/>
              </a:gs>
              <a:gs pos="50000">
                <a:srgbClr val="4462B0"/>
              </a:gs>
              <a:gs pos="100000">
                <a:srgbClr val="38549F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bg1"/>
                </a:solidFill>
              </a:rPr>
              <a:t>Quelles sont les étapes clés du scénario principal pour réussir la réservation 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4070349" y="3029883"/>
            <a:ext cx="2484760" cy="849086"/>
          </a:xfrm>
          <a:prstGeom prst="wedgeRectCallout">
            <a:avLst>
              <a:gd name="adj1" fmla="val -23356"/>
              <a:gd name="adj2" fmla="val 81451"/>
            </a:avLst>
          </a:prstGeom>
          <a:gradFill>
            <a:gsLst>
              <a:gs pos="0">
                <a:srgbClr val="4F8DDC"/>
              </a:gs>
              <a:gs pos="50000">
                <a:srgbClr val="207FDC"/>
              </a:gs>
              <a:gs pos="100000">
                <a:srgbClr val="136FCA"/>
              </a:gs>
            </a:gsLst>
            <a:lin ang="5400000" scaled="0"/>
          </a:gra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solidFill>
                  <a:schemeClr val="bg1"/>
                </a:solidFill>
              </a:rPr>
              <a:t>Quels sont les scénarios alternatifs possibles en cas de problème (ex. absence de disponibilité) ?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7507118" y="3845900"/>
            <a:ext cx="3195444" cy="979714"/>
          </a:xfrm>
          <a:prstGeom prst="wedgeRectCallout">
            <a:avLst>
              <a:gd name="adj1" fmla="val -90520"/>
              <a:gd name="adj2" fmla="val -3882"/>
            </a:avLst>
          </a:prstGeom>
          <a:gradFill>
            <a:gsLst>
              <a:gs pos="0">
                <a:srgbClr val="ADCCD2"/>
              </a:gs>
              <a:gs pos="50000">
                <a:srgbClr val="9FC3CB"/>
              </a:gs>
              <a:gs pos="100000">
                <a:srgbClr val="8FBCC6"/>
              </a:gs>
            </a:gsLst>
            <a:lin ang="5400000" scaled="0"/>
          </a:gra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dirty="0">
                <a:latin typeface="+mn-lt"/>
              </a:rPr>
              <a:t>Quelles extensions ou options supplémentaires peuvent être ajoutées au processus de réservation (ex. modification) ?</a:t>
            </a:r>
            <a:endParaRPr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567C87-AF01-6E72-B550-97B8E3955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A0DBB1-BBC0-7BAC-443C-097AF80F3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2356D9-F587-4ABE-907C-391F588A3989}" type="datetime1">
              <a:rPr lang="fr-FR" smtClean="0"/>
              <a:t>17/06/2025</a:t>
            </a:fld>
            <a:endParaRPr lang="fr-FR"/>
          </a:p>
        </p:txBody>
      </p:sp>
      <p:sp>
        <p:nvSpPr>
          <p:cNvPr id="4" name="Google Shape;121;p1">
            <a:extLst>
              <a:ext uri="{FF2B5EF4-FFF2-40B4-BE49-F238E27FC236}">
                <a16:creationId xmlns:a16="http://schemas.microsoft.com/office/drawing/2014/main" id="{740367B3-749D-4DD1-E2B7-0C35D7458401}"/>
              </a:ext>
            </a:extLst>
          </p:cNvPr>
          <p:cNvSpPr txBox="1"/>
          <p:nvPr/>
        </p:nvSpPr>
        <p:spPr>
          <a:xfrm>
            <a:off x="5757287" y="5961157"/>
            <a:ext cx="6215974" cy="27699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200"/>
              <a:buFont typeface="Century Gothic"/>
              <a:buNone/>
            </a:pPr>
            <a:r>
              <a:rPr lang="fr-FR" sz="1200" b="0" i="0" u="none" strike="noStrike" cap="none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</a:t>
            </a:r>
            <a:r>
              <a:rPr lang="fr-FR" sz="1200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M2i Formation</a:t>
            </a:r>
            <a:r>
              <a:rPr lang="fr-FR" sz="1200" b="0" i="0" u="none" strike="noStrike" cap="none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(2025). All rights reserved.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3DCB27-02A9-D3A7-C0C4-CFE9C384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060" y="4763"/>
            <a:ext cx="1065258" cy="1143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1" y="996696"/>
            <a:ext cx="10573229" cy="740664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080808"/>
                </a:solidFill>
                <a:latin typeface="+mn-lt"/>
              </a:rPr>
              <a:t>1. </a:t>
            </a:r>
            <a:r>
              <a:rPr lang="fr-FR" sz="3600" b="1" dirty="0">
                <a:solidFill>
                  <a:srgbClr val="080808"/>
                </a:solidFill>
                <a:latin typeface="+mn-lt"/>
              </a:rPr>
              <a:t>Scénario principal – « Réserver une table »</a:t>
            </a:r>
            <a:endParaRPr sz="36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E3266E-A4B5-DC06-9DF1-8C12FD8A82B0}"/>
              </a:ext>
            </a:extLst>
          </p:cNvPr>
          <p:cNvSpPr txBox="1"/>
          <p:nvPr/>
        </p:nvSpPr>
        <p:spPr>
          <a:xfrm>
            <a:off x="1097279" y="1937544"/>
            <a:ext cx="760426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Début de réservation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client décide de réserver une table, avec précision : une date, une heure, un nombre exact de personnes, et ses éventuels besoins spécifiques (ex. accès PMR).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Vérification disponibilité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réceptionniste ou le système regarde en direct si une table adaptée est disponible à l’heure demandée, pour le nombre de personnes, en prenant en compte les besoins d’accessibilité si nécessaire.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80808"/>
                </a:solidFill>
              </a:rPr>
              <a:t>Réponse</a:t>
            </a:r>
          </a:p>
          <a:p>
            <a:r>
              <a:rPr lang="fr-FR" dirty="0">
                <a:solidFill>
                  <a:srgbClr val="080808"/>
                </a:solidFill>
              </a:rPr>
              <a:t>Le réceptionniste confirme : « Oui, une table est disponible à l’heure souhaitée, adaptée à vos besoins ». Le système bloque immédiatement la réservation pour éviter toute double attribution.</a:t>
            </a:r>
          </a:p>
          <a:p>
            <a:endParaRPr lang="fr-FR" dirty="0">
              <a:solidFill>
                <a:srgbClr val="080808"/>
              </a:solidFill>
            </a:endParaRPr>
          </a:p>
          <a:p>
            <a:r>
              <a:rPr lang="fr-FR" b="1" dirty="0">
                <a:solidFill>
                  <a:srgbClr val="080808"/>
                </a:solidFill>
              </a:rPr>
              <a:t>Confirmation et suivi</a:t>
            </a:r>
          </a:p>
          <a:p>
            <a:r>
              <a:rPr lang="fr-FR" dirty="0">
                <a:solidFill>
                  <a:srgbClr val="080808"/>
                </a:solidFill>
              </a:rPr>
              <a:t>Une confirmation claire s’affiche à l’écran, puis un email ou un SMS complet est envoyé. </a:t>
            </a:r>
          </a:p>
          <a:p>
            <a:r>
              <a:rPr lang="fr-FR" dirty="0">
                <a:solidFill>
                  <a:srgbClr val="080808"/>
                </a:solidFill>
              </a:rPr>
              <a:t>Ce message précise les informations sur l’accessibilité ou les particularités de la table. Le client se sent ainsi bien accompagné, peu importe ses besoins.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86FF7A6F-08AF-3365-FE07-1A02363B6A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C64BF1-ECFA-4A7B-A07D-557C3264B300}" type="datetime1">
              <a:rPr lang="fr-FR" smtClean="0"/>
              <a:t>17/06/2025</a:t>
            </a:fld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2639585-70C4-A233-AF85-D80DE6EFC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627F9-D821-7D24-A20A-7C64B967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60" y="4763"/>
            <a:ext cx="1065258" cy="1143773"/>
          </a:xfrm>
          <a:prstGeom prst="rect">
            <a:avLst/>
          </a:prstGeom>
        </p:spPr>
      </p:pic>
      <p:pic>
        <p:nvPicPr>
          <p:cNvPr id="14" name="Image 13" descr="Une image contenant vaisselle, table, repas, Verre à vin&#10;&#10;Le contenu généré par l’IA peut être incorrect.">
            <a:extLst>
              <a:ext uri="{FF2B5EF4-FFF2-40B4-BE49-F238E27FC236}">
                <a16:creationId xmlns:a16="http://schemas.microsoft.com/office/drawing/2014/main" id="{32FEE877-2B9C-6B23-99F5-4541DD7B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159" y="2210171"/>
            <a:ext cx="3068250" cy="1593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631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1" y="783253"/>
            <a:ext cx="10573229" cy="95410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  <a:latin typeface="+mn-lt"/>
              </a:rPr>
              <a:t>2</a:t>
            </a:r>
            <a:r>
              <a:rPr sz="3600" b="1" dirty="0">
                <a:solidFill>
                  <a:srgbClr val="080808"/>
                </a:solidFill>
                <a:latin typeface="+mn-lt"/>
              </a:rPr>
              <a:t>. </a:t>
            </a:r>
            <a:r>
              <a:rPr lang="fr-FR" sz="3600" b="1" dirty="0">
                <a:solidFill>
                  <a:srgbClr val="080808"/>
                </a:solidFill>
                <a:latin typeface="+mn-lt"/>
              </a:rPr>
              <a:t>Scénario alternatif – « Réserver une table »</a:t>
            </a:r>
            <a:endParaRPr sz="36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E3266E-A4B5-DC06-9DF1-8C12FD8A82B0}"/>
              </a:ext>
            </a:extLst>
          </p:cNvPr>
          <p:cNvSpPr txBox="1"/>
          <p:nvPr/>
        </p:nvSpPr>
        <p:spPr>
          <a:xfrm>
            <a:off x="1097279" y="1937544"/>
            <a:ext cx="760426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Début de réservation</a:t>
            </a:r>
          </a:p>
          <a:p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client souhaite réserver une table à une date, une heure précises, pour un nombre donné de personnes, en indiquant éventuellement un besoin d’accessibilité PMR.</a:t>
            </a:r>
          </a:p>
          <a:p>
            <a:endParaRPr lang="fr-FR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Vérification disponibilité</a:t>
            </a:r>
          </a:p>
          <a:p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réceptionniste ou le système vérifie en temps réel si une table adaptée est disponible.</a:t>
            </a:r>
          </a:p>
          <a:p>
            <a:endParaRPr lang="fr-FR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  :  </a:t>
            </a:r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Table non disponible »</a:t>
            </a:r>
          </a:p>
          <a:p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réceptionniste informe le client :  « Malheureusement, aucune table correspondant à votre demande n’est disponible à cette heure ».</a:t>
            </a:r>
          </a:p>
          <a:p>
            <a:endParaRPr lang="fr-FR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besoin PMR, il précise :  « Nous n’avons pas de table accessible disponible à ce créneau ».</a:t>
            </a:r>
          </a:p>
          <a:p>
            <a:endParaRPr lang="fr-FR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alternative</a:t>
            </a:r>
          </a:p>
          <a:p>
            <a:endParaRPr lang="fr-FR" b="1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réceptionniste propose :  </a:t>
            </a:r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autre créneau proche (date ou heure différente) où une table accessible est disponible, ou la possibilité d’être placé sur liste d’attente.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86FF7A6F-08AF-3365-FE07-1A02363B6A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C64BF1-ECFA-4A7B-A07D-557C3264B300}" type="datetime1">
              <a:rPr lang="fr-FR" smtClean="0"/>
              <a:t>17/06/2025</a:t>
            </a:fld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2639585-70C4-A233-AF85-D80DE6EFC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627F9-D821-7D24-A20A-7C64B967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60" y="4763"/>
            <a:ext cx="1065258" cy="1143773"/>
          </a:xfrm>
          <a:prstGeom prst="rect">
            <a:avLst/>
          </a:prstGeom>
        </p:spPr>
      </p:pic>
      <p:pic>
        <p:nvPicPr>
          <p:cNvPr id="7" name="Image 6" descr="Une image contenant vaisselle, Verre à vin, récipients pour boire, boisson&#10;&#10;Le contenu généré par l’IA peut être incorrect.">
            <a:extLst>
              <a:ext uri="{FF2B5EF4-FFF2-40B4-BE49-F238E27FC236}">
                <a16:creationId xmlns:a16="http://schemas.microsoft.com/office/drawing/2014/main" id="{49188C42-DAFD-193D-0646-3DD58D63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159" y="2153866"/>
            <a:ext cx="2472271" cy="1650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129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1" y="783253"/>
            <a:ext cx="10573229" cy="95410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080808"/>
                </a:solidFill>
                <a:latin typeface="+mn-lt"/>
              </a:rPr>
              <a:t>2</a:t>
            </a:r>
            <a:r>
              <a:rPr sz="3600" b="1" dirty="0">
                <a:solidFill>
                  <a:srgbClr val="080808"/>
                </a:solidFill>
                <a:latin typeface="+mn-lt"/>
              </a:rPr>
              <a:t>. </a:t>
            </a:r>
            <a:r>
              <a:rPr lang="fr-FR" sz="3600" b="1" dirty="0">
                <a:solidFill>
                  <a:srgbClr val="080808"/>
                </a:solidFill>
                <a:latin typeface="+mn-lt"/>
              </a:rPr>
              <a:t>Scénario alternatif – « Réserver une table »</a:t>
            </a:r>
            <a:endParaRPr sz="36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E3266E-A4B5-DC06-9DF1-8C12FD8A82B0}"/>
              </a:ext>
            </a:extLst>
          </p:cNvPr>
          <p:cNvSpPr txBox="1"/>
          <p:nvPr/>
        </p:nvSpPr>
        <p:spPr>
          <a:xfrm>
            <a:off x="1097279" y="1937544"/>
            <a:ext cx="76042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Réponse du client</a:t>
            </a:r>
          </a:p>
          <a:p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client choisit une solution parmi celles proposées, ou annule la réservation.</a:t>
            </a:r>
          </a:p>
          <a:p>
            <a:endParaRPr lang="fr-FR" b="1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 ou annulation</a:t>
            </a:r>
          </a:p>
          <a:p>
            <a:r>
              <a:rPr lang="fr-FR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le client accepte une alternative, la réservation est confirmée avec les détails adaptés. Sinon, le système clôt la demande en informant le client avec un message clair et empathique.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86FF7A6F-08AF-3365-FE07-1A02363B6A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C64BF1-ECFA-4A7B-A07D-557C3264B300}" type="datetime1">
              <a:rPr lang="fr-FR" smtClean="0"/>
              <a:t>17/06/2025</a:t>
            </a:fld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2639585-70C4-A233-AF85-D80DE6EFC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627F9-D821-7D24-A20A-7C64B967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60" y="4763"/>
            <a:ext cx="1065258" cy="1143773"/>
          </a:xfrm>
          <a:prstGeom prst="rect">
            <a:avLst/>
          </a:prstGeom>
        </p:spPr>
      </p:pic>
      <p:pic>
        <p:nvPicPr>
          <p:cNvPr id="3" name="Image 2" descr="Une image contenant vaisselle, Verre à vin, récipients pour boire, boisson&#10;&#10;Le contenu généré par l’IA peut être incorrect.">
            <a:extLst>
              <a:ext uri="{FF2B5EF4-FFF2-40B4-BE49-F238E27FC236}">
                <a16:creationId xmlns:a16="http://schemas.microsoft.com/office/drawing/2014/main" id="{0E010815-64B4-9E25-47B4-04FF116DD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159" y="2153866"/>
            <a:ext cx="2472271" cy="1650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763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1" y="783253"/>
            <a:ext cx="10793472" cy="954107"/>
          </a:xfrm>
        </p:spPr>
        <p:txBody>
          <a:bodyPr>
            <a:normAutofit fontScale="90000"/>
          </a:bodyPr>
          <a:lstStyle/>
          <a:p>
            <a:r>
              <a:rPr lang="fr-FR" sz="3600" b="1" dirty="0">
                <a:solidFill>
                  <a:srgbClr val="080808"/>
                </a:solidFill>
                <a:latin typeface="+mn-lt"/>
              </a:rPr>
              <a:t>3</a:t>
            </a:r>
            <a:r>
              <a:rPr sz="3600" b="1" dirty="0">
                <a:solidFill>
                  <a:srgbClr val="080808"/>
                </a:solidFill>
                <a:latin typeface="+mn-lt"/>
              </a:rPr>
              <a:t>. </a:t>
            </a:r>
            <a:r>
              <a:rPr lang="fr-FR" sz="3600" b="1" dirty="0">
                <a:solidFill>
                  <a:srgbClr val="080808"/>
                </a:solidFill>
                <a:latin typeface="+mn-lt"/>
              </a:rPr>
              <a:t>Extension 2 – modification du nombre de personnes ou les besoins d’accessibilité.</a:t>
            </a:r>
            <a:endParaRPr sz="36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E3266E-A4B5-DC06-9DF1-8C12FD8A82B0}"/>
              </a:ext>
            </a:extLst>
          </p:cNvPr>
          <p:cNvSpPr txBox="1"/>
          <p:nvPr/>
        </p:nvSpPr>
        <p:spPr>
          <a:xfrm>
            <a:off x="1097279" y="1937544"/>
            <a:ext cx="7820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client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contacte le restaurant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(via application, site, téléphone) pour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modifier sa réservation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indique un changement comme :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l'augmentation ou la réduction du nombre de convives,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 ajout/suppression d’un besoin spécifique d’accessibilité (ex. : table adaptée fauteuil).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réceptionniste ou le système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consulte la réservation initiale et évalue si la table réservée peut toujours répondre aux nouvelles exigences.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 la table convient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toujours, la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modification est validée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tout de suite. 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reçoit alors 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confirmation par mail ou SMS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avec tous les détails.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 la table ne convient plus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le système, disponible à la même date et heure.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suggère une autre table adaptée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réceptionniste informe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ensuite le client de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cette option.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86FF7A6F-08AF-3365-FE07-1A02363B6A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C64BF1-ECFA-4A7B-A07D-557C3264B300}" type="datetime1">
              <a:rPr lang="fr-FR" smtClean="0"/>
              <a:t>17/06/2025</a:t>
            </a:fld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2639585-70C4-A233-AF85-D80DE6EFC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627F9-D821-7D24-A20A-7C64B967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704" y="4764"/>
            <a:ext cx="888613" cy="9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51" y="783253"/>
            <a:ext cx="10793472" cy="954107"/>
          </a:xfrm>
        </p:spPr>
        <p:txBody>
          <a:bodyPr>
            <a:normAutofit fontScale="90000"/>
          </a:bodyPr>
          <a:lstStyle/>
          <a:p>
            <a:r>
              <a:rPr lang="fr-FR" sz="3600" b="1" dirty="0">
                <a:solidFill>
                  <a:srgbClr val="080808"/>
                </a:solidFill>
                <a:latin typeface="+mn-lt"/>
              </a:rPr>
              <a:t>3</a:t>
            </a:r>
            <a:r>
              <a:rPr sz="3600" b="1" dirty="0">
                <a:solidFill>
                  <a:srgbClr val="080808"/>
                </a:solidFill>
                <a:latin typeface="+mn-lt"/>
              </a:rPr>
              <a:t>. </a:t>
            </a:r>
            <a:r>
              <a:rPr lang="fr-FR" sz="3600" b="1" dirty="0">
                <a:solidFill>
                  <a:srgbClr val="080808"/>
                </a:solidFill>
                <a:latin typeface="+mn-lt"/>
              </a:rPr>
              <a:t>Extension 2 – modification du nombre de personnes ou les besoins d’accessibilité.</a:t>
            </a:r>
            <a:endParaRPr sz="36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E3266E-A4B5-DC06-9DF1-8C12FD8A82B0}"/>
              </a:ext>
            </a:extLst>
          </p:cNvPr>
          <p:cNvSpPr txBox="1"/>
          <p:nvPr/>
        </p:nvSpPr>
        <p:spPr>
          <a:xfrm>
            <a:off x="1097279" y="1937544"/>
            <a:ext cx="76042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la table ne convient plus, le système suggère une autre table adaptée, disponible à la même date et heure. 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réceptionniste informe ensuite le client de cette option.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client peut soit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accepter la nouvelle table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refuser la modification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 le client accepte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la réservation est mise à jour et 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claire lui est envoyée.</a:t>
            </a:r>
          </a:p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S’il refuse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il peut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annuler la modification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chercher d’autres créneaux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avec l’aide du réceptionniste.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86FF7A6F-08AF-3365-FE07-1A02363B6A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C64BF1-ECFA-4A7B-A07D-557C3264B300}" type="datetime1">
              <a:rPr lang="fr-FR" smtClean="0"/>
              <a:t>17/06/2025</a:t>
            </a:fld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2639585-70C4-A233-AF85-D80DE6EFC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627F9-D821-7D24-A20A-7C64B967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704" y="4764"/>
            <a:ext cx="888613" cy="9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2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">
            <a:extLst>
              <a:ext uri="{FF2B5EF4-FFF2-40B4-BE49-F238E27FC236}">
                <a16:creationId xmlns:a16="http://schemas.microsoft.com/office/drawing/2014/main" id="{47F8B606-7C56-5C62-FB2B-F1FF4A979EBB}"/>
              </a:ext>
            </a:extLst>
          </p:cNvPr>
          <p:cNvSpPr txBox="1"/>
          <p:nvPr/>
        </p:nvSpPr>
        <p:spPr>
          <a:xfrm>
            <a:off x="5157137" y="5030028"/>
            <a:ext cx="6215974" cy="276999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ts val="1200"/>
              <a:buFont typeface="Century Gothic"/>
              <a:buNone/>
            </a:pPr>
            <a:r>
              <a:rPr lang="fr-FR" sz="1200" b="0" i="0" u="none" strike="noStrike" cap="none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</a:t>
            </a:r>
            <a:r>
              <a:rPr lang="fr-FR" sz="1200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M2i Formation</a:t>
            </a:r>
            <a:r>
              <a:rPr lang="fr-FR" sz="1200" b="0" i="0" u="none" strike="noStrike" cap="none" dirty="0">
                <a:solidFill>
                  <a:srgbClr val="727CA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(2025). All rights reserved.</a:t>
            </a:r>
            <a:endParaRPr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66F0B8-6827-0AC9-8389-5A6E0F7E5ED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4D8C618-FE5A-4B15-BBCA-71DA4A834A5C}" type="datetime1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FE70C-7BFD-7C42-BE7A-04BE09834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E2A123-4D6D-9845-AB2F-B383FDE5C1D6}"/>
              </a:ext>
            </a:extLst>
          </p:cNvPr>
          <p:cNvSpPr txBox="1"/>
          <p:nvPr/>
        </p:nvSpPr>
        <p:spPr>
          <a:xfrm>
            <a:off x="1325881" y="5290844"/>
            <a:ext cx="609420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Sous la supervision de Sylvain PETIT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6B92C-5F0C-472B-EC60-47D4FEEE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742" y="0"/>
            <a:ext cx="1065258" cy="1143773"/>
          </a:xfrm>
          <a:prstGeom prst="rect">
            <a:avLst/>
          </a:prstGeom>
        </p:spPr>
      </p:pic>
      <p:sp>
        <p:nvSpPr>
          <p:cNvPr id="11" name="Google Shape;541;p42">
            <a:extLst>
              <a:ext uri="{FF2B5EF4-FFF2-40B4-BE49-F238E27FC236}">
                <a16:creationId xmlns:a16="http://schemas.microsoft.com/office/drawing/2014/main" id="{E3A15976-B682-197D-D303-DBAF16BD6573}"/>
              </a:ext>
            </a:extLst>
          </p:cNvPr>
          <p:cNvSpPr txBox="1"/>
          <p:nvPr/>
        </p:nvSpPr>
        <p:spPr>
          <a:xfrm>
            <a:off x="893262" y="1550973"/>
            <a:ext cx="6313783" cy="163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55000" lnSpcReduction="20000"/>
          </a:bodyPr>
          <a:lstStyle/>
          <a:p>
            <a:pPr marL="6858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-FR" sz="10000" b="0" i="0" u="none" strike="noStrike" cap="none" dirty="0">
                <a:solidFill>
                  <a:srgbClr val="080808"/>
                </a:solidFill>
                <a:latin typeface="+mn-lt"/>
                <a:ea typeface="Calibri"/>
                <a:cs typeface="Calibri"/>
                <a:sym typeface="Calibri"/>
              </a:rPr>
              <a:t>Merci </a:t>
            </a:r>
          </a:p>
          <a:p>
            <a:pPr marL="6858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-FR" sz="10000" dirty="0">
                <a:solidFill>
                  <a:srgbClr val="080808"/>
                </a:solidFill>
                <a:latin typeface="+mn-lt"/>
                <a:ea typeface="Calibri"/>
                <a:cs typeface="Calibri"/>
                <a:sym typeface="Calibri"/>
              </a:rPr>
              <a:t>pour</a:t>
            </a:r>
            <a:r>
              <a:rPr lang="fr-FR" sz="10000" b="0" i="0" u="none" strike="noStrike" cap="none" dirty="0">
                <a:solidFill>
                  <a:srgbClr val="080808"/>
                </a:solidFill>
                <a:latin typeface="+mn-lt"/>
                <a:ea typeface="Calibri"/>
                <a:cs typeface="Calibri"/>
                <a:sym typeface="Calibri"/>
              </a:rPr>
              <a:t> votre attention. </a:t>
            </a:r>
            <a:endParaRPr lang="fr-FR" sz="10000" b="0" i="0" u="none" strike="noStrike" cap="none" dirty="0">
              <a:solidFill>
                <a:srgbClr val="080808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68580" marR="0" lvl="0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7000" b="0" i="0" u="none" strike="noStrike" cap="none" dirty="0">
              <a:solidFill>
                <a:srgbClr val="080808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68580" marR="0" lvl="0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7000" b="0" i="0" u="none" strike="noStrike" cap="none" dirty="0">
              <a:solidFill>
                <a:srgbClr val="080808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80CDC183-88D6-AA82-D798-2A674BD7773C}"/>
              </a:ext>
            </a:extLst>
          </p:cNvPr>
          <p:cNvSpPr/>
          <p:nvPr/>
        </p:nvSpPr>
        <p:spPr>
          <a:xfrm>
            <a:off x="8416413" y="594946"/>
            <a:ext cx="1628125" cy="1549731"/>
          </a:xfrm>
          <a:prstGeom prst="flowChartConnector">
            <a:avLst/>
          </a:prstGeom>
          <a:solidFill>
            <a:srgbClr val="F83A30"/>
          </a:solidFill>
          <a:ln>
            <a:solidFill>
              <a:srgbClr val="F83A3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BA599425-E3CA-A9E0-3C54-2FDA0C436518}"/>
              </a:ext>
            </a:extLst>
          </p:cNvPr>
          <p:cNvSpPr/>
          <p:nvPr/>
        </p:nvSpPr>
        <p:spPr>
          <a:xfrm>
            <a:off x="7503922" y="1501347"/>
            <a:ext cx="1824982" cy="1636029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Indisponibilité</a:t>
            </a:r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39BAC3F9-AEC2-1390-00CA-67692E0DF004}"/>
              </a:ext>
            </a:extLst>
          </p:cNvPr>
          <p:cNvSpPr/>
          <p:nvPr/>
        </p:nvSpPr>
        <p:spPr>
          <a:xfrm>
            <a:off x="9043692" y="1443572"/>
            <a:ext cx="1713531" cy="169380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Réservation</a:t>
            </a:r>
          </a:p>
        </p:txBody>
      </p:sp>
    </p:spTree>
    <p:extLst>
      <p:ext uri="{BB962C8B-B14F-4D97-AF65-F5344CB8AC3E}">
        <p14:creationId xmlns:p14="http://schemas.microsoft.com/office/powerpoint/2010/main" val="23787219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chaud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t IA - booster sa recherche d’emploi - version 04" id="{33A12B00-FA99-446A-B8AA-6907A6FF0753}" vid="{AA58041C-DEEB-4079-8F21-0441B35DD078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03A0812F1424193B0619853B8645E" ma:contentTypeVersion="12" ma:contentTypeDescription="Crée un document." ma:contentTypeScope="" ma:versionID="12b7fe3b7f7c399603862f44a0a2bd98">
  <xsd:schema xmlns:xsd="http://www.w3.org/2001/XMLSchema" xmlns:xs="http://www.w3.org/2001/XMLSchema" xmlns:p="http://schemas.microsoft.com/office/2006/metadata/properties" xmlns:ns2="9e7df720-b74b-47f0-ac8c-756f86ab20e9" xmlns:ns3="8b37e543-33a6-4744-964f-87e4fc243583" targetNamespace="http://schemas.microsoft.com/office/2006/metadata/properties" ma:root="true" ma:fieldsID="3f8027a141d9cff762668b5784dda058" ns2:_="" ns3:_="">
    <xsd:import namespace="9e7df720-b74b-47f0-ac8c-756f86ab20e9"/>
    <xsd:import namespace="8b37e543-33a6-4744-964f-87e4fc2435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df720-b74b-47f0-ac8c-756f86ab2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7e543-33a6-4744-964f-87e4fc2435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9a8ab72-c803-458b-9cb3-8d85d835041b}" ma:internalName="TaxCatchAll" ma:showField="CatchAllData" ma:web="8b37e543-33a6-4744-964f-87e4fc2435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37e543-33a6-4744-964f-87e4fc243583" xsi:nil="true"/>
    <lcf76f155ced4ddcb4097134ff3c332f xmlns="9e7df720-b74b-47f0-ac8c-756f86ab20e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6BEDD6-EA24-4699-8FEE-26A08DFB1478}"/>
</file>

<file path=customXml/itemProps2.xml><?xml version="1.0" encoding="utf-8"?>
<ds:datastoreItem xmlns:ds="http://schemas.openxmlformats.org/officeDocument/2006/customXml" ds:itemID="{0217CD44-8623-4BC5-9D29-E4C04AFD95FB}">
  <ds:schemaRefs>
    <ds:schemaRef ds:uri="http://schemas.microsoft.com/office/2006/metadata/properties"/>
    <ds:schemaRef ds:uri="http://schemas.microsoft.com/office/infopath/2007/PartnerControls"/>
    <ds:schemaRef ds:uri="8b37e543-33a6-4744-964f-87e4fc243583"/>
    <ds:schemaRef ds:uri="9e7df720-b74b-47f0-ac8c-756f86ab20e9"/>
  </ds:schemaRefs>
</ds:datastoreItem>
</file>

<file path=customXml/itemProps3.xml><?xml version="1.0" encoding="utf-8"?>
<ds:datastoreItem xmlns:ds="http://schemas.openxmlformats.org/officeDocument/2006/customXml" ds:itemID="{C559209C-0B6D-47A8-A27D-352EB182B9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Projet IA - booster sa recherche d’emploi - version 04</Template>
  <TotalTime>316</TotalTime>
  <Words>865</Words>
  <Application>Microsoft Office PowerPoint</Application>
  <PresentationFormat>Grand écran</PresentationFormat>
  <Paragraphs>111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Wingdings</vt:lpstr>
      <vt:lpstr>Arial</vt:lpstr>
      <vt:lpstr>Century Gothic</vt:lpstr>
      <vt:lpstr>Calibri</vt:lpstr>
      <vt:lpstr>Rétrospective</vt:lpstr>
      <vt:lpstr>Mise en place  Application de réservation</vt:lpstr>
      <vt:lpstr>Présentation du cas pratique</vt:lpstr>
      <vt:lpstr>1. Scénario principal – « Réserver une table »</vt:lpstr>
      <vt:lpstr>2. Scénario alternatif – « Réserver une table »</vt:lpstr>
      <vt:lpstr>2. Scénario alternatif – « Réserver une table »</vt:lpstr>
      <vt:lpstr>3. Extension 2 – modification du nombre de personnes ou les besoins d’accessibilité.</vt:lpstr>
      <vt:lpstr>3. Extension 2 – modification du nombre de personnes ou les besoins d’accessibilité.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Hartmann Kouka</dc:creator>
  <cp:lastModifiedBy>Hartmann KOUKA EUGUET</cp:lastModifiedBy>
  <cp:revision>35</cp:revision>
  <dcterms:created xsi:type="dcterms:W3CDTF">2025-06-16T04:47:16Z</dcterms:created>
  <dcterms:modified xsi:type="dcterms:W3CDTF">2025-06-17T07:22:05Z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TC034605439991</vt:lpwstr>
  </property>
  <property fmtid="{D5CDD505-2E9C-101B-9397-08002B2CF9AE}" pid="3" name="ContentTypeId">
    <vt:lpwstr>0x01010035903A0812F1424193B0619853B8645E</vt:lpwstr>
  </property>
  <property fmtid="{D5CDD505-2E9C-101B-9397-08002B2CF9AE}" pid="4" name="MediaServiceImageTags">
    <vt:lpwstr/>
  </property>
</Properties>
</file>