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70" r:id="rId5"/>
    <p:sldId id="267" r:id="rId6"/>
    <p:sldId id="266" r:id="rId7"/>
    <p:sldId id="271" r:id="rId8"/>
    <p:sldId id="269" r:id="rId9"/>
    <p:sldId id="268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BA18-6CC1-4616-8963-5778BE78BE09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60EB-595E-44B2-9540-A8CBFA17C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0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60EB-595E-44B2-9540-A8CBFA17CB2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82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E39AAA-C96C-1E24-1E6F-558049AD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B738DA-81EC-F401-541E-11F2B2BF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AC64DD-4A1C-B873-9933-C371A49E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40D1E0-3CCB-A252-27AE-C5BC3321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C59412-C706-DAB7-8035-56402A94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57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8FB809-C2BD-ABB0-F3E3-B44BBC7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5879D6-F76D-A5C0-6462-E538F812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C5C605-4D05-FF5D-ADF2-45F7045D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4E7D50-7D55-761C-87F2-3AC23BA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B1C66C-A440-9F5F-6424-C484684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6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2729B9-2EA6-17EE-2A7D-98ECFF127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101389-A81B-FFB7-1A91-5BD7DC08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05901C-D4C1-CE71-D79F-880C7CE2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3AC947-7AD6-E936-CE24-D9F6FBA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50D46B-0365-F4E2-AFA3-F56EE361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8B566-7E14-DEA2-E5D6-2FCB2C43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2B837C-293C-7023-E3FC-3FE8056B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F15E42-BCB5-76A8-C5DA-D01342C5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A05DB0-3A5E-DF20-E6C8-F64A3BA0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D1E66-17B9-5E78-8326-79E228AF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05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C00EB-6DB1-D2F4-7388-E97530B0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61EB86-7756-CB4D-191B-EC39D65B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E74BA4-1166-6908-9DFE-6F7A3846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896704-6478-19F8-2C4D-CA311005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0775BA-2F48-83F9-2481-2AA0D9A4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8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BAA25-01CF-320D-2BEA-D5C40387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63C7C-5E7A-059A-44DD-DCAF5696A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C3EC9A-03CB-85D9-738F-03AC63E1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D00C9B-A57C-96F0-6B20-33442C1C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2C61E1-AE7A-EF2F-FEF5-E32188CD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F2D646-8A1A-FE9F-7FEA-6F2A273C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6417D-17F3-8894-2008-1EB3EBD4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799AD4-66AF-14A6-03CA-A051176A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7EE977-B04F-0935-9CB5-C7197AAAA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113965-3541-BAFE-F190-B9EABD50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1E541ED-4B8C-2C9B-A85F-75389741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2931B91-3DD4-5491-FF23-E467924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72A1B6F-48AE-487A-245C-98998115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C9E0C9-ED0C-FFC0-9A7F-5CAB0C88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16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8DB145-ACAC-37BA-7CA2-4866E2BD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E2731C6-18ED-B239-3429-A5CF834E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5567B5-DD08-3ADA-F057-545C503B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286C275-A73E-CE74-A162-93DFCC72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5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3EEB669-ED2F-D697-9D4D-CD1D31DD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BCBA9BA-41E7-8622-E34F-F7BD3E4E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A7C91F-83C0-8883-925E-40866D48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2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7A720-F620-8792-713B-B617B4A9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61BEBD-4DEB-FB88-D0EA-5D59D634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0DA7F9-6CAF-6B0E-5A32-73EADE2FC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2868F7-6636-5D51-A8DA-83241C99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05EAD2-45AF-0AAA-DEC4-77681CE6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103B17-8644-847B-85A5-973ACE11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0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4BF0B-D276-49D7-8A96-3D12FC20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5E832E4-46F7-AD45-479E-E0CC7DEBA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E1A654-8CC9-FB4D-840F-816F8AC04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502305-7097-1720-C107-D2F2523B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571CD3-DF0C-451E-CB24-88993D5F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30D442-8353-616E-4074-4DBEF3C0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428FCDB-7780-CAE9-F769-76A6E2FB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D4C0A-5BE0-B7BD-805B-A81FBF78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37CE05-3EB4-FFF2-4200-628E4E072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D5F3EE-1B8B-D9AC-8DBC-73BFD2F2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4C573E-A358-A252-16F1-9BC97C9F1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0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rkTemplar91/CtrlAltDiffu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traltdiffuse:500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5" descr="All about diffusion models">
            <a:extLst>
              <a:ext uri="{FF2B5EF4-FFF2-40B4-BE49-F238E27FC236}">
                <a16:creationId xmlns:a16="http://schemas.microsoft.com/office/drawing/2014/main" id="{1D69C772-C677-53E8-B59D-71620E6F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r="15414" b="4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3613132-D4D7-B93B-1B4B-A5EA0806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hu-HU" sz="5000">
                <a:solidFill>
                  <a:schemeClr val="bg1"/>
                </a:solidFill>
              </a:rPr>
              <a:t>Ctrl+Alt+Diffuse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3E1590-ECCE-9F29-631F-A4DD21EE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  <a:hlinkClick r:id="rId4"/>
              </a:rPr>
              <a:t>https://github.com/DarkTemplar91/CtrlAltDiffuse/</a:t>
            </a:r>
            <a:endParaRPr lang="hu-HU" sz="2000">
              <a:solidFill>
                <a:schemeClr val="bg1"/>
              </a:solidFill>
            </a:endParaRPr>
          </a:p>
          <a:p>
            <a:pPr algn="l"/>
            <a:endParaRPr lang="hu-HU" sz="200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90179D3-DA40-608B-7AD2-4CFF5EF5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Bevezető, célkitűzések, motiváció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50FE6C6E-31EA-C86C-D8BA-43AF64E7365E}"/>
              </a:ext>
            </a:extLst>
          </p:cNvPr>
          <p:cNvGrpSpPr/>
          <p:nvPr/>
        </p:nvGrpSpPr>
        <p:grpSpPr>
          <a:xfrm>
            <a:off x="1614041" y="4335863"/>
            <a:ext cx="2711053" cy="2369801"/>
            <a:chOff x="682897" y="990768"/>
            <a:chExt cx="2711053" cy="2369801"/>
          </a:xfrm>
        </p:grpSpPr>
        <p:sp>
          <p:nvSpPr>
            <p:cNvPr id="23" name="Nyíl: jobbra mutató 22">
              <a:extLst>
                <a:ext uri="{FF2B5EF4-FFF2-40B4-BE49-F238E27FC236}">
                  <a16:creationId xmlns:a16="http://schemas.microsoft.com/office/drawing/2014/main" id="{4DB76258-4B91-3ED8-D2A3-C4CEA2DE427D}"/>
                </a:ext>
              </a:extLst>
            </p:cNvPr>
            <p:cNvSpPr/>
            <p:nvPr/>
          </p:nvSpPr>
          <p:spPr>
            <a:xfrm>
              <a:off x="682897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4" name="Nyíl: jobbra mutató 4">
              <a:extLst>
                <a:ext uri="{FF2B5EF4-FFF2-40B4-BE49-F238E27FC236}">
                  <a16:creationId xmlns:a16="http://schemas.microsoft.com/office/drawing/2014/main" id="{4F60F2B4-E805-7F16-849E-C9C5CC6416FC}"/>
                </a:ext>
              </a:extLst>
            </p:cNvPr>
            <p:cNvSpPr txBox="1"/>
            <p:nvPr/>
          </p:nvSpPr>
          <p:spPr>
            <a:xfrm>
              <a:off x="1360661" y="1346238"/>
              <a:ext cx="1321638" cy="1658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Előnyök:</a:t>
              </a:r>
              <a:r>
                <a:rPr lang="hu-HU" sz="1200" b="0" i="0" kern="1200" baseline="0" dirty="0"/>
                <a:t> Magas minőség, gyors generálás.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Hátrányok:</a:t>
              </a:r>
              <a:r>
                <a:rPr lang="hu-HU" sz="1200" b="0" i="0" kern="1200" baseline="0" dirty="0"/>
                <a:t> Instabil tanulás, </a:t>
              </a:r>
              <a:r>
                <a:rPr lang="hu-HU" sz="1200" b="0" i="0" kern="1200" baseline="0" dirty="0" err="1"/>
                <a:t>mode</a:t>
              </a:r>
              <a:r>
                <a:rPr lang="hu-HU" sz="1200" b="0" i="0" kern="1200" baseline="0" dirty="0"/>
                <a:t> </a:t>
              </a:r>
              <a:r>
                <a:rPr lang="hu-HU" sz="1200" b="0" i="0" kern="1200" baseline="0" dirty="0" err="1"/>
                <a:t>collapse</a:t>
              </a:r>
              <a:r>
                <a:rPr lang="hu-HU" sz="1200" b="0" i="0" kern="1200" baseline="0" dirty="0"/>
                <a:t>.</a:t>
              </a:r>
              <a:endParaRPr lang="en-US" sz="1200" kern="1200" dirty="0"/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510C858-4A86-95B3-081D-E48FB81CBE18}"/>
              </a:ext>
            </a:extLst>
          </p:cNvPr>
          <p:cNvGrpSpPr/>
          <p:nvPr/>
        </p:nvGrpSpPr>
        <p:grpSpPr>
          <a:xfrm>
            <a:off x="629794" y="4850110"/>
            <a:ext cx="1355526" cy="1355526"/>
            <a:chOff x="5134" y="1497905"/>
            <a:chExt cx="1355526" cy="1355526"/>
          </a:xfrm>
        </p:grpSpPr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0145E4CF-7B0B-4E20-9F39-F82686E58585}"/>
                </a:ext>
              </a:extLst>
            </p:cNvPr>
            <p:cNvSpPr/>
            <p:nvPr/>
          </p:nvSpPr>
          <p:spPr>
            <a:xfrm>
              <a:off x="5134" y="1497905"/>
              <a:ext cx="1355526" cy="1355526"/>
            </a:xfrm>
            <a:prstGeom prst="ellips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2" name="Ellipszis 6">
              <a:extLst>
                <a:ext uri="{FF2B5EF4-FFF2-40B4-BE49-F238E27FC236}">
                  <a16:creationId xmlns:a16="http://schemas.microsoft.com/office/drawing/2014/main" id="{1446D0EB-C2D9-4DC5-11D6-FA257533B0BF}"/>
                </a:ext>
              </a:extLst>
            </p:cNvPr>
            <p:cNvSpPr txBox="1"/>
            <p:nvPr/>
          </p:nvSpPr>
          <p:spPr>
            <a:xfrm>
              <a:off x="203646" y="1696417"/>
              <a:ext cx="958502" cy="958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300" b="1" i="0" kern="1200" baseline="0" dirty="0" err="1"/>
                <a:t>Generative</a:t>
              </a:r>
              <a:r>
                <a:rPr lang="hu-HU" sz="1300" b="1" i="0" kern="1200" baseline="0" dirty="0"/>
                <a:t> </a:t>
              </a:r>
              <a:r>
                <a:rPr lang="hu-HU" sz="1300" b="1" i="0" kern="1200" baseline="0" dirty="0" err="1"/>
                <a:t>Adversarial</a:t>
              </a:r>
              <a:r>
                <a:rPr lang="hu-HU" sz="1300" b="1" i="0" kern="1200" baseline="0" dirty="0"/>
                <a:t> </a:t>
              </a:r>
              <a:r>
                <a:rPr lang="hu-HU" sz="1300" b="1" i="0" kern="1200" baseline="0" dirty="0" err="1"/>
                <a:t>Networks</a:t>
              </a:r>
              <a:r>
                <a:rPr lang="hu-HU" sz="1300" b="1" i="0" kern="1200" baseline="0" dirty="0"/>
                <a:t> (GAN-ok):</a:t>
              </a:r>
              <a:endParaRPr lang="en-US" sz="1300" kern="1200" dirty="0"/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59762BBB-F425-4C42-19B1-6E408B9AA38B}"/>
              </a:ext>
            </a:extLst>
          </p:cNvPr>
          <p:cNvGrpSpPr/>
          <p:nvPr/>
        </p:nvGrpSpPr>
        <p:grpSpPr>
          <a:xfrm>
            <a:off x="5172299" y="4335863"/>
            <a:ext cx="2711053" cy="2369801"/>
            <a:chOff x="4241155" y="990768"/>
            <a:chExt cx="2711053" cy="2369801"/>
          </a:xfrm>
        </p:grpSpPr>
        <p:sp>
          <p:nvSpPr>
            <p:cNvPr id="19" name="Nyíl: jobbra mutató 18">
              <a:extLst>
                <a:ext uri="{FF2B5EF4-FFF2-40B4-BE49-F238E27FC236}">
                  <a16:creationId xmlns:a16="http://schemas.microsoft.com/office/drawing/2014/main" id="{EF762C7D-B324-4D7C-F05B-5AF4D400E879}"/>
                </a:ext>
              </a:extLst>
            </p:cNvPr>
            <p:cNvSpPr/>
            <p:nvPr/>
          </p:nvSpPr>
          <p:spPr>
            <a:xfrm>
              <a:off x="4241155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Nyíl: jobbra mutató 8">
              <a:extLst>
                <a:ext uri="{FF2B5EF4-FFF2-40B4-BE49-F238E27FC236}">
                  <a16:creationId xmlns:a16="http://schemas.microsoft.com/office/drawing/2014/main" id="{4E2FEA71-919D-5FFA-9605-DE53D4212F73}"/>
                </a:ext>
              </a:extLst>
            </p:cNvPr>
            <p:cNvSpPr txBox="1"/>
            <p:nvPr/>
          </p:nvSpPr>
          <p:spPr>
            <a:xfrm>
              <a:off x="4918918" y="1346238"/>
              <a:ext cx="1321638" cy="1658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Előnyök:</a:t>
              </a:r>
              <a:r>
                <a:rPr lang="hu-HU" sz="1200" b="0" i="0" kern="1200" baseline="0" dirty="0"/>
                <a:t> Stabilabb tanulás, magasabb minőség bizonyos esetekben.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Hátrányok:</a:t>
              </a:r>
              <a:r>
                <a:rPr lang="hu-HU" sz="1200" b="0" i="0" kern="1200" baseline="0" dirty="0"/>
                <a:t> Lassú </a:t>
              </a:r>
              <a:r>
                <a:rPr lang="hu-HU" sz="1200" b="0" i="0" kern="1200" baseline="0" dirty="0" err="1"/>
                <a:t>inference</a:t>
              </a:r>
              <a:r>
                <a:rPr lang="hu-HU" sz="1200" b="0" i="0" kern="1200" baseline="0" dirty="0"/>
                <a:t> idő DDPM esetén.</a:t>
              </a:r>
              <a:endParaRPr lang="en-US" sz="1200" kern="1200" dirty="0"/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01017B5-EB8B-0DED-213F-513D3775D37D}"/>
              </a:ext>
            </a:extLst>
          </p:cNvPr>
          <p:cNvGrpSpPr/>
          <p:nvPr/>
        </p:nvGrpSpPr>
        <p:grpSpPr>
          <a:xfrm>
            <a:off x="4188051" y="4850110"/>
            <a:ext cx="1355526" cy="1355526"/>
            <a:chOff x="3563391" y="1497905"/>
            <a:chExt cx="1355526" cy="1355526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548181D3-7E2E-1660-28E8-E007ACE44D0A}"/>
                </a:ext>
              </a:extLst>
            </p:cNvPr>
            <p:cNvSpPr/>
            <p:nvPr/>
          </p:nvSpPr>
          <p:spPr>
            <a:xfrm>
              <a:off x="3563391" y="1497905"/>
              <a:ext cx="1355526" cy="1355526"/>
            </a:xfrm>
            <a:prstGeom prst="ellips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Ellipszis 10">
              <a:extLst>
                <a:ext uri="{FF2B5EF4-FFF2-40B4-BE49-F238E27FC236}">
                  <a16:creationId xmlns:a16="http://schemas.microsoft.com/office/drawing/2014/main" id="{A7A53DBB-3E42-0807-59EC-A9607873A261}"/>
                </a:ext>
              </a:extLst>
            </p:cNvPr>
            <p:cNvSpPr txBox="1"/>
            <p:nvPr/>
          </p:nvSpPr>
          <p:spPr>
            <a:xfrm>
              <a:off x="3761903" y="1696417"/>
              <a:ext cx="958502" cy="958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300" b="1" i="0" kern="1200" baseline="0" dirty="0"/>
                <a:t>Diffúziós modellek:</a:t>
              </a:r>
              <a:endParaRPr lang="en-US" sz="1300" kern="1200" dirty="0"/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769862AE-69B5-3E92-BA8E-DBBC2345D48B}"/>
              </a:ext>
            </a:extLst>
          </p:cNvPr>
          <p:cNvGrpSpPr/>
          <p:nvPr/>
        </p:nvGrpSpPr>
        <p:grpSpPr>
          <a:xfrm>
            <a:off x="8730556" y="4335863"/>
            <a:ext cx="2711053" cy="2369801"/>
            <a:chOff x="7799412" y="990768"/>
            <a:chExt cx="2711053" cy="2369801"/>
          </a:xfrm>
        </p:grpSpPr>
        <p:sp>
          <p:nvSpPr>
            <p:cNvPr id="15" name="Nyíl: jobbra mutató 14">
              <a:extLst>
                <a:ext uri="{FF2B5EF4-FFF2-40B4-BE49-F238E27FC236}">
                  <a16:creationId xmlns:a16="http://schemas.microsoft.com/office/drawing/2014/main" id="{6CB9BD36-9FD3-87BD-9A6A-A9396689BFB5}"/>
                </a:ext>
              </a:extLst>
            </p:cNvPr>
            <p:cNvSpPr/>
            <p:nvPr/>
          </p:nvSpPr>
          <p:spPr>
            <a:xfrm>
              <a:off x="7799412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Nyíl: jobbra mutató 12">
              <a:extLst>
                <a:ext uri="{FF2B5EF4-FFF2-40B4-BE49-F238E27FC236}">
                  <a16:creationId xmlns:a16="http://schemas.microsoft.com/office/drawing/2014/main" id="{F8363DC9-2954-5ADD-2B1C-5D22FEEACEC9}"/>
                </a:ext>
              </a:extLst>
            </p:cNvPr>
            <p:cNvSpPr txBox="1"/>
            <p:nvPr/>
          </p:nvSpPr>
          <p:spPr>
            <a:xfrm>
              <a:off x="8477175" y="1346238"/>
              <a:ext cx="1321638" cy="1658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200" b="0" i="0" kern="1200" baseline="0" dirty="0"/>
                <a:t>Determinisztikus mintavételezés, gyorsabb és hatékonyabb, különösen kisebb architektúráknál.</a:t>
              </a:r>
              <a:endParaRPr lang="en-US" sz="1200" kern="1200" dirty="0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F1E0C60A-F980-EA15-6A9C-3ABBC43D67C4}"/>
              </a:ext>
            </a:extLst>
          </p:cNvPr>
          <p:cNvGrpSpPr/>
          <p:nvPr/>
        </p:nvGrpSpPr>
        <p:grpSpPr>
          <a:xfrm>
            <a:off x="7746309" y="4850110"/>
            <a:ext cx="1355526" cy="1355526"/>
            <a:chOff x="7121649" y="1497905"/>
            <a:chExt cx="1355526" cy="1355526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7365F669-407C-A9E8-97F8-2198EFF8D6A7}"/>
                </a:ext>
              </a:extLst>
            </p:cNvPr>
            <p:cNvSpPr/>
            <p:nvPr/>
          </p:nvSpPr>
          <p:spPr>
            <a:xfrm>
              <a:off x="7121649" y="1497905"/>
              <a:ext cx="1355526" cy="1355526"/>
            </a:xfrm>
            <a:prstGeom prst="ellips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6" name="Ellipszis 14">
              <a:extLst>
                <a:ext uri="{FF2B5EF4-FFF2-40B4-BE49-F238E27FC236}">
                  <a16:creationId xmlns:a16="http://schemas.microsoft.com/office/drawing/2014/main" id="{3180F4A9-2BDD-5E2B-B497-AEE8AFCE4A1F}"/>
                </a:ext>
              </a:extLst>
            </p:cNvPr>
            <p:cNvSpPr txBox="1"/>
            <p:nvPr/>
          </p:nvSpPr>
          <p:spPr>
            <a:xfrm>
              <a:off x="7320161" y="1696417"/>
              <a:ext cx="958502" cy="958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300" b="1" i="0" kern="1200" baseline="0"/>
                <a:t>DDIM (Deep Diffusion Implicit Models):</a:t>
              </a:r>
              <a:endParaRPr lang="en-US" sz="1300" kern="120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E272AF11-E964-5EB0-1E87-249363841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Motiváció: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gépi tanulás alapú képgenerálás forradalma.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diffúziós hálózatok kiemelkedő teljesítménye, különösen a DDIM gyorsasága és hatékonysága miatt.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Célkitűzés: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Egyszerűsített diffúziós modell megvalósítása (DDIM).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Képgenerálási minőség és teljesítmény kiértékelése két adatbázison: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3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27B1B39-52F1-A004-BA35-BA741A52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CelebA</a:t>
            </a:r>
            <a:r>
              <a:rPr lang="hu-HU" sz="2800" dirty="0">
                <a:solidFill>
                  <a:schemeClr val="bg1"/>
                </a:solidFill>
              </a:rPr>
              <a:t> és Flowers102</a:t>
            </a:r>
            <a:br>
              <a:rPr lang="hu-HU" sz="2800" dirty="0">
                <a:solidFill>
                  <a:schemeClr val="bg1"/>
                </a:solidFill>
              </a:rPr>
            </a:b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7A10B5-88B4-42EA-5FEA-62FE2D78A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CelebA</a:t>
            </a: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~200k kép, változatos arcvonásokkal.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Magas diverzitás, de bonyolult osztályok.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Flowers102: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~8k kép, szűkebb fókusz (virágok).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Kisebb méret, hajlamos túltanulásra.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Adatfeldolgozás: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Méretezés, véletlenszerű kivágás, tükrözés, normalizálás.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Adathalmaz szétosztása: 80%-tanítás, 10%-értékelés, 10%-teszt.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F36729-F432-E7EF-95D9-BE48A3AD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07" y="1688641"/>
            <a:ext cx="2065782" cy="210576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279AF87-6014-1D93-AF54-28207443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182" y="2965584"/>
            <a:ext cx="2065793" cy="20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6C43D-81AF-57AF-3B73-0F5E9208A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3C5EE6-DECE-10E4-9DAC-201758956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6763623-B971-0609-6D4A-38480ECF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2" y="177386"/>
            <a:ext cx="9888496" cy="974758"/>
          </a:xfrm>
        </p:spPr>
        <p:txBody>
          <a:bodyPr anchor="t">
            <a:normAutofit fontScale="90000"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A tanulási folyamat és</a:t>
            </a:r>
            <a:br>
              <a:rPr lang="hu-HU" sz="4000" dirty="0">
                <a:solidFill>
                  <a:schemeClr val="bg1"/>
                </a:solidFill>
              </a:rPr>
            </a:br>
            <a:r>
              <a:rPr lang="hu-HU" sz="4000" dirty="0">
                <a:solidFill>
                  <a:schemeClr val="bg1"/>
                </a:solidFill>
              </a:rPr>
              <a:t> kihívások</a:t>
            </a:r>
            <a:br>
              <a:rPr lang="hu-HU" sz="4000" dirty="0">
                <a:solidFill>
                  <a:schemeClr val="bg1"/>
                </a:solidFill>
              </a:rPr>
            </a:b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F1D11-7391-C4FC-4D60-AC8BF5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34C2D-7511-7BF8-119F-FA33F4135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7ABB80-D22E-DEB5-60CB-829C595E2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666" y="2225138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Fejlesztési eszközök: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PyTorch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PyTorch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Lightning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Főbb építőelemek: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UNET alap: Down/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reziduális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blokkok, szinuszos időbeágyazás.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DDIM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scheduler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Determinisztikus zajeltávolítás gyors mintavételezéshez.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Minimalista tervezés: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Attention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 és EMA.</a:t>
            </a:r>
            <a:r>
              <a:rPr lang="hu-HU" altLang="hu-HU" sz="1200" dirty="0">
                <a:latin typeface="Arial" panose="020B0604020202020204" pitchFamily="34" charset="0"/>
              </a:rPr>
              <a:t> </a:t>
            </a:r>
            <a:endParaRPr lang="hu-HU" altLang="hu-HU" sz="12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hu-HU" altLang="hu-HU" sz="1200" b="1" dirty="0">
                <a:latin typeface="Arial" panose="020B0604020202020204" pitchFamily="34" charset="0"/>
              </a:rPr>
              <a:t>P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araméterek: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Kézi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hiperparaméter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hangolás (tanulási ráta, batch méret, zajeloszlás).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CelebA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101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epochs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Flowers102: 171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epochs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Kihívások:</a:t>
            </a:r>
            <a:endParaRPr kumimoji="0" lang="hu-HU" altLang="hu-HU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Referenciamodell lassú tanítása (DDPM).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Validation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loss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és PSNR nem mutattak egyértelmű javulást.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Tartalom helye 7" descr="A képen szöveg, térkép, képernyőkép, diagram látható&#10;&#10;Automatikusan generált leírás">
            <a:extLst>
              <a:ext uri="{FF2B5EF4-FFF2-40B4-BE49-F238E27FC236}">
                <a16:creationId xmlns:a16="http://schemas.microsoft.com/office/drawing/2014/main" id="{EB7C9C05-6D42-F6CA-C700-453331CE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485" y="0"/>
            <a:ext cx="6851515" cy="685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9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9F98D-3617-2FC0-CCEC-D9197E87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8141A1-294F-ABE9-CD4B-B5825438C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AF7074-8FC3-3131-9B93-0DC2797C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 err="1">
                <a:solidFill>
                  <a:schemeClr val="bg1"/>
                </a:solidFill>
              </a:rPr>
              <a:t>CelebA</a:t>
            </a: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A409F-DA68-9B3A-A454-08D9DF94D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445F0-E8A5-04B6-5C37-F8DE758B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1B1415D-5CCF-1AA4-9BBC-4142450F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648" b="-1"/>
          <a:stretch/>
        </p:blipFill>
        <p:spPr>
          <a:xfrm>
            <a:off x="2138400" y="1965600"/>
            <a:ext cx="7918243" cy="44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A8756-38E2-6074-A1E2-563CA570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771D88-178D-749C-130B-9265877D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A616DB-41DC-5A99-831C-81CDABD1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Flowers102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EBA6F-9B82-8546-64D7-1BF682427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74725-A968-6B5D-8579-786A0BC4A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4">
            <a:extLst>
              <a:ext uri="{FF2B5EF4-FFF2-40B4-BE49-F238E27FC236}">
                <a16:creationId xmlns:a16="http://schemas.microsoft.com/office/drawing/2014/main" id="{D7856C59-3C67-C39C-7E0A-58715CFB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8" b="-1"/>
          <a:stretch/>
        </p:blipFill>
        <p:spPr>
          <a:xfrm>
            <a:off x="2137803" y="1966293"/>
            <a:ext cx="7916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3CE8C-BB70-6E76-F9F3-DBEE825D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9F2208-8C5B-5FF2-B8FD-38B6C31E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F4BA21-3513-7E1C-2F0A-BBCF8CDF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Flowers102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11FF6-FB46-FFD6-448E-0A8F1B57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47D99-44A1-0CE6-D210-1F18938D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39AF8C5-C9D5-846C-EA00-B11CAF6BF709}"/>
              </a:ext>
            </a:extLst>
          </p:cNvPr>
          <p:cNvSpPr txBox="1">
            <a:spLocks/>
          </p:cNvSpPr>
          <p:nvPr/>
        </p:nvSpPr>
        <p:spPr>
          <a:xfrm>
            <a:off x="4771332" y="2659761"/>
            <a:ext cx="2839835" cy="150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/>
              <a:t>FID, IS, és KID eredmények</a:t>
            </a:r>
            <a:endParaRPr lang="hu-HU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5B3050-8BE6-9DB9-D23F-C3E9CFC15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2719" y="3930305"/>
            <a:ext cx="6586915" cy="24372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Frechet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Inception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Distance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(FID):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generált és valós képek közötti hasonlóságot méri.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Inception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Score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(IS):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generált képek minőségét és diverzitását értékeli.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Magasabb érték jobb képminőséget és változatosabb képeket jelent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Kernel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Inception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Distance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(KID):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valós és generált képek közötti hasonlóságot méri, torzításmentes értékelési módszer kisebb adathalmazok esetén..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1D22DB4-2A12-E9A6-9BB9-E86993E5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4899906" cy="29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7B8BF2B-21AA-44DE-ECBA-BB27CAE7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30305"/>
            <a:ext cx="4899909" cy="292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3475863-22BF-7A92-F555-6C370E97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4095" y="0"/>
            <a:ext cx="4947905" cy="29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3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C53CA-CCC5-D2C1-4194-75E2CF5C3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B9F504-E752-6852-DF50-A6C3C8FFA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A0F3EE-196E-7F31-C9E5-621ECEDB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Tanulságok és jövőbeli fejlesztések</a:t>
            </a:r>
            <a:br>
              <a:rPr lang="hu-HU" sz="4000" dirty="0">
                <a:solidFill>
                  <a:schemeClr val="bg1"/>
                </a:solidFill>
              </a:rPr>
            </a:b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27AFD-0A5E-F756-B04D-53B4F5420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C3D4D5-C3EC-20CF-D4A9-3364988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292DEBD-6558-C8FC-ED00-5131B326FABD}"/>
              </a:ext>
            </a:extLst>
          </p:cNvPr>
          <p:cNvSpPr txBox="1">
            <a:spLocks/>
          </p:cNvSpPr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5400" dirty="0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ED1F9DDC-0B9F-2D0F-5420-7DF4464FF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Főbb eredmények: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DDIM gyorsabb és hatékonyabb, egyszerűbb implementációval is kiváló eredményeket ért el.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26.64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val_psnr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és 0.35 </a:t>
            </a:r>
            <a:r>
              <a:rPr kumimoji="0" lang="hu-HU" altLang="hu-HU" sz="20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val</a:t>
            </a:r>
            <a:r>
              <a:rPr kumimoji="0" lang="hu-HU" altLang="hu-H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_ssim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2000" dirty="0">
                <a:latin typeface="Arial" panose="020B0604020202020204" pitchFamily="34" charset="0"/>
              </a:rPr>
              <a:t>1200ms generálás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Korlátok: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Komplexebb architektúra hiánya.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EMA hiánya a stabilitás javítására.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Jövőbeli tervek: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Attention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 integrálása.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2000" dirty="0">
                <a:latin typeface="Arial" panose="020B0604020202020204" pitchFamily="34" charset="0"/>
              </a:rPr>
              <a:t>W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ebes interfész fejlesztése.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108000-6C9A-A35C-3460-1589CEA9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65" y="5429511"/>
            <a:ext cx="7115986" cy="124209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94EE5CD-229A-8645-A6BB-3972D01D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54" y="2516753"/>
            <a:ext cx="3677163" cy="287695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77F7CB4-F42D-C025-A49E-39384BC2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452" y="-5705"/>
            <a:ext cx="3676231" cy="28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1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5AF1D-129F-45D9-3097-CE4F97AE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D0F55A-6FE0-477D-4556-3786511B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Köszönjük a figyelmet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91AB7F6-3F28-F66F-CD8F-CF6C69F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8" y="4307684"/>
            <a:ext cx="9544153" cy="190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</a:t>
            </a:r>
            <a:r>
              <a:rPr lang="hu-HU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http://ctraltdiffuse:5004</a:t>
            </a:r>
            <a:endParaRPr lang="hu-HU" sz="3200" dirty="0"/>
          </a:p>
          <a:p>
            <a:pPr marL="0" indent="0">
              <a:buNone/>
            </a:pPr>
            <a:endParaRPr lang="hu-HU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408</Words>
  <Application>Microsoft Office PowerPoint</Application>
  <PresentationFormat>Szélesvásznú</PresentationFormat>
  <Paragraphs>64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Office-téma</vt:lpstr>
      <vt:lpstr>Ctrl+Alt+Diffuse</vt:lpstr>
      <vt:lpstr>Bevezető, célkitűzések, motiváció</vt:lpstr>
      <vt:lpstr>CelebA és Flowers102 </vt:lpstr>
      <vt:lpstr>A tanulási folyamat és  kihívások </vt:lpstr>
      <vt:lpstr>CelebA</vt:lpstr>
      <vt:lpstr>Flowers102</vt:lpstr>
      <vt:lpstr>Flowers102</vt:lpstr>
      <vt:lpstr>Tanulságok és jövőbeli fejlesztések 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Somodi István</dc:creator>
  <cp:lastModifiedBy>Somodi István</cp:lastModifiedBy>
  <cp:revision>3</cp:revision>
  <dcterms:created xsi:type="dcterms:W3CDTF">2024-12-16T18:14:34Z</dcterms:created>
  <dcterms:modified xsi:type="dcterms:W3CDTF">2024-12-17T00:28:42Z</dcterms:modified>
</cp:coreProperties>
</file>