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exend"/>
      <p:regular r:id="rId28"/>
      <p:bold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exend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db5898be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db5898b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d934cbd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d934cbd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d934cbd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d934cbd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d934cbd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d934cbd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d934cbd2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d934cbd2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db5898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db5898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bf111bf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bf111bf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bf111bf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bf111bf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bf111bf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bf111bf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bf111bf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bf111bf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bf111bf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bf111bf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d934cbd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d934cbd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d934cbd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d934cbd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hyperlink" Target="https://docs.google.com/spreadsheets/d/1HEr4cXLkHyZVS8kPNZ6my31W--wOEd8rqv2Rvo4nq9o/edit?usp=sharing" TargetMode="External"/><Relationship Id="rId5" Type="http://schemas.openxmlformats.org/officeDocument/2006/relationships/hyperlink" Target="https://docs.google.com/spreadsheets/d/1HEr4cXLkHyZVS8kPNZ6my31W--wOEd8rqv2Rvo4nq9o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62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1171575" y="190500"/>
            <a:ext cx="6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29688" y="3185800"/>
            <a:ext cx="8839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1) OPEN THE FUNCTION WITH A NAME 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2) LEAVE THE SPACE EMPTY TO HAVE ISOLATED THE FUNCTIONS PART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3) INSERT THE VAR FILE WITH ID. THE ID OF THE FILE WE WISH TO SEND MUST BE INSERTED IN THE CONTENT OF THE VARIABLE.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4) INSERT THE FUNCTION TO SEND MAIL SPECIFYING THE RECIPIENT, THE SUBJECT AND THE MESSAGE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5) INSERT THE SENDER'S NAME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6) SPECIFY THE TYPE OF FORMAT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7) CLOSE FUNCTION 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" y="1004775"/>
            <a:ext cx="9079025" cy="20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/>
          <p:nvPr/>
        </p:nvSpPr>
        <p:spPr>
          <a:xfrm>
            <a:off x="0" y="5046075"/>
            <a:ext cx="9153900" cy="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53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1386175" y="142875"/>
            <a:ext cx="639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</a:rPr>
              <a:t>SEND EMAIL WITH APPSCRIPT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4689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4689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4498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4689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Chatbot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100" y="901638"/>
            <a:ext cx="3868425" cy="38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1229450" y="1623250"/>
            <a:ext cx="24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480350" y="1832850"/>
            <a:ext cx="319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Creare un bot personalizzato in base alle proprie esigenze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>
            <a:hlinkClick r:id="rId4"/>
          </p:cNvPr>
          <p:cNvSpPr/>
          <p:nvPr/>
        </p:nvSpPr>
        <p:spPr>
          <a:xfrm>
            <a:off x="696350" y="3179275"/>
            <a:ext cx="29103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the Chatbot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ctrTitle"/>
          </p:nvPr>
        </p:nvSpPr>
        <p:spPr>
          <a:xfrm>
            <a:off x="978126" y="0"/>
            <a:ext cx="76899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50">
                <a:solidFill>
                  <a:srgbClr val="FFFFFF"/>
                </a:solidFill>
                <a:highlight>
                  <a:srgbClr val="222529"/>
                </a:highlight>
              </a:rPr>
              <a:t>AUTOMATIZZARE </a:t>
            </a:r>
            <a:r>
              <a:rPr i="1" lang="en-GB" sz="2850">
                <a:solidFill>
                  <a:srgbClr val="D1D2D3"/>
                </a:solidFill>
                <a:highlight>
                  <a:srgbClr val="222529"/>
                </a:highlight>
              </a:rPr>
              <a:t>PROCESSI BUSINESS</a:t>
            </a:r>
            <a:endParaRPr sz="6900"/>
          </a:p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3303500" y="1770900"/>
            <a:ext cx="5760900" cy="31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50">
                <a:solidFill>
                  <a:srgbClr val="D1D2D3"/>
                </a:solidFill>
                <a:highlight>
                  <a:srgbClr val="222529"/>
                </a:highlight>
                <a:latin typeface="Lexend"/>
                <a:ea typeface="Lexend"/>
                <a:cs typeface="Lexend"/>
                <a:sym typeface="Lexend"/>
              </a:rPr>
              <a:t>Puoi utilizzare AppScript per </a:t>
            </a:r>
            <a:r>
              <a:rPr b="1" i="1" lang="en-GB" sz="1650">
                <a:solidFill>
                  <a:srgbClr val="B6D7A8"/>
                </a:solidFill>
                <a:highlight>
                  <a:srgbClr val="222529"/>
                </a:highlight>
                <a:latin typeface="Lexend"/>
                <a:ea typeface="Lexend"/>
                <a:cs typeface="Lexend"/>
                <a:sym typeface="Lexend"/>
              </a:rPr>
              <a:t>automatizzare</a:t>
            </a:r>
            <a:r>
              <a:rPr i="1" lang="en-GB" sz="1650">
                <a:solidFill>
                  <a:srgbClr val="D1D2D3"/>
                </a:solidFill>
                <a:highlight>
                  <a:srgbClr val="222529"/>
                </a:highlight>
                <a:latin typeface="Lexend"/>
                <a:ea typeface="Lexend"/>
                <a:cs typeface="Lexend"/>
                <a:sym typeface="Lexend"/>
              </a:rPr>
              <a:t> i processi di business all'interno della tua organizzazione. Ad esempio, puoi utilizzare AppScript per creare un flusso di lavoro che automatizza il processo di approvazione delle spese o che automatizza la creazione di report per il tuo team.</a:t>
            </a:r>
            <a:endParaRPr i="1" sz="1650">
              <a:solidFill>
                <a:srgbClr val="D1D2D3"/>
              </a:solidFill>
              <a:highlight>
                <a:srgbClr val="222529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D1D2D3"/>
              </a:solidFill>
              <a:highlight>
                <a:srgbClr val="222529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50">
                <a:solidFill>
                  <a:srgbClr val="D1D2D3"/>
                </a:solidFill>
                <a:highlight>
                  <a:srgbClr val="222529"/>
                </a:highlight>
                <a:latin typeface="Lexend"/>
                <a:ea typeface="Lexend"/>
                <a:cs typeface="Lexend"/>
                <a:sym typeface="Lexend"/>
              </a:rPr>
              <a:t>Nell’esempio, grazie all’estensione di </a:t>
            </a:r>
            <a:r>
              <a:rPr b="1" i="1" lang="en-GB" sz="1650">
                <a:solidFill>
                  <a:srgbClr val="B6D7A8"/>
                </a:solidFill>
                <a:highlight>
                  <a:srgbClr val="222529"/>
                </a:highlight>
                <a:latin typeface="Lexend"/>
                <a:ea typeface="Lexend"/>
                <a:cs typeface="Lexend"/>
                <a:sym typeface="Lexend"/>
              </a:rPr>
              <a:t>Sheetgo</a:t>
            </a:r>
            <a:r>
              <a:rPr i="1" lang="en-GB" sz="1650">
                <a:solidFill>
                  <a:srgbClr val="D1D2D3"/>
                </a:solidFill>
                <a:highlight>
                  <a:srgbClr val="222529"/>
                </a:highlight>
                <a:latin typeface="Lexend"/>
                <a:ea typeface="Lexend"/>
                <a:cs typeface="Lexend"/>
                <a:sym typeface="Lexend"/>
              </a:rPr>
              <a:t>, viene automatizzato il processo di raccolta e visualizzazione delle presenze di alcuni lavoratori…</a:t>
            </a:r>
            <a:endParaRPr i="1" sz="1650">
              <a:solidFill>
                <a:srgbClr val="D1D2D3"/>
              </a:solidFill>
              <a:highlight>
                <a:srgbClr val="222529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23075"/>
            <a:ext cx="9144001" cy="49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62175"/>
            <a:ext cx="9143998" cy="50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50225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998"/>
            <a:ext cx="9144000" cy="441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50">
                <a:solidFill>
                  <a:srgbClr val="252629"/>
                </a:solidFill>
                <a:highlight>
                  <a:srgbClr val="F4F6F7"/>
                </a:highlight>
                <a:latin typeface="Oswald"/>
                <a:ea typeface="Oswald"/>
                <a:cs typeface="Oswald"/>
                <a:sym typeface="Oswald"/>
              </a:rPr>
              <a:t>GENERARE REPORT AUTOMATICI CON I DATI DI GOOGLE ANALYTICS IN GOOGLE SHEETS</a:t>
            </a:r>
            <a:endParaRPr b="1" sz="2650">
              <a:solidFill>
                <a:srgbClr val="252629"/>
              </a:solidFill>
              <a:highlight>
                <a:srgbClr val="F4F6F7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Poniamo di conoscere l'</a:t>
            </a:r>
            <a:r>
              <a:rPr b="1"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 del canale</a:t>
            </a:r>
            <a:r>
              <a:rPr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 nostro interesse, chiamata di seguito </a:t>
            </a:r>
            <a:r>
              <a:rPr i="1"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profileId</a:t>
            </a:r>
            <a:r>
              <a:rPr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e di voler ottenere uno Spreadsheet con uno script associato (</a:t>
            </a:r>
            <a:r>
              <a:rPr i="1"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bound-script</a:t>
            </a:r>
            <a:r>
              <a:rPr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che ogni giorno interroga tale canale di Google Analytics per l'ottenimento delle informazioni di </a:t>
            </a:r>
            <a:r>
              <a:rPr b="1"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sessioni</a:t>
            </a:r>
            <a:r>
              <a:rPr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(sessions) e </a:t>
            </a:r>
            <a:r>
              <a:rPr b="1"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pagine visualizzate</a:t>
            </a:r>
            <a:r>
              <a:rPr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(pageviews) distribuite per </a:t>
            </a:r>
            <a:r>
              <a:rPr b="1"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gruppo di canale</a:t>
            </a:r>
            <a:r>
              <a:rPr lang="en-GB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(channel grouping) dall'inizio dell'anno in corso fino al giorno precedente a quello dell'esecuzione dello script e che tali dati vengano scritti una volta al giorno in un foglio distinto, nominato adeguatamente in base al range di date interrogato, dello Spreadsheet.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