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4" r:id="rId1"/>
  </p:sldMasterIdLst>
  <p:notesMasterIdLst>
    <p:notesMasterId r:id="rId16"/>
  </p:notesMasterIdLst>
  <p:sldIdLst>
    <p:sldId id="256" r:id="rId2"/>
    <p:sldId id="275" r:id="rId3"/>
    <p:sldId id="257" r:id="rId4"/>
    <p:sldId id="259" r:id="rId5"/>
    <p:sldId id="260" r:id="rId6"/>
    <p:sldId id="258" r:id="rId7"/>
    <p:sldId id="267" r:id="rId8"/>
    <p:sldId id="268" r:id="rId9"/>
    <p:sldId id="269" r:id="rId10"/>
    <p:sldId id="270" r:id="rId11"/>
    <p:sldId id="271" r:id="rId12"/>
    <p:sldId id="274" r:id="rId13"/>
    <p:sldId id="272" r:id="rId14"/>
    <p:sldId id="273" r:id="rId15"/>
  </p:sldIdLst>
  <p:sldSz cx="9144000" cy="5143500" type="screen16x9"/>
  <p:notesSz cx="6858000" cy="9144000"/>
  <p:embeddedFontLst>
    <p:embeddedFont>
      <p:font typeface="Maven Pro" charset="0"/>
      <p:regular r:id="rId17"/>
      <p:bold r:id="rId18"/>
    </p:embeddedFont>
    <p:embeddedFont>
      <p:font typeface="Calibri" pitchFamily="34" charset="0"/>
      <p:regular r:id="rId19"/>
      <p:bold r:id="rId20"/>
      <p:italic r:id="rId21"/>
      <p:boldItalic r:id="rId22"/>
    </p:embeddedFont>
    <p:embeddedFont>
      <p:font typeface="Poppins"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54" d="100"/>
          <a:sy n="154" d="100"/>
        </p:scale>
        <p:origin x="-384" y="-84"/>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22b6c02bf3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22b6c02bf3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22b6c02bf3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22b6c02bf3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22b6c02bf3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22b6c02bf3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2b6c02bf3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2b6c02bf3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3"/>
            <a:ext cx="7772400" cy="1102519"/>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321EEAC-6F95-421A-BFDF-6522057CE743}" type="datetimeFigureOut">
              <a:rPr lang="en-US" smtClean="0"/>
              <a:pPr/>
              <a:t>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321EEAC-6F95-421A-BFDF-6522057CE743}" type="datetimeFigureOut">
              <a:rPr lang="en-US" smtClean="0"/>
              <a:pPr/>
              <a:t>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321EEAC-6F95-421A-BFDF-6522057CE743}" type="datetimeFigureOut">
              <a:rPr lang="en-US" smtClean="0"/>
              <a:pPr/>
              <a:t>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31" name="Google Shape;31;p2"/>
          <p:cNvSpPr txBox="1">
            <a:spLocks noGrp="1"/>
          </p:cNvSpPr>
          <p:nvPr>
            <p:ph type="ctrTitle"/>
          </p:nvPr>
        </p:nvSpPr>
        <p:spPr>
          <a:xfrm>
            <a:off x="2027622" y="1953315"/>
            <a:ext cx="5073300" cy="1159800"/>
          </a:xfrm>
          <a:prstGeom prst="rect">
            <a:avLst/>
          </a:prstGeom>
        </p:spPr>
        <p:txBody>
          <a:bodyPr spcFirstLastPara="1" wrap="square" lIns="0" tIns="0" rIns="0" bIns="0"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40"/>
        <p:cNvGrpSpPr/>
        <p:nvPr/>
      </p:nvGrpSpPr>
      <p:grpSpPr>
        <a:xfrm>
          <a:off x="0" y="0"/>
          <a:ext cx="0" cy="0"/>
          <a:chOff x="0" y="0"/>
          <a:chExt cx="0" cy="0"/>
        </a:xfrm>
      </p:grpSpPr>
      <p:sp>
        <p:nvSpPr>
          <p:cNvPr id="70" name="Google Shape;70;p3"/>
          <p:cNvSpPr txBox="1">
            <a:spLocks noGrp="1"/>
          </p:cNvSpPr>
          <p:nvPr>
            <p:ph type="ctrTitle"/>
          </p:nvPr>
        </p:nvSpPr>
        <p:spPr>
          <a:xfrm>
            <a:off x="2027625" y="1629397"/>
            <a:ext cx="5088600" cy="1159800"/>
          </a:xfrm>
          <a:prstGeom prst="rect">
            <a:avLst/>
          </a:prstGeom>
        </p:spPr>
        <p:txBody>
          <a:bodyPr spcFirstLastPara="1" wrap="square" lIns="0" tIns="0" rIns="0" bIns="0" anchor="b"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71" name="Google Shape;71;p3"/>
          <p:cNvSpPr txBox="1">
            <a:spLocks noGrp="1"/>
          </p:cNvSpPr>
          <p:nvPr>
            <p:ph type="subTitle" idx="1"/>
          </p:nvPr>
        </p:nvSpPr>
        <p:spPr>
          <a:xfrm>
            <a:off x="2027625" y="2886101"/>
            <a:ext cx="50886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2"/>
              </a:buClr>
              <a:buSzPts val="2000"/>
              <a:buNone/>
              <a:defRPr>
                <a:solidFill>
                  <a:schemeClr val="accent2"/>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321EEAC-6F95-421A-BFDF-6522057CE743}" type="datetimeFigureOut">
              <a:rPr lang="en-US" smtClean="0"/>
              <a:pPr/>
              <a:t>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21EEAC-6F95-421A-BFDF-6522057CE743}" type="datetimeFigureOut">
              <a:rPr lang="en-US" smtClean="0"/>
              <a:pPr/>
              <a:t>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321EEAC-6F95-421A-BFDF-6522057CE743}" type="datetimeFigureOut">
              <a:rPr lang="en-US" smtClean="0"/>
              <a:pPr/>
              <a:t>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321EEAC-6F95-421A-BFDF-6522057CE743}" type="datetimeFigureOut">
              <a:rPr lang="en-US" smtClean="0"/>
              <a:pPr/>
              <a:t>5/11/2022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321EEAC-6F95-421A-BFDF-6522057CE743}" type="datetimeFigureOut">
              <a:rPr lang="en-US" smtClean="0"/>
              <a:pPr/>
              <a:t>5/11/2022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21EEAC-6F95-421A-BFDF-6522057CE743}" type="datetimeFigureOut">
              <a:rPr lang="en-US" smtClean="0"/>
              <a:pPr/>
              <a:t>5/11/2022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9" y="204787"/>
            <a:ext cx="3008313" cy="871538"/>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04792"/>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9"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21EEAC-6F95-421A-BFDF-6522057CE743}" type="datetimeFigureOut">
              <a:rPr lang="en-US" smtClean="0"/>
              <a:pPr/>
              <a:t>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4025507"/>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21EEAC-6F95-421A-BFDF-6522057CE743}" type="datetimeFigureOut">
              <a:rPr lang="en-US" smtClean="0"/>
              <a:pPr/>
              <a:t>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321EEAC-6F95-421A-BFDF-6522057CE743}" type="datetimeFigureOut">
              <a:rPr lang="en-US" smtClean="0"/>
              <a:pPr/>
              <a:t>5/11/2022</a:t>
            </a:fld>
            <a:endParaRPr lang="en-IN"/>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prstGeom prst="rect">
            <a:avLst/>
          </a:prstGeom>
        </p:spPr>
        <p:txBody>
          <a:bodyPr spcFirstLastPara="1" wrap="square" lIns="91425" tIns="91425" rIns="91425" bIns="91425" anchor="b" anchorCtr="0">
            <a:normAutofit fontScale="90000"/>
          </a:bodyPr>
          <a:lstStyle/>
          <a:p>
            <a:pPr lvl="0"/>
            <a:r>
              <a:rPr lang="en-IN" sz="3600" b="1" smtClean="0">
                <a:latin typeface="Maven Pro"/>
                <a:ea typeface="Maven Pro"/>
                <a:cs typeface="Maven Pro"/>
                <a:sym typeface="Maven Pro"/>
              </a:rPr>
              <a:t>Passenger </a:t>
            </a:r>
            <a:r>
              <a:rPr lang="en-IN" sz="3600" b="1" smtClean="0">
                <a:latin typeface="Maven Pro"/>
                <a:ea typeface="Maven Pro"/>
                <a:cs typeface="Maven Pro"/>
                <a:sym typeface="Maven Pro"/>
              </a:rPr>
              <a:t>Behaviour </a:t>
            </a:r>
            <a:r>
              <a:rPr lang="en-IN" sz="3600" b="1" dirty="0" smtClean="0">
                <a:latin typeface="Maven Pro"/>
                <a:ea typeface="Maven Pro"/>
                <a:cs typeface="Maven Pro"/>
                <a:sym typeface="Maven Pro"/>
              </a:rPr>
              <a:t>and Travel Pattern</a:t>
            </a:r>
            <a:endParaRPr/>
          </a:p>
        </p:txBody>
      </p:sp>
      <p:sp>
        <p:nvSpPr>
          <p:cNvPr id="60" name="Google Shape;60;p13"/>
          <p:cNvSpPr txBox="1">
            <a:spLocks noGrp="1"/>
          </p:cNvSpPr>
          <p:nvPr>
            <p:ph type="subTitle" idx="1"/>
          </p:nvPr>
        </p:nvSpPr>
        <p:spPr>
          <a:xfrm>
            <a:off x="2699951" y="3207053"/>
            <a:ext cx="3744098" cy="1356300"/>
          </a:xfrm>
          <a:prstGeom prst="rect">
            <a:avLst/>
          </a:prstGeom>
        </p:spPr>
        <p:txBody>
          <a:bodyPr spcFirstLastPara="1" wrap="square" lIns="91425" tIns="91425" rIns="91425" bIns="91425" anchor="t" anchorCtr="0">
            <a:normAutofit fontScale="85000" lnSpcReduction="20000"/>
          </a:bodyPr>
          <a:lstStyle/>
          <a:p>
            <a:pPr marL="0" lvl="0" indent="0"/>
            <a:r>
              <a:rPr lang="en" dirty="0"/>
              <a:t>Name : </a:t>
            </a:r>
            <a:r>
              <a:rPr lang="en-IN" dirty="0" smtClean="0"/>
              <a:t>Vyomesh Jethava</a:t>
            </a:r>
            <a:endParaRPr/>
          </a:p>
          <a:p>
            <a:pPr marL="0" lvl="0" indent="0" rtl="0">
              <a:spcBef>
                <a:spcPts val="0"/>
              </a:spcBef>
              <a:spcAft>
                <a:spcPts val="0"/>
              </a:spcAft>
              <a:buNone/>
            </a:pPr>
            <a:r>
              <a:rPr lang="en" dirty="0"/>
              <a:t>Roll No : </a:t>
            </a:r>
            <a:r>
              <a:rPr lang="en" dirty="0" smtClean="0"/>
              <a:t>18BCP152D</a:t>
            </a:r>
            <a:endParaRPr/>
          </a:p>
          <a:p>
            <a:pPr marL="0" lvl="0" indent="0" rtl="0">
              <a:spcBef>
                <a:spcPts val="0"/>
              </a:spcBef>
              <a:spcAft>
                <a:spcPts val="0"/>
              </a:spcAft>
              <a:buNone/>
            </a:pPr>
            <a:r>
              <a:rPr lang="en" dirty="0"/>
              <a:t>Group ID : </a:t>
            </a:r>
            <a:r>
              <a:rPr lang="en" dirty="0" smtClean="0"/>
              <a:t>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67" name="Google Shape;367;p18"/>
          <p:cNvSpPr txBox="1">
            <a:spLocks noGrp="1"/>
          </p:cNvSpPr>
          <p:nvPr>
            <p:ph type="sldNum" sz="quarter"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rgbClr val="FFFFFF"/>
                </a:solidFill>
              </a:rPr>
              <a:pPr marL="0" lvl="0" indent="0" algn="ctr" rtl="0">
                <a:spcBef>
                  <a:spcPts val="0"/>
                </a:spcBef>
                <a:spcAft>
                  <a:spcPts val="0"/>
                </a:spcAft>
                <a:buNone/>
              </a:pPr>
              <a:t>10</a:t>
            </a:fld>
            <a:endParaRPr>
              <a:solidFill>
                <a:srgbClr val="FFFFFF"/>
              </a:solidFill>
            </a:endParaRPr>
          </a:p>
        </p:txBody>
      </p:sp>
      <p:sp>
        <p:nvSpPr>
          <p:cNvPr id="352" name="Google Shape;352;p18"/>
          <p:cNvSpPr txBox="1">
            <a:spLocks noGrp="1"/>
          </p:cNvSpPr>
          <p:nvPr>
            <p:ph type="ctrTitle" idx="4294967295"/>
          </p:nvPr>
        </p:nvSpPr>
        <p:spPr>
          <a:xfrm>
            <a:off x="0" y="1776413"/>
            <a:ext cx="5756275" cy="1158875"/>
          </a:xfrm>
          <a:prstGeom prst="rect">
            <a:avLst/>
          </a:prstGeom>
        </p:spPr>
        <p:txBody>
          <a:bodyPr spcFirstLastPara="1" wrap="square" lIns="0" tIns="0" rIns="0" bIns="0" anchor="b" anchorCtr="0">
            <a:noAutofit/>
          </a:bodyPr>
          <a:lstStyle/>
          <a:p>
            <a:pPr lvl="0"/>
            <a:r>
              <a:rPr lang="en-US" sz="6000" dirty="0" smtClean="0"/>
              <a:t>UI Screen</a:t>
            </a:r>
            <a:endParaRPr sz="6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91" name="Google Shape;391;p21"/>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11</a:t>
            </a:fld>
            <a:endParaRPr/>
          </a:p>
        </p:txBody>
      </p:sp>
      <p:pic>
        <p:nvPicPr>
          <p:cNvPr id="4098" name="Picture 2" descr="C:\Users\User\Downloads\WhatsApp Image 2022-04-03 at 12.52.01 PM.jpeg"/>
          <p:cNvPicPr>
            <a:picLocks noChangeAspect="1" noChangeArrowheads="1"/>
          </p:cNvPicPr>
          <p:nvPr/>
        </p:nvPicPr>
        <p:blipFill>
          <a:blip r:embed="rId3"/>
          <a:srcRect/>
          <a:stretch>
            <a:fillRect/>
          </a:stretch>
        </p:blipFill>
        <p:spPr bwMode="auto">
          <a:xfrm>
            <a:off x="857224" y="285735"/>
            <a:ext cx="6977090" cy="4372772"/>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91" name="Google Shape;391;p21"/>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12</a:t>
            </a:fld>
            <a:endParaRPr/>
          </a:p>
        </p:txBody>
      </p:sp>
      <p:pic>
        <p:nvPicPr>
          <p:cNvPr id="5124" name="Picture 4" descr="C:\Users\User\Downloads\WhatsApp Image 2022-04-03 at 11.06.54 AM (1).jpeg"/>
          <p:cNvPicPr>
            <a:picLocks noChangeAspect="1" noChangeArrowheads="1"/>
          </p:cNvPicPr>
          <p:nvPr/>
        </p:nvPicPr>
        <p:blipFill>
          <a:blip r:embed="rId3"/>
          <a:srcRect/>
          <a:stretch>
            <a:fillRect/>
          </a:stretch>
        </p:blipFill>
        <p:spPr bwMode="auto">
          <a:xfrm>
            <a:off x="279482" y="1000114"/>
            <a:ext cx="8585039" cy="3071834"/>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67" name="Google Shape;367;p18"/>
          <p:cNvSpPr txBox="1">
            <a:spLocks noGrp="1"/>
          </p:cNvSpPr>
          <p:nvPr>
            <p:ph type="sldNum" sz="quarter"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rgbClr val="FFFFFF"/>
                </a:solidFill>
              </a:rPr>
              <a:pPr marL="0" lvl="0" indent="0" algn="ctr" rtl="0">
                <a:spcBef>
                  <a:spcPts val="0"/>
                </a:spcBef>
                <a:spcAft>
                  <a:spcPts val="0"/>
                </a:spcAft>
                <a:buNone/>
              </a:pPr>
              <a:t>13</a:t>
            </a:fld>
            <a:endParaRPr>
              <a:solidFill>
                <a:srgbClr val="FFFFFF"/>
              </a:solidFill>
            </a:endParaRPr>
          </a:p>
        </p:txBody>
      </p:sp>
      <p:sp>
        <p:nvSpPr>
          <p:cNvPr id="352" name="Google Shape;352;p18"/>
          <p:cNvSpPr txBox="1">
            <a:spLocks noGrp="1"/>
          </p:cNvSpPr>
          <p:nvPr>
            <p:ph type="ctrTitle" idx="4294967295"/>
          </p:nvPr>
        </p:nvSpPr>
        <p:spPr>
          <a:xfrm>
            <a:off x="0" y="1857375"/>
            <a:ext cx="6429375" cy="1160463"/>
          </a:xfrm>
          <a:prstGeom prst="rect">
            <a:avLst/>
          </a:prstGeom>
        </p:spPr>
        <p:txBody>
          <a:bodyPr spcFirstLastPara="1" wrap="square" lIns="0" tIns="0" rIns="0" bIns="0" anchor="b" anchorCtr="0">
            <a:noAutofit/>
          </a:bodyPr>
          <a:lstStyle/>
          <a:p>
            <a:pPr lvl="0"/>
            <a:r>
              <a:rPr lang="en-US" sz="6000" dirty="0" smtClean="0"/>
              <a:t>Conclusion</a:t>
            </a:r>
            <a:endParaRPr sz="6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9" name="Google Shape;429;p24"/>
          <p:cNvSpPr txBox="1">
            <a:spLocks noGrp="1"/>
          </p:cNvSpPr>
          <p:nvPr>
            <p:ph type="sldNum" sz="quarter"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14</a:t>
            </a:fld>
            <a:endParaRPr/>
          </a:p>
        </p:txBody>
      </p:sp>
      <p:sp>
        <p:nvSpPr>
          <p:cNvPr id="3" name="Content Placeholder 2"/>
          <p:cNvSpPr txBox="1">
            <a:spLocks/>
          </p:cNvSpPr>
          <p:nvPr/>
        </p:nvSpPr>
        <p:spPr>
          <a:xfrm>
            <a:off x="1000100" y="723886"/>
            <a:ext cx="7510514" cy="3767330"/>
          </a:xfrm>
          <a:prstGeom prst="rect">
            <a:avLst/>
          </a:prstGeom>
        </p:spPr>
        <p:txBody>
          <a:bodyPr anchor="ctr">
            <a:normAutofit/>
          </a:bodyPr>
          <a:lstStyle/>
          <a:p>
            <a:r>
              <a:rPr lang="en-US" sz="2000" dirty="0" smtClean="0">
                <a:ea typeface="+mj-lt"/>
                <a:cs typeface="+mj-lt"/>
              </a:rPr>
              <a:t>From a proper analysis of positive points and constraints on the component, it can be safely concluded that the product is a highly efficient.</a:t>
            </a:r>
          </a:p>
          <a:p>
            <a:endParaRPr lang="en-US" sz="2000" dirty="0" smtClean="0">
              <a:ea typeface="+mj-lt"/>
              <a:cs typeface="+mj-lt"/>
            </a:endParaRPr>
          </a:p>
          <a:p>
            <a:r>
              <a:rPr lang="en-US" sz="2000" dirty="0" smtClean="0">
                <a:ea typeface="+mj-lt"/>
                <a:cs typeface="+mj-lt"/>
              </a:rPr>
              <a:t>This application is working properly and meeting to all user requirements with dedicated server and best networking facilities.</a:t>
            </a:r>
          </a:p>
          <a:p>
            <a:endParaRPr lang="en-US" sz="2000" dirty="0" smtClean="0">
              <a:ea typeface="+mj-lt"/>
              <a:cs typeface="+mj-lt"/>
            </a:endParaRPr>
          </a:p>
          <a:p>
            <a:r>
              <a:rPr lang="en-US" sz="2000" dirty="0" smtClean="0">
                <a:ea typeface="+mj-lt"/>
                <a:cs typeface="+mj-lt"/>
              </a:rPr>
              <a:t>This component can be easily used for many travelling companies.</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14284" y="330896"/>
            <a:ext cx="2551359" cy="4481710"/>
          </a:xfrm>
          <a:prstGeom prst="rect">
            <a:avLst/>
          </a:prstGeom>
          <a:noFill/>
          <a:ln>
            <a:noFill/>
          </a:ln>
        </p:spPr>
        <p:txBody>
          <a:bodyPr spcFirstLastPara="1" wrap="square" lIns="0" tIns="0" rIns="0" bIns="0" anchor="ctr" anchorCtr="0">
            <a:normAutofit/>
          </a:bodyPr>
          <a:lstStyle/>
          <a:p>
            <a:pPr marL="0" marR="0" lvl="0" indent="0" algn="ctr" defTabSz="914400" rtl="0" eaLnBrk="1" fontAlgn="auto" latinLnBrk="0" hangingPunct="1">
              <a:lnSpc>
                <a:spcPct val="100000"/>
              </a:lnSpc>
              <a:spcBef>
                <a:spcPts val="0"/>
              </a:spcBef>
              <a:spcAft>
                <a:spcPts val="0"/>
              </a:spcAft>
              <a:buClr>
                <a:schemeClr val="dk1"/>
              </a:buClr>
              <a:buSzPts val="4800"/>
              <a:buFont typeface="Poppins"/>
              <a:buNone/>
              <a:tabLst/>
              <a:defRPr/>
            </a:pPr>
            <a:r>
              <a:rPr kumimoji="0" lang="en-IN" sz="4800" b="1" i="0" u="none" strike="noStrike" kern="0" cap="none" spc="0" normalizeH="0" baseline="0" noProof="0" dirty="0" smtClean="0">
                <a:ln>
                  <a:noFill/>
                </a:ln>
                <a:solidFill>
                  <a:schemeClr val="dk1"/>
                </a:solidFill>
                <a:effectLst/>
                <a:uLnTx/>
                <a:uFillTx/>
                <a:latin typeface="Poppins"/>
                <a:ea typeface="Poppins"/>
                <a:cs typeface="Poppins"/>
                <a:sym typeface="Poppins"/>
              </a:rPr>
              <a:t>Table Of</a:t>
            </a:r>
            <a:br>
              <a:rPr kumimoji="0" lang="en-IN" sz="4800" b="1" i="0" u="none" strike="noStrike" kern="0" cap="none" spc="0" normalizeH="0" baseline="0" noProof="0" dirty="0" smtClean="0">
                <a:ln>
                  <a:noFill/>
                </a:ln>
                <a:solidFill>
                  <a:schemeClr val="dk1"/>
                </a:solidFill>
                <a:effectLst/>
                <a:uLnTx/>
                <a:uFillTx/>
                <a:latin typeface="Poppins"/>
                <a:ea typeface="Poppins"/>
                <a:cs typeface="Poppins"/>
                <a:sym typeface="Poppins"/>
              </a:rPr>
            </a:br>
            <a:r>
              <a:rPr kumimoji="0" lang="en-IN" sz="4800" b="1" i="0" u="none" strike="noStrike" kern="0" cap="none" spc="0" normalizeH="0" baseline="0" noProof="0" dirty="0" smtClean="0">
                <a:ln>
                  <a:noFill/>
                </a:ln>
                <a:solidFill>
                  <a:schemeClr val="dk1"/>
                </a:solidFill>
                <a:effectLst/>
                <a:uLnTx/>
                <a:uFillTx/>
                <a:latin typeface="Poppins"/>
                <a:ea typeface="Poppins"/>
                <a:cs typeface="Poppins"/>
                <a:sym typeface="Poppins"/>
              </a:rPr>
              <a:t>Content</a:t>
            </a:r>
            <a:endParaRPr kumimoji="0" lang="en-US" sz="4800" b="1" i="0" u="none" strike="noStrike" kern="0" cap="none" spc="0" normalizeH="0" baseline="0" noProof="0" dirty="0">
              <a:ln>
                <a:noFill/>
              </a:ln>
              <a:solidFill>
                <a:schemeClr val="dk1"/>
              </a:solidFill>
              <a:effectLst/>
              <a:uLnTx/>
              <a:uFillTx/>
              <a:latin typeface="Poppins"/>
              <a:ea typeface="Poppins"/>
              <a:cs typeface="Poppins"/>
              <a:sym typeface="Poppins"/>
            </a:endParaRPr>
          </a:p>
        </p:txBody>
      </p:sp>
      <p:sp>
        <p:nvSpPr>
          <p:cNvPr id="5" name="Content Placeholder 2"/>
          <p:cNvSpPr txBox="1">
            <a:spLocks/>
          </p:cNvSpPr>
          <p:nvPr/>
        </p:nvSpPr>
        <p:spPr>
          <a:xfrm>
            <a:off x="3428992" y="642924"/>
            <a:ext cx="6143668" cy="4071966"/>
          </a:xfrm>
          <a:prstGeom prst="rect">
            <a:avLst/>
          </a:prstGeom>
        </p:spPr>
        <p:txBody>
          <a:bodyPr anchor="ctr">
            <a:noAutofit/>
          </a:bodyPr>
          <a:lstStyle/>
          <a:p>
            <a:pPr lvl="0">
              <a:lnSpc>
                <a:spcPct val="150000"/>
              </a:lnSpc>
              <a:buClr>
                <a:srgbClr val="8AD0D6"/>
              </a:buClr>
              <a:buFont typeface="Arial" pitchFamily="34" charset="0"/>
              <a:buChar char="•"/>
              <a:defRPr/>
            </a:pPr>
            <a:r>
              <a:rPr lang="en-IN" sz="2200" dirty="0" smtClean="0"/>
              <a:t>About Infinity Transoft Solutions Pvt Ltd.</a:t>
            </a:r>
          </a:p>
          <a:p>
            <a:pPr lvl="0">
              <a:lnSpc>
                <a:spcPct val="150000"/>
              </a:lnSpc>
              <a:buClr>
                <a:srgbClr val="8AD0D6"/>
              </a:buClr>
              <a:buFont typeface="Arial" pitchFamily="34" charset="0"/>
              <a:buChar char="•"/>
              <a:defRPr/>
            </a:pPr>
            <a:r>
              <a:rPr lang="en-IN" sz="2200" dirty="0" smtClean="0"/>
              <a:t>Introduction</a:t>
            </a:r>
          </a:p>
          <a:p>
            <a:pPr lvl="0">
              <a:lnSpc>
                <a:spcPct val="150000"/>
              </a:lnSpc>
              <a:buClr>
                <a:srgbClr val="8AD0D6"/>
              </a:buClr>
              <a:buFont typeface="Arial" pitchFamily="34" charset="0"/>
              <a:buChar char="•"/>
              <a:defRPr/>
            </a:pPr>
            <a:r>
              <a:rPr lang="en-IN" sz="2200" dirty="0" smtClean="0"/>
              <a:t>Services</a:t>
            </a:r>
          </a:p>
          <a:p>
            <a:pPr lvl="0">
              <a:lnSpc>
                <a:spcPct val="150000"/>
              </a:lnSpc>
              <a:buClr>
                <a:srgbClr val="8AD0D6"/>
              </a:buClr>
              <a:buFont typeface="Arial" pitchFamily="34" charset="0"/>
              <a:buChar char="•"/>
              <a:defRPr/>
            </a:pPr>
            <a:r>
              <a:rPr lang="en-IN" sz="2200" dirty="0" smtClean="0"/>
              <a:t>Internship Timeline</a:t>
            </a:r>
          </a:p>
          <a:p>
            <a:pPr lvl="0">
              <a:lnSpc>
                <a:spcPct val="150000"/>
              </a:lnSpc>
              <a:buClr>
                <a:srgbClr val="8AD0D6"/>
              </a:buClr>
              <a:buFont typeface="Arial" pitchFamily="34" charset="0"/>
              <a:buChar char="•"/>
              <a:defRPr/>
            </a:pPr>
            <a:r>
              <a:rPr lang="en-IN" sz="2200" dirty="0" smtClean="0"/>
              <a:t>Objective</a:t>
            </a:r>
          </a:p>
          <a:p>
            <a:pPr lvl="0">
              <a:lnSpc>
                <a:spcPct val="150000"/>
              </a:lnSpc>
              <a:buClr>
                <a:srgbClr val="8AD0D6"/>
              </a:buClr>
              <a:buFont typeface="Arial" pitchFamily="34" charset="0"/>
              <a:buChar char="•"/>
              <a:defRPr/>
            </a:pPr>
            <a:r>
              <a:rPr lang="en-IN" sz="2200" dirty="0" smtClean="0"/>
              <a:t>Motivation</a:t>
            </a:r>
          </a:p>
          <a:p>
            <a:pPr lvl="0">
              <a:lnSpc>
                <a:spcPct val="150000"/>
              </a:lnSpc>
              <a:buClr>
                <a:srgbClr val="8AD0D6"/>
              </a:buClr>
              <a:buFont typeface="Arial" pitchFamily="34" charset="0"/>
              <a:buChar char="•"/>
              <a:defRPr/>
            </a:pPr>
            <a:r>
              <a:rPr lang="en-IN" sz="2200" dirty="0" smtClean="0"/>
              <a:t>Working</a:t>
            </a:r>
          </a:p>
          <a:p>
            <a:pPr lvl="0">
              <a:lnSpc>
                <a:spcPct val="150000"/>
              </a:lnSpc>
              <a:buClr>
                <a:srgbClr val="8AD0D6"/>
              </a:buClr>
              <a:buFont typeface="Arial" pitchFamily="34" charset="0"/>
              <a:buChar char="•"/>
              <a:defRPr/>
            </a:pPr>
            <a:r>
              <a:rPr lang="en-IN" sz="2200" dirty="0" smtClean="0"/>
              <a:t>UI Screen</a:t>
            </a:r>
          </a:p>
          <a:p>
            <a:pPr lvl="0">
              <a:lnSpc>
                <a:spcPct val="150000"/>
              </a:lnSpc>
              <a:buClr>
                <a:srgbClr val="8AD0D6"/>
              </a:buClr>
              <a:buFont typeface="Arial" pitchFamily="34" charset="0"/>
              <a:buChar char="•"/>
              <a:defRPr/>
            </a:pPr>
            <a:r>
              <a:rPr lang="en-IN" sz="2200" dirty="0" smtClean="0"/>
              <a:t>Conclusion</a:t>
            </a:r>
            <a:endParaRPr kumimoji="0" lang="en-IN" sz="2200" b="0" i="0" u="none" strike="noStrike" kern="0" cap="none" spc="0" normalizeH="0" baseline="0" noProof="0" dirty="0" smtClean="0">
              <a:ln>
                <a:noFill/>
              </a:ln>
              <a:solidFill>
                <a:srgbClr val="000000"/>
              </a:solidFill>
              <a:effectLst/>
              <a:uLnTx/>
              <a:uFillTx/>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lvl="0" algn="ctr"/>
            <a:r>
              <a:rPr lang="en" sz="3355" b="1" dirty="0">
                <a:latin typeface="Maven Pro"/>
                <a:ea typeface="Maven Pro"/>
                <a:cs typeface="Maven Pro"/>
                <a:sym typeface="Maven Pro"/>
              </a:rPr>
              <a:t>About </a:t>
            </a:r>
            <a:r>
              <a:rPr lang="en-IN" sz="3355" b="1" dirty="0" smtClean="0">
                <a:latin typeface="Maven Pro"/>
                <a:ea typeface="Maven Pro"/>
                <a:cs typeface="Maven Pro"/>
                <a:sym typeface="Maven Pro"/>
              </a:rPr>
              <a:t>Infinity Transoft Solutions Pvt Ltd.</a:t>
            </a:r>
            <a:endParaRPr/>
          </a:p>
        </p:txBody>
      </p:sp>
      <p:sp>
        <p:nvSpPr>
          <p:cNvPr id="66" name="Google Shape;66;p14"/>
          <p:cNvSpPr txBox="1">
            <a:spLocks noGrp="1"/>
          </p:cNvSpPr>
          <p:nvPr>
            <p:ph type="body" idx="1"/>
          </p:nvPr>
        </p:nvSpPr>
        <p:spPr>
          <a:prstGeom prst="rect">
            <a:avLst/>
          </a:prstGeom>
        </p:spPr>
        <p:txBody>
          <a:bodyPr spcFirstLastPara="1" wrap="square" lIns="91425" tIns="91425" rIns="91425" bIns="91425" anchor="t" anchorCtr="0">
            <a:normAutofit/>
          </a:bodyPr>
          <a:lstStyle/>
          <a:p>
            <a:pPr lvl="0" indent="-349250">
              <a:buClr>
                <a:schemeClr val="dk1"/>
              </a:buClr>
              <a:buSzPts val="1900"/>
              <a:buFont typeface="Maven Pro"/>
              <a:buChar char="●"/>
            </a:pPr>
            <a:r>
              <a:rPr lang="en-US" sz="2000" dirty="0" smtClean="0">
                <a:solidFill>
                  <a:schemeClr val="tx1"/>
                </a:solidFill>
              </a:rPr>
              <a:t>Infinity is highly ranked and successful in terms of: URP - University Resource Planning, Enterprise Resource Planning - ERP/CRM/SCM, ITS - Infinity Travels Solutions.</a:t>
            </a:r>
          </a:p>
          <a:p>
            <a:pPr indent="-349250">
              <a:buClr>
                <a:schemeClr val="dk1"/>
              </a:buClr>
              <a:buSzPts val="1900"/>
              <a:buFont typeface="Maven Pro"/>
              <a:buChar char="●"/>
            </a:pPr>
            <a:r>
              <a:rPr lang="en-US" sz="2000" dirty="0" smtClean="0">
                <a:solidFill>
                  <a:schemeClr val="tx1"/>
                </a:solidFill>
              </a:rPr>
              <a:t>Infinity is a National Award winner in entrepreneurship and MSE Services, awarded by Mr. Pranav Mukharji (President of India).</a:t>
            </a:r>
          </a:p>
          <a:p>
            <a:pPr indent="-349250">
              <a:buClr>
                <a:schemeClr val="dk1"/>
              </a:buClr>
              <a:buSzPts val="1900"/>
              <a:buFont typeface="Maven Pro"/>
              <a:buChar char="●"/>
            </a:pPr>
            <a:r>
              <a:rPr lang="en-US" sz="2000" dirty="0" smtClean="0">
                <a:solidFill>
                  <a:schemeClr val="tx1"/>
                </a:solidFill>
              </a:rPr>
              <a:t>Their aim is to serve the best digital solutions to Educational Institutes, Enterprises, and travel industries.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1182750" y="475917"/>
            <a:ext cx="6778500" cy="1038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355" b="1" dirty="0" smtClean="0">
                <a:latin typeface="Maven Pro"/>
                <a:ea typeface="Maven Pro"/>
                <a:cs typeface="Maven Pro"/>
                <a:sym typeface="Maven Pro"/>
              </a:rPr>
              <a:t>Introduction</a:t>
            </a:r>
            <a:endParaRPr/>
          </a:p>
        </p:txBody>
      </p:sp>
      <p:sp>
        <p:nvSpPr>
          <p:cNvPr id="78" name="Google Shape;78;p16"/>
          <p:cNvSpPr txBox="1">
            <a:spLocks noGrp="1"/>
          </p:cNvSpPr>
          <p:nvPr>
            <p:ph type="body" idx="1"/>
          </p:nvPr>
        </p:nvSpPr>
        <p:spPr>
          <a:xfrm>
            <a:off x="311700" y="2050550"/>
            <a:ext cx="8520600" cy="2518200"/>
          </a:xfrm>
          <a:prstGeom prst="rect">
            <a:avLst/>
          </a:prstGeom>
        </p:spPr>
        <p:txBody>
          <a:bodyPr spcFirstLastPara="1" wrap="square" lIns="91425" tIns="91425" rIns="91425" bIns="91425" anchor="t" anchorCtr="0">
            <a:noAutofit/>
          </a:bodyPr>
          <a:lstStyle/>
          <a:p>
            <a:r>
              <a:rPr lang="en-US" sz="1600" dirty="0" smtClean="0">
                <a:solidFill>
                  <a:schemeClr val="tx1"/>
                </a:solidFill>
              </a:rPr>
              <a:t>The Online Bus Ticket Reservation System is a application that allows visitors to check bus ticket availability, buy bus ticket and pay the bus ticket online.</a:t>
            </a:r>
          </a:p>
          <a:p>
            <a:endParaRPr lang="en-US" sz="1600" dirty="0" smtClean="0">
              <a:solidFill>
                <a:schemeClr val="tx1"/>
              </a:solidFill>
            </a:endParaRPr>
          </a:p>
          <a:p>
            <a:r>
              <a:rPr lang="en-US" sz="1600" dirty="0" smtClean="0">
                <a:solidFill>
                  <a:schemeClr val="tx1"/>
                </a:solidFill>
              </a:rPr>
              <a:t>This Online Bus Booking System provides bus transportation system, a facility to book seats, cancellation of seats and quick booking.</a:t>
            </a:r>
          </a:p>
          <a:p>
            <a:endParaRPr lang="en-US" sz="1600" dirty="0" smtClean="0">
              <a:solidFill>
                <a:schemeClr val="tx1"/>
              </a:solidFill>
            </a:endParaRPr>
          </a:p>
          <a:p>
            <a:r>
              <a:rPr lang="en-US" sz="1600" dirty="0" smtClean="0">
                <a:solidFill>
                  <a:schemeClr val="tx1"/>
                </a:solidFill>
              </a:rPr>
              <a:t>This system can be used by the users to perform online booking via internet for their different purposes or even bulk booking. Users can use this program directly by installing it.</a:t>
            </a:r>
            <a:endParaRPr lang="en-IN" sz="1600" dirty="0" smtClean="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3355" b="1" dirty="0" smtClean="0">
                <a:latin typeface="Maven Pro"/>
                <a:ea typeface="Maven Pro"/>
                <a:cs typeface="Maven Pro"/>
                <a:sym typeface="Maven Pro"/>
              </a:rPr>
              <a:t>Services</a:t>
            </a:r>
            <a:endParaRPr/>
          </a:p>
        </p:txBody>
      </p:sp>
      <p:sp>
        <p:nvSpPr>
          <p:cNvPr id="85" name="Google Shape;85;p17"/>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fontScale="62500" lnSpcReduction="20000"/>
          </a:bodyPr>
          <a:lstStyle/>
          <a:p>
            <a:pPr marL="685800" lvl="0" indent="-304800">
              <a:lnSpc>
                <a:spcPct val="163636"/>
              </a:lnSpc>
              <a:buClr>
                <a:srgbClr val="404040"/>
              </a:buClr>
              <a:buSzPts val="1200"/>
              <a:buFont typeface="Maven Pro"/>
              <a:buChar char="●"/>
            </a:pPr>
            <a:r>
              <a:rPr lang="en-IN" dirty="0" smtClean="0">
                <a:solidFill>
                  <a:schemeClr val="tx1"/>
                </a:solidFill>
              </a:rPr>
              <a:t>Education ERP</a:t>
            </a:r>
          </a:p>
          <a:p>
            <a:pPr marL="685800" lvl="0" indent="-304800">
              <a:lnSpc>
                <a:spcPct val="163636"/>
              </a:lnSpc>
              <a:buClr>
                <a:srgbClr val="404040"/>
              </a:buClr>
              <a:buSzPts val="1200"/>
              <a:buFont typeface="Maven Pro"/>
              <a:buChar char="●"/>
            </a:pPr>
            <a:r>
              <a:rPr lang="en-IN" dirty="0" smtClean="0">
                <a:solidFill>
                  <a:schemeClr val="tx1"/>
                </a:solidFill>
              </a:rPr>
              <a:t>Digital Learning Platform</a:t>
            </a:r>
          </a:p>
          <a:p>
            <a:pPr marL="685800" lvl="0" indent="-304800">
              <a:lnSpc>
                <a:spcPct val="163636"/>
              </a:lnSpc>
              <a:buClr>
                <a:srgbClr val="404040"/>
              </a:buClr>
              <a:buSzPts val="1200"/>
              <a:buFont typeface="Maven Pro"/>
              <a:buChar char="●"/>
            </a:pPr>
            <a:r>
              <a:rPr lang="en-IN" dirty="0" smtClean="0">
                <a:solidFill>
                  <a:schemeClr val="tx1"/>
                </a:solidFill>
              </a:rPr>
              <a:t>Online Exam Portal</a:t>
            </a:r>
          </a:p>
          <a:p>
            <a:pPr marL="685800" lvl="0" indent="-304800">
              <a:lnSpc>
                <a:spcPct val="163636"/>
              </a:lnSpc>
              <a:buClr>
                <a:srgbClr val="404040"/>
              </a:buClr>
              <a:buSzPts val="1200"/>
              <a:buFont typeface="Maven Pro"/>
              <a:buChar char="●"/>
            </a:pPr>
            <a:r>
              <a:rPr lang="en-IN" dirty="0" smtClean="0">
                <a:solidFill>
                  <a:schemeClr val="tx1"/>
                </a:solidFill>
              </a:rPr>
              <a:t>Industrial ERP</a:t>
            </a:r>
          </a:p>
          <a:p>
            <a:pPr marL="685800" lvl="0" indent="-304800">
              <a:lnSpc>
                <a:spcPct val="163636"/>
              </a:lnSpc>
              <a:buClr>
                <a:srgbClr val="404040"/>
              </a:buClr>
              <a:buSzPts val="1200"/>
              <a:buFont typeface="Maven Pro"/>
              <a:buChar char="●"/>
            </a:pPr>
            <a:r>
              <a:rPr lang="en-US" dirty="0" smtClean="0">
                <a:solidFill>
                  <a:schemeClr val="tx1"/>
                </a:solidFill>
              </a:rPr>
              <a:t>University Resource Planning</a:t>
            </a:r>
          </a:p>
          <a:p>
            <a:pPr marL="685800" lvl="0" indent="-304800">
              <a:lnSpc>
                <a:spcPct val="163636"/>
              </a:lnSpc>
              <a:buClr>
                <a:srgbClr val="404040"/>
              </a:buClr>
              <a:buSzPts val="1200"/>
              <a:buFont typeface="Maven Pro"/>
              <a:buChar char="●"/>
            </a:pPr>
            <a:r>
              <a:rPr lang="en-US" dirty="0" smtClean="0">
                <a:solidFill>
                  <a:schemeClr val="tx1"/>
                </a:solidFill>
              </a:rPr>
              <a:t>Enterprise Resource Planning</a:t>
            </a:r>
          </a:p>
          <a:p>
            <a:pPr marL="685800" lvl="0" indent="-304800">
              <a:lnSpc>
                <a:spcPct val="163636"/>
              </a:lnSpc>
              <a:buClr>
                <a:srgbClr val="404040"/>
              </a:buClr>
              <a:buSzPts val="1200"/>
              <a:buFont typeface="Maven Pro"/>
              <a:buChar char="●"/>
            </a:pPr>
            <a:r>
              <a:rPr lang="en-US" dirty="0" smtClean="0">
                <a:solidFill>
                  <a:schemeClr val="tx1"/>
                </a:solidFill>
              </a:rPr>
              <a:t>Infinity Travels Solutions</a:t>
            </a:r>
            <a:endParaRPr>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3355" b="1" dirty="0" smtClean="0">
                <a:latin typeface="Maven Pro"/>
                <a:ea typeface="Maven Pro"/>
                <a:cs typeface="Maven Pro"/>
                <a:sym typeface="Maven Pro"/>
              </a:rPr>
              <a:t>Internship Timeline</a:t>
            </a:r>
            <a:endParaRPr/>
          </a:p>
        </p:txBody>
      </p:sp>
      <p:sp>
        <p:nvSpPr>
          <p:cNvPr id="72" name="Google Shape;72;p15"/>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9250" algn="l" rtl="0">
              <a:lnSpc>
                <a:spcPct val="105000"/>
              </a:lnSpc>
              <a:spcBef>
                <a:spcPts val="0"/>
              </a:spcBef>
              <a:spcAft>
                <a:spcPts val="0"/>
              </a:spcAft>
              <a:buClr>
                <a:schemeClr val="dk1"/>
              </a:buClr>
              <a:buSzPts val="1900"/>
              <a:buNone/>
            </a:pPr>
            <a:r>
              <a:rPr lang="en" sz="1900" dirty="0" smtClean="0">
                <a:solidFill>
                  <a:schemeClr val="dk1"/>
                </a:solidFill>
                <a:latin typeface="Maven Pro"/>
                <a:ea typeface="Maven Pro"/>
                <a:cs typeface="Maven Pro"/>
                <a:sym typeface="Maven Pro"/>
              </a:rPr>
              <a:t>Working </a:t>
            </a:r>
            <a:r>
              <a:rPr lang="en" sz="1900" dirty="0">
                <a:solidFill>
                  <a:schemeClr val="dk1"/>
                </a:solidFill>
                <a:latin typeface="Maven Pro"/>
                <a:ea typeface="Maven Pro"/>
                <a:cs typeface="Maven Pro"/>
                <a:sym typeface="Maven Pro"/>
              </a:rPr>
              <a:t>:</a:t>
            </a:r>
            <a:endParaRPr sz="1900">
              <a:solidFill>
                <a:schemeClr val="dk1"/>
              </a:solidFill>
              <a:latin typeface="Maven Pro"/>
              <a:ea typeface="Maven Pro"/>
              <a:cs typeface="Maven Pro"/>
              <a:sym typeface="Maven Pro"/>
            </a:endParaRPr>
          </a:p>
          <a:p>
            <a:pPr marL="914400" lvl="0" indent="-349250">
              <a:lnSpc>
                <a:spcPct val="105000"/>
              </a:lnSpc>
              <a:buClr>
                <a:schemeClr val="dk1"/>
              </a:buClr>
              <a:buSzPts val="1900"/>
              <a:buFont typeface="Maven Pro"/>
              <a:buChar char="●"/>
            </a:pPr>
            <a:r>
              <a:rPr lang="en" sz="1900" dirty="0" smtClean="0">
                <a:solidFill>
                  <a:schemeClr val="dk1"/>
                </a:solidFill>
                <a:latin typeface="Maven Pro"/>
                <a:ea typeface="Maven Pro"/>
                <a:cs typeface="Maven Pro"/>
                <a:sym typeface="Maven Pro"/>
              </a:rPr>
              <a:t>Phase - 1 </a:t>
            </a:r>
            <a:r>
              <a:rPr lang="en" sz="1900" dirty="0">
                <a:solidFill>
                  <a:schemeClr val="dk1"/>
                </a:solidFill>
                <a:latin typeface="Maven Pro"/>
                <a:ea typeface="Maven Pro"/>
                <a:cs typeface="Maven Pro"/>
                <a:sym typeface="Maven Pro"/>
              </a:rPr>
              <a:t>: </a:t>
            </a:r>
            <a:r>
              <a:rPr lang="en" sz="2000" dirty="0" smtClean="0">
                <a:solidFill>
                  <a:schemeClr val="tx1"/>
                </a:solidFill>
              </a:rPr>
              <a:t>Learning basics</a:t>
            </a:r>
            <a:r>
              <a:rPr lang="en" sz="1900" dirty="0" smtClean="0">
                <a:solidFill>
                  <a:schemeClr val="tx1"/>
                </a:solidFill>
                <a:latin typeface="Maven Pro"/>
                <a:ea typeface="Maven Pro"/>
                <a:cs typeface="Maven Pro"/>
                <a:sym typeface="Maven Pro"/>
              </a:rPr>
              <a:t> </a:t>
            </a:r>
            <a:endParaRPr sz="1900">
              <a:solidFill>
                <a:schemeClr val="tx1"/>
              </a:solidFill>
              <a:latin typeface="Maven Pro"/>
              <a:ea typeface="Maven Pro"/>
              <a:cs typeface="Maven Pro"/>
              <a:sym typeface="Maven Pro"/>
            </a:endParaRPr>
          </a:p>
          <a:p>
            <a:pPr marL="914400" lvl="0" indent="-349250">
              <a:lnSpc>
                <a:spcPct val="105000"/>
              </a:lnSpc>
              <a:buClr>
                <a:schemeClr val="dk1"/>
              </a:buClr>
              <a:buSzPts val="1900"/>
              <a:buFont typeface="Maven Pro"/>
              <a:buChar char="●"/>
            </a:pPr>
            <a:r>
              <a:rPr lang="en" sz="1900" dirty="0" smtClean="0">
                <a:solidFill>
                  <a:schemeClr val="dk1"/>
                </a:solidFill>
                <a:latin typeface="Maven Pro"/>
                <a:ea typeface="Maven Pro"/>
                <a:cs typeface="Maven Pro"/>
                <a:sym typeface="Maven Pro"/>
              </a:rPr>
              <a:t>Phase </a:t>
            </a:r>
            <a:r>
              <a:rPr lang="en" sz="1900" dirty="0">
                <a:solidFill>
                  <a:schemeClr val="dk1"/>
                </a:solidFill>
                <a:latin typeface="Maven Pro"/>
                <a:ea typeface="Maven Pro"/>
                <a:cs typeface="Maven Pro"/>
                <a:sym typeface="Maven Pro"/>
              </a:rPr>
              <a:t>- 2 : </a:t>
            </a:r>
            <a:r>
              <a:rPr lang="en" sz="2000" dirty="0" smtClean="0">
                <a:solidFill>
                  <a:schemeClr val="tx1"/>
                </a:solidFill>
              </a:rPr>
              <a:t>Practise</a:t>
            </a:r>
            <a:endParaRPr sz="1900">
              <a:solidFill>
                <a:schemeClr val="tx1"/>
              </a:solidFill>
              <a:latin typeface="Maven Pro"/>
              <a:ea typeface="Maven Pro"/>
              <a:cs typeface="Maven Pro"/>
              <a:sym typeface="Maven Pro"/>
            </a:endParaRPr>
          </a:p>
          <a:p>
            <a:pPr marL="914400" lvl="0" indent="-349250" algn="l" rtl="0">
              <a:lnSpc>
                <a:spcPct val="105000"/>
              </a:lnSpc>
              <a:spcBef>
                <a:spcPts val="0"/>
              </a:spcBef>
              <a:spcAft>
                <a:spcPts val="0"/>
              </a:spcAft>
              <a:buClr>
                <a:schemeClr val="dk1"/>
              </a:buClr>
              <a:buSzPts val="1900"/>
              <a:buFont typeface="Maven Pro"/>
              <a:buChar char="●"/>
            </a:pPr>
            <a:r>
              <a:rPr lang="en" sz="1900" dirty="0" smtClean="0">
                <a:solidFill>
                  <a:schemeClr val="dk1"/>
                </a:solidFill>
                <a:latin typeface="Maven Pro"/>
                <a:ea typeface="Maven Pro"/>
                <a:cs typeface="Maven Pro"/>
                <a:sym typeface="Maven Pro"/>
              </a:rPr>
              <a:t>Phase </a:t>
            </a:r>
            <a:r>
              <a:rPr lang="en" sz="1900" dirty="0">
                <a:solidFill>
                  <a:schemeClr val="dk1"/>
                </a:solidFill>
                <a:latin typeface="Maven Pro"/>
                <a:ea typeface="Maven Pro"/>
                <a:cs typeface="Maven Pro"/>
                <a:sym typeface="Maven Pro"/>
              </a:rPr>
              <a:t>- 3 : </a:t>
            </a:r>
            <a:r>
              <a:rPr lang="en" sz="1900" dirty="0" smtClean="0">
                <a:solidFill>
                  <a:schemeClr val="dk1"/>
                </a:solidFill>
                <a:latin typeface="Maven Pro"/>
                <a:ea typeface="Maven Pro"/>
                <a:cs typeface="Maven Pro"/>
                <a:sym typeface="Maven Pro"/>
              </a:rPr>
              <a:t>Assinged project</a:t>
            </a:r>
            <a:endParaRPr sz="1900">
              <a:solidFill>
                <a:schemeClr val="dk1"/>
              </a:solidFill>
              <a:latin typeface="Maven Pro"/>
              <a:ea typeface="Maven Pro"/>
              <a:cs typeface="Maven Pro"/>
              <a:sym typeface="Maven Pro"/>
            </a:endParaRPr>
          </a:p>
          <a:p>
            <a:pPr marL="914400" lvl="0" indent="-349250" algn="l" rtl="0">
              <a:lnSpc>
                <a:spcPct val="105000"/>
              </a:lnSpc>
              <a:spcBef>
                <a:spcPts val="0"/>
              </a:spcBef>
              <a:spcAft>
                <a:spcPts val="0"/>
              </a:spcAft>
              <a:buClr>
                <a:schemeClr val="dk1"/>
              </a:buClr>
              <a:buSzPts val="1900"/>
              <a:buFont typeface="Maven Pro"/>
              <a:buChar char="●"/>
            </a:pPr>
            <a:r>
              <a:rPr lang="en" sz="1900" dirty="0" smtClean="0">
                <a:solidFill>
                  <a:schemeClr val="dk1"/>
                </a:solidFill>
                <a:latin typeface="Maven Pro"/>
                <a:ea typeface="Maven Pro"/>
                <a:cs typeface="Maven Pro"/>
                <a:sym typeface="Maven Pro"/>
              </a:rPr>
              <a:t>Phase </a:t>
            </a:r>
            <a:r>
              <a:rPr lang="en" sz="1900" dirty="0">
                <a:solidFill>
                  <a:schemeClr val="dk1"/>
                </a:solidFill>
                <a:latin typeface="Maven Pro"/>
                <a:ea typeface="Maven Pro"/>
                <a:cs typeface="Maven Pro"/>
                <a:sym typeface="Maven Pro"/>
              </a:rPr>
              <a:t>- 4 : </a:t>
            </a:r>
            <a:r>
              <a:rPr lang="en" sz="1900" dirty="0" smtClean="0">
                <a:solidFill>
                  <a:schemeClr val="dk1"/>
                </a:solidFill>
                <a:latin typeface="Maven Pro"/>
                <a:ea typeface="Maven Pro"/>
                <a:cs typeface="Maven Pro"/>
                <a:sym typeface="Maven Pro"/>
              </a:rPr>
              <a:t>Working with team</a:t>
            </a:r>
            <a:endParaRPr sz="1900">
              <a:solidFill>
                <a:schemeClr val="dk1"/>
              </a:solidFill>
              <a:latin typeface="Maven Pro"/>
              <a:ea typeface="Maven Pro"/>
              <a:cs typeface="Maven Pro"/>
              <a:sym typeface="Maven Pro"/>
            </a:endParaRPr>
          </a:p>
          <a:p>
            <a:pPr marL="914400" lvl="0" indent="-349250" algn="l" rtl="0">
              <a:lnSpc>
                <a:spcPct val="105000"/>
              </a:lnSpc>
              <a:spcBef>
                <a:spcPts val="0"/>
              </a:spcBef>
              <a:spcAft>
                <a:spcPts val="0"/>
              </a:spcAft>
              <a:buClr>
                <a:schemeClr val="dk1"/>
              </a:buClr>
              <a:buSzPts val="1900"/>
              <a:buFont typeface="Maven Pro"/>
              <a:buChar char="●"/>
            </a:pPr>
            <a:r>
              <a:rPr lang="en" sz="1900" dirty="0" smtClean="0">
                <a:solidFill>
                  <a:schemeClr val="dk1"/>
                </a:solidFill>
                <a:latin typeface="Maven Pro"/>
                <a:ea typeface="Maven Pro"/>
                <a:cs typeface="Maven Pro"/>
                <a:sym typeface="Maven Pro"/>
              </a:rPr>
              <a:t>Phase </a:t>
            </a:r>
            <a:r>
              <a:rPr lang="en" sz="1900" dirty="0">
                <a:solidFill>
                  <a:schemeClr val="dk1"/>
                </a:solidFill>
                <a:latin typeface="Maven Pro"/>
                <a:ea typeface="Maven Pro"/>
                <a:cs typeface="Maven Pro"/>
                <a:sym typeface="Maven Pro"/>
              </a:rPr>
              <a:t>- 5 : </a:t>
            </a:r>
            <a:r>
              <a:rPr lang="en" sz="1900" dirty="0" smtClean="0">
                <a:solidFill>
                  <a:schemeClr val="dk1"/>
                </a:solidFill>
                <a:latin typeface="Maven Pro"/>
                <a:ea typeface="Maven Pro"/>
                <a:cs typeface="Maven Pro"/>
                <a:sym typeface="Maven Pro"/>
              </a:rPr>
              <a:t>Testing on Live Server</a:t>
            </a:r>
            <a:endParaRPr sz="1900">
              <a:solidFill>
                <a:schemeClr val="dk1"/>
              </a:solidFill>
              <a:latin typeface="Maven Pro"/>
              <a:ea typeface="Maven Pro"/>
              <a:cs typeface="Maven Pro"/>
              <a:sym typeface="Maven Pr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8" name="Google Shape;328;p14"/>
          <p:cNvSpPr txBox="1">
            <a:spLocks noGrp="1"/>
          </p:cNvSpPr>
          <p:nvPr>
            <p:ph type="sldNum" sz="quarter"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7</a:t>
            </a:fld>
            <a:endParaRPr/>
          </a:p>
        </p:txBody>
      </p:sp>
      <p:sp>
        <p:nvSpPr>
          <p:cNvPr id="6" name="Title 1"/>
          <p:cNvSpPr txBox="1">
            <a:spLocks/>
          </p:cNvSpPr>
          <p:nvPr/>
        </p:nvSpPr>
        <p:spPr>
          <a:xfrm>
            <a:off x="857230" y="428611"/>
            <a:ext cx="2479921" cy="4195958"/>
          </a:xfrm>
          <a:prstGeom prst="rect">
            <a:avLst/>
          </a:prstGeom>
        </p:spPr>
        <p:txBody>
          <a:bodyPr anchor="ctr">
            <a:norm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4000" b="0" i="0" u="none" strike="noStrike" kern="0" cap="none" spc="0" normalizeH="0" baseline="0" noProof="0" dirty="0" smtClean="0">
                <a:ln>
                  <a:noFill/>
                </a:ln>
                <a:solidFill>
                  <a:srgbClr val="000000"/>
                </a:solidFill>
                <a:effectLst/>
                <a:uLnTx/>
                <a:uFillTx/>
                <a:latin typeface="Arial"/>
                <a:ea typeface="Arial"/>
                <a:cs typeface="Arial"/>
                <a:sym typeface="Arial"/>
              </a:rPr>
              <a:t>Objective</a:t>
            </a:r>
            <a:endParaRPr kumimoji="0" lang="en-US" sz="40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7" name="Content Placeholder 2"/>
          <p:cNvSpPr txBox="1">
            <a:spLocks/>
          </p:cNvSpPr>
          <p:nvPr/>
        </p:nvSpPr>
        <p:spPr>
          <a:xfrm>
            <a:off x="4071940" y="571488"/>
            <a:ext cx="4232023" cy="3838768"/>
          </a:xfrm>
          <a:prstGeom prst="rect">
            <a:avLst/>
          </a:prstGeom>
        </p:spPr>
        <p:txBody>
          <a:bodyPr anchor="ctr">
            <a:normAutofit/>
          </a:bodyPr>
          <a:lstStyle/>
          <a:p>
            <a:pPr marL="0" marR="0" lvl="0" indent="0" algn="l" defTabSz="914400" rtl="0" eaLnBrk="1" fontAlgn="auto" latinLnBrk="0" hangingPunct="1">
              <a:lnSpc>
                <a:spcPct val="100000"/>
              </a:lnSpc>
              <a:spcBef>
                <a:spcPts val="0"/>
              </a:spcBef>
              <a:spcAft>
                <a:spcPts val="0"/>
              </a:spcAft>
              <a:buClr>
                <a:srgbClr val="8AD0D6"/>
              </a:buClr>
              <a:buSzTx/>
              <a:buFont typeface="Arial" pitchFamily="34" charset="0"/>
              <a:buChar char="•"/>
              <a:tabLst/>
              <a:defRPr/>
            </a:pPr>
            <a:r>
              <a:rPr kumimoji="0" lang="en-IN" sz="1400" b="0" i="0" u="none" strike="noStrike" kern="0" cap="none" spc="0" normalizeH="0" baseline="0" noProof="0" dirty="0" smtClean="0">
                <a:ln>
                  <a:noFill/>
                </a:ln>
                <a:solidFill>
                  <a:srgbClr val="000000"/>
                </a:solidFill>
                <a:effectLst/>
                <a:uLnTx/>
                <a:uFillTx/>
                <a:latin typeface="Arial"/>
                <a:ea typeface="+mj-lt"/>
                <a:cs typeface="+mj-lt"/>
                <a:sym typeface="Arial"/>
              </a:rPr>
              <a:t> This helps the company in handling networking</a:t>
            </a:r>
            <a:r>
              <a:rPr kumimoji="0" lang="en-IN" sz="1400" b="0" i="0" u="none" strike="noStrike" kern="0" cap="none" spc="0" normalizeH="0" noProof="0" dirty="0" smtClean="0">
                <a:ln>
                  <a:noFill/>
                </a:ln>
                <a:solidFill>
                  <a:srgbClr val="000000"/>
                </a:solidFill>
                <a:effectLst/>
                <a:uLnTx/>
                <a:uFillTx/>
                <a:latin typeface="Arial"/>
                <a:ea typeface="+mj-lt"/>
                <a:cs typeface="+mj-lt"/>
                <a:sym typeface="Arial"/>
              </a:rPr>
              <a:t> part of </a:t>
            </a:r>
            <a:r>
              <a:rPr kumimoji="0" lang="en-IN" sz="1400" b="0" i="0" u="none" strike="noStrike" kern="0" cap="none" spc="0" normalizeH="0" baseline="0" noProof="0" dirty="0" smtClean="0">
                <a:ln>
                  <a:noFill/>
                </a:ln>
                <a:solidFill>
                  <a:srgbClr val="000000"/>
                </a:solidFill>
                <a:effectLst/>
                <a:uLnTx/>
                <a:uFillTx/>
                <a:latin typeface="Arial"/>
                <a:ea typeface="+mj-lt"/>
                <a:cs typeface="+mj-lt"/>
                <a:sym typeface="Arial"/>
              </a:rPr>
              <a:t>the project.</a:t>
            </a:r>
          </a:p>
          <a:p>
            <a:pPr marL="0" marR="0" lvl="0" indent="0" algn="l" defTabSz="914400" rtl="0" eaLnBrk="1" fontAlgn="auto" latinLnBrk="0" hangingPunct="1">
              <a:lnSpc>
                <a:spcPct val="100000"/>
              </a:lnSpc>
              <a:spcBef>
                <a:spcPts val="0"/>
              </a:spcBef>
              <a:spcAft>
                <a:spcPts val="0"/>
              </a:spcAft>
              <a:buClr>
                <a:srgbClr val="8AD0D6"/>
              </a:buClr>
              <a:buSzTx/>
              <a:tabLst/>
              <a:defRPr/>
            </a:pPr>
            <a:endParaRPr kumimoji="0" lang="en-IN" sz="1400" b="0" i="0" u="none" strike="noStrike" kern="0" cap="none" spc="0" normalizeH="0" baseline="0" noProof="0" dirty="0" smtClean="0">
              <a:ln>
                <a:noFill/>
              </a:ln>
              <a:solidFill>
                <a:srgbClr val="000000"/>
              </a:solidFill>
              <a:effectLst/>
              <a:uLnTx/>
              <a:uFillTx/>
              <a:latin typeface="Arial"/>
              <a:ea typeface="+mj-lt"/>
              <a:cs typeface="+mj-lt"/>
              <a:sym typeface="Arial"/>
            </a:endParaRPr>
          </a:p>
          <a:p>
            <a:pPr marL="0" marR="0" lvl="0" indent="0" algn="l" defTabSz="914400" rtl="0" eaLnBrk="1" fontAlgn="auto" latinLnBrk="0" hangingPunct="1">
              <a:lnSpc>
                <a:spcPct val="100000"/>
              </a:lnSpc>
              <a:spcBef>
                <a:spcPts val="0"/>
              </a:spcBef>
              <a:spcAft>
                <a:spcPts val="0"/>
              </a:spcAft>
              <a:buClr>
                <a:srgbClr val="8AD0D6"/>
              </a:buClr>
              <a:buSzTx/>
              <a:buFont typeface="Arial" pitchFamily="34" charset="0"/>
              <a:buChar char="•"/>
              <a:tabLst/>
              <a:defRPr/>
            </a:pPr>
            <a:r>
              <a:rPr lang="en-IN" dirty="0" smtClean="0">
                <a:ea typeface="+mj-lt"/>
                <a:cs typeface="+mj-lt"/>
              </a:rPr>
              <a:t> </a:t>
            </a:r>
            <a:r>
              <a:rPr kumimoji="0" lang="en-IN" sz="1400" b="0" i="0" u="none" strike="noStrike" kern="0" cap="none" spc="0" normalizeH="0" baseline="0" noProof="0" dirty="0" smtClean="0">
                <a:ln>
                  <a:noFill/>
                </a:ln>
                <a:solidFill>
                  <a:srgbClr val="000000"/>
                </a:solidFill>
                <a:effectLst/>
                <a:uLnTx/>
                <a:uFillTx/>
                <a:latin typeface="Arial"/>
                <a:ea typeface="+mj-lt"/>
                <a:cs typeface="+mj-lt"/>
                <a:sym typeface="Arial"/>
              </a:rPr>
              <a:t>Passenger behaviour and Travel Pattern will allow travellers to get better facilities and will to customer satisfaction.</a:t>
            </a:r>
          </a:p>
          <a:p>
            <a:pPr marL="0" marR="0" lvl="0" indent="0" algn="l" defTabSz="914400" rtl="0" eaLnBrk="1" fontAlgn="auto" latinLnBrk="0" hangingPunct="1">
              <a:lnSpc>
                <a:spcPct val="100000"/>
              </a:lnSpc>
              <a:spcBef>
                <a:spcPts val="0"/>
              </a:spcBef>
              <a:spcAft>
                <a:spcPts val="0"/>
              </a:spcAft>
              <a:buClr>
                <a:srgbClr val="8AD0D6"/>
              </a:buClr>
              <a:buSzTx/>
              <a:buFont typeface="Arial"/>
              <a:buNone/>
              <a:tabLst/>
              <a:defRPr/>
            </a:pPr>
            <a:endParaRPr kumimoji="0" lang="en-IN" sz="1400" b="0" i="0" u="none" strike="noStrike" kern="0" cap="none" spc="0" normalizeH="0" baseline="0" noProof="0" dirty="0" smtClean="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8AD0D6"/>
              </a:buClr>
              <a:buSzTx/>
              <a:buFont typeface="Arial" pitchFamily="34" charset="0"/>
              <a:buChar char="•"/>
              <a:tabLst/>
              <a:defRPr/>
            </a:pPr>
            <a:r>
              <a:rPr kumimoji="0" lang="en-IN" sz="1400" b="0" i="0" u="none" strike="noStrike" kern="0" cap="none" spc="0" normalizeH="0" baseline="0" noProof="0" dirty="0" smtClean="0">
                <a:ln>
                  <a:noFill/>
                </a:ln>
                <a:solidFill>
                  <a:srgbClr val="000000"/>
                </a:solidFill>
                <a:effectLst/>
                <a:uLnTx/>
                <a:uFillTx/>
                <a:latin typeface="Arial"/>
                <a:ea typeface="+mj-lt"/>
                <a:cs typeface="+mj-lt"/>
                <a:sym typeface="Arial"/>
              </a:rPr>
              <a:t> This system is designed such that ultimately all customer will get best facilities available in market compare to other competitors.</a:t>
            </a:r>
            <a:endParaRPr kumimoji="0" lang="en-IN"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6" name="Title 1"/>
          <p:cNvSpPr txBox="1">
            <a:spLocks/>
          </p:cNvSpPr>
          <p:nvPr/>
        </p:nvSpPr>
        <p:spPr>
          <a:xfrm>
            <a:off x="784236" y="2225762"/>
            <a:ext cx="2928958" cy="691979"/>
          </a:xfrm>
          <a:prstGeom prst="rect">
            <a:avLst/>
          </a:prstGeom>
          <a:noFill/>
          <a:ln>
            <a:noFill/>
          </a:ln>
        </p:spPr>
        <p:txBody>
          <a:bodyPr spcFirstLastPara="1" wrap="square" lIns="0" tIns="0" rIns="0" bIns="0" anchor="ctr" anchorCtr="0">
            <a:normAutofit/>
          </a:bodyPr>
          <a:lstStyle/>
          <a:p>
            <a:pPr marL="0" marR="0" lvl="0" indent="0" algn="ctr" defTabSz="914400" rtl="0" eaLnBrk="1" fontAlgn="auto" latinLnBrk="0" hangingPunct="1">
              <a:lnSpc>
                <a:spcPct val="100000"/>
              </a:lnSpc>
              <a:spcBef>
                <a:spcPts val="0"/>
              </a:spcBef>
              <a:spcAft>
                <a:spcPts val="0"/>
              </a:spcAft>
              <a:buClr>
                <a:schemeClr val="dk1"/>
              </a:buClr>
              <a:buSzPts val="4000"/>
              <a:buFont typeface="Poppins"/>
              <a:buNone/>
              <a:tabLst/>
              <a:defRPr/>
            </a:pPr>
            <a:r>
              <a:rPr kumimoji="0" lang="en-IN" sz="4000" i="0" u="none" strike="noStrike" kern="0" cap="none" spc="0" normalizeH="0" baseline="0" noProof="0" dirty="0" smtClean="0">
                <a:ln>
                  <a:noFill/>
                </a:ln>
                <a:solidFill>
                  <a:schemeClr val="dk1"/>
                </a:solidFill>
                <a:effectLst/>
                <a:uLnTx/>
                <a:uFillTx/>
                <a:latin typeface="Poppins"/>
                <a:ea typeface="Poppins"/>
                <a:cs typeface="Poppins"/>
                <a:sym typeface="Poppins"/>
              </a:rPr>
              <a:t>Motivation</a:t>
            </a:r>
            <a:endParaRPr kumimoji="0" lang="en-US" sz="4000" i="0" u="none" strike="noStrike" kern="0" cap="none" spc="0" normalizeH="0" baseline="0" noProof="0" dirty="0">
              <a:ln>
                <a:noFill/>
              </a:ln>
              <a:solidFill>
                <a:schemeClr val="dk1"/>
              </a:solidFill>
              <a:effectLst/>
              <a:uLnTx/>
              <a:uFillTx/>
              <a:latin typeface="Poppins"/>
              <a:ea typeface="Poppins"/>
              <a:cs typeface="Poppins"/>
              <a:sym typeface="Poppins"/>
            </a:endParaRPr>
          </a:p>
        </p:txBody>
      </p:sp>
      <p:sp>
        <p:nvSpPr>
          <p:cNvPr id="9" name="Content Placeholder 2"/>
          <p:cNvSpPr txBox="1">
            <a:spLocks/>
          </p:cNvSpPr>
          <p:nvPr/>
        </p:nvSpPr>
        <p:spPr>
          <a:xfrm>
            <a:off x="4751177" y="571486"/>
            <a:ext cx="3707027" cy="3767330"/>
          </a:xfrm>
          <a:prstGeom prst="rect">
            <a:avLst/>
          </a:prstGeom>
        </p:spPr>
        <p:txBody>
          <a:bodyPr anchor="ctr">
            <a:normAutofit/>
          </a:bodyPr>
          <a:lstStyle/>
          <a:p>
            <a:pPr marL="0" marR="0" lvl="0" indent="0" algn="l" defTabSz="914400" rtl="0" eaLnBrk="1" fontAlgn="auto" latinLnBrk="0" hangingPunct="1">
              <a:lnSpc>
                <a:spcPct val="100000"/>
              </a:lnSpc>
              <a:spcBef>
                <a:spcPts val="0"/>
              </a:spcBef>
              <a:spcAft>
                <a:spcPts val="0"/>
              </a:spcAft>
              <a:buClr>
                <a:srgbClr val="8AD0D6"/>
              </a:buClr>
              <a:buSzTx/>
              <a:tabLst/>
              <a:defRPr/>
            </a:pPr>
            <a:r>
              <a:rPr kumimoji="0" lang="en-IN" sz="2000" b="0" i="0" u="none" strike="noStrike" kern="0" cap="none" spc="0" normalizeH="0" baseline="0" noProof="0" dirty="0" smtClean="0">
                <a:ln>
                  <a:noFill/>
                </a:ln>
                <a:solidFill>
                  <a:srgbClr val="000000"/>
                </a:solidFill>
                <a:effectLst/>
                <a:uLnTx/>
                <a:uFillTx/>
                <a:latin typeface="Arial"/>
                <a:ea typeface="+mj-lt"/>
                <a:cs typeface="+mj-lt"/>
                <a:sym typeface="Arial"/>
              </a:rPr>
              <a:t>The motivation of this system is to provide a system with best networking system for our company.</a:t>
            </a:r>
            <a:endParaRPr kumimoji="0" lang="en-IN" sz="20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67" name="Google Shape;367;p18"/>
          <p:cNvSpPr txBox="1">
            <a:spLocks noGrp="1"/>
          </p:cNvSpPr>
          <p:nvPr>
            <p:ph type="sldNum" sz="quarter"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rgbClr val="FFFFFF"/>
                </a:solidFill>
              </a:rPr>
              <a:pPr marL="0" lvl="0" indent="0" algn="ctr" rtl="0">
                <a:spcBef>
                  <a:spcPts val="0"/>
                </a:spcBef>
                <a:spcAft>
                  <a:spcPts val="0"/>
                </a:spcAft>
                <a:buNone/>
              </a:pPr>
              <a:t>9</a:t>
            </a:fld>
            <a:endParaRPr>
              <a:solidFill>
                <a:srgbClr val="FFFFFF"/>
              </a:solidFill>
            </a:endParaRPr>
          </a:p>
        </p:txBody>
      </p:sp>
      <p:sp>
        <p:nvSpPr>
          <p:cNvPr id="352" name="Google Shape;352;p18"/>
          <p:cNvSpPr txBox="1">
            <a:spLocks noGrp="1"/>
          </p:cNvSpPr>
          <p:nvPr>
            <p:ph type="ctrTitle" idx="4294967295"/>
          </p:nvPr>
        </p:nvSpPr>
        <p:spPr>
          <a:xfrm>
            <a:off x="0" y="255588"/>
            <a:ext cx="5754688" cy="973137"/>
          </a:xfrm>
          <a:prstGeom prst="rect">
            <a:avLst/>
          </a:prstGeom>
        </p:spPr>
        <p:txBody>
          <a:bodyPr spcFirstLastPara="1" wrap="square" lIns="0" tIns="0" rIns="0" bIns="0" anchor="b" anchorCtr="0">
            <a:noAutofit/>
          </a:bodyPr>
          <a:lstStyle/>
          <a:p>
            <a:pPr lvl="0"/>
            <a:r>
              <a:rPr lang="en-US" sz="6000" dirty="0" smtClean="0"/>
              <a:t>Working</a:t>
            </a:r>
            <a:endParaRPr sz="6000"/>
          </a:p>
        </p:txBody>
      </p:sp>
      <p:sp>
        <p:nvSpPr>
          <p:cNvPr id="4" name="Content Placeholder 2"/>
          <p:cNvSpPr txBox="1">
            <a:spLocks/>
          </p:cNvSpPr>
          <p:nvPr/>
        </p:nvSpPr>
        <p:spPr>
          <a:xfrm>
            <a:off x="899121" y="1353065"/>
            <a:ext cx="7358114" cy="2998074"/>
          </a:xfrm>
          <a:prstGeom prst="rect">
            <a:avLst/>
          </a:prstGeom>
          <a:noFill/>
          <a:ln>
            <a:noFill/>
          </a:ln>
        </p:spPr>
        <p:txBody>
          <a:bodyPr spcFirstLastPara="1" wrap="square" lIns="0" tIns="0" rIns="0" bIns="0" anchor="ctr" anchorCtr="0">
            <a:normAutofit/>
          </a:bodyPr>
          <a:lstStyle/>
          <a:p>
            <a:pPr marL="457200" lvl="0" indent="-317500">
              <a:spcBef>
                <a:spcPts val="600"/>
              </a:spcBef>
              <a:buSzPts val="1400"/>
              <a:buChar char="◇"/>
            </a:pPr>
            <a:r>
              <a:rPr lang="en" sz="1600" dirty="0" smtClean="0"/>
              <a:t>Creation and maintenance of user accounts and contact lists.</a:t>
            </a:r>
          </a:p>
          <a:p>
            <a:pPr marL="457200" lvl="0" indent="-317500">
              <a:spcBef>
                <a:spcPts val="600"/>
              </a:spcBef>
              <a:buSzPts val="1400"/>
              <a:buChar char="◇"/>
            </a:pPr>
            <a:r>
              <a:rPr lang="en" sz="1600" dirty="0" smtClean="0"/>
              <a:t>Troubleshooting/ helpdesk regarding problems with employees computers.</a:t>
            </a:r>
          </a:p>
          <a:p>
            <a:pPr marL="457200" lvl="0" indent="-317500">
              <a:spcBef>
                <a:spcPts val="600"/>
              </a:spcBef>
              <a:buSzPts val="1400"/>
              <a:buChar char="◇"/>
            </a:pPr>
            <a:r>
              <a:rPr lang="en" sz="1600" dirty="0" smtClean="0"/>
              <a:t>Use of data transfer and system security diagnostic tools to monitor and address problems within the organisations.</a:t>
            </a:r>
          </a:p>
          <a:p>
            <a:pPr marL="457200" lvl="0" indent="-317500">
              <a:spcBef>
                <a:spcPts val="600"/>
              </a:spcBef>
              <a:buSzPts val="1400"/>
              <a:buChar char="◇"/>
            </a:pPr>
            <a:r>
              <a:rPr lang="en" sz="1600" dirty="0" smtClean="0"/>
              <a:t>Track data of passengers booking.</a:t>
            </a:r>
            <a:endParaRPr lang="en" sz="1600" b="1"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TotalTime>
  <Words>438</Words>
  <PresentationFormat>On-screen Show (16:9)</PresentationFormat>
  <Paragraphs>66</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Maven Pro</vt:lpstr>
      <vt:lpstr>Calibri</vt:lpstr>
      <vt:lpstr>Poppins</vt:lpstr>
      <vt:lpstr>Office Theme</vt:lpstr>
      <vt:lpstr>Passenger Behaviour and Travel Pattern</vt:lpstr>
      <vt:lpstr>Slide 2</vt:lpstr>
      <vt:lpstr>About Infinity Transoft Solutions Pvt Ltd.</vt:lpstr>
      <vt:lpstr>Introduction</vt:lpstr>
      <vt:lpstr>Services</vt:lpstr>
      <vt:lpstr>Internship Timeline</vt:lpstr>
      <vt:lpstr>Slide 7</vt:lpstr>
      <vt:lpstr>Slide 8</vt:lpstr>
      <vt:lpstr>Working</vt:lpstr>
      <vt:lpstr>UI Screen</vt:lpstr>
      <vt:lpstr>Slide 11</vt:lpstr>
      <vt:lpstr>Slide 12</vt:lpstr>
      <vt:lpstr>Conclusion</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Passenger Behavior and Travel Pattern</dc:title>
  <cp:lastModifiedBy>Windows User</cp:lastModifiedBy>
  <cp:revision>34</cp:revision>
  <dcterms:modified xsi:type="dcterms:W3CDTF">2022-05-11T07:58:35Z</dcterms:modified>
</cp:coreProperties>
</file>