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95" r:id="rId11"/>
    <p:sldId id="265" r:id="rId12"/>
    <p:sldId id="304" r:id="rId13"/>
    <p:sldId id="305" r:id="rId14"/>
    <p:sldId id="306" r:id="rId15"/>
    <p:sldId id="307" r:id="rId16"/>
    <p:sldId id="303" r:id="rId17"/>
    <p:sldId id="309" r:id="rId18"/>
    <p:sldId id="302" r:id="rId19"/>
    <p:sldId id="310" r:id="rId20"/>
    <p:sldId id="308" r:id="rId21"/>
    <p:sldId id="298" r:id="rId22"/>
    <p:sldId id="297" r:id="rId23"/>
    <p:sldId id="299" r:id="rId24"/>
    <p:sldId id="300" r:id="rId25"/>
    <p:sldId id="278" r:id="rId26"/>
  </p:sldIdLst>
  <p:sldSz cx="9144000" cy="5143500" type="screen16x9"/>
  <p:notesSz cx="6858000" cy="9144000"/>
  <p:embeddedFontLst>
    <p:embeddedFont>
      <p:font typeface="Segoe UI" pitchFamily="34" charset="0"/>
      <p:regular r:id="rId28"/>
      <p:bold r:id="rId29"/>
      <p:italic r:id="rId30"/>
      <p:boldItalic r:id="rId31"/>
    </p:embeddedFont>
    <p:embeddedFont>
      <p:font typeface="Poppins" charset="0"/>
      <p:regular r:id="rId32"/>
      <p:bold r:id="rId33"/>
      <p:italic r:id="rId34"/>
      <p:boldItalic r:id="rId35"/>
    </p:embeddedFont>
    <p:embeddedFont>
      <p:font typeface="Montserrat Light" charset="0"/>
      <p:regular r:id="rId36"/>
      <p:bold r:id="rId37"/>
      <p:italic r:id="rId38"/>
      <p:boldItalic r:id="rId39"/>
    </p:embeddedFont>
    <p:embeddedFont>
      <p:font typeface="Montserrat" charset="0"/>
      <p:regular r:id="rId40"/>
      <p:bold r:id="rId41"/>
      <p:italic r:id="rId42"/>
      <p:boldItalic r:id="rId43"/>
    </p:embeddedFont>
    <p:embeddedFont>
      <p:font typeface="Calibri Light" pitchFamily="34" charset="0"/>
      <p:regular r:id="rId44"/>
      <p:italic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99" autoAdjust="0"/>
  </p:normalViewPr>
  <p:slideViewPr>
    <p:cSldViewPr showGuides="1">
      <p:cViewPr>
        <p:scale>
          <a:sx n="150" d="100"/>
          <a:sy n="150" d="100"/>
        </p:scale>
        <p:origin x="-504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940534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Segoe UI"/>
              </a:rPr>
              <a:t>Passenger Behavior</a:t>
            </a:r>
            <a:br>
              <a:rPr lang="en-US" sz="2800" b="1" dirty="0" smtClean="0">
                <a:latin typeface="Times New Roman"/>
                <a:cs typeface="Segoe UI"/>
              </a:rPr>
            </a:br>
            <a:r>
              <a:rPr lang="en-US" sz="2800" b="1" dirty="0" smtClean="0">
                <a:latin typeface="Times New Roman"/>
                <a:cs typeface="Segoe UI"/>
              </a:rPr>
              <a:t>and Travel Pattern</a:t>
            </a:r>
            <a:endParaRPr lang="en-US" sz="1200" dirty="0" smtClean="0">
              <a:latin typeface="Times New Roman"/>
              <a:cs typeface="Segoe UI"/>
            </a:endParaRPr>
          </a:p>
          <a:p>
            <a:pPr algn="ctr"/>
            <a:endParaRPr lang="en-US" sz="1200" dirty="0" smtClean="0">
              <a:latin typeface="Times New Roman"/>
              <a:cs typeface="Segoe UI"/>
            </a:endParaRPr>
          </a:p>
          <a:p>
            <a:pPr algn="ctr"/>
            <a:r>
              <a:rPr lang="en-US" sz="1200" b="1" dirty="0" smtClean="0">
                <a:latin typeface="Times New Roman"/>
                <a:cs typeface="Segoe UI"/>
              </a:rPr>
              <a:t>Presented By</a:t>
            </a:r>
          </a:p>
          <a:p>
            <a:pPr algn="ctr"/>
            <a:r>
              <a:rPr lang="en-US" b="1" dirty="0" smtClean="0">
                <a:latin typeface="Times New Roman"/>
                <a:cs typeface="Segoe UI"/>
              </a:rPr>
              <a:t>Vyomesh Jethava (18BCP152D)</a:t>
            </a:r>
          </a:p>
          <a:p>
            <a:pPr algn="ctr"/>
            <a:r>
              <a:rPr lang="en-US" b="1" dirty="0" err="1" smtClean="0">
                <a:latin typeface="Times New Roman"/>
                <a:cs typeface="Segoe UI"/>
              </a:rPr>
              <a:t>B.Tech</a:t>
            </a:r>
            <a:r>
              <a:rPr lang="en-US" b="1" dirty="0" smtClean="0">
                <a:latin typeface="Times New Roman"/>
                <a:cs typeface="Segoe UI"/>
              </a:rPr>
              <a:t> Semester-VIII 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endParaRPr lang="en-US" dirty="0" smtClean="0">
              <a:latin typeface="Times New Roman"/>
              <a:cs typeface="Segoe UI"/>
            </a:endParaRPr>
          </a:p>
          <a:p>
            <a:pPr algn="ctr"/>
            <a:endParaRPr lang="en-US" dirty="0" smtClean="0">
              <a:latin typeface="Times New Roman"/>
              <a:cs typeface="Segoe UI"/>
            </a:endParaRPr>
          </a:p>
          <a:p>
            <a:pPr algn="ctr"/>
            <a:r>
              <a:rPr lang="en-US" sz="1600" b="1" dirty="0" smtClean="0">
                <a:latin typeface="Times New Roman"/>
                <a:cs typeface="Segoe UI"/>
              </a:rPr>
              <a:t>Under Guidance of </a:t>
            </a:r>
          </a:p>
          <a:p>
            <a:pPr algn="ctr"/>
            <a:r>
              <a:rPr lang="en-US" dirty="0" smtClean="0">
                <a:latin typeface="Times New Roman"/>
                <a:cs typeface="Segoe UI"/>
              </a:rPr>
              <a:t>Mr. </a:t>
            </a:r>
            <a:r>
              <a:rPr lang="en-US" dirty="0" err="1" smtClean="0">
                <a:latin typeface="Times New Roman"/>
                <a:cs typeface="Segoe UI"/>
              </a:rPr>
              <a:t>Keyul</a:t>
            </a:r>
            <a:r>
              <a:rPr lang="en-US" dirty="0" smtClean="0">
                <a:latin typeface="Times New Roman"/>
                <a:cs typeface="Segoe UI"/>
              </a:rPr>
              <a:t> </a:t>
            </a:r>
            <a:r>
              <a:rPr lang="en-US" dirty="0" err="1" smtClean="0">
                <a:latin typeface="Times New Roman"/>
                <a:cs typeface="Segoe UI"/>
              </a:rPr>
              <a:t>Modi</a:t>
            </a:r>
            <a:r>
              <a:rPr lang="en-US" dirty="0" smtClean="0">
                <a:latin typeface="Times New Roman"/>
                <a:cs typeface="Segoe UI"/>
              </a:rPr>
              <a:t>, </a:t>
            </a:r>
            <a:r>
              <a:rPr lang="en" dirty="0" smtClean="0"/>
              <a:t>Infinity Transoft Solutions Pvt. Ltd. </a:t>
            </a:r>
            <a:r>
              <a:rPr lang="en-US" dirty="0" smtClean="0">
                <a:latin typeface="Times New Roman"/>
                <a:cs typeface="Times New Roman"/>
              </a:rPr>
              <a:t>(External Guide)</a:t>
            </a:r>
          </a:p>
          <a:p>
            <a:pPr algn="ctr"/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Dr. </a:t>
            </a:r>
            <a:r>
              <a:rPr lang="en-US" dirty="0" err="1" smtClean="0">
                <a:latin typeface="Times New Roman"/>
                <a:cs typeface="Times New Roman"/>
              </a:rPr>
              <a:t>Amitava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Choudhury</a:t>
            </a:r>
            <a:r>
              <a:rPr lang="en-US" dirty="0" smtClean="0">
                <a:latin typeface="Times New Roman"/>
                <a:cs typeface="Times New Roman"/>
              </a:rPr>
              <a:t> (Internal Guide)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357158" y="1071552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ER-Diagram</a:t>
            </a:r>
            <a:endParaRPr sz="600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2050" name="Picture 2" descr="C:\Users\User\Downloads\LpST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42858"/>
            <a:ext cx="7143800" cy="4561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285720" y="2071684"/>
            <a:ext cx="5754900" cy="9728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Working</a:t>
            </a:r>
            <a:endParaRPr sz="600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8662" y="428610"/>
            <a:ext cx="7358114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" sz="1600" dirty="0" smtClean="0"/>
              <a:t>Creation and maintenance of user accounts and contact lists.</a:t>
            </a:r>
          </a:p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" sz="1600" dirty="0" smtClean="0"/>
              <a:t>Troubleshooting/ helpdesk regarding problems with employees computers.</a:t>
            </a:r>
          </a:p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" sz="1600" dirty="0" smtClean="0"/>
              <a:t>Use of data transfer and system security diagnostic tools to monitor and address problems within the organisations.</a:t>
            </a:r>
          </a:p>
          <a:p>
            <a:pPr marL="457200" lvl="0" indent="-317500">
              <a:spcBef>
                <a:spcPts val="600"/>
              </a:spcBef>
              <a:buSzPts val="1400"/>
              <a:buChar char="◇"/>
            </a:pPr>
            <a:r>
              <a:rPr lang="en" sz="1600" dirty="0" smtClean="0"/>
              <a:t>Track data of passengers booking.</a:t>
            </a:r>
            <a:endParaRPr lang="en" sz="16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285720" y="1598941"/>
            <a:ext cx="5754900" cy="19456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Working Platform</a:t>
            </a:r>
            <a:endParaRPr sz="600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8662" y="500048"/>
            <a:ext cx="7358114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" sz="1600" b="1" dirty="0" smtClean="0"/>
              <a:t>Windows 7 and Windows Server 2000</a:t>
            </a:r>
          </a:p>
          <a:p>
            <a:pPr marL="0" indent="0">
              <a:buFont typeface="Arial" pitchFamily="34" charset="0"/>
              <a:buChar char="•"/>
            </a:pPr>
            <a:endParaRPr lang="en" sz="1600" b="1" dirty="0" smtClean="0"/>
          </a:p>
          <a:p>
            <a:pPr marL="0" indent="0">
              <a:buFont typeface="Arial" pitchFamily="34" charset="0"/>
              <a:buChar char="•"/>
            </a:pPr>
            <a:r>
              <a:rPr lang="en" sz="1600" b="1" dirty="0" smtClean="0"/>
              <a:t>Symantec Antivirus Corporate Edition 2003 and Firewall System Diagnostic Tool</a:t>
            </a:r>
          </a:p>
          <a:p>
            <a:pPr marL="0" indent="0">
              <a:buFont typeface="Arial" pitchFamily="34" charset="0"/>
              <a:buChar char="•"/>
            </a:pPr>
            <a:endParaRPr lang="en" sz="1600" b="1" dirty="0" smtClean="0"/>
          </a:p>
          <a:p>
            <a:pPr marL="0" indent="0">
              <a:buFont typeface="Arial" pitchFamily="34" charset="0"/>
              <a:buChar char="•"/>
            </a:pPr>
            <a:r>
              <a:rPr lang="en" sz="1600" b="1" dirty="0" smtClean="0"/>
              <a:t>Microsoft Active X Directory and Microsoft Exchange Mail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357158" y="1071552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UI Screen</a:t>
            </a:r>
            <a:endParaRPr sz="600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5122" name="Picture 2" descr="C:\Users\User\Downloads\WhatsApp Image 2022-04-03 at 11.06.54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982" y="178577"/>
            <a:ext cx="2266036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5124" name="Picture 4" descr="C:\Users\User\Downloads\WhatsApp Image 2022-04-03 at 11.06.54 AM (1)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80" y="1000114"/>
            <a:ext cx="8585039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5123" name="Picture 3" descr="C:\Users\User\Downloads\WhatsApp Image 2022-04-03 at 11.06.53 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71475"/>
            <a:ext cx="6858000" cy="4400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330895"/>
            <a:ext cx="2551359" cy="448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tabLst/>
              <a:defRPr/>
            </a:pPr>
            <a:r>
              <a:rPr kumimoji="0" lang="en-I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Table Of</a:t>
            </a:r>
            <a:br>
              <a:rPr kumimoji="0" lang="en-I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</a:br>
            <a:r>
              <a:rPr kumimoji="0" lang="en-I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Content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8992" y="642924"/>
            <a:ext cx="6143668" cy="407196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Objective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Software &amp; Hardware</a:t>
            </a:r>
            <a:r>
              <a:rPr kumimoji="0" lang="en-IN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Users of the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Modules of the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Methodology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ER-Diagram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pic>
        <p:nvPicPr>
          <p:cNvPr id="4098" name="Picture 2" descr="C:\Users\User\Downloads\WhatsApp Image 2022-04-03 at 12.52.01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85734"/>
            <a:ext cx="6977090" cy="4372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428596" y="500048"/>
            <a:ext cx="6429420" cy="38576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All Clients</a:t>
            </a:r>
            <a:br>
              <a:rPr lang="en-US" sz="6000" dirty="0" smtClean="0"/>
            </a:br>
            <a:r>
              <a:rPr lang="en-US" sz="6000" dirty="0" smtClean="0"/>
              <a:t>F</a:t>
            </a:r>
            <a:r>
              <a:rPr lang="en-US" sz="6000" dirty="0" smtClean="0"/>
              <a:t>rom</a:t>
            </a:r>
            <a:br>
              <a:rPr lang="en-US" sz="6000" dirty="0" smtClean="0"/>
            </a:br>
            <a:r>
              <a:rPr lang="en-US" sz="6000" dirty="0" smtClean="0"/>
              <a:t>Different Products</a:t>
            </a:r>
            <a:endParaRPr sz="600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8"/>
            <a:ext cx="8429652" cy="42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285720" y="1857370"/>
            <a:ext cx="642942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Conclusion</a:t>
            </a:r>
            <a:endParaRPr sz="600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00100" y="723886"/>
            <a:ext cx="7510514" cy="37673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000" dirty="0" smtClean="0">
                <a:ea typeface="+mj-lt"/>
                <a:cs typeface="+mj-lt"/>
              </a:rPr>
              <a:t>From a proper analysis of positive points and constraints on the component, it can be safely concluded that the product is a highly </a:t>
            </a:r>
            <a:r>
              <a:rPr lang="en-US" sz="2000" dirty="0" smtClean="0">
                <a:ea typeface="+mj-lt"/>
                <a:cs typeface="+mj-lt"/>
              </a:rPr>
              <a:t>efficient.</a:t>
            </a:r>
          </a:p>
          <a:p>
            <a:endParaRPr lang="en-US" sz="2000" dirty="0" smtClean="0">
              <a:ea typeface="+mj-lt"/>
              <a:cs typeface="+mj-lt"/>
            </a:endParaRPr>
          </a:p>
          <a:p>
            <a:r>
              <a:rPr lang="en-US" sz="2000" dirty="0" smtClean="0">
                <a:ea typeface="+mj-lt"/>
                <a:cs typeface="+mj-lt"/>
              </a:rPr>
              <a:t>This </a:t>
            </a:r>
            <a:r>
              <a:rPr lang="en-US" sz="2000" dirty="0" smtClean="0">
                <a:ea typeface="+mj-lt"/>
                <a:cs typeface="+mj-lt"/>
              </a:rPr>
              <a:t>application is working properly and meeting to all user </a:t>
            </a:r>
            <a:r>
              <a:rPr lang="en-US" sz="2000" dirty="0" smtClean="0">
                <a:ea typeface="+mj-lt"/>
                <a:cs typeface="+mj-lt"/>
              </a:rPr>
              <a:t>requirements with dedicated server and best networking facilities.</a:t>
            </a:r>
          </a:p>
          <a:p>
            <a:endParaRPr lang="en-US" sz="2000" dirty="0" smtClean="0">
              <a:ea typeface="+mj-lt"/>
              <a:cs typeface="+mj-lt"/>
            </a:endParaRPr>
          </a:p>
          <a:p>
            <a:r>
              <a:rPr lang="en-US" sz="2000" dirty="0" smtClean="0">
                <a:ea typeface="+mj-lt"/>
                <a:cs typeface="+mj-lt"/>
              </a:rPr>
              <a:t>This </a:t>
            </a:r>
            <a:r>
              <a:rPr lang="en-US" sz="2000" dirty="0" smtClean="0">
                <a:ea typeface="+mj-lt"/>
                <a:cs typeface="+mj-lt"/>
              </a:rPr>
              <a:t>component can be easily </a:t>
            </a:r>
            <a:r>
              <a:rPr lang="en-US" sz="2000" dirty="0" smtClean="0">
                <a:ea typeface="+mj-lt"/>
                <a:cs typeface="+mj-lt"/>
              </a:rPr>
              <a:t>used for many travelling companies.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78" name="Google Shape;578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</a:t>
            </a: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7224" y="428610"/>
            <a:ext cx="2479921" cy="419595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Objective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71934" y="571486"/>
            <a:ext cx="4232023" cy="383876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lt"/>
                <a:cs typeface="+mj-lt"/>
                <a:sym typeface="Arial"/>
              </a:rPr>
              <a:t> This helps the company in handling networking</a:t>
            </a:r>
            <a:r>
              <a:rPr kumimoji="0" lang="en-IN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lt"/>
                <a:cs typeface="+mj-lt"/>
                <a:sym typeface="Arial"/>
              </a:rPr>
              <a:t> part of 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lt"/>
                <a:cs typeface="+mj-lt"/>
                <a:sym typeface="Arial"/>
              </a:rPr>
              <a:t>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tabLst/>
              <a:defRPr/>
            </a:pPr>
            <a:endParaRPr kumimoji="0" lang="en-I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lt"/>
              <a:cs typeface="+mj-l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IN" dirty="0" smtClean="0">
                <a:ea typeface="+mj-lt"/>
                <a:cs typeface="+mj-lt"/>
              </a:rPr>
              <a:t> 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lt"/>
                <a:cs typeface="+mj-lt"/>
                <a:sym typeface="Arial"/>
              </a:rPr>
              <a:t>Passenger behaviour and Travel Pattern will allow travellers to get better facilities and will to customer satisfaction.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lt"/>
                <a:cs typeface="+mj-lt"/>
                <a:sym typeface="Arial"/>
              </a:rPr>
              <a:t> This system is designed such that ultimately all customer will get best facilities available in market compare to other competitors.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0034" y="415471"/>
            <a:ext cx="2928958" cy="431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Motivation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0628" y="571486"/>
            <a:ext cx="3357586" cy="376733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Tx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lt"/>
                <a:cs typeface="+mj-lt"/>
                <a:sym typeface="Arial"/>
              </a:rPr>
              <a:t>The motivation of this system is to provide a system with best networking system for our company.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5786" y="366614"/>
            <a:ext cx="2786082" cy="441971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br>
              <a:rPr kumimoji="0" lang="en-I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IN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Statement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57620" y="500048"/>
            <a:ext cx="4429156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70000" lnSpcReduction="20000"/>
          </a:bodyPr>
          <a:lstStyle/>
          <a:p>
            <a:pPr marL="457200" marR="0" lvl="0" indent="-3810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Char char="❑"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The organization shortlist the services to give to customers.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Char char="❑"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The shortlisted services undergo through a process of Testing it.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Char char="❑"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Passengers can give feedback based on the performance of</a:t>
            </a:r>
            <a:r>
              <a:rPr kumimoji="0" lang="en-IN" sz="2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 their Trip</a:t>
            </a: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.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Char char="❑"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Finally, the passengers are informed about their</a:t>
            </a:r>
            <a:r>
              <a:rPr kumimoji="0" lang="en-IN" sz="2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 feedback</a:t>
            </a: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.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Char char="❑"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This system can make</a:t>
            </a:r>
            <a:r>
              <a:rPr kumimoji="0" lang="en-IN" sz="24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 </a:t>
            </a: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+mj-lt"/>
                <a:cs typeface="+mj-lt"/>
                <a:sym typeface="Montserrat"/>
              </a:rPr>
              <a:t>the journey better and at end it can make customer more satisfied.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2661281-39A2-FDA2-BEDB-0CD46B4F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1122" cy="641717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Users of The System</a:t>
            </a:r>
          </a:p>
        </p:txBody>
      </p:sp>
      <p:pic>
        <p:nvPicPr>
          <p:cNvPr id="8" name="Picture 11" descr="Icon&#10;&#10;Description automatically generated">
            <a:extLst>
              <a:ext uri="{FF2B5EF4-FFF2-40B4-BE49-F238E27FC236}">
                <a16:creationId xmlns="" xmlns:a16="http://schemas.microsoft.com/office/drawing/2014/main" id="{4A5F97D8-1217-69FB-72C5-E839667D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571618"/>
            <a:ext cx="1092542" cy="1256979"/>
          </a:xfrm>
          <a:prstGeom prst="rect">
            <a:avLst/>
          </a:prstGeom>
        </p:spPr>
      </p:pic>
      <p:pic>
        <p:nvPicPr>
          <p:cNvPr id="9" name="Picture 7" descr="Icon&#10;&#10;Description automatically generated">
            <a:extLst>
              <a:ext uri="{FF2B5EF4-FFF2-40B4-BE49-F238E27FC236}">
                <a16:creationId xmlns="" xmlns:a16="http://schemas.microsoft.com/office/drawing/2014/main" id="{1164DB9A-5761-0CBE-0114-EC0C9500F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29" y="1500180"/>
            <a:ext cx="1157361" cy="1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="" xmlns:a16="http://schemas.microsoft.com/office/drawing/2014/main" id="{DEE1D569-3D28-DE43-2461-74E6908F7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1357304"/>
            <a:ext cx="1571636" cy="1571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11546DF-3729-823D-1740-5CE5947BE0EF}"/>
              </a:ext>
            </a:extLst>
          </p:cNvPr>
          <p:cNvSpPr txBox="1"/>
          <p:nvPr/>
        </p:nvSpPr>
        <p:spPr>
          <a:xfrm>
            <a:off x="1142976" y="3143254"/>
            <a:ext cx="14704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/>
              <a:t>Admin</a:t>
            </a:r>
            <a:endParaRPr lang="en-US" sz="2000" b="1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1546DF-3729-823D-1740-5CE5947BE0EF}"/>
              </a:ext>
            </a:extLst>
          </p:cNvPr>
          <p:cNvSpPr txBox="1"/>
          <p:nvPr/>
        </p:nvSpPr>
        <p:spPr>
          <a:xfrm>
            <a:off x="3601572" y="3071816"/>
            <a:ext cx="14704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/>
              <a:t>Travel</a:t>
            </a:r>
          </a:p>
          <a:p>
            <a:pPr algn="ctr"/>
            <a:r>
              <a:rPr lang="en-US" sz="2000" b="1" dirty="0" smtClean="0">
                <a:ea typeface="Calibri"/>
                <a:cs typeface="Calibri"/>
              </a:rPr>
              <a:t>Agency</a:t>
            </a:r>
            <a:endParaRPr lang="en-US" sz="2000" b="1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11546DF-3729-823D-1740-5CE5947BE0EF}"/>
              </a:ext>
            </a:extLst>
          </p:cNvPr>
          <p:cNvSpPr txBox="1"/>
          <p:nvPr/>
        </p:nvSpPr>
        <p:spPr>
          <a:xfrm>
            <a:off x="6072198" y="3214692"/>
            <a:ext cx="17145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/>
              <a:t>Passengers</a:t>
            </a:r>
            <a:endParaRPr lang="en-US" sz="20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C0F4BD0-B993-1BD8-436F-9E2C69C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48" y="28575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a typeface="Calibri Light"/>
                <a:cs typeface="Calibri Light"/>
              </a:rPr>
              <a:t>Modules Of Our </a:t>
            </a:r>
            <a:r>
              <a:rPr lang="en-US" sz="3200" b="1" dirty="0" smtClean="0">
                <a:solidFill>
                  <a:schemeClr val="tx1"/>
                </a:solidFill>
                <a:ea typeface="Calibri Light"/>
                <a:cs typeface="Calibri Light"/>
              </a:rPr>
              <a:t>System</a:t>
            </a:r>
            <a:endParaRPr lang="en-US" sz="3200" b="1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43372" y="500048"/>
            <a:ext cx="4214842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381000" algn="just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400"/>
              <a:buFont typeface="Montserrat"/>
              <a:buChar char="❑"/>
            </a:pPr>
            <a:r>
              <a:rPr lang="en-IN" sz="1800" b="1" dirty="0" smtClean="0">
                <a:solidFill>
                  <a:schemeClr val="dk1"/>
                </a:solidFill>
                <a:latin typeface="Montserrat"/>
                <a:ea typeface="+mj-lt"/>
                <a:cs typeface="+mj-lt"/>
                <a:sym typeface="Montserrat"/>
              </a:rPr>
              <a:t>Role Management Module</a:t>
            </a:r>
          </a:p>
          <a:p>
            <a:pPr marL="457200" lvl="0" indent="-381000" algn="just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400"/>
              <a:buFont typeface="Montserrat"/>
              <a:buChar char="❑"/>
            </a:pPr>
            <a:r>
              <a:rPr lang="en-IN" sz="1800" b="1" dirty="0" smtClean="0">
                <a:solidFill>
                  <a:schemeClr val="dk1"/>
                </a:solidFill>
                <a:latin typeface="Montserrat"/>
                <a:ea typeface="+mj-lt"/>
                <a:cs typeface="+mj-lt"/>
                <a:sym typeface="Montserrat"/>
              </a:rPr>
              <a:t>Requisition Request Module</a:t>
            </a:r>
          </a:p>
          <a:p>
            <a:pPr marL="457200" lvl="0" indent="-381000" algn="just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400"/>
              <a:buFont typeface="Montserrat"/>
              <a:buChar char="❑"/>
            </a:pPr>
            <a:r>
              <a:rPr lang="en-IN" sz="1800" b="1" dirty="0" smtClean="0">
                <a:solidFill>
                  <a:schemeClr val="dk1"/>
                </a:solidFill>
                <a:latin typeface="Montserrat"/>
                <a:ea typeface="+mj-lt"/>
                <a:cs typeface="+mj-lt"/>
                <a:sym typeface="Montserrat"/>
              </a:rPr>
              <a:t>Request Approval Module</a:t>
            </a:r>
          </a:p>
          <a:p>
            <a:pPr marL="457200" lvl="0" indent="-381000" algn="just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400"/>
              <a:buFont typeface="Montserrat"/>
              <a:buChar char="❑"/>
            </a:pPr>
            <a:r>
              <a:rPr lang="en-IN" sz="1800" b="1" dirty="0" smtClean="0">
                <a:solidFill>
                  <a:schemeClr val="dk1"/>
                </a:solidFill>
                <a:latin typeface="Montserrat"/>
                <a:ea typeface="+mj-lt"/>
                <a:cs typeface="+mj-lt"/>
                <a:sym typeface="Montserrat"/>
              </a:rPr>
              <a:t>Data Sourcing Module</a:t>
            </a:r>
          </a:p>
          <a:p>
            <a:pPr marL="457200" lvl="0" indent="-381000" algn="just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400"/>
              <a:buFont typeface="Montserrat"/>
              <a:buChar char="❑"/>
            </a:pPr>
            <a:r>
              <a:rPr lang="en-IN" sz="1800" b="1" dirty="0" smtClean="0">
                <a:solidFill>
                  <a:schemeClr val="dk1"/>
                </a:solidFill>
                <a:latin typeface="Montserrat"/>
                <a:ea typeface="+mj-lt"/>
                <a:cs typeface="+mj-lt"/>
                <a:sym typeface="Montserrat"/>
              </a:rPr>
              <a:t>Candidate Acquisition Module</a:t>
            </a:r>
          </a:p>
          <a:p>
            <a:pPr marL="457200" lvl="0" indent="-381000" algn="just">
              <a:lnSpc>
                <a:spcPct val="120000"/>
              </a:lnSpc>
              <a:spcBef>
                <a:spcPts val="600"/>
              </a:spcBef>
              <a:buClr>
                <a:schemeClr val="accent6"/>
              </a:buClr>
              <a:buSzPts val="2400"/>
              <a:buFont typeface="Montserrat"/>
              <a:buChar char="❑"/>
            </a:pPr>
            <a:r>
              <a:rPr lang="en-IN" sz="1800" b="1" dirty="0" smtClean="0">
                <a:solidFill>
                  <a:schemeClr val="dk1"/>
                </a:solidFill>
                <a:latin typeface="Montserrat"/>
                <a:ea typeface="+mj-lt"/>
                <a:cs typeface="+mj-lt"/>
                <a:sym typeface="Montserrat"/>
              </a:rPr>
              <a:t>Interview Scheduling Module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357158" y="1071552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6000" dirty="0" smtClean="0"/>
              <a:t>Methodology</a:t>
            </a:r>
            <a:endParaRPr sz="6000"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026" name="Picture 2" descr="C:\Users\User\Downloads\Flowchart.drawi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92778"/>
            <a:ext cx="6858048" cy="4757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349</Words>
  <PresentationFormat>On-screen Show (16:9)</PresentationFormat>
  <Paragraphs>93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Times New Roman</vt:lpstr>
      <vt:lpstr>Segoe UI</vt:lpstr>
      <vt:lpstr>Poppins</vt:lpstr>
      <vt:lpstr>Montserrat Light</vt:lpstr>
      <vt:lpstr>Montserrat</vt:lpstr>
      <vt:lpstr>Calibri Light</vt:lpstr>
      <vt:lpstr>Calibri</vt:lpstr>
      <vt:lpstr>Volsce template</vt:lpstr>
      <vt:lpstr>Slide 1</vt:lpstr>
      <vt:lpstr>Slide 2</vt:lpstr>
      <vt:lpstr>Slide 3</vt:lpstr>
      <vt:lpstr>Slide 4</vt:lpstr>
      <vt:lpstr>Slide 5</vt:lpstr>
      <vt:lpstr>Users of The System</vt:lpstr>
      <vt:lpstr>Modules Of Our System</vt:lpstr>
      <vt:lpstr>Methodology</vt:lpstr>
      <vt:lpstr>Slide 9</vt:lpstr>
      <vt:lpstr>ER-Diagram</vt:lpstr>
      <vt:lpstr>Slide 11</vt:lpstr>
      <vt:lpstr>Working</vt:lpstr>
      <vt:lpstr>Slide 13</vt:lpstr>
      <vt:lpstr>Working Platform</vt:lpstr>
      <vt:lpstr>Slide 15</vt:lpstr>
      <vt:lpstr>UI Screen</vt:lpstr>
      <vt:lpstr>Slide 17</vt:lpstr>
      <vt:lpstr>Slide 18</vt:lpstr>
      <vt:lpstr>Slide 19</vt:lpstr>
      <vt:lpstr>Slide 20</vt:lpstr>
      <vt:lpstr>All Clients From Different Products</vt:lpstr>
      <vt:lpstr>Slide 22</vt:lpstr>
      <vt:lpstr>Conclusion</vt:lpstr>
      <vt:lpstr>Slide 24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7</cp:revision>
  <dcterms:modified xsi:type="dcterms:W3CDTF">2022-04-03T09:35:10Z</dcterms:modified>
</cp:coreProperties>
</file>