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>
                <a:solidFill>
                  <a:schemeClr val="dk2"/>
                </a:solidFill>
              </a:rPr>
              <a:t>‹#›</a:t>
            </a:fld>
            <a:endParaRPr lang="ko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ww.arm.com/cmsis" TargetMode="Externa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Introduction to Embedded Software Development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CMSIS(Cortex-M Software Interface Standard)</a:t>
            </a:r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775" y="1361375"/>
            <a:ext cx="5067300" cy="294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/>
        </p:nvSpPr>
        <p:spPr>
          <a:xfrm>
            <a:off x="5744600" y="1379800"/>
            <a:ext cx="3087600" cy="281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         Aims of CMSIS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ko"/>
              <a:t>Embedded software reusability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ko"/>
              <a:t>Enhanced software compatibility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ko"/>
              <a:t>Easy to learn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ko"/>
              <a:t>Toolchain independent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ko"/>
              <a:t>Openness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 sz="1000"/>
          </a:p>
        </p:txBody>
      </p:sp>
      <p:sp>
        <p:nvSpPr>
          <p:cNvPr id="119" name="Shape 119"/>
          <p:cNvSpPr txBox="1"/>
          <p:nvPr/>
        </p:nvSpPr>
        <p:spPr>
          <a:xfrm>
            <a:off x="484975" y="4439950"/>
            <a:ext cx="6407100" cy="26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https://www.arm.com/products/processors/cortex-m/cortex-microcontroller-software-interface-standard.php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CMSIS Core structure</a:t>
            </a:r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75" y="1195325"/>
            <a:ext cx="4294375" cy="347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/>
          <p:nvPr/>
        </p:nvSpPr>
        <p:spPr>
          <a:xfrm>
            <a:off x="4969875" y="1366150"/>
            <a:ext cx="3087600" cy="133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ko"/>
              <a:t>Embedded software portability and reusability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ko"/>
              <a:t>faster time to market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ko"/>
              <a:t>Compliant MISRA</a:t>
            </a:r>
          </a:p>
        </p:txBody>
      </p:sp>
      <p:pic>
        <p:nvPicPr>
          <p:cNvPr id="127" name="Shape 1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9300" y="2841575"/>
            <a:ext cx="4181475" cy="175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Various versions of CMSIS</a:t>
            </a:r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675" y="1081325"/>
            <a:ext cx="4514850" cy="15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6825" y="1183800"/>
            <a:ext cx="3195477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/>
        </p:nvSpPr>
        <p:spPr>
          <a:xfrm>
            <a:off x="484975" y="4439950"/>
            <a:ext cx="1789800" cy="26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1000" u="sng">
                <a:solidFill>
                  <a:schemeClr val="hlink"/>
                </a:solidFill>
                <a:hlinkClick r:id="rId5"/>
              </a:rPr>
              <a:t>https://www.arm.com/</a:t>
            </a:r>
            <a:r>
              <a:rPr lang="ko" sz="1000">
                <a:solidFill>
                  <a:schemeClr val="dk1"/>
                </a:solidFill>
              </a:rPr>
              <a:t>cmsis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Development Suites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437175" y="1454925"/>
            <a:ext cx="8148900" cy="328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buSzPct val="100000"/>
              <a:buChar char="●"/>
            </a:pPr>
            <a:r>
              <a:rPr lang="ko" sz="1800"/>
              <a:t>MDK-ARM</a:t>
            </a:r>
          </a:p>
          <a:p>
            <a:pPr marL="457200" lvl="0" indent="-342900">
              <a:spcBef>
                <a:spcPts val="0"/>
              </a:spcBef>
              <a:buSzPct val="100000"/>
              <a:buChar char="●"/>
            </a:pPr>
            <a:r>
              <a:rPr lang="ko" sz="1800"/>
              <a:t>ARM-DS5</a:t>
            </a:r>
          </a:p>
          <a:p>
            <a:pPr marL="457200" lvl="0" indent="-342900">
              <a:spcBef>
                <a:spcPts val="0"/>
              </a:spcBef>
              <a:buSzPct val="100000"/>
              <a:buChar char="●"/>
            </a:pPr>
            <a:r>
              <a:rPr lang="ko" sz="1800"/>
              <a:t>IAR Embedded Workbench for ARM Cortex-M</a:t>
            </a:r>
          </a:p>
          <a:p>
            <a:pPr marL="457200" lvl="0" indent="-342900">
              <a:spcBef>
                <a:spcPts val="0"/>
              </a:spcBef>
              <a:buSzPct val="100000"/>
              <a:buChar char="●"/>
            </a:pPr>
            <a:r>
              <a:rPr lang="ko" sz="1800"/>
              <a:t>Red Suite</a:t>
            </a:r>
          </a:p>
          <a:p>
            <a:pPr marL="457200" lvl="0" indent="-342900">
              <a:spcBef>
                <a:spcPts val="0"/>
              </a:spcBef>
              <a:buSzPct val="100000"/>
              <a:buChar char="●"/>
            </a:pPr>
            <a:r>
              <a:rPr lang="ko" sz="1800"/>
              <a:t>Mendor Graphics Sourcery CodeBench</a:t>
            </a:r>
          </a:p>
          <a:p>
            <a:pPr marL="457200" lvl="0" indent="-342900">
              <a:spcBef>
                <a:spcPts val="0"/>
              </a:spcBef>
              <a:buSzPct val="100000"/>
              <a:buChar char="●"/>
            </a:pPr>
            <a:r>
              <a:rPr lang="ko" sz="1800"/>
              <a:t>ImageCraft</a:t>
            </a:r>
          </a:p>
          <a:p>
            <a:pPr marL="457200" lvl="0" indent="-342900">
              <a:spcBef>
                <a:spcPts val="0"/>
              </a:spcBef>
              <a:buSzPct val="100000"/>
              <a:buChar char="●"/>
            </a:pPr>
            <a:r>
              <a:rPr lang="ko" sz="1800"/>
              <a:t>CrossWorks</a:t>
            </a:r>
          </a:p>
          <a:p>
            <a:pPr marL="457200" lvl="0" indent="-342900">
              <a:spcBef>
                <a:spcPts val="0"/>
              </a:spcBef>
              <a:buSzPct val="100000"/>
              <a:buChar char="●"/>
            </a:pPr>
            <a:r>
              <a:rPr lang="ko" sz="1800"/>
              <a:t>TI CCS</a:t>
            </a:r>
          </a:p>
          <a:p>
            <a:pPr marL="457200" lvl="0" indent="-342900">
              <a:spcBef>
                <a:spcPts val="0"/>
              </a:spcBef>
              <a:buSzPct val="100000"/>
              <a:buChar char="●"/>
            </a:pPr>
            <a:r>
              <a:rPr lang="ko" sz="1800"/>
              <a:t>GCC</a:t>
            </a:r>
          </a:p>
          <a:p>
            <a:pPr marL="457200" lvl="0" indent="-342900">
              <a:spcBef>
                <a:spcPts val="0"/>
              </a:spcBef>
              <a:buSzPct val="100000"/>
              <a:buChar char="●"/>
            </a:pPr>
            <a:r>
              <a:rPr lang="ko" sz="1800"/>
              <a:t>Arduino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Development Boards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8125" y="1149625"/>
            <a:ext cx="3295650" cy="18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850" y="1017725"/>
            <a:ext cx="36957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56775" y="3156700"/>
            <a:ext cx="35433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Software development flow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125" y="1060825"/>
            <a:ext cx="4185074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/>
          <p:nvPr/>
        </p:nvSpPr>
        <p:spPr>
          <a:xfrm>
            <a:off x="4788300" y="1687175"/>
            <a:ext cx="3784200" cy="245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  <a:buChar char="●"/>
            </a:pPr>
            <a:r>
              <a:rPr lang="ko"/>
              <a:t>Compile and link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marL="457200" lvl="0" indent="-228600">
              <a:spcBef>
                <a:spcPts val="0"/>
              </a:spcBef>
              <a:buChar char="●"/>
            </a:pPr>
            <a:r>
              <a:rPr lang="ko"/>
              <a:t>Flash programming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marL="457200" lvl="0" indent="-228600">
              <a:spcBef>
                <a:spcPts val="0"/>
              </a:spcBef>
              <a:buChar char="●"/>
            </a:pPr>
            <a:r>
              <a:rPr lang="ko"/>
              <a:t>Execute program and debug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Compiling your application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038925" cy="376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7875" y="1887350"/>
            <a:ext cx="3647874" cy="2137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Software flow</a:t>
            </a:r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6100" y="1170125"/>
            <a:ext cx="3886200" cy="370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0125"/>
            <a:ext cx="3848100" cy="36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Multi-tasking System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1575" y="1573150"/>
            <a:ext cx="3600450" cy="321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0125"/>
            <a:ext cx="301298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Data types and IO access</a:t>
            </a:r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399596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6521" y="1204275"/>
            <a:ext cx="3810000" cy="206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88021" y="3355300"/>
            <a:ext cx="1343025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Microcontroller interface</a:t>
            </a:r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733800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</Words>
  <Application>Microsoft Office PowerPoint</Application>
  <PresentationFormat>On-screen Show (16:9)</PresentationFormat>
  <Paragraphs>43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Arial</vt:lpstr>
      <vt:lpstr>simple-light-2</vt:lpstr>
      <vt:lpstr>Introduction to Embedded Software Development</vt:lpstr>
      <vt:lpstr>Development Suites</vt:lpstr>
      <vt:lpstr>Development Boards</vt:lpstr>
      <vt:lpstr>Software development flow</vt:lpstr>
      <vt:lpstr>Compiling your application</vt:lpstr>
      <vt:lpstr>Software flow</vt:lpstr>
      <vt:lpstr>Multi-tasking System</vt:lpstr>
      <vt:lpstr>Data types and IO access</vt:lpstr>
      <vt:lpstr>Microcontroller interface</vt:lpstr>
      <vt:lpstr>CMSIS(Cortex-M Software Interface Standard)</vt:lpstr>
      <vt:lpstr>CMSIS Core structure</vt:lpstr>
      <vt:lpstr>Various versions of CMSIS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Embedded Software Development</dc:title>
  <cp:lastModifiedBy>user</cp:lastModifiedBy>
  <cp:revision>1</cp:revision>
  <dcterms:modified xsi:type="dcterms:W3CDTF">2017-05-22T22:07:02Z</dcterms:modified>
</cp:coreProperties>
</file>