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17" r:id="rId4"/>
    <p:sldId id="318" r:id="rId5"/>
    <p:sldId id="263" r:id="rId6"/>
    <p:sldId id="264" r:id="rId7"/>
    <p:sldId id="265" r:id="rId8"/>
    <p:sldId id="316"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09" r:id="rId31"/>
    <p:sldId id="288" r:id="rId32"/>
    <p:sldId id="289" r:id="rId33"/>
    <p:sldId id="310" r:id="rId34"/>
    <p:sldId id="291" r:id="rId35"/>
    <p:sldId id="312" r:id="rId36"/>
    <p:sldId id="311" r:id="rId37"/>
    <p:sldId id="313" r:id="rId38"/>
    <p:sldId id="314" r:id="rId39"/>
    <p:sldId id="31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3FAB"/>
    <a:srgbClr val="578998"/>
    <a:srgbClr val="E45A1C"/>
    <a:srgbClr val="41AD93"/>
    <a:srgbClr val="A91B7A"/>
    <a:srgbClr val="47B624"/>
    <a:srgbClr val="73CEE5"/>
    <a:srgbClr val="24A2C1"/>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52" autoAdjust="0"/>
  </p:normalViewPr>
  <p:slideViewPr>
    <p:cSldViewPr>
      <p:cViewPr varScale="1">
        <p:scale>
          <a:sx n="62" d="100"/>
          <a:sy n="62" d="100"/>
        </p:scale>
        <p:origin x="205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B3FE2-FBEF-4EE5-B1DC-9ACC0B8A5F68}" type="doc">
      <dgm:prSet loTypeId="urn:microsoft.com/office/officeart/2005/8/layout/chevron2" loCatId="process" qsTypeId="urn:microsoft.com/office/officeart/2005/8/quickstyle/simple1" qsCatId="simple" csTypeId="urn:microsoft.com/office/officeart/2005/8/colors/accent0_1" csCatId="mainScheme" phldr="1"/>
      <dgm:spPr/>
      <dgm:t>
        <a:bodyPr/>
        <a:lstStyle/>
        <a:p>
          <a:endParaRPr lang="zh-TW" altLang="en-US"/>
        </a:p>
      </dgm:t>
    </dgm:pt>
    <dgm:pt modelId="{CF567A8C-F775-4560-B572-99EC51BD6E2C}">
      <dgm:prSet phldrT="[文字]"/>
      <dgm:spPr/>
      <dgm:t>
        <a:bodyPr/>
        <a:lstStyle/>
        <a:p>
          <a:r>
            <a:rPr lang="en-US" altLang="zh-TW" dirty="0" smtClean="0"/>
            <a:t>2010</a:t>
          </a:r>
          <a:endParaRPr lang="zh-TW" altLang="en-US" dirty="0"/>
        </a:p>
      </dgm:t>
    </dgm:pt>
    <dgm:pt modelId="{E05E3B3B-1952-4908-A5C4-53674995ACDA}" type="parTrans" cxnId="{F0AA2FE7-B07D-4F54-8A48-0BDC25596201}">
      <dgm:prSet/>
      <dgm:spPr/>
      <dgm:t>
        <a:bodyPr/>
        <a:lstStyle/>
        <a:p>
          <a:endParaRPr lang="zh-TW" altLang="en-US"/>
        </a:p>
      </dgm:t>
    </dgm:pt>
    <dgm:pt modelId="{E0B4A320-17D2-4097-995C-31D0528D36C5}" type="sibTrans" cxnId="{F0AA2FE7-B07D-4F54-8A48-0BDC25596201}">
      <dgm:prSet/>
      <dgm:spPr/>
      <dgm:t>
        <a:bodyPr/>
        <a:lstStyle/>
        <a:p>
          <a:endParaRPr lang="zh-TW" altLang="en-US"/>
        </a:p>
      </dgm:t>
    </dgm:pt>
    <dgm:pt modelId="{2593E576-EC73-4FBF-8214-E82CEBB8A55C}">
      <dgm:prSet phldrT="[文字]"/>
      <dgm:spPr/>
      <dgm:t>
        <a:bodyPr/>
        <a:lstStyle/>
        <a:p>
          <a:r>
            <a:rPr lang="zh-TW" altLang="en-US" dirty="0" smtClean="0"/>
            <a:t>開始研發</a:t>
          </a:r>
          <a:r>
            <a:rPr lang="en-US" altLang="zh-TW" dirty="0" smtClean="0"/>
            <a:t>Swift</a:t>
          </a:r>
          <a:endParaRPr lang="zh-TW" altLang="en-US" dirty="0"/>
        </a:p>
      </dgm:t>
    </dgm:pt>
    <dgm:pt modelId="{F4B63715-69D6-4089-8B6B-DD1EA6A12AF9}" type="parTrans" cxnId="{F6D1FF5E-ABE8-483F-B8C7-1399074979C4}">
      <dgm:prSet/>
      <dgm:spPr/>
      <dgm:t>
        <a:bodyPr/>
        <a:lstStyle/>
        <a:p>
          <a:endParaRPr lang="zh-TW" altLang="en-US"/>
        </a:p>
      </dgm:t>
    </dgm:pt>
    <dgm:pt modelId="{489BEE3B-C052-4F42-8B06-92294B1F1EAB}" type="sibTrans" cxnId="{F6D1FF5E-ABE8-483F-B8C7-1399074979C4}">
      <dgm:prSet/>
      <dgm:spPr/>
      <dgm:t>
        <a:bodyPr/>
        <a:lstStyle/>
        <a:p>
          <a:endParaRPr lang="zh-TW" altLang="en-US"/>
        </a:p>
      </dgm:t>
    </dgm:pt>
    <dgm:pt modelId="{77C067FD-5E29-4ADE-BD4B-2C65018178C7}">
      <dgm:prSet phldrT="[文字]"/>
      <dgm:spPr/>
      <dgm:t>
        <a:bodyPr/>
        <a:lstStyle/>
        <a:p>
          <a:r>
            <a:rPr lang="en-US" altLang="zh-TW" dirty="0" smtClean="0"/>
            <a:t>2014</a:t>
          </a:r>
          <a:endParaRPr lang="zh-TW" altLang="en-US" dirty="0"/>
        </a:p>
      </dgm:t>
    </dgm:pt>
    <dgm:pt modelId="{435AFB05-1F24-4F4B-8403-2F5C9894D846}" type="parTrans" cxnId="{CECB0288-85D2-4274-80D7-EA8AE79C6E38}">
      <dgm:prSet/>
      <dgm:spPr/>
      <dgm:t>
        <a:bodyPr/>
        <a:lstStyle/>
        <a:p>
          <a:endParaRPr lang="zh-TW" altLang="en-US"/>
        </a:p>
      </dgm:t>
    </dgm:pt>
    <dgm:pt modelId="{4175205B-F665-46F0-B210-E71243159EF8}" type="sibTrans" cxnId="{CECB0288-85D2-4274-80D7-EA8AE79C6E38}">
      <dgm:prSet/>
      <dgm:spPr/>
      <dgm:t>
        <a:bodyPr/>
        <a:lstStyle/>
        <a:p>
          <a:endParaRPr lang="zh-TW" altLang="en-US"/>
        </a:p>
      </dgm:t>
    </dgm:pt>
    <dgm:pt modelId="{D395EF5B-7C90-4CFC-A3E9-1C09D39834D4}">
      <dgm:prSet phldrT="[文字]"/>
      <dgm:spPr/>
      <dgm:t>
        <a:bodyPr/>
        <a:lstStyle/>
        <a:p>
          <a:r>
            <a:rPr lang="zh-TW" altLang="en-US" b="0" i="0" dirty="0" smtClean="0"/>
            <a:t>第一次於</a:t>
          </a:r>
          <a:r>
            <a:rPr lang="en-US" altLang="zh-TW" b="0" i="0" dirty="0" smtClean="0"/>
            <a:t>WWDC</a:t>
          </a:r>
          <a:r>
            <a:rPr lang="zh-TW" altLang="en-US" b="0" i="0" dirty="0" smtClean="0"/>
            <a:t>出現</a:t>
          </a:r>
          <a:endParaRPr lang="zh-TW" altLang="en-US" dirty="0"/>
        </a:p>
      </dgm:t>
    </dgm:pt>
    <dgm:pt modelId="{ABCA41DD-B86F-4317-8B19-53DC776B9D91}" type="parTrans" cxnId="{E204F114-1CA6-4211-BE4A-D329764F7DB2}">
      <dgm:prSet/>
      <dgm:spPr/>
      <dgm:t>
        <a:bodyPr/>
        <a:lstStyle/>
        <a:p>
          <a:endParaRPr lang="zh-TW" altLang="en-US"/>
        </a:p>
      </dgm:t>
    </dgm:pt>
    <dgm:pt modelId="{C30FC9AF-19B5-45C0-909B-19B99E5062C9}" type="sibTrans" cxnId="{E204F114-1CA6-4211-BE4A-D329764F7DB2}">
      <dgm:prSet/>
      <dgm:spPr/>
      <dgm:t>
        <a:bodyPr/>
        <a:lstStyle/>
        <a:p>
          <a:endParaRPr lang="zh-TW" altLang="en-US"/>
        </a:p>
      </dgm:t>
    </dgm:pt>
    <dgm:pt modelId="{0C48D689-E6C1-4205-AC44-1581B26FAA4F}">
      <dgm:prSet phldrT="[文字]"/>
      <dgm:spPr/>
      <dgm:t>
        <a:bodyPr/>
        <a:lstStyle/>
        <a:p>
          <a:r>
            <a:rPr lang="en-US" altLang="zh-TW" dirty="0" smtClean="0"/>
            <a:t>Google</a:t>
          </a:r>
          <a:r>
            <a:rPr lang="zh-TW" altLang="en-US" dirty="0" smtClean="0"/>
            <a:t>考慮使用</a:t>
          </a:r>
          <a:r>
            <a:rPr lang="en-US" altLang="zh-TW" dirty="0" smtClean="0"/>
            <a:t>Swift</a:t>
          </a:r>
          <a:r>
            <a:rPr lang="zh-TW" altLang="en-US" dirty="0" smtClean="0"/>
            <a:t>來開發</a:t>
          </a:r>
          <a:r>
            <a:rPr lang="en-US" altLang="zh-TW" dirty="0" smtClean="0"/>
            <a:t>Android</a:t>
          </a:r>
          <a:endParaRPr lang="zh-TW" altLang="en-US" dirty="0"/>
        </a:p>
      </dgm:t>
    </dgm:pt>
    <dgm:pt modelId="{3EB90518-1C95-427B-A9D5-51491F717ECC}" type="parTrans" cxnId="{7DB1FE15-C170-463F-9663-730392A066D3}">
      <dgm:prSet/>
      <dgm:spPr/>
      <dgm:t>
        <a:bodyPr/>
        <a:lstStyle/>
        <a:p>
          <a:endParaRPr lang="zh-TW" altLang="en-US"/>
        </a:p>
      </dgm:t>
    </dgm:pt>
    <dgm:pt modelId="{D07440A8-2461-4E29-AE66-E472D9CAF9E9}" type="sibTrans" cxnId="{7DB1FE15-C170-463F-9663-730392A066D3}">
      <dgm:prSet/>
      <dgm:spPr/>
      <dgm:t>
        <a:bodyPr/>
        <a:lstStyle/>
        <a:p>
          <a:endParaRPr lang="zh-TW" altLang="en-US"/>
        </a:p>
      </dgm:t>
    </dgm:pt>
    <dgm:pt modelId="{C90DEA4B-C23E-4FD9-B6C3-A9FD690F03E3}">
      <dgm:prSet phldrT="[文字]"/>
      <dgm:spPr/>
      <dgm:t>
        <a:bodyPr/>
        <a:lstStyle/>
        <a:p>
          <a:r>
            <a:rPr lang="en-US" altLang="zh-TW" dirty="0" smtClean="0"/>
            <a:t>Swift</a:t>
          </a:r>
          <a:r>
            <a:rPr lang="zh-TW" altLang="en-US" dirty="0" smtClean="0"/>
            <a:t> </a:t>
          </a:r>
          <a:r>
            <a:rPr lang="en-US" altLang="zh-TW" dirty="0" smtClean="0"/>
            <a:t>3.0</a:t>
          </a:r>
          <a:r>
            <a:rPr lang="zh-TW" altLang="en-US" dirty="0" smtClean="0"/>
            <a:t> 更新消息釋出</a:t>
          </a:r>
          <a:endParaRPr lang="zh-TW" altLang="en-US" dirty="0"/>
        </a:p>
      </dgm:t>
    </dgm:pt>
    <dgm:pt modelId="{94A741FD-FC09-4FAD-B3B1-37071F4C5B7F}" type="parTrans" cxnId="{AAA7165A-52DC-49B2-9B23-6CEBD6011EE3}">
      <dgm:prSet/>
      <dgm:spPr/>
      <dgm:t>
        <a:bodyPr/>
        <a:lstStyle/>
        <a:p>
          <a:endParaRPr lang="zh-TW" altLang="en-US"/>
        </a:p>
      </dgm:t>
    </dgm:pt>
    <dgm:pt modelId="{289D78E6-C48F-4DBC-9ABA-0AD7CCD286E9}" type="sibTrans" cxnId="{AAA7165A-52DC-49B2-9B23-6CEBD6011EE3}">
      <dgm:prSet/>
      <dgm:spPr/>
      <dgm:t>
        <a:bodyPr/>
        <a:lstStyle/>
        <a:p>
          <a:endParaRPr lang="zh-TW" altLang="en-US"/>
        </a:p>
      </dgm:t>
    </dgm:pt>
    <dgm:pt modelId="{7C93DDF9-292D-464A-9C35-4C415580DF2B}">
      <dgm:prSet phldrT="[文字]"/>
      <dgm:spPr/>
      <dgm:t>
        <a:bodyPr/>
        <a:lstStyle/>
        <a:p>
          <a:r>
            <a:rPr lang="en-US" altLang="zh-TW" dirty="0" smtClean="0"/>
            <a:t>2016</a:t>
          </a:r>
          <a:endParaRPr lang="zh-TW" altLang="en-US" dirty="0"/>
        </a:p>
      </dgm:t>
    </dgm:pt>
    <dgm:pt modelId="{864F803B-C304-40CC-B07C-65CF2A8F8478}" type="parTrans" cxnId="{0C92C3A4-951D-4E1C-8C72-0D474FE36867}">
      <dgm:prSet/>
      <dgm:spPr/>
      <dgm:t>
        <a:bodyPr/>
        <a:lstStyle/>
        <a:p>
          <a:endParaRPr lang="zh-TW" altLang="en-US"/>
        </a:p>
      </dgm:t>
    </dgm:pt>
    <dgm:pt modelId="{AC046988-61F4-4B12-803F-1F9E95272851}" type="sibTrans" cxnId="{0C92C3A4-951D-4E1C-8C72-0D474FE36867}">
      <dgm:prSet/>
      <dgm:spPr/>
      <dgm:t>
        <a:bodyPr/>
        <a:lstStyle/>
        <a:p>
          <a:endParaRPr lang="zh-TW" altLang="en-US"/>
        </a:p>
      </dgm:t>
    </dgm:pt>
    <dgm:pt modelId="{65B2D309-1C06-403D-BEFA-C1BB1653DB5E}">
      <dgm:prSet phldrT="[文字]"/>
      <dgm:spPr/>
      <dgm:t>
        <a:bodyPr/>
        <a:lstStyle/>
        <a:p>
          <a:r>
            <a:rPr lang="zh-TW" altLang="en-US" dirty="0" smtClean="0"/>
            <a:t>宣布開源並支援</a:t>
          </a:r>
          <a:r>
            <a:rPr lang="en-US" altLang="zh-TW" dirty="0" err="1" smtClean="0"/>
            <a:t>linux</a:t>
          </a:r>
          <a:endParaRPr lang="zh-TW" altLang="en-US" dirty="0"/>
        </a:p>
      </dgm:t>
    </dgm:pt>
    <dgm:pt modelId="{1B92EEAF-483B-426D-916C-C7AB3459E989}" type="parTrans" cxnId="{653D7704-60F1-48D1-A944-BABB0D692E49}">
      <dgm:prSet/>
      <dgm:spPr/>
      <dgm:t>
        <a:bodyPr/>
        <a:lstStyle/>
        <a:p>
          <a:endParaRPr lang="zh-TW" altLang="en-US"/>
        </a:p>
      </dgm:t>
    </dgm:pt>
    <dgm:pt modelId="{E04B37A9-F4A1-4F61-AFE0-34D0F2969C39}" type="sibTrans" cxnId="{653D7704-60F1-48D1-A944-BABB0D692E49}">
      <dgm:prSet/>
      <dgm:spPr/>
      <dgm:t>
        <a:bodyPr/>
        <a:lstStyle/>
        <a:p>
          <a:endParaRPr lang="zh-TW" altLang="en-US"/>
        </a:p>
      </dgm:t>
    </dgm:pt>
    <dgm:pt modelId="{B4DEF3E0-39D4-400B-B9E0-73F0D04F9AC0}">
      <dgm:prSet phldrT="[文字]"/>
      <dgm:spPr/>
      <dgm:t>
        <a:bodyPr/>
        <a:lstStyle/>
        <a:p>
          <a:r>
            <a:rPr lang="en-US" altLang="zh-TW" dirty="0" smtClean="0"/>
            <a:t>2015</a:t>
          </a:r>
          <a:endParaRPr lang="zh-TW" altLang="en-US" dirty="0"/>
        </a:p>
      </dgm:t>
    </dgm:pt>
    <dgm:pt modelId="{F12867F2-AB15-4BB9-8F1F-8F77ED34F688}" type="sibTrans" cxnId="{8087A4B0-3581-4418-A608-5AEE9E2512A7}">
      <dgm:prSet/>
      <dgm:spPr/>
      <dgm:t>
        <a:bodyPr/>
        <a:lstStyle/>
        <a:p>
          <a:endParaRPr lang="zh-TW" altLang="en-US"/>
        </a:p>
      </dgm:t>
    </dgm:pt>
    <dgm:pt modelId="{B3E14D58-4A01-48F7-A0F1-7E816DB85BD3}" type="parTrans" cxnId="{8087A4B0-3581-4418-A608-5AEE9E2512A7}">
      <dgm:prSet/>
      <dgm:spPr/>
      <dgm:t>
        <a:bodyPr/>
        <a:lstStyle/>
        <a:p>
          <a:endParaRPr lang="zh-TW" altLang="en-US"/>
        </a:p>
      </dgm:t>
    </dgm:pt>
    <dgm:pt modelId="{40232314-6801-4DD7-B2E1-7A9FBC4A8879}">
      <dgm:prSet phldrT="[文字]"/>
      <dgm:spPr/>
      <dgm:t>
        <a:bodyPr/>
        <a:lstStyle/>
        <a:p>
          <a:r>
            <a:rPr lang="zh-TW" altLang="en-US" dirty="0" smtClean="0"/>
            <a:t>於</a:t>
          </a:r>
          <a:r>
            <a:rPr lang="en-US" altLang="zh-TW" dirty="0" smtClean="0"/>
            <a:t>Stack Overflow</a:t>
          </a:r>
          <a:r>
            <a:rPr lang="zh-TW" altLang="en-US" dirty="0" smtClean="0"/>
            <a:t>獲</a:t>
          </a:r>
          <a:r>
            <a:rPr lang="en-US" b="0" i="0" dirty="0" smtClean="0"/>
            <a:t>Most Loved Programming Language</a:t>
          </a:r>
          <a:r>
            <a:rPr lang="zh-TW" altLang="en-US" b="0" i="0" dirty="0" smtClean="0"/>
            <a:t> </a:t>
          </a:r>
          <a:r>
            <a:rPr lang="en-US" altLang="zh-TW" b="0" i="0" dirty="0" smtClean="0"/>
            <a:t>No.1</a:t>
          </a:r>
          <a:endParaRPr lang="zh-TW" altLang="en-US" dirty="0"/>
        </a:p>
      </dgm:t>
    </dgm:pt>
    <dgm:pt modelId="{63DD6EBD-A9FD-4C64-AD07-9EE1ED93F80F}" type="parTrans" cxnId="{2D5D834D-3C03-412D-AF2B-EF13B6F2DA61}">
      <dgm:prSet/>
      <dgm:spPr/>
      <dgm:t>
        <a:bodyPr/>
        <a:lstStyle/>
        <a:p>
          <a:endParaRPr lang="zh-TW" altLang="en-US"/>
        </a:p>
      </dgm:t>
    </dgm:pt>
    <dgm:pt modelId="{BBC4973E-5D67-42DB-BE83-82D4F6610B2D}" type="sibTrans" cxnId="{2D5D834D-3C03-412D-AF2B-EF13B6F2DA61}">
      <dgm:prSet/>
      <dgm:spPr/>
      <dgm:t>
        <a:bodyPr/>
        <a:lstStyle/>
        <a:p>
          <a:endParaRPr lang="zh-TW" altLang="en-US"/>
        </a:p>
      </dgm:t>
    </dgm:pt>
    <dgm:pt modelId="{F2BCEB41-CEA6-4F53-9FAB-70EBDD99225A}" type="pres">
      <dgm:prSet presAssocID="{C46B3FE2-FBEF-4EE5-B1DC-9ACC0B8A5F68}" presName="linearFlow" presStyleCnt="0">
        <dgm:presLayoutVars>
          <dgm:dir/>
          <dgm:animLvl val="lvl"/>
          <dgm:resizeHandles val="exact"/>
        </dgm:presLayoutVars>
      </dgm:prSet>
      <dgm:spPr/>
      <dgm:t>
        <a:bodyPr/>
        <a:lstStyle/>
        <a:p>
          <a:endParaRPr lang="zh-TW" altLang="en-US"/>
        </a:p>
      </dgm:t>
    </dgm:pt>
    <dgm:pt modelId="{41F10946-0513-436E-901B-27F8C813CDE4}" type="pres">
      <dgm:prSet presAssocID="{CF567A8C-F775-4560-B572-99EC51BD6E2C}" presName="composite" presStyleCnt="0"/>
      <dgm:spPr/>
    </dgm:pt>
    <dgm:pt modelId="{151D3B54-69ED-484F-A8C9-EBBB6BE0A85C}" type="pres">
      <dgm:prSet presAssocID="{CF567A8C-F775-4560-B572-99EC51BD6E2C}" presName="parentText" presStyleLbl="alignNode1" presStyleIdx="0" presStyleCnt="4">
        <dgm:presLayoutVars>
          <dgm:chMax val="1"/>
          <dgm:bulletEnabled val="1"/>
        </dgm:presLayoutVars>
      </dgm:prSet>
      <dgm:spPr/>
      <dgm:t>
        <a:bodyPr/>
        <a:lstStyle/>
        <a:p>
          <a:endParaRPr lang="zh-TW" altLang="en-US"/>
        </a:p>
      </dgm:t>
    </dgm:pt>
    <dgm:pt modelId="{B0D57EF5-251A-4353-B3C5-75608C0217C7}" type="pres">
      <dgm:prSet presAssocID="{CF567A8C-F775-4560-B572-99EC51BD6E2C}" presName="descendantText" presStyleLbl="alignAcc1" presStyleIdx="0" presStyleCnt="4">
        <dgm:presLayoutVars>
          <dgm:bulletEnabled val="1"/>
        </dgm:presLayoutVars>
      </dgm:prSet>
      <dgm:spPr/>
      <dgm:t>
        <a:bodyPr/>
        <a:lstStyle/>
        <a:p>
          <a:endParaRPr lang="zh-TW" altLang="en-US"/>
        </a:p>
      </dgm:t>
    </dgm:pt>
    <dgm:pt modelId="{BA3C180F-CE5A-449E-B88C-78A19722A9F2}" type="pres">
      <dgm:prSet presAssocID="{E0B4A320-17D2-4097-995C-31D0528D36C5}" presName="sp" presStyleCnt="0"/>
      <dgm:spPr/>
    </dgm:pt>
    <dgm:pt modelId="{DAF6AA7E-8923-4FE2-B686-701C278BAE2A}" type="pres">
      <dgm:prSet presAssocID="{77C067FD-5E29-4ADE-BD4B-2C65018178C7}" presName="composite" presStyleCnt="0"/>
      <dgm:spPr/>
    </dgm:pt>
    <dgm:pt modelId="{180B1B3A-9B10-4FB3-B580-E619C47FA05B}" type="pres">
      <dgm:prSet presAssocID="{77C067FD-5E29-4ADE-BD4B-2C65018178C7}" presName="parentText" presStyleLbl="alignNode1" presStyleIdx="1" presStyleCnt="4">
        <dgm:presLayoutVars>
          <dgm:chMax val="1"/>
          <dgm:bulletEnabled val="1"/>
        </dgm:presLayoutVars>
      </dgm:prSet>
      <dgm:spPr/>
      <dgm:t>
        <a:bodyPr/>
        <a:lstStyle/>
        <a:p>
          <a:endParaRPr lang="zh-TW" altLang="en-US"/>
        </a:p>
      </dgm:t>
    </dgm:pt>
    <dgm:pt modelId="{77D09B1F-3596-48EE-9C97-3B55AF4F1BA7}" type="pres">
      <dgm:prSet presAssocID="{77C067FD-5E29-4ADE-BD4B-2C65018178C7}" presName="descendantText" presStyleLbl="alignAcc1" presStyleIdx="1" presStyleCnt="4">
        <dgm:presLayoutVars>
          <dgm:bulletEnabled val="1"/>
        </dgm:presLayoutVars>
      </dgm:prSet>
      <dgm:spPr/>
      <dgm:t>
        <a:bodyPr/>
        <a:lstStyle/>
        <a:p>
          <a:endParaRPr lang="zh-TW" altLang="en-US"/>
        </a:p>
      </dgm:t>
    </dgm:pt>
    <dgm:pt modelId="{B411435D-4A65-4DB5-A6FD-390CA1BDC6B6}" type="pres">
      <dgm:prSet presAssocID="{4175205B-F665-46F0-B210-E71243159EF8}" presName="sp" presStyleCnt="0"/>
      <dgm:spPr/>
    </dgm:pt>
    <dgm:pt modelId="{A8BB77E9-C9D5-442C-A092-6335C2451D6A}" type="pres">
      <dgm:prSet presAssocID="{B4DEF3E0-39D4-400B-B9E0-73F0D04F9AC0}" presName="composite" presStyleCnt="0"/>
      <dgm:spPr/>
    </dgm:pt>
    <dgm:pt modelId="{FD00CB76-72A4-4C12-9BAE-0BF9B7B38CF8}" type="pres">
      <dgm:prSet presAssocID="{B4DEF3E0-39D4-400B-B9E0-73F0D04F9AC0}" presName="parentText" presStyleLbl="alignNode1" presStyleIdx="2" presStyleCnt="4">
        <dgm:presLayoutVars>
          <dgm:chMax val="1"/>
          <dgm:bulletEnabled val="1"/>
        </dgm:presLayoutVars>
      </dgm:prSet>
      <dgm:spPr/>
      <dgm:t>
        <a:bodyPr/>
        <a:lstStyle/>
        <a:p>
          <a:endParaRPr lang="zh-TW" altLang="en-US"/>
        </a:p>
      </dgm:t>
    </dgm:pt>
    <dgm:pt modelId="{118A6934-AF03-48BE-B853-CB714C5AC716}" type="pres">
      <dgm:prSet presAssocID="{B4DEF3E0-39D4-400B-B9E0-73F0D04F9AC0}" presName="descendantText" presStyleLbl="alignAcc1" presStyleIdx="2" presStyleCnt="4">
        <dgm:presLayoutVars>
          <dgm:bulletEnabled val="1"/>
        </dgm:presLayoutVars>
      </dgm:prSet>
      <dgm:spPr/>
      <dgm:t>
        <a:bodyPr/>
        <a:lstStyle/>
        <a:p>
          <a:endParaRPr lang="zh-TW" altLang="en-US"/>
        </a:p>
      </dgm:t>
    </dgm:pt>
    <dgm:pt modelId="{2FFAF8E7-C285-48DB-A4F6-320163C31332}" type="pres">
      <dgm:prSet presAssocID="{F12867F2-AB15-4BB9-8F1F-8F77ED34F688}" presName="sp" presStyleCnt="0"/>
      <dgm:spPr/>
    </dgm:pt>
    <dgm:pt modelId="{9D1E6BEC-AF57-42DE-9E04-455F2331F4F4}" type="pres">
      <dgm:prSet presAssocID="{7C93DDF9-292D-464A-9C35-4C415580DF2B}" presName="composite" presStyleCnt="0"/>
      <dgm:spPr/>
    </dgm:pt>
    <dgm:pt modelId="{44FA3371-3300-42B3-B511-912004A56529}" type="pres">
      <dgm:prSet presAssocID="{7C93DDF9-292D-464A-9C35-4C415580DF2B}" presName="parentText" presStyleLbl="alignNode1" presStyleIdx="3" presStyleCnt="4">
        <dgm:presLayoutVars>
          <dgm:chMax val="1"/>
          <dgm:bulletEnabled val="1"/>
        </dgm:presLayoutVars>
      </dgm:prSet>
      <dgm:spPr/>
      <dgm:t>
        <a:bodyPr/>
        <a:lstStyle/>
        <a:p>
          <a:endParaRPr lang="zh-TW" altLang="en-US"/>
        </a:p>
      </dgm:t>
    </dgm:pt>
    <dgm:pt modelId="{4A5C0E18-C215-4021-8985-A50E076B8DC4}" type="pres">
      <dgm:prSet presAssocID="{7C93DDF9-292D-464A-9C35-4C415580DF2B}" presName="descendantText" presStyleLbl="alignAcc1" presStyleIdx="3" presStyleCnt="4">
        <dgm:presLayoutVars>
          <dgm:bulletEnabled val="1"/>
        </dgm:presLayoutVars>
      </dgm:prSet>
      <dgm:spPr/>
      <dgm:t>
        <a:bodyPr/>
        <a:lstStyle/>
        <a:p>
          <a:endParaRPr lang="zh-TW" altLang="en-US"/>
        </a:p>
      </dgm:t>
    </dgm:pt>
  </dgm:ptLst>
  <dgm:cxnLst>
    <dgm:cxn modelId="{F6D1FF5E-ABE8-483F-B8C7-1399074979C4}" srcId="{CF567A8C-F775-4560-B572-99EC51BD6E2C}" destId="{2593E576-EC73-4FBF-8214-E82CEBB8A55C}" srcOrd="0" destOrd="0" parTransId="{F4B63715-69D6-4089-8B6B-DD1EA6A12AF9}" sibTransId="{489BEE3B-C052-4F42-8B06-92294B1F1EAB}"/>
    <dgm:cxn modelId="{0C92C3A4-951D-4E1C-8C72-0D474FE36867}" srcId="{C46B3FE2-FBEF-4EE5-B1DC-9ACC0B8A5F68}" destId="{7C93DDF9-292D-464A-9C35-4C415580DF2B}" srcOrd="3" destOrd="0" parTransId="{864F803B-C304-40CC-B07C-65CF2A8F8478}" sibTransId="{AC046988-61F4-4B12-803F-1F9E95272851}"/>
    <dgm:cxn modelId="{8087A4B0-3581-4418-A608-5AEE9E2512A7}" srcId="{C46B3FE2-FBEF-4EE5-B1DC-9ACC0B8A5F68}" destId="{B4DEF3E0-39D4-400B-B9E0-73F0D04F9AC0}" srcOrd="2" destOrd="0" parTransId="{B3E14D58-4A01-48F7-A0F1-7E816DB85BD3}" sibTransId="{F12867F2-AB15-4BB9-8F1F-8F77ED34F688}"/>
    <dgm:cxn modelId="{92CF5181-59FE-41D5-B38A-D41B1346DBCD}" type="presOf" srcId="{77C067FD-5E29-4ADE-BD4B-2C65018178C7}" destId="{180B1B3A-9B10-4FB3-B580-E619C47FA05B}" srcOrd="0" destOrd="0" presId="urn:microsoft.com/office/officeart/2005/8/layout/chevron2"/>
    <dgm:cxn modelId="{F0AA2FE7-B07D-4F54-8A48-0BDC25596201}" srcId="{C46B3FE2-FBEF-4EE5-B1DC-9ACC0B8A5F68}" destId="{CF567A8C-F775-4560-B572-99EC51BD6E2C}" srcOrd="0" destOrd="0" parTransId="{E05E3B3B-1952-4908-A5C4-53674995ACDA}" sibTransId="{E0B4A320-17D2-4097-995C-31D0528D36C5}"/>
    <dgm:cxn modelId="{89B41C68-E096-4A0E-A694-7F5701FC2F83}" type="presOf" srcId="{65B2D309-1C06-403D-BEFA-C1BB1653DB5E}" destId="{118A6934-AF03-48BE-B853-CB714C5AC716}" srcOrd="0" destOrd="0" presId="urn:microsoft.com/office/officeart/2005/8/layout/chevron2"/>
    <dgm:cxn modelId="{94AB21EF-A505-4FCD-8982-C5225C9918A9}" type="presOf" srcId="{B4DEF3E0-39D4-400B-B9E0-73F0D04F9AC0}" destId="{FD00CB76-72A4-4C12-9BAE-0BF9B7B38CF8}" srcOrd="0" destOrd="0" presId="urn:microsoft.com/office/officeart/2005/8/layout/chevron2"/>
    <dgm:cxn modelId="{BDCFB21B-F93A-486E-AC33-1A18A383897B}" type="presOf" srcId="{2593E576-EC73-4FBF-8214-E82CEBB8A55C}" destId="{B0D57EF5-251A-4353-B3C5-75608C0217C7}" srcOrd="0" destOrd="0" presId="urn:microsoft.com/office/officeart/2005/8/layout/chevron2"/>
    <dgm:cxn modelId="{653D7704-60F1-48D1-A944-BABB0D692E49}" srcId="{B4DEF3E0-39D4-400B-B9E0-73F0D04F9AC0}" destId="{65B2D309-1C06-403D-BEFA-C1BB1653DB5E}" srcOrd="0" destOrd="0" parTransId="{1B92EEAF-483B-426D-916C-C7AB3459E989}" sibTransId="{E04B37A9-F4A1-4F61-AFE0-34D0F2969C39}"/>
    <dgm:cxn modelId="{C8D0466F-DB65-484E-9C5E-28CD9C47A4AF}" type="presOf" srcId="{CF567A8C-F775-4560-B572-99EC51BD6E2C}" destId="{151D3B54-69ED-484F-A8C9-EBBB6BE0A85C}" srcOrd="0" destOrd="0" presId="urn:microsoft.com/office/officeart/2005/8/layout/chevron2"/>
    <dgm:cxn modelId="{3534FD37-EB3C-4B37-B3DA-3AFB6AAD7E80}" type="presOf" srcId="{40232314-6801-4DD7-B2E1-7A9FBC4A8879}" destId="{118A6934-AF03-48BE-B853-CB714C5AC716}" srcOrd="0" destOrd="1" presId="urn:microsoft.com/office/officeart/2005/8/layout/chevron2"/>
    <dgm:cxn modelId="{94B6E144-5EFC-4729-ADFE-A0C31BAE1E72}" type="presOf" srcId="{0C48D689-E6C1-4205-AC44-1581B26FAA4F}" destId="{4A5C0E18-C215-4021-8985-A50E076B8DC4}" srcOrd="0" destOrd="0" presId="urn:microsoft.com/office/officeart/2005/8/layout/chevron2"/>
    <dgm:cxn modelId="{0720817C-A21D-463A-B289-6DE88CEE03E9}" type="presOf" srcId="{7C93DDF9-292D-464A-9C35-4C415580DF2B}" destId="{44FA3371-3300-42B3-B511-912004A56529}" srcOrd="0" destOrd="0" presId="urn:microsoft.com/office/officeart/2005/8/layout/chevron2"/>
    <dgm:cxn modelId="{E204F114-1CA6-4211-BE4A-D329764F7DB2}" srcId="{77C067FD-5E29-4ADE-BD4B-2C65018178C7}" destId="{D395EF5B-7C90-4CFC-A3E9-1C09D39834D4}" srcOrd="0" destOrd="0" parTransId="{ABCA41DD-B86F-4317-8B19-53DC776B9D91}" sibTransId="{C30FC9AF-19B5-45C0-909B-19B99E5062C9}"/>
    <dgm:cxn modelId="{CECB0288-85D2-4274-80D7-EA8AE79C6E38}" srcId="{C46B3FE2-FBEF-4EE5-B1DC-9ACC0B8A5F68}" destId="{77C067FD-5E29-4ADE-BD4B-2C65018178C7}" srcOrd="1" destOrd="0" parTransId="{435AFB05-1F24-4F4B-8403-2F5C9894D846}" sibTransId="{4175205B-F665-46F0-B210-E71243159EF8}"/>
    <dgm:cxn modelId="{5CD38E75-E204-45FE-A5F2-424BCE8F6BE2}" type="presOf" srcId="{C90DEA4B-C23E-4FD9-B6C3-A9FD690F03E3}" destId="{4A5C0E18-C215-4021-8985-A50E076B8DC4}" srcOrd="0" destOrd="1" presId="urn:microsoft.com/office/officeart/2005/8/layout/chevron2"/>
    <dgm:cxn modelId="{F6464E74-B761-4DB7-AA57-7F67537E9DD0}" type="presOf" srcId="{D395EF5B-7C90-4CFC-A3E9-1C09D39834D4}" destId="{77D09B1F-3596-48EE-9C97-3B55AF4F1BA7}" srcOrd="0" destOrd="0" presId="urn:microsoft.com/office/officeart/2005/8/layout/chevron2"/>
    <dgm:cxn modelId="{7DB1FE15-C170-463F-9663-730392A066D3}" srcId="{7C93DDF9-292D-464A-9C35-4C415580DF2B}" destId="{0C48D689-E6C1-4205-AC44-1581B26FAA4F}" srcOrd="0" destOrd="0" parTransId="{3EB90518-1C95-427B-A9D5-51491F717ECC}" sibTransId="{D07440A8-2461-4E29-AE66-E472D9CAF9E9}"/>
    <dgm:cxn modelId="{82625326-4E40-473F-8898-D44B9ADAC45F}" type="presOf" srcId="{C46B3FE2-FBEF-4EE5-B1DC-9ACC0B8A5F68}" destId="{F2BCEB41-CEA6-4F53-9FAB-70EBDD99225A}" srcOrd="0" destOrd="0" presId="urn:microsoft.com/office/officeart/2005/8/layout/chevron2"/>
    <dgm:cxn modelId="{2D5D834D-3C03-412D-AF2B-EF13B6F2DA61}" srcId="{B4DEF3E0-39D4-400B-B9E0-73F0D04F9AC0}" destId="{40232314-6801-4DD7-B2E1-7A9FBC4A8879}" srcOrd="1" destOrd="0" parTransId="{63DD6EBD-A9FD-4C64-AD07-9EE1ED93F80F}" sibTransId="{BBC4973E-5D67-42DB-BE83-82D4F6610B2D}"/>
    <dgm:cxn modelId="{AAA7165A-52DC-49B2-9B23-6CEBD6011EE3}" srcId="{7C93DDF9-292D-464A-9C35-4C415580DF2B}" destId="{C90DEA4B-C23E-4FD9-B6C3-A9FD690F03E3}" srcOrd="1" destOrd="0" parTransId="{94A741FD-FC09-4FAD-B3B1-37071F4C5B7F}" sibTransId="{289D78E6-C48F-4DBC-9ABA-0AD7CCD286E9}"/>
    <dgm:cxn modelId="{44C11902-9165-486D-A325-431677875383}" type="presParOf" srcId="{F2BCEB41-CEA6-4F53-9FAB-70EBDD99225A}" destId="{41F10946-0513-436E-901B-27F8C813CDE4}" srcOrd="0" destOrd="0" presId="urn:microsoft.com/office/officeart/2005/8/layout/chevron2"/>
    <dgm:cxn modelId="{752CB870-B4F8-4193-B966-39CDCF4E6183}" type="presParOf" srcId="{41F10946-0513-436E-901B-27F8C813CDE4}" destId="{151D3B54-69ED-484F-A8C9-EBBB6BE0A85C}" srcOrd="0" destOrd="0" presId="urn:microsoft.com/office/officeart/2005/8/layout/chevron2"/>
    <dgm:cxn modelId="{134BD741-4CA2-4318-BB28-2F60E47CE06A}" type="presParOf" srcId="{41F10946-0513-436E-901B-27F8C813CDE4}" destId="{B0D57EF5-251A-4353-B3C5-75608C0217C7}" srcOrd="1" destOrd="0" presId="urn:microsoft.com/office/officeart/2005/8/layout/chevron2"/>
    <dgm:cxn modelId="{1D54F4BA-FFAA-4845-BF8F-56C15755537B}" type="presParOf" srcId="{F2BCEB41-CEA6-4F53-9FAB-70EBDD99225A}" destId="{BA3C180F-CE5A-449E-B88C-78A19722A9F2}" srcOrd="1" destOrd="0" presId="urn:microsoft.com/office/officeart/2005/8/layout/chevron2"/>
    <dgm:cxn modelId="{A497D997-1AC3-4F76-8DD1-715100DFC338}" type="presParOf" srcId="{F2BCEB41-CEA6-4F53-9FAB-70EBDD99225A}" destId="{DAF6AA7E-8923-4FE2-B686-701C278BAE2A}" srcOrd="2" destOrd="0" presId="urn:microsoft.com/office/officeart/2005/8/layout/chevron2"/>
    <dgm:cxn modelId="{31136950-CC88-4ABC-B8F2-F95A84A9A55A}" type="presParOf" srcId="{DAF6AA7E-8923-4FE2-B686-701C278BAE2A}" destId="{180B1B3A-9B10-4FB3-B580-E619C47FA05B}" srcOrd="0" destOrd="0" presId="urn:microsoft.com/office/officeart/2005/8/layout/chevron2"/>
    <dgm:cxn modelId="{C70F79E3-F72B-4DC6-A22C-9729A6B59DB1}" type="presParOf" srcId="{DAF6AA7E-8923-4FE2-B686-701C278BAE2A}" destId="{77D09B1F-3596-48EE-9C97-3B55AF4F1BA7}" srcOrd="1" destOrd="0" presId="urn:microsoft.com/office/officeart/2005/8/layout/chevron2"/>
    <dgm:cxn modelId="{2E7391B8-9C87-46F2-A40B-6314CC50D628}" type="presParOf" srcId="{F2BCEB41-CEA6-4F53-9FAB-70EBDD99225A}" destId="{B411435D-4A65-4DB5-A6FD-390CA1BDC6B6}" srcOrd="3" destOrd="0" presId="urn:microsoft.com/office/officeart/2005/8/layout/chevron2"/>
    <dgm:cxn modelId="{DDD13333-F367-4A7A-AD3B-41185D4865FA}" type="presParOf" srcId="{F2BCEB41-CEA6-4F53-9FAB-70EBDD99225A}" destId="{A8BB77E9-C9D5-442C-A092-6335C2451D6A}" srcOrd="4" destOrd="0" presId="urn:microsoft.com/office/officeart/2005/8/layout/chevron2"/>
    <dgm:cxn modelId="{4DED1179-F257-4B7F-AC4C-54490F690EC3}" type="presParOf" srcId="{A8BB77E9-C9D5-442C-A092-6335C2451D6A}" destId="{FD00CB76-72A4-4C12-9BAE-0BF9B7B38CF8}" srcOrd="0" destOrd="0" presId="urn:microsoft.com/office/officeart/2005/8/layout/chevron2"/>
    <dgm:cxn modelId="{E3616E11-0C6A-419A-BEAB-49D6886950BE}" type="presParOf" srcId="{A8BB77E9-C9D5-442C-A092-6335C2451D6A}" destId="{118A6934-AF03-48BE-B853-CB714C5AC716}" srcOrd="1" destOrd="0" presId="urn:microsoft.com/office/officeart/2005/8/layout/chevron2"/>
    <dgm:cxn modelId="{02BA8F00-A91D-4AF2-A31B-66F8F0C2415B}" type="presParOf" srcId="{F2BCEB41-CEA6-4F53-9FAB-70EBDD99225A}" destId="{2FFAF8E7-C285-48DB-A4F6-320163C31332}" srcOrd="5" destOrd="0" presId="urn:microsoft.com/office/officeart/2005/8/layout/chevron2"/>
    <dgm:cxn modelId="{25293616-8EE6-4C53-8988-779DB98DB227}" type="presParOf" srcId="{F2BCEB41-CEA6-4F53-9FAB-70EBDD99225A}" destId="{9D1E6BEC-AF57-42DE-9E04-455F2331F4F4}" srcOrd="6" destOrd="0" presId="urn:microsoft.com/office/officeart/2005/8/layout/chevron2"/>
    <dgm:cxn modelId="{2380260E-1141-4B69-9F39-898643DA7A63}" type="presParOf" srcId="{9D1E6BEC-AF57-42DE-9E04-455F2331F4F4}" destId="{44FA3371-3300-42B3-B511-912004A56529}" srcOrd="0" destOrd="0" presId="urn:microsoft.com/office/officeart/2005/8/layout/chevron2"/>
    <dgm:cxn modelId="{AC4E1F35-26B9-4D1F-9476-7B25B5214970}" type="presParOf" srcId="{9D1E6BEC-AF57-42DE-9E04-455F2331F4F4}" destId="{4A5C0E18-C215-4021-8985-A50E076B8DC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0D83000-5012-468A-A21F-198AD9921EF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DC1C3DE5-E3E6-4233-9FB3-2F52FFFA9B0C}">
      <dgm:prSet phldrT="[文字]" custT="1"/>
      <dgm:spPr>
        <a:ln>
          <a:solidFill>
            <a:schemeClr val="accent2">
              <a:lumMod val="25000"/>
            </a:schemeClr>
          </a:solidFill>
        </a:ln>
      </dgm:spPr>
      <dgm:t>
        <a:bodyPr vert="horz"/>
        <a:lstStyle/>
        <a:p>
          <a:r>
            <a:rPr lang="en-US" altLang="zh-TW" sz="2800" dirty="0" smtClean="0">
              <a:solidFill>
                <a:schemeClr val="accent4"/>
              </a:solidFill>
              <a:latin typeface="Consolas" panose="020B0609020204030204" pitchFamily="49" charset="0"/>
            </a:rPr>
            <a:t>Type</a:t>
          </a:r>
          <a:endParaRPr lang="zh-TW" altLang="en-US" sz="2800" dirty="0">
            <a:solidFill>
              <a:schemeClr val="accent4"/>
            </a:solidFill>
            <a:latin typeface="Consolas" panose="020B0609020204030204" pitchFamily="49" charset="0"/>
          </a:endParaRPr>
        </a:p>
      </dgm:t>
    </dgm:pt>
    <dgm:pt modelId="{39BEB993-7F30-4719-8DBE-F7B8AE16364C}" type="parTrans" cxnId="{B39397FB-09F7-4EDC-AF6D-7AA1F9B872BB}">
      <dgm:prSet/>
      <dgm:spPr/>
      <dgm:t>
        <a:bodyPr/>
        <a:lstStyle/>
        <a:p>
          <a:endParaRPr lang="zh-TW" altLang="en-US">
            <a:solidFill>
              <a:schemeClr val="accent4"/>
            </a:solidFill>
            <a:latin typeface="Consolas" panose="020B0609020204030204" pitchFamily="49" charset="0"/>
          </a:endParaRPr>
        </a:p>
      </dgm:t>
    </dgm:pt>
    <dgm:pt modelId="{8AE35402-5B99-4EE7-B7AD-7004035295E7}" type="sibTrans" cxnId="{B39397FB-09F7-4EDC-AF6D-7AA1F9B872BB}">
      <dgm:prSet/>
      <dgm:spPr/>
      <dgm:t>
        <a:bodyPr/>
        <a:lstStyle/>
        <a:p>
          <a:endParaRPr lang="zh-TW" altLang="en-US">
            <a:solidFill>
              <a:schemeClr val="accent4"/>
            </a:solidFill>
            <a:latin typeface="Consolas" panose="020B0609020204030204" pitchFamily="49" charset="0"/>
          </a:endParaRPr>
        </a:p>
      </dgm:t>
    </dgm:pt>
    <dgm:pt modelId="{6E1C8691-57EC-46E4-AB10-59EE2280BEEC}">
      <dgm:prSet phldrT="[文字]" custT="1"/>
      <dgm:spPr>
        <a:ln>
          <a:solidFill>
            <a:schemeClr val="accent2">
              <a:lumMod val="25000"/>
            </a:schemeClr>
          </a:solidFill>
        </a:ln>
      </dgm:spPr>
      <dgm:t>
        <a:bodyPr/>
        <a:lstStyle/>
        <a:p>
          <a:r>
            <a:rPr lang="en-US" altLang="zh-TW" sz="1800" dirty="0" err="1" smtClean="0">
              <a:solidFill>
                <a:schemeClr val="accent4"/>
              </a:solidFill>
              <a:latin typeface="Consolas" panose="020B0609020204030204" pitchFamily="49" charset="0"/>
            </a:rPr>
            <a:t>Int</a:t>
          </a:r>
          <a:r>
            <a:rPr lang="en-US" altLang="zh-TW" sz="1800" dirty="0" smtClean="0">
              <a:solidFill>
                <a:schemeClr val="accent4"/>
              </a:solidFill>
              <a:latin typeface="Consolas" panose="020B0609020204030204" pitchFamily="49" charset="0"/>
            </a:rPr>
            <a:t> </a:t>
          </a:r>
          <a:r>
            <a:rPr lang="en-US" altLang="zh-TW" sz="1800" dirty="0" err="1" smtClean="0">
              <a:solidFill>
                <a:schemeClr val="accent4"/>
              </a:solidFill>
              <a:latin typeface="Consolas" panose="020B0609020204030204" pitchFamily="49" charset="0"/>
            </a:rPr>
            <a:t>Uint</a:t>
          </a:r>
          <a:endParaRPr lang="en-US" altLang="zh-TW" sz="1800" dirty="0" smtClean="0">
            <a:solidFill>
              <a:schemeClr val="accent4"/>
            </a:solidFill>
            <a:latin typeface="Consolas" panose="020B0609020204030204" pitchFamily="49" charset="0"/>
          </a:endParaRPr>
        </a:p>
        <a:p>
          <a:r>
            <a:rPr lang="zh-TW" altLang="en-US" sz="1800" dirty="0" smtClean="0">
              <a:solidFill>
                <a:schemeClr val="accent4"/>
              </a:solidFill>
              <a:latin typeface="微軟正黑體" panose="020B0604030504040204" pitchFamily="34" charset="-120"/>
              <a:ea typeface="微軟正黑體" panose="020B0604030504040204" pitchFamily="34" charset="-120"/>
            </a:rPr>
            <a:t>整數</a:t>
          </a:r>
          <a:endParaRPr lang="zh-TW" altLang="en-US" sz="1800" dirty="0">
            <a:solidFill>
              <a:schemeClr val="accent4"/>
            </a:solidFill>
            <a:latin typeface="微軟正黑體" panose="020B0604030504040204" pitchFamily="34" charset="-120"/>
            <a:ea typeface="微軟正黑體" panose="020B0604030504040204" pitchFamily="34" charset="-120"/>
          </a:endParaRPr>
        </a:p>
      </dgm:t>
    </dgm:pt>
    <dgm:pt modelId="{1E74CCB5-F348-4E03-8BBB-18E441CC9016}" type="parTrans" cxnId="{46D6BF89-721F-4F41-8378-1F075E5FD198}">
      <dgm:prSet/>
      <dgm:spPr/>
      <dgm:t>
        <a:bodyPr/>
        <a:lstStyle/>
        <a:p>
          <a:endParaRPr lang="zh-TW" altLang="en-US">
            <a:solidFill>
              <a:schemeClr val="accent4"/>
            </a:solidFill>
            <a:latin typeface="Consolas" panose="020B0609020204030204" pitchFamily="49" charset="0"/>
          </a:endParaRPr>
        </a:p>
      </dgm:t>
    </dgm:pt>
    <dgm:pt modelId="{37D31BBC-2E38-4F90-990F-FB9C45224A4E}" type="sibTrans" cxnId="{46D6BF89-721F-4F41-8378-1F075E5FD198}">
      <dgm:prSet/>
      <dgm:spPr/>
      <dgm:t>
        <a:bodyPr/>
        <a:lstStyle/>
        <a:p>
          <a:endParaRPr lang="zh-TW" altLang="en-US">
            <a:solidFill>
              <a:schemeClr val="accent4"/>
            </a:solidFill>
            <a:latin typeface="Consolas" panose="020B0609020204030204" pitchFamily="49" charset="0"/>
          </a:endParaRPr>
        </a:p>
      </dgm:t>
    </dgm:pt>
    <dgm:pt modelId="{F03AB975-D1C8-465C-9EF0-C7518A7AF50B}">
      <dgm:prSet phldrT="[文字]" custT="1"/>
      <dgm:spPr>
        <a:ln>
          <a:solidFill>
            <a:schemeClr val="accent2">
              <a:lumMod val="25000"/>
            </a:schemeClr>
          </a:solidFill>
        </a:ln>
      </dgm:spPr>
      <dgm:t>
        <a:bodyPr/>
        <a:lstStyle/>
        <a:p>
          <a:r>
            <a:rPr lang="en-US" altLang="zh-TW" sz="1800" dirty="0" smtClean="0">
              <a:solidFill>
                <a:schemeClr val="accent4"/>
              </a:solidFill>
              <a:latin typeface="Consolas" panose="020B0609020204030204" pitchFamily="49" charset="0"/>
            </a:rPr>
            <a:t>Double</a:t>
          </a:r>
          <a:r>
            <a:rPr lang="zh-TW" altLang="en-US" sz="1800" dirty="0" smtClean="0">
              <a:solidFill>
                <a:schemeClr val="accent4"/>
              </a:solidFill>
              <a:latin typeface="Consolas" panose="020B0609020204030204" pitchFamily="49" charset="0"/>
            </a:rPr>
            <a:t>、</a:t>
          </a:r>
          <a:r>
            <a:rPr lang="en-US" altLang="zh-TW" sz="1800" dirty="0" smtClean="0">
              <a:solidFill>
                <a:schemeClr val="accent4"/>
              </a:solidFill>
              <a:latin typeface="Consolas" panose="020B0609020204030204" pitchFamily="49" charset="0"/>
            </a:rPr>
            <a:t>Float</a:t>
          </a:r>
          <a:br>
            <a:rPr lang="en-US" altLang="zh-TW" sz="1800" dirty="0" smtClean="0">
              <a:solidFill>
                <a:schemeClr val="accent4"/>
              </a:solidFill>
              <a:latin typeface="Consolas" panose="020B0609020204030204" pitchFamily="49" charset="0"/>
            </a:rPr>
          </a:br>
          <a:r>
            <a:rPr lang="zh-TW" altLang="en-US" sz="1800" dirty="0" smtClean="0">
              <a:solidFill>
                <a:schemeClr val="accent4"/>
              </a:solidFill>
              <a:latin typeface="微軟正黑體" panose="020B0604030504040204" pitchFamily="34" charset="-120"/>
              <a:ea typeface="微軟正黑體" panose="020B0604030504040204" pitchFamily="34" charset="-120"/>
            </a:rPr>
            <a:t>浮點數</a:t>
          </a:r>
          <a:endParaRPr lang="zh-TW" altLang="en-US" sz="1800" dirty="0">
            <a:solidFill>
              <a:schemeClr val="accent4"/>
            </a:solidFill>
            <a:latin typeface="微軟正黑體" panose="020B0604030504040204" pitchFamily="34" charset="-120"/>
            <a:ea typeface="微軟正黑體" panose="020B0604030504040204" pitchFamily="34" charset="-120"/>
          </a:endParaRPr>
        </a:p>
      </dgm:t>
    </dgm:pt>
    <dgm:pt modelId="{A7D511A8-010E-42D3-8D25-3B1E695BD6C0}" type="parTrans" cxnId="{1A233A22-2F9D-421D-9163-74D0CA37AE69}">
      <dgm:prSet/>
      <dgm:spPr/>
      <dgm:t>
        <a:bodyPr/>
        <a:lstStyle/>
        <a:p>
          <a:endParaRPr lang="zh-TW" altLang="en-US">
            <a:solidFill>
              <a:schemeClr val="accent4"/>
            </a:solidFill>
            <a:latin typeface="Consolas" panose="020B0609020204030204" pitchFamily="49" charset="0"/>
          </a:endParaRPr>
        </a:p>
      </dgm:t>
    </dgm:pt>
    <dgm:pt modelId="{91E1BE15-E86F-4B9B-AB24-810F8A82E3EA}" type="sibTrans" cxnId="{1A233A22-2F9D-421D-9163-74D0CA37AE69}">
      <dgm:prSet/>
      <dgm:spPr/>
      <dgm:t>
        <a:bodyPr/>
        <a:lstStyle/>
        <a:p>
          <a:endParaRPr lang="zh-TW" altLang="en-US">
            <a:solidFill>
              <a:schemeClr val="accent4"/>
            </a:solidFill>
            <a:latin typeface="Consolas" panose="020B0609020204030204" pitchFamily="49" charset="0"/>
          </a:endParaRPr>
        </a:p>
      </dgm:t>
    </dgm:pt>
    <dgm:pt modelId="{18CB0DD9-57E9-4F2D-BA7A-1B640B287946}">
      <dgm:prSet phldrT="[文字]" custT="1"/>
      <dgm:spPr>
        <a:ln>
          <a:solidFill>
            <a:schemeClr val="accent1">
              <a:lumMod val="25000"/>
            </a:schemeClr>
          </a:solidFill>
        </a:ln>
      </dgm:spPr>
      <dgm:t>
        <a:bodyPr/>
        <a:lstStyle/>
        <a:p>
          <a:r>
            <a:rPr lang="en-US" altLang="zh-TW" sz="1800" dirty="0" smtClean="0">
              <a:solidFill>
                <a:schemeClr val="accent4"/>
              </a:solidFill>
              <a:latin typeface="Consolas" panose="020B0609020204030204" pitchFamily="49" charset="0"/>
            </a:rPr>
            <a:t>Bool</a:t>
          </a:r>
          <a:br>
            <a:rPr lang="en-US" altLang="zh-TW" sz="1800" dirty="0" smtClean="0">
              <a:solidFill>
                <a:schemeClr val="accent4"/>
              </a:solidFill>
              <a:latin typeface="Consolas" panose="020B0609020204030204" pitchFamily="49" charset="0"/>
            </a:rPr>
          </a:br>
          <a:r>
            <a:rPr lang="zh-TW" altLang="en-US" sz="1800" dirty="0" smtClean="0">
              <a:solidFill>
                <a:schemeClr val="accent4"/>
              </a:solidFill>
              <a:latin typeface="微軟正黑體" panose="020B0604030504040204" pitchFamily="34" charset="-120"/>
              <a:ea typeface="微軟正黑體" panose="020B0604030504040204" pitchFamily="34" charset="-120"/>
            </a:rPr>
            <a:t>布林值</a:t>
          </a:r>
          <a:endParaRPr lang="zh-TW" altLang="en-US" sz="1800" dirty="0">
            <a:solidFill>
              <a:schemeClr val="accent4"/>
            </a:solidFill>
            <a:latin typeface="微軟正黑體" panose="020B0604030504040204" pitchFamily="34" charset="-120"/>
            <a:ea typeface="微軟正黑體" panose="020B0604030504040204" pitchFamily="34" charset="-120"/>
          </a:endParaRPr>
        </a:p>
      </dgm:t>
    </dgm:pt>
    <dgm:pt modelId="{05F2032B-E5F6-42CF-A92E-79E051A4E17B}" type="parTrans" cxnId="{61AF3124-F0A4-451A-82C5-6DC8CC1BD95A}">
      <dgm:prSet/>
      <dgm:spPr/>
      <dgm:t>
        <a:bodyPr/>
        <a:lstStyle/>
        <a:p>
          <a:endParaRPr lang="zh-TW" altLang="en-US">
            <a:solidFill>
              <a:schemeClr val="accent4"/>
            </a:solidFill>
            <a:latin typeface="Consolas" panose="020B0609020204030204" pitchFamily="49" charset="0"/>
          </a:endParaRPr>
        </a:p>
      </dgm:t>
    </dgm:pt>
    <dgm:pt modelId="{46E07843-6286-4C7E-9E79-AA067FA34ECF}" type="sibTrans" cxnId="{61AF3124-F0A4-451A-82C5-6DC8CC1BD95A}">
      <dgm:prSet/>
      <dgm:spPr/>
      <dgm:t>
        <a:bodyPr/>
        <a:lstStyle/>
        <a:p>
          <a:endParaRPr lang="zh-TW" altLang="en-US">
            <a:solidFill>
              <a:schemeClr val="accent4"/>
            </a:solidFill>
            <a:latin typeface="Consolas" panose="020B0609020204030204" pitchFamily="49" charset="0"/>
          </a:endParaRPr>
        </a:p>
      </dgm:t>
    </dgm:pt>
    <dgm:pt modelId="{29C3D6AE-2ECB-4B20-9852-0EE1720F0268}">
      <dgm:prSet custT="1"/>
      <dgm:spPr>
        <a:ln>
          <a:solidFill>
            <a:schemeClr val="accent1">
              <a:lumMod val="25000"/>
            </a:schemeClr>
          </a:solidFill>
        </a:ln>
      </dgm:spPr>
      <dgm:t>
        <a:bodyPr/>
        <a:lstStyle/>
        <a:p>
          <a:r>
            <a:rPr lang="en-US" altLang="zh-TW" sz="1800" dirty="0" smtClean="0">
              <a:solidFill>
                <a:schemeClr val="accent4"/>
              </a:solidFill>
              <a:latin typeface="Consolas" panose="020B0609020204030204" pitchFamily="49" charset="0"/>
            </a:rPr>
            <a:t>String</a:t>
          </a:r>
          <a:br>
            <a:rPr lang="en-US" altLang="zh-TW" sz="1800" dirty="0" smtClean="0">
              <a:solidFill>
                <a:schemeClr val="accent4"/>
              </a:solidFill>
              <a:latin typeface="Consolas" panose="020B0609020204030204" pitchFamily="49" charset="0"/>
            </a:rPr>
          </a:br>
          <a:r>
            <a:rPr lang="zh-TW" altLang="en-US" sz="1800" dirty="0" smtClean="0">
              <a:solidFill>
                <a:schemeClr val="accent4"/>
              </a:solidFill>
              <a:latin typeface="微軟正黑體" panose="020B0604030504040204" pitchFamily="34" charset="-120"/>
              <a:ea typeface="微軟正黑體" panose="020B0604030504040204" pitchFamily="34" charset="-120"/>
            </a:rPr>
            <a:t>字串</a:t>
          </a:r>
          <a:endParaRPr lang="zh-TW" altLang="en-US" sz="1800" dirty="0">
            <a:solidFill>
              <a:schemeClr val="accent4"/>
            </a:solidFill>
            <a:latin typeface="微軟正黑體" panose="020B0604030504040204" pitchFamily="34" charset="-120"/>
            <a:ea typeface="微軟正黑體" panose="020B0604030504040204" pitchFamily="34" charset="-120"/>
          </a:endParaRPr>
        </a:p>
      </dgm:t>
    </dgm:pt>
    <dgm:pt modelId="{22AB8C01-4E1E-4A56-8FE8-B6B86BAD7C46}" type="parTrans" cxnId="{88A971C2-0EDB-4380-BAD6-6F44D882C9A6}">
      <dgm:prSet/>
      <dgm:spPr/>
      <dgm:t>
        <a:bodyPr/>
        <a:lstStyle/>
        <a:p>
          <a:endParaRPr lang="zh-TW" altLang="en-US">
            <a:solidFill>
              <a:schemeClr val="accent4"/>
            </a:solidFill>
            <a:latin typeface="Consolas" panose="020B0609020204030204" pitchFamily="49" charset="0"/>
          </a:endParaRPr>
        </a:p>
      </dgm:t>
    </dgm:pt>
    <dgm:pt modelId="{DDC43E32-923C-4E53-B3E9-C7CBE7FF89F6}" type="sibTrans" cxnId="{88A971C2-0EDB-4380-BAD6-6F44D882C9A6}">
      <dgm:prSet/>
      <dgm:spPr/>
      <dgm:t>
        <a:bodyPr/>
        <a:lstStyle/>
        <a:p>
          <a:endParaRPr lang="zh-TW" altLang="en-US">
            <a:solidFill>
              <a:schemeClr val="accent4"/>
            </a:solidFill>
            <a:latin typeface="Consolas" panose="020B0609020204030204" pitchFamily="49" charset="0"/>
          </a:endParaRPr>
        </a:p>
      </dgm:t>
    </dgm:pt>
    <dgm:pt modelId="{25B0F24B-27EB-45BE-91EE-C5579311815F}" type="pres">
      <dgm:prSet presAssocID="{00D83000-5012-468A-A21F-198AD9921EF4}" presName="hierChild1" presStyleCnt="0">
        <dgm:presLayoutVars>
          <dgm:orgChart val="1"/>
          <dgm:chPref val="1"/>
          <dgm:dir/>
          <dgm:animOne val="branch"/>
          <dgm:animLvl val="lvl"/>
          <dgm:resizeHandles/>
        </dgm:presLayoutVars>
      </dgm:prSet>
      <dgm:spPr/>
      <dgm:t>
        <a:bodyPr/>
        <a:lstStyle/>
        <a:p>
          <a:endParaRPr lang="zh-TW" altLang="en-US"/>
        </a:p>
      </dgm:t>
    </dgm:pt>
    <dgm:pt modelId="{A6F52BFE-7794-45B4-A6C7-B5768AFF7D29}" type="pres">
      <dgm:prSet presAssocID="{DC1C3DE5-E3E6-4233-9FB3-2F52FFFA9B0C}" presName="hierRoot1" presStyleCnt="0">
        <dgm:presLayoutVars>
          <dgm:hierBranch val="init"/>
        </dgm:presLayoutVars>
      </dgm:prSet>
      <dgm:spPr/>
    </dgm:pt>
    <dgm:pt modelId="{043E2D55-AA4F-4746-B645-21F8A51A0F83}" type="pres">
      <dgm:prSet presAssocID="{DC1C3DE5-E3E6-4233-9FB3-2F52FFFA9B0C}" presName="rootComposite1" presStyleCnt="0"/>
      <dgm:spPr/>
    </dgm:pt>
    <dgm:pt modelId="{48B86194-6CA2-4BD4-B075-5681E8D0500A}" type="pres">
      <dgm:prSet presAssocID="{DC1C3DE5-E3E6-4233-9FB3-2F52FFFA9B0C}" presName="rootText1" presStyleLbl="node0" presStyleIdx="0" presStyleCnt="1" custLinFactNeighborX="-2518" custLinFactNeighborY="-10847">
        <dgm:presLayoutVars>
          <dgm:chPref val="3"/>
        </dgm:presLayoutVars>
      </dgm:prSet>
      <dgm:spPr>
        <a:prstGeom prst="roundRect">
          <a:avLst/>
        </a:prstGeom>
      </dgm:spPr>
      <dgm:t>
        <a:bodyPr/>
        <a:lstStyle/>
        <a:p>
          <a:endParaRPr lang="zh-TW" altLang="en-US"/>
        </a:p>
      </dgm:t>
    </dgm:pt>
    <dgm:pt modelId="{2FD1BD80-0C4C-43E7-B671-F5A43193E7B4}" type="pres">
      <dgm:prSet presAssocID="{DC1C3DE5-E3E6-4233-9FB3-2F52FFFA9B0C}" presName="rootConnector1" presStyleLbl="node1" presStyleIdx="0" presStyleCnt="0"/>
      <dgm:spPr/>
      <dgm:t>
        <a:bodyPr/>
        <a:lstStyle/>
        <a:p>
          <a:endParaRPr lang="zh-TW" altLang="en-US"/>
        </a:p>
      </dgm:t>
    </dgm:pt>
    <dgm:pt modelId="{E93A8853-1586-4096-A006-8D5DF2AF3DEB}" type="pres">
      <dgm:prSet presAssocID="{DC1C3DE5-E3E6-4233-9FB3-2F52FFFA9B0C}" presName="hierChild2" presStyleCnt="0"/>
      <dgm:spPr/>
    </dgm:pt>
    <dgm:pt modelId="{239928B7-F509-4DC0-8AF6-02E695BD40A4}" type="pres">
      <dgm:prSet presAssocID="{1E74CCB5-F348-4E03-8BBB-18E441CC9016}" presName="Name37" presStyleLbl="parChTrans1D2" presStyleIdx="0" presStyleCnt="4"/>
      <dgm:spPr/>
      <dgm:t>
        <a:bodyPr/>
        <a:lstStyle/>
        <a:p>
          <a:endParaRPr lang="zh-TW" altLang="en-US"/>
        </a:p>
      </dgm:t>
    </dgm:pt>
    <dgm:pt modelId="{467F28B9-5A45-4465-A5D6-E783AC9B54DA}" type="pres">
      <dgm:prSet presAssocID="{6E1C8691-57EC-46E4-AB10-59EE2280BEEC}" presName="hierRoot2" presStyleCnt="0">
        <dgm:presLayoutVars>
          <dgm:hierBranch val="init"/>
        </dgm:presLayoutVars>
      </dgm:prSet>
      <dgm:spPr/>
    </dgm:pt>
    <dgm:pt modelId="{C5EEAE9D-EC40-4D8D-B02B-9013D7973193}" type="pres">
      <dgm:prSet presAssocID="{6E1C8691-57EC-46E4-AB10-59EE2280BEEC}" presName="rootComposite" presStyleCnt="0"/>
      <dgm:spPr/>
    </dgm:pt>
    <dgm:pt modelId="{53937313-7DDC-4F01-9483-B7CA74AD7215}" type="pres">
      <dgm:prSet presAssocID="{6E1C8691-57EC-46E4-AB10-59EE2280BEEC}" presName="rootText" presStyleLbl="node2" presStyleIdx="0" presStyleCnt="4" custScaleX="109693">
        <dgm:presLayoutVars>
          <dgm:chPref val="3"/>
        </dgm:presLayoutVars>
      </dgm:prSet>
      <dgm:spPr>
        <a:prstGeom prst="roundRect">
          <a:avLst/>
        </a:prstGeom>
      </dgm:spPr>
      <dgm:t>
        <a:bodyPr/>
        <a:lstStyle/>
        <a:p>
          <a:endParaRPr lang="zh-TW" altLang="en-US"/>
        </a:p>
      </dgm:t>
    </dgm:pt>
    <dgm:pt modelId="{6B6AFA0C-3725-40B6-948D-4169B334C208}" type="pres">
      <dgm:prSet presAssocID="{6E1C8691-57EC-46E4-AB10-59EE2280BEEC}" presName="rootConnector" presStyleLbl="node2" presStyleIdx="0" presStyleCnt="4"/>
      <dgm:spPr/>
      <dgm:t>
        <a:bodyPr/>
        <a:lstStyle/>
        <a:p>
          <a:endParaRPr lang="zh-TW" altLang="en-US"/>
        </a:p>
      </dgm:t>
    </dgm:pt>
    <dgm:pt modelId="{0379CCAA-724B-4B17-AF3C-B95E34E19A85}" type="pres">
      <dgm:prSet presAssocID="{6E1C8691-57EC-46E4-AB10-59EE2280BEEC}" presName="hierChild4" presStyleCnt="0"/>
      <dgm:spPr/>
    </dgm:pt>
    <dgm:pt modelId="{571695E7-5006-498A-A080-CD09DBF7D1B1}" type="pres">
      <dgm:prSet presAssocID="{6E1C8691-57EC-46E4-AB10-59EE2280BEEC}" presName="hierChild5" presStyleCnt="0"/>
      <dgm:spPr/>
    </dgm:pt>
    <dgm:pt modelId="{6E7090A6-1257-41AB-96E4-A491EE2398B4}" type="pres">
      <dgm:prSet presAssocID="{A7D511A8-010E-42D3-8D25-3B1E695BD6C0}" presName="Name37" presStyleLbl="parChTrans1D2" presStyleIdx="1" presStyleCnt="4"/>
      <dgm:spPr/>
      <dgm:t>
        <a:bodyPr/>
        <a:lstStyle/>
        <a:p>
          <a:endParaRPr lang="zh-TW" altLang="en-US"/>
        </a:p>
      </dgm:t>
    </dgm:pt>
    <dgm:pt modelId="{5643BF80-05A4-412F-98F1-50EC4B82E497}" type="pres">
      <dgm:prSet presAssocID="{F03AB975-D1C8-465C-9EF0-C7518A7AF50B}" presName="hierRoot2" presStyleCnt="0">
        <dgm:presLayoutVars>
          <dgm:hierBranch val="init"/>
        </dgm:presLayoutVars>
      </dgm:prSet>
      <dgm:spPr/>
    </dgm:pt>
    <dgm:pt modelId="{06532157-1C65-4E16-B819-F57C3C463DE7}" type="pres">
      <dgm:prSet presAssocID="{F03AB975-D1C8-465C-9EF0-C7518A7AF50B}" presName="rootComposite" presStyleCnt="0"/>
      <dgm:spPr/>
    </dgm:pt>
    <dgm:pt modelId="{8F0EC570-1DE8-4F48-AC9E-49B3EFCC579A}" type="pres">
      <dgm:prSet presAssocID="{F03AB975-D1C8-465C-9EF0-C7518A7AF50B}" presName="rootText" presStyleLbl="node2" presStyleIdx="1" presStyleCnt="4" custScaleX="113249">
        <dgm:presLayoutVars>
          <dgm:chPref val="3"/>
        </dgm:presLayoutVars>
      </dgm:prSet>
      <dgm:spPr>
        <a:prstGeom prst="roundRect">
          <a:avLst/>
        </a:prstGeom>
      </dgm:spPr>
      <dgm:t>
        <a:bodyPr/>
        <a:lstStyle/>
        <a:p>
          <a:endParaRPr lang="zh-TW" altLang="en-US"/>
        </a:p>
      </dgm:t>
    </dgm:pt>
    <dgm:pt modelId="{492DC43D-803E-496B-B60F-14E1AC42B4C1}" type="pres">
      <dgm:prSet presAssocID="{F03AB975-D1C8-465C-9EF0-C7518A7AF50B}" presName="rootConnector" presStyleLbl="node2" presStyleIdx="1" presStyleCnt="4"/>
      <dgm:spPr/>
      <dgm:t>
        <a:bodyPr/>
        <a:lstStyle/>
        <a:p>
          <a:endParaRPr lang="zh-TW" altLang="en-US"/>
        </a:p>
      </dgm:t>
    </dgm:pt>
    <dgm:pt modelId="{C138C297-5D8A-4A00-A3CC-4CE1C6460F1B}" type="pres">
      <dgm:prSet presAssocID="{F03AB975-D1C8-465C-9EF0-C7518A7AF50B}" presName="hierChild4" presStyleCnt="0"/>
      <dgm:spPr/>
    </dgm:pt>
    <dgm:pt modelId="{72F2D522-C976-4EC5-8417-5FDF2F48CEEC}" type="pres">
      <dgm:prSet presAssocID="{F03AB975-D1C8-465C-9EF0-C7518A7AF50B}" presName="hierChild5" presStyleCnt="0"/>
      <dgm:spPr/>
    </dgm:pt>
    <dgm:pt modelId="{1F3E83C5-152C-4088-BB57-03C9604FBCB0}" type="pres">
      <dgm:prSet presAssocID="{05F2032B-E5F6-42CF-A92E-79E051A4E17B}" presName="Name37" presStyleLbl="parChTrans1D2" presStyleIdx="2" presStyleCnt="4"/>
      <dgm:spPr/>
      <dgm:t>
        <a:bodyPr/>
        <a:lstStyle/>
        <a:p>
          <a:endParaRPr lang="zh-TW" altLang="en-US"/>
        </a:p>
      </dgm:t>
    </dgm:pt>
    <dgm:pt modelId="{68E8514D-8C72-4307-B2DC-7003BD6779FE}" type="pres">
      <dgm:prSet presAssocID="{18CB0DD9-57E9-4F2D-BA7A-1B640B287946}" presName="hierRoot2" presStyleCnt="0">
        <dgm:presLayoutVars>
          <dgm:hierBranch val="init"/>
        </dgm:presLayoutVars>
      </dgm:prSet>
      <dgm:spPr/>
    </dgm:pt>
    <dgm:pt modelId="{409DA563-461E-4631-8E96-A1B9E8E1F517}" type="pres">
      <dgm:prSet presAssocID="{18CB0DD9-57E9-4F2D-BA7A-1B640B287946}" presName="rootComposite" presStyleCnt="0"/>
      <dgm:spPr/>
    </dgm:pt>
    <dgm:pt modelId="{1E8AA154-5E02-4A70-810B-8932E161A7C7}" type="pres">
      <dgm:prSet presAssocID="{18CB0DD9-57E9-4F2D-BA7A-1B640B287946}" presName="rootText" presStyleLbl="node2" presStyleIdx="2" presStyleCnt="4" custScaleX="110012">
        <dgm:presLayoutVars>
          <dgm:chPref val="3"/>
        </dgm:presLayoutVars>
      </dgm:prSet>
      <dgm:spPr>
        <a:prstGeom prst="roundRect">
          <a:avLst/>
        </a:prstGeom>
      </dgm:spPr>
      <dgm:t>
        <a:bodyPr/>
        <a:lstStyle/>
        <a:p>
          <a:endParaRPr lang="zh-TW" altLang="en-US"/>
        </a:p>
      </dgm:t>
    </dgm:pt>
    <dgm:pt modelId="{C0FE1F52-7685-4C42-A853-23417FAD4A19}" type="pres">
      <dgm:prSet presAssocID="{18CB0DD9-57E9-4F2D-BA7A-1B640B287946}" presName="rootConnector" presStyleLbl="node2" presStyleIdx="2" presStyleCnt="4"/>
      <dgm:spPr/>
      <dgm:t>
        <a:bodyPr/>
        <a:lstStyle/>
        <a:p>
          <a:endParaRPr lang="zh-TW" altLang="en-US"/>
        </a:p>
      </dgm:t>
    </dgm:pt>
    <dgm:pt modelId="{7DB26DD2-B265-45CF-8481-4AC2533DBCD2}" type="pres">
      <dgm:prSet presAssocID="{18CB0DD9-57E9-4F2D-BA7A-1B640B287946}" presName="hierChild4" presStyleCnt="0"/>
      <dgm:spPr/>
    </dgm:pt>
    <dgm:pt modelId="{2C0EFB59-EE40-4351-9D08-4421EC7B8E1D}" type="pres">
      <dgm:prSet presAssocID="{18CB0DD9-57E9-4F2D-BA7A-1B640B287946}" presName="hierChild5" presStyleCnt="0"/>
      <dgm:spPr/>
    </dgm:pt>
    <dgm:pt modelId="{083E91A5-351D-45C8-BD0C-713E3B055634}" type="pres">
      <dgm:prSet presAssocID="{22AB8C01-4E1E-4A56-8FE8-B6B86BAD7C46}" presName="Name37" presStyleLbl="parChTrans1D2" presStyleIdx="3" presStyleCnt="4"/>
      <dgm:spPr/>
      <dgm:t>
        <a:bodyPr/>
        <a:lstStyle/>
        <a:p>
          <a:endParaRPr lang="zh-TW" altLang="en-US"/>
        </a:p>
      </dgm:t>
    </dgm:pt>
    <dgm:pt modelId="{A04E73AE-A405-4E03-8E60-8BD658E05933}" type="pres">
      <dgm:prSet presAssocID="{29C3D6AE-2ECB-4B20-9852-0EE1720F0268}" presName="hierRoot2" presStyleCnt="0">
        <dgm:presLayoutVars>
          <dgm:hierBranch val="init"/>
        </dgm:presLayoutVars>
      </dgm:prSet>
      <dgm:spPr/>
    </dgm:pt>
    <dgm:pt modelId="{88CD641A-32AC-4FB2-8943-3F6442C5B9E1}" type="pres">
      <dgm:prSet presAssocID="{29C3D6AE-2ECB-4B20-9852-0EE1720F0268}" presName="rootComposite" presStyleCnt="0"/>
      <dgm:spPr/>
    </dgm:pt>
    <dgm:pt modelId="{2DA9DFFE-FCBE-4263-9424-621EBBDD414E}" type="pres">
      <dgm:prSet presAssocID="{29C3D6AE-2ECB-4B20-9852-0EE1720F0268}" presName="rootText" presStyleLbl="node2" presStyleIdx="3" presStyleCnt="4" custScaleX="112491">
        <dgm:presLayoutVars>
          <dgm:chPref val="3"/>
        </dgm:presLayoutVars>
      </dgm:prSet>
      <dgm:spPr>
        <a:prstGeom prst="roundRect">
          <a:avLst/>
        </a:prstGeom>
      </dgm:spPr>
      <dgm:t>
        <a:bodyPr/>
        <a:lstStyle/>
        <a:p>
          <a:endParaRPr lang="zh-TW" altLang="en-US"/>
        </a:p>
      </dgm:t>
    </dgm:pt>
    <dgm:pt modelId="{AC6893E1-2DE3-4A11-A570-E9CC56351CA4}" type="pres">
      <dgm:prSet presAssocID="{29C3D6AE-2ECB-4B20-9852-0EE1720F0268}" presName="rootConnector" presStyleLbl="node2" presStyleIdx="3" presStyleCnt="4"/>
      <dgm:spPr/>
      <dgm:t>
        <a:bodyPr/>
        <a:lstStyle/>
        <a:p>
          <a:endParaRPr lang="zh-TW" altLang="en-US"/>
        </a:p>
      </dgm:t>
    </dgm:pt>
    <dgm:pt modelId="{09B6D4F5-1448-4194-A2CD-F366495EE3A9}" type="pres">
      <dgm:prSet presAssocID="{29C3D6AE-2ECB-4B20-9852-0EE1720F0268}" presName="hierChild4" presStyleCnt="0"/>
      <dgm:spPr/>
    </dgm:pt>
    <dgm:pt modelId="{0AF46FE6-5BB5-44E6-AC2B-D34981127CD0}" type="pres">
      <dgm:prSet presAssocID="{29C3D6AE-2ECB-4B20-9852-0EE1720F0268}" presName="hierChild5" presStyleCnt="0"/>
      <dgm:spPr/>
    </dgm:pt>
    <dgm:pt modelId="{342C75BC-3EA6-4E39-92C6-B1A693010F5A}" type="pres">
      <dgm:prSet presAssocID="{DC1C3DE5-E3E6-4233-9FB3-2F52FFFA9B0C}" presName="hierChild3" presStyleCnt="0"/>
      <dgm:spPr/>
    </dgm:pt>
  </dgm:ptLst>
  <dgm:cxnLst>
    <dgm:cxn modelId="{F885069A-F8AE-43FE-9F19-655128014356}" type="presOf" srcId="{DC1C3DE5-E3E6-4233-9FB3-2F52FFFA9B0C}" destId="{48B86194-6CA2-4BD4-B075-5681E8D0500A}" srcOrd="0" destOrd="0" presId="urn:microsoft.com/office/officeart/2005/8/layout/orgChart1"/>
    <dgm:cxn modelId="{6EE0C2EE-7950-4557-B23B-AA227B6AA186}" type="presOf" srcId="{6E1C8691-57EC-46E4-AB10-59EE2280BEEC}" destId="{53937313-7DDC-4F01-9483-B7CA74AD7215}" srcOrd="0" destOrd="0" presId="urn:microsoft.com/office/officeart/2005/8/layout/orgChart1"/>
    <dgm:cxn modelId="{22EE846C-2711-4B89-8787-1605AE66E619}" type="presOf" srcId="{F03AB975-D1C8-465C-9EF0-C7518A7AF50B}" destId="{8F0EC570-1DE8-4F48-AC9E-49B3EFCC579A}" srcOrd="0" destOrd="0" presId="urn:microsoft.com/office/officeart/2005/8/layout/orgChart1"/>
    <dgm:cxn modelId="{1A233A22-2F9D-421D-9163-74D0CA37AE69}" srcId="{DC1C3DE5-E3E6-4233-9FB3-2F52FFFA9B0C}" destId="{F03AB975-D1C8-465C-9EF0-C7518A7AF50B}" srcOrd="1" destOrd="0" parTransId="{A7D511A8-010E-42D3-8D25-3B1E695BD6C0}" sibTransId="{91E1BE15-E86F-4B9B-AB24-810F8A82E3EA}"/>
    <dgm:cxn modelId="{7C1780FD-18EB-4B2E-8E96-DC51F75E71DB}" type="presOf" srcId="{F03AB975-D1C8-465C-9EF0-C7518A7AF50B}" destId="{492DC43D-803E-496B-B60F-14E1AC42B4C1}" srcOrd="1" destOrd="0" presId="urn:microsoft.com/office/officeart/2005/8/layout/orgChart1"/>
    <dgm:cxn modelId="{15505F18-4F47-48A1-B50F-E3616A4E85D4}" type="presOf" srcId="{A7D511A8-010E-42D3-8D25-3B1E695BD6C0}" destId="{6E7090A6-1257-41AB-96E4-A491EE2398B4}" srcOrd="0" destOrd="0" presId="urn:microsoft.com/office/officeart/2005/8/layout/orgChart1"/>
    <dgm:cxn modelId="{88A971C2-0EDB-4380-BAD6-6F44D882C9A6}" srcId="{DC1C3DE5-E3E6-4233-9FB3-2F52FFFA9B0C}" destId="{29C3D6AE-2ECB-4B20-9852-0EE1720F0268}" srcOrd="3" destOrd="0" parTransId="{22AB8C01-4E1E-4A56-8FE8-B6B86BAD7C46}" sibTransId="{DDC43E32-923C-4E53-B3E9-C7CBE7FF89F6}"/>
    <dgm:cxn modelId="{B39397FB-09F7-4EDC-AF6D-7AA1F9B872BB}" srcId="{00D83000-5012-468A-A21F-198AD9921EF4}" destId="{DC1C3DE5-E3E6-4233-9FB3-2F52FFFA9B0C}" srcOrd="0" destOrd="0" parTransId="{39BEB993-7F30-4719-8DBE-F7B8AE16364C}" sibTransId="{8AE35402-5B99-4EE7-B7AD-7004035295E7}"/>
    <dgm:cxn modelId="{FD7626C3-72C7-4473-BC44-3B9966D0C6A7}" type="presOf" srcId="{29C3D6AE-2ECB-4B20-9852-0EE1720F0268}" destId="{2DA9DFFE-FCBE-4263-9424-621EBBDD414E}" srcOrd="0" destOrd="0" presId="urn:microsoft.com/office/officeart/2005/8/layout/orgChart1"/>
    <dgm:cxn modelId="{548624AA-3804-4652-BDDE-424F92387FB9}" type="presOf" srcId="{22AB8C01-4E1E-4A56-8FE8-B6B86BAD7C46}" destId="{083E91A5-351D-45C8-BD0C-713E3B055634}" srcOrd="0" destOrd="0" presId="urn:microsoft.com/office/officeart/2005/8/layout/orgChart1"/>
    <dgm:cxn modelId="{544096AB-4706-44E7-B4BE-E7A6E4233FF3}" type="presOf" srcId="{05F2032B-E5F6-42CF-A92E-79E051A4E17B}" destId="{1F3E83C5-152C-4088-BB57-03C9604FBCB0}" srcOrd="0" destOrd="0" presId="urn:microsoft.com/office/officeart/2005/8/layout/orgChart1"/>
    <dgm:cxn modelId="{B3705BFC-4536-485C-A424-123BF79DC575}" type="presOf" srcId="{6E1C8691-57EC-46E4-AB10-59EE2280BEEC}" destId="{6B6AFA0C-3725-40B6-948D-4169B334C208}" srcOrd="1" destOrd="0" presId="urn:microsoft.com/office/officeart/2005/8/layout/orgChart1"/>
    <dgm:cxn modelId="{86677EFA-9093-48F7-B7C1-9091D55CE593}" type="presOf" srcId="{1E74CCB5-F348-4E03-8BBB-18E441CC9016}" destId="{239928B7-F509-4DC0-8AF6-02E695BD40A4}" srcOrd="0" destOrd="0" presId="urn:microsoft.com/office/officeart/2005/8/layout/orgChart1"/>
    <dgm:cxn modelId="{EB2C0846-20E8-4F09-9B3A-9F94DC47EE20}" type="presOf" srcId="{DC1C3DE5-E3E6-4233-9FB3-2F52FFFA9B0C}" destId="{2FD1BD80-0C4C-43E7-B671-F5A43193E7B4}" srcOrd="1" destOrd="0" presId="urn:microsoft.com/office/officeart/2005/8/layout/orgChart1"/>
    <dgm:cxn modelId="{0C19CE9B-65A4-4D65-A7C4-59D682B2A14A}" type="presOf" srcId="{18CB0DD9-57E9-4F2D-BA7A-1B640B287946}" destId="{1E8AA154-5E02-4A70-810B-8932E161A7C7}" srcOrd="0" destOrd="0" presId="urn:microsoft.com/office/officeart/2005/8/layout/orgChart1"/>
    <dgm:cxn modelId="{61AF3124-F0A4-451A-82C5-6DC8CC1BD95A}" srcId="{DC1C3DE5-E3E6-4233-9FB3-2F52FFFA9B0C}" destId="{18CB0DD9-57E9-4F2D-BA7A-1B640B287946}" srcOrd="2" destOrd="0" parTransId="{05F2032B-E5F6-42CF-A92E-79E051A4E17B}" sibTransId="{46E07843-6286-4C7E-9E79-AA067FA34ECF}"/>
    <dgm:cxn modelId="{46D6BF89-721F-4F41-8378-1F075E5FD198}" srcId="{DC1C3DE5-E3E6-4233-9FB3-2F52FFFA9B0C}" destId="{6E1C8691-57EC-46E4-AB10-59EE2280BEEC}" srcOrd="0" destOrd="0" parTransId="{1E74CCB5-F348-4E03-8BBB-18E441CC9016}" sibTransId="{37D31BBC-2E38-4F90-990F-FB9C45224A4E}"/>
    <dgm:cxn modelId="{89515A4A-CB6B-47EB-A2DA-7EDF4B4045FC}" type="presOf" srcId="{00D83000-5012-468A-A21F-198AD9921EF4}" destId="{25B0F24B-27EB-45BE-91EE-C5579311815F}" srcOrd="0" destOrd="0" presId="urn:microsoft.com/office/officeart/2005/8/layout/orgChart1"/>
    <dgm:cxn modelId="{12F6645A-A34E-45D7-9855-84C09951A29B}" type="presOf" srcId="{29C3D6AE-2ECB-4B20-9852-0EE1720F0268}" destId="{AC6893E1-2DE3-4A11-A570-E9CC56351CA4}" srcOrd="1" destOrd="0" presId="urn:microsoft.com/office/officeart/2005/8/layout/orgChart1"/>
    <dgm:cxn modelId="{86DC6782-344A-4C18-A273-496FB381C5FE}" type="presOf" srcId="{18CB0DD9-57E9-4F2D-BA7A-1B640B287946}" destId="{C0FE1F52-7685-4C42-A853-23417FAD4A19}" srcOrd="1" destOrd="0" presId="urn:microsoft.com/office/officeart/2005/8/layout/orgChart1"/>
    <dgm:cxn modelId="{90F0E689-1EF6-4163-8A72-DC5BA72BF8D5}" type="presParOf" srcId="{25B0F24B-27EB-45BE-91EE-C5579311815F}" destId="{A6F52BFE-7794-45B4-A6C7-B5768AFF7D29}" srcOrd="0" destOrd="0" presId="urn:microsoft.com/office/officeart/2005/8/layout/orgChart1"/>
    <dgm:cxn modelId="{0D4B6582-588A-41FB-B4F6-3A9A8A5A9398}" type="presParOf" srcId="{A6F52BFE-7794-45B4-A6C7-B5768AFF7D29}" destId="{043E2D55-AA4F-4746-B645-21F8A51A0F83}" srcOrd="0" destOrd="0" presId="urn:microsoft.com/office/officeart/2005/8/layout/orgChart1"/>
    <dgm:cxn modelId="{0CC00F8B-BE90-4ED7-B9CC-5B83D4D997CD}" type="presParOf" srcId="{043E2D55-AA4F-4746-B645-21F8A51A0F83}" destId="{48B86194-6CA2-4BD4-B075-5681E8D0500A}" srcOrd="0" destOrd="0" presId="urn:microsoft.com/office/officeart/2005/8/layout/orgChart1"/>
    <dgm:cxn modelId="{36F4FC16-1BAF-40E4-90AA-3A208EFDC3DA}" type="presParOf" srcId="{043E2D55-AA4F-4746-B645-21F8A51A0F83}" destId="{2FD1BD80-0C4C-43E7-B671-F5A43193E7B4}" srcOrd="1" destOrd="0" presId="urn:microsoft.com/office/officeart/2005/8/layout/orgChart1"/>
    <dgm:cxn modelId="{35F84515-3113-4755-A1E1-E41B1280CDB2}" type="presParOf" srcId="{A6F52BFE-7794-45B4-A6C7-B5768AFF7D29}" destId="{E93A8853-1586-4096-A006-8D5DF2AF3DEB}" srcOrd="1" destOrd="0" presId="urn:microsoft.com/office/officeart/2005/8/layout/orgChart1"/>
    <dgm:cxn modelId="{6EF81F7B-56A7-4D3C-B2FF-DEF8405E6F0E}" type="presParOf" srcId="{E93A8853-1586-4096-A006-8D5DF2AF3DEB}" destId="{239928B7-F509-4DC0-8AF6-02E695BD40A4}" srcOrd="0" destOrd="0" presId="urn:microsoft.com/office/officeart/2005/8/layout/orgChart1"/>
    <dgm:cxn modelId="{64F920C4-6799-4C68-B082-F77DE4DEFD96}" type="presParOf" srcId="{E93A8853-1586-4096-A006-8D5DF2AF3DEB}" destId="{467F28B9-5A45-4465-A5D6-E783AC9B54DA}" srcOrd="1" destOrd="0" presId="urn:microsoft.com/office/officeart/2005/8/layout/orgChart1"/>
    <dgm:cxn modelId="{C171A3AD-DC4A-4A48-8983-F6593E1C2CB6}" type="presParOf" srcId="{467F28B9-5A45-4465-A5D6-E783AC9B54DA}" destId="{C5EEAE9D-EC40-4D8D-B02B-9013D7973193}" srcOrd="0" destOrd="0" presId="urn:microsoft.com/office/officeart/2005/8/layout/orgChart1"/>
    <dgm:cxn modelId="{F7C8AA4B-9586-466B-8F94-1290358E7A01}" type="presParOf" srcId="{C5EEAE9D-EC40-4D8D-B02B-9013D7973193}" destId="{53937313-7DDC-4F01-9483-B7CA74AD7215}" srcOrd="0" destOrd="0" presId="urn:microsoft.com/office/officeart/2005/8/layout/orgChart1"/>
    <dgm:cxn modelId="{C5DBB8C1-09FD-494F-B42D-4FB7C063D6A2}" type="presParOf" srcId="{C5EEAE9D-EC40-4D8D-B02B-9013D7973193}" destId="{6B6AFA0C-3725-40B6-948D-4169B334C208}" srcOrd="1" destOrd="0" presId="urn:microsoft.com/office/officeart/2005/8/layout/orgChart1"/>
    <dgm:cxn modelId="{2AA84026-FAED-44B2-B85A-12A052FB29E7}" type="presParOf" srcId="{467F28B9-5A45-4465-A5D6-E783AC9B54DA}" destId="{0379CCAA-724B-4B17-AF3C-B95E34E19A85}" srcOrd="1" destOrd="0" presId="urn:microsoft.com/office/officeart/2005/8/layout/orgChart1"/>
    <dgm:cxn modelId="{6AADBE31-1B55-4687-89A5-1D7DB57711BF}" type="presParOf" srcId="{467F28B9-5A45-4465-A5D6-E783AC9B54DA}" destId="{571695E7-5006-498A-A080-CD09DBF7D1B1}" srcOrd="2" destOrd="0" presId="urn:microsoft.com/office/officeart/2005/8/layout/orgChart1"/>
    <dgm:cxn modelId="{47EE941F-7A94-4584-B745-6D39D94BDBD6}" type="presParOf" srcId="{E93A8853-1586-4096-A006-8D5DF2AF3DEB}" destId="{6E7090A6-1257-41AB-96E4-A491EE2398B4}" srcOrd="2" destOrd="0" presId="urn:microsoft.com/office/officeart/2005/8/layout/orgChart1"/>
    <dgm:cxn modelId="{717AD9CF-B844-4C13-B4AE-A95233EE8777}" type="presParOf" srcId="{E93A8853-1586-4096-A006-8D5DF2AF3DEB}" destId="{5643BF80-05A4-412F-98F1-50EC4B82E497}" srcOrd="3" destOrd="0" presId="urn:microsoft.com/office/officeart/2005/8/layout/orgChart1"/>
    <dgm:cxn modelId="{A9AB43B6-066C-496C-A2C3-731C3D9151C6}" type="presParOf" srcId="{5643BF80-05A4-412F-98F1-50EC4B82E497}" destId="{06532157-1C65-4E16-B819-F57C3C463DE7}" srcOrd="0" destOrd="0" presId="urn:microsoft.com/office/officeart/2005/8/layout/orgChart1"/>
    <dgm:cxn modelId="{E1CEB4DB-31B9-49B6-AC3F-83C0BB08F9FA}" type="presParOf" srcId="{06532157-1C65-4E16-B819-F57C3C463DE7}" destId="{8F0EC570-1DE8-4F48-AC9E-49B3EFCC579A}" srcOrd="0" destOrd="0" presId="urn:microsoft.com/office/officeart/2005/8/layout/orgChart1"/>
    <dgm:cxn modelId="{4DB26968-0983-4692-9442-6D5DE8F8666D}" type="presParOf" srcId="{06532157-1C65-4E16-B819-F57C3C463DE7}" destId="{492DC43D-803E-496B-B60F-14E1AC42B4C1}" srcOrd="1" destOrd="0" presId="urn:microsoft.com/office/officeart/2005/8/layout/orgChart1"/>
    <dgm:cxn modelId="{3872A2CB-1963-4AB1-90A4-1C095C49EC45}" type="presParOf" srcId="{5643BF80-05A4-412F-98F1-50EC4B82E497}" destId="{C138C297-5D8A-4A00-A3CC-4CE1C6460F1B}" srcOrd="1" destOrd="0" presId="urn:microsoft.com/office/officeart/2005/8/layout/orgChart1"/>
    <dgm:cxn modelId="{37B8234C-8D51-45AC-AE2D-EEC27D046AA4}" type="presParOf" srcId="{5643BF80-05A4-412F-98F1-50EC4B82E497}" destId="{72F2D522-C976-4EC5-8417-5FDF2F48CEEC}" srcOrd="2" destOrd="0" presId="urn:microsoft.com/office/officeart/2005/8/layout/orgChart1"/>
    <dgm:cxn modelId="{47A4179F-7C2A-43C4-8198-E980E8641D5A}" type="presParOf" srcId="{E93A8853-1586-4096-A006-8D5DF2AF3DEB}" destId="{1F3E83C5-152C-4088-BB57-03C9604FBCB0}" srcOrd="4" destOrd="0" presId="urn:microsoft.com/office/officeart/2005/8/layout/orgChart1"/>
    <dgm:cxn modelId="{836F1D2A-9231-4CC9-8FFB-B0AB5FF29AA1}" type="presParOf" srcId="{E93A8853-1586-4096-A006-8D5DF2AF3DEB}" destId="{68E8514D-8C72-4307-B2DC-7003BD6779FE}" srcOrd="5" destOrd="0" presId="urn:microsoft.com/office/officeart/2005/8/layout/orgChart1"/>
    <dgm:cxn modelId="{455B67AD-8303-47FC-8E57-EF7AA4DB6668}" type="presParOf" srcId="{68E8514D-8C72-4307-B2DC-7003BD6779FE}" destId="{409DA563-461E-4631-8E96-A1B9E8E1F517}" srcOrd="0" destOrd="0" presId="urn:microsoft.com/office/officeart/2005/8/layout/orgChart1"/>
    <dgm:cxn modelId="{61759A8E-477F-4687-A298-386F151E3B82}" type="presParOf" srcId="{409DA563-461E-4631-8E96-A1B9E8E1F517}" destId="{1E8AA154-5E02-4A70-810B-8932E161A7C7}" srcOrd="0" destOrd="0" presId="urn:microsoft.com/office/officeart/2005/8/layout/orgChart1"/>
    <dgm:cxn modelId="{097E6D56-9E88-4453-93E4-3DB8FE9FEF39}" type="presParOf" srcId="{409DA563-461E-4631-8E96-A1B9E8E1F517}" destId="{C0FE1F52-7685-4C42-A853-23417FAD4A19}" srcOrd="1" destOrd="0" presId="urn:microsoft.com/office/officeart/2005/8/layout/orgChart1"/>
    <dgm:cxn modelId="{7CD96485-90BB-4376-955E-DE8F26567565}" type="presParOf" srcId="{68E8514D-8C72-4307-B2DC-7003BD6779FE}" destId="{7DB26DD2-B265-45CF-8481-4AC2533DBCD2}" srcOrd="1" destOrd="0" presId="urn:microsoft.com/office/officeart/2005/8/layout/orgChart1"/>
    <dgm:cxn modelId="{C97C19A3-C3C0-47A1-8B3F-54EEC5347AF8}" type="presParOf" srcId="{68E8514D-8C72-4307-B2DC-7003BD6779FE}" destId="{2C0EFB59-EE40-4351-9D08-4421EC7B8E1D}" srcOrd="2" destOrd="0" presId="urn:microsoft.com/office/officeart/2005/8/layout/orgChart1"/>
    <dgm:cxn modelId="{87A67FF1-1724-49FB-B4AB-781B8F460E31}" type="presParOf" srcId="{E93A8853-1586-4096-A006-8D5DF2AF3DEB}" destId="{083E91A5-351D-45C8-BD0C-713E3B055634}" srcOrd="6" destOrd="0" presId="urn:microsoft.com/office/officeart/2005/8/layout/orgChart1"/>
    <dgm:cxn modelId="{316A3597-DE3F-43BA-BBC0-39457365B217}" type="presParOf" srcId="{E93A8853-1586-4096-A006-8D5DF2AF3DEB}" destId="{A04E73AE-A405-4E03-8E60-8BD658E05933}" srcOrd="7" destOrd="0" presId="urn:microsoft.com/office/officeart/2005/8/layout/orgChart1"/>
    <dgm:cxn modelId="{2CF80BD7-7894-4903-847B-B8B66573BB3E}" type="presParOf" srcId="{A04E73AE-A405-4E03-8E60-8BD658E05933}" destId="{88CD641A-32AC-4FB2-8943-3F6442C5B9E1}" srcOrd="0" destOrd="0" presId="urn:microsoft.com/office/officeart/2005/8/layout/orgChart1"/>
    <dgm:cxn modelId="{E2E11A9D-B162-448D-AAA5-CB155D65532E}" type="presParOf" srcId="{88CD641A-32AC-4FB2-8943-3F6442C5B9E1}" destId="{2DA9DFFE-FCBE-4263-9424-621EBBDD414E}" srcOrd="0" destOrd="0" presId="urn:microsoft.com/office/officeart/2005/8/layout/orgChart1"/>
    <dgm:cxn modelId="{1B20D9DE-7336-4121-8957-3AADEC90537B}" type="presParOf" srcId="{88CD641A-32AC-4FB2-8943-3F6442C5B9E1}" destId="{AC6893E1-2DE3-4A11-A570-E9CC56351CA4}" srcOrd="1" destOrd="0" presId="urn:microsoft.com/office/officeart/2005/8/layout/orgChart1"/>
    <dgm:cxn modelId="{1359D2BC-7C19-434E-925B-238023E60734}" type="presParOf" srcId="{A04E73AE-A405-4E03-8E60-8BD658E05933}" destId="{09B6D4F5-1448-4194-A2CD-F366495EE3A9}" srcOrd="1" destOrd="0" presId="urn:microsoft.com/office/officeart/2005/8/layout/orgChart1"/>
    <dgm:cxn modelId="{ED5D270B-300B-4060-BBC8-A530B51DE4B3}" type="presParOf" srcId="{A04E73AE-A405-4E03-8E60-8BD658E05933}" destId="{0AF46FE6-5BB5-44E6-AC2B-D34981127CD0}" srcOrd="2" destOrd="0" presId="urn:microsoft.com/office/officeart/2005/8/layout/orgChart1"/>
    <dgm:cxn modelId="{F0404DDE-303A-4673-9D00-1EFBBB4CC7FB}" type="presParOf" srcId="{A6F52BFE-7794-45B4-A6C7-B5768AFF7D29}" destId="{342C75BC-3EA6-4E39-92C6-B1A693010F5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3BB5AB8-104E-496A-A614-B1D83D9510F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11071DA9-D00E-4166-A777-43F5B672FC15}">
      <dgm:prSet phldrT="[文字]" custT="1"/>
      <dgm:spPr/>
      <dgm:t>
        <a:bodyPr/>
        <a:lstStyle/>
        <a:p>
          <a:r>
            <a:rPr lang="en-US" altLang="zh-TW" sz="2000" dirty="0" smtClean="0">
              <a:solidFill>
                <a:schemeClr val="tx1"/>
              </a:solidFill>
            </a:rPr>
            <a:t>Collection Types</a:t>
          </a:r>
          <a:endParaRPr lang="zh-TW" altLang="en-US" sz="2000" dirty="0">
            <a:solidFill>
              <a:schemeClr val="tx1"/>
            </a:solidFill>
          </a:endParaRPr>
        </a:p>
      </dgm:t>
    </dgm:pt>
    <dgm:pt modelId="{83056D25-909F-44EE-97E4-ACD23D35895D}" type="parTrans" cxnId="{657B944E-B072-4116-BC64-D58A9594E2E2}">
      <dgm:prSet/>
      <dgm:spPr/>
      <dgm:t>
        <a:bodyPr/>
        <a:lstStyle/>
        <a:p>
          <a:endParaRPr lang="zh-TW" altLang="en-US"/>
        </a:p>
      </dgm:t>
    </dgm:pt>
    <dgm:pt modelId="{3B4ECF1C-BC29-4E84-A885-7BC9A302B47B}" type="sibTrans" cxnId="{657B944E-B072-4116-BC64-D58A9594E2E2}">
      <dgm:prSet/>
      <dgm:spPr/>
      <dgm:t>
        <a:bodyPr/>
        <a:lstStyle/>
        <a:p>
          <a:endParaRPr lang="zh-TW" altLang="en-US"/>
        </a:p>
      </dgm:t>
    </dgm:pt>
    <dgm:pt modelId="{EB416CD5-F5DC-4619-BA36-8886A58A895C}">
      <dgm:prSet phldrT="[文字]" custT="1"/>
      <dgm:spPr/>
      <dgm:t>
        <a:bodyPr/>
        <a:lstStyle/>
        <a:p>
          <a:pPr algn="l"/>
          <a:r>
            <a:rPr lang="en-US" altLang="zh-TW" sz="2400" dirty="0" smtClean="0">
              <a:solidFill>
                <a:schemeClr val="tx1"/>
              </a:solidFill>
            </a:rPr>
            <a:t> 1.array</a:t>
          </a:r>
        </a:p>
        <a:p>
          <a:pPr algn="l"/>
          <a:r>
            <a:rPr lang="zh-TW" altLang="en-US" sz="1400" dirty="0" smtClean="0">
              <a:solidFill>
                <a:schemeClr val="tx1"/>
              </a:solidFill>
            </a:rPr>
            <a:t>。陣列使用有序列表儲存同一型別的多個值</a:t>
          </a:r>
          <a:endParaRPr lang="en-US" altLang="zh-TW" sz="1400" dirty="0" smtClean="0">
            <a:solidFill>
              <a:schemeClr val="tx1"/>
            </a:solidFill>
          </a:endParaRPr>
        </a:p>
        <a:p>
          <a:pPr algn="l"/>
          <a:r>
            <a:rPr lang="zh-TW" altLang="en-US" sz="1400" dirty="0" smtClean="0">
              <a:solidFill>
                <a:schemeClr val="tx1"/>
              </a:solidFill>
            </a:rPr>
            <a:t>相同的值可以多次出現在一個陣列的不同位置中。</a:t>
          </a:r>
          <a:endParaRPr lang="en-US" altLang="zh-TW" sz="1400" dirty="0" smtClean="0">
            <a:solidFill>
              <a:schemeClr val="tx1"/>
            </a:solidFill>
          </a:endParaRPr>
        </a:p>
        <a:p>
          <a:pPr algn="l"/>
          <a:r>
            <a:rPr lang="zh-TW" altLang="en-US" sz="1400" i="1" dirty="0" smtClean="0">
              <a:solidFill>
                <a:schemeClr val="tx1"/>
              </a:solidFill>
            </a:rPr>
            <a:t>可以先不用宣告陣列</a:t>
          </a:r>
          <a:r>
            <a:rPr lang="en-US" altLang="zh-TW" sz="1400" i="1" dirty="0" smtClean="0">
              <a:solidFill>
                <a:schemeClr val="tx1"/>
              </a:solidFill>
            </a:rPr>
            <a:t>size</a:t>
          </a:r>
        </a:p>
        <a:p>
          <a:pPr algn="l"/>
          <a:r>
            <a:rPr lang="zh-TW" altLang="en-US" sz="1400" i="1" dirty="0" smtClean="0">
              <a:solidFill>
                <a:schemeClr val="tx1"/>
              </a:solidFill>
            </a:rPr>
            <a:t>第一項 </a:t>
          </a:r>
          <a:r>
            <a:rPr lang="en-US" altLang="zh-TW" sz="1400" i="1" dirty="0" smtClean="0">
              <a:solidFill>
                <a:schemeClr val="tx1"/>
              </a:solidFill>
            </a:rPr>
            <a:t>index </a:t>
          </a:r>
          <a:r>
            <a:rPr lang="zh-TW" altLang="en-US" sz="1400" i="1" dirty="0" smtClean="0">
              <a:solidFill>
                <a:schemeClr val="tx1"/>
              </a:solidFill>
            </a:rPr>
            <a:t>是 </a:t>
          </a:r>
          <a:r>
            <a:rPr lang="en-US" altLang="zh-TW" sz="1400" i="1" dirty="0" smtClean="0">
              <a:solidFill>
                <a:schemeClr val="tx1"/>
              </a:solidFill>
            </a:rPr>
            <a:t>0</a:t>
          </a:r>
        </a:p>
        <a:p>
          <a:pPr algn="l"/>
          <a:r>
            <a:rPr lang="zh-TW" altLang="en-US" sz="1400" i="1" dirty="0" smtClean="0">
              <a:solidFill>
                <a:schemeClr val="tx1"/>
              </a:solidFill>
            </a:rPr>
            <a:t>另外可以使用 </a:t>
          </a:r>
          <a:r>
            <a:rPr lang="en-US" altLang="zh-TW" sz="1400" i="1" dirty="0" smtClean="0">
              <a:solidFill>
                <a:schemeClr val="tx1"/>
              </a:solidFill>
            </a:rPr>
            <a:t>+</a:t>
          </a:r>
          <a:r>
            <a:rPr lang="zh-TW" altLang="en-US" sz="1400" i="1" dirty="0" smtClean="0">
              <a:solidFill>
                <a:schemeClr val="tx1"/>
              </a:solidFill>
            </a:rPr>
            <a:t>或 </a:t>
          </a:r>
          <a:r>
            <a:rPr lang="en-US" altLang="zh-TW" sz="1400" i="1" dirty="0" smtClean="0">
              <a:solidFill>
                <a:schemeClr val="tx1"/>
              </a:solidFill>
            </a:rPr>
            <a:t>+= </a:t>
          </a:r>
          <a:r>
            <a:rPr lang="zh-TW" altLang="en-US" sz="1400" i="1" dirty="0" smtClean="0">
              <a:solidFill>
                <a:schemeClr val="tx1"/>
              </a:solidFill>
            </a:rPr>
            <a:t>直接在 </a:t>
          </a:r>
          <a:r>
            <a:rPr lang="en-US" altLang="zh-TW" sz="1400" i="1" dirty="0" smtClean="0">
              <a:solidFill>
                <a:schemeClr val="tx1"/>
              </a:solidFill>
            </a:rPr>
            <a:t>array </a:t>
          </a:r>
          <a:r>
            <a:rPr lang="zh-TW" altLang="en-US" sz="1400" i="1" dirty="0" smtClean="0">
              <a:solidFill>
                <a:schemeClr val="tx1"/>
              </a:solidFill>
            </a:rPr>
            <a:t>後增加</a:t>
          </a:r>
          <a:r>
            <a:rPr lang="en-US" altLang="zh-TW" sz="1400" i="1" dirty="0" smtClean="0">
              <a:solidFill>
                <a:schemeClr val="tx1"/>
              </a:solidFill>
            </a:rPr>
            <a:t>element</a:t>
          </a:r>
          <a:endParaRPr lang="en-US" altLang="zh-TW" sz="1400" dirty="0" smtClean="0">
            <a:solidFill>
              <a:schemeClr val="tx1"/>
            </a:solidFill>
          </a:endParaRPr>
        </a:p>
        <a:p>
          <a:pPr algn="l"/>
          <a:r>
            <a:rPr lang="en-US" altLang="zh-TW" sz="1400" dirty="0" err="1" smtClean="0">
              <a:solidFill>
                <a:schemeClr val="tx1"/>
              </a:solidFill>
            </a:rPr>
            <a:t>var</a:t>
          </a:r>
          <a:r>
            <a:rPr lang="en-US" altLang="zh-TW" sz="1400" dirty="0" smtClean="0">
              <a:solidFill>
                <a:schemeClr val="tx1"/>
              </a:solidFill>
            </a:rPr>
            <a:t> </a:t>
          </a:r>
          <a:r>
            <a:rPr lang="en-US" altLang="zh-TW" sz="1400" dirty="0" err="1" smtClean="0">
              <a:solidFill>
                <a:schemeClr val="tx1"/>
              </a:solidFill>
            </a:rPr>
            <a:t>variablename</a:t>
          </a:r>
          <a:r>
            <a:rPr lang="en-US" altLang="zh-TW" sz="1400" dirty="0" smtClean="0">
              <a:solidFill>
                <a:schemeClr val="tx1"/>
              </a:solidFill>
            </a:rPr>
            <a:t>: </a:t>
          </a:r>
          <a:r>
            <a:rPr lang="en-US" altLang="zh-TW" sz="1400" dirty="0" err="1" smtClean="0">
              <a:solidFill>
                <a:schemeClr val="tx1"/>
              </a:solidFill>
            </a:rPr>
            <a:t>typename</a:t>
          </a:r>
          <a:r>
            <a:rPr lang="en-US" altLang="zh-TW" sz="1400" dirty="0" smtClean="0">
              <a:solidFill>
                <a:schemeClr val="tx1"/>
              </a:solidFill>
            </a:rPr>
            <a:t> [ elements ]</a:t>
          </a:r>
        </a:p>
        <a:p>
          <a:pPr algn="l"/>
          <a:endParaRPr lang="zh-TW" altLang="en-US" sz="1400" dirty="0">
            <a:solidFill>
              <a:schemeClr val="tx1"/>
            </a:solidFill>
          </a:endParaRPr>
        </a:p>
      </dgm:t>
    </dgm:pt>
    <dgm:pt modelId="{6BE319DA-FCAF-4A73-B477-B4E89FFA9F4B}" type="parTrans" cxnId="{23FA0319-01A2-4ECE-95AF-25EB99DA577D}">
      <dgm:prSet/>
      <dgm:spPr/>
      <dgm:t>
        <a:bodyPr/>
        <a:lstStyle/>
        <a:p>
          <a:endParaRPr lang="zh-TW" altLang="en-US"/>
        </a:p>
      </dgm:t>
    </dgm:pt>
    <dgm:pt modelId="{DAF2F65D-8FB9-42FD-81BF-EF53E6688727}" type="sibTrans" cxnId="{23FA0319-01A2-4ECE-95AF-25EB99DA577D}">
      <dgm:prSet/>
      <dgm:spPr/>
      <dgm:t>
        <a:bodyPr/>
        <a:lstStyle/>
        <a:p>
          <a:endParaRPr lang="zh-TW" altLang="en-US"/>
        </a:p>
      </dgm:t>
    </dgm:pt>
    <dgm:pt modelId="{BC0AFB65-6D1A-4130-A518-D29580AA17FC}">
      <dgm:prSet phldrT="[文字]" custT="1"/>
      <dgm:spPr/>
      <dgm:t>
        <a:bodyPr/>
        <a:lstStyle/>
        <a:p>
          <a:pPr algn="l"/>
          <a:r>
            <a:rPr lang="en-US" altLang="zh-TW" sz="2400" dirty="0" smtClean="0">
              <a:solidFill>
                <a:schemeClr val="tx1"/>
              </a:solidFill>
            </a:rPr>
            <a:t>2. dictionary</a:t>
          </a:r>
        </a:p>
        <a:p>
          <a:pPr algn="l"/>
          <a:r>
            <a:rPr lang="en-US" altLang="zh-TW" sz="1900" dirty="0" smtClean="0">
              <a:solidFill>
                <a:schemeClr val="tx1"/>
              </a:solidFill>
            </a:rPr>
            <a:t>key </a:t>
          </a:r>
          <a:r>
            <a:rPr lang="zh-TW" altLang="en-US" sz="1900" dirty="0" smtClean="0">
              <a:solidFill>
                <a:schemeClr val="tx1"/>
              </a:solidFill>
            </a:rPr>
            <a:t>作為字典中的這個值資料的識別符號</a:t>
          </a:r>
          <a:endParaRPr lang="en-US" altLang="zh-TW" sz="1900" dirty="0" smtClean="0">
            <a:solidFill>
              <a:schemeClr val="tx1"/>
            </a:solidFill>
          </a:endParaRPr>
        </a:p>
        <a:p>
          <a:pPr algn="l"/>
          <a:r>
            <a:rPr lang="zh-TW" altLang="en-US" sz="1900" dirty="0" smtClean="0">
              <a:solidFill>
                <a:schemeClr val="tx1"/>
              </a:solidFill>
            </a:rPr>
            <a:t>和陣列中的資料項不同，字典中的資料項並沒有具體順序</a:t>
          </a:r>
          <a:endParaRPr lang="en-US" altLang="zh-TW" sz="1900" dirty="0" smtClean="0">
            <a:solidFill>
              <a:schemeClr val="tx1"/>
            </a:solidFill>
          </a:endParaRPr>
        </a:p>
        <a:p>
          <a:pPr algn="l"/>
          <a:r>
            <a:rPr lang="en-US" altLang="zh-TW" sz="1900" dirty="0" err="1" smtClean="0">
              <a:solidFill>
                <a:schemeClr val="tx1"/>
              </a:solidFill>
            </a:rPr>
            <a:t>var</a:t>
          </a:r>
          <a:r>
            <a:rPr lang="en-US" altLang="zh-TW" sz="1900" dirty="0" smtClean="0">
              <a:solidFill>
                <a:schemeClr val="tx1"/>
              </a:solidFill>
            </a:rPr>
            <a:t> </a:t>
          </a:r>
          <a:r>
            <a:rPr lang="en-US" altLang="zh-TW" sz="1900" dirty="0" err="1" smtClean="0">
              <a:solidFill>
                <a:schemeClr val="tx1"/>
              </a:solidFill>
            </a:rPr>
            <a:t>variablename</a:t>
          </a:r>
          <a:r>
            <a:rPr lang="en-US" altLang="zh-TW" sz="1900" dirty="0" smtClean="0">
              <a:solidFill>
                <a:schemeClr val="tx1"/>
              </a:solidFill>
            </a:rPr>
            <a:t>: Dictionary &lt; </a:t>
          </a:r>
          <a:r>
            <a:rPr lang="en-US" altLang="zh-TW" sz="1900" dirty="0" err="1" smtClean="0">
              <a:solidFill>
                <a:schemeClr val="tx1"/>
              </a:solidFill>
            </a:rPr>
            <a:t>typename</a:t>
          </a:r>
          <a:r>
            <a:rPr lang="en-US" altLang="zh-TW" sz="1900" dirty="0" smtClean="0">
              <a:solidFill>
                <a:schemeClr val="tx1"/>
              </a:solidFill>
            </a:rPr>
            <a:t> , </a:t>
          </a:r>
          <a:r>
            <a:rPr lang="en-US" altLang="zh-TW" sz="1900" dirty="0" err="1" smtClean="0">
              <a:solidFill>
                <a:schemeClr val="tx1"/>
              </a:solidFill>
            </a:rPr>
            <a:t>keytype</a:t>
          </a:r>
          <a:r>
            <a:rPr lang="en-US" altLang="zh-TW" sz="1900" dirty="0" smtClean="0">
              <a:solidFill>
                <a:schemeClr val="tx1"/>
              </a:solidFill>
            </a:rPr>
            <a:t> &gt;</a:t>
          </a:r>
        </a:p>
        <a:p>
          <a:pPr algn="l"/>
          <a:endParaRPr lang="zh-TW" altLang="en-US" sz="1900" dirty="0">
            <a:solidFill>
              <a:schemeClr val="tx1"/>
            </a:solidFill>
          </a:endParaRPr>
        </a:p>
      </dgm:t>
    </dgm:pt>
    <dgm:pt modelId="{5A973B8D-ED37-4B53-A4D9-2E33BA3025D7}" type="parTrans" cxnId="{47377A11-2CA4-45E8-AB67-11FEAEB93862}">
      <dgm:prSet/>
      <dgm:spPr/>
      <dgm:t>
        <a:bodyPr/>
        <a:lstStyle/>
        <a:p>
          <a:endParaRPr lang="zh-TW" altLang="en-US"/>
        </a:p>
      </dgm:t>
    </dgm:pt>
    <dgm:pt modelId="{9590A316-E3F5-463E-94E1-29074F420F6A}" type="sibTrans" cxnId="{47377A11-2CA4-45E8-AB67-11FEAEB93862}">
      <dgm:prSet/>
      <dgm:spPr/>
      <dgm:t>
        <a:bodyPr/>
        <a:lstStyle/>
        <a:p>
          <a:endParaRPr lang="zh-TW" altLang="en-US"/>
        </a:p>
      </dgm:t>
    </dgm:pt>
    <dgm:pt modelId="{B54BE86D-AED9-4F9D-AE4A-6B7E32E32E24}" type="pres">
      <dgm:prSet presAssocID="{03BB5AB8-104E-496A-A614-B1D83D9510FB}" presName="hierChild1" presStyleCnt="0">
        <dgm:presLayoutVars>
          <dgm:orgChart val="1"/>
          <dgm:chPref val="1"/>
          <dgm:dir/>
          <dgm:animOne val="branch"/>
          <dgm:animLvl val="lvl"/>
          <dgm:resizeHandles/>
        </dgm:presLayoutVars>
      </dgm:prSet>
      <dgm:spPr/>
      <dgm:t>
        <a:bodyPr/>
        <a:lstStyle/>
        <a:p>
          <a:endParaRPr lang="zh-TW" altLang="en-US"/>
        </a:p>
      </dgm:t>
    </dgm:pt>
    <dgm:pt modelId="{50EE9222-ED9D-44D6-B82F-321F894D5FFF}" type="pres">
      <dgm:prSet presAssocID="{11071DA9-D00E-4166-A777-43F5B672FC15}" presName="hierRoot1" presStyleCnt="0">
        <dgm:presLayoutVars>
          <dgm:hierBranch val="init"/>
        </dgm:presLayoutVars>
      </dgm:prSet>
      <dgm:spPr/>
    </dgm:pt>
    <dgm:pt modelId="{DC7423BD-A8E5-4C2C-8C2F-DA0C02FF2427}" type="pres">
      <dgm:prSet presAssocID="{11071DA9-D00E-4166-A777-43F5B672FC15}" presName="rootComposite1" presStyleCnt="0"/>
      <dgm:spPr/>
    </dgm:pt>
    <dgm:pt modelId="{2C70992F-167E-484E-8C76-EB8285D0B313}" type="pres">
      <dgm:prSet presAssocID="{11071DA9-D00E-4166-A777-43F5B672FC15}" presName="rootText1" presStyleLbl="node0" presStyleIdx="0" presStyleCnt="1" custScaleX="172793" custScaleY="63036" custLinFactNeighborX="289" custLinFactNeighborY="-303">
        <dgm:presLayoutVars>
          <dgm:chPref val="3"/>
        </dgm:presLayoutVars>
      </dgm:prSet>
      <dgm:spPr>
        <a:prstGeom prst="roundRect">
          <a:avLst/>
        </a:prstGeom>
      </dgm:spPr>
      <dgm:t>
        <a:bodyPr/>
        <a:lstStyle/>
        <a:p>
          <a:endParaRPr lang="zh-TW" altLang="en-US"/>
        </a:p>
      </dgm:t>
    </dgm:pt>
    <dgm:pt modelId="{356C183C-841E-4DE6-AE99-73CD6D75AF51}" type="pres">
      <dgm:prSet presAssocID="{11071DA9-D00E-4166-A777-43F5B672FC15}" presName="rootConnector1" presStyleLbl="node1" presStyleIdx="0" presStyleCnt="0"/>
      <dgm:spPr/>
      <dgm:t>
        <a:bodyPr/>
        <a:lstStyle/>
        <a:p>
          <a:endParaRPr lang="zh-TW" altLang="en-US"/>
        </a:p>
      </dgm:t>
    </dgm:pt>
    <dgm:pt modelId="{6C815DA0-4274-4481-BE80-75025B3A2C10}" type="pres">
      <dgm:prSet presAssocID="{11071DA9-D00E-4166-A777-43F5B672FC15}" presName="hierChild2" presStyleCnt="0"/>
      <dgm:spPr/>
    </dgm:pt>
    <dgm:pt modelId="{869D2524-17FB-4E5C-8023-2E8EA5ECBA8F}" type="pres">
      <dgm:prSet presAssocID="{6BE319DA-FCAF-4A73-B477-B4E89FFA9F4B}" presName="Name37" presStyleLbl="parChTrans1D2" presStyleIdx="0" presStyleCnt="2"/>
      <dgm:spPr/>
      <dgm:t>
        <a:bodyPr/>
        <a:lstStyle/>
        <a:p>
          <a:endParaRPr lang="zh-TW" altLang="en-US"/>
        </a:p>
      </dgm:t>
    </dgm:pt>
    <dgm:pt modelId="{8E5C403E-A694-482C-B0A0-BAE73EEFE4FC}" type="pres">
      <dgm:prSet presAssocID="{EB416CD5-F5DC-4619-BA36-8886A58A895C}" presName="hierRoot2" presStyleCnt="0">
        <dgm:presLayoutVars>
          <dgm:hierBranch val="init"/>
        </dgm:presLayoutVars>
      </dgm:prSet>
      <dgm:spPr/>
    </dgm:pt>
    <dgm:pt modelId="{F6474CB3-EDE2-4C32-80EA-0F86A1D07EA4}" type="pres">
      <dgm:prSet presAssocID="{EB416CD5-F5DC-4619-BA36-8886A58A895C}" presName="rootComposite" presStyleCnt="0"/>
      <dgm:spPr/>
    </dgm:pt>
    <dgm:pt modelId="{791EFC51-3350-4923-A262-DF3DBA5460FD}" type="pres">
      <dgm:prSet presAssocID="{EB416CD5-F5DC-4619-BA36-8886A58A895C}" presName="rootText" presStyleLbl="node2" presStyleIdx="0" presStyleCnt="2" custScaleX="190595" custScaleY="405666">
        <dgm:presLayoutVars>
          <dgm:chPref val="3"/>
        </dgm:presLayoutVars>
      </dgm:prSet>
      <dgm:spPr>
        <a:prstGeom prst="roundRect">
          <a:avLst/>
        </a:prstGeom>
      </dgm:spPr>
      <dgm:t>
        <a:bodyPr/>
        <a:lstStyle/>
        <a:p>
          <a:endParaRPr lang="zh-TW" altLang="en-US"/>
        </a:p>
      </dgm:t>
    </dgm:pt>
    <dgm:pt modelId="{1E2B960C-A690-4D2E-A6B6-2861DDB7977C}" type="pres">
      <dgm:prSet presAssocID="{EB416CD5-F5DC-4619-BA36-8886A58A895C}" presName="rootConnector" presStyleLbl="node2" presStyleIdx="0" presStyleCnt="2"/>
      <dgm:spPr/>
      <dgm:t>
        <a:bodyPr/>
        <a:lstStyle/>
        <a:p>
          <a:endParaRPr lang="zh-TW" altLang="en-US"/>
        </a:p>
      </dgm:t>
    </dgm:pt>
    <dgm:pt modelId="{E14D56D6-3F8C-499A-A852-646AA11154FF}" type="pres">
      <dgm:prSet presAssocID="{EB416CD5-F5DC-4619-BA36-8886A58A895C}" presName="hierChild4" presStyleCnt="0"/>
      <dgm:spPr/>
    </dgm:pt>
    <dgm:pt modelId="{14A65E1A-47C5-4662-920D-38842971D49E}" type="pres">
      <dgm:prSet presAssocID="{EB416CD5-F5DC-4619-BA36-8886A58A895C}" presName="hierChild5" presStyleCnt="0"/>
      <dgm:spPr/>
    </dgm:pt>
    <dgm:pt modelId="{C98A1019-3F87-4B56-9ABF-77293CFC3CFA}" type="pres">
      <dgm:prSet presAssocID="{5A973B8D-ED37-4B53-A4D9-2E33BA3025D7}" presName="Name37" presStyleLbl="parChTrans1D2" presStyleIdx="1" presStyleCnt="2"/>
      <dgm:spPr/>
      <dgm:t>
        <a:bodyPr/>
        <a:lstStyle/>
        <a:p>
          <a:endParaRPr lang="zh-TW" altLang="en-US"/>
        </a:p>
      </dgm:t>
    </dgm:pt>
    <dgm:pt modelId="{D90342A3-A2BB-4610-803E-68B9F633A010}" type="pres">
      <dgm:prSet presAssocID="{BC0AFB65-6D1A-4130-A518-D29580AA17FC}" presName="hierRoot2" presStyleCnt="0">
        <dgm:presLayoutVars>
          <dgm:hierBranch val="init"/>
        </dgm:presLayoutVars>
      </dgm:prSet>
      <dgm:spPr/>
    </dgm:pt>
    <dgm:pt modelId="{15AB8084-A893-454A-80AA-4C13CCEC6963}" type="pres">
      <dgm:prSet presAssocID="{BC0AFB65-6D1A-4130-A518-D29580AA17FC}" presName="rootComposite" presStyleCnt="0"/>
      <dgm:spPr/>
    </dgm:pt>
    <dgm:pt modelId="{B7E6B7A0-55F6-4D3B-8B20-465EE1E741A1}" type="pres">
      <dgm:prSet presAssocID="{BC0AFB65-6D1A-4130-A518-D29580AA17FC}" presName="rootText" presStyleLbl="node2" presStyleIdx="1" presStyleCnt="2" custScaleX="194410" custScaleY="404735">
        <dgm:presLayoutVars>
          <dgm:chPref val="3"/>
        </dgm:presLayoutVars>
      </dgm:prSet>
      <dgm:spPr>
        <a:prstGeom prst="roundRect">
          <a:avLst/>
        </a:prstGeom>
      </dgm:spPr>
      <dgm:t>
        <a:bodyPr/>
        <a:lstStyle/>
        <a:p>
          <a:endParaRPr lang="zh-TW" altLang="en-US"/>
        </a:p>
      </dgm:t>
    </dgm:pt>
    <dgm:pt modelId="{C753B176-822B-4327-B25B-DA59DC006C8F}" type="pres">
      <dgm:prSet presAssocID="{BC0AFB65-6D1A-4130-A518-D29580AA17FC}" presName="rootConnector" presStyleLbl="node2" presStyleIdx="1" presStyleCnt="2"/>
      <dgm:spPr/>
      <dgm:t>
        <a:bodyPr/>
        <a:lstStyle/>
        <a:p>
          <a:endParaRPr lang="zh-TW" altLang="en-US"/>
        </a:p>
      </dgm:t>
    </dgm:pt>
    <dgm:pt modelId="{099A1E59-4972-4EFF-BEE9-6A1945A9F6C7}" type="pres">
      <dgm:prSet presAssocID="{BC0AFB65-6D1A-4130-A518-D29580AA17FC}" presName="hierChild4" presStyleCnt="0"/>
      <dgm:spPr/>
    </dgm:pt>
    <dgm:pt modelId="{A7C31C2A-D782-456F-AF04-DE7C47E7AF50}" type="pres">
      <dgm:prSet presAssocID="{BC0AFB65-6D1A-4130-A518-D29580AA17FC}" presName="hierChild5" presStyleCnt="0"/>
      <dgm:spPr/>
    </dgm:pt>
    <dgm:pt modelId="{99A849ED-6A78-45E7-BD36-52A43BC5492C}" type="pres">
      <dgm:prSet presAssocID="{11071DA9-D00E-4166-A777-43F5B672FC15}" presName="hierChild3" presStyleCnt="0"/>
      <dgm:spPr/>
    </dgm:pt>
  </dgm:ptLst>
  <dgm:cxnLst>
    <dgm:cxn modelId="{D927809F-62E0-4055-95A8-DF7D12EC3568}" type="presOf" srcId="{03BB5AB8-104E-496A-A614-B1D83D9510FB}" destId="{B54BE86D-AED9-4F9D-AE4A-6B7E32E32E24}" srcOrd="0" destOrd="0" presId="urn:microsoft.com/office/officeart/2005/8/layout/orgChart1"/>
    <dgm:cxn modelId="{F98648BA-DF1D-4555-ACE3-BA628863B863}" type="presOf" srcId="{11071DA9-D00E-4166-A777-43F5B672FC15}" destId="{2C70992F-167E-484E-8C76-EB8285D0B313}" srcOrd="0" destOrd="0" presId="urn:microsoft.com/office/officeart/2005/8/layout/orgChart1"/>
    <dgm:cxn modelId="{ABC36542-903C-4342-A313-6833D6D0F024}" type="presOf" srcId="{6BE319DA-FCAF-4A73-B477-B4E89FFA9F4B}" destId="{869D2524-17FB-4E5C-8023-2E8EA5ECBA8F}" srcOrd="0" destOrd="0" presId="urn:microsoft.com/office/officeart/2005/8/layout/orgChart1"/>
    <dgm:cxn modelId="{23FA0319-01A2-4ECE-95AF-25EB99DA577D}" srcId="{11071DA9-D00E-4166-A777-43F5B672FC15}" destId="{EB416CD5-F5DC-4619-BA36-8886A58A895C}" srcOrd="0" destOrd="0" parTransId="{6BE319DA-FCAF-4A73-B477-B4E89FFA9F4B}" sibTransId="{DAF2F65D-8FB9-42FD-81BF-EF53E6688727}"/>
    <dgm:cxn modelId="{35D64189-7AA0-4817-A2FC-6EAF8156B598}" type="presOf" srcId="{EB416CD5-F5DC-4619-BA36-8886A58A895C}" destId="{1E2B960C-A690-4D2E-A6B6-2861DDB7977C}" srcOrd="1" destOrd="0" presId="urn:microsoft.com/office/officeart/2005/8/layout/orgChart1"/>
    <dgm:cxn modelId="{27BE9B57-95DC-443A-9A4D-B521DC0B375C}" type="presOf" srcId="{BC0AFB65-6D1A-4130-A518-D29580AA17FC}" destId="{C753B176-822B-4327-B25B-DA59DC006C8F}" srcOrd="1" destOrd="0" presId="urn:microsoft.com/office/officeart/2005/8/layout/orgChart1"/>
    <dgm:cxn modelId="{73E146B0-B9EF-4567-88F0-8EEFC9B3B70A}" type="presOf" srcId="{BC0AFB65-6D1A-4130-A518-D29580AA17FC}" destId="{B7E6B7A0-55F6-4D3B-8B20-465EE1E741A1}" srcOrd="0" destOrd="0" presId="urn:microsoft.com/office/officeart/2005/8/layout/orgChart1"/>
    <dgm:cxn modelId="{3EDF2B0D-0490-4147-B361-7C7392AECA9F}" type="presOf" srcId="{EB416CD5-F5DC-4619-BA36-8886A58A895C}" destId="{791EFC51-3350-4923-A262-DF3DBA5460FD}" srcOrd="0" destOrd="0" presId="urn:microsoft.com/office/officeart/2005/8/layout/orgChart1"/>
    <dgm:cxn modelId="{657B944E-B072-4116-BC64-D58A9594E2E2}" srcId="{03BB5AB8-104E-496A-A614-B1D83D9510FB}" destId="{11071DA9-D00E-4166-A777-43F5B672FC15}" srcOrd="0" destOrd="0" parTransId="{83056D25-909F-44EE-97E4-ACD23D35895D}" sibTransId="{3B4ECF1C-BC29-4E84-A885-7BC9A302B47B}"/>
    <dgm:cxn modelId="{47377A11-2CA4-45E8-AB67-11FEAEB93862}" srcId="{11071DA9-D00E-4166-A777-43F5B672FC15}" destId="{BC0AFB65-6D1A-4130-A518-D29580AA17FC}" srcOrd="1" destOrd="0" parTransId="{5A973B8D-ED37-4B53-A4D9-2E33BA3025D7}" sibTransId="{9590A316-E3F5-463E-94E1-29074F420F6A}"/>
    <dgm:cxn modelId="{E1AE6383-9B63-4A36-A65D-B602768AEBBE}" type="presOf" srcId="{5A973B8D-ED37-4B53-A4D9-2E33BA3025D7}" destId="{C98A1019-3F87-4B56-9ABF-77293CFC3CFA}" srcOrd="0" destOrd="0" presId="urn:microsoft.com/office/officeart/2005/8/layout/orgChart1"/>
    <dgm:cxn modelId="{B13F3A1B-5C0C-4DC8-BE58-98ADE09FE101}" type="presOf" srcId="{11071DA9-D00E-4166-A777-43F5B672FC15}" destId="{356C183C-841E-4DE6-AE99-73CD6D75AF51}" srcOrd="1" destOrd="0" presId="urn:microsoft.com/office/officeart/2005/8/layout/orgChart1"/>
    <dgm:cxn modelId="{B94E8E50-B881-4EFA-B9F8-E7A2A04A4B37}" type="presParOf" srcId="{B54BE86D-AED9-4F9D-AE4A-6B7E32E32E24}" destId="{50EE9222-ED9D-44D6-B82F-321F894D5FFF}" srcOrd="0" destOrd="0" presId="urn:microsoft.com/office/officeart/2005/8/layout/orgChart1"/>
    <dgm:cxn modelId="{AACE4820-7185-4620-9572-16FB665E3DEC}" type="presParOf" srcId="{50EE9222-ED9D-44D6-B82F-321F894D5FFF}" destId="{DC7423BD-A8E5-4C2C-8C2F-DA0C02FF2427}" srcOrd="0" destOrd="0" presId="urn:microsoft.com/office/officeart/2005/8/layout/orgChart1"/>
    <dgm:cxn modelId="{A0F47680-1739-4423-853D-3E0CD1EB3CAF}" type="presParOf" srcId="{DC7423BD-A8E5-4C2C-8C2F-DA0C02FF2427}" destId="{2C70992F-167E-484E-8C76-EB8285D0B313}" srcOrd="0" destOrd="0" presId="urn:microsoft.com/office/officeart/2005/8/layout/orgChart1"/>
    <dgm:cxn modelId="{F8105CA1-F2F4-48B2-8524-136B0410310E}" type="presParOf" srcId="{DC7423BD-A8E5-4C2C-8C2F-DA0C02FF2427}" destId="{356C183C-841E-4DE6-AE99-73CD6D75AF51}" srcOrd="1" destOrd="0" presId="urn:microsoft.com/office/officeart/2005/8/layout/orgChart1"/>
    <dgm:cxn modelId="{3BA0A7B4-91B2-448F-9B4F-AF3D0E647F9A}" type="presParOf" srcId="{50EE9222-ED9D-44D6-B82F-321F894D5FFF}" destId="{6C815DA0-4274-4481-BE80-75025B3A2C10}" srcOrd="1" destOrd="0" presId="urn:microsoft.com/office/officeart/2005/8/layout/orgChart1"/>
    <dgm:cxn modelId="{C66BA88E-36E5-4E6E-94B9-060680E559AC}" type="presParOf" srcId="{6C815DA0-4274-4481-BE80-75025B3A2C10}" destId="{869D2524-17FB-4E5C-8023-2E8EA5ECBA8F}" srcOrd="0" destOrd="0" presId="urn:microsoft.com/office/officeart/2005/8/layout/orgChart1"/>
    <dgm:cxn modelId="{EE474FF1-E2E5-4444-B795-1B85F77CFE0D}" type="presParOf" srcId="{6C815DA0-4274-4481-BE80-75025B3A2C10}" destId="{8E5C403E-A694-482C-B0A0-BAE73EEFE4FC}" srcOrd="1" destOrd="0" presId="urn:microsoft.com/office/officeart/2005/8/layout/orgChart1"/>
    <dgm:cxn modelId="{686AA70A-9304-4412-BAE8-5743B55490E1}" type="presParOf" srcId="{8E5C403E-A694-482C-B0A0-BAE73EEFE4FC}" destId="{F6474CB3-EDE2-4C32-80EA-0F86A1D07EA4}" srcOrd="0" destOrd="0" presId="urn:microsoft.com/office/officeart/2005/8/layout/orgChart1"/>
    <dgm:cxn modelId="{6D2F4C93-F6F7-45E9-B9F9-DA48AC73E45B}" type="presParOf" srcId="{F6474CB3-EDE2-4C32-80EA-0F86A1D07EA4}" destId="{791EFC51-3350-4923-A262-DF3DBA5460FD}" srcOrd="0" destOrd="0" presId="urn:microsoft.com/office/officeart/2005/8/layout/orgChart1"/>
    <dgm:cxn modelId="{2A074F6A-2C09-4D31-B2DC-51E9CB2EEBAD}" type="presParOf" srcId="{F6474CB3-EDE2-4C32-80EA-0F86A1D07EA4}" destId="{1E2B960C-A690-4D2E-A6B6-2861DDB7977C}" srcOrd="1" destOrd="0" presId="urn:microsoft.com/office/officeart/2005/8/layout/orgChart1"/>
    <dgm:cxn modelId="{EC2608F0-14E4-4717-AC1A-CF8C832881B7}" type="presParOf" srcId="{8E5C403E-A694-482C-B0A0-BAE73EEFE4FC}" destId="{E14D56D6-3F8C-499A-A852-646AA11154FF}" srcOrd="1" destOrd="0" presId="urn:microsoft.com/office/officeart/2005/8/layout/orgChart1"/>
    <dgm:cxn modelId="{B84E7087-0847-4CAF-996D-C3E47013AE49}" type="presParOf" srcId="{8E5C403E-A694-482C-B0A0-BAE73EEFE4FC}" destId="{14A65E1A-47C5-4662-920D-38842971D49E}" srcOrd="2" destOrd="0" presId="urn:microsoft.com/office/officeart/2005/8/layout/orgChart1"/>
    <dgm:cxn modelId="{4D9AF4BB-F70B-4334-AEFC-EE8C6D3336F0}" type="presParOf" srcId="{6C815DA0-4274-4481-BE80-75025B3A2C10}" destId="{C98A1019-3F87-4B56-9ABF-77293CFC3CFA}" srcOrd="2" destOrd="0" presId="urn:microsoft.com/office/officeart/2005/8/layout/orgChart1"/>
    <dgm:cxn modelId="{6177F024-0DF1-4B49-9C4E-2F67D684B2DC}" type="presParOf" srcId="{6C815DA0-4274-4481-BE80-75025B3A2C10}" destId="{D90342A3-A2BB-4610-803E-68B9F633A010}" srcOrd="3" destOrd="0" presId="urn:microsoft.com/office/officeart/2005/8/layout/orgChart1"/>
    <dgm:cxn modelId="{E8677B10-D644-417F-996F-92ED5AEB4D32}" type="presParOf" srcId="{D90342A3-A2BB-4610-803E-68B9F633A010}" destId="{15AB8084-A893-454A-80AA-4C13CCEC6963}" srcOrd="0" destOrd="0" presId="urn:microsoft.com/office/officeart/2005/8/layout/orgChart1"/>
    <dgm:cxn modelId="{0F335DA7-4E67-4E71-BF7E-3A21FC0C83A6}" type="presParOf" srcId="{15AB8084-A893-454A-80AA-4C13CCEC6963}" destId="{B7E6B7A0-55F6-4D3B-8B20-465EE1E741A1}" srcOrd="0" destOrd="0" presId="urn:microsoft.com/office/officeart/2005/8/layout/orgChart1"/>
    <dgm:cxn modelId="{6B29A53B-A289-4A01-AC83-EB6BED76841C}" type="presParOf" srcId="{15AB8084-A893-454A-80AA-4C13CCEC6963}" destId="{C753B176-822B-4327-B25B-DA59DC006C8F}" srcOrd="1" destOrd="0" presId="urn:microsoft.com/office/officeart/2005/8/layout/orgChart1"/>
    <dgm:cxn modelId="{6117036A-4906-43E5-9BFC-8B74365BF694}" type="presParOf" srcId="{D90342A3-A2BB-4610-803E-68B9F633A010}" destId="{099A1E59-4972-4EFF-BEE9-6A1945A9F6C7}" srcOrd="1" destOrd="0" presId="urn:microsoft.com/office/officeart/2005/8/layout/orgChart1"/>
    <dgm:cxn modelId="{58B7188C-8EEE-4A17-BFC5-1059DC89EA2A}" type="presParOf" srcId="{D90342A3-A2BB-4610-803E-68B9F633A010}" destId="{A7C31C2A-D782-456F-AF04-DE7C47E7AF50}" srcOrd="2" destOrd="0" presId="urn:microsoft.com/office/officeart/2005/8/layout/orgChart1"/>
    <dgm:cxn modelId="{8B0B4DC8-BE47-4697-9724-7E75B9C85E36}" type="presParOf" srcId="{50EE9222-ED9D-44D6-B82F-321F894D5FFF}" destId="{99A849ED-6A78-45E7-BD36-52A43BC5492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D3B54-69ED-484F-A8C9-EBBB6BE0A85C}">
      <dsp:nvSpPr>
        <dsp:cNvPr id="0" name=""/>
        <dsp:cNvSpPr/>
      </dsp:nvSpPr>
      <dsp:spPr>
        <a:xfrm rot="5400000">
          <a:off x="-169068" y="169670"/>
          <a:ext cx="1127124" cy="78898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TW" sz="2300" kern="1200" dirty="0" smtClean="0"/>
            <a:t>2010</a:t>
          </a:r>
          <a:endParaRPr lang="zh-TW" altLang="en-US" sz="2300" kern="1200" dirty="0"/>
        </a:p>
      </dsp:txBody>
      <dsp:txXfrm rot="-5400000">
        <a:off x="1" y="395096"/>
        <a:ext cx="788987" cy="338137"/>
      </dsp:txXfrm>
    </dsp:sp>
    <dsp:sp modelId="{B0D57EF5-251A-4353-B3C5-75608C0217C7}">
      <dsp:nvSpPr>
        <dsp:cNvPr id="0" name=""/>
        <dsp:cNvSpPr/>
      </dsp:nvSpPr>
      <dsp:spPr>
        <a:xfrm rot="5400000">
          <a:off x="3076178" y="-2286589"/>
          <a:ext cx="732631" cy="5307012"/>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smtClean="0"/>
            <a:t>開始研發</a:t>
          </a:r>
          <a:r>
            <a:rPr lang="en-US" altLang="zh-TW" sz="1400" kern="1200" dirty="0" smtClean="0"/>
            <a:t>Swift</a:t>
          </a:r>
          <a:endParaRPr lang="zh-TW" altLang="en-US" sz="1400" kern="1200" dirty="0"/>
        </a:p>
      </dsp:txBody>
      <dsp:txXfrm rot="-5400000">
        <a:off x="788988" y="36365"/>
        <a:ext cx="5271248" cy="661103"/>
      </dsp:txXfrm>
    </dsp:sp>
    <dsp:sp modelId="{180B1B3A-9B10-4FB3-B580-E619C47FA05B}">
      <dsp:nvSpPr>
        <dsp:cNvPr id="0" name=""/>
        <dsp:cNvSpPr/>
      </dsp:nvSpPr>
      <dsp:spPr>
        <a:xfrm rot="5400000">
          <a:off x="-169068" y="1148227"/>
          <a:ext cx="1127124" cy="78898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TW" sz="2300" kern="1200" dirty="0" smtClean="0"/>
            <a:t>2014</a:t>
          </a:r>
          <a:endParaRPr lang="zh-TW" altLang="en-US" sz="2300" kern="1200" dirty="0"/>
        </a:p>
      </dsp:txBody>
      <dsp:txXfrm rot="-5400000">
        <a:off x="1" y="1373653"/>
        <a:ext cx="788987" cy="338137"/>
      </dsp:txXfrm>
    </dsp:sp>
    <dsp:sp modelId="{77D09B1F-3596-48EE-9C97-3B55AF4F1BA7}">
      <dsp:nvSpPr>
        <dsp:cNvPr id="0" name=""/>
        <dsp:cNvSpPr/>
      </dsp:nvSpPr>
      <dsp:spPr>
        <a:xfrm rot="5400000">
          <a:off x="3076178" y="-1308031"/>
          <a:ext cx="732631" cy="5307012"/>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TW" altLang="en-US" sz="1400" b="0" i="0" kern="1200" dirty="0" smtClean="0"/>
            <a:t>第一次於</a:t>
          </a:r>
          <a:r>
            <a:rPr lang="en-US" altLang="zh-TW" sz="1400" b="0" i="0" kern="1200" dirty="0" smtClean="0"/>
            <a:t>WWDC</a:t>
          </a:r>
          <a:r>
            <a:rPr lang="zh-TW" altLang="en-US" sz="1400" b="0" i="0" kern="1200" dirty="0" smtClean="0"/>
            <a:t>出現</a:t>
          </a:r>
          <a:endParaRPr lang="zh-TW" altLang="en-US" sz="1400" kern="1200" dirty="0"/>
        </a:p>
      </dsp:txBody>
      <dsp:txXfrm rot="-5400000">
        <a:off x="788988" y="1014923"/>
        <a:ext cx="5271248" cy="661103"/>
      </dsp:txXfrm>
    </dsp:sp>
    <dsp:sp modelId="{FD00CB76-72A4-4C12-9BAE-0BF9B7B38CF8}">
      <dsp:nvSpPr>
        <dsp:cNvPr id="0" name=""/>
        <dsp:cNvSpPr/>
      </dsp:nvSpPr>
      <dsp:spPr>
        <a:xfrm rot="5400000">
          <a:off x="-169068" y="2126784"/>
          <a:ext cx="1127124" cy="78898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TW" sz="2300" kern="1200" dirty="0" smtClean="0"/>
            <a:t>2015</a:t>
          </a:r>
          <a:endParaRPr lang="zh-TW" altLang="en-US" sz="2300" kern="1200" dirty="0"/>
        </a:p>
      </dsp:txBody>
      <dsp:txXfrm rot="-5400000">
        <a:off x="1" y="2352210"/>
        <a:ext cx="788987" cy="338137"/>
      </dsp:txXfrm>
    </dsp:sp>
    <dsp:sp modelId="{118A6934-AF03-48BE-B853-CB714C5AC716}">
      <dsp:nvSpPr>
        <dsp:cNvPr id="0" name=""/>
        <dsp:cNvSpPr/>
      </dsp:nvSpPr>
      <dsp:spPr>
        <a:xfrm rot="5400000">
          <a:off x="3076178" y="-329474"/>
          <a:ext cx="732631" cy="5307012"/>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smtClean="0"/>
            <a:t>宣布開源並支援</a:t>
          </a:r>
          <a:r>
            <a:rPr lang="en-US" altLang="zh-TW" sz="1400" kern="1200" dirty="0" err="1" smtClean="0"/>
            <a:t>linux</a:t>
          </a:r>
          <a:endParaRPr lang="zh-TW" altLang="en-US" sz="1400" kern="1200" dirty="0"/>
        </a:p>
        <a:p>
          <a:pPr marL="114300" lvl="1" indent="-114300" algn="l" defTabSz="622300">
            <a:lnSpc>
              <a:spcPct val="90000"/>
            </a:lnSpc>
            <a:spcBef>
              <a:spcPct val="0"/>
            </a:spcBef>
            <a:spcAft>
              <a:spcPct val="15000"/>
            </a:spcAft>
            <a:buChar char="••"/>
          </a:pPr>
          <a:r>
            <a:rPr lang="zh-TW" altLang="en-US" sz="1400" kern="1200" dirty="0" smtClean="0"/>
            <a:t>於</a:t>
          </a:r>
          <a:r>
            <a:rPr lang="en-US" altLang="zh-TW" sz="1400" kern="1200" dirty="0" smtClean="0"/>
            <a:t>Stack Overflow</a:t>
          </a:r>
          <a:r>
            <a:rPr lang="zh-TW" altLang="en-US" sz="1400" kern="1200" dirty="0" smtClean="0"/>
            <a:t>獲</a:t>
          </a:r>
          <a:r>
            <a:rPr lang="en-US" sz="1400" b="0" i="0" kern="1200" dirty="0" smtClean="0"/>
            <a:t>Most Loved Programming Language</a:t>
          </a:r>
          <a:r>
            <a:rPr lang="zh-TW" altLang="en-US" sz="1400" b="0" i="0" kern="1200" dirty="0" smtClean="0"/>
            <a:t> </a:t>
          </a:r>
          <a:r>
            <a:rPr lang="en-US" altLang="zh-TW" sz="1400" b="0" i="0" kern="1200" dirty="0" smtClean="0"/>
            <a:t>No.1</a:t>
          </a:r>
          <a:endParaRPr lang="zh-TW" altLang="en-US" sz="1400" kern="1200" dirty="0"/>
        </a:p>
      </dsp:txBody>
      <dsp:txXfrm rot="-5400000">
        <a:off x="788988" y="1993480"/>
        <a:ext cx="5271248" cy="661103"/>
      </dsp:txXfrm>
    </dsp:sp>
    <dsp:sp modelId="{44FA3371-3300-42B3-B511-912004A56529}">
      <dsp:nvSpPr>
        <dsp:cNvPr id="0" name=""/>
        <dsp:cNvSpPr/>
      </dsp:nvSpPr>
      <dsp:spPr>
        <a:xfrm rot="5400000">
          <a:off x="-169068" y="3105342"/>
          <a:ext cx="1127124" cy="788987"/>
        </a:xfrm>
        <a:prstGeom prst="chevron">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altLang="zh-TW" sz="2300" kern="1200" dirty="0" smtClean="0"/>
            <a:t>2016</a:t>
          </a:r>
          <a:endParaRPr lang="zh-TW" altLang="en-US" sz="2300" kern="1200" dirty="0"/>
        </a:p>
      </dsp:txBody>
      <dsp:txXfrm rot="-5400000">
        <a:off x="1" y="3330768"/>
        <a:ext cx="788987" cy="338137"/>
      </dsp:txXfrm>
    </dsp:sp>
    <dsp:sp modelId="{4A5C0E18-C215-4021-8985-A50E076B8DC4}">
      <dsp:nvSpPr>
        <dsp:cNvPr id="0" name=""/>
        <dsp:cNvSpPr/>
      </dsp:nvSpPr>
      <dsp:spPr>
        <a:xfrm rot="5400000">
          <a:off x="3076178" y="649083"/>
          <a:ext cx="732631" cy="5307012"/>
        </a:xfrm>
        <a:prstGeom prst="round2Same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TW" sz="1400" kern="1200" dirty="0" smtClean="0"/>
            <a:t>Google</a:t>
          </a:r>
          <a:r>
            <a:rPr lang="zh-TW" altLang="en-US" sz="1400" kern="1200" dirty="0" smtClean="0"/>
            <a:t>考慮使用</a:t>
          </a:r>
          <a:r>
            <a:rPr lang="en-US" altLang="zh-TW" sz="1400" kern="1200" dirty="0" smtClean="0"/>
            <a:t>Swift</a:t>
          </a:r>
          <a:r>
            <a:rPr lang="zh-TW" altLang="en-US" sz="1400" kern="1200" dirty="0" smtClean="0"/>
            <a:t>來開發</a:t>
          </a:r>
          <a:r>
            <a:rPr lang="en-US" altLang="zh-TW" sz="1400" kern="1200" dirty="0" smtClean="0"/>
            <a:t>Android</a:t>
          </a:r>
          <a:endParaRPr lang="zh-TW" altLang="en-US" sz="1400" kern="1200" dirty="0"/>
        </a:p>
        <a:p>
          <a:pPr marL="114300" lvl="1" indent="-114300" algn="l" defTabSz="622300">
            <a:lnSpc>
              <a:spcPct val="90000"/>
            </a:lnSpc>
            <a:spcBef>
              <a:spcPct val="0"/>
            </a:spcBef>
            <a:spcAft>
              <a:spcPct val="15000"/>
            </a:spcAft>
            <a:buChar char="••"/>
          </a:pPr>
          <a:r>
            <a:rPr lang="en-US" altLang="zh-TW" sz="1400" kern="1200" dirty="0" smtClean="0"/>
            <a:t>Swift</a:t>
          </a:r>
          <a:r>
            <a:rPr lang="zh-TW" altLang="en-US" sz="1400" kern="1200" dirty="0" smtClean="0"/>
            <a:t> </a:t>
          </a:r>
          <a:r>
            <a:rPr lang="en-US" altLang="zh-TW" sz="1400" kern="1200" dirty="0" smtClean="0"/>
            <a:t>3.0</a:t>
          </a:r>
          <a:r>
            <a:rPr lang="zh-TW" altLang="en-US" sz="1400" kern="1200" dirty="0" smtClean="0"/>
            <a:t> 更新消息釋出</a:t>
          </a:r>
          <a:endParaRPr lang="zh-TW" altLang="en-US" sz="1400" kern="1200" dirty="0"/>
        </a:p>
      </dsp:txBody>
      <dsp:txXfrm rot="-5400000">
        <a:off x="788988" y="2972037"/>
        <a:ext cx="5271248" cy="661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E91A5-351D-45C8-BD0C-713E3B055634}">
      <dsp:nvSpPr>
        <dsp:cNvPr id="0" name=""/>
        <dsp:cNvSpPr/>
      </dsp:nvSpPr>
      <dsp:spPr>
        <a:xfrm>
          <a:off x="4402233" y="1463594"/>
          <a:ext cx="3503986" cy="461794"/>
        </a:xfrm>
        <a:custGeom>
          <a:avLst/>
          <a:gdLst/>
          <a:ahLst/>
          <a:cxnLst/>
          <a:rect l="0" t="0" r="0" b="0"/>
          <a:pathLst>
            <a:path>
              <a:moveTo>
                <a:pt x="0" y="0"/>
              </a:moveTo>
              <a:lnTo>
                <a:pt x="0" y="278289"/>
              </a:lnTo>
              <a:lnTo>
                <a:pt x="3503986" y="278289"/>
              </a:lnTo>
              <a:lnTo>
                <a:pt x="3503986" y="461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E83C5-152C-4088-BB57-03C9604FBCB0}">
      <dsp:nvSpPr>
        <dsp:cNvPr id="0" name=""/>
        <dsp:cNvSpPr/>
      </dsp:nvSpPr>
      <dsp:spPr>
        <a:xfrm>
          <a:off x="4402233" y="1463594"/>
          <a:ext cx="1192669" cy="461794"/>
        </a:xfrm>
        <a:custGeom>
          <a:avLst/>
          <a:gdLst/>
          <a:ahLst/>
          <a:cxnLst/>
          <a:rect l="0" t="0" r="0" b="0"/>
          <a:pathLst>
            <a:path>
              <a:moveTo>
                <a:pt x="0" y="0"/>
              </a:moveTo>
              <a:lnTo>
                <a:pt x="0" y="278289"/>
              </a:lnTo>
              <a:lnTo>
                <a:pt x="1192669" y="278289"/>
              </a:lnTo>
              <a:lnTo>
                <a:pt x="1192669" y="461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7090A6-1257-41AB-96E4-A491EE2398B4}">
      <dsp:nvSpPr>
        <dsp:cNvPr id="0" name=""/>
        <dsp:cNvSpPr/>
      </dsp:nvSpPr>
      <dsp:spPr>
        <a:xfrm>
          <a:off x="3276963" y="1463594"/>
          <a:ext cx="1125270" cy="461794"/>
        </a:xfrm>
        <a:custGeom>
          <a:avLst/>
          <a:gdLst/>
          <a:ahLst/>
          <a:cxnLst/>
          <a:rect l="0" t="0" r="0" b="0"/>
          <a:pathLst>
            <a:path>
              <a:moveTo>
                <a:pt x="1125270" y="0"/>
              </a:moveTo>
              <a:lnTo>
                <a:pt x="1125270" y="278289"/>
              </a:lnTo>
              <a:lnTo>
                <a:pt x="0" y="278289"/>
              </a:lnTo>
              <a:lnTo>
                <a:pt x="0" y="461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9928B7-F509-4DC0-8AF6-02E695BD40A4}">
      <dsp:nvSpPr>
        <dsp:cNvPr id="0" name=""/>
        <dsp:cNvSpPr/>
      </dsp:nvSpPr>
      <dsp:spPr>
        <a:xfrm>
          <a:off x="961810" y="1463594"/>
          <a:ext cx="3440423" cy="461794"/>
        </a:xfrm>
        <a:custGeom>
          <a:avLst/>
          <a:gdLst/>
          <a:ahLst/>
          <a:cxnLst/>
          <a:rect l="0" t="0" r="0" b="0"/>
          <a:pathLst>
            <a:path>
              <a:moveTo>
                <a:pt x="3440423" y="0"/>
              </a:moveTo>
              <a:lnTo>
                <a:pt x="3440423" y="278289"/>
              </a:lnTo>
              <a:lnTo>
                <a:pt x="0" y="278289"/>
              </a:lnTo>
              <a:lnTo>
                <a:pt x="0" y="461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B86194-6CA2-4BD4-B075-5681E8D0500A}">
      <dsp:nvSpPr>
        <dsp:cNvPr id="0" name=""/>
        <dsp:cNvSpPr/>
      </dsp:nvSpPr>
      <dsp:spPr>
        <a:xfrm>
          <a:off x="3528399" y="589760"/>
          <a:ext cx="1747667" cy="873833"/>
        </a:xfrm>
        <a:prstGeom prst="roundRect">
          <a:avLst/>
        </a:prstGeom>
        <a:solidFill>
          <a:schemeClr val="accent1">
            <a:hueOff val="0"/>
            <a:satOff val="0"/>
            <a:lumOff val="0"/>
            <a:alphaOff val="0"/>
          </a:schemeClr>
        </a:solidFill>
        <a:ln w="25400" cap="flat" cmpd="sng" algn="ctr">
          <a:solidFill>
            <a:schemeClr val="accent2">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solidFill>
                <a:schemeClr val="accent4"/>
              </a:solidFill>
              <a:latin typeface="Consolas" panose="020B0609020204030204" pitchFamily="49" charset="0"/>
            </a:rPr>
            <a:t>Type</a:t>
          </a:r>
          <a:endParaRPr lang="zh-TW" altLang="en-US" sz="2800" kern="1200" dirty="0">
            <a:solidFill>
              <a:schemeClr val="accent4"/>
            </a:solidFill>
            <a:latin typeface="Consolas" panose="020B0609020204030204" pitchFamily="49" charset="0"/>
          </a:endParaRPr>
        </a:p>
      </dsp:txBody>
      <dsp:txXfrm>
        <a:off x="3571056" y="632417"/>
        <a:ext cx="1662353" cy="788519"/>
      </dsp:txXfrm>
    </dsp:sp>
    <dsp:sp modelId="{53937313-7DDC-4F01-9483-B7CA74AD7215}">
      <dsp:nvSpPr>
        <dsp:cNvPr id="0" name=""/>
        <dsp:cNvSpPr/>
      </dsp:nvSpPr>
      <dsp:spPr>
        <a:xfrm>
          <a:off x="3275" y="1925389"/>
          <a:ext cx="1917068" cy="873833"/>
        </a:xfrm>
        <a:prstGeom prst="roundRect">
          <a:avLst/>
        </a:prstGeom>
        <a:solidFill>
          <a:schemeClr val="accent1">
            <a:hueOff val="0"/>
            <a:satOff val="0"/>
            <a:lumOff val="0"/>
            <a:alphaOff val="0"/>
          </a:schemeClr>
        </a:solidFill>
        <a:ln w="25400" cap="flat" cmpd="sng" algn="ctr">
          <a:solidFill>
            <a:schemeClr val="accent2">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kern="1200" dirty="0" err="1" smtClean="0">
              <a:solidFill>
                <a:schemeClr val="accent4"/>
              </a:solidFill>
              <a:latin typeface="Consolas" panose="020B0609020204030204" pitchFamily="49" charset="0"/>
            </a:rPr>
            <a:t>Int</a:t>
          </a:r>
          <a:r>
            <a:rPr lang="en-US" altLang="zh-TW" sz="1800" kern="1200" dirty="0" smtClean="0">
              <a:solidFill>
                <a:schemeClr val="accent4"/>
              </a:solidFill>
              <a:latin typeface="Consolas" panose="020B0609020204030204" pitchFamily="49" charset="0"/>
            </a:rPr>
            <a:t> </a:t>
          </a:r>
          <a:r>
            <a:rPr lang="en-US" altLang="zh-TW" sz="1800" kern="1200" dirty="0" err="1" smtClean="0">
              <a:solidFill>
                <a:schemeClr val="accent4"/>
              </a:solidFill>
              <a:latin typeface="Consolas" panose="020B0609020204030204" pitchFamily="49" charset="0"/>
            </a:rPr>
            <a:t>Uint</a:t>
          </a:r>
          <a:endParaRPr lang="en-US" altLang="zh-TW" sz="1800" kern="1200" dirty="0" smtClean="0">
            <a:solidFill>
              <a:schemeClr val="accent4"/>
            </a:solidFill>
            <a:latin typeface="Consolas" panose="020B0609020204030204" pitchFamily="49" charset="0"/>
          </a:endParaRPr>
        </a:p>
        <a:p>
          <a:pPr lvl="0" algn="ctr" defTabSz="800100">
            <a:lnSpc>
              <a:spcPct val="90000"/>
            </a:lnSpc>
            <a:spcBef>
              <a:spcPct val="0"/>
            </a:spcBef>
            <a:spcAft>
              <a:spcPct val="35000"/>
            </a:spcAft>
          </a:pPr>
          <a:r>
            <a:rPr lang="zh-TW" altLang="en-US" sz="1800" kern="1200" dirty="0" smtClean="0">
              <a:solidFill>
                <a:schemeClr val="accent4"/>
              </a:solidFill>
              <a:latin typeface="微軟正黑體" panose="020B0604030504040204" pitchFamily="34" charset="-120"/>
              <a:ea typeface="微軟正黑體" panose="020B0604030504040204" pitchFamily="34" charset="-120"/>
            </a:rPr>
            <a:t>整數</a:t>
          </a:r>
          <a:endParaRPr lang="zh-TW" altLang="en-US" sz="1800" kern="1200" dirty="0">
            <a:solidFill>
              <a:schemeClr val="accent4"/>
            </a:solidFill>
            <a:latin typeface="微軟正黑體" panose="020B0604030504040204" pitchFamily="34" charset="-120"/>
            <a:ea typeface="微軟正黑體" panose="020B0604030504040204" pitchFamily="34" charset="-120"/>
          </a:endParaRPr>
        </a:p>
      </dsp:txBody>
      <dsp:txXfrm>
        <a:off x="45932" y="1968046"/>
        <a:ext cx="1831754" cy="788519"/>
      </dsp:txXfrm>
    </dsp:sp>
    <dsp:sp modelId="{8F0EC570-1DE8-4F48-AC9E-49B3EFCC579A}">
      <dsp:nvSpPr>
        <dsp:cNvPr id="0" name=""/>
        <dsp:cNvSpPr/>
      </dsp:nvSpPr>
      <dsp:spPr>
        <a:xfrm>
          <a:off x="2287354" y="1925389"/>
          <a:ext cx="1979216" cy="873833"/>
        </a:xfrm>
        <a:prstGeom prst="roundRect">
          <a:avLst/>
        </a:prstGeom>
        <a:solidFill>
          <a:schemeClr val="accent1">
            <a:hueOff val="0"/>
            <a:satOff val="0"/>
            <a:lumOff val="0"/>
            <a:alphaOff val="0"/>
          </a:schemeClr>
        </a:solidFill>
        <a:ln w="25400" cap="flat" cmpd="sng" algn="ctr">
          <a:solidFill>
            <a:schemeClr val="accent2">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kern="1200" dirty="0" smtClean="0">
              <a:solidFill>
                <a:schemeClr val="accent4"/>
              </a:solidFill>
              <a:latin typeface="Consolas" panose="020B0609020204030204" pitchFamily="49" charset="0"/>
            </a:rPr>
            <a:t>Double</a:t>
          </a:r>
          <a:r>
            <a:rPr lang="zh-TW" altLang="en-US" sz="1800" kern="1200" dirty="0" smtClean="0">
              <a:solidFill>
                <a:schemeClr val="accent4"/>
              </a:solidFill>
              <a:latin typeface="Consolas" panose="020B0609020204030204" pitchFamily="49" charset="0"/>
            </a:rPr>
            <a:t>、</a:t>
          </a:r>
          <a:r>
            <a:rPr lang="en-US" altLang="zh-TW" sz="1800" kern="1200" dirty="0" smtClean="0">
              <a:solidFill>
                <a:schemeClr val="accent4"/>
              </a:solidFill>
              <a:latin typeface="Consolas" panose="020B0609020204030204" pitchFamily="49" charset="0"/>
            </a:rPr>
            <a:t>Float</a:t>
          </a:r>
          <a:br>
            <a:rPr lang="en-US" altLang="zh-TW" sz="1800" kern="1200" dirty="0" smtClean="0">
              <a:solidFill>
                <a:schemeClr val="accent4"/>
              </a:solidFill>
              <a:latin typeface="Consolas" panose="020B0609020204030204" pitchFamily="49" charset="0"/>
            </a:rPr>
          </a:br>
          <a:r>
            <a:rPr lang="zh-TW" altLang="en-US" sz="1800" kern="1200" dirty="0" smtClean="0">
              <a:solidFill>
                <a:schemeClr val="accent4"/>
              </a:solidFill>
              <a:latin typeface="微軟正黑體" panose="020B0604030504040204" pitchFamily="34" charset="-120"/>
              <a:ea typeface="微軟正黑體" panose="020B0604030504040204" pitchFamily="34" charset="-120"/>
            </a:rPr>
            <a:t>浮點數</a:t>
          </a:r>
          <a:endParaRPr lang="zh-TW" altLang="en-US" sz="1800" kern="1200" dirty="0">
            <a:solidFill>
              <a:schemeClr val="accent4"/>
            </a:solidFill>
            <a:latin typeface="微軟正黑體" panose="020B0604030504040204" pitchFamily="34" charset="-120"/>
            <a:ea typeface="微軟正黑體" panose="020B0604030504040204" pitchFamily="34" charset="-120"/>
          </a:endParaRPr>
        </a:p>
      </dsp:txBody>
      <dsp:txXfrm>
        <a:off x="2330011" y="1968046"/>
        <a:ext cx="1893902" cy="788519"/>
      </dsp:txXfrm>
    </dsp:sp>
    <dsp:sp modelId="{1E8AA154-5E02-4A70-810B-8932E161A7C7}">
      <dsp:nvSpPr>
        <dsp:cNvPr id="0" name=""/>
        <dsp:cNvSpPr/>
      </dsp:nvSpPr>
      <dsp:spPr>
        <a:xfrm>
          <a:off x="4633581" y="1925389"/>
          <a:ext cx="1922644" cy="873833"/>
        </a:xfrm>
        <a:prstGeom prst="roundRect">
          <a:avLst/>
        </a:prstGeom>
        <a:solidFill>
          <a:schemeClr val="accent1">
            <a:hueOff val="0"/>
            <a:satOff val="0"/>
            <a:lumOff val="0"/>
            <a:alphaOff val="0"/>
          </a:schemeClr>
        </a:solidFill>
        <a:ln w="25400" cap="flat" cmpd="sng" algn="ctr">
          <a:solidFill>
            <a:schemeClr val="accent1">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kern="1200" dirty="0" smtClean="0">
              <a:solidFill>
                <a:schemeClr val="accent4"/>
              </a:solidFill>
              <a:latin typeface="Consolas" panose="020B0609020204030204" pitchFamily="49" charset="0"/>
            </a:rPr>
            <a:t>Bool</a:t>
          </a:r>
          <a:br>
            <a:rPr lang="en-US" altLang="zh-TW" sz="1800" kern="1200" dirty="0" smtClean="0">
              <a:solidFill>
                <a:schemeClr val="accent4"/>
              </a:solidFill>
              <a:latin typeface="Consolas" panose="020B0609020204030204" pitchFamily="49" charset="0"/>
            </a:rPr>
          </a:br>
          <a:r>
            <a:rPr lang="zh-TW" altLang="en-US" sz="1800" kern="1200" dirty="0" smtClean="0">
              <a:solidFill>
                <a:schemeClr val="accent4"/>
              </a:solidFill>
              <a:latin typeface="微軟正黑體" panose="020B0604030504040204" pitchFamily="34" charset="-120"/>
              <a:ea typeface="微軟正黑體" panose="020B0604030504040204" pitchFamily="34" charset="-120"/>
            </a:rPr>
            <a:t>布林值</a:t>
          </a:r>
          <a:endParaRPr lang="zh-TW" altLang="en-US" sz="1800" kern="1200" dirty="0">
            <a:solidFill>
              <a:schemeClr val="accent4"/>
            </a:solidFill>
            <a:latin typeface="微軟正黑體" panose="020B0604030504040204" pitchFamily="34" charset="-120"/>
            <a:ea typeface="微軟正黑體" panose="020B0604030504040204" pitchFamily="34" charset="-120"/>
          </a:endParaRPr>
        </a:p>
      </dsp:txBody>
      <dsp:txXfrm>
        <a:off x="4676238" y="1968046"/>
        <a:ext cx="1837330" cy="788519"/>
      </dsp:txXfrm>
    </dsp:sp>
    <dsp:sp modelId="{2DA9DFFE-FCBE-4263-9424-621EBBDD414E}">
      <dsp:nvSpPr>
        <dsp:cNvPr id="0" name=""/>
        <dsp:cNvSpPr/>
      </dsp:nvSpPr>
      <dsp:spPr>
        <a:xfrm>
          <a:off x="6923235" y="1925389"/>
          <a:ext cx="1965968" cy="873833"/>
        </a:xfrm>
        <a:prstGeom prst="roundRect">
          <a:avLst/>
        </a:prstGeom>
        <a:solidFill>
          <a:schemeClr val="accent1">
            <a:hueOff val="0"/>
            <a:satOff val="0"/>
            <a:lumOff val="0"/>
            <a:alphaOff val="0"/>
          </a:schemeClr>
        </a:solidFill>
        <a:ln w="25400" cap="flat" cmpd="sng" algn="ctr">
          <a:solidFill>
            <a:schemeClr val="accent1">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TW" sz="1800" kern="1200" dirty="0" smtClean="0">
              <a:solidFill>
                <a:schemeClr val="accent4"/>
              </a:solidFill>
              <a:latin typeface="Consolas" panose="020B0609020204030204" pitchFamily="49" charset="0"/>
            </a:rPr>
            <a:t>String</a:t>
          </a:r>
          <a:br>
            <a:rPr lang="en-US" altLang="zh-TW" sz="1800" kern="1200" dirty="0" smtClean="0">
              <a:solidFill>
                <a:schemeClr val="accent4"/>
              </a:solidFill>
              <a:latin typeface="Consolas" panose="020B0609020204030204" pitchFamily="49" charset="0"/>
            </a:rPr>
          </a:br>
          <a:r>
            <a:rPr lang="zh-TW" altLang="en-US" sz="1800" kern="1200" dirty="0" smtClean="0">
              <a:solidFill>
                <a:schemeClr val="accent4"/>
              </a:solidFill>
              <a:latin typeface="微軟正黑體" panose="020B0604030504040204" pitchFamily="34" charset="-120"/>
              <a:ea typeface="微軟正黑體" panose="020B0604030504040204" pitchFamily="34" charset="-120"/>
            </a:rPr>
            <a:t>字串</a:t>
          </a:r>
          <a:endParaRPr lang="zh-TW" altLang="en-US" sz="1800" kern="1200" dirty="0">
            <a:solidFill>
              <a:schemeClr val="accent4"/>
            </a:solidFill>
            <a:latin typeface="微軟正黑體" panose="020B0604030504040204" pitchFamily="34" charset="-120"/>
            <a:ea typeface="微軟正黑體" panose="020B0604030504040204" pitchFamily="34" charset="-120"/>
          </a:endParaRPr>
        </a:p>
      </dsp:txBody>
      <dsp:txXfrm>
        <a:off x="6965892" y="1968046"/>
        <a:ext cx="1880654" cy="788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A1019-3F87-4B56-9ABF-77293CFC3CFA}">
      <dsp:nvSpPr>
        <dsp:cNvPr id="0" name=""/>
        <dsp:cNvSpPr/>
      </dsp:nvSpPr>
      <dsp:spPr>
        <a:xfrm>
          <a:off x="3856594" y="1114427"/>
          <a:ext cx="2001369" cy="401218"/>
        </a:xfrm>
        <a:custGeom>
          <a:avLst/>
          <a:gdLst/>
          <a:ahLst/>
          <a:cxnLst/>
          <a:rect l="0" t="0" r="0" b="0"/>
          <a:pathLst>
            <a:path>
              <a:moveTo>
                <a:pt x="0" y="0"/>
              </a:moveTo>
              <a:lnTo>
                <a:pt x="0" y="202046"/>
              </a:lnTo>
              <a:lnTo>
                <a:pt x="2001369" y="202046"/>
              </a:lnTo>
              <a:lnTo>
                <a:pt x="2001369" y="401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9D2524-17FB-4E5C-8023-2E8EA5ECBA8F}">
      <dsp:nvSpPr>
        <dsp:cNvPr id="0" name=""/>
        <dsp:cNvSpPr/>
      </dsp:nvSpPr>
      <dsp:spPr>
        <a:xfrm>
          <a:off x="1808078" y="1114427"/>
          <a:ext cx="2048516" cy="401218"/>
        </a:xfrm>
        <a:custGeom>
          <a:avLst/>
          <a:gdLst/>
          <a:ahLst/>
          <a:cxnLst/>
          <a:rect l="0" t="0" r="0" b="0"/>
          <a:pathLst>
            <a:path>
              <a:moveTo>
                <a:pt x="2048516" y="0"/>
              </a:moveTo>
              <a:lnTo>
                <a:pt x="2048516" y="202046"/>
              </a:lnTo>
              <a:lnTo>
                <a:pt x="0" y="202046"/>
              </a:lnTo>
              <a:lnTo>
                <a:pt x="0" y="401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70992F-167E-484E-8C76-EB8285D0B313}">
      <dsp:nvSpPr>
        <dsp:cNvPr id="0" name=""/>
        <dsp:cNvSpPr/>
      </dsp:nvSpPr>
      <dsp:spPr>
        <a:xfrm>
          <a:off x="2217756" y="516568"/>
          <a:ext cx="3277675" cy="5978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TW" sz="2000" kern="1200" dirty="0" smtClean="0">
              <a:solidFill>
                <a:schemeClr val="tx1"/>
              </a:solidFill>
            </a:rPr>
            <a:t>Collection Types</a:t>
          </a:r>
          <a:endParaRPr lang="zh-TW" altLang="en-US" sz="2000" kern="1200" dirty="0">
            <a:solidFill>
              <a:schemeClr val="tx1"/>
            </a:solidFill>
          </a:endParaRPr>
        </a:p>
      </dsp:txBody>
      <dsp:txXfrm>
        <a:off x="2246941" y="545753"/>
        <a:ext cx="3219305" cy="539488"/>
      </dsp:txXfrm>
    </dsp:sp>
    <dsp:sp modelId="{791EFC51-3350-4923-A262-DF3DBA5460FD}">
      <dsp:nvSpPr>
        <dsp:cNvPr id="0" name=""/>
        <dsp:cNvSpPr/>
      </dsp:nvSpPr>
      <dsp:spPr>
        <a:xfrm>
          <a:off x="399" y="1515645"/>
          <a:ext cx="3615357" cy="38474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altLang="zh-TW" sz="2400" kern="1200" dirty="0" smtClean="0">
              <a:solidFill>
                <a:schemeClr val="tx1"/>
              </a:solidFill>
            </a:rPr>
            <a:t> 1.array</a:t>
          </a:r>
        </a:p>
        <a:p>
          <a:pPr lvl="0" algn="l" defTabSz="1066800">
            <a:lnSpc>
              <a:spcPct val="90000"/>
            </a:lnSpc>
            <a:spcBef>
              <a:spcPct val="0"/>
            </a:spcBef>
            <a:spcAft>
              <a:spcPct val="35000"/>
            </a:spcAft>
          </a:pPr>
          <a:r>
            <a:rPr lang="zh-TW" altLang="en-US" sz="1400" kern="1200" dirty="0" smtClean="0">
              <a:solidFill>
                <a:schemeClr val="tx1"/>
              </a:solidFill>
            </a:rPr>
            <a:t>。陣列使用有序列表儲存同一型別的多個值</a:t>
          </a:r>
          <a:endParaRPr lang="en-US" altLang="zh-TW" sz="1400" kern="1200" dirty="0" smtClean="0">
            <a:solidFill>
              <a:schemeClr val="tx1"/>
            </a:solidFill>
          </a:endParaRPr>
        </a:p>
        <a:p>
          <a:pPr lvl="0" algn="l" defTabSz="1066800">
            <a:lnSpc>
              <a:spcPct val="90000"/>
            </a:lnSpc>
            <a:spcBef>
              <a:spcPct val="0"/>
            </a:spcBef>
            <a:spcAft>
              <a:spcPct val="35000"/>
            </a:spcAft>
          </a:pPr>
          <a:r>
            <a:rPr lang="zh-TW" altLang="en-US" sz="1400" kern="1200" dirty="0" smtClean="0">
              <a:solidFill>
                <a:schemeClr val="tx1"/>
              </a:solidFill>
            </a:rPr>
            <a:t>相同的值可以多次出現在一個陣列的不同位置中。</a:t>
          </a:r>
          <a:endParaRPr lang="en-US" altLang="zh-TW" sz="1400" kern="1200" dirty="0" smtClean="0">
            <a:solidFill>
              <a:schemeClr val="tx1"/>
            </a:solidFill>
          </a:endParaRPr>
        </a:p>
        <a:p>
          <a:pPr lvl="0" algn="l" defTabSz="1066800">
            <a:lnSpc>
              <a:spcPct val="90000"/>
            </a:lnSpc>
            <a:spcBef>
              <a:spcPct val="0"/>
            </a:spcBef>
            <a:spcAft>
              <a:spcPct val="35000"/>
            </a:spcAft>
          </a:pPr>
          <a:r>
            <a:rPr lang="zh-TW" altLang="en-US" sz="1400" i="1" kern="1200" dirty="0" smtClean="0">
              <a:solidFill>
                <a:schemeClr val="tx1"/>
              </a:solidFill>
            </a:rPr>
            <a:t>可以先不用宣告陣列</a:t>
          </a:r>
          <a:r>
            <a:rPr lang="en-US" altLang="zh-TW" sz="1400" i="1" kern="1200" dirty="0" smtClean="0">
              <a:solidFill>
                <a:schemeClr val="tx1"/>
              </a:solidFill>
            </a:rPr>
            <a:t>size</a:t>
          </a:r>
        </a:p>
        <a:p>
          <a:pPr lvl="0" algn="l" defTabSz="1066800">
            <a:lnSpc>
              <a:spcPct val="90000"/>
            </a:lnSpc>
            <a:spcBef>
              <a:spcPct val="0"/>
            </a:spcBef>
            <a:spcAft>
              <a:spcPct val="35000"/>
            </a:spcAft>
          </a:pPr>
          <a:r>
            <a:rPr lang="zh-TW" altLang="en-US" sz="1400" i="1" kern="1200" dirty="0" smtClean="0">
              <a:solidFill>
                <a:schemeClr val="tx1"/>
              </a:solidFill>
            </a:rPr>
            <a:t>第一項 </a:t>
          </a:r>
          <a:r>
            <a:rPr lang="en-US" altLang="zh-TW" sz="1400" i="1" kern="1200" dirty="0" smtClean="0">
              <a:solidFill>
                <a:schemeClr val="tx1"/>
              </a:solidFill>
            </a:rPr>
            <a:t>index </a:t>
          </a:r>
          <a:r>
            <a:rPr lang="zh-TW" altLang="en-US" sz="1400" i="1" kern="1200" dirty="0" smtClean="0">
              <a:solidFill>
                <a:schemeClr val="tx1"/>
              </a:solidFill>
            </a:rPr>
            <a:t>是 </a:t>
          </a:r>
          <a:r>
            <a:rPr lang="en-US" altLang="zh-TW" sz="1400" i="1" kern="1200" dirty="0" smtClean="0">
              <a:solidFill>
                <a:schemeClr val="tx1"/>
              </a:solidFill>
            </a:rPr>
            <a:t>0</a:t>
          </a:r>
        </a:p>
        <a:p>
          <a:pPr lvl="0" algn="l" defTabSz="1066800">
            <a:lnSpc>
              <a:spcPct val="90000"/>
            </a:lnSpc>
            <a:spcBef>
              <a:spcPct val="0"/>
            </a:spcBef>
            <a:spcAft>
              <a:spcPct val="35000"/>
            </a:spcAft>
          </a:pPr>
          <a:r>
            <a:rPr lang="zh-TW" altLang="en-US" sz="1400" i="1" kern="1200" dirty="0" smtClean="0">
              <a:solidFill>
                <a:schemeClr val="tx1"/>
              </a:solidFill>
            </a:rPr>
            <a:t>另外可以使用 </a:t>
          </a:r>
          <a:r>
            <a:rPr lang="en-US" altLang="zh-TW" sz="1400" i="1" kern="1200" dirty="0" smtClean="0">
              <a:solidFill>
                <a:schemeClr val="tx1"/>
              </a:solidFill>
            </a:rPr>
            <a:t>+</a:t>
          </a:r>
          <a:r>
            <a:rPr lang="zh-TW" altLang="en-US" sz="1400" i="1" kern="1200" dirty="0" smtClean="0">
              <a:solidFill>
                <a:schemeClr val="tx1"/>
              </a:solidFill>
            </a:rPr>
            <a:t>或 </a:t>
          </a:r>
          <a:r>
            <a:rPr lang="en-US" altLang="zh-TW" sz="1400" i="1" kern="1200" dirty="0" smtClean="0">
              <a:solidFill>
                <a:schemeClr val="tx1"/>
              </a:solidFill>
            </a:rPr>
            <a:t>+= </a:t>
          </a:r>
          <a:r>
            <a:rPr lang="zh-TW" altLang="en-US" sz="1400" i="1" kern="1200" dirty="0" smtClean="0">
              <a:solidFill>
                <a:schemeClr val="tx1"/>
              </a:solidFill>
            </a:rPr>
            <a:t>直接在 </a:t>
          </a:r>
          <a:r>
            <a:rPr lang="en-US" altLang="zh-TW" sz="1400" i="1" kern="1200" dirty="0" smtClean="0">
              <a:solidFill>
                <a:schemeClr val="tx1"/>
              </a:solidFill>
            </a:rPr>
            <a:t>array </a:t>
          </a:r>
          <a:r>
            <a:rPr lang="zh-TW" altLang="en-US" sz="1400" i="1" kern="1200" dirty="0" smtClean="0">
              <a:solidFill>
                <a:schemeClr val="tx1"/>
              </a:solidFill>
            </a:rPr>
            <a:t>後增加</a:t>
          </a:r>
          <a:r>
            <a:rPr lang="en-US" altLang="zh-TW" sz="1400" i="1" kern="1200" dirty="0" smtClean="0">
              <a:solidFill>
                <a:schemeClr val="tx1"/>
              </a:solidFill>
            </a:rPr>
            <a:t>element</a:t>
          </a:r>
          <a:endParaRPr lang="en-US" altLang="zh-TW" sz="1400" kern="1200" dirty="0" smtClean="0">
            <a:solidFill>
              <a:schemeClr val="tx1"/>
            </a:solidFill>
          </a:endParaRPr>
        </a:p>
        <a:p>
          <a:pPr lvl="0" algn="l" defTabSz="1066800">
            <a:lnSpc>
              <a:spcPct val="90000"/>
            </a:lnSpc>
            <a:spcBef>
              <a:spcPct val="0"/>
            </a:spcBef>
            <a:spcAft>
              <a:spcPct val="35000"/>
            </a:spcAft>
          </a:pPr>
          <a:r>
            <a:rPr lang="en-US" altLang="zh-TW" sz="1400" kern="1200" dirty="0" err="1" smtClean="0">
              <a:solidFill>
                <a:schemeClr val="tx1"/>
              </a:solidFill>
            </a:rPr>
            <a:t>var</a:t>
          </a:r>
          <a:r>
            <a:rPr lang="en-US" altLang="zh-TW" sz="1400" kern="1200" dirty="0" smtClean="0">
              <a:solidFill>
                <a:schemeClr val="tx1"/>
              </a:solidFill>
            </a:rPr>
            <a:t> </a:t>
          </a:r>
          <a:r>
            <a:rPr lang="en-US" altLang="zh-TW" sz="1400" kern="1200" dirty="0" err="1" smtClean="0">
              <a:solidFill>
                <a:schemeClr val="tx1"/>
              </a:solidFill>
            </a:rPr>
            <a:t>variablename</a:t>
          </a:r>
          <a:r>
            <a:rPr lang="en-US" altLang="zh-TW" sz="1400" kern="1200" dirty="0" smtClean="0">
              <a:solidFill>
                <a:schemeClr val="tx1"/>
              </a:solidFill>
            </a:rPr>
            <a:t>: </a:t>
          </a:r>
          <a:r>
            <a:rPr lang="en-US" altLang="zh-TW" sz="1400" kern="1200" dirty="0" err="1" smtClean="0">
              <a:solidFill>
                <a:schemeClr val="tx1"/>
              </a:solidFill>
            </a:rPr>
            <a:t>typename</a:t>
          </a:r>
          <a:r>
            <a:rPr lang="en-US" altLang="zh-TW" sz="1400" kern="1200" dirty="0" smtClean="0">
              <a:solidFill>
                <a:schemeClr val="tx1"/>
              </a:solidFill>
            </a:rPr>
            <a:t> [ elements ]</a:t>
          </a:r>
        </a:p>
        <a:p>
          <a:pPr lvl="0" algn="l" defTabSz="1066800">
            <a:lnSpc>
              <a:spcPct val="90000"/>
            </a:lnSpc>
            <a:spcBef>
              <a:spcPct val="0"/>
            </a:spcBef>
            <a:spcAft>
              <a:spcPct val="35000"/>
            </a:spcAft>
          </a:pPr>
          <a:endParaRPr lang="zh-TW" altLang="en-US" sz="1400" kern="1200" dirty="0">
            <a:solidFill>
              <a:schemeClr val="tx1"/>
            </a:solidFill>
          </a:endParaRPr>
        </a:p>
      </dsp:txBody>
      <dsp:txXfrm>
        <a:off x="176886" y="1692132"/>
        <a:ext cx="3262383" cy="3494524"/>
      </dsp:txXfrm>
    </dsp:sp>
    <dsp:sp modelId="{B7E6B7A0-55F6-4D3B-8B20-465EE1E741A1}">
      <dsp:nvSpPr>
        <dsp:cNvPr id="0" name=""/>
        <dsp:cNvSpPr/>
      </dsp:nvSpPr>
      <dsp:spPr>
        <a:xfrm>
          <a:off x="4014101" y="1515645"/>
          <a:ext cx="3687723" cy="38386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altLang="zh-TW" sz="2400" kern="1200" dirty="0" smtClean="0">
              <a:solidFill>
                <a:schemeClr val="tx1"/>
              </a:solidFill>
            </a:rPr>
            <a:t>2. dictionary</a:t>
          </a:r>
        </a:p>
        <a:p>
          <a:pPr lvl="0" algn="l" defTabSz="1066800">
            <a:lnSpc>
              <a:spcPct val="90000"/>
            </a:lnSpc>
            <a:spcBef>
              <a:spcPct val="0"/>
            </a:spcBef>
            <a:spcAft>
              <a:spcPct val="35000"/>
            </a:spcAft>
          </a:pPr>
          <a:r>
            <a:rPr lang="en-US" altLang="zh-TW" sz="1900" kern="1200" dirty="0" smtClean="0">
              <a:solidFill>
                <a:schemeClr val="tx1"/>
              </a:solidFill>
            </a:rPr>
            <a:t>key </a:t>
          </a:r>
          <a:r>
            <a:rPr lang="zh-TW" altLang="en-US" sz="1900" kern="1200" dirty="0" smtClean="0">
              <a:solidFill>
                <a:schemeClr val="tx1"/>
              </a:solidFill>
            </a:rPr>
            <a:t>作為字典中的這個值資料的識別符號</a:t>
          </a:r>
          <a:endParaRPr lang="en-US" altLang="zh-TW" sz="1900" kern="1200" dirty="0" smtClean="0">
            <a:solidFill>
              <a:schemeClr val="tx1"/>
            </a:solidFill>
          </a:endParaRPr>
        </a:p>
        <a:p>
          <a:pPr lvl="0" algn="l" defTabSz="1066800">
            <a:lnSpc>
              <a:spcPct val="90000"/>
            </a:lnSpc>
            <a:spcBef>
              <a:spcPct val="0"/>
            </a:spcBef>
            <a:spcAft>
              <a:spcPct val="35000"/>
            </a:spcAft>
          </a:pPr>
          <a:r>
            <a:rPr lang="zh-TW" altLang="en-US" sz="1900" kern="1200" dirty="0" smtClean="0">
              <a:solidFill>
                <a:schemeClr val="tx1"/>
              </a:solidFill>
            </a:rPr>
            <a:t>和陣列中的資料項不同，字典中的資料項並沒有具體順序</a:t>
          </a:r>
          <a:endParaRPr lang="en-US" altLang="zh-TW" sz="1900" kern="1200" dirty="0" smtClean="0">
            <a:solidFill>
              <a:schemeClr val="tx1"/>
            </a:solidFill>
          </a:endParaRPr>
        </a:p>
        <a:p>
          <a:pPr lvl="0" algn="l" defTabSz="1066800">
            <a:lnSpc>
              <a:spcPct val="90000"/>
            </a:lnSpc>
            <a:spcBef>
              <a:spcPct val="0"/>
            </a:spcBef>
            <a:spcAft>
              <a:spcPct val="35000"/>
            </a:spcAft>
          </a:pPr>
          <a:r>
            <a:rPr lang="en-US" altLang="zh-TW" sz="1900" kern="1200" dirty="0" err="1" smtClean="0">
              <a:solidFill>
                <a:schemeClr val="tx1"/>
              </a:solidFill>
            </a:rPr>
            <a:t>var</a:t>
          </a:r>
          <a:r>
            <a:rPr lang="en-US" altLang="zh-TW" sz="1900" kern="1200" dirty="0" smtClean="0">
              <a:solidFill>
                <a:schemeClr val="tx1"/>
              </a:solidFill>
            </a:rPr>
            <a:t> </a:t>
          </a:r>
          <a:r>
            <a:rPr lang="en-US" altLang="zh-TW" sz="1900" kern="1200" dirty="0" err="1" smtClean="0">
              <a:solidFill>
                <a:schemeClr val="tx1"/>
              </a:solidFill>
            </a:rPr>
            <a:t>variablename</a:t>
          </a:r>
          <a:r>
            <a:rPr lang="en-US" altLang="zh-TW" sz="1900" kern="1200" dirty="0" smtClean="0">
              <a:solidFill>
                <a:schemeClr val="tx1"/>
              </a:solidFill>
            </a:rPr>
            <a:t>: Dictionary &lt; </a:t>
          </a:r>
          <a:r>
            <a:rPr lang="en-US" altLang="zh-TW" sz="1900" kern="1200" dirty="0" err="1" smtClean="0">
              <a:solidFill>
                <a:schemeClr val="tx1"/>
              </a:solidFill>
            </a:rPr>
            <a:t>typename</a:t>
          </a:r>
          <a:r>
            <a:rPr lang="en-US" altLang="zh-TW" sz="1900" kern="1200" dirty="0" smtClean="0">
              <a:solidFill>
                <a:schemeClr val="tx1"/>
              </a:solidFill>
            </a:rPr>
            <a:t> , </a:t>
          </a:r>
          <a:r>
            <a:rPr lang="en-US" altLang="zh-TW" sz="1900" kern="1200" dirty="0" err="1" smtClean="0">
              <a:solidFill>
                <a:schemeClr val="tx1"/>
              </a:solidFill>
            </a:rPr>
            <a:t>keytype</a:t>
          </a:r>
          <a:r>
            <a:rPr lang="en-US" altLang="zh-TW" sz="1900" kern="1200" dirty="0" smtClean="0">
              <a:solidFill>
                <a:schemeClr val="tx1"/>
              </a:solidFill>
            </a:rPr>
            <a:t> &gt;</a:t>
          </a:r>
        </a:p>
        <a:p>
          <a:pPr lvl="0" algn="l" defTabSz="1066800">
            <a:lnSpc>
              <a:spcPct val="90000"/>
            </a:lnSpc>
            <a:spcBef>
              <a:spcPct val="0"/>
            </a:spcBef>
            <a:spcAft>
              <a:spcPct val="35000"/>
            </a:spcAft>
          </a:pPr>
          <a:endParaRPr lang="zh-TW" altLang="en-US" sz="1900" kern="1200" dirty="0">
            <a:solidFill>
              <a:schemeClr val="tx1"/>
            </a:solidFill>
          </a:endParaRPr>
        </a:p>
      </dsp:txBody>
      <dsp:txXfrm>
        <a:off x="4194121" y="1695665"/>
        <a:ext cx="3327683" cy="3478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AA77A75-72BE-4E1F-A39A-297768FD7533}" type="slidenum">
              <a:rPr lang="en-GB" altLang="en-US"/>
              <a:pPr>
                <a:defRPr/>
              </a:pPr>
              <a:t>‹#›</a:t>
            </a:fld>
            <a:endParaRPr lang="en-GB" altLang="en-US"/>
          </a:p>
        </p:txBody>
      </p:sp>
    </p:spTree>
    <p:extLst>
      <p:ext uri="{BB962C8B-B14F-4D97-AF65-F5344CB8AC3E}">
        <p14:creationId xmlns:p14="http://schemas.microsoft.com/office/powerpoint/2010/main" val="192635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8ABFC4-9555-45A9-B7D0-632668E039BE}" type="slidenum">
              <a:rPr lang="en-GB" altLang="en-US"/>
              <a:pPr>
                <a:spcBef>
                  <a:spcPct val="0"/>
                </a:spcBef>
              </a:pPr>
              <a:t>1</a:t>
            </a:fld>
            <a:endParaRPr lang="en-GB"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404488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42546D-B1D6-4987-AE78-6CFBDC837B5B}" type="slidenum">
              <a:rPr lang="en-GB" altLang="en-US"/>
              <a:pPr>
                <a:spcBef>
                  <a:spcPct val="0"/>
                </a:spcBef>
              </a:pPr>
              <a:t>2</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12806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42546D-B1D6-4987-AE78-6CFBDC837B5B}" type="slidenum">
              <a:rPr lang="en-GB" altLang="en-US"/>
              <a:pPr>
                <a:spcBef>
                  <a:spcPct val="0"/>
                </a:spcBef>
              </a:pPr>
              <a:t>3</a:t>
            </a:fld>
            <a:endParaRPr lang="en-GB"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altLang="zh-TW" sz="1200" b="0" i="0" kern="1200" dirty="0" smtClean="0">
                <a:solidFill>
                  <a:schemeClr val="tx1"/>
                </a:solidFill>
                <a:effectLst/>
                <a:latin typeface="Arial" charset="0"/>
                <a:ea typeface="+mn-ea"/>
                <a:cs typeface="+mn-cs"/>
              </a:rPr>
              <a:t>2010</a:t>
            </a:r>
            <a:r>
              <a:rPr lang="zh-TW" altLang="en-US" sz="1200" b="0" i="0" kern="1200" dirty="0" smtClean="0">
                <a:solidFill>
                  <a:schemeClr val="tx1"/>
                </a:solidFill>
                <a:effectLst/>
                <a:latin typeface="Arial" charset="0"/>
                <a:ea typeface="+mn-ea"/>
                <a:cs typeface="+mn-cs"/>
              </a:rPr>
              <a:t>年</a:t>
            </a:r>
            <a:r>
              <a:rPr lang="en-US" altLang="zh-TW" sz="1200" b="0" i="0" kern="1200" dirty="0" smtClean="0">
                <a:solidFill>
                  <a:schemeClr val="tx1"/>
                </a:solidFill>
                <a:effectLst/>
                <a:latin typeface="Arial" charset="0"/>
                <a:ea typeface="+mn-ea"/>
                <a:cs typeface="+mn-cs"/>
              </a:rPr>
              <a:t>7</a:t>
            </a:r>
            <a:r>
              <a:rPr lang="zh-TW" altLang="en-US" sz="1200" b="0" i="0" kern="1200" dirty="0" smtClean="0">
                <a:solidFill>
                  <a:schemeClr val="tx1"/>
                </a:solidFill>
                <a:effectLst/>
                <a:latin typeface="Arial" charset="0"/>
                <a:ea typeface="+mn-ea"/>
                <a:cs typeface="+mn-cs"/>
              </a:rPr>
              <a:t>月，蘋果開發者工具部門開始著手 </a:t>
            </a:r>
            <a:r>
              <a:rPr lang="en-US" altLang="zh-TW" sz="1200" b="0" i="0" kern="1200" dirty="0" smtClean="0">
                <a:solidFill>
                  <a:schemeClr val="tx1"/>
                </a:solidFill>
                <a:effectLst/>
                <a:latin typeface="Arial" charset="0"/>
                <a:ea typeface="+mn-ea"/>
                <a:cs typeface="+mn-cs"/>
              </a:rPr>
              <a:t>Swift </a:t>
            </a:r>
            <a:r>
              <a:rPr lang="zh-TW" altLang="en-US" sz="1200" b="0" i="0" kern="1200" dirty="0" smtClean="0">
                <a:solidFill>
                  <a:schemeClr val="tx1"/>
                </a:solidFill>
                <a:effectLst/>
                <a:latin typeface="Arial" charset="0"/>
                <a:ea typeface="+mn-ea"/>
                <a:cs typeface="+mn-cs"/>
              </a:rPr>
              <a:t>程式語言的設計工作，以一年時間，完成基本架構後，大約歷經</a:t>
            </a:r>
            <a:r>
              <a:rPr lang="en-US" altLang="zh-TW" sz="1200" b="0" i="0" kern="1200" dirty="0" smtClean="0">
                <a:solidFill>
                  <a:schemeClr val="tx1"/>
                </a:solidFill>
                <a:effectLst/>
                <a:latin typeface="Arial" charset="0"/>
                <a:ea typeface="+mn-ea"/>
                <a:cs typeface="+mn-cs"/>
              </a:rPr>
              <a:t>4</a:t>
            </a:r>
            <a:r>
              <a:rPr lang="zh-TW" altLang="en-US" sz="1200" b="0" i="0" kern="1200" dirty="0" smtClean="0">
                <a:solidFill>
                  <a:schemeClr val="tx1"/>
                </a:solidFill>
                <a:effectLst/>
                <a:latin typeface="Arial" charset="0"/>
                <a:ea typeface="+mn-ea"/>
                <a:cs typeface="+mn-cs"/>
              </a:rPr>
              <a:t>年的開發期，</a:t>
            </a:r>
            <a:r>
              <a:rPr lang="en-US" altLang="zh-TW" sz="1200" b="0" i="0" kern="1200" dirty="0" smtClean="0">
                <a:solidFill>
                  <a:schemeClr val="tx1"/>
                </a:solidFill>
                <a:effectLst/>
                <a:latin typeface="Arial" charset="0"/>
                <a:ea typeface="+mn-ea"/>
                <a:cs typeface="+mn-cs"/>
              </a:rPr>
              <a:t>2014</a:t>
            </a:r>
            <a:r>
              <a:rPr lang="zh-TW" altLang="en-US" sz="1200" b="0" i="0" kern="1200" dirty="0" smtClean="0">
                <a:solidFill>
                  <a:schemeClr val="tx1"/>
                </a:solidFill>
                <a:effectLst/>
                <a:latin typeface="Arial" charset="0"/>
                <a:ea typeface="+mn-ea"/>
                <a:cs typeface="+mn-cs"/>
              </a:rPr>
              <a:t>年</a:t>
            </a:r>
            <a:r>
              <a:rPr lang="en-US" altLang="zh-TW" sz="1200" b="0" i="0" kern="1200" dirty="0" smtClean="0">
                <a:solidFill>
                  <a:schemeClr val="tx1"/>
                </a:solidFill>
                <a:effectLst/>
                <a:latin typeface="Arial" charset="0"/>
                <a:ea typeface="+mn-ea"/>
                <a:cs typeface="+mn-cs"/>
              </a:rPr>
              <a:t>6</a:t>
            </a:r>
            <a:r>
              <a:rPr lang="zh-TW" altLang="en-US" sz="1200" b="0" i="0" kern="1200" dirty="0" smtClean="0">
                <a:solidFill>
                  <a:schemeClr val="tx1"/>
                </a:solidFill>
                <a:effectLst/>
                <a:latin typeface="Arial" charset="0"/>
                <a:ea typeface="+mn-ea"/>
                <a:cs typeface="+mn-cs"/>
              </a:rPr>
              <a:t>月於</a:t>
            </a:r>
            <a:r>
              <a:rPr lang="en-US" altLang="zh-TW" sz="1200" b="0" i="0" kern="1200" dirty="0" smtClean="0">
                <a:solidFill>
                  <a:schemeClr val="tx1"/>
                </a:solidFill>
                <a:effectLst/>
                <a:latin typeface="Arial" charset="0"/>
                <a:ea typeface="+mn-ea"/>
                <a:cs typeface="+mn-cs"/>
              </a:rPr>
              <a:t>WWDC</a:t>
            </a:r>
            <a:r>
              <a:rPr lang="zh-TW" altLang="en-US" sz="1200" b="0" i="0" kern="1200" dirty="0" smtClean="0">
                <a:solidFill>
                  <a:schemeClr val="tx1"/>
                </a:solidFill>
                <a:effectLst/>
                <a:latin typeface="Arial" charset="0"/>
                <a:ea typeface="+mn-ea"/>
                <a:cs typeface="+mn-cs"/>
              </a:rPr>
              <a:t>第一次發表。</a:t>
            </a:r>
            <a:r>
              <a:rPr lang="en-US" altLang="zh-TW" sz="1200" b="0" i="0" kern="1200" dirty="0" smtClean="0">
                <a:solidFill>
                  <a:schemeClr val="tx1"/>
                </a:solidFill>
                <a:effectLst/>
                <a:latin typeface="Arial" charset="0"/>
                <a:ea typeface="+mn-ea"/>
                <a:cs typeface="+mn-cs"/>
              </a:rPr>
              <a:t/>
            </a:r>
            <a:br>
              <a:rPr lang="en-US" altLang="zh-TW" sz="1200" b="0" i="0" kern="1200" dirty="0" smtClean="0">
                <a:solidFill>
                  <a:schemeClr val="tx1"/>
                </a:solidFill>
                <a:effectLst/>
                <a:latin typeface="Arial" charset="0"/>
                <a:ea typeface="+mn-ea"/>
                <a:cs typeface="+mn-cs"/>
              </a:rPr>
            </a:br>
            <a:r>
              <a:rPr lang="en-US" altLang="zh-TW" sz="1200" b="0" i="0" kern="1200" dirty="0" smtClean="0">
                <a:solidFill>
                  <a:schemeClr val="tx1"/>
                </a:solidFill>
                <a:effectLst/>
                <a:latin typeface="Arial" charset="0"/>
                <a:ea typeface="+mn-ea"/>
                <a:cs typeface="+mn-cs"/>
              </a:rPr>
              <a:t>WWDC</a:t>
            </a:r>
            <a:r>
              <a:rPr lang="zh-TW" altLang="en-US" sz="1200" b="0" i="0" kern="1200" dirty="0" smtClean="0">
                <a:solidFill>
                  <a:schemeClr val="tx1"/>
                </a:solidFill>
                <a:effectLst/>
                <a:latin typeface="Arial" charset="0"/>
                <a:ea typeface="+mn-ea"/>
                <a:cs typeface="+mn-cs"/>
              </a:rPr>
              <a:t> </a:t>
            </a:r>
            <a:r>
              <a:rPr lang="en-US" altLang="zh-TW" sz="1200" b="0" i="0" kern="1200" dirty="0" smtClean="0">
                <a:solidFill>
                  <a:schemeClr val="tx1"/>
                </a:solidFill>
                <a:effectLst/>
                <a:latin typeface="Arial" charset="0"/>
                <a:ea typeface="+mn-ea"/>
                <a:cs typeface="+mn-cs"/>
              </a:rPr>
              <a:t>(</a:t>
            </a:r>
            <a:r>
              <a:rPr lang="zh-TW" altLang="en-US" sz="1200" b="0" i="0" kern="1200" dirty="0" smtClean="0">
                <a:solidFill>
                  <a:schemeClr val="tx1"/>
                </a:solidFill>
                <a:effectLst/>
                <a:latin typeface="Arial" charset="0"/>
                <a:ea typeface="+mn-ea"/>
                <a:cs typeface="+mn-cs"/>
              </a:rPr>
              <a:t> </a:t>
            </a:r>
            <a:r>
              <a:rPr lang="en-US" altLang="zh-TW" sz="1200" b="1" i="0" kern="1200" dirty="0" smtClean="0">
                <a:solidFill>
                  <a:schemeClr val="tx1"/>
                </a:solidFill>
                <a:effectLst/>
                <a:latin typeface="Arial" charset="0"/>
                <a:ea typeface="+mn-ea"/>
                <a:cs typeface="+mn-cs"/>
              </a:rPr>
              <a:t>Apple Worldwide Developers Conference)</a:t>
            </a:r>
            <a:r>
              <a:rPr lang="zh-TW" altLang="en-US" sz="1200" b="1" i="0" kern="1200" dirty="0" smtClean="0">
                <a:solidFill>
                  <a:schemeClr val="tx1"/>
                </a:solidFill>
                <a:effectLst/>
                <a:latin typeface="Arial" charset="0"/>
                <a:ea typeface="+mn-ea"/>
                <a:cs typeface="+mn-cs"/>
              </a:rPr>
              <a:t> 蘋果的全球開發者年會</a:t>
            </a:r>
            <a:endParaRPr lang="en-US" altLang="zh-TW" sz="1200" b="1" i="0" kern="1200" dirty="0" smtClean="0">
              <a:solidFill>
                <a:schemeClr val="tx1"/>
              </a:solidFill>
              <a:effectLst/>
              <a:latin typeface="Arial" charset="0"/>
              <a:ea typeface="+mn-ea"/>
              <a:cs typeface="+mn-cs"/>
            </a:endParaRPr>
          </a:p>
          <a:p>
            <a:pPr eaLnBrk="1" hangingPunct="1"/>
            <a:r>
              <a:rPr lang="zh-TW" altLang="en-US" sz="1200" b="0" i="0" kern="1200" dirty="0" smtClean="0">
                <a:solidFill>
                  <a:schemeClr val="tx1"/>
                </a:solidFill>
                <a:effectLst/>
                <a:latin typeface="Arial" charset="0"/>
                <a:ea typeface="+mn-ea"/>
                <a:cs typeface="+mn-cs"/>
              </a:rPr>
              <a:t>每屆</a:t>
            </a:r>
            <a:r>
              <a:rPr lang="en-US" altLang="zh-TW" sz="1200" b="0" i="0" kern="1200" dirty="0" smtClean="0">
                <a:solidFill>
                  <a:schemeClr val="tx1"/>
                </a:solidFill>
                <a:effectLst/>
                <a:latin typeface="Arial" charset="0"/>
                <a:ea typeface="+mn-ea"/>
                <a:cs typeface="+mn-cs"/>
              </a:rPr>
              <a:t>WWDC</a:t>
            </a:r>
            <a:r>
              <a:rPr lang="zh-TW" altLang="en-US" sz="1200" b="0" i="0" kern="1200" dirty="0" smtClean="0">
                <a:solidFill>
                  <a:schemeClr val="tx1"/>
                </a:solidFill>
                <a:effectLst/>
                <a:latin typeface="Arial" charset="0"/>
                <a:ea typeface="+mn-ea"/>
                <a:cs typeface="+mn-cs"/>
              </a:rPr>
              <a:t>的第一天蘋果會向使用者和開發者介紹即將發布預覽版本或發售的軟體產品和技術（如新款</a:t>
            </a:r>
            <a:r>
              <a:rPr lang="en-US" altLang="zh-TW" sz="1200" b="0" i="0" kern="1200" dirty="0" smtClean="0">
                <a:solidFill>
                  <a:schemeClr val="tx1"/>
                </a:solidFill>
                <a:effectLst/>
                <a:latin typeface="Arial" charset="0"/>
                <a:ea typeface="+mn-ea"/>
                <a:cs typeface="+mn-cs"/>
              </a:rPr>
              <a:t>iOS</a:t>
            </a:r>
            <a:r>
              <a:rPr lang="zh-TW" altLang="en-US" sz="1200" b="0" i="0" kern="1200" dirty="0" smtClean="0">
                <a:solidFill>
                  <a:schemeClr val="tx1"/>
                </a:solidFill>
                <a:effectLst/>
                <a:latin typeface="Arial" charset="0"/>
                <a:ea typeface="+mn-ea"/>
                <a:cs typeface="+mn-cs"/>
              </a:rPr>
              <a:t>的預覽版本、新</a:t>
            </a:r>
            <a:r>
              <a:rPr lang="en-US" altLang="zh-TW" sz="1200" b="0" i="0" kern="1200" dirty="0" smtClean="0">
                <a:solidFill>
                  <a:schemeClr val="tx1"/>
                </a:solidFill>
                <a:effectLst/>
                <a:latin typeface="Arial" charset="0"/>
                <a:ea typeface="+mn-ea"/>
                <a:cs typeface="+mn-cs"/>
              </a:rPr>
              <a:t>OS X</a:t>
            </a:r>
            <a:r>
              <a:rPr lang="zh-TW" altLang="en-US" sz="1200" b="0" i="0" kern="1200" dirty="0" smtClean="0">
                <a:solidFill>
                  <a:schemeClr val="tx1"/>
                </a:solidFill>
                <a:effectLst/>
                <a:latin typeface="Arial" charset="0"/>
                <a:ea typeface="+mn-ea"/>
                <a:cs typeface="+mn-cs"/>
              </a:rPr>
              <a:t>），以及新的硬體產品（如新</a:t>
            </a:r>
            <a:r>
              <a:rPr lang="en-US" altLang="zh-TW" sz="1200" b="0" i="0" kern="1200" dirty="0" smtClean="0">
                <a:solidFill>
                  <a:schemeClr val="tx1"/>
                </a:solidFill>
                <a:effectLst/>
                <a:latin typeface="Arial" charset="0"/>
                <a:ea typeface="+mn-ea"/>
                <a:cs typeface="+mn-cs"/>
              </a:rPr>
              <a:t>iPhone</a:t>
            </a:r>
            <a:r>
              <a:rPr lang="zh-TW" altLang="en-US" sz="1200" b="0" i="0" kern="1200" dirty="0" smtClean="0">
                <a:solidFill>
                  <a:schemeClr val="tx1"/>
                </a:solidFill>
                <a:effectLst/>
                <a:latin typeface="Arial" charset="0"/>
                <a:ea typeface="+mn-ea"/>
                <a:cs typeface="+mn-cs"/>
              </a:rPr>
              <a:t>、</a:t>
            </a:r>
            <a:r>
              <a:rPr lang="en-US" altLang="zh-TW" sz="1200" b="0" i="0" kern="1200" dirty="0" smtClean="0">
                <a:solidFill>
                  <a:schemeClr val="tx1"/>
                </a:solidFill>
                <a:effectLst/>
                <a:latin typeface="Arial" charset="0"/>
                <a:ea typeface="+mn-ea"/>
                <a:cs typeface="+mn-cs"/>
              </a:rPr>
              <a:t>Mac</a:t>
            </a:r>
            <a:r>
              <a:rPr lang="zh-TW" altLang="en-US" sz="1200" b="0" i="0" kern="1200" dirty="0" smtClean="0">
                <a:solidFill>
                  <a:schemeClr val="tx1"/>
                </a:solidFill>
                <a:effectLst/>
                <a:latin typeface="Arial" charset="0"/>
                <a:ea typeface="+mn-ea"/>
                <a:cs typeface="+mn-cs"/>
              </a:rPr>
              <a:t>）。</a:t>
            </a:r>
            <a:endParaRPr lang="en-US" altLang="zh-TW" sz="1200" b="0" i="0" kern="1200" dirty="0" smtClean="0">
              <a:solidFill>
                <a:schemeClr val="tx1"/>
              </a:solidFill>
              <a:effectLst/>
              <a:latin typeface="Arial" charset="0"/>
              <a:ea typeface="+mn-ea"/>
              <a:cs typeface="+mn-cs"/>
            </a:endParaRPr>
          </a:p>
          <a:p>
            <a:pPr eaLnBrk="1" hangingPunct="1"/>
            <a:r>
              <a:rPr lang="zh-TW" altLang="en-US" sz="1200" b="0" i="0" kern="1200" dirty="0" smtClean="0">
                <a:solidFill>
                  <a:schemeClr val="tx1"/>
                </a:solidFill>
                <a:effectLst/>
                <a:latin typeface="Arial" charset="0"/>
                <a:ea typeface="+mn-ea"/>
                <a:cs typeface="+mn-cs"/>
              </a:rPr>
              <a:t>另外一提 </a:t>
            </a:r>
            <a:r>
              <a:rPr lang="en-US" altLang="en-US" sz="1200" b="0" i="0" kern="1200" dirty="0" smtClean="0">
                <a:solidFill>
                  <a:schemeClr val="tx1"/>
                </a:solidFill>
                <a:effectLst/>
                <a:latin typeface="Arial" charset="0"/>
                <a:ea typeface="+mn-ea"/>
                <a:cs typeface="+mn-cs"/>
              </a:rPr>
              <a:t>2016</a:t>
            </a:r>
            <a:r>
              <a:rPr lang="zh-TW" altLang="en-US" sz="1200" b="0" i="0" kern="1200" dirty="0" smtClean="0">
                <a:solidFill>
                  <a:schemeClr val="tx1"/>
                </a:solidFill>
                <a:effectLst/>
                <a:latin typeface="Arial" charset="0"/>
                <a:ea typeface="+mn-ea"/>
                <a:cs typeface="+mn-cs"/>
              </a:rPr>
              <a:t> </a:t>
            </a:r>
            <a:r>
              <a:rPr lang="en-US" altLang="en-US" sz="1200" b="0" i="0" kern="1200" dirty="0" smtClean="0">
                <a:solidFill>
                  <a:schemeClr val="tx1"/>
                </a:solidFill>
                <a:effectLst/>
                <a:latin typeface="Arial" charset="0"/>
                <a:ea typeface="+mn-ea"/>
                <a:cs typeface="+mn-cs"/>
              </a:rPr>
              <a:t>WW</a:t>
            </a:r>
            <a:r>
              <a:rPr lang="en-US" altLang="zh-TW" sz="1200" b="0" i="0" kern="1200" dirty="0" smtClean="0">
                <a:solidFill>
                  <a:schemeClr val="tx1"/>
                </a:solidFill>
                <a:effectLst/>
                <a:latin typeface="Arial" charset="0"/>
                <a:ea typeface="+mn-ea"/>
                <a:cs typeface="+mn-cs"/>
              </a:rPr>
              <a:t>DC</a:t>
            </a:r>
            <a:r>
              <a:rPr lang="zh-TW" altLang="en-US" sz="1200" b="0" i="0" kern="1200" dirty="0" smtClean="0">
                <a:solidFill>
                  <a:schemeClr val="tx1"/>
                </a:solidFill>
                <a:effectLst/>
                <a:latin typeface="Arial" charset="0"/>
                <a:ea typeface="+mn-ea"/>
                <a:cs typeface="+mn-cs"/>
              </a:rPr>
              <a:t>將於台灣時間</a:t>
            </a:r>
            <a:r>
              <a:rPr lang="en-US" altLang="zh-TW" sz="1200" b="0" i="0" kern="1200" dirty="0" smtClean="0">
                <a:solidFill>
                  <a:schemeClr val="tx1"/>
                </a:solidFill>
                <a:effectLst/>
                <a:latin typeface="Arial" charset="0"/>
                <a:ea typeface="+mn-ea"/>
                <a:cs typeface="+mn-cs"/>
              </a:rPr>
              <a:t>6/14</a:t>
            </a:r>
            <a:r>
              <a:rPr lang="zh-TW" altLang="en-US" sz="1200" b="0" i="0" kern="1200" dirty="0" smtClean="0">
                <a:solidFill>
                  <a:schemeClr val="tx1"/>
                </a:solidFill>
                <a:effectLst/>
                <a:latin typeface="Arial" charset="0"/>
                <a:ea typeface="+mn-ea"/>
                <a:cs typeface="+mn-cs"/>
              </a:rPr>
              <a:t>上午一點 用</a:t>
            </a:r>
            <a:r>
              <a:rPr lang="en-US" altLang="zh-TW" sz="1200" b="0" i="0" kern="1200" dirty="0" smtClean="0">
                <a:solidFill>
                  <a:schemeClr val="tx1"/>
                </a:solidFill>
                <a:effectLst/>
                <a:latin typeface="Arial" charset="0"/>
                <a:ea typeface="+mn-ea"/>
                <a:cs typeface="+mn-cs"/>
              </a:rPr>
              <a:t>apple</a:t>
            </a:r>
            <a:r>
              <a:rPr lang="zh-TW" altLang="en-US" sz="1200" b="0" i="0" kern="1200" dirty="0" smtClean="0">
                <a:solidFill>
                  <a:schemeClr val="tx1"/>
                </a:solidFill>
                <a:effectLst/>
                <a:latin typeface="Arial" charset="0"/>
                <a:ea typeface="+mn-ea"/>
                <a:cs typeface="+mn-cs"/>
              </a:rPr>
              <a:t>裝置上</a:t>
            </a:r>
            <a:r>
              <a:rPr lang="en-US" altLang="zh-TW" sz="1200" b="0" i="0" kern="1200" dirty="0" smtClean="0">
                <a:solidFill>
                  <a:schemeClr val="tx1"/>
                </a:solidFill>
                <a:effectLst/>
                <a:latin typeface="Arial" charset="0"/>
                <a:ea typeface="+mn-ea"/>
                <a:cs typeface="+mn-cs"/>
              </a:rPr>
              <a:t>www.apple.com</a:t>
            </a:r>
            <a:r>
              <a:rPr lang="zh-TW" altLang="en-US" sz="1200" b="0" i="0" kern="1200" dirty="0" smtClean="0">
                <a:solidFill>
                  <a:schemeClr val="tx1"/>
                </a:solidFill>
                <a:effectLst/>
                <a:latin typeface="Arial" charset="0"/>
                <a:ea typeface="+mn-ea"/>
                <a:cs typeface="+mn-cs"/>
              </a:rPr>
              <a:t>即可免費觀賞 若有興趣可以參考一下</a:t>
            </a:r>
            <a:endParaRPr lang="en-US" altLang="zh-TW" sz="1200" b="0" i="0" kern="1200" dirty="0" smtClean="0">
              <a:solidFill>
                <a:schemeClr val="tx1"/>
              </a:solidFill>
              <a:effectLst/>
              <a:latin typeface="Arial" charset="0"/>
              <a:ea typeface="+mn-ea"/>
              <a:cs typeface="+mn-cs"/>
            </a:endParaRPr>
          </a:p>
          <a:p>
            <a:pPr eaLnBrk="1" hangingPunct="1"/>
            <a:endParaRPr lang="en-US" altLang="en-US" sz="1200" b="0" i="0" kern="1200" dirty="0" smtClean="0">
              <a:solidFill>
                <a:schemeClr val="tx1"/>
              </a:solidFill>
              <a:effectLst/>
              <a:latin typeface="Arial" charset="0"/>
              <a:ea typeface="+mn-ea"/>
              <a:cs typeface="+mn-cs"/>
            </a:endParaRPr>
          </a:p>
          <a:p>
            <a:pPr eaLnBrk="1" hangingPunct="1"/>
            <a:r>
              <a:rPr lang="zh-TW" altLang="en-US" sz="1200" b="0" i="0" kern="1200" dirty="0" smtClean="0">
                <a:solidFill>
                  <a:schemeClr val="tx1"/>
                </a:solidFill>
                <a:effectLst/>
                <a:latin typeface="Arial" charset="0"/>
                <a:ea typeface="+mn-ea"/>
                <a:cs typeface="+mn-cs"/>
              </a:rPr>
              <a:t>開放原始碼 還有支援</a:t>
            </a:r>
            <a:r>
              <a:rPr lang="en-US" altLang="zh-TW" sz="1200" b="0" i="0" kern="1200" dirty="0" smtClean="0">
                <a:solidFill>
                  <a:schemeClr val="tx1"/>
                </a:solidFill>
                <a:effectLst/>
                <a:latin typeface="Arial" charset="0"/>
                <a:ea typeface="+mn-ea"/>
                <a:cs typeface="+mn-cs"/>
              </a:rPr>
              <a:t>Linux</a:t>
            </a:r>
            <a:r>
              <a:rPr lang="zh-TW" altLang="en-US" sz="1200" b="0" i="0" kern="1200" dirty="0" smtClean="0">
                <a:solidFill>
                  <a:schemeClr val="tx1"/>
                </a:solidFill>
                <a:effectLst/>
                <a:latin typeface="Arial" charset="0"/>
                <a:ea typeface="+mn-ea"/>
                <a:cs typeface="+mn-cs"/>
              </a:rPr>
              <a:t>都讓人更容易可以上手</a:t>
            </a:r>
            <a:r>
              <a:rPr lang="en-US" altLang="zh-TW" sz="1200" b="0" i="0" kern="1200" dirty="0" smtClean="0">
                <a:solidFill>
                  <a:schemeClr val="tx1"/>
                </a:solidFill>
                <a:effectLst/>
                <a:latin typeface="Arial" charset="0"/>
                <a:ea typeface="+mn-ea"/>
                <a:cs typeface="+mn-cs"/>
              </a:rPr>
              <a:t>swift</a:t>
            </a:r>
          </a:p>
          <a:p>
            <a:pPr eaLnBrk="1" hangingPunct="1"/>
            <a:r>
              <a:rPr lang="zh-TW" altLang="en-US" dirty="0" smtClean="0">
                <a:latin typeface="Arial" panose="020B0604020202020204" pitchFamily="34" charset="0"/>
              </a:rPr>
              <a:t>而其更是在</a:t>
            </a:r>
            <a:r>
              <a:rPr lang="en-US" altLang="zh-TW" dirty="0" smtClean="0">
                <a:latin typeface="Arial" panose="020B0604020202020204" pitchFamily="34" charset="0"/>
              </a:rPr>
              <a:t>2015</a:t>
            </a:r>
            <a:r>
              <a:rPr lang="zh-TW" altLang="en-US" dirty="0" smtClean="0">
                <a:latin typeface="Arial" panose="020B0604020202020204" pitchFamily="34" charset="0"/>
              </a:rPr>
              <a:t>年 </a:t>
            </a:r>
            <a:r>
              <a:rPr lang="en-GB" altLang="en-US" dirty="0" err="1" smtClean="0">
                <a:latin typeface="Arial" panose="020B0604020202020204" pitchFamily="34" charset="0"/>
              </a:rPr>
              <a:t>stackoverflow</a:t>
            </a:r>
            <a:r>
              <a:rPr lang="zh-TW" altLang="en-US" dirty="0" smtClean="0">
                <a:latin typeface="Arial" panose="020B0604020202020204" pitchFamily="34" charset="0"/>
              </a:rPr>
              <a:t>一舉獲得最受喜愛的程式語言榜首</a:t>
            </a:r>
            <a:endParaRPr lang="en-US" altLang="zh-TW" dirty="0" smtClean="0">
              <a:latin typeface="Arial" panose="020B0604020202020204" pitchFamily="34" charset="0"/>
            </a:endParaRPr>
          </a:p>
          <a:p>
            <a:pPr eaLnBrk="1" hangingPunct="1"/>
            <a:endParaRPr lang="en-US" altLang="zh-TW" dirty="0" smtClean="0">
              <a:latin typeface="Arial" panose="020B0604020202020204" pitchFamily="34" charset="0"/>
            </a:endParaRPr>
          </a:p>
          <a:p>
            <a:pPr eaLnBrk="1" hangingPunct="1"/>
            <a:r>
              <a:rPr lang="zh-TW" altLang="en-US" dirty="0" smtClean="0">
                <a:latin typeface="Arial" panose="020B0604020202020204" pitchFamily="34" charset="0"/>
              </a:rPr>
              <a:t>因為</a:t>
            </a:r>
            <a:r>
              <a:rPr lang="en-US" altLang="zh-TW" dirty="0" smtClean="0">
                <a:latin typeface="Arial" panose="020B0604020202020204" pitchFamily="34" charset="0"/>
              </a:rPr>
              <a:t>swift</a:t>
            </a:r>
            <a:r>
              <a:rPr lang="zh-TW" altLang="en-US" dirty="0" smtClean="0">
                <a:latin typeface="Arial" panose="020B0604020202020204" pitchFamily="34" charset="0"/>
              </a:rPr>
              <a:t>算是一個比較新的語言 所以近期其實也都還是有一些消息在更新</a:t>
            </a:r>
            <a:endParaRPr lang="en-US" altLang="zh-TW" dirty="0" smtClean="0">
              <a:latin typeface="Arial" panose="020B0604020202020204" pitchFamily="34" charset="0"/>
            </a:endParaRPr>
          </a:p>
          <a:p>
            <a:pPr eaLnBrk="1" hangingPunct="1"/>
            <a:r>
              <a:rPr lang="zh-TW" altLang="en-US" dirty="0" smtClean="0">
                <a:latin typeface="Arial" panose="020B0604020202020204" pitchFamily="34" charset="0"/>
              </a:rPr>
              <a:t>向前一陣子</a:t>
            </a:r>
            <a:r>
              <a:rPr lang="en-US" altLang="zh-TW" dirty="0" smtClean="0">
                <a:latin typeface="Arial" panose="020B0604020202020204" pitchFamily="34" charset="0"/>
              </a:rPr>
              <a:t>google</a:t>
            </a:r>
            <a:r>
              <a:rPr lang="zh-TW" altLang="en-US" dirty="0" smtClean="0">
                <a:latin typeface="Arial" panose="020B0604020202020204" pitchFamily="34" charset="0"/>
              </a:rPr>
              <a:t>跟</a:t>
            </a:r>
            <a:r>
              <a:rPr lang="en-US" altLang="zh-TW" dirty="0" smtClean="0">
                <a:latin typeface="Arial" panose="020B0604020202020204" pitchFamily="34" charset="0"/>
              </a:rPr>
              <a:t>oracle</a:t>
            </a:r>
            <a:r>
              <a:rPr lang="zh-TW" altLang="en-US" dirty="0" smtClean="0">
                <a:latin typeface="Arial" panose="020B0604020202020204" pitchFamily="34" charset="0"/>
              </a:rPr>
              <a:t>關於</a:t>
            </a:r>
            <a:r>
              <a:rPr lang="en-US" altLang="zh-TW" dirty="0" smtClean="0">
                <a:latin typeface="Arial" panose="020B0604020202020204" pitchFamily="34" charset="0"/>
              </a:rPr>
              <a:t>Android</a:t>
            </a:r>
            <a:r>
              <a:rPr lang="zh-TW" altLang="en-US" dirty="0" smtClean="0">
                <a:latin typeface="Arial" panose="020B0604020202020204" pitchFamily="34" charset="0"/>
              </a:rPr>
              <a:t>的官司糾紛時</a:t>
            </a:r>
            <a:r>
              <a:rPr lang="en-US" altLang="zh-TW" dirty="0" smtClean="0">
                <a:latin typeface="Arial" panose="020B0604020202020204" pitchFamily="34" charset="0"/>
              </a:rPr>
              <a:t/>
            </a:r>
            <a:br>
              <a:rPr lang="en-US" altLang="zh-TW" dirty="0" smtClean="0">
                <a:latin typeface="Arial" panose="020B0604020202020204" pitchFamily="34" charset="0"/>
              </a:rPr>
            </a:br>
            <a:r>
              <a:rPr lang="zh-TW" altLang="en-US" dirty="0" smtClean="0">
                <a:latin typeface="Arial" panose="020B0604020202020204" pitchFamily="34" charset="0"/>
              </a:rPr>
              <a:t>就有傳出</a:t>
            </a:r>
            <a:r>
              <a:rPr lang="en-US" altLang="zh-TW" dirty="0" smtClean="0">
                <a:latin typeface="Arial" panose="020B0604020202020204" pitchFamily="34" charset="0"/>
              </a:rPr>
              <a:t>google</a:t>
            </a:r>
            <a:r>
              <a:rPr lang="zh-TW" altLang="en-US" dirty="0" smtClean="0">
                <a:latin typeface="Arial" panose="020B0604020202020204" pitchFamily="34" charset="0"/>
              </a:rPr>
              <a:t>有考慮要使用</a:t>
            </a:r>
            <a:r>
              <a:rPr lang="en-US" altLang="zh-TW" dirty="0" smtClean="0">
                <a:latin typeface="Arial" panose="020B0604020202020204" pitchFamily="34" charset="0"/>
              </a:rPr>
              <a:t>swift</a:t>
            </a:r>
            <a:r>
              <a:rPr lang="zh-TW" altLang="en-US" dirty="0" smtClean="0">
                <a:latin typeface="Arial" panose="020B0604020202020204" pitchFamily="34" charset="0"/>
              </a:rPr>
              <a:t>來開發</a:t>
            </a:r>
            <a:r>
              <a:rPr lang="en-US" altLang="zh-TW" dirty="0" smtClean="0">
                <a:latin typeface="Arial" panose="020B0604020202020204" pitchFamily="34" charset="0"/>
              </a:rPr>
              <a:t>Android</a:t>
            </a:r>
          </a:p>
          <a:p>
            <a:pPr eaLnBrk="1" hangingPunct="1"/>
            <a:r>
              <a:rPr lang="zh-TW" altLang="en-US" dirty="0" smtClean="0">
                <a:latin typeface="Arial" panose="020B0604020202020204" pitchFamily="34" charset="0"/>
              </a:rPr>
              <a:t>後來雖然</a:t>
            </a:r>
            <a:r>
              <a:rPr lang="en-US" altLang="zh-TW" dirty="0" smtClean="0">
                <a:latin typeface="Arial" panose="020B0604020202020204" pitchFamily="34" charset="0"/>
              </a:rPr>
              <a:t>google</a:t>
            </a:r>
            <a:r>
              <a:rPr lang="zh-TW" altLang="en-US" dirty="0" smtClean="0">
                <a:latin typeface="Arial" panose="020B0604020202020204" pitchFamily="34" charset="0"/>
              </a:rPr>
              <a:t>官司贏了，不過</a:t>
            </a:r>
            <a:r>
              <a:rPr lang="en-US" altLang="zh-TW" dirty="0" smtClean="0">
                <a:latin typeface="Arial" panose="020B0604020202020204" pitchFamily="34" charset="0"/>
              </a:rPr>
              <a:t>oracle</a:t>
            </a:r>
            <a:r>
              <a:rPr lang="zh-TW" altLang="en-US" dirty="0" smtClean="0">
                <a:latin typeface="Arial" panose="020B0604020202020204" pitchFamily="34" charset="0"/>
              </a:rPr>
              <a:t>還是表示會上述到底</a:t>
            </a:r>
            <a:endParaRPr lang="en-US" altLang="zh-TW" dirty="0" smtClean="0">
              <a:latin typeface="Arial" panose="020B0604020202020204" pitchFamily="34" charset="0"/>
            </a:endParaRPr>
          </a:p>
          <a:p>
            <a:pPr eaLnBrk="1" hangingPunct="1"/>
            <a:r>
              <a:rPr lang="zh-TW" altLang="en-US" dirty="0" smtClean="0">
                <a:latin typeface="Arial" panose="020B0604020202020204" pitchFamily="34" charset="0"/>
              </a:rPr>
              <a:t>然後最近隨著</a:t>
            </a:r>
            <a:r>
              <a:rPr lang="en-US" altLang="zh-TW" dirty="0" smtClean="0">
                <a:latin typeface="Arial" panose="020B0604020202020204" pitchFamily="34" charset="0"/>
              </a:rPr>
              <a:t>3.0</a:t>
            </a:r>
            <a:r>
              <a:rPr lang="zh-TW" altLang="en-US" dirty="0" smtClean="0">
                <a:latin typeface="Arial" panose="020B0604020202020204" pitchFamily="34" charset="0"/>
              </a:rPr>
              <a:t>的釋出 </a:t>
            </a:r>
            <a:r>
              <a:rPr lang="en-US" altLang="zh-TW" dirty="0" smtClean="0">
                <a:latin typeface="Arial" panose="020B0604020202020204" pitchFamily="34" charset="0"/>
              </a:rPr>
              <a:t>swift</a:t>
            </a:r>
            <a:r>
              <a:rPr lang="zh-TW" altLang="en-US" dirty="0" smtClean="0">
                <a:latin typeface="Arial" panose="020B0604020202020204" pitchFamily="34" charset="0"/>
              </a:rPr>
              <a:t>又會做出許多大更新</a:t>
            </a:r>
            <a:endParaRPr lang="en-US" altLang="zh-TW" dirty="0" smtClean="0">
              <a:latin typeface="Arial" panose="020B0604020202020204" pitchFamily="34" charset="0"/>
            </a:endParaRPr>
          </a:p>
          <a:p>
            <a:pPr eaLnBrk="1" hangingPunct="1"/>
            <a:r>
              <a:rPr lang="zh-TW" altLang="en-US" dirty="0" smtClean="0">
                <a:latin typeface="Arial" panose="020B0604020202020204" pitchFamily="34" charset="0"/>
              </a:rPr>
              <a:t>將不支援舊版 可是舊版的</a:t>
            </a:r>
            <a:r>
              <a:rPr lang="en-US" altLang="zh-TW" dirty="0" smtClean="0">
                <a:latin typeface="Arial" panose="020B0604020202020204" pitchFamily="34" charset="0"/>
              </a:rPr>
              <a:t>code</a:t>
            </a:r>
            <a:r>
              <a:rPr lang="zh-TW" altLang="en-US" dirty="0" smtClean="0">
                <a:latin typeface="Arial" panose="020B0604020202020204" pitchFamily="34" charset="0"/>
              </a:rPr>
              <a:t>也可以更新到新版本</a:t>
            </a:r>
            <a:endParaRPr lang="en-US" altLang="zh-TW" dirty="0" smtClean="0">
              <a:latin typeface="Arial" panose="020B0604020202020204" pitchFamily="34" charset="0"/>
            </a:endParaRPr>
          </a:p>
          <a:p>
            <a:pPr eaLnBrk="1" hangingPunct="1"/>
            <a:r>
              <a:rPr lang="zh-TW" altLang="en-US" dirty="0" smtClean="0">
                <a:latin typeface="Arial" panose="020B0604020202020204" pitchFamily="34" charset="0"/>
              </a:rPr>
              <a:t>欲知詳細 請再等一個禮拜吧 等到下禮拜</a:t>
            </a:r>
            <a:r>
              <a:rPr lang="en-US" altLang="zh-TW" dirty="0" smtClean="0">
                <a:latin typeface="Arial" panose="020B0604020202020204" pitchFamily="34" charset="0"/>
              </a:rPr>
              <a:t>WWDC</a:t>
            </a:r>
            <a:r>
              <a:rPr lang="zh-TW" altLang="en-US" dirty="0" smtClean="0">
                <a:latin typeface="Arial" panose="020B0604020202020204" pitchFamily="34" charset="0"/>
              </a:rPr>
              <a:t>將會有</a:t>
            </a:r>
            <a:r>
              <a:rPr lang="en-US" altLang="zh-TW" dirty="0" smtClean="0">
                <a:latin typeface="Arial" panose="020B0604020202020204" pitchFamily="34" charset="0"/>
              </a:rPr>
              <a:t>3.0</a:t>
            </a:r>
            <a:r>
              <a:rPr lang="zh-TW" altLang="en-US" dirty="0" smtClean="0">
                <a:latin typeface="Arial" panose="020B0604020202020204" pitchFamily="34" charset="0"/>
              </a:rPr>
              <a:t>更新的詳細訊息</a:t>
            </a:r>
            <a:endParaRPr lang="en-US" altLang="zh-TW" dirty="0" smtClean="0">
              <a:latin typeface="Arial" panose="020B0604020202020204" pitchFamily="34" charset="0"/>
            </a:endParaRPr>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56650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4BE617-8B54-40EB-8CE7-ADBD7E49BB8B}" type="slidenum">
              <a:rPr lang="en-GB" altLang="en-US"/>
              <a:pPr>
                <a:spcBef>
                  <a:spcPct val="0"/>
                </a:spcBef>
              </a:pPr>
              <a:t>4</a:t>
            </a:fld>
            <a:endParaRPr lang="en-GB"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sz="1200" dirty="0" smtClean="0"/>
              <a:t>有點像</a:t>
            </a:r>
            <a:r>
              <a:rPr lang="en-US" altLang="zh-TW" sz="1200" dirty="0" smtClean="0"/>
              <a:t>structure</a:t>
            </a:r>
            <a:r>
              <a:rPr lang="zh-TW" altLang="en-US" sz="1200" dirty="0" smtClean="0"/>
              <a:t> 可以回傳不同</a:t>
            </a:r>
            <a:r>
              <a:rPr lang="en-US" altLang="zh-TW" sz="1200" dirty="0" smtClean="0"/>
              <a:t>type</a:t>
            </a:r>
            <a:r>
              <a:rPr lang="zh-TW" altLang="en-US" sz="1200" dirty="0" smtClean="0"/>
              <a:t>的</a:t>
            </a:r>
            <a:r>
              <a:rPr lang="en-US" altLang="zh-TW" sz="1200" dirty="0" smtClean="0"/>
              <a:t>value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dirty="0" err="1" smtClean="0"/>
              <a:t>Xcode</a:t>
            </a:r>
            <a:r>
              <a:rPr lang="en-US" altLang="zh-TW" sz="1200" baseline="0" dirty="0" smtClean="0"/>
              <a:t> Playgrounds</a:t>
            </a:r>
            <a:r>
              <a:rPr lang="zh-TW" altLang="en-US" sz="1200" baseline="0" dirty="0" smtClean="0"/>
              <a:t> </a:t>
            </a:r>
            <a:r>
              <a:rPr lang="zh-TW" altLang="en-US" sz="1200" dirty="0" smtClean="0"/>
              <a:t>是</a:t>
            </a:r>
            <a:r>
              <a:rPr lang="en-US" altLang="zh-TW" sz="1200" dirty="0" smtClean="0"/>
              <a:t>Swift</a:t>
            </a:r>
            <a:r>
              <a:rPr lang="zh-TW" altLang="en-US" sz="1200" dirty="0" smtClean="0"/>
              <a:t>為蘋果開發工具帶來的最大創新，該功能提供強大的互動效果，能讓</a:t>
            </a:r>
            <a:r>
              <a:rPr lang="en-US" altLang="zh-TW" sz="1200" dirty="0" smtClean="0"/>
              <a:t>Swift</a:t>
            </a:r>
            <a:r>
              <a:rPr lang="zh-TW" altLang="en-US" sz="1200" dirty="0" smtClean="0"/>
              <a:t>源代碼在撰寫過程中能即時顯示出其執行結果。</a:t>
            </a:r>
            <a:endParaRPr lang="en-US" altLang="zh-TW"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sz="1200" dirty="0" smtClean="0"/>
          </a:p>
          <a:p>
            <a:pPr eaLnBrk="1" hangingPunct="1"/>
            <a:r>
              <a:rPr lang="en-US" altLang="zh-TW" sz="1200" b="0" i="0" kern="1200" dirty="0" smtClean="0">
                <a:solidFill>
                  <a:schemeClr val="tx1"/>
                </a:solidFill>
                <a:effectLst/>
                <a:latin typeface="Arial" charset="0"/>
                <a:ea typeface="+mn-ea"/>
                <a:cs typeface="+mn-cs"/>
              </a:rPr>
              <a:t>Swift</a:t>
            </a:r>
            <a:r>
              <a:rPr lang="zh-TW" altLang="en-US" sz="1200" b="0" i="0" kern="1200" dirty="0" smtClean="0">
                <a:solidFill>
                  <a:schemeClr val="tx1"/>
                </a:solidFill>
                <a:effectLst/>
                <a:latin typeface="Arial" charset="0"/>
                <a:ea typeface="+mn-ea"/>
                <a:cs typeface="+mn-cs"/>
              </a:rPr>
              <a:t>語言出現後，蘋果公司給程式設計師提供了更多的選擇，讓這兩種語言並存。既然是並存，我們就有</a:t>
            </a:r>
            <a:r>
              <a:rPr lang="en-US" altLang="zh-TW" sz="1200" b="0" i="0" kern="1200" dirty="0" smtClean="0">
                <a:solidFill>
                  <a:schemeClr val="tx1"/>
                </a:solidFill>
                <a:effectLst/>
                <a:latin typeface="Arial" charset="0"/>
                <a:ea typeface="+mn-ea"/>
                <a:cs typeface="+mn-cs"/>
              </a:rPr>
              <a:t>4</a:t>
            </a:r>
            <a:r>
              <a:rPr lang="zh-TW" altLang="en-US" sz="1200" b="0" i="0" kern="1200" dirty="0" smtClean="0">
                <a:solidFill>
                  <a:schemeClr val="tx1"/>
                </a:solidFill>
                <a:effectLst/>
                <a:latin typeface="Arial" charset="0"/>
                <a:ea typeface="+mn-ea"/>
                <a:cs typeface="+mn-cs"/>
              </a:rPr>
              <a:t>種方式可以選擇： 採用純</a:t>
            </a:r>
            <a:r>
              <a:rPr lang="en-US" altLang="zh-TW" sz="1200" b="0" i="0" kern="1200" dirty="0" smtClean="0">
                <a:solidFill>
                  <a:schemeClr val="tx1"/>
                </a:solidFill>
                <a:effectLst/>
                <a:latin typeface="Arial" charset="0"/>
                <a:ea typeface="+mn-ea"/>
                <a:cs typeface="+mn-cs"/>
              </a:rPr>
              <a:t>Swift</a:t>
            </a:r>
            <a:r>
              <a:rPr lang="zh-TW" altLang="en-US" sz="1200" b="0" i="0" kern="1200" dirty="0" smtClean="0">
                <a:solidFill>
                  <a:schemeClr val="tx1"/>
                </a:solidFill>
                <a:effectLst/>
                <a:latin typeface="Arial" charset="0"/>
                <a:ea typeface="+mn-ea"/>
                <a:cs typeface="+mn-cs"/>
              </a:rPr>
              <a:t>的改革派方式； 採用純</a:t>
            </a:r>
            <a:r>
              <a:rPr lang="en-US" altLang="zh-TW" sz="1200" b="0" i="0" kern="1200" dirty="0" smtClean="0">
                <a:solidFill>
                  <a:schemeClr val="tx1"/>
                </a:solidFill>
                <a:effectLst/>
                <a:latin typeface="Arial" charset="0"/>
                <a:ea typeface="+mn-ea"/>
                <a:cs typeface="+mn-cs"/>
              </a:rPr>
              <a:t>Objective-C</a:t>
            </a:r>
            <a:r>
              <a:rPr lang="zh-TW" altLang="en-US" sz="1200" b="0" i="0" kern="1200" dirty="0" smtClean="0">
                <a:solidFill>
                  <a:schemeClr val="tx1"/>
                </a:solidFill>
                <a:effectLst/>
                <a:latin typeface="Arial" charset="0"/>
                <a:ea typeface="+mn-ea"/>
                <a:cs typeface="+mn-cs"/>
              </a:rPr>
              <a:t>的保守派方式； 採用</a:t>
            </a:r>
            <a:r>
              <a:rPr lang="en-US" altLang="zh-TW" sz="1200" b="0" i="0" kern="1200" dirty="0" smtClean="0">
                <a:solidFill>
                  <a:schemeClr val="tx1"/>
                </a:solidFill>
                <a:effectLst/>
                <a:latin typeface="Arial" charset="0"/>
                <a:ea typeface="+mn-ea"/>
                <a:cs typeface="+mn-cs"/>
              </a:rPr>
              <a:t>Swift</a:t>
            </a:r>
            <a:r>
              <a:rPr lang="zh-TW" altLang="en-US" sz="1200" b="0" i="0" kern="1200" dirty="0" smtClean="0">
                <a:solidFill>
                  <a:schemeClr val="tx1"/>
                </a:solidFill>
                <a:effectLst/>
                <a:latin typeface="Arial" charset="0"/>
                <a:ea typeface="+mn-ea"/>
                <a:cs typeface="+mn-cs"/>
              </a:rPr>
              <a:t>呼叫</a:t>
            </a:r>
            <a:r>
              <a:rPr lang="en-US" altLang="zh-TW" sz="1200" b="0" i="0" kern="1200" dirty="0" smtClean="0">
                <a:solidFill>
                  <a:schemeClr val="tx1"/>
                </a:solidFill>
                <a:effectLst/>
                <a:latin typeface="Arial" charset="0"/>
                <a:ea typeface="+mn-ea"/>
                <a:cs typeface="+mn-cs"/>
              </a:rPr>
              <a:t>Objective-C</a:t>
            </a:r>
            <a:r>
              <a:rPr lang="zh-TW" altLang="en-US" sz="1200" b="0" i="0" kern="1200" dirty="0" smtClean="0">
                <a:solidFill>
                  <a:schemeClr val="tx1"/>
                </a:solidFill>
                <a:effectLst/>
                <a:latin typeface="Arial" charset="0"/>
                <a:ea typeface="+mn-ea"/>
                <a:cs typeface="+mn-cs"/>
              </a:rPr>
              <a:t>的左傾改良派方式； 採用</a:t>
            </a:r>
            <a:r>
              <a:rPr lang="en-US" altLang="zh-TW" sz="1200" b="0" i="0" kern="1200" dirty="0" smtClean="0">
                <a:solidFill>
                  <a:schemeClr val="tx1"/>
                </a:solidFill>
                <a:effectLst/>
                <a:latin typeface="Arial" charset="0"/>
                <a:ea typeface="+mn-ea"/>
                <a:cs typeface="+mn-cs"/>
              </a:rPr>
              <a:t>Objective-C</a:t>
            </a:r>
            <a:r>
              <a:rPr lang="zh-TW" altLang="en-US" sz="1200" b="0" i="0" kern="1200" dirty="0" smtClean="0">
                <a:solidFill>
                  <a:schemeClr val="tx1"/>
                </a:solidFill>
                <a:effectLst/>
                <a:latin typeface="Arial" charset="0"/>
                <a:ea typeface="+mn-ea"/>
                <a:cs typeface="+mn-cs"/>
              </a:rPr>
              <a:t>呼叫</a:t>
            </a:r>
            <a:r>
              <a:rPr lang="en-US" altLang="zh-TW" sz="1200" b="0" i="0" kern="1200" dirty="0" smtClean="0">
                <a:solidFill>
                  <a:schemeClr val="tx1"/>
                </a:solidFill>
                <a:effectLst/>
                <a:latin typeface="Arial" charset="0"/>
                <a:ea typeface="+mn-ea"/>
                <a:cs typeface="+mn-cs"/>
              </a:rPr>
              <a:t>Swift</a:t>
            </a:r>
            <a:r>
              <a:rPr lang="zh-TW" altLang="en-US" sz="1200" b="0" i="0" kern="1200" dirty="0" smtClean="0">
                <a:solidFill>
                  <a:schemeClr val="tx1"/>
                </a:solidFill>
                <a:effectLst/>
                <a:latin typeface="Arial" charset="0"/>
                <a:ea typeface="+mn-ea"/>
                <a:cs typeface="+mn-cs"/>
              </a:rPr>
              <a:t>的右傾改良派方式。</a:t>
            </a:r>
            <a:r>
              <a:rPr lang="zh-TW" altLang="en-US" dirty="0" smtClean="0"/>
              <a:t/>
            </a:r>
            <a:br>
              <a:rPr lang="zh-TW" altLang="en-US" dirty="0" smtClean="0"/>
            </a:br>
            <a:r>
              <a:rPr lang="zh-TW" altLang="en-US" sz="1200" b="0" i="0" kern="1200" dirty="0" smtClean="0">
                <a:solidFill>
                  <a:schemeClr val="tx1"/>
                </a:solidFill>
                <a:effectLst/>
                <a:latin typeface="Arial" charset="0"/>
                <a:ea typeface="+mn-ea"/>
                <a:cs typeface="+mn-cs"/>
              </a:rPr>
              <a:t>在</a:t>
            </a:r>
            <a:r>
              <a:rPr lang="en-US" altLang="zh-TW" sz="1200" b="0" i="0" kern="1200" dirty="0" err="1" smtClean="0">
                <a:solidFill>
                  <a:schemeClr val="tx1"/>
                </a:solidFill>
                <a:effectLst/>
                <a:latin typeface="Arial" charset="0"/>
                <a:ea typeface="+mn-ea"/>
                <a:cs typeface="+mn-cs"/>
              </a:rPr>
              <a:t>Xcode</a:t>
            </a:r>
            <a:r>
              <a:rPr lang="zh-TW" altLang="en-US" sz="1200" b="0" i="0" kern="1200" dirty="0" smtClean="0">
                <a:solidFill>
                  <a:schemeClr val="tx1"/>
                </a:solidFill>
                <a:effectLst/>
                <a:latin typeface="Arial" charset="0"/>
                <a:ea typeface="+mn-ea"/>
                <a:cs typeface="+mn-cs"/>
              </a:rPr>
              <a:t>等工具開發</a:t>
            </a:r>
            <a:r>
              <a:rPr lang="en-US" altLang="zh-TW" sz="1200" b="0" i="0" kern="1200" dirty="0" smtClean="0">
                <a:solidFill>
                  <a:schemeClr val="tx1"/>
                </a:solidFill>
                <a:effectLst/>
                <a:latin typeface="Arial" charset="0"/>
                <a:ea typeface="+mn-ea"/>
                <a:cs typeface="+mn-cs"/>
              </a:rPr>
              <a:t>iOS</a:t>
            </a:r>
            <a:r>
              <a:rPr lang="zh-TW" altLang="en-US" sz="1200" b="0" i="0" kern="1200" dirty="0" smtClean="0">
                <a:solidFill>
                  <a:schemeClr val="tx1"/>
                </a:solidFill>
                <a:effectLst/>
                <a:latin typeface="Arial" charset="0"/>
                <a:ea typeface="+mn-ea"/>
                <a:cs typeface="+mn-cs"/>
              </a:rPr>
              <a:t>或</a:t>
            </a:r>
            <a:r>
              <a:rPr lang="en-US" altLang="zh-TW" sz="1200" b="0" i="0" kern="1200" dirty="0" smtClean="0">
                <a:solidFill>
                  <a:schemeClr val="tx1"/>
                </a:solidFill>
                <a:effectLst/>
                <a:latin typeface="Arial" charset="0"/>
                <a:ea typeface="+mn-ea"/>
                <a:cs typeface="+mn-cs"/>
              </a:rPr>
              <a:t>OS X</a:t>
            </a:r>
            <a:r>
              <a:rPr lang="zh-TW" altLang="en-US" sz="1200" b="0" i="0" kern="1200" dirty="0" smtClean="0">
                <a:solidFill>
                  <a:schemeClr val="tx1"/>
                </a:solidFill>
                <a:effectLst/>
                <a:latin typeface="Arial" charset="0"/>
                <a:ea typeface="+mn-ea"/>
                <a:cs typeface="+mn-cs"/>
              </a:rPr>
              <a:t>應用可以編寫多種形式的原始檔，原本就可以使用</a:t>
            </a:r>
            <a:r>
              <a:rPr lang="en-US" altLang="zh-TW" sz="1200" b="0" i="0" kern="1200" dirty="0" smtClean="0">
                <a:solidFill>
                  <a:schemeClr val="tx1"/>
                </a:solidFill>
                <a:effectLst/>
                <a:latin typeface="Arial" charset="0"/>
                <a:ea typeface="+mn-ea"/>
                <a:cs typeface="+mn-cs"/>
              </a:rPr>
              <a:t>Objective-C</a:t>
            </a:r>
            <a:r>
              <a:rPr lang="zh-TW" altLang="en-US" sz="1200" b="0" i="0" kern="1200" dirty="0" smtClean="0">
                <a:solidFill>
                  <a:schemeClr val="tx1"/>
                </a:solidFill>
                <a:effectLst/>
                <a:latin typeface="Arial" charset="0"/>
                <a:ea typeface="+mn-ea"/>
                <a:cs typeface="+mn-cs"/>
              </a:rPr>
              <a:t>、</a:t>
            </a:r>
            <a:r>
              <a:rPr lang="en-US" altLang="zh-TW" sz="1200" b="0" i="0" kern="1200" dirty="0" smtClean="0">
                <a:solidFill>
                  <a:schemeClr val="tx1"/>
                </a:solidFill>
                <a:effectLst/>
                <a:latin typeface="Arial" charset="0"/>
                <a:ea typeface="+mn-ea"/>
                <a:cs typeface="+mn-cs"/>
              </a:rPr>
              <a:t>C</a:t>
            </a:r>
            <a:r>
              <a:rPr lang="zh-TW" altLang="en-US" sz="1200" b="0" i="0" kern="1200" dirty="0" smtClean="0">
                <a:solidFill>
                  <a:schemeClr val="tx1"/>
                </a:solidFill>
                <a:effectLst/>
                <a:latin typeface="Arial" charset="0"/>
                <a:ea typeface="+mn-ea"/>
                <a:cs typeface="+mn-cs"/>
              </a:rPr>
              <a:t>和</a:t>
            </a:r>
            <a:r>
              <a:rPr lang="en-US" altLang="zh-TW" sz="1200" b="0" i="0" kern="1200" dirty="0" smtClean="0">
                <a:solidFill>
                  <a:schemeClr val="tx1"/>
                </a:solidFill>
                <a:effectLst/>
                <a:latin typeface="Arial" charset="0"/>
                <a:ea typeface="+mn-ea"/>
                <a:cs typeface="+mn-cs"/>
              </a:rPr>
              <a:t>C++</a:t>
            </a:r>
            <a:r>
              <a:rPr lang="zh-TW" altLang="en-US" sz="1200" b="0" i="0" kern="1200" dirty="0" smtClean="0">
                <a:solidFill>
                  <a:schemeClr val="tx1"/>
                </a:solidFill>
                <a:effectLst/>
                <a:latin typeface="Arial" charset="0"/>
                <a:ea typeface="+mn-ea"/>
                <a:cs typeface="+mn-cs"/>
              </a:rPr>
              <a:t>語言，</a:t>
            </a:r>
            <a:r>
              <a:rPr lang="en-US" altLang="zh-TW" sz="1200" b="0" i="0" kern="1200" dirty="0" smtClean="0">
                <a:solidFill>
                  <a:schemeClr val="tx1"/>
                </a:solidFill>
                <a:effectLst/>
                <a:latin typeface="Arial" charset="0"/>
                <a:ea typeface="+mn-ea"/>
                <a:cs typeface="+mn-cs"/>
              </a:rPr>
              <a:t>Swift</a:t>
            </a:r>
            <a:r>
              <a:rPr lang="zh-TW" altLang="en-US" sz="1200" b="0" i="0" kern="1200" dirty="0" smtClean="0">
                <a:solidFill>
                  <a:schemeClr val="tx1"/>
                </a:solidFill>
                <a:effectLst/>
                <a:latin typeface="Arial" charset="0"/>
                <a:ea typeface="+mn-ea"/>
                <a:cs typeface="+mn-cs"/>
              </a:rPr>
              <a:t>語言出現後原始檔的形式更加多樣。可能的副檔名說明：</a:t>
            </a:r>
            <a:r>
              <a:rPr lang="zh-TW" altLang="en-US" dirty="0" smtClean="0"/>
              <a:t/>
            </a:r>
            <a:br>
              <a:rPr lang="zh-TW" altLang="en-US" dirty="0" smtClean="0"/>
            </a:b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28933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AA77A75-72BE-4E1F-A39A-297768FD7533}" type="slidenum">
              <a:rPr lang="en-GB" altLang="en-US" smtClean="0"/>
              <a:pPr>
                <a:defRPr/>
              </a:pPr>
              <a:t>5</a:t>
            </a:fld>
            <a:endParaRPr lang="en-GB" altLang="en-US"/>
          </a:p>
        </p:txBody>
      </p:sp>
    </p:spTree>
    <p:extLst>
      <p:ext uri="{BB962C8B-B14F-4D97-AF65-F5344CB8AC3E}">
        <p14:creationId xmlns:p14="http://schemas.microsoft.com/office/powerpoint/2010/main" val="418745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1557338"/>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 name="Rectangle 4"/>
          <p:cNvSpPr/>
          <p:nvPr userDrawn="1"/>
        </p:nvSpPr>
        <p:spPr>
          <a:xfrm>
            <a:off x="0" y="5445125"/>
            <a:ext cx="9144000" cy="148590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Rectangle 5"/>
          <p:cNvSpPr/>
          <p:nvPr userDrawn="1"/>
        </p:nvSpPr>
        <p:spPr>
          <a:xfrm>
            <a:off x="0" y="1557338"/>
            <a:ext cx="9144000" cy="12239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p:cNvSpPr/>
          <p:nvPr userDrawn="1"/>
        </p:nvSpPr>
        <p:spPr>
          <a:xfrm>
            <a:off x="0" y="4941888"/>
            <a:ext cx="9144000" cy="5032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p:cNvSpPr/>
          <p:nvPr userDrawn="1"/>
        </p:nvSpPr>
        <p:spPr>
          <a:xfrm>
            <a:off x="0" y="2781300"/>
            <a:ext cx="9144000" cy="21605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Rectangle 8"/>
          <p:cNvSpPr/>
          <p:nvPr userDrawn="1"/>
        </p:nvSpPr>
        <p:spPr>
          <a:xfrm>
            <a:off x="4427538" y="5445125"/>
            <a:ext cx="4176712" cy="14859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Rectangle 9"/>
          <p:cNvSpPr/>
          <p:nvPr userDrawn="1"/>
        </p:nvSpPr>
        <p:spPr>
          <a:xfrm>
            <a:off x="4427538" y="4941888"/>
            <a:ext cx="4176712" cy="5032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Rectangle 10"/>
          <p:cNvSpPr/>
          <p:nvPr userDrawn="1"/>
        </p:nvSpPr>
        <p:spPr>
          <a:xfrm>
            <a:off x="4427538" y="2781300"/>
            <a:ext cx="4176712" cy="2160588"/>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098" name="Rectangle 2"/>
          <p:cNvSpPr>
            <a:spLocks noGrp="1" noChangeArrowheads="1"/>
          </p:cNvSpPr>
          <p:nvPr>
            <p:ph type="ctrTitle"/>
          </p:nvPr>
        </p:nvSpPr>
        <p:spPr>
          <a:xfrm>
            <a:off x="4529138" y="2781300"/>
            <a:ext cx="4032250" cy="2160588"/>
          </a:xfrm>
        </p:spPr>
        <p:txBody>
          <a:bodyPr anchor="ctr"/>
          <a:lstStyle>
            <a:lvl1pPr algn="r">
              <a:defRPr sz="2800" b="1"/>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4500563" y="4941888"/>
            <a:ext cx="4103687" cy="503237"/>
          </a:xfrm>
        </p:spPr>
        <p:txBody>
          <a:bodyPr anchor="ctr"/>
          <a:lstStyle>
            <a:lvl1pPr marL="0" indent="0" algn="r">
              <a:buFont typeface="Wingdings" pitchFamily="2" charset="2"/>
              <a:buNone/>
              <a:defRPr sz="1600" b="1"/>
            </a:lvl1pPr>
          </a:lstStyle>
          <a:p>
            <a:pPr lvl="0"/>
            <a:r>
              <a:rPr lang="en-US" noProof="0" smtClean="0"/>
              <a:t>Click to edit Master subtitle style</a:t>
            </a:r>
          </a:p>
        </p:txBody>
      </p:sp>
      <p:sp>
        <p:nvSpPr>
          <p:cNvPr id="12" name="Rectangle 11"/>
          <p:cNvSpPr>
            <a:spLocks noGrp="1" noChangeArrowheads="1"/>
          </p:cNvSpPr>
          <p:nvPr>
            <p:ph type="dt" sz="half" idx="10"/>
          </p:nvPr>
        </p:nvSpPr>
        <p:spPr/>
        <p:txBody>
          <a:bodyPr/>
          <a:lstStyle>
            <a:lvl1pPr>
              <a:defRPr/>
            </a:lvl1pPr>
          </a:lstStyle>
          <a:p>
            <a:pPr>
              <a:defRPr/>
            </a:pPr>
            <a:endParaRPr lang="en-US"/>
          </a:p>
        </p:txBody>
      </p:sp>
      <p:sp>
        <p:nvSpPr>
          <p:cNvPr id="13" name="Rectangle 12"/>
          <p:cNvSpPr>
            <a:spLocks noGrp="1" noChangeArrowheads="1"/>
          </p:cNvSpPr>
          <p:nvPr>
            <p:ph type="ftr" sz="quarter" idx="11"/>
          </p:nvPr>
        </p:nvSpPr>
        <p:spPr/>
        <p:txBody>
          <a:bodyPr/>
          <a:lstStyle>
            <a:lvl1pPr>
              <a:defRPr/>
            </a:lvl1pPr>
          </a:lstStyle>
          <a:p>
            <a:pPr>
              <a:defRPr/>
            </a:pPr>
            <a:endParaRPr lang="en-US"/>
          </a:p>
        </p:txBody>
      </p:sp>
      <p:sp>
        <p:nvSpPr>
          <p:cNvPr id="14" name="Rectangle 13"/>
          <p:cNvSpPr>
            <a:spLocks noGrp="1" noChangeArrowheads="1"/>
          </p:cNvSpPr>
          <p:nvPr>
            <p:ph type="sldNum" sz="quarter" idx="12"/>
          </p:nvPr>
        </p:nvSpPr>
        <p:spPr/>
        <p:txBody>
          <a:bodyPr/>
          <a:lstStyle>
            <a:lvl1pPr>
              <a:defRPr smtClean="0"/>
            </a:lvl1pPr>
          </a:lstStyle>
          <a:p>
            <a:pPr>
              <a:defRPr/>
            </a:pPr>
            <a:fld id="{0CB3A968-D6BF-418A-81FC-DA6F97393E8E}" type="slidenum">
              <a:rPr lang="en-US" altLang="en-US"/>
              <a:pPr>
                <a:defRPr/>
              </a:pPr>
              <a:t>‹#›</a:t>
            </a:fld>
            <a:endParaRPr lang="en-US" altLang="en-US"/>
          </a:p>
        </p:txBody>
      </p:sp>
    </p:spTree>
    <p:extLst>
      <p:ext uri="{BB962C8B-B14F-4D97-AF65-F5344CB8AC3E}">
        <p14:creationId xmlns:p14="http://schemas.microsoft.com/office/powerpoint/2010/main" val="31222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004BF1-D3A2-4B2D-9C81-D1855ABC1A1E}" type="slidenum">
              <a:rPr lang="en-US" altLang="en-US"/>
              <a:pPr>
                <a:defRPr/>
              </a:pPr>
              <a:t>‹#›</a:t>
            </a:fld>
            <a:endParaRPr lang="en-US" altLang="en-US"/>
          </a:p>
        </p:txBody>
      </p:sp>
    </p:spTree>
    <p:extLst>
      <p:ext uri="{BB962C8B-B14F-4D97-AF65-F5344CB8AC3E}">
        <p14:creationId xmlns:p14="http://schemas.microsoft.com/office/powerpoint/2010/main" val="115068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1076325"/>
            <a:ext cx="2081212" cy="5049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68325" y="1076325"/>
            <a:ext cx="6091238" cy="5049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4867B4-3365-47A8-8812-4D661DDB4141}" type="slidenum">
              <a:rPr lang="en-US" altLang="en-US"/>
              <a:pPr>
                <a:defRPr/>
              </a:pPr>
              <a:t>‹#›</a:t>
            </a:fld>
            <a:endParaRPr lang="en-US" altLang="en-US"/>
          </a:p>
        </p:txBody>
      </p:sp>
    </p:spTree>
    <p:extLst>
      <p:ext uri="{BB962C8B-B14F-4D97-AF65-F5344CB8AC3E}">
        <p14:creationId xmlns:p14="http://schemas.microsoft.com/office/powerpoint/2010/main" val="176109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68325" y="1076325"/>
            <a:ext cx="8324850" cy="1373188"/>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568325" y="2636838"/>
            <a:ext cx="8324850" cy="3489325"/>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5E2ADF-73BF-41E2-986B-80A685993402}" type="slidenum">
              <a:rPr lang="en-US" altLang="en-US"/>
              <a:pPr>
                <a:defRPr/>
              </a:pPr>
              <a:t>‹#›</a:t>
            </a:fld>
            <a:endParaRPr lang="en-US" altLang="en-US"/>
          </a:p>
        </p:txBody>
      </p:sp>
    </p:spTree>
    <p:extLst>
      <p:ext uri="{BB962C8B-B14F-4D97-AF65-F5344CB8AC3E}">
        <p14:creationId xmlns:p14="http://schemas.microsoft.com/office/powerpoint/2010/main" val="238428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8325" y="1076325"/>
            <a:ext cx="8324850" cy="13731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68325" y="2636838"/>
            <a:ext cx="4086225" cy="3489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6950" y="2636838"/>
            <a:ext cx="4086225" cy="3489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FBC1C-9A6E-4898-B37E-88C5C10A5DDB}" type="slidenum">
              <a:rPr lang="en-US" altLang="en-US"/>
              <a:pPr>
                <a:defRPr/>
              </a:pPr>
              <a:t>‹#›</a:t>
            </a:fld>
            <a:endParaRPr lang="en-US" altLang="en-US"/>
          </a:p>
        </p:txBody>
      </p:sp>
    </p:spTree>
    <p:extLst>
      <p:ext uri="{BB962C8B-B14F-4D97-AF65-F5344CB8AC3E}">
        <p14:creationId xmlns:p14="http://schemas.microsoft.com/office/powerpoint/2010/main" val="276821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A78E68-68AA-4501-9037-1FB3679320C9}" type="slidenum">
              <a:rPr lang="en-US" altLang="en-US"/>
              <a:pPr>
                <a:defRPr/>
              </a:pPr>
              <a:t>‹#›</a:t>
            </a:fld>
            <a:endParaRPr lang="en-US" altLang="en-US"/>
          </a:p>
        </p:txBody>
      </p:sp>
    </p:spTree>
    <p:extLst>
      <p:ext uri="{BB962C8B-B14F-4D97-AF65-F5344CB8AC3E}">
        <p14:creationId xmlns:p14="http://schemas.microsoft.com/office/powerpoint/2010/main" val="235097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A9FBFB-E812-410A-89DC-459CED01B481}" type="slidenum">
              <a:rPr lang="en-US" altLang="en-US"/>
              <a:pPr>
                <a:defRPr/>
              </a:pPr>
              <a:t>‹#›</a:t>
            </a:fld>
            <a:endParaRPr lang="en-US" altLang="en-US"/>
          </a:p>
        </p:txBody>
      </p:sp>
    </p:spTree>
    <p:extLst>
      <p:ext uri="{BB962C8B-B14F-4D97-AF65-F5344CB8AC3E}">
        <p14:creationId xmlns:p14="http://schemas.microsoft.com/office/powerpoint/2010/main" val="16476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68325" y="2636838"/>
            <a:ext cx="4086225" cy="348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6950" y="2636838"/>
            <a:ext cx="4086225" cy="348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0B5EA4-D4B5-46BB-92C6-4924A42C34EF}" type="slidenum">
              <a:rPr lang="en-US" altLang="en-US"/>
              <a:pPr>
                <a:defRPr/>
              </a:pPr>
              <a:t>‹#›</a:t>
            </a:fld>
            <a:endParaRPr lang="en-US" altLang="en-US"/>
          </a:p>
        </p:txBody>
      </p:sp>
    </p:spTree>
    <p:extLst>
      <p:ext uri="{BB962C8B-B14F-4D97-AF65-F5344CB8AC3E}">
        <p14:creationId xmlns:p14="http://schemas.microsoft.com/office/powerpoint/2010/main" val="316509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34F549-F3A9-446E-ABE2-1FB423CFB7DC}" type="slidenum">
              <a:rPr lang="en-US" altLang="en-US"/>
              <a:pPr>
                <a:defRPr/>
              </a:pPr>
              <a:t>‹#›</a:t>
            </a:fld>
            <a:endParaRPr lang="en-US" altLang="en-US"/>
          </a:p>
        </p:txBody>
      </p:sp>
    </p:spTree>
    <p:extLst>
      <p:ext uri="{BB962C8B-B14F-4D97-AF65-F5344CB8AC3E}">
        <p14:creationId xmlns:p14="http://schemas.microsoft.com/office/powerpoint/2010/main" val="348175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21C3B6-9A85-4FCD-82A9-93642AA92DAD}" type="slidenum">
              <a:rPr lang="en-US" altLang="en-US"/>
              <a:pPr>
                <a:defRPr/>
              </a:pPr>
              <a:t>‹#›</a:t>
            </a:fld>
            <a:endParaRPr lang="en-US" altLang="en-US"/>
          </a:p>
        </p:txBody>
      </p:sp>
    </p:spTree>
    <p:extLst>
      <p:ext uri="{BB962C8B-B14F-4D97-AF65-F5344CB8AC3E}">
        <p14:creationId xmlns:p14="http://schemas.microsoft.com/office/powerpoint/2010/main" val="215821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5E1E91-51BE-41BF-99D3-F01F50113A75}" type="slidenum">
              <a:rPr lang="en-US" altLang="en-US"/>
              <a:pPr>
                <a:defRPr/>
              </a:pPr>
              <a:t>‹#›</a:t>
            </a:fld>
            <a:endParaRPr lang="en-US" altLang="en-US"/>
          </a:p>
        </p:txBody>
      </p:sp>
    </p:spTree>
    <p:extLst>
      <p:ext uri="{BB962C8B-B14F-4D97-AF65-F5344CB8AC3E}">
        <p14:creationId xmlns:p14="http://schemas.microsoft.com/office/powerpoint/2010/main" val="364826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0D10A3-A24C-4BC4-9B0F-FE7CBE438114}" type="slidenum">
              <a:rPr lang="en-US" altLang="en-US"/>
              <a:pPr>
                <a:defRPr/>
              </a:pPr>
              <a:t>‹#›</a:t>
            </a:fld>
            <a:endParaRPr lang="en-US" altLang="en-US"/>
          </a:p>
        </p:txBody>
      </p:sp>
    </p:spTree>
    <p:extLst>
      <p:ext uri="{BB962C8B-B14F-4D97-AF65-F5344CB8AC3E}">
        <p14:creationId xmlns:p14="http://schemas.microsoft.com/office/powerpoint/2010/main" val="256475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7CABD5-B169-4DF4-8B79-4614A974D331}" type="slidenum">
              <a:rPr lang="en-US" altLang="en-US"/>
              <a:pPr>
                <a:defRPr/>
              </a:pPr>
              <a:t>‹#›</a:t>
            </a:fld>
            <a:endParaRPr lang="en-US" altLang="en-US"/>
          </a:p>
        </p:txBody>
      </p:sp>
    </p:spTree>
    <p:extLst>
      <p:ext uri="{BB962C8B-B14F-4D97-AF65-F5344CB8AC3E}">
        <p14:creationId xmlns:p14="http://schemas.microsoft.com/office/powerpoint/2010/main" val="35553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93102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 name="Rectangle 3"/>
          <p:cNvSpPr/>
          <p:nvPr userDrawn="1"/>
        </p:nvSpPr>
        <p:spPr>
          <a:xfrm>
            <a:off x="0" y="0"/>
            <a:ext cx="611188" cy="69215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Rectangle 9"/>
          <p:cNvSpPr/>
          <p:nvPr userDrawn="1"/>
        </p:nvSpPr>
        <p:spPr>
          <a:xfrm>
            <a:off x="8675688" y="0"/>
            <a:ext cx="468312" cy="69215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Rectangle 10"/>
          <p:cNvSpPr/>
          <p:nvPr userDrawn="1"/>
        </p:nvSpPr>
        <p:spPr>
          <a:xfrm>
            <a:off x="0" y="6237288"/>
            <a:ext cx="9144000" cy="693737"/>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3" name="Rectangle 12"/>
          <p:cNvSpPr/>
          <p:nvPr userDrawn="1"/>
        </p:nvSpPr>
        <p:spPr>
          <a:xfrm>
            <a:off x="0" y="1052513"/>
            <a:ext cx="9144000" cy="14398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 name="Rectangle 4"/>
          <p:cNvSpPr/>
          <p:nvPr userDrawn="1"/>
        </p:nvSpPr>
        <p:spPr>
          <a:xfrm>
            <a:off x="611188" y="1052513"/>
            <a:ext cx="8064500" cy="1439862"/>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Rectangle 5"/>
          <p:cNvSpPr/>
          <p:nvPr userDrawn="1"/>
        </p:nvSpPr>
        <p:spPr>
          <a:xfrm>
            <a:off x="611188" y="692150"/>
            <a:ext cx="8064500" cy="3603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33" name="Rectangle 2"/>
          <p:cNvSpPr>
            <a:spLocks noGrp="1" noChangeArrowheads="1"/>
          </p:cNvSpPr>
          <p:nvPr>
            <p:ph type="title"/>
          </p:nvPr>
        </p:nvSpPr>
        <p:spPr bwMode="auto">
          <a:xfrm>
            <a:off x="568325" y="1076325"/>
            <a:ext cx="83248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4" name="Rectangle 3"/>
          <p:cNvSpPr>
            <a:spLocks noGrp="1" noChangeArrowheads="1"/>
          </p:cNvSpPr>
          <p:nvPr>
            <p:ph type="body" idx="1"/>
          </p:nvPr>
        </p:nvSpPr>
        <p:spPr bwMode="auto">
          <a:xfrm>
            <a:off x="568325" y="2636838"/>
            <a:ext cx="832485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CBACD98-04FA-4949-91D3-D07F30F15A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hackpad.com/ep/search/?q=#endif&amp;via=RwHogI2xnd2" TargetMode="External"/><Relationship Id="rId2" Type="http://schemas.openxmlformats.org/officeDocument/2006/relationships/hyperlink" Target="https://hackpad.com/ep/search/?q=#if&amp;via=RwHogI2xnd2"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975252" y="2996952"/>
            <a:ext cx="1584176" cy="1296144"/>
          </a:xfrm>
        </p:spPr>
        <p:txBody>
          <a:bodyPr/>
          <a:lstStyle/>
          <a:p>
            <a:pPr eaLnBrk="1" hangingPunct="1"/>
            <a:r>
              <a:rPr lang="en-US" altLang="en-US" sz="4000" dirty="0" smtClean="0"/>
              <a:t>Swift</a:t>
            </a:r>
          </a:p>
        </p:txBody>
      </p:sp>
      <p:sp>
        <p:nvSpPr>
          <p:cNvPr id="4099" name="Rectangle 3"/>
          <p:cNvSpPr>
            <a:spLocks noGrp="1" noChangeArrowheads="1"/>
          </p:cNvSpPr>
          <p:nvPr>
            <p:ph type="subTitle" idx="1"/>
          </p:nvPr>
        </p:nvSpPr>
        <p:spPr>
          <a:xfrm>
            <a:off x="4455741" y="5157192"/>
            <a:ext cx="4103687" cy="2519560"/>
          </a:xfrm>
        </p:spPr>
        <p:txBody>
          <a:bodyPr/>
          <a:lstStyle/>
          <a:p>
            <a:pPr eaLnBrk="1" hangingPunct="1"/>
            <a:r>
              <a:rPr lang="en-US" altLang="en-US" dirty="0" smtClean="0"/>
              <a:t>Group 8</a:t>
            </a:r>
          </a:p>
          <a:p>
            <a:r>
              <a:rPr lang="zh-TW" altLang="en-US" b="0" dirty="0" smtClean="0"/>
              <a:t>林允文</a:t>
            </a:r>
            <a:r>
              <a:rPr lang="en-US" altLang="zh-TW" b="0" dirty="0"/>
              <a:t> </a:t>
            </a:r>
            <a:r>
              <a:rPr lang="en-US" altLang="zh-TW" b="0" dirty="0" smtClean="0"/>
              <a:t>F74031051	</a:t>
            </a:r>
            <a:r>
              <a:rPr lang="zh-TW" altLang="en-US" b="0" dirty="0"/>
              <a:t>董威毅 </a:t>
            </a:r>
            <a:r>
              <a:rPr lang="en-US" altLang="zh-TW" b="0" dirty="0" smtClean="0"/>
              <a:t>F74032015</a:t>
            </a:r>
            <a:endParaRPr lang="en-US" altLang="zh-TW" b="0" dirty="0"/>
          </a:p>
          <a:p>
            <a:r>
              <a:rPr lang="zh-TW" altLang="en-US" b="0" dirty="0" smtClean="0"/>
              <a:t>王康霖</a:t>
            </a:r>
            <a:r>
              <a:rPr lang="zh-TW" altLang="en-US" b="0" dirty="0"/>
              <a:t> </a:t>
            </a:r>
            <a:r>
              <a:rPr lang="en-US" altLang="zh-TW" b="0" dirty="0" smtClean="0"/>
              <a:t>F74037057	</a:t>
            </a:r>
            <a:r>
              <a:rPr lang="zh-TW" altLang="en-US" b="0" dirty="0"/>
              <a:t>洪佑杭 </a:t>
            </a:r>
            <a:r>
              <a:rPr lang="en-US" altLang="zh-TW" b="0" dirty="0" smtClean="0"/>
              <a:t>F74036093</a:t>
            </a:r>
            <a:endParaRPr lang="en-US" altLang="zh-TW" b="0" dirty="0"/>
          </a:p>
          <a:p>
            <a:r>
              <a:rPr lang="zh-TW" altLang="en-US" b="0" dirty="0" smtClean="0"/>
              <a:t>余</a:t>
            </a:r>
            <a:r>
              <a:rPr lang="zh-TW" altLang="en-US" b="0" dirty="0"/>
              <a:t>冠靖 </a:t>
            </a:r>
            <a:r>
              <a:rPr lang="en-US" altLang="zh-TW" b="0" dirty="0" smtClean="0"/>
              <a:t>F74036174</a:t>
            </a:r>
            <a:endParaRPr lang="en-US" altLang="zh-TW" b="0" dirty="0"/>
          </a:p>
          <a:p>
            <a:endParaRPr lang="en-US" altLang="zh-TW" b="0" dirty="0"/>
          </a:p>
          <a:p>
            <a:pPr eaLnBrk="1" hangingPunct="1"/>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p:cNvGraphicFramePr/>
          <p:nvPr>
            <p:extLst>
              <p:ext uri="{D42A27DB-BD31-4B8C-83A1-F6EECF244321}">
                <p14:modId xmlns:p14="http://schemas.microsoft.com/office/powerpoint/2010/main" val="4120193502"/>
              </p:ext>
            </p:extLst>
          </p:nvPr>
        </p:nvGraphicFramePr>
        <p:xfrm>
          <a:off x="642249" y="1268760"/>
          <a:ext cx="7702225" cy="5882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內容版面配置區 2"/>
          <p:cNvSpPr>
            <a:spLocks noGrp="1"/>
          </p:cNvSpPr>
          <p:nvPr>
            <p:ph idx="1"/>
          </p:nvPr>
        </p:nvSpPr>
        <p:spPr>
          <a:xfrm>
            <a:off x="205214" y="2785584"/>
            <a:ext cx="4176464" cy="4029690"/>
          </a:xfrm>
          <a:prstGeom prst="roundRect">
            <a:avLst/>
          </a:prstGeom>
        </p:spPr>
        <p:style>
          <a:lnRef idx="2">
            <a:schemeClr val="accent6"/>
          </a:lnRef>
          <a:fillRef idx="1">
            <a:schemeClr val="lt1"/>
          </a:fillRef>
          <a:effectRef idx="0">
            <a:schemeClr val="accent6"/>
          </a:effectRef>
          <a:fontRef idx="minor">
            <a:schemeClr val="dk1"/>
          </a:fontRef>
        </p:style>
        <p:txBody>
          <a:bodyPr/>
          <a:lstStyle/>
          <a:p>
            <a:pPr marL="385763" indent="-385763">
              <a:buFont typeface="+mj-lt"/>
              <a:buAutoNum type="arabicPeriod"/>
            </a:pPr>
            <a:r>
              <a:rPr lang="en-US" altLang="zh-TW" sz="2400" dirty="0" smtClean="0"/>
              <a:t>array</a:t>
            </a:r>
          </a:p>
          <a:p>
            <a:pPr lvl="1"/>
            <a:r>
              <a:rPr lang="zh-TW" altLang="en-US" sz="1800" dirty="0"/>
              <a:t>陣列使用有序列表儲存同一型別的多個</a:t>
            </a:r>
            <a:r>
              <a:rPr lang="zh-TW" altLang="en-US" sz="1800" dirty="0" smtClean="0"/>
              <a:t>值</a:t>
            </a:r>
            <a:endParaRPr lang="en-US" altLang="zh-TW" sz="1800" dirty="0" smtClean="0"/>
          </a:p>
          <a:p>
            <a:pPr lvl="1"/>
            <a:r>
              <a:rPr lang="zh-TW" altLang="en-US" sz="1800" dirty="0" smtClean="0"/>
              <a:t>相同</a:t>
            </a:r>
            <a:r>
              <a:rPr lang="zh-TW" altLang="en-US" sz="1800" dirty="0"/>
              <a:t>的值可以多次出現在一個陣列的不同位置中</a:t>
            </a:r>
            <a:r>
              <a:rPr lang="zh-TW" altLang="en-US" sz="1800" dirty="0" smtClean="0"/>
              <a:t>。</a:t>
            </a:r>
            <a:endParaRPr lang="en-US" altLang="zh-TW" sz="1800" dirty="0" smtClean="0"/>
          </a:p>
          <a:p>
            <a:pPr lvl="1"/>
            <a:r>
              <a:rPr lang="zh-TW" altLang="en-US" sz="1800" i="1" dirty="0" smtClean="0"/>
              <a:t>可以先不用宣告陣列 </a:t>
            </a:r>
            <a:r>
              <a:rPr lang="en-US" altLang="zh-TW" sz="1800" i="1" dirty="0" smtClean="0"/>
              <a:t>size</a:t>
            </a:r>
          </a:p>
          <a:p>
            <a:pPr lvl="1"/>
            <a:r>
              <a:rPr lang="zh-TW" altLang="en-US" sz="1800" i="1" dirty="0" smtClean="0"/>
              <a:t>第一項 </a:t>
            </a:r>
            <a:r>
              <a:rPr lang="en-US" altLang="zh-TW" sz="1800" i="1" dirty="0" smtClean="0"/>
              <a:t>index </a:t>
            </a:r>
            <a:r>
              <a:rPr lang="zh-TW" altLang="en-US" sz="1800" i="1" dirty="0" smtClean="0"/>
              <a:t>是 </a:t>
            </a:r>
            <a:r>
              <a:rPr lang="en-US" altLang="zh-TW" sz="1800" i="1" dirty="0" smtClean="0"/>
              <a:t>0</a:t>
            </a:r>
          </a:p>
          <a:p>
            <a:pPr lvl="1"/>
            <a:r>
              <a:rPr lang="zh-TW" altLang="en-US" sz="1800" i="1" dirty="0" smtClean="0">
                <a:solidFill>
                  <a:srgbClr val="FF0000"/>
                </a:solidFill>
              </a:rPr>
              <a:t>另外可以使用 </a:t>
            </a:r>
            <a:r>
              <a:rPr lang="en-US" altLang="zh-TW" sz="1800" i="1" dirty="0" smtClean="0">
                <a:solidFill>
                  <a:srgbClr val="FF0000"/>
                </a:solidFill>
              </a:rPr>
              <a:t>+</a:t>
            </a:r>
            <a:r>
              <a:rPr lang="zh-TW" altLang="en-US" sz="1800" i="1" dirty="0" smtClean="0">
                <a:solidFill>
                  <a:srgbClr val="FF0000"/>
                </a:solidFill>
              </a:rPr>
              <a:t>或 </a:t>
            </a:r>
            <a:r>
              <a:rPr lang="en-US" altLang="zh-TW" sz="1800" i="1" dirty="0" smtClean="0">
                <a:solidFill>
                  <a:srgbClr val="FF0000"/>
                </a:solidFill>
              </a:rPr>
              <a:t>+= </a:t>
            </a:r>
            <a:r>
              <a:rPr lang="zh-TW" altLang="en-US" sz="1800" i="1" dirty="0" smtClean="0">
                <a:solidFill>
                  <a:srgbClr val="FF0000"/>
                </a:solidFill>
              </a:rPr>
              <a:t>直接在 </a:t>
            </a:r>
            <a:r>
              <a:rPr lang="en-US" altLang="zh-TW" sz="1800" i="1" dirty="0" smtClean="0">
                <a:solidFill>
                  <a:srgbClr val="FF0000"/>
                </a:solidFill>
              </a:rPr>
              <a:t>array </a:t>
            </a:r>
            <a:r>
              <a:rPr lang="zh-TW" altLang="en-US" sz="1800" i="1" dirty="0" smtClean="0">
                <a:solidFill>
                  <a:srgbClr val="FF0000"/>
                </a:solidFill>
              </a:rPr>
              <a:t>後增加 </a:t>
            </a:r>
            <a:r>
              <a:rPr lang="en-US" altLang="zh-TW" sz="1800" i="1" dirty="0" smtClean="0">
                <a:solidFill>
                  <a:srgbClr val="FF0000"/>
                </a:solidFill>
              </a:rPr>
              <a:t>element</a:t>
            </a:r>
            <a:endParaRPr lang="en-US" altLang="zh-TW" sz="1800" dirty="0" smtClean="0">
              <a:solidFill>
                <a:srgbClr val="FF0000"/>
              </a:solidFill>
            </a:endParaRPr>
          </a:p>
          <a:p>
            <a:pPr lvl="1"/>
            <a:r>
              <a:rPr lang="en-US" altLang="zh-TW" sz="1800" dirty="0" err="1" smtClean="0"/>
              <a:t>var</a:t>
            </a:r>
            <a:r>
              <a:rPr lang="en-US" altLang="zh-TW" sz="1800" dirty="0" smtClean="0"/>
              <a:t> </a:t>
            </a:r>
            <a:r>
              <a:rPr lang="en-US" altLang="zh-TW" sz="1800" dirty="0" err="1"/>
              <a:t>variablename</a:t>
            </a:r>
            <a:r>
              <a:rPr lang="en-US" altLang="zh-TW" sz="1800" dirty="0"/>
              <a:t>: </a:t>
            </a:r>
            <a:r>
              <a:rPr lang="en-US" altLang="zh-TW" sz="1800" dirty="0" err="1"/>
              <a:t>typename</a:t>
            </a:r>
            <a:r>
              <a:rPr lang="en-US" altLang="zh-TW" sz="1800" dirty="0"/>
              <a:t> [ </a:t>
            </a:r>
            <a:r>
              <a:rPr lang="en-US" altLang="zh-TW" sz="1800" dirty="0" smtClean="0"/>
              <a:t>elements ]</a:t>
            </a:r>
          </a:p>
          <a:p>
            <a:pPr lvl="1"/>
            <a:endParaRPr lang="zh-TW" altLang="en-US" sz="1800" dirty="0"/>
          </a:p>
        </p:txBody>
      </p:sp>
      <p:sp>
        <p:nvSpPr>
          <p:cNvPr id="2" name="標題 1"/>
          <p:cNvSpPr>
            <a:spLocks noGrp="1"/>
          </p:cNvSpPr>
          <p:nvPr>
            <p:ph type="title"/>
          </p:nvPr>
        </p:nvSpPr>
        <p:spPr/>
        <p:txBody>
          <a:bodyPr/>
          <a:lstStyle/>
          <a:p>
            <a:pPr lvl="0"/>
            <a:r>
              <a:rPr lang="en-US" altLang="zh-TW" dirty="0"/>
              <a:t>Collection Types</a:t>
            </a:r>
            <a:r>
              <a:rPr lang="zh-TW" altLang="en-US" dirty="0"/>
              <a:t/>
            </a:r>
            <a:br>
              <a:rPr lang="zh-TW" altLang="en-US" dirty="0"/>
            </a:br>
            <a:endParaRPr lang="zh-TW" altLang="en-US" dirty="0"/>
          </a:p>
        </p:txBody>
      </p:sp>
      <p:sp>
        <p:nvSpPr>
          <p:cNvPr id="6" name="內容版面配置區 2"/>
          <p:cNvSpPr txBox="1">
            <a:spLocks/>
          </p:cNvSpPr>
          <p:nvPr/>
        </p:nvSpPr>
        <p:spPr>
          <a:xfrm>
            <a:off x="205214" y="3429000"/>
            <a:ext cx="4176464" cy="336211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nn-NO" altLang="zh-TW" sz="1600" dirty="0">
                <a:solidFill>
                  <a:srgbClr val="E13FAB"/>
                </a:solidFill>
                <a:latin typeface="Consolas" panose="020B0609020204030204" pitchFamily="49" charset="0"/>
              </a:rPr>
              <a:t>var</a:t>
            </a:r>
            <a:r>
              <a:rPr lang="nn-NO" altLang="zh-TW" sz="1600" dirty="0">
                <a:latin typeface="Consolas" panose="020B0609020204030204" pitchFamily="49" charset="0"/>
              </a:rPr>
              <a:t> shoppingList: </a:t>
            </a:r>
            <a:r>
              <a:rPr lang="nn-NO" altLang="zh-TW" sz="1600" dirty="0">
                <a:solidFill>
                  <a:srgbClr val="A91B7A"/>
                </a:solidFill>
                <a:latin typeface="Consolas" panose="020B0609020204030204" pitchFamily="49" charset="0"/>
              </a:rPr>
              <a:t>String</a:t>
            </a:r>
            <a:r>
              <a:rPr lang="nn-NO" altLang="zh-TW" sz="1600" dirty="0">
                <a:latin typeface="Consolas" panose="020B0609020204030204" pitchFamily="49" charset="0"/>
              </a:rPr>
              <a:t>[] = </a:t>
            </a:r>
            <a:endParaRPr lang="nn-NO" altLang="zh-TW" sz="1600" dirty="0" smtClean="0">
              <a:latin typeface="Consolas" panose="020B0609020204030204" pitchFamily="49" charset="0"/>
            </a:endParaRPr>
          </a:p>
          <a:p>
            <a:r>
              <a:rPr lang="nn-NO" altLang="zh-TW" sz="1600" dirty="0">
                <a:latin typeface="Consolas" panose="020B0609020204030204" pitchFamily="49" charset="0"/>
              </a:rPr>
              <a:t> </a:t>
            </a:r>
            <a:r>
              <a:rPr lang="nn-NO" altLang="zh-TW" sz="1600" dirty="0" smtClean="0">
                <a:latin typeface="Consolas" panose="020B0609020204030204" pitchFamily="49" charset="0"/>
              </a:rPr>
              <a:t> [</a:t>
            </a:r>
            <a:r>
              <a:rPr lang="nn-NO" altLang="zh-TW" sz="1600" dirty="0" smtClean="0">
                <a:solidFill>
                  <a:srgbClr val="E45A1C"/>
                </a:solidFill>
                <a:latin typeface="Consolas" panose="020B0609020204030204" pitchFamily="49" charset="0"/>
              </a:rPr>
              <a:t>"</a:t>
            </a:r>
            <a:r>
              <a:rPr lang="nn-NO" altLang="zh-TW" sz="1600" dirty="0">
                <a:solidFill>
                  <a:srgbClr val="E45A1C"/>
                </a:solidFill>
                <a:latin typeface="Consolas" panose="020B0609020204030204" pitchFamily="49" charset="0"/>
              </a:rPr>
              <a:t>Eggs"</a:t>
            </a:r>
            <a:r>
              <a:rPr lang="nn-NO" altLang="zh-TW" sz="1600" dirty="0">
                <a:latin typeface="Consolas" panose="020B0609020204030204" pitchFamily="49" charset="0"/>
              </a:rPr>
              <a:t>, </a:t>
            </a:r>
            <a:r>
              <a:rPr lang="nn-NO" altLang="zh-TW" sz="1600" dirty="0">
                <a:solidFill>
                  <a:srgbClr val="E45A1C"/>
                </a:solidFill>
                <a:latin typeface="Consolas" panose="020B0609020204030204" pitchFamily="49" charset="0"/>
              </a:rPr>
              <a:t>"Milk"</a:t>
            </a:r>
            <a:r>
              <a:rPr lang="nn-NO" altLang="zh-TW" sz="1600" dirty="0">
                <a:latin typeface="Consolas" panose="020B0609020204030204" pitchFamily="49" charset="0"/>
              </a:rPr>
              <a:t>]</a:t>
            </a:r>
          </a:p>
          <a:p>
            <a:r>
              <a:rPr lang="en-US" altLang="zh-TW" sz="1600" dirty="0" err="1">
                <a:latin typeface="Consolas" panose="020B0609020204030204" pitchFamily="49" charset="0"/>
              </a:rPr>
              <a:t>shoppingList</a:t>
            </a:r>
            <a:r>
              <a:rPr lang="en-US" altLang="zh-TW" sz="1600" dirty="0">
                <a:latin typeface="Consolas" panose="020B0609020204030204" pitchFamily="49" charset="0"/>
              </a:rPr>
              <a:t> += </a:t>
            </a:r>
            <a:r>
              <a:rPr lang="en-US" altLang="zh-TW" sz="1600" dirty="0">
                <a:solidFill>
                  <a:srgbClr val="E45A1C"/>
                </a:solidFill>
                <a:latin typeface="Consolas" panose="020B0609020204030204" pitchFamily="49" charset="0"/>
              </a:rPr>
              <a:t>"Baking </a:t>
            </a:r>
            <a:r>
              <a:rPr lang="en-US" altLang="zh-TW" sz="1600" dirty="0" smtClean="0">
                <a:solidFill>
                  <a:srgbClr val="E45A1C"/>
                </a:solidFill>
                <a:latin typeface="Consolas" panose="020B0609020204030204" pitchFamily="49" charset="0"/>
              </a:rPr>
              <a:t>Powder”</a:t>
            </a:r>
            <a:endParaRPr lang="en-US" altLang="zh-TW" sz="1600" dirty="0">
              <a:solidFill>
                <a:srgbClr val="E45A1C"/>
              </a:solidFill>
              <a:latin typeface="Consolas" panose="020B0609020204030204" pitchFamily="49" charset="0"/>
            </a:endParaRPr>
          </a:p>
          <a:p>
            <a:r>
              <a:rPr lang="en-US" altLang="zh-TW" sz="1600" dirty="0" smtClean="0">
                <a:latin typeface="Consolas" panose="020B0609020204030204" pitchFamily="49" charset="0"/>
              </a:rPr>
              <a:t>print(</a:t>
            </a:r>
            <a:r>
              <a:rPr lang="en-US" altLang="zh-TW" sz="1600" dirty="0" smtClean="0">
                <a:solidFill>
                  <a:srgbClr val="41AD93"/>
                </a:solidFill>
                <a:latin typeface="Consolas" panose="020B0609020204030204" pitchFamily="49" charset="0"/>
              </a:rPr>
              <a:t>shoppingList</a:t>
            </a:r>
            <a:r>
              <a:rPr lang="en-US" altLang="zh-TW" sz="1600" dirty="0" smtClean="0">
                <a:latin typeface="Consolas" panose="020B0609020204030204" pitchFamily="49" charset="0"/>
              </a:rPr>
              <a:t>.</a:t>
            </a:r>
            <a:r>
              <a:rPr lang="en-US" altLang="zh-TW" sz="1600" dirty="0" smtClean="0">
                <a:solidFill>
                  <a:srgbClr val="002060"/>
                </a:solidFill>
                <a:latin typeface="Consolas" panose="020B0609020204030204" pitchFamily="49" charset="0"/>
              </a:rPr>
              <a:t>0</a:t>
            </a:r>
            <a:r>
              <a:rPr lang="en-US" altLang="zh-TW" sz="1600" dirty="0">
                <a:latin typeface="Consolas" panose="020B0609020204030204" pitchFamily="49" charset="0"/>
              </a:rPr>
              <a:t>)	</a:t>
            </a:r>
            <a:r>
              <a:rPr lang="en-US" altLang="zh-TW" sz="1600" dirty="0" smtClean="0">
                <a:solidFill>
                  <a:srgbClr val="47B624"/>
                </a:solidFill>
                <a:latin typeface="Consolas" panose="020B0609020204030204" pitchFamily="49" charset="0"/>
              </a:rPr>
              <a:t>// </a:t>
            </a:r>
            <a:r>
              <a:rPr lang="zh-TW" altLang="en-US" sz="1600" dirty="0">
                <a:solidFill>
                  <a:srgbClr val="47B624"/>
                </a:solidFill>
                <a:latin typeface="Consolas" panose="020B0609020204030204" pitchFamily="49" charset="0"/>
              </a:rPr>
              <a:t>輸出 </a:t>
            </a:r>
            <a:r>
              <a:rPr lang="en-US" altLang="zh-TW" sz="1600" dirty="0">
                <a:solidFill>
                  <a:srgbClr val="47B624"/>
                </a:solidFill>
                <a:latin typeface="Consolas" panose="020B0609020204030204" pitchFamily="49" charset="0"/>
              </a:rPr>
              <a:t>Eggs</a:t>
            </a:r>
            <a:endParaRPr lang="zh-TW" altLang="en-US" sz="1600" dirty="0">
              <a:solidFill>
                <a:srgbClr val="47B624"/>
              </a:solidFill>
              <a:latin typeface="Consolas" panose="020B0609020204030204" pitchFamily="49" charset="0"/>
            </a:endParaRPr>
          </a:p>
        </p:txBody>
      </p:sp>
      <p:sp>
        <p:nvSpPr>
          <p:cNvPr id="8" name="內容版面配置區 2"/>
          <p:cNvSpPr txBox="1">
            <a:spLocks/>
          </p:cNvSpPr>
          <p:nvPr/>
        </p:nvSpPr>
        <p:spPr bwMode="auto">
          <a:xfrm>
            <a:off x="4596452" y="2785584"/>
            <a:ext cx="4250662" cy="4029690"/>
          </a:xfrm>
          <a:prstGeom prst="round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dk1"/>
                </a:solidFill>
                <a:latin typeface="+mn-lt"/>
                <a:ea typeface="+mn-ea"/>
                <a:cs typeface="+mn-cs"/>
              </a:defRPr>
            </a:lvl5pPr>
            <a:lvl6pPr marL="2514600" indent="-228600" algn="l" rtl="0" fontAlgn="base">
              <a:spcBef>
                <a:spcPct val="20000"/>
              </a:spcBef>
              <a:spcAft>
                <a:spcPct val="0"/>
              </a:spcAft>
              <a:buClr>
                <a:schemeClr val="tx2"/>
              </a:buClr>
              <a:buFont typeface="Wingdings" pitchFamily="2" charset="2"/>
              <a:buChar char="§"/>
              <a:defRPr>
                <a:solidFill>
                  <a:schemeClr val="dk1"/>
                </a:solidFill>
                <a:latin typeface="+mn-lt"/>
                <a:ea typeface="+mn-ea"/>
                <a:cs typeface="+mn-cs"/>
              </a:defRPr>
            </a:lvl6pPr>
            <a:lvl7pPr marL="2971800" indent="-228600" algn="l" rtl="0" fontAlgn="base">
              <a:spcBef>
                <a:spcPct val="20000"/>
              </a:spcBef>
              <a:spcAft>
                <a:spcPct val="0"/>
              </a:spcAft>
              <a:buClr>
                <a:schemeClr val="tx2"/>
              </a:buClr>
              <a:buFont typeface="Wingdings" pitchFamily="2" charset="2"/>
              <a:buChar char="§"/>
              <a:defRPr>
                <a:solidFill>
                  <a:schemeClr val="dk1"/>
                </a:solidFill>
                <a:latin typeface="+mn-lt"/>
                <a:ea typeface="+mn-ea"/>
                <a:cs typeface="+mn-cs"/>
              </a:defRPr>
            </a:lvl7pPr>
            <a:lvl8pPr marL="3429000" indent="-228600" algn="l" rtl="0" fontAlgn="base">
              <a:spcBef>
                <a:spcPct val="20000"/>
              </a:spcBef>
              <a:spcAft>
                <a:spcPct val="0"/>
              </a:spcAft>
              <a:buClr>
                <a:schemeClr val="tx2"/>
              </a:buClr>
              <a:buFont typeface="Wingdings" pitchFamily="2" charset="2"/>
              <a:buChar char="§"/>
              <a:defRPr>
                <a:solidFill>
                  <a:schemeClr val="dk1"/>
                </a:solidFill>
                <a:latin typeface="+mn-lt"/>
                <a:ea typeface="+mn-ea"/>
                <a:cs typeface="+mn-cs"/>
              </a:defRPr>
            </a:lvl8pPr>
            <a:lvl9pPr marL="3886200" indent="-228600" algn="l" rtl="0" fontAlgn="base">
              <a:spcBef>
                <a:spcPct val="20000"/>
              </a:spcBef>
              <a:spcAft>
                <a:spcPct val="0"/>
              </a:spcAft>
              <a:buClr>
                <a:schemeClr val="tx2"/>
              </a:buClr>
              <a:buFont typeface="Wingdings" pitchFamily="2" charset="2"/>
              <a:buChar char="§"/>
              <a:defRPr>
                <a:solidFill>
                  <a:schemeClr val="dk1"/>
                </a:solidFill>
                <a:latin typeface="+mn-lt"/>
                <a:ea typeface="+mn-ea"/>
                <a:cs typeface="+mn-cs"/>
              </a:defRPr>
            </a:lvl9pPr>
          </a:lstStyle>
          <a:p>
            <a:pPr marL="0" indent="0">
              <a:buNone/>
            </a:pPr>
            <a:r>
              <a:rPr lang="en-US" altLang="zh-TW" sz="2400" dirty="0">
                <a:solidFill>
                  <a:srgbClr val="578998"/>
                </a:solidFill>
              </a:rPr>
              <a:t>2.</a:t>
            </a:r>
            <a:r>
              <a:rPr lang="en-US" altLang="zh-TW" sz="2400" dirty="0"/>
              <a:t> dictionary</a:t>
            </a:r>
          </a:p>
          <a:p>
            <a:pPr lvl="1"/>
            <a:r>
              <a:rPr lang="en-US" altLang="zh-TW" sz="1800" dirty="0">
                <a:solidFill>
                  <a:srgbClr val="FF0000"/>
                </a:solidFill>
              </a:rPr>
              <a:t>key </a:t>
            </a:r>
            <a:r>
              <a:rPr lang="zh-TW" altLang="en-US" sz="1800" dirty="0">
                <a:solidFill>
                  <a:srgbClr val="FF0000"/>
                </a:solidFill>
              </a:rPr>
              <a:t>作為字典中的這個值資料的識別符號</a:t>
            </a:r>
            <a:endParaRPr lang="en-US" altLang="zh-TW" sz="1800" dirty="0">
              <a:solidFill>
                <a:srgbClr val="FF0000"/>
              </a:solidFill>
            </a:endParaRPr>
          </a:p>
          <a:p>
            <a:pPr lvl="1"/>
            <a:r>
              <a:rPr lang="zh-TW" altLang="en-US" sz="1800" dirty="0"/>
              <a:t>和陣列中的資料項不同，字典中的資料項並沒有具體順序</a:t>
            </a:r>
            <a:endParaRPr lang="en-US" altLang="zh-TW" sz="1800" dirty="0"/>
          </a:p>
          <a:p>
            <a:pPr lvl="1"/>
            <a:r>
              <a:rPr lang="en-US" altLang="zh-TW" sz="1800" dirty="0" err="1"/>
              <a:t>var</a:t>
            </a:r>
            <a:r>
              <a:rPr lang="en-US" altLang="zh-TW" sz="1800" dirty="0"/>
              <a:t> </a:t>
            </a:r>
            <a:r>
              <a:rPr lang="en-US" altLang="zh-TW" sz="1800" dirty="0" err="1"/>
              <a:t>variablename</a:t>
            </a:r>
            <a:r>
              <a:rPr lang="en-US" altLang="zh-TW" sz="1800" dirty="0"/>
              <a:t>: Dictionary &lt; </a:t>
            </a:r>
            <a:r>
              <a:rPr lang="en-US" altLang="zh-TW" sz="1800" dirty="0" err="1"/>
              <a:t>typename</a:t>
            </a:r>
            <a:r>
              <a:rPr lang="en-US" altLang="zh-TW" sz="1800" dirty="0"/>
              <a:t> , </a:t>
            </a:r>
            <a:r>
              <a:rPr lang="en-US" altLang="zh-TW" sz="1800" dirty="0" err="1"/>
              <a:t>keytype</a:t>
            </a:r>
            <a:r>
              <a:rPr lang="en-US" altLang="zh-TW" sz="1800" dirty="0"/>
              <a:t> &gt;</a:t>
            </a:r>
          </a:p>
          <a:p>
            <a:pPr lvl="1"/>
            <a:endParaRPr lang="zh-TW" altLang="en-US" sz="1800" dirty="0"/>
          </a:p>
        </p:txBody>
      </p:sp>
      <p:sp>
        <p:nvSpPr>
          <p:cNvPr id="5" name="內容版面配置區 2"/>
          <p:cNvSpPr txBox="1">
            <a:spLocks/>
          </p:cNvSpPr>
          <p:nvPr/>
        </p:nvSpPr>
        <p:spPr>
          <a:xfrm>
            <a:off x="4567929" y="3429000"/>
            <a:ext cx="4502148" cy="336211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a:t>
            </a:r>
            <a:r>
              <a:rPr lang="en-US" altLang="zh-TW" sz="1600" dirty="0" err="1">
                <a:latin typeface="Consolas" panose="020B0609020204030204" pitchFamily="49" charset="0"/>
              </a:rPr>
              <a:t>contry</a:t>
            </a:r>
            <a:r>
              <a:rPr lang="en-US" altLang="zh-TW" sz="1600" dirty="0">
                <a:latin typeface="Consolas" panose="020B0609020204030204" pitchFamily="49" charset="0"/>
              </a:rPr>
              <a:t> : Dictionary &lt;</a:t>
            </a:r>
            <a:r>
              <a:rPr lang="en-US" altLang="zh-TW" sz="1600" dirty="0" err="1">
                <a:solidFill>
                  <a:srgbClr val="A91B7A"/>
                </a:solidFill>
                <a:latin typeface="Consolas" panose="020B0609020204030204" pitchFamily="49" charset="0"/>
              </a:rPr>
              <a:t>String</a:t>
            </a:r>
            <a:r>
              <a:rPr lang="en-US" altLang="zh-TW" sz="1600" dirty="0" err="1">
                <a:latin typeface="Consolas" panose="020B0609020204030204" pitchFamily="49" charset="0"/>
              </a:rPr>
              <a:t>,</a:t>
            </a:r>
            <a:r>
              <a:rPr lang="en-US" altLang="zh-TW" sz="1600" dirty="0" err="1">
                <a:solidFill>
                  <a:srgbClr val="A91B7A"/>
                </a:solidFill>
                <a:latin typeface="Consolas" panose="020B0609020204030204" pitchFamily="49" charset="0"/>
              </a:rPr>
              <a:t>Int</a:t>
            </a:r>
            <a:r>
              <a:rPr lang="en-US" altLang="zh-TW" sz="1600" dirty="0">
                <a:latin typeface="Consolas" panose="020B0609020204030204" pitchFamily="49" charset="0"/>
              </a:rPr>
              <a:t>&gt; = </a:t>
            </a:r>
            <a:endParaRPr lang="en-US" altLang="zh-TW" sz="1600" dirty="0" smtClean="0">
              <a:latin typeface="Consolas" panose="020B0609020204030204" pitchFamily="49" charset="0"/>
            </a:endParaRPr>
          </a:p>
          <a:p>
            <a:r>
              <a:rPr lang="en-US" altLang="zh-TW" sz="1600" dirty="0" smtClean="0">
                <a:latin typeface="Consolas" panose="020B0609020204030204" pitchFamily="49" charset="0"/>
              </a:rPr>
              <a:t>[ </a:t>
            </a:r>
            <a:r>
              <a:rPr lang="en-US" altLang="zh-TW" sz="1600" dirty="0">
                <a:solidFill>
                  <a:srgbClr val="E45A1C"/>
                </a:solidFill>
                <a:latin typeface="Consolas" panose="020B0609020204030204" pitchFamily="49" charset="0"/>
              </a:rPr>
              <a:t>"Taiwan" </a:t>
            </a:r>
            <a:r>
              <a:rPr lang="en-US" altLang="zh-TW" sz="1600" dirty="0">
                <a:latin typeface="Consolas" panose="020B0609020204030204" pitchFamily="49" charset="0"/>
              </a:rPr>
              <a:t>: </a:t>
            </a:r>
            <a:r>
              <a:rPr lang="en-US" altLang="zh-TW" sz="1600" dirty="0">
                <a:solidFill>
                  <a:srgbClr val="002060"/>
                </a:solidFill>
                <a:latin typeface="Consolas" panose="020B0609020204030204" pitchFamily="49" charset="0"/>
              </a:rPr>
              <a:t>27</a:t>
            </a:r>
            <a:r>
              <a:rPr lang="en-US" altLang="zh-TW" sz="1600" dirty="0">
                <a:latin typeface="Consolas" panose="020B0609020204030204" pitchFamily="49" charset="0"/>
              </a:rPr>
              <a:t> , </a:t>
            </a:r>
            <a:r>
              <a:rPr lang="en-US" altLang="zh-TW" sz="1600" dirty="0">
                <a:solidFill>
                  <a:srgbClr val="E45A1C"/>
                </a:solidFill>
                <a:latin typeface="Consolas" panose="020B0609020204030204" pitchFamily="49" charset="0"/>
              </a:rPr>
              <a:t>"USA"</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20</a:t>
            </a:r>
            <a:r>
              <a:rPr lang="en-US" altLang="zh-TW" sz="1600" dirty="0">
                <a:latin typeface="Consolas" panose="020B0609020204030204" pitchFamily="49" charset="0"/>
              </a:rPr>
              <a:t> </a:t>
            </a:r>
            <a:r>
              <a:rPr lang="en-US" altLang="zh-TW" sz="1600" dirty="0" smtClean="0">
                <a:latin typeface="Consolas" panose="020B0609020204030204" pitchFamily="49" charset="0"/>
              </a:rPr>
              <a:t>,</a:t>
            </a:r>
          </a:p>
          <a:p>
            <a:r>
              <a:rPr lang="en-US" altLang="zh-TW" sz="1600" dirty="0" smtClean="0">
                <a:latin typeface="Consolas" panose="020B0609020204030204" pitchFamily="49" charset="0"/>
              </a:rPr>
              <a:t>  </a:t>
            </a:r>
            <a:r>
              <a:rPr lang="en-US" altLang="zh-TW" sz="1600" dirty="0">
                <a:solidFill>
                  <a:srgbClr val="E45A1C"/>
                </a:solidFill>
                <a:latin typeface="Consolas" panose="020B0609020204030204" pitchFamily="49" charset="0"/>
              </a:rPr>
              <a:t>"China"</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22</a:t>
            </a:r>
            <a:r>
              <a:rPr lang="en-US" altLang="zh-TW" sz="1600" dirty="0">
                <a:latin typeface="Consolas" panose="020B0609020204030204" pitchFamily="49" charset="0"/>
              </a:rPr>
              <a:t> ]</a:t>
            </a:r>
          </a:p>
        </p:txBody>
      </p:sp>
    </p:spTree>
    <p:extLst>
      <p:ext uri="{BB962C8B-B14F-4D97-AF65-F5344CB8AC3E}">
        <p14:creationId xmlns:p14="http://schemas.microsoft.com/office/powerpoint/2010/main" val="117916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Struct</a:t>
            </a:r>
            <a:r>
              <a:rPr lang="en-US" altLang="zh-TW" dirty="0"/>
              <a:t> vs </a:t>
            </a:r>
            <a:r>
              <a:rPr lang="en-US" altLang="zh-TW" dirty="0" smtClean="0"/>
              <a:t>Class</a:t>
            </a:r>
            <a:endParaRPr lang="zh-TW" altLang="en-US" dirty="0"/>
          </a:p>
        </p:txBody>
      </p:sp>
      <p:sp>
        <p:nvSpPr>
          <p:cNvPr id="3" name="內容版面配置區 2"/>
          <p:cNvSpPr>
            <a:spLocks noGrp="1"/>
          </p:cNvSpPr>
          <p:nvPr>
            <p:ph idx="1"/>
          </p:nvPr>
        </p:nvSpPr>
        <p:spPr>
          <a:xfrm>
            <a:off x="395536" y="2564904"/>
            <a:ext cx="7886700" cy="1097255"/>
          </a:xfrm>
        </p:spPr>
        <p:txBody>
          <a:bodyPr/>
          <a:lstStyle/>
          <a:p>
            <a:r>
              <a:rPr lang="zh-TW" altLang="en-US" sz="2000" dirty="0"/>
              <a:t>類別和結構是構建程式碼所用的一種通用且靈活的</a:t>
            </a:r>
            <a:r>
              <a:rPr lang="en-US" altLang="zh-TW" sz="2000" dirty="0"/>
              <a:t>building block</a:t>
            </a:r>
            <a:r>
              <a:rPr lang="zh-TW" altLang="en-US" sz="2000" dirty="0"/>
              <a:t>。可以在</a:t>
            </a:r>
            <a:r>
              <a:rPr lang="en-US" altLang="zh-TW" sz="2000" dirty="0"/>
              <a:t>class</a:t>
            </a:r>
            <a:r>
              <a:rPr lang="zh-TW" altLang="en-US" sz="2000" dirty="0"/>
              <a:t>和</a:t>
            </a:r>
            <a:r>
              <a:rPr lang="en-US" altLang="zh-TW" sz="2000" dirty="0" err="1"/>
              <a:t>struct</a:t>
            </a:r>
            <a:r>
              <a:rPr lang="zh-TW" altLang="en-US" sz="2000" dirty="0"/>
              <a:t>中實作各種功能</a:t>
            </a:r>
            <a:r>
              <a:rPr lang="zh-TW" altLang="en-US" sz="2000" dirty="0" smtClean="0"/>
              <a:t>，義</a:t>
            </a:r>
            <a:r>
              <a:rPr lang="zh-TW" altLang="en-US" sz="2000" dirty="0"/>
              <a:t>屬性和添加方法</a:t>
            </a:r>
            <a:r>
              <a:rPr lang="zh-TW" altLang="en-US" sz="2000" dirty="0" smtClean="0"/>
              <a:t>。</a:t>
            </a:r>
            <a:endParaRPr lang="en-US" altLang="zh-TW" sz="2000" dirty="0" smtClean="0"/>
          </a:p>
          <a:p>
            <a:r>
              <a:rPr lang="zh-TW" altLang="en-US" sz="2000" dirty="0" smtClean="0"/>
              <a:t>宣告方式 </a:t>
            </a:r>
            <a:r>
              <a:rPr lang="en-US" altLang="zh-TW" sz="2000" dirty="0" smtClean="0"/>
              <a:t>:</a:t>
            </a:r>
            <a:r>
              <a:rPr lang="zh-TW" altLang="en-US" sz="2000" dirty="0" smtClean="0"/>
              <a:t> 在</a:t>
            </a:r>
            <a:r>
              <a:rPr lang="zh-TW" altLang="en-US" sz="2000" dirty="0"/>
              <a:t>前面加上 </a:t>
            </a:r>
            <a:r>
              <a:rPr lang="en-US" altLang="zh-TW" sz="2000" dirty="0"/>
              <a:t>class / </a:t>
            </a:r>
            <a:r>
              <a:rPr lang="en-US" altLang="zh-TW" sz="2000" dirty="0" err="1"/>
              <a:t>struct</a:t>
            </a:r>
            <a:endParaRPr lang="en-US" altLang="zh-TW" sz="2000" dirty="0"/>
          </a:p>
          <a:p>
            <a:endParaRPr lang="zh-TW" altLang="en-US" dirty="0"/>
          </a:p>
          <a:p>
            <a:endParaRPr lang="zh-TW" altLang="en-US" dirty="0"/>
          </a:p>
        </p:txBody>
      </p:sp>
      <p:sp>
        <p:nvSpPr>
          <p:cNvPr id="4" name="內容版面配置區 2"/>
          <p:cNvSpPr txBox="1">
            <a:spLocks/>
          </p:cNvSpPr>
          <p:nvPr/>
        </p:nvSpPr>
        <p:spPr>
          <a:xfrm>
            <a:off x="1331640" y="3662159"/>
            <a:ext cx="7474098" cy="30986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en-US" altLang="zh-TW" sz="1600" dirty="0" err="1" smtClean="0">
                <a:solidFill>
                  <a:srgbClr val="E13FAB"/>
                </a:solidFill>
                <a:latin typeface="Consolas" panose="020B0609020204030204" pitchFamily="49" charset="0"/>
              </a:rPr>
              <a:t>struct</a:t>
            </a:r>
            <a:r>
              <a:rPr lang="en-US" altLang="zh-TW" sz="1600" dirty="0" smtClean="0">
                <a:latin typeface="Consolas" panose="020B0609020204030204" pitchFamily="49" charset="0"/>
              </a:rPr>
              <a:t> </a:t>
            </a:r>
            <a:r>
              <a:rPr lang="en-US" altLang="zh-TW" sz="1600" dirty="0">
                <a:latin typeface="Consolas" panose="020B0609020204030204" pitchFamily="49" charset="0"/>
              </a:rPr>
              <a:t>Resolution {</a:t>
            </a:r>
          </a:p>
          <a:p>
            <a:r>
              <a:rPr lang="en-US" altLang="zh-TW" sz="1600" dirty="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a:latin typeface="Consolas" panose="020B0609020204030204" pitchFamily="49" charset="0"/>
              </a:rPr>
              <a:t>width = </a:t>
            </a:r>
            <a:r>
              <a:rPr lang="en-US" altLang="zh-TW" sz="1600" dirty="0">
                <a:solidFill>
                  <a:srgbClr val="002060"/>
                </a:solidFill>
                <a:latin typeface="Consolas" panose="020B0609020204030204" pitchFamily="49" charset="0"/>
              </a:rPr>
              <a:t>0</a:t>
            </a:r>
            <a:r>
              <a:rPr lang="en-US" altLang="zh-TW" sz="1600" dirty="0">
                <a:latin typeface="Consolas" panose="020B0609020204030204" pitchFamily="49" charset="0"/>
              </a:rPr>
              <a:t>	}</a:t>
            </a:r>
          </a:p>
          <a:p>
            <a:r>
              <a:rPr lang="en-US" altLang="zh-TW" sz="1600" dirty="0" smtClean="0">
                <a:solidFill>
                  <a:srgbClr val="E13FAB"/>
                </a:solidFill>
                <a:latin typeface="Consolas" panose="020B0609020204030204" pitchFamily="49" charset="0"/>
              </a:rPr>
              <a:t>class</a:t>
            </a:r>
            <a:r>
              <a:rPr lang="en-US" altLang="zh-TW" sz="1600" dirty="0" smtClean="0">
                <a:latin typeface="Consolas" panose="020B0609020204030204" pitchFamily="49" charset="0"/>
              </a:rPr>
              <a:t> </a:t>
            </a:r>
            <a:r>
              <a:rPr lang="en-US" altLang="zh-TW" sz="1600" dirty="0" err="1">
                <a:latin typeface="Consolas" panose="020B0609020204030204" pitchFamily="49" charset="0"/>
              </a:rPr>
              <a:t>VideoMode</a:t>
            </a:r>
            <a:r>
              <a:rPr lang="en-US" altLang="zh-TW" sz="1600" dirty="0">
                <a:latin typeface="Consolas" panose="020B0609020204030204" pitchFamily="49" charset="0"/>
              </a:rPr>
              <a:t> {</a:t>
            </a:r>
          </a:p>
          <a:p>
            <a:r>
              <a:rPr lang="en-US" altLang="zh-TW" sz="1600" dirty="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a:latin typeface="Consolas" panose="020B0609020204030204" pitchFamily="49" charset="0"/>
              </a:rPr>
              <a:t>resolution = Resolution()	}</a:t>
            </a:r>
          </a:p>
          <a:p>
            <a:endParaRPr lang="en-US" altLang="zh-TW" sz="1600" dirty="0">
              <a:latin typeface="Consolas" panose="020B0609020204030204" pitchFamily="49" charset="0"/>
            </a:endParaRPr>
          </a:p>
          <a:p>
            <a:r>
              <a:rPr lang="en-US" altLang="zh-TW" sz="1600" dirty="0">
                <a:solidFill>
                  <a:srgbClr val="E13FAB"/>
                </a:solidFill>
                <a:latin typeface="Consolas" panose="020B0609020204030204" pitchFamily="49" charset="0"/>
              </a:rPr>
              <a:t>let </a:t>
            </a:r>
            <a:r>
              <a:rPr lang="en-US" altLang="zh-TW" sz="1600" dirty="0" err="1">
                <a:latin typeface="Consolas" panose="020B0609020204030204" pitchFamily="49" charset="0"/>
              </a:rPr>
              <a:t>someResolution</a:t>
            </a:r>
            <a:r>
              <a:rPr lang="en-US" altLang="zh-TW" sz="1600" dirty="0">
                <a:latin typeface="Consolas" panose="020B0609020204030204" pitchFamily="49" charset="0"/>
              </a:rPr>
              <a:t> = Resolution()</a:t>
            </a:r>
          </a:p>
          <a:p>
            <a:endParaRPr lang="en-US" altLang="zh-TW" sz="1600" dirty="0">
              <a:latin typeface="Consolas" panose="020B0609020204030204" pitchFamily="49" charset="0"/>
            </a:endParaRPr>
          </a:p>
          <a:p>
            <a:r>
              <a:rPr lang="en-US" altLang="zh-TW" sz="1600" dirty="0" smtClean="0">
                <a:latin typeface="Consolas" panose="020B0609020204030204" pitchFamily="49" charset="0"/>
              </a:rPr>
              <a:t>print(</a:t>
            </a:r>
            <a:r>
              <a:rPr lang="en-US" altLang="zh-TW" sz="1600" dirty="0" smtClean="0">
                <a:solidFill>
                  <a:srgbClr val="E45A1C"/>
                </a:solidFill>
                <a:latin typeface="Consolas" panose="020B0609020204030204" pitchFamily="49" charset="0"/>
              </a:rPr>
              <a:t>"</a:t>
            </a:r>
            <a:r>
              <a:rPr lang="en-US" altLang="zh-TW" sz="1600" dirty="0">
                <a:solidFill>
                  <a:srgbClr val="E45A1C"/>
                </a:solidFill>
                <a:latin typeface="Consolas" panose="020B0609020204030204" pitchFamily="49" charset="0"/>
              </a:rPr>
              <a:t>The width of </a:t>
            </a:r>
            <a:r>
              <a:rPr lang="en-US" altLang="zh-TW" sz="1600" dirty="0" err="1">
                <a:solidFill>
                  <a:srgbClr val="E45A1C"/>
                </a:solidFill>
                <a:latin typeface="Consolas" panose="020B0609020204030204" pitchFamily="49" charset="0"/>
              </a:rPr>
              <a:t>someResolution</a:t>
            </a:r>
            <a:r>
              <a:rPr lang="en-US" altLang="zh-TW" sz="1600" dirty="0">
                <a:solidFill>
                  <a:srgbClr val="E45A1C"/>
                </a:solidFill>
                <a:latin typeface="Consolas" panose="020B0609020204030204" pitchFamily="49" charset="0"/>
              </a:rPr>
              <a:t> is </a:t>
            </a:r>
            <a:r>
              <a:rPr lang="en-US" altLang="zh-TW" sz="1600" dirty="0">
                <a:latin typeface="Consolas" panose="020B0609020204030204" pitchFamily="49" charset="0"/>
              </a:rPr>
              <a:t>\(</a:t>
            </a:r>
            <a:r>
              <a:rPr lang="en-US" altLang="zh-TW" sz="1600" dirty="0" err="1">
                <a:solidFill>
                  <a:srgbClr val="41AD93"/>
                </a:solidFill>
                <a:latin typeface="Consolas" panose="020B0609020204030204" pitchFamily="49" charset="0"/>
              </a:rPr>
              <a:t>someResolution.width</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a:t>
            </a:r>
          </a:p>
          <a:p>
            <a:r>
              <a:rPr lang="en-US" altLang="zh-TW" sz="1600" dirty="0">
                <a:solidFill>
                  <a:srgbClr val="47B624"/>
                </a:solidFill>
                <a:latin typeface="Consolas" panose="020B0609020204030204" pitchFamily="49" charset="0"/>
              </a:rPr>
              <a:t>//</a:t>
            </a:r>
            <a:r>
              <a:rPr lang="zh-TW" altLang="en-US" sz="1600" dirty="0">
                <a:solidFill>
                  <a:srgbClr val="47B624"/>
                </a:solidFill>
                <a:latin typeface="Consolas" panose="020B0609020204030204" pitchFamily="49" charset="0"/>
              </a:rPr>
              <a:t> 輸出 </a:t>
            </a:r>
            <a:r>
              <a:rPr lang="en-US" altLang="zh-TW" sz="1600" dirty="0">
                <a:solidFill>
                  <a:srgbClr val="47B624"/>
                </a:solidFill>
                <a:latin typeface="Consolas" panose="020B0609020204030204" pitchFamily="49" charset="0"/>
              </a:rPr>
              <a:t>0</a:t>
            </a:r>
          </a:p>
        </p:txBody>
      </p:sp>
    </p:spTree>
    <p:extLst>
      <p:ext uri="{BB962C8B-B14F-4D97-AF65-F5344CB8AC3E}">
        <p14:creationId xmlns:p14="http://schemas.microsoft.com/office/powerpoint/2010/main" val="27581457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92696"/>
            <a:ext cx="9144000" cy="1800200"/>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628650" y="404664"/>
            <a:ext cx="7886700" cy="3096344"/>
          </a:xfrm>
        </p:spPr>
        <p:txBody>
          <a:bodyPr/>
          <a:lstStyle/>
          <a:p>
            <a:r>
              <a:rPr lang="en-US" altLang="zh-TW" b="1" i="1" dirty="0" err="1">
                <a:solidFill>
                  <a:schemeClr val="accent4"/>
                </a:solidFill>
              </a:rPr>
              <a:t>struct</a:t>
            </a:r>
            <a:r>
              <a:rPr lang="en-US" altLang="zh-TW" b="1" i="1" dirty="0">
                <a:solidFill>
                  <a:schemeClr val="accent4"/>
                </a:solidFill>
              </a:rPr>
              <a:t> </a:t>
            </a:r>
            <a:r>
              <a:rPr lang="zh-TW" altLang="en-US" b="1" i="1" dirty="0">
                <a:solidFill>
                  <a:schemeClr val="accent4"/>
                </a:solidFill>
              </a:rPr>
              <a:t>是 </a:t>
            </a:r>
            <a:r>
              <a:rPr lang="en-US" altLang="zh-TW" b="1" i="1" dirty="0">
                <a:solidFill>
                  <a:schemeClr val="accent4"/>
                </a:solidFill>
              </a:rPr>
              <a:t>value type</a:t>
            </a:r>
          </a:p>
          <a:p>
            <a:pPr lvl="1"/>
            <a:r>
              <a:rPr lang="zh-TW" altLang="en-US" i="1" dirty="0">
                <a:solidFill>
                  <a:schemeClr val="accent4"/>
                </a:solidFill>
              </a:rPr>
              <a:t>當再宣告另一個變數時，是複製一份，所以當改變第二個變數的值時，並不會改變第一個變數的值</a:t>
            </a:r>
          </a:p>
          <a:p>
            <a:r>
              <a:rPr lang="en-US" altLang="zh-TW" b="1" i="1" dirty="0">
                <a:solidFill>
                  <a:schemeClr val="accent4"/>
                </a:solidFill>
              </a:rPr>
              <a:t>class </a:t>
            </a:r>
            <a:r>
              <a:rPr lang="zh-TW" altLang="en-US" b="1" i="1" dirty="0">
                <a:solidFill>
                  <a:schemeClr val="accent4"/>
                </a:solidFill>
              </a:rPr>
              <a:t>是 </a:t>
            </a:r>
            <a:r>
              <a:rPr lang="en-US" altLang="zh-TW" b="1" i="1" dirty="0">
                <a:solidFill>
                  <a:schemeClr val="accent4"/>
                </a:solidFill>
              </a:rPr>
              <a:t>reference type</a:t>
            </a:r>
          </a:p>
          <a:p>
            <a:pPr lvl="1"/>
            <a:r>
              <a:rPr lang="zh-TW" altLang="en-US" i="1" dirty="0">
                <a:solidFill>
                  <a:schemeClr val="accent4"/>
                </a:solidFill>
              </a:rPr>
              <a:t>當在宣告另一個變數時，並不是複製一份，而是指向原本的那一份，改變第二個變數時，同時第一個變數的值，也跟著變</a:t>
            </a:r>
          </a:p>
          <a:p>
            <a:endParaRPr lang="zh-TW" altLang="en-US" dirty="0"/>
          </a:p>
        </p:txBody>
      </p:sp>
      <p:sp>
        <p:nvSpPr>
          <p:cNvPr id="4" name="內容版面配置區 2"/>
          <p:cNvSpPr txBox="1">
            <a:spLocks/>
          </p:cNvSpPr>
          <p:nvPr/>
        </p:nvSpPr>
        <p:spPr>
          <a:xfrm>
            <a:off x="179512" y="3807761"/>
            <a:ext cx="4176464" cy="28514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en-US" altLang="zh-TW" sz="1600" dirty="0">
                <a:latin typeface="Consolas" panose="020B0609020204030204" pitchFamily="49" charset="0"/>
              </a:rPr>
              <a:t>// Value type example</a:t>
            </a:r>
          </a:p>
          <a:p>
            <a:r>
              <a:rPr lang="en-US" altLang="zh-TW" sz="1600" dirty="0" err="1">
                <a:solidFill>
                  <a:srgbClr val="E13FAB"/>
                </a:solidFill>
                <a:latin typeface="Consolas" panose="020B0609020204030204" pitchFamily="49" charset="0"/>
              </a:rPr>
              <a:t>struct</a:t>
            </a:r>
            <a:r>
              <a:rPr lang="en-US" altLang="zh-TW" sz="1600" dirty="0">
                <a:latin typeface="Consolas" panose="020B0609020204030204" pitchFamily="49" charset="0"/>
              </a:rPr>
              <a:t> S { </a:t>
            </a:r>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data: </a:t>
            </a:r>
            <a:r>
              <a:rPr lang="en-US" altLang="zh-TW" sz="1600" dirty="0" err="1">
                <a:solidFill>
                  <a:srgbClr val="A91B7A"/>
                </a:solidFill>
                <a:latin typeface="Consolas" panose="020B0609020204030204" pitchFamily="49" charset="0"/>
              </a:rPr>
              <a:t>Int</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-1 </a:t>
            </a:r>
            <a:r>
              <a:rPr lang="en-US" altLang="zh-TW" sz="1600" dirty="0">
                <a:latin typeface="Consolas" panose="020B0609020204030204" pitchFamily="49" charset="0"/>
              </a:rPr>
              <a:t>}</a:t>
            </a:r>
          </a:p>
          <a:p>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a = S()</a:t>
            </a:r>
          </a:p>
          <a:p>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b = a      </a:t>
            </a:r>
            <a:r>
              <a:rPr lang="en-US" altLang="zh-TW" sz="1600" dirty="0">
                <a:solidFill>
                  <a:srgbClr val="47B624"/>
                </a:solidFill>
                <a:latin typeface="Consolas" panose="020B0609020204030204" pitchFamily="49" charset="0"/>
              </a:rPr>
              <a:t>// a is copied to b</a:t>
            </a:r>
          </a:p>
          <a:p>
            <a:r>
              <a:rPr lang="en-US" altLang="zh-TW" sz="1600" dirty="0" err="1">
                <a:latin typeface="Consolas" panose="020B0609020204030204" pitchFamily="49" charset="0"/>
              </a:rPr>
              <a:t>a.data</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42</a:t>
            </a:r>
            <a:r>
              <a:rPr lang="en-US" altLang="zh-TW" sz="1600" dirty="0">
                <a:latin typeface="Consolas" panose="020B0609020204030204" pitchFamily="49" charset="0"/>
              </a:rPr>
              <a:t>     </a:t>
            </a:r>
            <a:r>
              <a:rPr lang="en-US" altLang="zh-TW" sz="1600" dirty="0">
                <a:solidFill>
                  <a:srgbClr val="47B624"/>
                </a:solidFill>
                <a:latin typeface="Consolas" panose="020B0609020204030204" pitchFamily="49" charset="0"/>
              </a:rPr>
              <a:t>// Changes a, not b</a:t>
            </a:r>
          </a:p>
          <a:p>
            <a:endParaRPr lang="en-US" altLang="zh-TW" sz="1600" dirty="0">
              <a:latin typeface="Consolas" panose="020B0609020204030204" pitchFamily="49" charset="0"/>
            </a:endParaRPr>
          </a:p>
          <a:p>
            <a:r>
              <a:rPr lang="en-US" altLang="zh-TW" sz="1600" dirty="0" err="1">
                <a:latin typeface="Consolas" panose="020B0609020204030204" pitchFamily="49" charset="0"/>
              </a:rPr>
              <a:t>println</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a:t>
            </a:r>
            <a:r>
              <a:rPr lang="en-US" altLang="zh-TW" sz="1600" dirty="0" err="1">
                <a:solidFill>
                  <a:srgbClr val="41AD93"/>
                </a:solidFill>
                <a:latin typeface="Consolas" panose="020B0609020204030204" pitchFamily="49" charset="0"/>
              </a:rPr>
              <a:t>a.data</a:t>
            </a:r>
            <a:r>
              <a:rPr lang="en-US" altLang="zh-TW" sz="1600" dirty="0">
                <a:latin typeface="Consolas" panose="020B0609020204030204" pitchFamily="49" charset="0"/>
              </a:rPr>
              <a:t>), \(</a:t>
            </a:r>
            <a:r>
              <a:rPr lang="en-US" altLang="zh-TW" sz="1600" dirty="0" err="1">
                <a:solidFill>
                  <a:srgbClr val="41AD93"/>
                </a:solidFill>
                <a:latin typeface="Consolas" panose="020B0609020204030204" pitchFamily="49" charset="0"/>
              </a:rPr>
              <a:t>b.data</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       </a:t>
            </a:r>
          </a:p>
          <a:p>
            <a:r>
              <a:rPr lang="en-US" altLang="zh-TW" sz="1600" dirty="0">
                <a:latin typeface="Consolas" panose="020B0609020204030204" pitchFamily="49" charset="0"/>
              </a:rPr>
              <a:t> </a:t>
            </a:r>
            <a:r>
              <a:rPr lang="en-US" altLang="zh-TW" sz="1600" dirty="0">
                <a:solidFill>
                  <a:srgbClr val="47B624"/>
                </a:solidFill>
                <a:latin typeface="Consolas" panose="020B0609020204030204" pitchFamily="49" charset="0"/>
              </a:rPr>
              <a:t>// prints "42, -1"</a:t>
            </a:r>
          </a:p>
        </p:txBody>
      </p:sp>
      <p:sp>
        <p:nvSpPr>
          <p:cNvPr id="5" name="內容版面配置區 2"/>
          <p:cNvSpPr txBox="1">
            <a:spLocks/>
          </p:cNvSpPr>
          <p:nvPr/>
        </p:nvSpPr>
        <p:spPr>
          <a:xfrm>
            <a:off x="4592456" y="3801899"/>
            <a:ext cx="4372031" cy="28573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en-US" altLang="zh-TW" sz="1600" dirty="0">
                <a:latin typeface="Consolas" panose="020B0609020204030204" pitchFamily="49" charset="0"/>
              </a:rPr>
              <a:t>// Reference type example</a:t>
            </a:r>
          </a:p>
          <a:p>
            <a:r>
              <a:rPr lang="en-US" altLang="zh-TW" sz="1600" dirty="0">
                <a:solidFill>
                  <a:srgbClr val="E13FAB"/>
                </a:solidFill>
                <a:latin typeface="Consolas" panose="020B0609020204030204" pitchFamily="49" charset="0"/>
              </a:rPr>
              <a:t>class</a:t>
            </a:r>
            <a:r>
              <a:rPr lang="en-US" altLang="zh-TW" sz="1600" dirty="0">
                <a:latin typeface="Consolas" panose="020B0609020204030204" pitchFamily="49" charset="0"/>
              </a:rPr>
              <a:t> C {</a:t>
            </a:r>
            <a:r>
              <a:rPr lang="en-US" altLang="zh-TW" sz="1600" dirty="0">
                <a:solidFill>
                  <a:srgbClr val="E13FAB"/>
                </a:solidFill>
                <a:latin typeface="Consolas" panose="020B0609020204030204" pitchFamily="49" charset="0"/>
              </a:rPr>
              <a:t> </a:t>
            </a:r>
            <a:r>
              <a:rPr lang="en-US" altLang="zh-TW" sz="1600" dirty="0" err="1">
                <a:solidFill>
                  <a:srgbClr val="E13FAB"/>
                </a:solidFill>
                <a:latin typeface="Consolas" panose="020B0609020204030204" pitchFamily="49" charset="0"/>
              </a:rPr>
              <a:t>var</a:t>
            </a:r>
            <a:r>
              <a:rPr lang="en-US" altLang="zh-TW" sz="1600" dirty="0">
                <a:solidFill>
                  <a:srgbClr val="E13FAB"/>
                </a:solidFill>
                <a:latin typeface="Consolas" panose="020B0609020204030204" pitchFamily="49" charset="0"/>
              </a:rPr>
              <a:t> </a:t>
            </a:r>
            <a:r>
              <a:rPr lang="en-US" altLang="zh-TW" sz="1600" dirty="0">
                <a:latin typeface="Consolas" panose="020B0609020204030204" pitchFamily="49" charset="0"/>
              </a:rPr>
              <a:t>data: </a:t>
            </a:r>
            <a:r>
              <a:rPr lang="en-US" altLang="zh-TW" sz="1600" dirty="0" err="1">
                <a:solidFill>
                  <a:srgbClr val="A91B7A"/>
                </a:solidFill>
                <a:latin typeface="Consolas" panose="020B0609020204030204" pitchFamily="49" charset="0"/>
              </a:rPr>
              <a:t>Int</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-1 </a:t>
            </a:r>
            <a:r>
              <a:rPr lang="en-US" altLang="zh-TW" sz="1600" dirty="0">
                <a:latin typeface="Consolas" panose="020B0609020204030204" pitchFamily="49" charset="0"/>
              </a:rPr>
              <a:t>}</a:t>
            </a:r>
          </a:p>
          <a:p>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x = C()</a:t>
            </a:r>
          </a:p>
          <a:p>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y = x      </a:t>
            </a:r>
            <a:r>
              <a:rPr lang="en-US" altLang="zh-TW" sz="1600" dirty="0">
                <a:solidFill>
                  <a:srgbClr val="47B624"/>
                </a:solidFill>
                <a:latin typeface="Consolas" panose="020B0609020204030204" pitchFamily="49" charset="0"/>
              </a:rPr>
              <a:t>// x is copied to y</a:t>
            </a:r>
          </a:p>
          <a:p>
            <a:r>
              <a:rPr lang="en-US" altLang="zh-TW" sz="1600" dirty="0" err="1">
                <a:latin typeface="Consolas" panose="020B0609020204030204" pitchFamily="49" charset="0"/>
              </a:rPr>
              <a:t>x.data</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42</a:t>
            </a:r>
            <a:r>
              <a:rPr lang="en-US" altLang="zh-TW" sz="1600" dirty="0">
                <a:latin typeface="Consolas" panose="020B0609020204030204" pitchFamily="49" charset="0"/>
              </a:rPr>
              <a:t>     </a:t>
            </a:r>
            <a:r>
              <a:rPr lang="en-US" altLang="zh-TW" sz="1600" dirty="0">
                <a:solidFill>
                  <a:srgbClr val="47B624"/>
                </a:solidFill>
                <a:latin typeface="Consolas" panose="020B0609020204030204" pitchFamily="49" charset="0"/>
              </a:rPr>
              <a:t>// changes the</a:t>
            </a:r>
          </a:p>
          <a:p>
            <a:r>
              <a:rPr lang="en-US" altLang="zh-TW" sz="1600" dirty="0">
                <a:latin typeface="Consolas" panose="020B0609020204030204" pitchFamily="49" charset="0"/>
              </a:rPr>
              <a:t> </a:t>
            </a:r>
            <a:r>
              <a:rPr lang="zh-TW" altLang="en-US" sz="1600" dirty="0">
                <a:latin typeface="Consolas" panose="020B0609020204030204" pitchFamily="49" charset="0"/>
              </a:rPr>
              <a:t>　</a:t>
            </a:r>
            <a:r>
              <a:rPr lang="en-US" altLang="zh-TW" sz="1600" dirty="0" smtClean="0">
                <a:solidFill>
                  <a:srgbClr val="47B624"/>
                </a:solidFill>
                <a:latin typeface="Consolas" panose="020B0609020204030204" pitchFamily="49" charset="0"/>
              </a:rPr>
              <a:t>//</a:t>
            </a:r>
            <a:r>
              <a:rPr lang="en-US" altLang="zh-TW" sz="1600" dirty="0">
                <a:solidFill>
                  <a:srgbClr val="47B624"/>
                </a:solidFill>
                <a:latin typeface="Consolas" panose="020B0609020204030204" pitchFamily="49" charset="0"/>
              </a:rPr>
              <a:t>instance referred to by x (and y)</a:t>
            </a:r>
          </a:p>
          <a:p>
            <a:r>
              <a:rPr lang="en-US" altLang="zh-TW" sz="1600" dirty="0" err="1">
                <a:latin typeface="Consolas" panose="020B0609020204030204" pitchFamily="49" charset="0"/>
              </a:rPr>
              <a:t>println</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a:t>
            </a:r>
            <a:r>
              <a:rPr lang="en-US" altLang="zh-TW" sz="1600" dirty="0" err="1">
                <a:solidFill>
                  <a:srgbClr val="41AD93"/>
                </a:solidFill>
                <a:latin typeface="Consolas" panose="020B0609020204030204" pitchFamily="49" charset="0"/>
              </a:rPr>
              <a:t>x.data</a:t>
            </a:r>
            <a:r>
              <a:rPr lang="en-US" altLang="zh-TW" sz="1600" dirty="0">
                <a:latin typeface="Consolas" panose="020B0609020204030204" pitchFamily="49" charset="0"/>
              </a:rPr>
              <a:t>), \(</a:t>
            </a:r>
            <a:r>
              <a:rPr lang="en-US" altLang="zh-TW" sz="1600" dirty="0" err="1">
                <a:solidFill>
                  <a:srgbClr val="41AD93"/>
                </a:solidFill>
                <a:latin typeface="Consolas" panose="020B0609020204030204" pitchFamily="49" charset="0"/>
              </a:rPr>
              <a:t>y.data</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        </a:t>
            </a:r>
          </a:p>
          <a:p>
            <a:r>
              <a:rPr lang="en-US" altLang="zh-TW" sz="1600" dirty="0">
                <a:solidFill>
                  <a:srgbClr val="47B624"/>
                </a:solidFill>
                <a:latin typeface="Consolas" panose="020B0609020204030204" pitchFamily="49" charset="0"/>
              </a:rPr>
              <a:t>// prints "42, 42"</a:t>
            </a:r>
          </a:p>
        </p:txBody>
      </p:sp>
    </p:spTree>
    <p:extLst>
      <p:ext uri="{BB962C8B-B14F-4D97-AF65-F5344CB8AC3E}">
        <p14:creationId xmlns:p14="http://schemas.microsoft.com/office/powerpoint/2010/main" val="909693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Static Scoping</a:t>
            </a:r>
            <a:endParaRPr lang="zh-TW" altLang="en-US" dirty="0"/>
          </a:p>
        </p:txBody>
      </p:sp>
      <p:sp>
        <p:nvSpPr>
          <p:cNvPr id="3" name="內容版面配置區 2"/>
          <p:cNvSpPr>
            <a:spLocks noGrp="1"/>
          </p:cNvSpPr>
          <p:nvPr>
            <p:ph idx="1"/>
          </p:nvPr>
        </p:nvSpPr>
        <p:spPr/>
        <p:txBody>
          <a:bodyPr/>
          <a:lstStyle/>
          <a:p>
            <a:r>
              <a:rPr lang="en-US" altLang="zh-TW" sz="2000" i="1" dirty="0"/>
              <a:t>static scoping </a:t>
            </a:r>
            <a:r>
              <a:rPr lang="zh-TW" altLang="en-US" sz="2000" i="1" dirty="0"/>
              <a:t>可以再 </a:t>
            </a:r>
            <a:r>
              <a:rPr lang="en-US" altLang="zh-TW" sz="2000" i="1" dirty="0"/>
              <a:t>compile  time </a:t>
            </a:r>
            <a:r>
              <a:rPr lang="zh-TW" altLang="en-US" sz="2000" i="1" dirty="0"/>
              <a:t>時，知道該變數的值，也是所謂</a:t>
            </a:r>
            <a:r>
              <a:rPr lang="zh-TW" altLang="en-US" sz="2000" i="1" dirty="0" smtClean="0"/>
              <a:t>的 </a:t>
            </a:r>
            <a:r>
              <a:rPr lang="en-US" altLang="zh-TW" sz="2000" b="1" i="1" dirty="0" smtClean="0"/>
              <a:t>early </a:t>
            </a:r>
            <a:r>
              <a:rPr lang="en-US" altLang="zh-TW" sz="2000" b="1" i="1" dirty="0"/>
              <a:t>binding </a:t>
            </a:r>
            <a:endParaRPr lang="en-US" altLang="zh-TW" sz="2000" b="1" i="1" dirty="0" smtClean="0"/>
          </a:p>
          <a:p>
            <a:r>
              <a:rPr lang="zh-TW" altLang="en-US" sz="2000" i="1" dirty="0" smtClean="0"/>
              <a:t>而</a:t>
            </a:r>
            <a:r>
              <a:rPr lang="zh-TW" altLang="en-US" sz="2000" b="1" i="1" dirty="0" smtClean="0"/>
              <a:t> </a:t>
            </a:r>
            <a:r>
              <a:rPr lang="en-US" altLang="zh-TW" sz="2000" b="1" i="1" dirty="0" smtClean="0"/>
              <a:t>dynamic </a:t>
            </a:r>
            <a:r>
              <a:rPr lang="en-US" altLang="zh-TW" sz="2000" b="1" i="1" dirty="0"/>
              <a:t>scoping </a:t>
            </a:r>
            <a:r>
              <a:rPr lang="zh-TW" altLang="en-US" sz="2000" i="1" dirty="0"/>
              <a:t>通常</a:t>
            </a:r>
            <a:r>
              <a:rPr lang="zh-TW" altLang="en-US" sz="2000" i="1" dirty="0" smtClean="0"/>
              <a:t>要在 </a:t>
            </a:r>
            <a:r>
              <a:rPr lang="en-US" altLang="zh-TW" sz="2000" i="1" dirty="0"/>
              <a:t>run time </a:t>
            </a:r>
            <a:r>
              <a:rPr lang="zh-TW" altLang="en-US" sz="2000" i="1" dirty="0"/>
              <a:t>時才可以判斷該變數值，亦是所謂 </a:t>
            </a:r>
            <a:r>
              <a:rPr lang="en-US" altLang="zh-TW" sz="2000" b="1" i="1" dirty="0"/>
              <a:t>late </a:t>
            </a:r>
            <a:r>
              <a:rPr lang="en-US" altLang="zh-TW" sz="2000" b="1" i="1" dirty="0" smtClean="0"/>
              <a:t>binding</a:t>
            </a:r>
          </a:p>
          <a:p>
            <a:endParaRPr lang="en-US" altLang="zh-TW" sz="2000" i="1" dirty="0"/>
          </a:p>
          <a:p>
            <a:r>
              <a:rPr lang="zh-TW" altLang="en-US" sz="2000" dirty="0"/>
              <a:t>雖然 </a:t>
            </a:r>
            <a:r>
              <a:rPr lang="en-US" altLang="zh-TW" sz="2000" dirty="0"/>
              <a:t>Dynamic Scoping </a:t>
            </a:r>
            <a:r>
              <a:rPr lang="zh-TW" altLang="en-US" sz="2000" dirty="0"/>
              <a:t>功能很強大，但是 </a:t>
            </a:r>
            <a:r>
              <a:rPr lang="en-US" altLang="zh-TW" sz="2000" dirty="0"/>
              <a:t>programmer </a:t>
            </a:r>
            <a:r>
              <a:rPr lang="zh-TW" altLang="en-US" sz="2000" dirty="0"/>
              <a:t>比較難預期結果如何，所以容易發生錯誤，因此 </a:t>
            </a:r>
            <a:r>
              <a:rPr lang="en-US" altLang="zh-TW" sz="2000" dirty="0"/>
              <a:t>Swift </a:t>
            </a:r>
            <a:r>
              <a:rPr lang="zh-TW" altLang="en-US" sz="2000" dirty="0"/>
              <a:t>跟大多數語言一樣採用的是 </a:t>
            </a:r>
            <a:r>
              <a:rPr lang="en-US" altLang="zh-TW" sz="2000" dirty="0"/>
              <a:t>Static scoping</a:t>
            </a:r>
          </a:p>
          <a:p>
            <a:endParaRPr lang="zh-TW" altLang="en-US" sz="2000" dirty="0"/>
          </a:p>
        </p:txBody>
      </p:sp>
    </p:spTree>
    <p:extLst>
      <p:ext uri="{BB962C8B-B14F-4D97-AF65-F5344CB8AC3E}">
        <p14:creationId xmlns:p14="http://schemas.microsoft.com/office/powerpoint/2010/main" val="849556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99592" y="908720"/>
            <a:ext cx="6912768" cy="2520280"/>
          </a:xfr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buFont typeface="Wingdings" panose="05000000000000000000" pitchFamily="2" charset="2"/>
              <a:buChar char=""/>
            </a:pPr>
            <a:r>
              <a:rPr lang="en-US" altLang="zh-TW" b="1" kern="1200" dirty="0">
                <a:latin typeface="Arial" panose="020B0604020202020204" pitchFamily="34" charset="0"/>
              </a:rPr>
              <a:t>swift </a:t>
            </a:r>
            <a:r>
              <a:rPr lang="zh-TW" altLang="en-US" b="1" kern="1200" dirty="0">
                <a:latin typeface="Arial" panose="020B0604020202020204" pitchFamily="34" charset="0"/>
              </a:rPr>
              <a:t>沒有  </a:t>
            </a:r>
            <a:r>
              <a:rPr lang="en-US" altLang="zh-TW" b="1" kern="1200" dirty="0">
                <a:latin typeface="Arial" panose="020B0604020202020204" pitchFamily="34" charset="0"/>
              </a:rPr>
              <a:t>pointer</a:t>
            </a:r>
          </a:p>
          <a:p>
            <a:pPr latinLnBrk="1">
              <a:buNone/>
            </a:pPr>
            <a:r>
              <a:rPr lang="en-US" altLang="zh-TW" sz="1800" kern="1200" dirty="0" smtClean="0">
                <a:latin typeface="Arial" panose="020B0604020202020204" pitchFamily="34" charset="0"/>
              </a:rPr>
              <a:t>	</a:t>
            </a:r>
            <a:r>
              <a:rPr lang="zh-TW" altLang="en-US" sz="1800" kern="1200" dirty="0" smtClean="0">
                <a:latin typeface="Arial" panose="020B0604020202020204" pitchFamily="34" charset="0"/>
              </a:rPr>
              <a:t>因為</a:t>
            </a:r>
            <a:r>
              <a:rPr lang="en-US" altLang="zh-TW" sz="1800" kern="1200" dirty="0">
                <a:latin typeface="Arial" panose="020B0604020202020204" pitchFamily="34" charset="0"/>
              </a:rPr>
              <a:t>pointer</a:t>
            </a:r>
            <a:r>
              <a:rPr lang="zh-TW" altLang="en-US" sz="1800" kern="1200" dirty="0">
                <a:latin typeface="Arial" panose="020B0604020202020204" pitchFamily="34" charset="0"/>
              </a:rPr>
              <a:t>會產生很多問題，例如 </a:t>
            </a:r>
            <a:r>
              <a:rPr lang="en-US" altLang="zh-TW" sz="1800" kern="1200" dirty="0">
                <a:latin typeface="Arial" panose="020B0604020202020204" pitchFamily="34" charset="0"/>
              </a:rPr>
              <a:t>dangling </a:t>
            </a:r>
            <a:r>
              <a:rPr lang="en-US" altLang="zh-TW" sz="1800" kern="1200" dirty="0" smtClean="0">
                <a:latin typeface="Arial" panose="020B0604020202020204" pitchFamily="34" charset="0"/>
              </a:rPr>
              <a:t>pointer</a:t>
            </a:r>
          </a:p>
          <a:p>
            <a:pPr marL="457200" lvl="1" indent="0" latinLnBrk="1">
              <a:buNone/>
            </a:pPr>
            <a:r>
              <a:rPr lang="en-US" altLang="zh-TW" sz="1600" kern="1200" dirty="0" smtClean="0">
                <a:latin typeface="Consolas" panose="020B0609020204030204" pitchFamily="49" charset="0"/>
                <a:ea typeface="+mn-ea"/>
                <a:cs typeface="Courier New" panose="02070309020205020404" pitchFamily="49" charset="0"/>
              </a:rPr>
              <a:t>char </a:t>
            </a:r>
            <a:r>
              <a:rPr lang="en-US" altLang="zh-TW" sz="1600" kern="1200" dirty="0">
                <a:latin typeface="Consolas" panose="020B0609020204030204" pitchFamily="49" charset="0"/>
                <a:ea typeface="+mn-ea"/>
                <a:cs typeface="Courier New" panose="02070309020205020404" pitchFamily="49" charset="0"/>
              </a:rPr>
              <a:t>*</a:t>
            </a:r>
            <a:r>
              <a:rPr lang="en-US" altLang="zh-TW" sz="1600" kern="1200" dirty="0" err="1">
                <a:latin typeface="Consolas" panose="020B0609020204030204" pitchFamily="49" charset="0"/>
                <a:ea typeface="+mn-ea"/>
                <a:cs typeface="Courier New" panose="02070309020205020404" pitchFamily="49" charset="0"/>
              </a:rPr>
              <a:t>ptr</a:t>
            </a:r>
            <a:r>
              <a:rPr lang="en-US" altLang="zh-TW" sz="1600" kern="1200" dirty="0">
                <a:latin typeface="Consolas" panose="020B0609020204030204" pitchFamily="49" charset="0"/>
                <a:ea typeface="+mn-ea"/>
                <a:cs typeface="Courier New" panose="02070309020205020404" pitchFamily="49" charset="0"/>
              </a:rPr>
              <a:t> = </a:t>
            </a:r>
            <a:r>
              <a:rPr lang="en-US" altLang="zh-TW" sz="1600" kern="1200" dirty="0" err="1">
                <a:latin typeface="Consolas" panose="020B0609020204030204" pitchFamily="49" charset="0"/>
                <a:ea typeface="+mn-ea"/>
                <a:cs typeface="Courier New" panose="02070309020205020404" pitchFamily="49" charset="0"/>
              </a:rPr>
              <a:t>malloc</a:t>
            </a:r>
            <a:r>
              <a:rPr lang="en-US" altLang="zh-TW" sz="1600" kern="1200" dirty="0">
                <a:latin typeface="Consolas" panose="020B0609020204030204" pitchFamily="49" charset="0"/>
                <a:ea typeface="+mn-ea"/>
                <a:cs typeface="Courier New" panose="02070309020205020404" pitchFamily="49" charset="0"/>
              </a:rPr>
              <a:t>(</a:t>
            </a:r>
            <a:r>
              <a:rPr lang="en-US" altLang="zh-TW" sz="1600" kern="1200" dirty="0" err="1">
                <a:latin typeface="Consolas" panose="020B0609020204030204" pitchFamily="49" charset="0"/>
                <a:ea typeface="+mn-ea"/>
                <a:cs typeface="Courier New" panose="02070309020205020404" pitchFamily="49" charset="0"/>
              </a:rPr>
              <a:t>Constant_Value</a:t>
            </a:r>
            <a:r>
              <a:rPr lang="en-US" altLang="zh-TW" sz="1600" kern="1200" dirty="0">
                <a:latin typeface="Consolas" panose="020B0609020204030204" pitchFamily="49" charset="0"/>
                <a:ea typeface="+mn-ea"/>
                <a:cs typeface="Courier New" panose="02070309020205020404" pitchFamily="49" charset="0"/>
              </a:rPr>
              <a:t>);</a:t>
            </a:r>
          </a:p>
          <a:p>
            <a:pPr marL="457200" lvl="1" indent="0">
              <a:buNone/>
            </a:pPr>
            <a:r>
              <a:rPr lang="en-US" altLang="zh-TW" sz="1600" kern="1200" dirty="0" smtClean="0">
                <a:latin typeface="Consolas" panose="020B0609020204030204" pitchFamily="49" charset="0"/>
                <a:ea typeface="+mn-ea"/>
                <a:cs typeface="Courier New" panose="02070309020205020404" pitchFamily="49" charset="0"/>
              </a:rPr>
              <a:t>.......</a:t>
            </a:r>
            <a:endParaRPr lang="en-US" altLang="zh-TW" sz="1600" kern="1200" dirty="0">
              <a:latin typeface="Consolas" panose="020B0609020204030204" pitchFamily="49" charset="0"/>
              <a:ea typeface="+mn-ea"/>
              <a:cs typeface="Courier New" panose="02070309020205020404" pitchFamily="49" charset="0"/>
            </a:endParaRPr>
          </a:p>
          <a:p>
            <a:pPr marL="457200" lvl="1" indent="0">
              <a:buNone/>
            </a:pPr>
            <a:r>
              <a:rPr lang="en-US" altLang="zh-TW" sz="1600" kern="1200" dirty="0" smtClean="0">
                <a:latin typeface="Consolas" panose="020B0609020204030204" pitchFamily="49" charset="0"/>
                <a:ea typeface="+mn-ea"/>
                <a:cs typeface="Courier New" panose="02070309020205020404" pitchFamily="49" charset="0"/>
              </a:rPr>
              <a:t>free </a:t>
            </a:r>
            <a:r>
              <a:rPr lang="en-US" altLang="zh-TW" sz="1600" kern="1200" dirty="0">
                <a:latin typeface="Consolas" panose="020B0609020204030204" pitchFamily="49" charset="0"/>
                <a:ea typeface="+mn-ea"/>
                <a:cs typeface="Courier New" panose="02070309020205020404" pitchFamily="49" charset="0"/>
              </a:rPr>
              <a:t>(</a:t>
            </a:r>
            <a:r>
              <a:rPr lang="en-US" altLang="zh-TW" sz="1600" kern="1200" dirty="0" err="1">
                <a:latin typeface="Consolas" panose="020B0609020204030204" pitchFamily="49" charset="0"/>
                <a:ea typeface="+mn-ea"/>
                <a:cs typeface="Courier New" panose="02070309020205020404" pitchFamily="49" charset="0"/>
              </a:rPr>
              <a:t>ptr</a:t>
            </a:r>
            <a:r>
              <a:rPr lang="en-US" altLang="zh-TW" sz="1600" kern="1200" dirty="0">
                <a:latin typeface="Consolas" panose="020B0609020204030204" pitchFamily="49" charset="0"/>
                <a:ea typeface="+mn-ea"/>
                <a:cs typeface="Courier New" panose="02070309020205020404" pitchFamily="49" charset="0"/>
              </a:rPr>
              <a:t>);  </a:t>
            </a:r>
            <a:endParaRPr lang="en-US" altLang="zh-TW" sz="1600" kern="1200" dirty="0" smtClean="0">
              <a:latin typeface="Consolas" panose="020B0609020204030204" pitchFamily="49" charset="0"/>
              <a:ea typeface="+mn-ea"/>
              <a:cs typeface="Courier New" panose="02070309020205020404" pitchFamily="49" charset="0"/>
            </a:endParaRPr>
          </a:p>
          <a:p>
            <a:pPr marL="457200" lvl="1" indent="0">
              <a:buNone/>
            </a:pPr>
            <a:r>
              <a:rPr lang="en-US" altLang="zh-TW" sz="1600" kern="1200" dirty="0" smtClean="0">
                <a:latin typeface="Consolas" panose="020B0609020204030204" pitchFamily="49" charset="0"/>
                <a:ea typeface="+mn-ea"/>
                <a:cs typeface="Courier New" panose="02070309020205020404" pitchFamily="49" charset="0"/>
              </a:rPr>
              <a:t>/* </a:t>
            </a:r>
            <a:r>
              <a:rPr lang="en-US" altLang="zh-TW" sz="1600" kern="1200" dirty="0" err="1">
                <a:latin typeface="Consolas" panose="020B0609020204030204" pitchFamily="49" charset="0"/>
                <a:ea typeface="+mn-ea"/>
                <a:cs typeface="Courier New" panose="02070309020205020404" pitchFamily="49" charset="0"/>
              </a:rPr>
              <a:t>ptr</a:t>
            </a:r>
            <a:r>
              <a:rPr lang="en-US" altLang="zh-TW" sz="1600" kern="1200" dirty="0">
                <a:latin typeface="Consolas" panose="020B0609020204030204" pitchFamily="49" charset="0"/>
                <a:ea typeface="+mn-ea"/>
                <a:cs typeface="Courier New" panose="02070309020205020404" pitchFamily="49" charset="0"/>
              </a:rPr>
              <a:t> now becomes a dangling pointer */</a:t>
            </a:r>
          </a:p>
          <a:p>
            <a:pPr latinLnBrk="1">
              <a:buNone/>
            </a:pPr>
            <a:r>
              <a:rPr lang="en-US" altLang="zh-TW" sz="1800" kern="1200" dirty="0" smtClean="0">
                <a:latin typeface="Arial" panose="020B0604020202020204" pitchFamily="34" charset="0"/>
              </a:rPr>
              <a:t>	</a:t>
            </a:r>
            <a:r>
              <a:rPr lang="zh-TW" altLang="en-US" sz="1800" kern="1200" dirty="0" smtClean="0">
                <a:latin typeface="Arial" panose="020B0604020202020204" pitchFamily="34" charset="0"/>
              </a:rPr>
              <a:t>改變方法 </a:t>
            </a:r>
            <a:r>
              <a:rPr lang="en-US" altLang="zh-TW" sz="1800" kern="1200" dirty="0" smtClean="0">
                <a:latin typeface="Arial" panose="020B0604020202020204" pitchFamily="34" charset="0"/>
              </a:rPr>
              <a:t>: </a:t>
            </a:r>
            <a:r>
              <a:rPr lang="zh-TW" altLang="en-US" sz="1800" kern="1200" dirty="0">
                <a:latin typeface="Arial" panose="020B0604020202020204" pitchFamily="34" charset="0"/>
              </a:rPr>
              <a:t>使用 </a:t>
            </a:r>
            <a:r>
              <a:rPr lang="en-US" altLang="zh-TW" sz="1800" kern="1200" dirty="0">
                <a:latin typeface="Arial" panose="020B0604020202020204" pitchFamily="34" charset="0"/>
              </a:rPr>
              <a:t>class</a:t>
            </a:r>
          </a:p>
        </p:txBody>
      </p:sp>
      <p:sp>
        <p:nvSpPr>
          <p:cNvPr id="4" name="內容版面配置區 2"/>
          <p:cNvSpPr txBox="1">
            <a:spLocks/>
          </p:cNvSpPr>
          <p:nvPr/>
        </p:nvSpPr>
        <p:spPr>
          <a:xfrm>
            <a:off x="590135" y="3573016"/>
            <a:ext cx="7992888" cy="3096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marL="342900" indent="-342900"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atin typeface="+mn-lt"/>
              </a:defRPr>
            </a:lvl3pPr>
            <a:lvl4pPr marL="1600200" indent="-228600">
              <a:spcBef>
                <a:spcPct val="20000"/>
              </a:spcBef>
              <a:buClr>
                <a:schemeClr val="tx2"/>
              </a:buClr>
              <a:buFont typeface="Wingdings" panose="05000000000000000000" pitchFamily="2" charset="2"/>
              <a:buChar char="§"/>
              <a:defRPr>
                <a:latin typeface="+mn-lt"/>
              </a:defRPr>
            </a:lvl4pPr>
            <a:lvl5pPr marL="2057400" indent="-228600">
              <a:spcBef>
                <a:spcPct val="20000"/>
              </a:spcBef>
              <a:buClr>
                <a:schemeClr val="tx2"/>
              </a:buClr>
              <a:buFont typeface="Wingdings" panose="05000000000000000000" pitchFamily="2" charset="2"/>
              <a:buChar char="§"/>
              <a:defRPr>
                <a:latin typeface="+mn-lt"/>
              </a:defRPr>
            </a:lvl5pPr>
            <a:lvl6pPr marL="2514600" indent="-228600" fontAlgn="base">
              <a:spcBef>
                <a:spcPct val="20000"/>
              </a:spcBef>
              <a:spcAft>
                <a:spcPct val="0"/>
              </a:spcAft>
              <a:buClr>
                <a:schemeClr val="tx2"/>
              </a:buClr>
              <a:buFont typeface="Wingdings" pitchFamily="2" charset="2"/>
              <a:buChar char="§"/>
              <a:defRPr>
                <a:latin typeface="+mn-lt"/>
              </a:defRPr>
            </a:lvl6pPr>
            <a:lvl7pPr marL="2971800" indent="-228600" fontAlgn="base">
              <a:spcBef>
                <a:spcPct val="20000"/>
              </a:spcBef>
              <a:spcAft>
                <a:spcPct val="0"/>
              </a:spcAft>
              <a:buClr>
                <a:schemeClr val="tx2"/>
              </a:buClr>
              <a:buFont typeface="Wingdings" pitchFamily="2" charset="2"/>
              <a:buChar char="§"/>
              <a:defRPr>
                <a:latin typeface="+mn-lt"/>
              </a:defRPr>
            </a:lvl7pPr>
            <a:lvl8pPr marL="3429000" indent="-228600" fontAlgn="base">
              <a:spcBef>
                <a:spcPct val="20000"/>
              </a:spcBef>
              <a:spcAft>
                <a:spcPct val="0"/>
              </a:spcAft>
              <a:buClr>
                <a:schemeClr val="tx2"/>
              </a:buClr>
              <a:buFont typeface="Wingdings" pitchFamily="2" charset="2"/>
              <a:buChar char="§"/>
              <a:defRPr>
                <a:latin typeface="+mn-lt"/>
              </a:defRPr>
            </a:lvl8pPr>
            <a:lvl9pPr marL="3886200" indent="-228600" fontAlgn="base">
              <a:spcBef>
                <a:spcPct val="20000"/>
              </a:spcBef>
              <a:spcAft>
                <a:spcPct val="0"/>
              </a:spcAft>
              <a:buClr>
                <a:schemeClr val="tx2"/>
              </a:buClr>
              <a:buFont typeface="Wingdings" pitchFamily="2" charset="2"/>
              <a:buChar char="§"/>
              <a:defRPr>
                <a:latin typeface="+mn-lt"/>
              </a:defRPr>
            </a:lvl9pPr>
          </a:lstStyle>
          <a:p>
            <a:pPr>
              <a:buFont typeface="Wingdings" panose="05000000000000000000" pitchFamily="2" charset="2"/>
              <a:buChar char=""/>
            </a:pPr>
            <a:r>
              <a:rPr lang="en-US" altLang="zh-TW" sz="2800" b="1" dirty="0"/>
              <a:t>Optional</a:t>
            </a:r>
          </a:p>
          <a:p>
            <a:r>
              <a:rPr lang="en-US" altLang="zh-TW" dirty="0" smtClean="0"/>
              <a:t>	</a:t>
            </a:r>
            <a:r>
              <a:rPr lang="zh-TW" altLang="en-US" dirty="0" smtClean="0"/>
              <a:t>使用</a:t>
            </a:r>
            <a:r>
              <a:rPr lang="en-US" altLang="zh-TW" dirty="0" err="1"/>
              <a:t>optionals</a:t>
            </a:r>
            <a:r>
              <a:rPr lang="zh-TW" altLang="en-US" dirty="0"/>
              <a:t>來處理值可能不存在的情況</a:t>
            </a:r>
            <a:r>
              <a:rPr lang="zh-TW" altLang="en-US" dirty="0" smtClean="0"/>
              <a:t>。</a:t>
            </a:r>
            <a:endParaRPr lang="en-US" altLang="zh-TW" dirty="0" smtClean="0"/>
          </a:p>
          <a:p>
            <a:r>
              <a:rPr lang="en-US" altLang="zh-TW" dirty="0"/>
              <a:t>	</a:t>
            </a:r>
            <a:r>
              <a:rPr lang="en-US" altLang="zh-TW" dirty="0" err="1" smtClean="0"/>
              <a:t>optionals</a:t>
            </a:r>
            <a:r>
              <a:rPr lang="en-US" altLang="zh-TW" dirty="0" smtClean="0"/>
              <a:t> </a:t>
            </a:r>
            <a:r>
              <a:rPr lang="zh-TW" altLang="en-US" dirty="0"/>
              <a:t>型別表示：</a:t>
            </a:r>
          </a:p>
          <a:p>
            <a:r>
              <a:rPr lang="en-US" altLang="zh-TW" dirty="0" smtClean="0"/>
              <a:t>		</a:t>
            </a:r>
            <a:r>
              <a:rPr lang="zh-TW" altLang="en-US" dirty="0" smtClean="0"/>
              <a:t>有</a:t>
            </a:r>
            <a:r>
              <a:rPr lang="zh-TW" altLang="en-US" dirty="0"/>
              <a:t>值，等於 </a:t>
            </a:r>
            <a:r>
              <a:rPr lang="en-US" altLang="zh-TW" dirty="0"/>
              <a:t>x </a:t>
            </a:r>
            <a:r>
              <a:rPr lang="zh-TW" altLang="en-US" dirty="0"/>
              <a:t>，或者，沒有值</a:t>
            </a:r>
            <a:r>
              <a:rPr lang="en-US" altLang="zh-TW" dirty="0"/>
              <a:t>( nil </a:t>
            </a:r>
            <a:r>
              <a:rPr lang="en-US" altLang="zh-TW" dirty="0" smtClean="0"/>
              <a:t>)</a:t>
            </a:r>
          </a:p>
          <a:p>
            <a:endParaRPr lang="en-US" altLang="zh-TW" dirty="0"/>
          </a:p>
          <a:p>
            <a:endParaRPr lang="en-US" altLang="zh-TW" dirty="0" smtClean="0"/>
          </a:p>
          <a:p>
            <a:endParaRPr lang="zh-TW" altLang="en-US" dirty="0"/>
          </a:p>
          <a:p>
            <a:pPr lvl="1"/>
            <a:endParaRPr lang="en-US" altLang="zh-TW" dirty="0"/>
          </a:p>
        </p:txBody>
      </p:sp>
      <p:sp>
        <p:nvSpPr>
          <p:cNvPr id="2" name="文字方塊 1"/>
          <p:cNvSpPr txBox="1"/>
          <p:nvPr/>
        </p:nvSpPr>
        <p:spPr>
          <a:xfrm>
            <a:off x="667499" y="5373216"/>
            <a:ext cx="7838160" cy="1138773"/>
          </a:xfrm>
          <a:prstGeom prst="rect">
            <a:avLst/>
          </a:prstGeom>
          <a:solidFill>
            <a:schemeClr val="bg2">
              <a:lumMod val="40000"/>
              <a:lumOff val="6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defPPr>
              <a:defRPr lang="en-US"/>
            </a:defPPr>
            <a:lvl1pPr marL="342900" indent="-342900" latinLnBrk="1">
              <a:spcBef>
                <a:spcPct val="20000"/>
              </a:spcBef>
              <a:buClr>
                <a:schemeClr val="tx2"/>
              </a:buClr>
              <a:buFont typeface="Wingdings" panose="05000000000000000000" pitchFamily="2" charset="2"/>
              <a:buChar char=""/>
              <a:defRPr sz="2800" b="1"/>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atin typeface="+mn-lt"/>
              </a:defRPr>
            </a:lvl3pPr>
            <a:lvl4pPr marL="1600200" indent="-228600">
              <a:spcBef>
                <a:spcPct val="20000"/>
              </a:spcBef>
              <a:buClr>
                <a:schemeClr val="tx2"/>
              </a:buClr>
              <a:buFont typeface="Wingdings" panose="05000000000000000000" pitchFamily="2" charset="2"/>
              <a:buChar char="§"/>
              <a:defRPr>
                <a:latin typeface="+mn-lt"/>
              </a:defRPr>
            </a:lvl4pPr>
            <a:lvl5pPr marL="2057400" indent="-228600">
              <a:spcBef>
                <a:spcPct val="20000"/>
              </a:spcBef>
              <a:buClr>
                <a:schemeClr val="tx2"/>
              </a:buClr>
              <a:buFont typeface="Wingdings" panose="05000000000000000000" pitchFamily="2" charset="2"/>
              <a:buChar char="§"/>
              <a:defRPr>
                <a:latin typeface="+mn-lt"/>
              </a:defRPr>
            </a:lvl5pPr>
            <a:lvl6pPr marL="2514600" indent="-228600" fontAlgn="base">
              <a:spcBef>
                <a:spcPct val="20000"/>
              </a:spcBef>
              <a:spcAft>
                <a:spcPct val="0"/>
              </a:spcAft>
              <a:buClr>
                <a:schemeClr val="tx2"/>
              </a:buClr>
              <a:buFont typeface="Wingdings" pitchFamily="2" charset="2"/>
              <a:buChar char="§"/>
              <a:defRPr>
                <a:latin typeface="+mn-lt"/>
              </a:defRPr>
            </a:lvl6pPr>
            <a:lvl7pPr marL="2971800" indent="-228600" fontAlgn="base">
              <a:spcBef>
                <a:spcPct val="20000"/>
              </a:spcBef>
              <a:spcAft>
                <a:spcPct val="0"/>
              </a:spcAft>
              <a:buClr>
                <a:schemeClr val="tx2"/>
              </a:buClr>
              <a:buFont typeface="Wingdings" pitchFamily="2" charset="2"/>
              <a:buChar char="§"/>
              <a:defRPr>
                <a:latin typeface="+mn-lt"/>
              </a:defRPr>
            </a:lvl7pPr>
            <a:lvl8pPr marL="3429000" indent="-228600" fontAlgn="base">
              <a:spcBef>
                <a:spcPct val="20000"/>
              </a:spcBef>
              <a:spcAft>
                <a:spcPct val="0"/>
              </a:spcAft>
              <a:buClr>
                <a:schemeClr val="tx2"/>
              </a:buClr>
              <a:buFont typeface="Wingdings" pitchFamily="2" charset="2"/>
              <a:buChar char="§"/>
              <a:defRPr>
                <a:latin typeface="+mn-lt"/>
              </a:defRPr>
            </a:lvl8pPr>
            <a:lvl9pPr marL="3886200" indent="-228600" fontAlgn="base">
              <a:spcBef>
                <a:spcPct val="20000"/>
              </a:spcBef>
              <a:spcAft>
                <a:spcPct val="0"/>
              </a:spcAft>
              <a:buClr>
                <a:schemeClr val="tx2"/>
              </a:buClr>
              <a:buFont typeface="Wingdings" pitchFamily="2" charset="2"/>
              <a:buChar char="§"/>
              <a:defRPr>
                <a:latin typeface="+mn-lt"/>
              </a:defRPr>
            </a:lvl9pPr>
          </a:lstStyle>
          <a:p>
            <a:pPr lvl="1"/>
            <a:r>
              <a:rPr lang="en-US" altLang="zh-TW" sz="1600" dirty="0">
                <a:solidFill>
                  <a:srgbClr val="E13FAB"/>
                </a:solidFill>
                <a:latin typeface="Consolas" panose="020B0609020204030204" pitchFamily="49" charset="0"/>
                <a:cs typeface="Courier New" panose="02070309020205020404" pitchFamily="49" charset="0"/>
              </a:rPr>
              <a:t>let</a:t>
            </a:r>
            <a:r>
              <a:rPr lang="en-US" altLang="zh-TW" sz="1600" dirty="0">
                <a:latin typeface="Consolas" panose="020B0609020204030204" pitchFamily="49" charset="0"/>
                <a:cs typeface="Courier New" panose="02070309020205020404" pitchFamily="49" charset="0"/>
              </a:rPr>
              <a:t> </a:t>
            </a:r>
            <a:r>
              <a:rPr lang="en-US" altLang="zh-TW" sz="1600" dirty="0" err="1">
                <a:latin typeface="Consolas" panose="020B0609020204030204" pitchFamily="49" charset="0"/>
                <a:cs typeface="Courier New" panose="02070309020205020404" pitchFamily="49" charset="0"/>
              </a:rPr>
              <a:t>possibleNumber</a:t>
            </a:r>
            <a:r>
              <a:rPr lang="en-US" altLang="zh-TW" sz="1600" dirty="0">
                <a:latin typeface="Consolas" panose="020B0609020204030204" pitchFamily="49" charset="0"/>
                <a:cs typeface="Courier New" panose="02070309020205020404" pitchFamily="49" charset="0"/>
              </a:rPr>
              <a:t> = </a:t>
            </a:r>
            <a:r>
              <a:rPr lang="en-US" altLang="zh-TW" sz="1600" dirty="0">
                <a:solidFill>
                  <a:srgbClr val="E45A1C"/>
                </a:solidFill>
                <a:latin typeface="Consolas" panose="020B0609020204030204" pitchFamily="49" charset="0"/>
                <a:cs typeface="Courier New" panose="02070309020205020404" pitchFamily="49" charset="0"/>
              </a:rPr>
              <a:t>"123"</a:t>
            </a:r>
          </a:p>
          <a:p>
            <a:pPr lvl="1"/>
            <a:r>
              <a:rPr lang="en-US" altLang="zh-TW" sz="1600" dirty="0">
                <a:solidFill>
                  <a:srgbClr val="E13FAB"/>
                </a:solidFill>
                <a:latin typeface="Consolas" panose="020B0609020204030204" pitchFamily="49" charset="0"/>
                <a:cs typeface="Courier New" panose="02070309020205020404" pitchFamily="49" charset="0"/>
              </a:rPr>
              <a:t>let</a:t>
            </a:r>
            <a:r>
              <a:rPr lang="en-US" altLang="zh-TW" sz="1600" dirty="0">
                <a:latin typeface="Consolas" panose="020B0609020204030204" pitchFamily="49" charset="0"/>
                <a:cs typeface="Courier New" panose="02070309020205020404" pitchFamily="49" charset="0"/>
              </a:rPr>
              <a:t> </a:t>
            </a:r>
            <a:r>
              <a:rPr lang="en-US" altLang="zh-TW" sz="1600" dirty="0" err="1">
                <a:latin typeface="Consolas" panose="020B0609020204030204" pitchFamily="49" charset="0"/>
                <a:cs typeface="Courier New" panose="02070309020205020404" pitchFamily="49" charset="0"/>
              </a:rPr>
              <a:t>convertedNumber</a:t>
            </a:r>
            <a:r>
              <a:rPr lang="en-US" altLang="zh-TW" sz="1600" dirty="0">
                <a:latin typeface="Consolas" panose="020B0609020204030204" pitchFamily="49" charset="0"/>
                <a:cs typeface="Courier New" panose="02070309020205020404" pitchFamily="49" charset="0"/>
              </a:rPr>
              <a:t> = </a:t>
            </a:r>
            <a:r>
              <a:rPr lang="en-US" altLang="zh-TW" sz="1600" dirty="0" err="1">
                <a:latin typeface="Consolas" panose="020B0609020204030204" pitchFamily="49" charset="0"/>
                <a:cs typeface="Courier New" panose="02070309020205020404" pitchFamily="49" charset="0"/>
              </a:rPr>
              <a:t>possibleNumber.toInt</a:t>
            </a:r>
            <a:r>
              <a:rPr lang="en-US" altLang="zh-TW" sz="1600" dirty="0">
                <a:latin typeface="Consolas" panose="020B0609020204030204" pitchFamily="49" charset="0"/>
                <a:cs typeface="Courier New" panose="02070309020205020404" pitchFamily="49" charset="0"/>
              </a:rPr>
              <a:t>()</a:t>
            </a:r>
          </a:p>
          <a:p>
            <a:pPr lvl="1"/>
            <a:r>
              <a:rPr lang="en-US" altLang="zh-TW" sz="1600" dirty="0">
                <a:solidFill>
                  <a:srgbClr val="47B624"/>
                </a:solidFill>
                <a:latin typeface="Consolas" panose="020B0609020204030204" pitchFamily="49" charset="0"/>
                <a:cs typeface="Courier New" panose="02070309020205020404" pitchFamily="49" charset="0"/>
              </a:rPr>
              <a:t>// </a:t>
            </a:r>
            <a:r>
              <a:rPr lang="en-US" altLang="zh-TW" sz="1600" dirty="0" err="1">
                <a:solidFill>
                  <a:srgbClr val="47B624"/>
                </a:solidFill>
                <a:latin typeface="Consolas" panose="020B0609020204030204" pitchFamily="49" charset="0"/>
                <a:cs typeface="Courier New" panose="02070309020205020404" pitchFamily="49" charset="0"/>
              </a:rPr>
              <a:t>convertedNumber</a:t>
            </a:r>
            <a:r>
              <a:rPr lang="en-US" altLang="zh-TW" sz="1600" dirty="0">
                <a:solidFill>
                  <a:srgbClr val="47B624"/>
                </a:solidFill>
                <a:latin typeface="Consolas" panose="020B0609020204030204" pitchFamily="49" charset="0"/>
                <a:cs typeface="Courier New" panose="02070309020205020404" pitchFamily="49" charset="0"/>
              </a:rPr>
              <a:t> </a:t>
            </a:r>
            <a:r>
              <a:rPr lang="zh-TW" altLang="en-US" sz="1600" dirty="0">
                <a:solidFill>
                  <a:srgbClr val="47B624"/>
                </a:solidFill>
                <a:latin typeface="Consolas" panose="020B0609020204030204" pitchFamily="49" charset="0"/>
                <a:cs typeface="Courier New" panose="02070309020205020404" pitchFamily="49" charset="0"/>
              </a:rPr>
              <a:t>被推測為型別 </a:t>
            </a:r>
            <a:r>
              <a:rPr lang="en-US" altLang="zh-TW" sz="1600" dirty="0">
                <a:solidFill>
                  <a:srgbClr val="47B624"/>
                </a:solidFill>
                <a:latin typeface="Consolas" panose="020B0609020204030204" pitchFamily="49" charset="0"/>
                <a:cs typeface="Courier New" panose="02070309020205020404" pitchFamily="49" charset="0"/>
              </a:rPr>
              <a:t>"</a:t>
            </a:r>
            <a:r>
              <a:rPr lang="en-US" altLang="zh-TW" sz="1600" dirty="0" err="1">
                <a:solidFill>
                  <a:srgbClr val="47B624"/>
                </a:solidFill>
                <a:latin typeface="Consolas" panose="020B0609020204030204" pitchFamily="49" charset="0"/>
                <a:cs typeface="Courier New" panose="02070309020205020404" pitchFamily="49" charset="0"/>
              </a:rPr>
              <a:t>Int</a:t>
            </a:r>
            <a:r>
              <a:rPr lang="en-US" altLang="zh-TW" sz="1600" dirty="0">
                <a:solidFill>
                  <a:srgbClr val="47B624"/>
                </a:solidFill>
                <a:latin typeface="Consolas" panose="020B0609020204030204" pitchFamily="49" charset="0"/>
                <a:cs typeface="Courier New" panose="02070309020205020404" pitchFamily="49" charset="0"/>
              </a:rPr>
              <a:t>?"</a:t>
            </a:r>
            <a:r>
              <a:rPr lang="zh-TW" altLang="en-US" sz="1600" dirty="0">
                <a:solidFill>
                  <a:srgbClr val="47B624"/>
                </a:solidFill>
                <a:latin typeface="Consolas" panose="020B0609020204030204" pitchFamily="49" charset="0"/>
                <a:cs typeface="Courier New" panose="02070309020205020404" pitchFamily="49" charset="0"/>
              </a:rPr>
              <a:t>， 也就是 </a:t>
            </a:r>
            <a:r>
              <a:rPr lang="en-US" altLang="zh-TW" sz="1600" dirty="0">
                <a:solidFill>
                  <a:srgbClr val="47B624"/>
                </a:solidFill>
                <a:latin typeface="Consolas" panose="020B0609020204030204" pitchFamily="49" charset="0"/>
                <a:cs typeface="Courier New" panose="02070309020205020404" pitchFamily="49" charset="0"/>
              </a:rPr>
              <a:t>"optional </a:t>
            </a:r>
            <a:r>
              <a:rPr lang="en-US" altLang="zh-TW" sz="1600" dirty="0" err="1">
                <a:solidFill>
                  <a:srgbClr val="47B624"/>
                </a:solidFill>
                <a:latin typeface="Consolas" panose="020B0609020204030204" pitchFamily="49" charset="0"/>
                <a:cs typeface="Courier New" panose="02070309020205020404" pitchFamily="49" charset="0"/>
              </a:rPr>
              <a:t>Int</a:t>
            </a:r>
            <a:r>
              <a:rPr lang="en-US" altLang="zh-TW" sz="1600" dirty="0">
                <a:solidFill>
                  <a:srgbClr val="47B624"/>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28784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20" y="2793930"/>
            <a:ext cx="9144000" cy="2147237"/>
          </a:xfrm>
          <a:prstGeom prst="rect">
            <a:avLst/>
          </a:prstGeom>
          <a:solidFill>
            <a:srgbClr val="73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1937359" y="1361515"/>
            <a:ext cx="6686549" cy="759154"/>
          </a:xfrm>
        </p:spPr>
        <p:txBody>
          <a:bodyPr/>
          <a:lstStyle/>
          <a:p>
            <a:r>
              <a:rPr lang="en-US" altLang="zh-TW" dirty="0" smtClean="0"/>
              <a:t>Function</a:t>
            </a:r>
            <a:endParaRPr lang="zh-TW" altLang="en-US" dirty="0"/>
          </a:p>
        </p:txBody>
      </p:sp>
      <p:sp>
        <p:nvSpPr>
          <p:cNvPr id="3" name="副標題 2"/>
          <p:cNvSpPr>
            <a:spLocks noGrp="1"/>
          </p:cNvSpPr>
          <p:nvPr>
            <p:ph type="subTitle" idx="1"/>
          </p:nvPr>
        </p:nvSpPr>
        <p:spPr>
          <a:xfrm>
            <a:off x="1937359" y="2218765"/>
            <a:ext cx="6686549" cy="575166"/>
          </a:xfrm>
        </p:spPr>
        <p:txBody>
          <a:bodyPr>
            <a:normAutofit/>
          </a:bodyPr>
          <a:lstStyle/>
          <a:p>
            <a:pPr marL="342900" indent="-342900">
              <a:buFont typeface="Arial" panose="020B0604020202020204" pitchFamily="34" charset="0"/>
              <a:buChar char="•"/>
            </a:pPr>
            <a:r>
              <a:rPr lang="zh-TW" altLang="en-US" sz="2100" dirty="0"/>
              <a:t>一個簡單的程式長怎樣呢</a:t>
            </a:r>
            <a:r>
              <a:rPr lang="en-US" altLang="zh-TW" sz="2100" dirty="0"/>
              <a:t>?</a:t>
            </a:r>
            <a:endParaRPr lang="zh-TW" altLang="en-US" sz="2100" dirty="0"/>
          </a:p>
        </p:txBody>
      </p:sp>
      <p:sp>
        <p:nvSpPr>
          <p:cNvPr id="5" name="文字方塊 4"/>
          <p:cNvSpPr txBox="1"/>
          <p:nvPr/>
        </p:nvSpPr>
        <p:spPr>
          <a:xfrm>
            <a:off x="1770323" y="3088985"/>
            <a:ext cx="6929769" cy="1200329"/>
          </a:xfrm>
          <a:prstGeom prst="rect">
            <a:avLst/>
          </a:prstGeom>
          <a:noFill/>
        </p:spPr>
        <p:txBody>
          <a:bodyPr wrap="square" rtlCol="0">
            <a:spAutoFit/>
          </a:bodyPr>
          <a:lstStyle/>
          <a:p>
            <a:r>
              <a:rPr lang="en-US" altLang="zh-TW" dirty="0" err="1">
                <a:solidFill>
                  <a:srgbClr val="CC3399"/>
                </a:solidFill>
                <a:latin typeface="Courier New" panose="02070309020205020404" pitchFamily="49" charset="0"/>
                <a:cs typeface="Courier New" panose="02070309020205020404" pitchFamily="49" charset="0"/>
              </a:rPr>
              <a:t>func</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sayHello</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personName</a:t>
            </a:r>
            <a:r>
              <a:rPr lang="en-US" altLang="zh-TW" dirty="0">
                <a:latin typeface="Courier New" panose="02070309020205020404" pitchFamily="49" charset="0"/>
                <a:cs typeface="Courier New" panose="02070309020205020404" pitchFamily="49" charset="0"/>
              </a:rPr>
              <a:t>: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-&gt;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let</a:t>
            </a:r>
            <a:r>
              <a:rPr lang="en-US" altLang="zh-TW" dirty="0">
                <a:latin typeface="Courier New" panose="02070309020205020404" pitchFamily="49" charset="0"/>
                <a:cs typeface="Courier New" panose="02070309020205020404" pitchFamily="49" charset="0"/>
              </a:rPr>
              <a:t> greeting = </a:t>
            </a:r>
            <a:r>
              <a:rPr lang="en-US" altLang="zh-TW" dirty="0">
                <a:solidFill>
                  <a:srgbClr val="FF0000"/>
                </a:solidFill>
                <a:latin typeface="Courier New" panose="02070309020205020404" pitchFamily="49" charset="0"/>
                <a:cs typeface="Courier New" panose="02070309020205020404" pitchFamily="49" charset="0"/>
              </a:rPr>
              <a:t>"Hello, " </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personName</a:t>
            </a:r>
            <a:r>
              <a:rPr lang="en-US" altLang="zh-TW" dirty="0">
                <a:latin typeface="Courier New" panose="02070309020205020404" pitchFamily="49" charset="0"/>
                <a:cs typeface="Courier New" panose="02070309020205020404" pitchFamily="49" charset="0"/>
              </a:rPr>
              <a:t> + </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return</a:t>
            </a:r>
            <a:r>
              <a:rPr lang="en-US" altLang="zh-TW" dirty="0">
                <a:latin typeface="Courier New" panose="02070309020205020404" pitchFamily="49" charset="0"/>
                <a:cs typeface="Courier New" panose="02070309020205020404" pitchFamily="49" charset="0"/>
              </a:rPr>
              <a:t> greeting</a:t>
            </a: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7" name="Rectangle 3"/>
          <p:cNvSpPr txBox="1">
            <a:spLocks noChangeArrowheads="1"/>
          </p:cNvSpPr>
          <p:nvPr/>
        </p:nvSpPr>
        <p:spPr bwMode="auto">
          <a:xfrm>
            <a:off x="6147393" y="5445224"/>
            <a:ext cx="2448271" cy="472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eaLnBrk="0" fontAlgn="base" hangingPunct="0">
              <a:spcBef>
                <a:spcPct val="20000"/>
              </a:spcBef>
              <a:spcAft>
                <a:spcPct val="0"/>
              </a:spcAft>
              <a:buClr>
                <a:schemeClr val="tx2"/>
              </a:buClr>
              <a:buFont typeface="Wingdings" pitchFamily="2" charset="2"/>
              <a:buNone/>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a:lstStyle>
          <a:p>
            <a:r>
              <a:rPr lang="zh-TW" altLang="en-US" sz="1800" b="0" kern="0" dirty="0" smtClean="0"/>
              <a:t>洪佑杭 </a:t>
            </a:r>
            <a:r>
              <a:rPr lang="en-US" altLang="zh-TW" sz="1800" b="0" kern="0" dirty="0" smtClean="0"/>
              <a:t>F74036093</a:t>
            </a:r>
          </a:p>
        </p:txBody>
      </p:sp>
    </p:spTree>
    <p:extLst>
      <p:ext uri="{BB962C8B-B14F-4D97-AF65-F5344CB8AC3E}">
        <p14:creationId xmlns:p14="http://schemas.microsoft.com/office/powerpoint/2010/main" val="1217147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Nested Functions</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zh-TW" altLang="en-US" sz="2100" dirty="0"/>
              <a:t>把函式定義在別的函式體中，稱作嵌套函式（</a:t>
            </a:r>
            <a:r>
              <a:rPr lang="en-US" altLang="zh-TW" sz="2100" dirty="0"/>
              <a:t>nested functions</a:t>
            </a:r>
            <a:r>
              <a:rPr lang="zh-TW" altLang="en-US" sz="2100" dirty="0"/>
              <a:t>）</a:t>
            </a:r>
          </a:p>
          <a:p>
            <a:r>
              <a:rPr lang="zh-TW" altLang="en-US" sz="2100" dirty="0"/>
              <a:t>基本上，</a:t>
            </a:r>
            <a:r>
              <a:rPr lang="en-US" altLang="zh-TW" sz="2100" dirty="0"/>
              <a:t>nested functions</a:t>
            </a:r>
            <a:r>
              <a:rPr lang="zh-TW" altLang="en-US" sz="2100" dirty="0"/>
              <a:t>在其</a:t>
            </a:r>
            <a:r>
              <a:rPr lang="en-US" altLang="zh-TW" sz="2100" dirty="0"/>
              <a:t>enclosing function</a:t>
            </a:r>
            <a:r>
              <a:rPr lang="zh-TW" altLang="en-US" sz="2100" dirty="0"/>
              <a:t>外是看不見的</a:t>
            </a:r>
          </a:p>
          <a:p>
            <a:r>
              <a:rPr lang="zh-TW" altLang="en-US" sz="2100" dirty="0"/>
              <a:t>可以被其</a:t>
            </a:r>
            <a:r>
              <a:rPr lang="en-US" altLang="zh-TW" sz="2100" dirty="0"/>
              <a:t>enclosing function</a:t>
            </a:r>
            <a:r>
              <a:rPr lang="zh-TW" altLang="en-US" sz="2100" dirty="0"/>
              <a:t>所呼叫</a:t>
            </a:r>
          </a:p>
        </p:txBody>
      </p:sp>
    </p:spTree>
    <p:extLst>
      <p:ext uri="{BB962C8B-B14F-4D97-AF65-F5344CB8AC3E}">
        <p14:creationId xmlns:p14="http://schemas.microsoft.com/office/powerpoint/2010/main" val="924503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Closures(</a:t>
            </a:r>
            <a:r>
              <a:rPr lang="zh-TW" altLang="en-US" dirty="0"/>
              <a:t>閉包</a:t>
            </a:r>
            <a:r>
              <a:rPr lang="en-US" altLang="zh-TW" dirty="0"/>
              <a:t>)</a:t>
            </a:r>
            <a:endParaRPr lang="zh-TW" altLang="en-US" dirty="0"/>
          </a:p>
        </p:txBody>
      </p:sp>
      <p:sp>
        <p:nvSpPr>
          <p:cNvPr id="3" name="內容版面配置區 2"/>
          <p:cNvSpPr>
            <a:spLocks noGrp="1"/>
          </p:cNvSpPr>
          <p:nvPr>
            <p:ph idx="1"/>
          </p:nvPr>
        </p:nvSpPr>
        <p:spPr>
          <a:xfrm>
            <a:off x="2051720" y="2449513"/>
            <a:ext cx="6686550" cy="2091956"/>
          </a:xfrm>
        </p:spPr>
        <p:txBody>
          <a:bodyPr>
            <a:noAutofit/>
          </a:bodyPr>
          <a:lstStyle/>
          <a:p>
            <a:r>
              <a:rPr lang="zh-TW" altLang="en-US" sz="2400" dirty="0"/>
              <a:t>一種函式程式碼的區塊</a:t>
            </a:r>
          </a:p>
          <a:p>
            <a:r>
              <a:rPr lang="zh-TW" altLang="en-US" sz="2400" dirty="0"/>
              <a:t>可以像變數一般的被傳遞</a:t>
            </a:r>
          </a:p>
          <a:p>
            <a:r>
              <a:rPr lang="zh-TW" altLang="en-US" sz="2400" dirty="0">
                <a:latin typeface="+mn-ea"/>
              </a:rPr>
              <a:t>輕量化、沒有名字的的</a:t>
            </a:r>
            <a:r>
              <a:rPr lang="en-US" altLang="zh-TW" sz="2400" dirty="0">
                <a:latin typeface="+mn-ea"/>
              </a:rPr>
              <a:t>Function</a:t>
            </a:r>
          </a:p>
          <a:p>
            <a:r>
              <a:rPr lang="en-US" altLang="zh-TW" sz="2400" dirty="0"/>
              <a:t>closure expression </a:t>
            </a:r>
            <a:r>
              <a:rPr lang="zh-TW" altLang="en-US" sz="2400" dirty="0"/>
              <a:t>的一般形式</a:t>
            </a:r>
          </a:p>
        </p:txBody>
      </p:sp>
      <p:sp>
        <p:nvSpPr>
          <p:cNvPr id="4" name="文字方塊 3"/>
          <p:cNvSpPr txBox="1"/>
          <p:nvPr/>
        </p:nvSpPr>
        <p:spPr>
          <a:xfrm>
            <a:off x="2843808" y="4653136"/>
            <a:ext cx="6156251" cy="923330"/>
          </a:xfrm>
          <a:prstGeom prst="rect">
            <a:avLst/>
          </a:prstGeom>
          <a:noFill/>
        </p:spPr>
        <p:txBody>
          <a:bodyPr wrap="square" rtlCol="0">
            <a:spAutoFit/>
          </a:bodyPr>
          <a:lstStyle/>
          <a:p>
            <a:r>
              <a:rPr lang="en-US" altLang="zh-TW" dirty="0">
                <a:latin typeface="Courier New" panose="02070309020205020404" pitchFamily="49" charset="0"/>
                <a:cs typeface="Courier New" panose="02070309020205020404" pitchFamily="49" charset="0"/>
              </a:rPr>
              <a:t>{ (parameters) -&gt; </a:t>
            </a:r>
            <a:r>
              <a:rPr lang="en-US" altLang="zh-TW" dirty="0" err="1">
                <a:solidFill>
                  <a:srgbClr val="6600FF"/>
                </a:solidFill>
                <a:latin typeface="Courier New" panose="02070309020205020404" pitchFamily="49" charset="0"/>
                <a:cs typeface="Courier New" panose="02070309020205020404" pitchFamily="49" charset="0"/>
              </a:rPr>
              <a:t>returnType</a:t>
            </a:r>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in</a:t>
            </a:r>
          </a:p>
          <a:p>
            <a:r>
              <a:rPr lang="en-US" altLang="zh-TW" dirty="0">
                <a:latin typeface="Courier New" panose="02070309020205020404" pitchFamily="49" charset="0"/>
                <a:cs typeface="Courier New" panose="02070309020205020404" pitchFamily="49" charset="0"/>
              </a:rPr>
              <a:t>    statements</a:t>
            </a: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553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944694" y="1428751"/>
            <a:ext cx="6686550" cy="385430"/>
          </a:xfrm>
        </p:spPr>
        <p:txBody>
          <a:bodyPr>
            <a:noAutofit/>
          </a:bodyPr>
          <a:lstStyle/>
          <a:p>
            <a:r>
              <a:rPr lang="en-US" altLang="zh-TW" sz="2400" dirty="0"/>
              <a:t>some example</a:t>
            </a:r>
            <a:endParaRPr lang="zh-TW" altLang="en-US" sz="2400" dirty="0"/>
          </a:p>
        </p:txBody>
      </p:sp>
      <p:sp>
        <p:nvSpPr>
          <p:cNvPr id="4" name="文字方塊 3"/>
          <p:cNvSpPr txBox="1"/>
          <p:nvPr/>
        </p:nvSpPr>
        <p:spPr>
          <a:xfrm>
            <a:off x="2502903" y="2121420"/>
            <a:ext cx="6021751" cy="1477328"/>
          </a:xfrm>
          <a:prstGeom prst="rect">
            <a:avLst/>
          </a:prstGeom>
          <a:noFill/>
        </p:spPr>
        <p:txBody>
          <a:bodyPr wrap="square" rtlCol="0">
            <a:spAutoFit/>
          </a:bodyPr>
          <a:lstStyle/>
          <a:p>
            <a:r>
              <a:rPr lang="en-US" altLang="zh-TW" dirty="0" err="1" smtClean="0">
                <a:solidFill>
                  <a:srgbClr val="CC3399"/>
                </a:solidFill>
                <a:latin typeface="Courier New" panose="02070309020205020404" pitchFamily="49" charset="0"/>
                <a:cs typeface="Courier New" panose="02070309020205020404" pitchFamily="49" charset="0"/>
              </a:rPr>
              <a:t>func</a:t>
            </a:r>
            <a:r>
              <a:rPr lang="en-US" altLang="zh-TW" dirty="0" smtClean="0">
                <a:latin typeface="Courier New" panose="02070309020205020404" pitchFamily="49" charset="0"/>
                <a:cs typeface="Courier New" panose="02070309020205020404" pitchFamily="49" charset="0"/>
              </a:rPr>
              <a:t> </a:t>
            </a:r>
            <a:r>
              <a:rPr lang="en-US" altLang="zh-TW" dirty="0">
                <a:latin typeface="Courier New" panose="02070309020205020404" pitchFamily="49" charset="0"/>
                <a:cs typeface="Courier New" panose="02070309020205020404" pitchFamily="49" charset="0"/>
              </a:rPr>
              <a:t>backwards(s1: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s2: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-&gt; </a:t>
            </a:r>
            <a:r>
              <a:rPr lang="en-US" altLang="zh-TW" dirty="0">
                <a:solidFill>
                  <a:srgbClr val="6600FF"/>
                </a:solidFill>
                <a:latin typeface="Courier New" panose="02070309020205020404" pitchFamily="49" charset="0"/>
                <a:cs typeface="Courier New" panose="02070309020205020404" pitchFamily="49" charset="0"/>
              </a:rPr>
              <a:t>Bool</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return</a:t>
            </a:r>
            <a:r>
              <a:rPr lang="en-US" altLang="zh-TW" dirty="0">
                <a:latin typeface="Courier New" panose="02070309020205020404" pitchFamily="49" charset="0"/>
                <a:cs typeface="Courier New" panose="02070309020205020404" pitchFamily="49" charset="0"/>
              </a:rPr>
              <a:t> s1 &gt; s2</a:t>
            </a:r>
          </a:p>
          <a:p>
            <a:r>
              <a:rPr lang="en-US" altLang="zh-TW" dirty="0">
                <a:latin typeface="Courier New" panose="02070309020205020404" pitchFamily="49" charset="0"/>
                <a:cs typeface="Courier New" panose="02070309020205020404" pitchFamily="49" charset="0"/>
              </a:rPr>
              <a:t>}</a:t>
            </a:r>
          </a:p>
          <a:p>
            <a:r>
              <a:rPr lang="en-US" altLang="zh-TW" dirty="0" err="1">
                <a:solidFill>
                  <a:srgbClr val="CC3399"/>
                </a:solidFill>
                <a:latin typeface="Courier New" panose="02070309020205020404" pitchFamily="49" charset="0"/>
                <a:cs typeface="Courier New" panose="02070309020205020404" pitchFamily="49" charset="0"/>
              </a:rPr>
              <a:t>var</a:t>
            </a:r>
            <a:r>
              <a:rPr lang="en-US" altLang="zh-TW" dirty="0">
                <a:latin typeface="Courier New" panose="02070309020205020404" pitchFamily="49" charset="0"/>
                <a:cs typeface="Courier New" panose="02070309020205020404" pitchFamily="49" charset="0"/>
              </a:rPr>
              <a:t> reversed = sort(names, </a:t>
            </a:r>
            <a:r>
              <a:rPr lang="en-US" altLang="zh-TW" dirty="0">
                <a:solidFill>
                  <a:schemeClr val="accent6">
                    <a:lumMod val="75000"/>
                  </a:schemeClr>
                </a:solidFill>
                <a:latin typeface="Courier New" panose="02070309020205020404" pitchFamily="49" charset="0"/>
                <a:cs typeface="Courier New" panose="02070309020205020404" pitchFamily="49" charset="0"/>
              </a:rPr>
              <a:t>backwards</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5" name="文字方塊 4"/>
          <p:cNvSpPr txBox="1"/>
          <p:nvPr/>
        </p:nvSpPr>
        <p:spPr>
          <a:xfrm>
            <a:off x="1944694" y="3536655"/>
            <a:ext cx="6021751" cy="415498"/>
          </a:xfrm>
          <a:prstGeom prst="rect">
            <a:avLst/>
          </a:prstGeom>
          <a:noFill/>
        </p:spPr>
        <p:txBody>
          <a:bodyPr wrap="square" rtlCol="0">
            <a:spAutoFit/>
          </a:bodyPr>
          <a:lstStyle/>
          <a:p>
            <a:pPr marL="214313" indent="-214313">
              <a:buFont typeface="Arial" panose="020B0604020202020204" pitchFamily="34" charset="0"/>
              <a:buChar char="•"/>
            </a:pPr>
            <a:r>
              <a:rPr lang="zh-TW" altLang="en-US" sz="2100" dirty="0">
                <a:solidFill>
                  <a:schemeClr val="tx1">
                    <a:lumMod val="75000"/>
                    <a:lumOff val="25000"/>
                  </a:schemeClr>
                </a:solidFill>
              </a:rPr>
              <a:t>當我們加入了</a:t>
            </a:r>
            <a:r>
              <a:rPr lang="en-US" altLang="zh-TW" sz="2100" dirty="0">
                <a:solidFill>
                  <a:schemeClr val="tx1">
                    <a:lumMod val="75000"/>
                    <a:lumOff val="25000"/>
                  </a:schemeClr>
                </a:solidFill>
              </a:rPr>
              <a:t>closure</a:t>
            </a:r>
            <a:r>
              <a:rPr lang="zh-TW" altLang="en-US" sz="2100" dirty="0">
                <a:solidFill>
                  <a:schemeClr val="tx1">
                    <a:lumMod val="75000"/>
                    <a:lumOff val="25000"/>
                  </a:schemeClr>
                </a:solidFill>
              </a:rPr>
              <a:t>的概念之後</a:t>
            </a:r>
            <a:r>
              <a:rPr lang="en-US" altLang="zh-TW" sz="2100" dirty="0">
                <a:solidFill>
                  <a:schemeClr val="tx1">
                    <a:lumMod val="75000"/>
                    <a:lumOff val="25000"/>
                  </a:schemeClr>
                </a:solidFill>
              </a:rPr>
              <a:t>...</a:t>
            </a:r>
            <a:endParaRPr lang="zh-TW" altLang="en-US" sz="2100" dirty="0">
              <a:solidFill>
                <a:schemeClr val="tx1">
                  <a:lumMod val="75000"/>
                  <a:lumOff val="25000"/>
                </a:schemeClr>
              </a:solidFill>
            </a:endParaRPr>
          </a:p>
        </p:txBody>
      </p:sp>
      <p:sp>
        <p:nvSpPr>
          <p:cNvPr id="6" name="文字方塊 5"/>
          <p:cNvSpPr txBox="1"/>
          <p:nvPr/>
        </p:nvSpPr>
        <p:spPr>
          <a:xfrm>
            <a:off x="2502903" y="4259393"/>
            <a:ext cx="5750621" cy="923330"/>
          </a:xfrm>
          <a:prstGeom prst="rect">
            <a:avLst/>
          </a:prstGeom>
          <a:noFill/>
        </p:spPr>
        <p:txBody>
          <a:bodyPr wrap="square" rtlCol="0">
            <a:spAutoFit/>
          </a:bodyPr>
          <a:lstStyle/>
          <a:p>
            <a:r>
              <a:rPr lang="en-US" altLang="zh-TW" dirty="0" err="1">
                <a:solidFill>
                  <a:srgbClr val="CC3399"/>
                </a:solidFill>
                <a:latin typeface="Courier New" panose="02070309020205020404" pitchFamily="49" charset="0"/>
                <a:cs typeface="Courier New" panose="02070309020205020404" pitchFamily="49" charset="0"/>
              </a:rPr>
              <a:t>v</a:t>
            </a:r>
            <a:r>
              <a:rPr lang="en-US" altLang="zh-TW" dirty="0" err="1" smtClean="0">
                <a:solidFill>
                  <a:srgbClr val="CC3399"/>
                </a:solidFill>
                <a:latin typeface="Courier New" panose="02070309020205020404" pitchFamily="49" charset="0"/>
                <a:cs typeface="Courier New" panose="02070309020205020404" pitchFamily="49" charset="0"/>
              </a:rPr>
              <a:t>ar</a:t>
            </a:r>
            <a:r>
              <a:rPr lang="en-US" altLang="zh-TW" dirty="0" smtClean="0">
                <a:latin typeface="Courier New" panose="02070309020205020404" pitchFamily="49" charset="0"/>
                <a:cs typeface="Courier New" panose="02070309020205020404" pitchFamily="49" charset="0"/>
              </a:rPr>
              <a:t> reversed </a:t>
            </a:r>
            <a:r>
              <a:rPr lang="en-US" altLang="zh-TW" dirty="0">
                <a:latin typeface="Courier New" panose="02070309020205020404" pitchFamily="49" charset="0"/>
                <a:cs typeface="Courier New" panose="02070309020205020404" pitchFamily="49" charset="0"/>
              </a:rPr>
              <a:t>= sort(names, { (s1: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s2: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-&gt; </a:t>
            </a:r>
            <a:r>
              <a:rPr lang="en-US" altLang="zh-TW" dirty="0">
                <a:solidFill>
                  <a:srgbClr val="6600FF"/>
                </a:solidFill>
                <a:latin typeface="Courier New" panose="02070309020205020404" pitchFamily="49" charset="0"/>
                <a:cs typeface="Courier New" panose="02070309020205020404" pitchFamily="49" charset="0"/>
              </a:rPr>
              <a:t>Bool</a:t>
            </a:r>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in</a:t>
            </a:r>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return</a:t>
            </a:r>
            <a:r>
              <a:rPr lang="en-US" altLang="zh-TW" dirty="0">
                <a:latin typeface="Courier New" panose="02070309020205020404" pitchFamily="49" charset="0"/>
                <a:cs typeface="Courier New" panose="02070309020205020404" pitchFamily="49" charset="0"/>
              </a:rPr>
              <a:t> s1 &gt; s2 } )</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5308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Passing Method</a:t>
            </a:r>
            <a:endParaRPr lang="zh-TW" altLang="en-US" dirty="0"/>
          </a:p>
        </p:txBody>
      </p:sp>
      <p:sp>
        <p:nvSpPr>
          <p:cNvPr id="3" name="內容版面配置區 2"/>
          <p:cNvSpPr>
            <a:spLocks noGrp="1"/>
          </p:cNvSpPr>
          <p:nvPr>
            <p:ph idx="1"/>
          </p:nvPr>
        </p:nvSpPr>
        <p:spPr>
          <a:xfrm>
            <a:off x="1763688" y="2564904"/>
            <a:ext cx="6696744" cy="3489325"/>
          </a:xfrm>
        </p:spPr>
        <p:txBody>
          <a:bodyPr>
            <a:normAutofit/>
          </a:bodyPr>
          <a:lstStyle/>
          <a:p>
            <a:r>
              <a:rPr lang="en-US" altLang="zh-TW" sz="2400" dirty="0"/>
              <a:t>Passing by value(except class and function)</a:t>
            </a:r>
          </a:p>
          <a:p>
            <a:r>
              <a:rPr lang="zh-TW" altLang="en-US" sz="2400" dirty="0"/>
              <a:t>可以傳輸諸如</a:t>
            </a:r>
            <a:r>
              <a:rPr lang="en-US" altLang="zh-TW" sz="2400" dirty="0"/>
              <a:t>tuple</a:t>
            </a:r>
            <a:r>
              <a:rPr lang="zh-TW" altLang="en-US" sz="2400" dirty="0"/>
              <a:t>或是</a:t>
            </a:r>
            <a:r>
              <a:rPr lang="en-US" altLang="zh-TW" sz="2400" dirty="0"/>
              <a:t>function</a:t>
            </a:r>
            <a:r>
              <a:rPr lang="zh-TW" altLang="en-US" sz="2400" dirty="0"/>
              <a:t>的格式</a:t>
            </a:r>
            <a:endParaRPr lang="en-US" altLang="zh-TW" sz="2400" dirty="0"/>
          </a:p>
          <a:p>
            <a:r>
              <a:rPr lang="en-US" altLang="zh-TW" sz="2400" dirty="0"/>
              <a:t>Example:</a:t>
            </a:r>
            <a:endParaRPr lang="zh-TW" altLang="en-US" sz="2400" dirty="0"/>
          </a:p>
        </p:txBody>
      </p:sp>
    </p:spTree>
    <p:extLst>
      <p:ext uri="{BB962C8B-B14F-4D97-AF65-F5344CB8AC3E}">
        <p14:creationId xmlns:p14="http://schemas.microsoft.com/office/powerpoint/2010/main" val="146728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Outline</a:t>
            </a:r>
          </a:p>
        </p:txBody>
      </p:sp>
      <p:sp>
        <p:nvSpPr>
          <p:cNvPr id="6147" name="Rectangle 3"/>
          <p:cNvSpPr>
            <a:spLocks noGrp="1" noChangeArrowheads="1"/>
          </p:cNvSpPr>
          <p:nvPr>
            <p:ph type="body" idx="1"/>
          </p:nvPr>
        </p:nvSpPr>
        <p:spPr>
          <a:xfrm>
            <a:off x="971600" y="2564904"/>
            <a:ext cx="8324850" cy="3489325"/>
          </a:xfrm>
        </p:spPr>
        <p:txBody>
          <a:bodyPr/>
          <a:lstStyle/>
          <a:p>
            <a:pPr eaLnBrk="1" hangingPunct="1"/>
            <a:r>
              <a:rPr lang="en-GB" altLang="en-US" dirty="0" smtClean="0"/>
              <a:t>Introduction</a:t>
            </a:r>
          </a:p>
          <a:p>
            <a:pPr eaLnBrk="1" hangingPunct="1"/>
            <a:r>
              <a:rPr lang="en-GB" altLang="en-US" dirty="0" smtClean="0"/>
              <a:t>Data Type</a:t>
            </a:r>
          </a:p>
          <a:p>
            <a:pPr eaLnBrk="1" hangingPunct="1"/>
            <a:r>
              <a:rPr lang="en-GB" altLang="en-US" dirty="0" smtClean="0"/>
              <a:t>Function</a:t>
            </a:r>
          </a:p>
          <a:p>
            <a:pPr eaLnBrk="1" hangingPunct="1"/>
            <a:r>
              <a:rPr lang="en-GB" altLang="en-US" dirty="0" smtClean="0"/>
              <a:t>Statement</a:t>
            </a:r>
          </a:p>
          <a:p>
            <a:pPr eaLnBrk="1" hangingPunct="1"/>
            <a:r>
              <a:rPr lang="en-GB" altLang="en-US" dirty="0" smtClean="0"/>
              <a:t>Demo</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30449" y="1399511"/>
            <a:ext cx="6666614" cy="4247317"/>
          </a:xfrm>
          <a:prstGeom prst="rect">
            <a:avLst/>
          </a:prstGeom>
          <a:noFill/>
        </p:spPr>
        <p:txBody>
          <a:bodyPr wrap="square" rtlCol="0">
            <a:spAutoFit/>
          </a:bodyPr>
          <a:lstStyle/>
          <a:p>
            <a:r>
              <a:rPr lang="en-US" altLang="zh-TW" dirty="0" err="1">
                <a:solidFill>
                  <a:srgbClr val="CC3399"/>
                </a:solidFill>
                <a:latin typeface="Courier New" panose="02070309020205020404" pitchFamily="49" charset="0"/>
                <a:cs typeface="Courier New" panose="02070309020205020404" pitchFamily="49" charset="0"/>
              </a:rPr>
              <a:t>func</a:t>
            </a:r>
            <a:r>
              <a:rPr lang="en-US" altLang="zh-TW" dirty="0">
                <a:latin typeface="Courier New" panose="02070309020205020404" pitchFamily="49" charset="0"/>
                <a:cs typeface="Courier New" panose="02070309020205020404" pitchFamily="49" charset="0"/>
              </a:rPr>
              <a:t> count(string: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-&gt; (num1: </a:t>
            </a:r>
            <a:r>
              <a:rPr lang="en-US" altLang="zh-TW" dirty="0" err="1">
                <a:solidFill>
                  <a:srgbClr val="6600FF"/>
                </a:solidFill>
                <a:latin typeface="Courier New" panose="02070309020205020404" pitchFamily="49" charset="0"/>
                <a:cs typeface="Courier New" panose="02070309020205020404" pitchFamily="49" charset="0"/>
              </a:rPr>
              <a:t>Int</a:t>
            </a:r>
            <a:r>
              <a:rPr lang="en-US" altLang="zh-TW" dirty="0">
                <a:latin typeface="Courier New" panose="02070309020205020404" pitchFamily="49" charset="0"/>
                <a:cs typeface="Courier New" panose="02070309020205020404" pitchFamily="49" charset="0"/>
              </a:rPr>
              <a:t>, num2: </a:t>
            </a:r>
            <a:r>
              <a:rPr lang="en-US" altLang="zh-TW" dirty="0" err="1">
                <a:solidFill>
                  <a:srgbClr val="6600FF"/>
                </a:solidFill>
                <a:latin typeface="Courier New" panose="02070309020205020404" pitchFamily="49" charset="0"/>
                <a:cs typeface="Courier New" panose="02070309020205020404" pitchFamily="49" charset="0"/>
              </a:rPr>
              <a:t>Int</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solidFill>
                  <a:srgbClr val="CC3399"/>
                </a:solidFill>
                <a:latin typeface="Courier New" panose="02070309020205020404" pitchFamily="49" charset="0"/>
                <a:cs typeface="Courier New" panose="02070309020205020404" pitchFamily="49" charset="0"/>
              </a:rPr>
              <a:t>var</a:t>
            </a:r>
            <a:r>
              <a:rPr lang="en-US" altLang="zh-TW" dirty="0">
                <a:latin typeface="Courier New" panose="02070309020205020404" pitchFamily="49" charset="0"/>
                <a:cs typeface="Courier New" panose="02070309020205020404" pitchFamily="49" charset="0"/>
              </a:rPr>
              <a:t> num1 = </a:t>
            </a:r>
            <a:r>
              <a:rPr lang="en-US" altLang="zh-TW" dirty="0">
                <a:solidFill>
                  <a:srgbClr val="0033CC"/>
                </a:solidFill>
                <a:latin typeface="Courier New" panose="02070309020205020404" pitchFamily="49" charset="0"/>
                <a:cs typeface="Courier New" panose="02070309020205020404" pitchFamily="49" charset="0"/>
              </a:rPr>
              <a:t>0</a:t>
            </a:r>
            <a:r>
              <a:rPr lang="en-US" altLang="zh-TW" dirty="0">
                <a:latin typeface="Courier New" panose="02070309020205020404" pitchFamily="49" charset="0"/>
                <a:cs typeface="Courier New" panose="02070309020205020404" pitchFamily="49" charset="0"/>
              </a:rPr>
              <a:t>, num2 = </a:t>
            </a:r>
            <a:r>
              <a:rPr lang="en-US" altLang="zh-TW" dirty="0">
                <a:solidFill>
                  <a:srgbClr val="0033CC"/>
                </a:solidFill>
                <a:latin typeface="Courier New" panose="02070309020205020404" pitchFamily="49" charset="0"/>
                <a:cs typeface="Courier New" panose="02070309020205020404" pitchFamily="49" charset="0"/>
              </a:rPr>
              <a:t>0</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for</a:t>
            </a:r>
            <a:r>
              <a:rPr lang="en-US" altLang="zh-TW" dirty="0">
                <a:latin typeface="Courier New" panose="02070309020205020404" pitchFamily="49" charset="0"/>
                <a:cs typeface="Courier New" panose="02070309020205020404" pitchFamily="49" charset="0"/>
              </a:rPr>
              <a:t> character </a:t>
            </a:r>
            <a:r>
              <a:rPr lang="en-US" altLang="zh-TW" dirty="0">
                <a:solidFill>
                  <a:srgbClr val="CC3399"/>
                </a:solidFill>
                <a:latin typeface="Courier New" panose="02070309020205020404" pitchFamily="49" charset="0"/>
                <a:cs typeface="Courier New" panose="02070309020205020404" pitchFamily="49" charset="0"/>
              </a:rPr>
              <a:t>in</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string.</a:t>
            </a:r>
            <a:r>
              <a:rPr lang="en-US" altLang="zh-TW" dirty="0" err="1">
                <a:solidFill>
                  <a:srgbClr val="6600FF"/>
                </a:solidFill>
                <a:latin typeface="Courier New" panose="02070309020205020404" pitchFamily="49" charset="0"/>
                <a:cs typeface="Courier New" panose="02070309020205020404" pitchFamily="49" charset="0"/>
              </a:rPr>
              <a:t>characters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switch</a:t>
            </a:r>
            <a:r>
              <a:rPr lang="en-US" altLang="zh-TW" dirty="0">
                <a:latin typeface="Courier New" panose="02070309020205020404" pitchFamily="49" charset="0"/>
                <a:cs typeface="Courier New" panose="02070309020205020404" pitchFamily="49" charset="0"/>
              </a:rPr>
              <a:t>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(character).</a:t>
            </a:r>
            <a:r>
              <a:rPr lang="en-US" altLang="zh-TW" dirty="0" err="1">
                <a:solidFill>
                  <a:srgbClr val="6600FF"/>
                </a:solidFill>
                <a:latin typeface="Courier New" panose="02070309020205020404" pitchFamily="49" charset="0"/>
                <a:cs typeface="Courier New" panose="02070309020205020404" pitchFamily="49" charset="0"/>
              </a:rPr>
              <a:t>lowercaseString</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case</a:t>
            </a:r>
            <a:r>
              <a:rPr lang="en-US" altLang="zh-TW" dirty="0">
                <a:latin typeface="Courier New" panose="02070309020205020404" pitchFamily="49" charset="0"/>
                <a:cs typeface="Courier New" panose="02070309020205020404" pitchFamily="49" charset="0"/>
              </a:rPr>
              <a:t> </a:t>
            </a:r>
            <a:r>
              <a:rPr lang="en-US" altLang="zh-TW" dirty="0">
                <a:solidFill>
                  <a:srgbClr val="FF0000"/>
                </a:solidFill>
                <a:latin typeface="Courier New" panose="02070309020205020404" pitchFamily="49" charset="0"/>
                <a:cs typeface="Courier New" panose="02070309020205020404" pitchFamily="49" charset="0"/>
              </a:rPr>
              <a:t>"a"</a:t>
            </a:r>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++num1</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case</a:t>
            </a:r>
            <a:r>
              <a:rPr lang="en-US" altLang="zh-TW" dirty="0">
                <a:latin typeface="Courier New" panose="02070309020205020404" pitchFamily="49" charset="0"/>
                <a:cs typeface="Courier New" panose="02070309020205020404" pitchFamily="49" charset="0"/>
              </a:rPr>
              <a:t> </a:t>
            </a:r>
            <a:r>
              <a:rPr lang="en-US" altLang="zh-TW" dirty="0">
                <a:solidFill>
                  <a:srgbClr val="FF0000"/>
                </a:solidFill>
                <a:latin typeface="Courier New" panose="02070309020205020404" pitchFamily="49" charset="0"/>
                <a:cs typeface="Courier New" panose="02070309020205020404" pitchFamily="49" charset="0"/>
              </a:rPr>
              <a:t>"b"</a:t>
            </a:r>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++num2</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default</a:t>
            </a:r>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break</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return</a:t>
            </a:r>
            <a:r>
              <a:rPr lang="en-US" altLang="zh-TW" dirty="0">
                <a:latin typeface="Courier New" panose="02070309020205020404" pitchFamily="49" charset="0"/>
                <a:cs typeface="Courier New" panose="02070309020205020404" pitchFamily="49" charset="0"/>
              </a:rPr>
              <a:t> (num1, num2)</a:t>
            </a: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930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902038" y="1269262"/>
            <a:ext cx="6686550" cy="624663"/>
          </a:xfrm>
        </p:spPr>
        <p:txBody>
          <a:bodyPr>
            <a:normAutofit/>
          </a:bodyPr>
          <a:lstStyle/>
          <a:p>
            <a:r>
              <a:rPr lang="zh-TW" altLang="en-US" sz="1800" dirty="0"/>
              <a:t>函式的參數是</a:t>
            </a:r>
            <a:r>
              <a:rPr lang="en-US" altLang="zh-TW" sz="1800" dirty="0"/>
              <a:t>function</a:t>
            </a:r>
            <a:endParaRPr lang="zh-TW" altLang="en-US" sz="1800" dirty="0"/>
          </a:p>
        </p:txBody>
      </p:sp>
      <p:sp>
        <p:nvSpPr>
          <p:cNvPr id="4" name="文字方塊 3"/>
          <p:cNvSpPr txBox="1"/>
          <p:nvPr/>
        </p:nvSpPr>
        <p:spPr>
          <a:xfrm>
            <a:off x="1902038" y="1989618"/>
            <a:ext cx="6518948" cy="3323987"/>
          </a:xfrm>
          <a:prstGeom prst="rect">
            <a:avLst/>
          </a:prstGeom>
          <a:noFill/>
        </p:spPr>
        <p:txBody>
          <a:bodyPr wrap="square" rtlCol="0">
            <a:spAutoFit/>
          </a:bodyPr>
          <a:lstStyle/>
          <a:p>
            <a:r>
              <a:rPr lang="en-US" altLang="zh-TW" sz="1500" dirty="0" err="1">
                <a:solidFill>
                  <a:srgbClr val="CC3399"/>
                </a:solidFill>
                <a:latin typeface="Courier New" panose="02070309020205020404" pitchFamily="49" charset="0"/>
                <a:cs typeface="Courier New" panose="02070309020205020404" pitchFamily="49" charset="0"/>
              </a:rPr>
              <a:t>func</a:t>
            </a:r>
            <a:r>
              <a:rPr lang="en-US" altLang="zh-TW" sz="1500" dirty="0">
                <a:latin typeface="Courier New" panose="02070309020205020404" pitchFamily="49" charset="0"/>
                <a:cs typeface="Courier New" panose="02070309020205020404" pitchFamily="49" charset="0"/>
              </a:rPr>
              <a:t> </a:t>
            </a:r>
            <a:r>
              <a:rPr lang="en-US" altLang="zh-TW" sz="1500" dirty="0" err="1">
                <a:latin typeface="Courier New" panose="02070309020205020404" pitchFamily="49" charset="0"/>
                <a:cs typeface="Courier New" panose="02070309020205020404" pitchFamily="49" charset="0"/>
              </a:rPr>
              <a:t>addTwoInts</a:t>
            </a:r>
            <a:r>
              <a:rPr lang="en-US" altLang="zh-TW" sz="1500" dirty="0">
                <a:latin typeface="Courier New" panose="02070309020205020404" pitchFamily="49" charset="0"/>
                <a:cs typeface="Courier New" panose="02070309020205020404" pitchFamily="49" charset="0"/>
              </a:rPr>
              <a:t>(a: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b: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-&gt;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a:t>
            </a:r>
          </a:p>
          <a:p>
            <a:r>
              <a:rPr lang="en-US" altLang="zh-TW" sz="1500" dirty="0">
                <a:latin typeface="Courier New" panose="02070309020205020404" pitchFamily="49" charset="0"/>
                <a:cs typeface="Courier New" panose="02070309020205020404" pitchFamily="49" charset="0"/>
              </a:rPr>
              <a:t>    </a:t>
            </a:r>
            <a:r>
              <a:rPr lang="en-US" altLang="zh-TW" sz="1500" dirty="0">
                <a:solidFill>
                  <a:srgbClr val="CC3399"/>
                </a:solidFill>
                <a:latin typeface="Courier New" panose="02070309020205020404" pitchFamily="49" charset="0"/>
                <a:cs typeface="Courier New" panose="02070309020205020404" pitchFamily="49" charset="0"/>
              </a:rPr>
              <a:t>return</a:t>
            </a:r>
            <a:r>
              <a:rPr lang="en-US" altLang="zh-TW" sz="1500" dirty="0">
                <a:latin typeface="Courier New" panose="02070309020205020404" pitchFamily="49" charset="0"/>
                <a:cs typeface="Courier New" panose="02070309020205020404" pitchFamily="49" charset="0"/>
              </a:rPr>
              <a:t> a + b</a:t>
            </a:r>
          </a:p>
          <a:p>
            <a:r>
              <a:rPr lang="en-US" altLang="zh-TW" sz="1500" dirty="0">
                <a:latin typeface="Courier New" panose="02070309020205020404" pitchFamily="49" charset="0"/>
                <a:cs typeface="Courier New" panose="02070309020205020404" pitchFamily="49" charset="0"/>
              </a:rPr>
              <a:t>}</a:t>
            </a:r>
          </a:p>
          <a:p>
            <a:r>
              <a:rPr lang="en-US" altLang="zh-TW" sz="1500" dirty="0" err="1">
                <a:solidFill>
                  <a:srgbClr val="CC3399"/>
                </a:solidFill>
                <a:latin typeface="Courier New" panose="02070309020205020404" pitchFamily="49" charset="0"/>
                <a:cs typeface="Courier New" panose="02070309020205020404" pitchFamily="49" charset="0"/>
              </a:rPr>
              <a:t>func</a:t>
            </a:r>
            <a:r>
              <a:rPr lang="en-US" altLang="zh-TW" sz="1500" dirty="0">
                <a:latin typeface="Courier New" panose="02070309020205020404" pitchFamily="49" charset="0"/>
                <a:cs typeface="Courier New" panose="02070309020205020404" pitchFamily="49" charset="0"/>
              </a:rPr>
              <a:t> </a:t>
            </a:r>
            <a:r>
              <a:rPr lang="en-US" altLang="zh-TW" sz="1500" dirty="0" err="1">
                <a:latin typeface="Courier New" panose="02070309020205020404" pitchFamily="49" charset="0"/>
                <a:cs typeface="Courier New" panose="02070309020205020404" pitchFamily="49" charset="0"/>
              </a:rPr>
              <a:t>multiplyTwoInts</a:t>
            </a:r>
            <a:r>
              <a:rPr lang="en-US" altLang="zh-TW" sz="1500" dirty="0">
                <a:latin typeface="Courier New" panose="02070309020205020404" pitchFamily="49" charset="0"/>
                <a:cs typeface="Courier New" panose="02070309020205020404" pitchFamily="49" charset="0"/>
              </a:rPr>
              <a:t>(a: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b: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-&gt;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a:t>
            </a:r>
          </a:p>
          <a:p>
            <a:r>
              <a:rPr lang="en-US" altLang="zh-TW" sz="1500" dirty="0">
                <a:latin typeface="Courier New" panose="02070309020205020404" pitchFamily="49" charset="0"/>
                <a:cs typeface="Courier New" panose="02070309020205020404" pitchFamily="49" charset="0"/>
              </a:rPr>
              <a:t>    </a:t>
            </a:r>
            <a:r>
              <a:rPr lang="en-US" altLang="zh-TW" sz="1500" dirty="0">
                <a:solidFill>
                  <a:srgbClr val="CC3399"/>
                </a:solidFill>
                <a:latin typeface="Courier New" panose="02070309020205020404" pitchFamily="49" charset="0"/>
                <a:cs typeface="Courier New" panose="02070309020205020404" pitchFamily="49" charset="0"/>
              </a:rPr>
              <a:t>return</a:t>
            </a:r>
            <a:r>
              <a:rPr lang="en-US" altLang="zh-TW" sz="1500" dirty="0">
                <a:latin typeface="Courier New" panose="02070309020205020404" pitchFamily="49" charset="0"/>
                <a:cs typeface="Courier New" panose="02070309020205020404" pitchFamily="49" charset="0"/>
              </a:rPr>
              <a:t> a * b</a:t>
            </a:r>
          </a:p>
          <a:p>
            <a:r>
              <a:rPr lang="en-US" altLang="zh-TW" sz="1500" dirty="0">
                <a:latin typeface="Courier New" panose="02070309020205020404" pitchFamily="49" charset="0"/>
                <a:cs typeface="Courier New" panose="02070309020205020404" pitchFamily="49" charset="0"/>
              </a:rPr>
              <a:t>}</a:t>
            </a:r>
          </a:p>
          <a:p>
            <a:endParaRPr lang="en-US" altLang="zh-TW" sz="1500" dirty="0">
              <a:latin typeface="Courier New" panose="02070309020205020404" pitchFamily="49" charset="0"/>
              <a:cs typeface="Courier New" panose="02070309020205020404" pitchFamily="49" charset="0"/>
            </a:endParaRPr>
          </a:p>
          <a:p>
            <a:r>
              <a:rPr lang="en-US" altLang="zh-TW" sz="1500" dirty="0" err="1">
                <a:solidFill>
                  <a:srgbClr val="CC3399"/>
                </a:solidFill>
                <a:latin typeface="Courier New" panose="02070309020205020404" pitchFamily="49" charset="0"/>
                <a:cs typeface="Courier New" panose="02070309020205020404" pitchFamily="49" charset="0"/>
              </a:rPr>
              <a:t>func</a:t>
            </a:r>
            <a:r>
              <a:rPr lang="en-US" altLang="zh-TW" sz="1500" dirty="0">
                <a:latin typeface="Courier New" panose="02070309020205020404" pitchFamily="49" charset="0"/>
                <a:cs typeface="Courier New" panose="02070309020205020404" pitchFamily="49" charset="0"/>
              </a:rPr>
              <a:t> </a:t>
            </a:r>
            <a:r>
              <a:rPr lang="en-US" altLang="zh-TW" sz="1500" dirty="0" err="1">
                <a:latin typeface="Courier New" panose="02070309020205020404" pitchFamily="49" charset="0"/>
                <a:cs typeface="Courier New" panose="02070309020205020404" pitchFamily="49" charset="0"/>
              </a:rPr>
              <a:t>printMathResult</a:t>
            </a:r>
            <a:r>
              <a:rPr lang="en-US" altLang="zh-TW" sz="1500" dirty="0">
                <a:latin typeface="Courier New" panose="02070309020205020404" pitchFamily="49" charset="0"/>
                <a:cs typeface="Courier New" panose="02070309020205020404" pitchFamily="49" charset="0"/>
              </a:rPr>
              <a:t>(</a:t>
            </a:r>
            <a:r>
              <a:rPr lang="en-US" altLang="zh-TW" sz="1500" dirty="0" err="1">
                <a:latin typeface="Courier New" panose="02070309020205020404" pitchFamily="49" charset="0"/>
                <a:cs typeface="Courier New" panose="02070309020205020404" pitchFamily="49" charset="0"/>
              </a:rPr>
              <a:t>mathFunction</a:t>
            </a:r>
            <a:r>
              <a:rPr lang="en-US" altLang="zh-TW" sz="1500" dirty="0">
                <a:latin typeface="Courier New" panose="02070309020205020404" pitchFamily="49" charset="0"/>
                <a:cs typeface="Courier New" panose="02070309020205020404" pitchFamily="49" charset="0"/>
              </a:rPr>
              <a:t>: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-&gt;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a: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b: </a:t>
            </a:r>
            <a:r>
              <a:rPr lang="en-US" altLang="zh-TW" sz="1500" dirty="0" err="1">
                <a:solidFill>
                  <a:srgbClr val="6600FF"/>
                </a:solidFill>
                <a:latin typeface="Courier New" panose="02070309020205020404" pitchFamily="49" charset="0"/>
                <a:cs typeface="Courier New" panose="02070309020205020404" pitchFamily="49" charset="0"/>
              </a:rPr>
              <a:t>Int</a:t>
            </a:r>
            <a:r>
              <a:rPr lang="en-US" altLang="zh-TW" sz="1500" dirty="0">
                <a:latin typeface="Courier New" panose="02070309020205020404" pitchFamily="49" charset="0"/>
                <a:cs typeface="Courier New" panose="02070309020205020404" pitchFamily="49" charset="0"/>
              </a:rPr>
              <a:t>) {</a:t>
            </a:r>
          </a:p>
          <a:p>
            <a:r>
              <a:rPr lang="en-US" altLang="zh-TW" sz="1500" dirty="0">
                <a:latin typeface="Courier New" panose="02070309020205020404" pitchFamily="49" charset="0"/>
                <a:cs typeface="Courier New" panose="02070309020205020404" pitchFamily="49" charset="0"/>
              </a:rPr>
              <a:t>    print</a:t>
            </a:r>
            <a:r>
              <a:rPr lang="en-US" altLang="zh-TW" sz="1500" dirty="0">
                <a:solidFill>
                  <a:srgbClr val="FF0000"/>
                </a:solidFill>
                <a:latin typeface="Courier New" panose="02070309020205020404" pitchFamily="49" charset="0"/>
                <a:cs typeface="Courier New" panose="02070309020205020404" pitchFamily="49" charset="0"/>
              </a:rPr>
              <a:t>("Result: </a:t>
            </a:r>
            <a:r>
              <a:rPr lang="en-US" altLang="zh-TW" sz="1500" dirty="0">
                <a:latin typeface="Courier New" panose="02070309020205020404" pitchFamily="49" charset="0"/>
                <a:cs typeface="Courier New" panose="02070309020205020404" pitchFamily="49" charset="0"/>
              </a:rPr>
              <a:t>\</a:t>
            </a:r>
            <a:r>
              <a:rPr lang="en-US" altLang="zh-TW" sz="1500" dirty="0">
                <a:solidFill>
                  <a:srgbClr val="FF0000"/>
                </a:solidFill>
                <a:latin typeface="Courier New" panose="02070309020205020404" pitchFamily="49" charset="0"/>
                <a:cs typeface="Courier New" panose="02070309020205020404" pitchFamily="49" charset="0"/>
              </a:rPr>
              <a:t>(</a:t>
            </a:r>
            <a:r>
              <a:rPr lang="en-US" altLang="zh-TW" sz="1500" dirty="0" err="1">
                <a:latin typeface="Courier New" panose="02070309020205020404" pitchFamily="49" charset="0"/>
                <a:cs typeface="Courier New" panose="02070309020205020404" pitchFamily="49" charset="0"/>
              </a:rPr>
              <a:t>mathFunction</a:t>
            </a:r>
            <a:r>
              <a:rPr lang="en-US" altLang="zh-TW" sz="1500" dirty="0">
                <a:latin typeface="Courier New" panose="02070309020205020404" pitchFamily="49" charset="0"/>
                <a:cs typeface="Courier New" panose="02070309020205020404" pitchFamily="49" charset="0"/>
              </a:rPr>
              <a:t>(a, b)</a:t>
            </a:r>
            <a:r>
              <a:rPr lang="en-US" altLang="zh-TW" sz="1500" dirty="0">
                <a:solidFill>
                  <a:srgbClr val="FF0000"/>
                </a:solidFill>
                <a:latin typeface="Courier New" panose="02070309020205020404" pitchFamily="49" charset="0"/>
                <a:cs typeface="Courier New" panose="02070309020205020404" pitchFamily="49" charset="0"/>
              </a:rPr>
              <a:t>)"</a:t>
            </a:r>
            <a:r>
              <a:rPr lang="en-US" altLang="zh-TW" sz="1500" dirty="0">
                <a:latin typeface="Courier New" panose="02070309020205020404" pitchFamily="49" charset="0"/>
                <a:cs typeface="Courier New" panose="02070309020205020404" pitchFamily="49" charset="0"/>
              </a:rPr>
              <a:t>)</a:t>
            </a:r>
          </a:p>
          <a:p>
            <a:r>
              <a:rPr lang="en-US" altLang="zh-TW" sz="1500" dirty="0">
                <a:latin typeface="Courier New" panose="02070309020205020404" pitchFamily="49" charset="0"/>
                <a:cs typeface="Courier New" panose="02070309020205020404" pitchFamily="49" charset="0"/>
              </a:rPr>
              <a:t>}</a:t>
            </a:r>
          </a:p>
          <a:p>
            <a:r>
              <a:rPr lang="en-US" altLang="zh-TW" sz="1500" dirty="0" err="1">
                <a:latin typeface="Courier New" panose="02070309020205020404" pitchFamily="49" charset="0"/>
                <a:cs typeface="Courier New" panose="02070309020205020404" pitchFamily="49" charset="0"/>
              </a:rPr>
              <a:t>printMathResult</a:t>
            </a:r>
            <a:r>
              <a:rPr lang="en-US" altLang="zh-TW" sz="1500" dirty="0">
                <a:latin typeface="Courier New" panose="02070309020205020404" pitchFamily="49" charset="0"/>
                <a:cs typeface="Courier New" panose="02070309020205020404" pitchFamily="49" charset="0"/>
              </a:rPr>
              <a:t>(</a:t>
            </a:r>
            <a:r>
              <a:rPr lang="en-US" altLang="zh-TW" sz="1500" dirty="0" err="1">
                <a:latin typeface="Courier New" panose="02070309020205020404" pitchFamily="49" charset="0"/>
                <a:cs typeface="Courier New" panose="02070309020205020404" pitchFamily="49" charset="0"/>
              </a:rPr>
              <a:t>addTwoInts</a:t>
            </a:r>
            <a:r>
              <a:rPr lang="en-US" altLang="zh-TW" sz="1500" dirty="0">
                <a:latin typeface="Courier New" panose="02070309020205020404" pitchFamily="49" charset="0"/>
                <a:cs typeface="Courier New" panose="02070309020205020404" pitchFamily="49" charset="0"/>
              </a:rPr>
              <a:t>, a: </a:t>
            </a:r>
            <a:r>
              <a:rPr lang="en-US" altLang="zh-TW" sz="1500" dirty="0">
                <a:solidFill>
                  <a:srgbClr val="0033CC"/>
                </a:solidFill>
                <a:latin typeface="Courier New" panose="02070309020205020404" pitchFamily="49" charset="0"/>
                <a:cs typeface="Courier New" panose="02070309020205020404" pitchFamily="49" charset="0"/>
              </a:rPr>
              <a:t>3</a:t>
            </a:r>
            <a:r>
              <a:rPr lang="en-US" altLang="zh-TW" sz="1500" dirty="0">
                <a:latin typeface="Courier New" panose="02070309020205020404" pitchFamily="49" charset="0"/>
                <a:cs typeface="Courier New" panose="02070309020205020404" pitchFamily="49" charset="0"/>
              </a:rPr>
              <a:t>, b: </a:t>
            </a:r>
            <a:r>
              <a:rPr lang="en-US" altLang="zh-TW" sz="1500" dirty="0">
                <a:solidFill>
                  <a:srgbClr val="0033CC"/>
                </a:solidFill>
                <a:latin typeface="Courier New" panose="02070309020205020404" pitchFamily="49" charset="0"/>
                <a:cs typeface="Courier New" panose="02070309020205020404" pitchFamily="49" charset="0"/>
              </a:rPr>
              <a:t>5</a:t>
            </a:r>
            <a:r>
              <a:rPr lang="en-US" altLang="zh-TW" sz="1500" dirty="0">
                <a:latin typeface="Courier New" panose="02070309020205020404" pitchFamily="49" charset="0"/>
                <a:cs typeface="Courier New" panose="02070309020205020404" pitchFamily="49" charset="0"/>
              </a:rPr>
              <a:t>)</a:t>
            </a:r>
            <a:r>
              <a:rPr lang="en-US" altLang="zh-TW" sz="1500" dirty="0">
                <a:solidFill>
                  <a:srgbClr val="339933"/>
                </a:solidFill>
                <a:latin typeface="Courier New" panose="02070309020205020404" pitchFamily="49" charset="0"/>
                <a:cs typeface="Courier New" panose="02070309020205020404" pitchFamily="49" charset="0"/>
              </a:rPr>
              <a:t>// prints "Result: 8</a:t>
            </a:r>
            <a:endParaRPr lang="zh-TW" altLang="en-US" sz="1500" dirty="0">
              <a:solidFill>
                <a:srgbClr val="339933"/>
              </a:solidFill>
              <a:latin typeface="Courier New" panose="02070309020205020404" pitchFamily="49" charset="0"/>
              <a:cs typeface="Courier New" panose="02070309020205020404" pitchFamily="49" charset="0"/>
            </a:endParaRPr>
          </a:p>
          <a:p>
            <a:r>
              <a:rPr lang="en-US" altLang="zh-TW" sz="1500" dirty="0">
                <a:solidFill>
                  <a:srgbClr val="339933"/>
                </a:solidFill>
                <a:latin typeface="Courier New" panose="02070309020205020404" pitchFamily="49" charset="0"/>
                <a:cs typeface="Courier New" panose="02070309020205020404" pitchFamily="49" charset="0"/>
              </a:rPr>
              <a:t>//</a:t>
            </a:r>
            <a:r>
              <a:rPr lang="zh-TW" altLang="en-US" sz="1500" dirty="0">
                <a:solidFill>
                  <a:srgbClr val="339933"/>
                </a:solidFill>
                <a:latin typeface="Courier New" panose="02070309020205020404" pitchFamily="49" charset="0"/>
                <a:cs typeface="Courier New" panose="02070309020205020404" pitchFamily="49" charset="0"/>
              </a:rPr>
              <a:t>函式的輸入為一個任意函式，只要滿足吃進兩個參數輸出一個參數皆可</a:t>
            </a:r>
          </a:p>
        </p:txBody>
      </p:sp>
    </p:spTree>
    <p:extLst>
      <p:ext uri="{BB962C8B-B14F-4D97-AF65-F5344CB8AC3E}">
        <p14:creationId xmlns:p14="http://schemas.microsoft.com/office/powerpoint/2010/main" val="1222151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Generic Subprograms</a:t>
            </a:r>
            <a:endParaRPr lang="zh-TW" altLang="en-US" dirty="0"/>
          </a:p>
        </p:txBody>
      </p:sp>
      <p:sp>
        <p:nvSpPr>
          <p:cNvPr id="3" name="內容版面配置區 2"/>
          <p:cNvSpPr>
            <a:spLocks noGrp="1"/>
          </p:cNvSpPr>
          <p:nvPr>
            <p:ph idx="1"/>
          </p:nvPr>
        </p:nvSpPr>
        <p:spPr/>
        <p:txBody>
          <a:bodyPr>
            <a:normAutofit/>
          </a:bodyPr>
          <a:lstStyle/>
          <a:p>
            <a:r>
              <a:rPr lang="en-US" altLang="zh-TW" sz="2400" dirty="0"/>
              <a:t>Make the functions flexible and reusable</a:t>
            </a:r>
          </a:p>
          <a:p>
            <a:r>
              <a:rPr lang="zh-TW" altLang="en-US" sz="2400" dirty="0"/>
              <a:t>避免過多重複的程式碼</a:t>
            </a:r>
          </a:p>
          <a:p>
            <a:r>
              <a:rPr lang="en-US" altLang="zh-TW" sz="2400" dirty="0"/>
              <a:t>Example:</a:t>
            </a:r>
            <a:endParaRPr lang="zh-TW" altLang="en-US" sz="2400" dirty="0"/>
          </a:p>
        </p:txBody>
      </p:sp>
    </p:spTree>
    <p:extLst>
      <p:ext uri="{BB962C8B-B14F-4D97-AF65-F5344CB8AC3E}">
        <p14:creationId xmlns:p14="http://schemas.microsoft.com/office/powerpoint/2010/main" val="405550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742549" y="4980025"/>
            <a:ext cx="6686550" cy="573798"/>
          </a:xfrm>
        </p:spPr>
        <p:txBody>
          <a:bodyPr>
            <a:normAutofit/>
          </a:bodyPr>
          <a:lstStyle/>
          <a:p>
            <a:r>
              <a:rPr lang="en-US" altLang="zh-TW" sz="2400" dirty="0"/>
              <a:t>it can be like this...</a:t>
            </a:r>
            <a:endParaRPr lang="zh-TW" altLang="en-US" sz="2400" dirty="0"/>
          </a:p>
        </p:txBody>
      </p:sp>
      <p:sp>
        <p:nvSpPr>
          <p:cNvPr id="4" name="文字方塊 3"/>
          <p:cNvSpPr txBox="1"/>
          <p:nvPr/>
        </p:nvSpPr>
        <p:spPr>
          <a:xfrm>
            <a:off x="1742549" y="1182199"/>
            <a:ext cx="6666614" cy="3693319"/>
          </a:xfrm>
          <a:prstGeom prst="rect">
            <a:avLst/>
          </a:prstGeom>
          <a:noFill/>
        </p:spPr>
        <p:txBody>
          <a:bodyPr wrap="square" rtlCol="0">
            <a:spAutoFit/>
          </a:bodyPr>
          <a:lstStyle/>
          <a:p>
            <a:r>
              <a:rPr lang="en-US" altLang="zh-TW" dirty="0" err="1">
                <a:solidFill>
                  <a:srgbClr val="CC3399"/>
                </a:solidFill>
                <a:latin typeface="Courier New" panose="02070309020205020404" pitchFamily="49" charset="0"/>
                <a:cs typeface="Courier New" panose="02070309020205020404" pitchFamily="49" charset="0"/>
              </a:rPr>
              <a:t>func</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swapTwoStrings</a:t>
            </a:r>
            <a:r>
              <a:rPr lang="en-US" altLang="zh-TW" dirty="0">
                <a:latin typeface="Courier New" panose="02070309020205020404" pitchFamily="49" charset="0"/>
                <a:cs typeface="Courier New" panose="02070309020205020404" pitchFamily="49" charset="0"/>
              </a:rPr>
              <a:t>(</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latin typeface="Courier New" panose="02070309020205020404" pitchFamily="49" charset="0"/>
                <a:cs typeface="Courier New" panose="02070309020205020404" pitchFamily="49" charset="0"/>
              </a:rPr>
              <a:t> a: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solidFill>
                  <a:srgbClr val="CC3399"/>
                </a:solidFill>
                <a:latin typeface="Courier New" panose="02070309020205020404" pitchFamily="49" charset="0"/>
                <a:cs typeface="Courier New" panose="02070309020205020404" pitchFamily="49" charset="0"/>
              </a:rPr>
              <a:t> _</a:t>
            </a:r>
            <a:r>
              <a:rPr lang="en-US" altLang="zh-TW" dirty="0">
                <a:latin typeface="Courier New" panose="02070309020205020404" pitchFamily="49" charset="0"/>
                <a:cs typeface="Courier New" panose="02070309020205020404" pitchFamily="49" charset="0"/>
              </a:rPr>
              <a:t> b: </a:t>
            </a:r>
            <a:r>
              <a:rPr lang="en-US" altLang="zh-TW" dirty="0">
                <a:solidFill>
                  <a:srgbClr val="6600FF"/>
                </a:solidFill>
                <a:latin typeface="Courier New" panose="02070309020205020404" pitchFamily="49" charset="0"/>
                <a:cs typeface="Courier New" panose="02070309020205020404" pitchFamily="49" charset="0"/>
              </a:rPr>
              <a:t>String</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let</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temporaryA</a:t>
            </a:r>
            <a:r>
              <a:rPr lang="en-US" altLang="zh-TW" dirty="0">
                <a:latin typeface="Courier New" panose="02070309020205020404" pitchFamily="49" charset="0"/>
                <a:cs typeface="Courier New" panose="02070309020205020404" pitchFamily="49" charset="0"/>
              </a:rPr>
              <a:t> = a</a:t>
            </a:r>
          </a:p>
          <a:p>
            <a:r>
              <a:rPr lang="en-US" altLang="zh-TW" dirty="0">
                <a:latin typeface="Courier New" panose="02070309020205020404" pitchFamily="49" charset="0"/>
                <a:cs typeface="Courier New" panose="02070309020205020404" pitchFamily="49" charset="0"/>
              </a:rPr>
              <a:t>    a = b</a:t>
            </a:r>
          </a:p>
          <a:p>
            <a:r>
              <a:rPr lang="en-US" altLang="zh-TW" dirty="0">
                <a:latin typeface="Courier New" panose="02070309020205020404" pitchFamily="49" charset="0"/>
                <a:cs typeface="Courier New" panose="02070309020205020404" pitchFamily="49" charset="0"/>
              </a:rPr>
              <a:t>    b = </a:t>
            </a:r>
            <a:r>
              <a:rPr lang="en-US" altLang="zh-TW" dirty="0" err="1">
                <a:latin typeface="Courier New" panose="02070309020205020404" pitchFamily="49" charset="0"/>
                <a:cs typeface="Courier New" panose="02070309020205020404" pitchFamily="49" charset="0"/>
              </a:rPr>
              <a:t>temporaryA</a:t>
            </a:r>
            <a:endParaRPr lang="en-US" altLang="zh-TW" dirty="0">
              <a:latin typeface="Courier New" panose="02070309020205020404" pitchFamily="49" charset="0"/>
              <a:cs typeface="Courier New" panose="02070309020205020404" pitchFamily="49" charset="0"/>
            </a:endParaRP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p>
          <a:p>
            <a:r>
              <a:rPr lang="en-US" altLang="zh-TW" dirty="0" err="1">
                <a:solidFill>
                  <a:srgbClr val="CC3399"/>
                </a:solidFill>
                <a:latin typeface="Courier New" panose="02070309020205020404" pitchFamily="49" charset="0"/>
                <a:cs typeface="Courier New" panose="02070309020205020404" pitchFamily="49" charset="0"/>
              </a:rPr>
              <a:t>func</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swapTwoDoubles</a:t>
            </a:r>
            <a:r>
              <a:rPr lang="en-US" altLang="zh-TW" dirty="0">
                <a:latin typeface="Courier New" panose="02070309020205020404" pitchFamily="49" charset="0"/>
                <a:cs typeface="Courier New" panose="02070309020205020404" pitchFamily="49" charset="0"/>
              </a:rPr>
              <a:t>(</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latin typeface="Courier New" panose="02070309020205020404" pitchFamily="49" charset="0"/>
                <a:cs typeface="Courier New" panose="02070309020205020404" pitchFamily="49" charset="0"/>
              </a:rPr>
              <a:t> a: </a:t>
            </a:r>
            <a:r>
              <a:rPr lang="en-US" altLang="zh-TW" dirty="0">
                <a:solidFill>
                  <a:srgbClr val="6600FF"/>
                </a:solidFill>
                <a:latin typeface="Courier New" panose="02070309020205020404" pitchFamily="49" charset="0"/>
                <a:cs typeface="Courier New" panose="02070309020205020404" pitchFamily="49" charset="0"/>
              </a:rPr>
              <a:t>Double</a:t>
            </a:r>
            <a:r>
              <a:rPr lang="en-US" altLang="zh-TW" dirty="0">
                <a:latin typeface="Courier New" panose="02070309020205020404" pitchFamily="49" charset="0"/>
                <a:cs typeface="Courier New" panose="02070309020205020404" pitchFamily="49" charset="0"/>
              </a:rPr>
              <a:t>, </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solidFill>
                  <a:srgbClr val="CC3399"/>
                </a:solidFill>
                <a:latin typeface="Courier New" panose="02070309020205020404" pitchFamily="49" charset="0"/>
                <a:cs typeface="Courier New" panose="02070309020205020404" pitchFamily="49" charset="0"/>
              </a:rPr>
              <a:t> _</a:t>
            </a:r>
            <a:r>
              <a:rPr lang="en-US" altLang="zh-TW" dirty="0">
                <a:latin typeface="Courier New" panose="02070309020205020404" pitchFamily="49" charset="0"/>
                <a:cs typeface="Courier New" panose="02070309020205020404" pitchFamily="49" charset="0"/>
              </a:rPr>
              <a:t> b: </a:t>
            </a:r>
            <a:r>
              <a:rPr lang="en-US" altLang="zh-TW" dirty="0">
                <a:solidFill>
                  <a:srgbClr val="6600FF"/>
                </a:solidFill>
                <a:latin typeface="Courier New" panose="02070309020205020404" pitchFamily="49" charset="0"/>
                <a:cs typeface="Courier New" panose="02070309020205020404" pitchFamily="49" charset="0"/>
              </a:rPr>
              <a:t>Double</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let</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temporaryA</a:t>
            </a:r>
            <a:r>
              <a:rPr lang="en-US" altLang="zh-TW" dirty="0">
                <a:latin typeface="Courier New" panose="02070309020205020404" pitchFamily="49" charset="0"/>
                <a:cs typeface="Courier New" panose="02070309020205020404" pitchFamily="49" charset="0"/>
              </a:rPr>
              <a:t> = a</a:t>
            </a:r>
          </a:p>
          <a:p>
            <a:r>
              <a:rPr lang="en-US" altLang="zh-TW" dirty="0">
                <a:latin typeface="Courier New" panose="02070309020205020404" pitchFamily="49" charset="0"/>
                <a:cs typeface="Courier New" panose="02070309020205020404" pitchFamily="49" charset="0"/>
              </a:rPr>
              <a:t>    a = b</a:t>
            </a:r>
          </a:p>
          <a:p>
            <a:r>
              <a:rPr lang="en-US" altLang="zh-TW" dirty="0">
                <a:latin typeface="Courier New" panose="02070309020205020404" pitchFamily="49" charset="0"/>
                <a:cs typeface="Courier New" panose="02070309020205020404" pitchFamily="49" charset="0"/>
              </a:rPr>
              <a:t>    b = </a:t>
            </a:r>
            <a:r>
              <a:rPr lang="en-US" altLang="zh-TW" dirty="0" err="1">
                <a:latin typeface="Courier New" panose="02070309020205020404" pitchFamily="49" charset="0"/>
                <a:cs typeface="Courier New" panose="02070309020205020404" pitchFamily="49" charset="0"/>
              </a:rPr>
              <a:t>temporaryA</a:t>
            </a:r>
            <a:endParaRPr lang="en-US" altLang="zh-TW" dirty="0">
              <a:latin typeface="Courier New" panose="02070309020205020404" pitchFamily="49" charset="0"/>
              <a:cs typeface="Courier New" panose="02070309020205020404" pitchFamily="49" charset="0"/>
            </a:endParaRPr>
          </a:p>
          <a:p>
            <a:r>
              <a:rPr lang="en-US" altLang="zh-TW"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3897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a:xfrm>
            <a:off x="1774447" y="3759939"/>
            <a:ext cx="6686550" cy="2104886"/>
          </a:xfrm>
        </p:spPr>
        <p:txBody>
          <a:bodyPr>
            <a:normAutofit/>
          </a:bodyPr>
          <a:lstStyle/>
          <a:p>
            <a:r>
              <a:rPr lang="zh-TW" altLang="en-US" sz="1800" dirty="0"/>
              <a:t>在這個範例裡面，</a:t>
            </a:r>
            <a:r>
              <a:rPr lang="en-US" altLang="zh-TW" sz="1800" dirty="0"/>
              <a:t>T</a:t>
            </a:r>
            <a:r>
              <a:rPr lang="zh-TW" altLang="en-US" sz="1800" dirty="0"/>
              <a:t>代表一個暫時的</a:t>
            </a:r>
            <a:r>
              <a:rPr lang="en-US" altLang="zh-TW" sz="1800" dirty="0"/>
              <a:t>type</a:t>
            </a:r>
            <a:r>
              <a:rPr lang="zh-TW" altLang="en-US" sz="1800" dirty="0"/>
              <a:t>，當呼叫函式時傳入的</a:t>
            </a:r>
            <a:r>
              <a:rPr lang="en-US" altLang="zh-TW" sz="1800" dirty="0"/>
              <a:t>parameter</a:t>
            </a:r>
            <a:r>
              <a:rPr lang="zh-TW" altLang="en-US" sz="1800" dirty="0"/>
              <a:t>的</a:t>
            </a:r>
            <a:r>
              <a:rPr lang="en-US" altLang="zh-TW" sz="1800" dirty="0"/>
              <a:t>type</a:t>
            </a:r>
            <a:r>
              <a:rPr lang="zh-TW" altLang="en-US" sz="1800" dirty="0"/>
              <a:t>為</a:t>
            </a:r>
            <a:r>
              <a:rPr lang="en-US" altLang="zh-TW" sz="1800" dirty="0" err="1"/>
              <a:t>Int</a:t>
            </a:r>
            <a:r>
              <a:rPr lang="zh-TW" altLang="en-US" sz="1800" dirty="0"/>
              <a:t>，則</a:t>
            </a:r>
            <a:r>
              <a:rPr lang="en-US" altLang="zh-TW" sz="1800" dirty="0"/>
              <a:t>T</a:t>
            </a:r>
            <a:r>
              <a:rPr lang="zh-TW" altLang="en-US" sz="1800" dirty="0"/>
              <a:t>為</a:t>
            </a:r>
            <a:r>
              <a:rPr lang="en-US" altLang="zh-TW" sz="1800" dirty="0" err="1"/>
              <a:t>Int</a:t>
            </a:r>
            <a:r>
              <a:rPr lang="zh-TW" altLang="en-US" sz="1800" dirty="0"/>
              <a:t>，如果傳入的</a:t>
            </a:r>
            <a:r>
              <a:rPr lang="en-US" altLang="zh-TW" sz="1800" dirty="0"/>
              <a:t>type</a:t>
            </a:r>
            <a:r>
              <a:rPr lang="zh-TW" altLang="en-US" sz="1800" dirty="0"/>
              <a:t>為</a:t>
            </a:r>
            <a:r>
              <a:rPr lang="en-US" altLang="zh-TW" sz="1800" dirty="0"/>
              <a:t>String</a:t>
            </a:r>
            <a:r>
              <a:rPr lang="zh-TW" altLang="en-US" sz="1800" dirty="0"/>
              <a:t>，則</a:t>
            </a:r>
            <a:r>
              <a:rPr lang="en-US" altLang="zh-TW" sz="1800" dirty="0"/>
              <a:t>T</a:t>
            </a:r>
            <a:r>
              <a:rPr lang="zh-TW" altLang="en-US" sz="1800" dirty="0"/>
              <a:t>為</a:t>
            </a:r>
            <a:r>
              <a:rPr lang="en-US" altLang="zh-TW" sz="1800" dirty="0"/>
              <a:t>String</a:t>
            </a:r>
            <a:r>
              <a:rPr lang="zh-TW" altLang="en-US" sz="1800" dirty="0"/>
              <a:t>，其他以此類推。</a:t>
            </a:r>
          </a:p>
          <a:p>
            <a:r>
              <a:rPr lang="zh-TW" altLang="en-US" sz="1800" dirty="0"/>
              <a:t>而</a:t>
            </a:r>
            <a:r>
              <a:rPr lang="en-US" altLang="zh-TW" sz="1800" dirty="0"/>
              <a:t>&lt;T&gt;</a:t>
            </a:r>
            <a:r>
              <a:rPr lang="zh-TW" altLang="en-US" sz="1800" dirty="0"/>
              <a:t>告訴</a:t>
            </a:r>
            <a:r>
              <a:rPr lang="en-US" altLang="zh-TW" sz="1800" dirty="0"/>
              <a:t>swift</a:t>
            </a:r>
            <a:r>
              <a:rPr lang="zh-TW" altLang="en-US" sz="1800" dirty="0"/>
              <a:t>這個函式是</a:t>
            </a:r>
            <a:r>
              <a:rPr lang="en-US" altLang="zh-TW" sz="1800" dirty="0"/>
              <a:t>Generic Function</a:t>
            </a:r>
            <a:r>
              <a:rPr lang="zh-TW" altLang="en-US" sz="1800" dirty="0"/>
              <a:t>，其中</a:t>
            </a:r>
            <a:r>
              <a:rPr lang="en-US" altLang="zh-TW" sz="1800" dirty="0"/>
              <a:t>T</a:t>
            </a:r>
            <a:r>
              <a:rPr lang="zh-TW" altLang="en-US" sz="1800" dirty="0"/>
              <a:t>為其</a:t>
            </a:r>
            <a:r>
              <a:rPr lang="en-US" altLang="zh-TW" sz="1800" dirty="0"/>
              <a:t>placeholder type name</a:t>
            </a:r>
            <a:endParaRPr lang="zh-TW" altLang="en-US" sz="1800" dirty="0"/>
          </a:p>
        </p:txBody>
      </p:sp>
      <p:sp>
        <p:nvSpPr>
          <p:cNvPr id="4" name="文字方塊 3"/>
          <p:cNvSpPr txBox="1"/>
          <p:nvPr/>
        </p:nvSpPr>
        <p:spPr>
          <a:xfrm>
            <a:off x="1842091" y="1596463"/>
            <a:ext cx="5430579" cy="1754326"/>
          </a:xfrm>
          <a:prstGeom prst="rect">
            <a:avLst/>
          </a:prstGeom>
          <a:noFill/>
        </p:spPr>
        <p:txBody>
          <a:bodyPr wrap="square" rtlCol="0">
            <a:spAutoFit/>
          </a:bodyPr>
          <a:lstStyle/>
          <a:p>
            <a:r>
              <a:rPr lang="en-US" altLang="zh-TW" dirty="0" err="1">
                <a:solidFill>
                  <a:srgbClr val="CC3399"/>
                </a:solidFill>
                <a:latin typeface="Courier New" panose="02070309020205020404" pitchFamily="49" charset="0"/>
                <a:cs typeface="Courier New" panose="02070309020205020404" pitchFamily="49" charset="0"/>
              </a:rPr>
              <a:t>func</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swapTwoValues</a:t>
            </a:r>
            <a:r>
              <a:rPr lang="en-US" altLang="zh-TW" dirty="0">
                <a:latin typeface="Courier New" panose="02070309020205020404" pitchFamily="49" charset="0"/>
                <a:cs typeface="Courier New" panose="02070309020205020404" pitchFamily="49" charset="0"/>
              </a:rPr>
              <a:t>&lt;T&gt;(</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latin typeface="Courier New" panose="02070309020205020404" pitchFamily="49" charset="0"/>
                <a:cs typeface="Courier New" panose="02070309020205020404" pitchFamily="49" charset="0"/>
              </a:rPr>
              <a:t> a: </a:t>
            </a:r>
            <a:r>
              <a:rPr lang="en-US" altLang="zh-TW" dirty="0">
                <a:solidFill>
                  <a:schemeClr val="accent6">
                    <a:lumMod val="75000"/>
                  </a:schemeClr>
                </a:solidFill>
                <a:latin typeface="Courier New" panose="02070309020205020404" pitchFamily="49" charset="0"/>
                <a:cs typeface="Courier New" panose="02070309020205020404" pitchFamily="49" charset="0"/>
              </a:rPr>
              <a:t>T</a:t>
            </a:r>
            <a:r>
              <a:rPr lang="en-US" altLang="zh-TW" dirty="0">
                <a:latin typeface="Courier New" panose="02070309020205020404" pitchFamily="49" charset="0"/>
                <a:cs typeface="Courier New" panose="02070309020205020404" pitchFamily="49" charset="0"/>
              </a:rPr>
              <a:t>, </a:t>
            </a:r>
            <a:r>
              <a:rPr lang="en-US" altLang="zh-TW" dirty="0" err="1">
                <a:solidFill>
                  <a:srgbClr val="CC3399"/>
                </a:solidFill>
                <a:latin typeface="Courier New" panose="02070309020205020404" pitchFamily="49" charset="0"/>
                <a:cs typeface="Courier New" panose="02070309020205020404" pitchFamily="49" charset="0"/>
              </a:rPr>
              <a:t>inout</a:t>
            </a:r>
            <a:r>
              <a:rPr lang="en-US" altLang="zh-TW" dirty="0">
                <a:solidFill>
                  <a:srgbClr val="CC3399"/>
                </a:solidFill>
                <a:latin typeface="Courier New" panose="02070309020205020404" pitchFamily="49" charset="0"/>
                <a:cs typeface="Courier New" panose="02070309020205020404" pitchFamily="49" charset="0"/>
              </a:rPr>
              <a:t> _ </a:t>
            </a:r>
            <a:r>
              <a:rPr lang="en-US" altLang="zh-TW" dirty="0">
                <a:latin typeface="Courier New" panose="02070309020205020404" pitchFamily="49" charset="0"/>
                <a:cs typeface="Courier New" panose="02070309020205020404" pitchFamily="49" charset="0"/>
              </a:rPr>
              <a:t>b: </a:t>
            </a:r>
            <a:r>
              <a:rPr lang="en-US" altLang="zh-TW" dirty="0">
                <a:solidFill>
                  <a:schemeClr val="accent6">
                    <a:lumMod val="75000"/>
                  </a:schemeClr>
                </a:solidFill>
                <a:latin typeface="Courier New" panose="02070309020205020404" pitchFamily="49" charset="0"/>
                <a:cs typeface="Courier New" panose="02070309020205020404" pitchFamily="49" charset="0"/>
              </a:rPr>
              <a:t>T</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a:solidFill>
                  <a:srgbClr val="CC3399"/>
                </a:solidFill>
                <a:latin typeface="Courier New" panose="02070309020205020404" pitchFamily="49" charset="0"/>
                <a:cs typeface="Courier New" panose="02070309020205020404" pitchFamily="49" charset="0"/>
              </a:rPr>
              <a:t>let</a:t>
            </a:r>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temporaryA</a:t>
            </a:r>
            <a:r>
              <a:rPr lang="en-US" altLang="zh-TW" dirty="0">
                <a:latin typeface="Courier New" panose="02070309020205020404" pitchFamily="49" charset="0"/>
                <a:cs typeface="Courier New" panose="02070309020205020404" pitchFamily="49" charset="0"/>
              </a:rPr>
              <a:t> = a</a:t>
            </a:r>
          </a:p>
          <a:p>
            <a:r>
              <a:rPr lang="en-US" altLang="zh-TW" dirty="0">
                <a:latin typeface="Courier New" panose="02070309020205020404" pitchFamily="49" charset="0"/>
                <a:cs typeface="Courier New" panose="02070309020205020404" pitchFamily="49" charset="0"/>
              </a:rPr>
              <a:t>    a = b</a:t>
            </a:r>
          </a:p>
          <a:p>
            <a:r>
              <a:rPr lang="en-US" altLang="zh-TW" dirty="0">
                <a:latin typeface="Courier New" panose="02070309020205020404" pitchFamily="49" charset="0"/>
                <a:cs typeface="Courier New" panose="02070309020205020404" pitchFamily="49" charset="0"/>
              </a:rPr>
              <a:t>    b = </a:t>
            </a:r>
            <a:r>
              <a:rPr lang="en-US" altLang="zh-TW" dirty="0" err="1">
                <a:latin typeface="Courier New" panose="02070309020205020404" pitchFamily="49" charset="0"/>
                <a:cs typeface="Courier New" panose="02070309020205020404" pitchFamily="49" charset="0"/>
              </a:rPr>
              <a:t>temporaryA</a:t>
            </a:r>
            <a:endParaRPr lang="en-US" altLang="zh-TW" dirty="0">
              <a:latin typeface="Courier New" panose="02070309020205020404" pitchFamily="49" charset="0"/>
              <a:cs typeface="Courier New" panose="02070309020205020404" pitchFamily="49" charset="0"/>
            </a:endParaRP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8245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Variadic</a:t>
            </a:r>
            <a:r>
              <a:rPr lang="en-US" altLang="zh-TW" dirty="0"/>
              <a:t> Parameters</a:t>
            </a:r>
            <a:endParaRPr lang="zh-TW" altLang="en-US" dirty="0"/>
          </a:p>
        </p:txBody>
      </p:sp>
      <p:sp>
        <p:nvSpPr>
          <p:cNvPr id="3" name="內容版面配置區 2"/>
          <p:cNvSpPr>
            <a:spLocks noGrp="1"/>
          </p:cNvSpPr>
          <p:nvPr>
            <p:ph idx="1"/>
          </p:nvPr>
        </p:nvSpPr>
        <p:spPr>
          <a:xfrm>
            <a:off x="1691680" y="2480946"/>
            <a:ext cx="6694386" cy="2355113"/>
          </a:xfrm>
        </p:spPr>
        <p:txBody>
          <a:bodyPr>
            <a:normAutofit/>
          </a:bodyPr>
          <a:lstStyle/>
          <a:p>
            <a:r>
              <a:rPr lang="zh-TW" altLang="en-US" sz="2400" dirty="0"/>
              <a:t>允許傳入不確定數量的輸入參數</a:t>
            </a:r>
          </a:p>
          <a:p>
            <a:r>
              <a:rPr lang="zh-TW" altLang="en-US" sz="2400" dirty="0"/>
              <a:t>在變數的</a:t>
            </a:r>
            <a:r>
              <a:rPr lang="en-US" altLang="zh-TW" sz="2400" dirty="0"/>
              <a:t>type</a:t>
            </a:r>
            <a:r>
              <a:rPr lang="zh-TW" altLang="en-US" sz="2400" dirty="0"/>
              <a:t>後面加上</a:t>
            </a:r>
            <a:r>
              <a:rPr lang="en-US" altLang="zh-TW" sz="2400" dirty="0"/>
              <a:t>...</a:t>
            </a:r>
            <a:r>
              <a:rPr lang="zh-TW" altLang="en-US" sz="2400" dirty="0"/>
              <a:t>即可完成</a:t>
            </a:r>
            <a:endParaRPr lang="en-US" altLang="zh-TW" sz="2400" dirty="0"/>
          </a:p>
          <a:p>
            <a:r>
              <a:rPr lang="zh-TW" altLang="en-US" sz="2400" dirty="0"/>
              <a:t>當你不知道會輸入幾個數字的時候很好用ㄉ</a:t>
            </a:r>
          </a:p>
          <a:p>
            <a:r>
              <a:rPr lang="en-US" altLang="zh-TW" sz="2400" dirty="0"/>
              <a:t>ex.</a:t>
            </a:r>
            <a:endParaRPr lang="zh-TW" altLang="en-US" sz="2400" dirty="0"/>
          </a:p>
        </p:txBody>
      </p:sp>
    </p:spTree>
    <p:extLst>
      <p:ext uri="{BB962C8B-B14F-4D97-AF65-F5344CB8AC3E}">
        <p14:creationId xmlns:p14="http://schemas.microsoft.com/office/powerpoint/2010/main" val="825087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730448" y="1965693"/>
            <a:ext cx="6539024" cy="2169825"/>
          </a:xfrm>
          <a:prstGeom prst="rect">
            <a:avLst/>
          </a:prstGeom>
          <a:noFill/>
        </p:spPr>
        <p:txBody>
          <a:bodyPr wrap="square" rtlCol="0">
            <a:spAutoFit/>
          </a:bodyPr>
          <a:lstStyle/>
          <a:p>
            <a:r>
              <a:rPr lang="en-US" altLang="zh-TW" sz="1500" dirty="0" err="1">
                <a:solidFill>
                  <a:srgbClr val="CC3399"/>
                </a:solidFill>
                <a:latin typeface="Courier New" panose="02070309020205020404" pitchFamily="49" charset="0"/>
                <a:cs typeface="Courier New" panose="02070309020205020404" pitchFamily="49" charset="0"/>
              </a:rPr>
              <a:t>func</a:t>
            </a:r>
            <a:r>
              <a:rPr lang="en-US" altLang="zh-TW" sz="1500" dirty="0">
                <a:latin typeface="Courier New" panose="02070309020205020404" pitchFamily="49" charset="0"/>
                <a:cs typeface="Courier New" panose="02070309020205020404" pitchFamily="49" charset="0"/>
              </a:rPr>
              <a:t> </a:t>
            </a:r>
            <a:r>
              <a:rPr lang="en-US" altLang="zh-TW" sz="1500" dirty="0" err="1">
                <a:latin typeface="Courier New" panose="02070309020205020404" pitchFamily="49" charset="0"/>
                <a:cs typeface="Courier New" panose="02070309020205020404" pitchFamily="49" charset="0"/>
              </a:rPr>
              <a:t>arithmeticMean</a:t>
            </a:r>
            <a:r>
              <a:rPr lang="en-US" altLang="zh-TW" sz="1500" dirty="0">
                <a:latin typeface="Courier New" panose="02070309020205020404" pitchFamily="49" charset="0"/>
                <a:cs typeface="Courier New" panose="02070309020205020404" pitchFamily="49" charset="0"/>
              </a:rPr>
              <a:t>(numbers: </a:t>
            </a:r>
            <a:r>
              <a:rPr lang="en-US" altLang="zh-TW" sz="1500" dirty="0">
                <a:solidFill>
                  <a:srgbClr val="6600FF"/>
                </a:solidFill>
                <a:latin typeface="Courier New" panose="02070309020205020404" pitchFamily="49" charset="0"/>
                <a:cs typeface="Courier New" panose="02070309020205020404" pitchFamily="49" charset="0"/>
              </a:rPr>
              <a:t>Double</a:t>
            </a:r>
            <a:r>
              <a:rPr lang="en-US" altLang="zh-TW" sz="1500" dirty="0">
                <a:latin typeface="Courier New" panose="02070309020205020404" pitchFamily="49" charset="0"/>
                <a:cs typeface="Courier New" panose="02070309020205020404" pitchFamily="49" charset="0"/>
              </a:rPr>
              <a:t>...) -&gt; </a:t>
            </a:r>
            <a:r>
              <a:rPr lang="en-US" altLang="zh-TW" sz="1500" dirty="0">
                <a:solidFill>
                  <a:srgbClr val="6600FF"/>
                </a:solidFill>
                <a:latin typeface="Courier New" panose="02070309020205020404" pitchFamily="49" charset="0"/>
                <a:cs typeface="Courier New" panose="02070309020205020404" pitchFamily="49" charset="0"/>
              </a:rPr>
              <a:t>Double</a:t>
            </a:r>
            <a:r>
              <a:rPr lang="en-US" altLang="zh-TW" sz="1500" dirty="0">
                <a:latin typeface="Courier New" panose="02070309020205020404" pitchFamily="49" charset="0"/>
                <a:cs typeface="Courier New" panose="02070309020205020404" pitchFamily="49" charset="0"/>
              </a:rPr>
              <a:t> {</a:t>
            </a:r>
          </a:p>
          <a:p>
            <a:r>
              <a:rPr lang="en-US" altLang="zh-TW" sz="1500" dirty="0">
                <a:latin typeface="Courier New" panose="02070309020205020404" pitchFamily="49" charset="0"/>
                <a:cs typeface="Courier New" panose="02070309020205020404" pitchFamily="49" charset="0"/>
              </a:rPr>
              <a:t>    </a:t>
            </a:r>
            <a:r>
              <a:rPr lang="en-US" altLang="zh-TW" sz="1500" dirty="0" err="1">
                <a:solidFill>
                  <a:srgbClr val="CC3399"/>
                </a:solidFill>
                <a:latin typeface="Courier New" panose="02070309020205020404" pitchFamily="49" charset="0"/>
                <a:cs typeface="Courier New" panose="02070309020205020404" pitchFamily="49" charset="0"/>
              </a:rPr>
              <a:t>var</a:t>
            </a:r>
            <a:r>
              <a:rPr lang="en-US" altLang="zh-TW" sz="1500" dirty="0">
                <a:latin typeface="Courier New" panose="02070309020205020404" pitchFamily="49" charset="0"/>
                <a:cs typeface="Courier New" panose="02070309020205020404" pitchFamily="49" charset="0"/>
              </a:rPr>
              <a:t> total: </a:t>
            </a:r>
            <a:r>
              <a:rPr lang="en-US" altLang="zh-TW" sz="1500" dirty="0">
                <a:solidFill>
                  <a:srgbClr val="6600FF"/>
                </a:solidFill>
                <a:latin typeface="Courier New" panose="02070309020205020404" pitchFamily="49" charset="0"/>
                <a:cs typeface="Courier New" panose="02070309020205020404" pitchFamily="49" charset="0"/>
              </a:rPr>
              <a:t>Double</a:t>
            </a:r>
            <a:r>
              <a:rPr lang="en-US" altLang="zh-TW" sz="1500" dirty="0">
                <a:latin typeface="Courier New" panose="02070309020205020404" pitchFamily="49" charset="0"/>
                <a:cs typeface="Courier New" panose="02070309020205020404" pitchFamily="49" charset="0"/>
              </a:rPr>
              <a:t> = </a:t>
            </a:r>
            <a:r>
              <a:rPr lang="en-US" altLang="zh-TW" sz="1500" dirty="0">
                <a:solidFill>
                  <a:srgbClr val="0033CC"/>
                </a:solidFill>
                <a:latin typeface="Courier New" panose="02070309020205020404" pitchFamily="49" charset="0"/>
                <a:cs typeface="Courier New" panose="02070309020205020404" pitchFamily="49" charset="0"/>
              </a:rPr>
              <a:t>0</a:t>
            </a:r>
          </a:p>
          <a:p>
            <a:r>
              <a:rPr lang="en-US" altLang="zh-TW" sz="1500" dirty="0">
                <a:latin typeface="Courier New" panose="02070309020205020404" pitchFamily="49" charset="0"/>
                <a:cs typeface="Courier New" panose="02070309020205020404" pitchFamily="49" charset="0"/>
              </a:rPr>
              <a:t>    </a:t>
            </a:r>
            <a:r>
              <a:rPr lang="en-US" altLang="zh-TW" sz="1500" dirty="0">
                <a:solidFill>
                  <a:srgbClr val="CC3399"/>
                </a:solidFill>
                <a:latin typeface="Courier New" panose="02070309020205020404" pitchFamily="49" charset="0"/>
                <a:cs typeface="Courier New" panose="02070309020205020404" pitchFamily="49" charset="0"/>
              </a:rPr>
              <a:t>for</a:t>
            </a:r>
            <a:r>
              <a:rPr lang="en-US" altLang="zh-TW" sz="1500" dirty="0">
                <a:latin typeface="Courier New" panose="02070309020205020404" pitchFamily="49" charset="0"/>
                <a:cs typeface="Courier New" panose="02070309020205020404" pitchFamily="49" charset="0"/>
              </a:rPr>
              <a:t> number </a:t>
            </a:r>
            <a:r>
              <a:rPr lang="en-US" altLang="zh-TW" sz="1500" dirty="0">
                <a:solidFill>
                  <a:srgbClr val="CC3399"/>
                </a:solidFill>
                <a:latin typeface="Courier New" panose="02070309020205020404" pitchFamily="49" charset="0"/>
                <a:cs typeface="Courier New" panose="02070309020205020404" pitchFamily="49" charset="0"/>
              </a:rPr>
              <a:t>in</a:t>
            </a:r>
            <a:r>
              <a:rPr lang="en-US" altLang="zh-TW" sz="1500" dirty="0">
                <a:latin typeface="Courier New" panose="02070309020205020404" pitchFamily="49" charset="0"/>
                <a:cs typeface="Courier New" panose="02070309020205020404" pitchFamily="49" charset="0"/>
              </a:rPr>
              <a:t> numbers {</a:t>
            </a:r>
          </a:p>
          <a:p>
            <a:r>
              <a:rPr lang="en-US" altLang="zh-TW" sz="1500" dirty="0">
                <a:latin typeface="Courier New" panose="02070309020205020404" pitchFamily="49" charset="0"/>
                <a:cs typeface="Courier New" panose="02070309020205020404" pitchFamily="49" charset="0"/>
              </a:rPr>
              <a:t>        total += number</a:t>
            </a:r>
          </a:p>
          <a:p>
            <a:r>
              <a:rPr lang="en-US" altLang="zh-TW" sz="1500" dirty="0">
                <a:latin typeface="Courier New" panose="02070309020205020404" pitchFamily="49" charset="0"/>
                <a:cs typeface="Courier New" panose="02070309020205020404" pitchFamily="49" charset="0"/>
              </a:rPr>
              <a:t>    }</a:t>
            </a:r>
          </a:p>
          <a:p>
            <a:r>
              <a:rPr lang="en-US" altLang="zh-TW" sz="1500" dirty="0">
                <a:latin typeface="Courier New" panose="02070309020205020404" pitchFamily="49" charset="0"/>
                <a:cs typeface="Courier New" panose="02070309020205020404" pitchFamily="49" charset="0"/>
              </a:rPr>
              <a:t>    </a:t>
            </a:r>
            <a:r>
              <a:rPr lang="en-US" altLang="zh-TW" sz="1500" dirty="0">
                <a:solidFill>
                  <a:srgbClr val="CC3399"/>
                </a:solidFill>
                <a:latin typeface="Courier New" panose="02070309020205020404" pitchFamily="49" charset="0"/>
                <a:cs typeface="Courier New" panose="02070309020205020404" pitchFamily="49" charset="0"/>
              </a:rPr>
              <a:t>return</a:t>
            </a:r>
            <a:r>
              <a:rPr lang="en-US" altLang="zh-TW" sz="1500" dirty="0">
                <a:latin typeface="Courier New" panose="02070309020205020404" pitchFamily="49" charset="0"/>
                <a:cs typeface="Courier New" panose="02070309020205020404" pitchFamily="49" charset="0"/>
              </a:rPr>
              <a:t> total / </a:t>
            </a:r>
            <a:r>
              <a:rPr lang="en-US" altLang="zh-TW" sz="1500" dirty="0">
                <a:solidFill>
                  <a:srgbClr val="6600FF"/>
                </a:solidFill>
                <a:latin typeface="Courier New" panose="02070309020205020404" pitchFamily="49" charset="0"/>
                <a:cs typeface="Courier New" panose="02070309020205020404" pitchFamily="49" charset="0"/>
              </a:rPr>
              <a:t>Double</a:t>
            </a:r>
            <a:r>
              <a:rPr lang="en-US" altLang="zh-TW" sz="1500" dirty="0">
                <a:latin typeface="Courier New" panose="02070309020205020404" pitchFamily="49" charset="0"/>
                <a:cs typeface="Courier New" panose="02070309020205020404" pitchFamily="49" charset="0"/>
              </a:rPr>
              <a:t>(</a:t>
            </a:r>
            <a:r>
              <a:rPr lang="en-US" altLang="zh-TW" sz="1500" dirty="0" err="1">
                <a:latin typeface="Courier New" panose="02070309020205020404" pitchFamily="49" charset="0"/>
                <a:cs typeface="Courier New" panose="02070309020205020404" pitchFamily="49" charset="0"/>
              </a:rPr>
              <a:t>numbers.</a:t>
            </a:r>
            <a:r>
              <a:rPr lang="en-US" altLang="zh-TW" sz="1500" dirty="0" err="1">
                <a:solidFill>
                  <a:srgbClr val="6600FF"/>
                </a:solidFill>
                <a:latin typeface="Courier New" panose="02070309020205020404" pitchFamily="49" charset="0"/>
                <a:cs typeface="Courier New" panose="02070309020205020404" pitchFamily="49" charset="0"/>
              </a:rPr>
              <a:t>count</a:t>
            </a:r>
            <a:r>
              <a:rPr lang="en-US" altLang="zh-TW" sz="1500" dirty="0">
                <a:latin typeface="Courier New" panose="02070309020205020404" pitchFamily="49" charset="0"/>
                <a:cs typeface="Courier New" panose="02070309020205020404" pitchFamily="49" charset="0"/>
              </a:rPr>
              <a:t>)</a:t>
            </a:r>
          </a:p>
          <a:p>
            <a:r>
              <a:rPr lang="en-US" altLang="zh-TW" sz="1500" dirty="0">
                <a:latin typeface="Courier New" panose="02070309020205020404" pitchFamily="49" charset="0"/>
                <a:cs typeface="Courier New" panose="02070309020205020404" pitchFamily="49" charset="0"/>
              </a:rPr>
              <a:t>}</a:t>
            </a:r>
          </a:p>
          <a:p>
            <a:r>
              <a:rPr lang="en-US" altLang="zh-TW" sz="1500" dirty="0" err="1">
                <a:latin typeface="Courier New" panose="02070309020205020404" pitchFamily="49" charset="0"/>
                <a:cs typeface="Courier New" panose="02070309020205020404" pitchFamily="49" charset="0"/>
              </a:rPr>
              <a:t>arithmeticMean</a:t>
            </a:r>
            <a:r>
              <a:rPr lang="en-US" altLang="zh-TW" sz="1500" dirty="0">
                <a:latin typeface="Courier New" panose="02070309020205020404" pitchFamily="49" charset="0"/>
                <a:cs typeface="Courier New" panose="02070309020205020404" pitchFamily="49" charset="0"/>
              </a:rPr>
              <a:t>(</a:t>
            </a:r>
            <a:r>
              <a:rPr lang="en-US" altLang="zh-TW" sz="1500" dirty="0">
                <a:solidFill>
                  <a:srgbClr val="0033CC"/>
                </a:solidFill>
                <a:latin typeface="Courier New" panose="02070309020205020404" pitchFamily="49" charset="0"/>
                <a:cs typeface="Courier New" panose="02070309020205020404" pitchFamily="49" charset="0"/>
              </a:rPr>
              <a:t>1</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2</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3</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4</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5</a:t>
            </a:r>
            <a:r>
              <a:rPr lang="en-US" altLang="zh-TW" sz="1500" dirty="0">
                <a:latin typeface="Courier New" panose="02070309020205020404" pitchFamily="49" charset="0"/>
                <a:cs typeface="Courier New" panose="02070309020205020404" pitchFamily="49" charset="0"/>
              </a:rPr>
              <a:t>)</a:t>
            </a:r>
            <a:r>
              <a:rPr lang="en-US" altLang="zh-TW" sz="1500" dirty="0">
                <a:solidFill>
                  <a:srgbClr val="339933"/>
                </a:solidFill>
                <a:latin typeface="Courier New" panose="02070309020205020404" pitchFamily="49" charset="0"/>
                <a:cs typeface="Courier New" panose="02070309020205020404" pitchFamily="49" charset="0"/>
              </a:rPr>
              <a:t>// returns 3.0</a:t>
            </a:r>
          </a:p>
          <a:p>
            <a:r>
              <a:rPr lang="en-US" altLang="zh-TW" sz="1500" dirty="0" err="1">
                <a:latin typeface="Courier New" panose="02070309020205020404" pitchFamily="49" charset="0"/>
                <a:cs typeface="Courier New" panose="02070309020205020404" pitchFamily="49" charset="0"/>
              </a:rPr>
              <a:t>arithmeticMean</a:t>
            </a:r>
            <a:r>
              <a:rPr lang="en-US" altLang="zh-TW" sz="1500" dirty="0">
                <a:latin typeface="Courier New" panose="02070309020205020404" pitchFamily="49" charset="0"/>
                <a:cs typeface="Courier New" panose="02070309020205020404" pitchFamily="49" charset="0"/>
              </a:rPr>
              <a:t>(</a:t>
            </a:r>
            <a:r>
              <a:rPr lang="en-US" altLang="zh-TW" sz="1500" dirty="0">
                <a:solidFill>
                  <a:srgbClr val="0033CC"/>
                </a:solidFill>
                <a:latin typeface="Courier New" panose="02070309020205020404" pitchFamily="49" charset="0"/>
                <a:cs typeface="Courier New" panose="02070309020205020404" pitchFamily="49" charset="0"/>
              </a:rPr>
              <a:t>3</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8</a:t>
            </a:r>
            <a:r>
              <a:rPr lang="en-US" altLang="zh-TW" sz="1500" dirty="0">
                <a:latin typeface="Courier New" panose="02070309020205020404" pitchFamily="49" charset="0"/>
                <a:cs typeface="Courier New" panose="02070309020205020404" pitchFamily="49" charset="0"/>
              </a:rPr>
              <a:t>, </a:t>
            </a:r>
            <a:r>
              <a:rPr lang="en-US" altLang="zh-TW" sz="1500" dirty="0">
                <a:solidFill>
                  <a:srgbClr val="0033CC"/>
                </a:solidFill>
                <a:latin typeface="Courier New" panose="02070309020205020404" pitchFamily="49" charset="0"/>
                <a:cs typeface="Courier New" panose="02070309020205020404" pitchFamily="49" charset="0"/>
              </a:rPr>
              <a:t>19</a:t>
            </a:r>
            <a:r>
              <a:rPr lang="en-US" altLang="zh-TW" sz="1500" dirty="0">
                <a:latin typeface="Courier New" panose="02070309020205020404" pitchFamily="49" charset="0"/>
                <a:cs typeface="Courier New" panose="02070309020205020404" pitchFamily="49" charset="0"/>
              </a:rPr>
              <a:t>)</a:t>
            </a:r>
            <a:r>
              <a:rPr lang="en-US" altLang="zh-TW" sz="1500" dirty="0">
                <a:solidFill>
                  <a:srgbClr val="339933"/>
                </a:solidFill>
                <a:latin typeface="Courier New" panose="02070309020205020404" pitchFamily="49" charset="0"/>
                <a:cs typeface="Courier New" panose="02070309020205020404" pitchFamily="49" charset="0"/>
              </a:rPr>
              <a:t>// returns 10.0</a:t>
            </a:r>
            <a:endParaRPr lang="zh-TW" altLang="en-US" sz="1500" dirty="0">
              <a:solidFill>
                <a:srgbClr val="3399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1404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20" y="2793930"/>
            <a:ext cx="9144000" cy="2147237"/>
          </a:xfrm>
          <a:prstGeom prst="rect">
            <a:avLst/>
          </a:prstGeom>
          <a:solidFill>
            <a:srgbClr val="73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1937359" y="1361515"/>
            <a:ext cx="6686549" cy="759154"/>
          </a:xfrm>
        </p:spPr>
        <p:txBody>
          <a:bodyPr/>
          <a:lstStyle/>
          <a:p>
            <a:r>
              <a:rPr lang="en-US" altLang="zh-TW" dirty="0" smtClean="0"/>
              <a:t>Statement</a:t>
            </a:r>
            <a:endParaRPr lang="zh-TW" altLang="en-US" dirty="0"/>
          </a:p>
        </p:txBody>
      </p:sp>
      <p:sp>
        <p:nvSpPr>
          <p:cNvPr id="3" name="副標題 2"/>
          <p:cNvSpPr>
            <a:spLocks noGrp="1"/>
          </p:cNvSpPr>
          <p:nvPr>
            <p:ph type="subTitle" idx="1"/>
          </p:nvPr>
        </p:nvSpPr>
        <p:spPr>
          <a:xfrm>
            <a:off x="195548" y="2780928"/>
            <a:ext cx="8948452" cy="2099017"/>
          </a:xfrm>
        </p:spPr>
        <p:txBody>
          <a:bodyPr>
            <a:normAutofit/>
          </a:bodyPr>
          <a:lstStyle/>
          <a:p>
            <a:pPr marL="342900" indent="-342900" algn="l">
              <a:buFont typeface="Arial" panose="020B0604020202020204" pitchFamily="34" charset="0"/>
              <a:buChar char="•"/>
            </a:pPr>
            <a:endParaRPr lang="en-US" altLang="zh-TW" sz="2100" dirty="0"/>
          </a:p>
          <a:p>
            <a:pPr marL="342900" indent="-342900" algn="l">
              <a:buFont typeface="Arial" panose="020B0604020202020204" pitchFamily="34" charset="0"/>
              <a:buChar char="•"/>
            </a:pPr>
            <a:r>
              <a:rPr lang="zh-TW" altLang="en-US" sz="2100" dirty="0"/>
              <a:t>所謂的</a:t>
            </a:r>
            <a:r>
              <a:rPr lang="en-US" altLang="zh-TW" sz="2100" dirty="0"/>
              <a:t>statement</a:t>
            </a:r>
            <a:r>
              <a:rPr lang="zh-TW" altLang="en-US" sz="2100" dirty="0"/>
              <a:t>就是一支程式的陳述，就像是一篇文章裡的句子。</a:t>
            </a:r>
            <a:endParaRPr lang="en-US" altLang="zh-TW" sz="2100" dirty="0"/>
          </a:p>
          <a:p>
            <a:pPr marL="342900" indent="-342900" algn="l">
              <a:buFont typeface="Arial" panose="020B0604020202020204" pitchFamily="34" charset="0"/>
              <a:buChar char="•"/>
            </a:pPr>
            <a:r>
              <a:rPr lang="zh-TW" altLang="en-US" sz="2100" dirty="0"/>
              <a:t>句子之間都會用分號來做區隔，使</a:t>
            </a:r>
            <a:r>
              <a:rPr lang="en-US" altLang="zh-TW" sz="2100" dirty="0"/>
              <a:t>compiler</a:t>
            </a:r>
            <a:r>
              <a:rPr lang="zh-TW" altLang="en-US" sz="2100" dirty="0"/>
              <a:t>可以看懂設計者的</a:t>
            </a:r>
            <a:r>
              <a:rPr lang="en-US" altLang="zh-TW" sz="2100" dirty="0"/>
              <a:t>code</a:t>
            </a:r>
            <a:r>
              <a:rPr lang="zh-TW" altLang="en-US" sz="2100" dirty="0"/>
              <a:t> 。</a:t>
            </a:r>
            <a:endParaRPr lang="en-US" altLang="zh-TW" sz="2100" dirty="0"/>
          </a:p>
          <a:p>
            <a:pPr marL="342900" indent="-342900" algn="l">
              <a:buFont typeface="Arial" panose="020B0604020202020204" pitchFamily="34" charset="0"/>
              <a:buChar char="•"/>
            </a:pPr>
            <a:r>
              <a:rPr lang="zh-TW" altLang="en-US" sz="2100" dirty="0"/>
              <a:t>而</a:t>
            </a:r>
            <a:r>
              <a:rPr lang="en-US" altLang="zh-TW" sz="2100" dirty="0"/>
              <a:t>Swift</a:t>
            </a:r>
            <a:r>
              <a:rPr lang="zh-TW" altLang="en-US" sz="2100" dirty="0"/>
              <a:t>可以根據不同的種類，大致分成三種</a:t>
            </a:r>
            <a:r>
              <a:rPr lang="en-US" altLang="zh-TW" sz="2100" dirty="0" err="1"/>
              <a:t>Statetment</a:t>
            </a:r>
            <a:r>
              <a:rPr lang="zh-TW" altLang="en-US" sz="2100" dirty="0"/>
              <a:t>。</a:t>
            </a:r>
            <a:endParaRPr lang="en-US" altLang="zh-TW" sz="2100" dirty="0"/>
          </a:p>
          <a:p>
            <a:pPr marL="342900" indent="-342900" algn="l">
              <a:buFont typeface="Arial" panose="020B0604020202020204" pitchFamily="34" charset="0"/>
              <a:buChar char="•"/>
            </a:pPr>
            <a:endParaRPr lang="zh-TW" altLang="en-US" sz="2100" dirty="0"/>
          </a:p>
        </p:txBody>
      </p:sp>
      <p:sp>
        <p:nvSpPr>
          <p:cNvPr id="5" name="Rectangle 3"/>
          <p:cNvSpPr txBox="1">
            <a:spLocks noChangeArrowheads="1"/>
          </p:cNvSpPr>
          <p:nvPr/>
        </p:nvSpPr>
        <p:spPr bwMode="auto">
          <a:xfrm>
            <a:off x="6228184" y="5540204"/>
            <a:ext cx="2257039"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eaLnBrk="0" fontAlgn="base" hangingPunct="0">
              <a:spcBef>
                <a:spcPct val="20000"/>
              </a:spcBef>
              <a:spcAft>
                <a:spcPct val="0"/>
              </a:spcAft>
              <a:buClr>
                <a:schemeClr val="tx2"/>
              </a:buClr>
              <a:buFont typeface="Wingdings" pitchFamily="2" charset="2"/>
              <a:buNone/>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a:lstStyle>
          <a:p>
            <a:r>
              <a:rPr lang="zh-TW" altLang="en-US" sz="1800" b="0" kern="0" dirty="0" smtClean="0"/>
              <a:t>余冠靖 </a:t>
            </a:r>
            <a:r>
              <a:rPr lang="en-US" altLang="zh-TW" sz="1800" b="0" kern="0" dirty="0" smtClean="0"/>
              <a:t>F74036174</a:t>
            </a:r>
          </a:p>
        </p:txBody>
      </p:sp>
    </p:spTree>
    <p:extLst>
      <p:ext uri="{BB962C8B-B14F-4D97-AF65-F5344CB8AC3E}">
        <p14:creationId xmlns:p14="http://schemas.microsoft.com/office/powerpoint/2010/main" val="261688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Simple Statement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en-US" altLang="zh-TW" sz="2100" dirty="0"/>
              <a:t>Expression :</a:t>
            </a:r>
            <a:r>
              <a:rPr lang="zh-TW" altLang="en-US" sz="2100" dirty="0"/>
              <a:t> 表達式，常見的是表示數學的運算或是資料處理的動作。</a:t>
            </a:r>
            <a:endParaRPr lang="en-US" altLang="zh-TW" sz="2100" dirty="0"/>
          </a:p>
          <a:p>
            <a:r>
              <a:rPr lang="en-US" altLang="zh-TW" sz="2100" dirty="0"/>
              <a:t>Declaration : </a:t>
            </a:r>
            <a:r>
              <a:rPr lang="zh-TW" altLang="en-US" sz="2100" dirty="0"/>
              <a:t>宣告式，宣告可以在你的程式裡引入新的名字和建構。</a:t>
            </a:r>
            <a:endParaRPr lang="en-US" altLang="zh-TW" sz="2100" dirty="0"/>
          </a:p>
          <a:p>
            <a:pPr marL="0" indent="0">
              <a:buNone/>
            </a:pPr>
            <a:endParaRPr lang="zh-TW" altLang="en-US" sz="2100" dirty="0"/>
          </a:p>
        </p:txBody>
      </p:sp>
    </p:spTree>
    <p:extLst>
      <p:ext uri="{BB962C8B-B14F-4D97-AF65-F5344CB8AC3E}">
        <p14:creationId xmlns:p14="http://schemas.microsoft.com/office/powerpoint/2010/main" val="317673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Prefix Expressions</a:t>
            </a:r>
            <a:endParaRPr lang="zh-TW" altLang="en-US" dirty="0"/>
          </a:p>
        </p:txBody>
      </p:sp>
      <p:sp>
        <p:nvSpPr>
          <p:cNvPr id="3" name="內容版面配置區 2"/>
          <p:cNvSpPr>
            <a:spLocks noGrp="1"/>
          </p:cNvSpPr>
          <p:nvPr>
            <p:ph idx="1"/>
          </p:nvPr>
        </p:nvSpPr>
        <p:spPr>
          <a:xfrm>
            <a:off x="1691680" y="2564904"/>
            <a:ext cx="6686550" cy="3024336"/>
          </a:xfrm>
        </p:spPr>
        <p:txBody>
          <a:bodyPr>
            <a:noAutofit/>
          </a:bodyPr>
          <a:lstStyle/>
          <a:p>
            <a:r>
              <a:rPr lang="zh-TW" altLang="en-US" sz="2400" dirty="0"/>
              <a:t>由前綴符號 </a:t>
            </a:r>
            <a:r>
              <a:rPr lang="en-US" altLang="zh-TW" sz="2400" dirty="0"/>
              <a:t>+ </a:t>
            </a:r>
            <a:r>
              <a:rPr lang="zh-TW" altLang="en-US" sz="2400" dirty="0"/>
              <a:t>表達式組成 </a:t>
            </a:r>
            <a:endParaRPr lang="en-US" altLang="zh-TW" sz="2400" dirty="0"/>
          </a:p>
          <a:p>
            <a:r>
              <a:rPr lang="zh-TW" altLang="en-US" sz="2400" dirty="0"/>
              <a:t>這個前綴符號只能接一個參數</a:t>
            </a:r>
            <a:endParaRPr lang="en-US" altLang="zh-TW" sz="2400" dirty="0"/>
          </a:p>
          <a:p>
            <a:r>
              <a:rPr lang="en-US" altLang="zh-TW" sz="2400" dirty="0"/>
              <a:t>Ex : </a:t>
            </a:r>
            <a:r>
              <a:rPr lang="en-US" altLang="zh-TW" dirty="0" smtClean="0"/>
              <a:t>++ </a:t>
            </a:r>
            <a:r>
              <a:rPr lang="zh-TW" altLang="en-US" dirty="0"/>
              <a:t>累加</a:t>
            </a:r>
            <a:r>
              <a:rPr lang="en-US" altLang="zh-TW" dirty="0"/>
              <a:t>1 </a:t>
            </a:r>
            <a:r>
              <a:rPr lang="zh-TW" altLang="en-US" dirty="0"/>
              <a:t>（</a:t>
            </a:r>
            <a:r>
              <a:rPr lang="en-US" altLang="zh-TW" dirty="0"/>
              <a:t>increment</a:t>
            </a:r>
            <a:r>
              <a:rPr lang="zh-TW" altLang="en-US" dirty="0"/>
              <a:t>）</a:t>
            </a:r>
          </a:p>
          <a:p>
            <a:pPr marL="0" indent="0">
              <a:buNone/>
            </a:pPr>
            <a:r>
              <a:rPr lang="en-US" altLang="zh-TW" dirty="0" smtClean="0"/>
              <a:t>		    -- </a:t>
            </a:r>
            <a:r>
              <a:rPr lang="zh-TW" altLang="en-US" dirty="0"/>
              <a:t>累減</a:t>
            </a:r>
            <a:r>
              <a:rPr lang="en-US" altLang="zh-TW" dirty="0"/>
              <a:t>1 </a:t>
            </a:r>
            <a:r>
              <a:rPr lang="zh-TW" altLang="en-US" dirty="0"/>
              <a:t>（</a:t>
            </a:r>
            <a:r>
              <a:rPr lang="en-US" altLang="zh-TW" dirty="0"/>
              <a:t>decrement</a:t>
            </a:r>
            <a:r>
              <a:rPr lang="zh-TW" altLang="en-US" dirty="0"/>
              <a:t>）</a:t>
            </a:r>
          </a:p>
          <a:p>
            <a:pPr marL="0" indent="0">
              <a:buNone/>
            </a:pPr>
            <a:r>
              <a:rPr lang="en-US" altLang="zh-TW" dirty="0" smtClean="0"/>
              <a:t>		   !  </a:t>
            </a:r>
            <a:r>
              <a:rPr lang="zh-TW" altLang="en-US" dirty="0" smtClean="0"/>
              <a:t>邏輯</a:t>
            </a:r>
            <a:r>
              <a:rPr lang="zh-TW" altLang="en-US" dirty="0"/>
              <a:t>否 （</a:t>
            </a:r>
            <a:r>
              <a:rPr lang="en-US" altLang="zh-TW" dirty="0"/>
              <a:t>Logical NOT </a:t>
            </a:r>
            <a:r>
              <a:rPr lang="zh-TW" altLang="en-US" dirty="0"/>
              <a:t>）</a:t>
            </a:r>
          </a:p>
          <a:p>
            <a:pPr marL="0" indent="0">
              <a:buNone/>
            </a:pPr>
            <a:r>
              <a:rPr lang="en-US" altLang="zh-TW" dirty="0"/>
              <a:t>	</a:t>
            </a:r>
            <a:r>
              <a:rPr lang="en-US" altLang="zh-TW" dirty="0" smtClean="0"/>
              <a:t>	   ~ </a:t>
            </a:r>
            <a:r>
              <a:rPr lang="zh-TW" altLang="en-US" dirty="0"/>
              <a:t>按位否 （</a:t>
            </a:r>
            <a:r>
              <a:rPr lang="en-US" altLang="zh-TW" dirty="0"/>
              <a:t>Bitwise NOT </a:t>
            </a:r>
            <a:r>
              <a:rPr lang="zh-TW" altLang="en-US" dirty="0"/>
              <a:t>）</a:t>
            </a:r>
          </a:p>
          <a:p>
            <a:endParaRPr lang="zh-TW" altLang="en-US" sz="2400" dirty="0"/>
          </a:p>
        </p:txBody>
      </p:sp>
    </p:spTree>
    <p:extLst>
      <p:ext uri="{BB962C8B-B14F-4D97-AF65-F5344CB8AC3E}">
        <p14:creationId xmlns:p14="http://schemas.microsoft.com/office/powerpoint/2010/main" val="429095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smtClean="0"/>
              <a:t>Introduction- History</a:t>
            </a:r>
            <a:endParaRPr lang="en-US" altLang="en-US" dirty="0" smtClean="0"/>
          </a:p>
        </p:txBody>
      </p:sp>
      <p:graphicFrame>
        <p:nvGraphicFramePr>
          <p:cNvPr id="8" name="資料庫圖表 7"/>
          <p:cNvGraphicFramePr/>
          <p:nvPr/>
        </p:nvGraphicFramePr>
        <p:xfrm>
          <a:off x="1403648" y="22048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圖片 10"/>
          <p:cNvPicPr>
            <a:picLocks noChangeAspect="1"/>
          </p:cNvPicPr>
          <p:nvPr/>
        </p:nvPicPr>
        <p:blipFill rotWithShape="1">
          <a:blip r:embed="rId8"/>
          <a:srcRect l="8492" t="10626" r="13474" b="6688"/>
          <a:stretch/>
        </p:blipFill>
        <p:spPr>
          <a:xfrm>
            <a:off x="899592" y="1954472"/>
            <a:ext cx="7662316" cy="4564784"/>
          </a:xfrm>
          <a:prstGeom prst="rect">
            <a:avLst/>
          </a:prstGeom>
        </p:spPr>
      </p:pic>
      <p:sp>
        <p:nvSpPr>
          <p:cNvPr id="5" name="Rectangle 3"/>
          <p:cNvSpPr txBox="1">
            <a:spLocks noChangeArrowheads="1"/>
          </p:cNvSpPr>
          <p:nvPr/>
        </p:nvSpPr>
        <p:spPr bwMode="auto">
          <a:xfrm>
            <a:off x="6516216" y="1090634"/>
            <a:ext cx="3252316" cy="49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a:lstStyle>
          <a:p>
            <a:pPr marL="0" indent="0">
              <a:buNone/>
            </a:pPr>
            <a:r>
              <a:rPr lang="zh-TW" altLang="en-US" sz="1800" kern="0" dirty="0" smtClean="0"/>
              <a:t>董威毅 </a:t>
            </a:r>
            <a:r>
              <a:rPr lang="en-US" altLang="zh-TW" sz="1800" kern="0" dirty="0" smtClean="0"/>
              <a:t>F74032015</a:t>
            </a:r>
          </a:p>
          <a:p>
            <a:endParaRPr lang="en-US" altLang="zh-TW" sz="1800" kern="0" dirty="0" smtClean="0"/>
          </a:p>
          <a:p>
            <a:pPr eaLnBrk="1" hangingPunct="1"/>
            <a:endParaRPr lang="en-US" altLang="en-US" sz="1800" kern="0" dirty="0" smtClean="0"/>
          </a:p>
        </p:txBody>
      </p:sp>
    </p:spTree>
    <p:extLst>
      <p:ext uri="{BB962C8B-B14F-4D97-AF65-F5344CB8AC3E}">
        <p14:creationId xmlns:p14="http://schemas.microsoft.com/office/powerpoint/2010/main" val="353313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t>Binary</a:t>
            </a:r>
            <a:r>
              <a:rPr lang="en-US" altLang="zh-TW" b="1" dirty="0"/>
              <a:t> </a:t>
            </a:r>
            <a:r>
              <a:rPr lang="en-US" altLang="zh-TW" b="1" dirty="0" smtClean="0"/>
              <a:t>Expressions</a:t>
            </a:r>
            <a:endParaRPr lang="zh-TW" altLang="en-US" dirty="0"/>
          </a:p>
        </p:txBody>
      </p:sp>
      <p:sp>
        <p:nvSpPr>
          <p:cNvPr id="3" name="內容版面配置區 2"/>
          <p:cNvSpPr>
            <a:spLocks noGrp="1"/>
          </p:cNvSpPr>
          <p:nvPr>
            <p:ph idx="1"/>
          </p:nvPr>
        </p:nvSpPr>
        <p:spPr>
          <a:xfrm>
            <a:off x="1547664" y="2204864"/>
            <a:ext cx="6811987" cy="4221162"/>
          </a:xfrm>
        </p:spPr>
        <p:txBody>
          <a:bodyPr/>
          <a:lstStyle/>
          <a:p>
            <a:pPr marL="0" indent="0">
              <a:buNone/>
            </a:pPr>
            <a:endParaRPr lang="en-US" altLang="zh-TW" sz="2400" b="1" dirty="0"/>
          </a:p>
          <a:p>
            <a:r>
              <a:rPr lang="zh-TW" altLang="en-US" sz="2400" dirty="0"/>
              <a:t>二元表達式由 </a:t>
            </a:r>
            <a:r>
              <a:rPr lang="en-US" altLang="zh-TW" sz="2400" dirty="0"/>
              <a:t>"</a:t>
            </a:r>
            <a:r>
              <a:rPr lang="zh-TW" altLang="en-US" sz="2400" dirty="0"/>
              <a:t>左邊參數</a:t>
            </a:r>
            <a:r>
              <a:rPr lang="en-US" altLang="zh-TW" sz="2400" dirty="0"/>
              <a:t>" + "</a:t>
            </a:r>
            <a:r>
              <a:rPr lang="zh-TW" altLang="en-US" sz="2400" dirty="0"/>
              <a:t>二元運算子</a:t>
            </a:r>
            <a:r>
              <a:rPr lang="en-US" altLang="zh-TW" sz="2400" dirty="0"/>
              <a:t>" +       "</a:t>
            </a:r>
            <a:r>
              <a:rPr lang="zh-TW" altLang="en-US" sz="2400" dirty="0"/>
              <a:t>右邊參數</a:t>
            </a:r>
            <a:r>
              <a:rPr lang="en-US" altLang="zh-TW" sz="2400" dirty="0"/>
              <a:t>" </a:t>
            </a:r>
            <a:r>
              <a:rPr lang="zh-TW" altLang="en-US" sz="2400" dirty="0"/>
              <a:t>組成</a:t>
            </a:r>
            <a:r>
              <a:rPr lang="en-US" altLang="zh-TW" sz="2400" dirty="0"/>
              <a:t>, </a:t>
            </a:r>
            <a:r>
              <a:rPr lang="zh-TW" altLang="en-US" sz="2400" dirty="0"/>
              <a:t>它有如下的形式：</a:t>
            </a:r>
          </a:p>
          <a:p>
            <a:pPr marL="0" indent="0">
              <a:buNone/>
            </a:pPr>
            <a:r>
              <a:rPr lang="en-US" altLang="zh-TW" dirty="0"/>
              <a:t>       left-hand argument   +   operator  +  right-hand argument</a:t>
            </a:r>
          </a:p>
          <a:p>
            <a:pPr lvl="0">
              <a:buClr>
                <a:srgbClr val="A53010"/>
              </a:buClr>
            </a:pPr>
            <a:r>
              <a:rPr lang="en-US" altLang="zh-TW" sz="2400" dirty="0">
                <a:solidFill>
                  <a:prstClr val="black">
                    <a:lumMod val="75000"/>
                    <a:lumOff val="25000"/>
                  </a:prstClr>
                </a:solidFill>
              </a:rPr>
              <a:t>EX:</a:t>
            </a:r>
          </a:p>
          <a:p>
            <a:pPr marL="0" indent="0">
              <a:buNone/>
            </a:pPr>
            <a:r>
              <a:rPr lang="en-US" altLang="zh-TW" sz="2400" dirty="0">
                <a:solidFill>
                  <a:prstClr val="black">
                    <a:lumMod val="75000"/>
                    <a:lumOff val="25000"/>
                  </a:prstClr>
                </a:solidFill>
              </a:rPr>
              <a:t>  </a:t>
            </a:r>
            <a:r>
              <a:rPr lang="zh-TW" altLang="en-US" sz="1200" dirty="0"/>
              <a:t>* 乘</a:t>
            </a:r>
          </a:p>
          <a:p>
            <a:pPr marL="0" indent="0">
              <a:buNone/>
            </a:pPr>
            <a:r>
              <a:rPr lang="en-US" altLang="zh-TW" sz="1200" dirty="0"/>
              <a:t>   / </a:t>
            </a:r>
            <a:r>
              <a:rPr lang="zh-TW" altLang="en-US" sz="1200" dirty="0"/>
              <a:t>除</a:t>
            </a:r>
          </a:p>
          <a:p>
            <a:pPr marL="0" indent="0">
              <a:buNone/>
            </a:pPr>
            <a:r>
              <a:rPr lang="en-US" altLang="zh-TW" sz="1200" dirty="0"/>
              <a:t>  % </a:t>
            </a:r>
            <a:r>
              <a:rPr lang="zh-TW" altLang="en-US" sz="1200" dirty="0"/>
              <a:t>餘</a:t>
            </a:r>
            <a:endParaRPr lang="en-US" altLang="zh-TW" sz="1200" dirty="0"/>
          </a:p>
          <a:p>
            <a:pPr marL="0" indent="0">
              <a:buNone/>
            </a:pPr>
            <a:r>
              <a:rPr lang="en-US" altLang="zh-TW" sz="1200" dirty="0"/>
              <a:t>  + </a:t>
            </a:r>
            <a:r>
              <a:rPr lang="zh-TW" altLang="en-US" sz="1200" dirty="0"/>
              <a:t>加</a:t>
            </a:r>
          </a:p>
          <a:p>
            <a:pPr marL="0" indent="0">
              <a:buNone/>
            </a:pPr>
            <a:r>
              <a:rPr lang="en-US" altLang="zh-TW" sz="1200" dirty="0"/>
              <a:t>  - </a:t>
            </a:r>
            <a:r>
              <a:rPr lang="zh-TW" altLang="en-US" sz="1200" dirty="0"/>
              <a:t>減</a:t>
            </a:r>
          </a:p>
          <a:p>
            <a:pPr marL="0" indent="0">
              <a:buNone/>
            </a:pPr>
            <a:r>
              <a:rPr lang="en-US" altLang="zh-TW" sz="1200" dirty="0"/>
              <a:t>  | OR </a:t>
            </a:r>
            <a:endParaRPr lang="zh-TW" altLang="en-US" sz="1200" dirty="0"/>
          </a:p>
        </p:txBody>
      </p:sp>
    </p:spTree>
    <p:extLst>
      <p:ext uri="{BB962C8B-B14F-4D97-AF65-F5344CB8AC3E}">
        <p14:creationId xmlns:p14="http://schemas.microsoft.com/office/powerpoint/2010/main" val="3470586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584" y="1196752"/>
            <a:ext cx="6683765" cy="548793"/>
          </a:xfrm>
        </p:spPr>
        <p:txBody>
          <a:bodyPr/>
          <a:lstStyle/>
          <a:p>
            <a:r>
              <a:rPr lang="en-US" altLang="zh-TW" dirty="0" smtClean="0"/>
              <a:t>Declaration </a:t>
            </a:r>
            <a:endParaRPr lang="zh-TW" altLang="en-US" dirty="0"/>
          </a:p>
        </p:txBody>
      </p:sp>
      <p:sp>
        <p:nvSpPr>
          <p:cNvPr id="3" name="內容版面配置區 2"/>
          <p:cNvSpPr>
            <a:spLocks noGrp="1"/>
          </p:cNvSpPr>
          <p:nvPr>
            <p:ph idx="1"/>
          </p:nvPr>
        </p:nvSpPr>
        <p:spPr/>
        <p:txBody>
          <a:bodyPr>
            <a:normAutofit/>
          </a:bodyPr>
          <a:lstStyle/>
          <a:p>
            <a:r>
              <a:rPr lang="zh-TW" altLang="en-US" sz="2400" dirty="0"/>
              <a:t>使用宣告來引入</a:t>
            </a:r>
            <a:r>
              <a:rPr lang="en-US" altLang="zh-TW" sz="2400" dirty="0"/>
              <a:t>function</a:t>
            </a:r>
            <a:r>
              <a:rPr lang="zh-TW" altLang="en-US" sz="2400" dirty="0"/>
              <a:t>和</a:t>
            </a:r>
            <a:r>
              <a:rPr lang="en-US" altLang="zh-TW" sz="2400" dirty="0"/>
              <a:t>method</a:t>
            </a:r>
          </a:p>
          <a:p>
            <a:r>
              <a:rPr lang="zh-TW" altLang="en-US" sz="2400" dirty="0"/>
              <a:t>定義 新的命名好的，結構，類別。</a:t>
            </a:r>
            <a:endParaRPr lang="en-US" altLang="zh-TW" sz="2400" dirty="0"/>
          </a:p>
          <a:p>
            <a:r>
              <a:rPr lang="en-US" altLang="zh-TW" sz="2400" dirty="0"/>
              <a:t>Example:</a:t>
            </a:r>
            <a:endParaRPr lang="zh-TW" altLang="en-US" sz="2400" dirty="0"/>
          </a:p>
        </p:txBody>
      </p:sp>
    </p:spTree>
    <p:extLst>
      <p:ext uri="{BB962C8B-B14F-4D97-AF65-F5344CB8AC3E}">
        <p14:creationId xmlns:p14="http://schemas.microsoft.com/office/powerpoint/2010/main" val="3144837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92696"/>
            <a:ext cx="9144000" cy="2088232"/>
          </a:xfrm>
          <a:prstGeom prst="rect">
            <a:avLst/>
          </a:prstGeom>
          <a:solidFill>
            <a:srgbClr val="24A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30449" y="1029021"/>
            <a:ext cx="6666614" cy="6093976"/>
          </a:xfrm>
          <a:prstGeom prst="rect">
            <a:avLst/>
          </a:prstGeom>
          <a:noFill/>
        </p:spPr>
        <p:txBody>
          <a:bodyPr wrap="square" rtlCol="0">
            <a:spAutoFit/>
          </a:bodyPr>
          <a:lstStyle/>
          <a:p>
            <a:r>
              <a:rPr lang="zh-TW" altLang="en-US" dirty="0">
                <a:latin typeface="Courier New" panose="02070309020205020404" pitchFamily="49" charset="0"/>
                <a:cs typeface="Courier New" panose="02070309020205020404" pitchFamily="49" charset="0"/>
              </a:rPr>
              <a:t>常數宣告 </a:t>
            </a:r>
            <a:r>
              <a:rPr lang="en-US" altLang="zh-TW" dirty="0">
                <a:latin typeface="Courier New" panose="02070309020205020404" pitchFamily="49" charset="0"/>
                <a:cs typeface="Courier New" panose="02070309020205020404" pitchFamily="49" charset="0"/>
              </a:rPr>
              <a:t>:</a:t>
            </a:r>
          </a:p>
          <a:p>
            <a:endParaRPr lang="en-US" altLang="zh-TW" dirty="0">
              <a:latin typeface="Courier New" panose="02070309020205020404" pitchFamily="49" charset="0"/>
              <a:cs typeface="Courier New" panose="02070309020205020404" pitchFamily="49" charset="0"/>
            </a:endParaRPr>
          </a:p>
          <a:p>
            <a:r>
              <a:rPr lang="zh-TW" altLang="en-US" sz="1200" dirty="0"/>
              <a:t>以關鍵詞</a:t>
            </a:r>
            <a:r>
              <a:rPr lang="en-US" altLang="zh-TW" sz="1200" dirty="0"/>
              <a:t>let</a:t>
            </a:r>
            <a:r>
              <a:rPr lang="zh-TW" altLang="en-US" sz="1200" dirty="0"/>
              <a:t>來宣告，遵循如下的格式</a:t>
            </a:r>
            <a:r>
              <a:rPr lang="en-US" altLang="zh-TW" sz="1200" dirty="0"/>
              <a:t>:</a:t>
            </a:r>
          </a:p>
          <a:p>
            <a:endParaRPr lang="en-US" altLang="zh-TW" sz="1200" dirty="0"/>
          </a:p>
          <a:p>
            <a:r>
              <a:rPr lang="en-US" altLang="zh-TW" sz="1200" dirty="0"/>
              <a:t>let </a:t>
            </a:r>
            <a:r>
              <a:rPr lang="zh-TW" altLang="en-US" sz="1200" dirty="0"/>
              <a:t> </a:t>
            </a:r>
            <a:r>
              <a:rPr lang="en-US" altLang="zh-TW" sz="1200" dirty="0"/>
              <a:t>constant name</a:t>
            </a:r>
            <a:r>
              <a:rPr lang="zh-TW" altLang="en-US" sz="1200" dirty="0"/>
              <a:t>  </a:t>
            </a:r>
            <a:r>
              <a:rPr lang="en-US" altLang="zh-TW" sz="1200" dirty="0"/>
              <a:t>= </a:t>
            </a:r>
            <a:r>
              <a:rPr lang="zh-TW" altLang="en-US" sz="1200" dirty="0"/>
              <a:t> </a:t>
            </a:r>
            <a:r>
              <a:rPr lang="en-US" altLang="zh-TW" sz="1200" dirty="0"/>
              <a:t>expression</a:t>
            </a:r>
          </a:p>
          <a:p>
            <a:r>
              <a:rPr lang="en-US" altLang="zh-TW" sz="1200" dirty="0"/>
              <a:t>let Number1</a:t>
            </a:r>
            <a:r>
              <a:rPr lang="zh-TW" altLang="en-US" sz="1200" dirty="0"/>
              <a:t> </a:t>
            </a:r>
            <a:r>
              <a:rPr lang="en-US" altLang="zh-TW" sz="1200" dirty="0"/>
              <a:t> = 10</a:t>
            </a:r>
          </a:p>
          <a:p>
            <a:endParaRPr lang="en-US" altLang="zh-TW" dirty="0">
              <a:latin typeface="Courier New" panose="02070309020205020404" pitchFamily="49" charset="0"/>
              <a:cs typeface="Courier New" panose="02070309020205020404" pitchFamily="49" charset="0"/>
            </a:endParaRPr>
          </a:p>
          <a:p>
            <a:r>
              <a:rPr lang="zh-TW" altLang="en-US" dirty="0">
                <a:latin typeface="Courier New" panose="02070309020205020404" pitchFamily="49" charset="0"/>
                <a:cs typeface="Courier New" panose="02070309020205020404" pitchFamily="49" charset="0"/>
              </a:rPr>
              <a:t>變數宣告 </a:t>
            </a:r>
            <a:r>
              <a:rPr lang="en-US" altLang="zh-TW" dirty="0">
                <a:latin typeface="Courier New" panose="02070309020205020404" pitchFamily="49" charset="0"/>
                <a:cs typeface="Courier New" panose="02070309020205020404" pitchFamily="49" charset="0"/>
              </a:rPr>
              <a:t>:</a:t>
            </a:r>
            <a:r>
              <a:rPr lang="zh-TW" altLang="en-US" dirty="0">
                <a:latin typeface="Courier New" panose="02070309020205020404" pitchFamily="49" charset="0"/>
                <a:cs typeface="Courier New" panose="02070309020205020404" pitchFamily="49" charset="0"/>
              </a:rPr>
              <a:t> </a:t>
            </a:r>
            <a:endParaRPr lang="en-US" altLang="zh-TW" dirty="0">
              <a:latin typeface="Courier New" panose="02070309020205020404" pitchFamily="49" charset="0"/>
              <a:cs typeface="Courier New" panose="02070309020205020404" pitchFamily="49" charset="0"/>
            </a:endParaRPr>
          </a:p>
          <a:p>
            <a:endParaRPr lang="en-US" altLang="zh-TW" sz="1200" dirty="0">
              <a:latin typeface="Courier New" panose="02070309020205020404" pitchFamily="49" charset="0"/>
              <a:cs typeface="Courier New" panose="02070309020205020404" pitchFamily="49" charset="0"/>
            </a:endParaRPr>
          </a:p>
          <a:p>
            <a:r>
              <a:rPr lang="zh-TW" altLang="en-US" sz="1200" dirty="0"/>
              <a:t>它以關鍵字</a:t>
            </a:r>
            <a:r>
              <a:rPr lang="en-US" altLang="zh-TW" sz="1200" dirty="0" err="1"/>
              <a:t>var</a:t>
            </a:r>
            <a:r>
              <a:rPr lang="zh-TW" altLang="en-US" sz="1200" dirty="0"/>
              <a:t>來宣告，遵循如下的格式</a:t>
            </a:r>
            <a:r>
              <a:rPr lang="en-US" altLang="zh-TW" sz="1200" dirty="0"/>
              <a:t>:</a:t>
            </a:r>
            <a:endParaRPr lang="en-US" altLang="zh-TW" sz="1200" dirty="0">
              <a:latin typeface="Courier New" panose="02070309020205020404" pitchFamily="49" charset="0"/>
              <a:cs typeface="Courier New" panose="02070309020205020404" pitchFamily="49" charset="0"/>
            </a:endParaRPr>
          </a:p>
          <a:p>
            <a:r>
              <a:rPr lang="en-US" altLang="zh-TW" sz="1200" dirty="0" err="1"/>
              <a:t>var</a:t>
            </a:r>
            <a:r>
              <a:rPr lang="en-US" altLang="zh-TW" sz="1200" dirty="0"/>
              <a:t> Number2  = 20</a:t>
            </a:r>
            <a:endParaRPr lang="en-US" altLang="zh-TW" sz="1200" dirty="0">
              <a:latin typeface="Courier New" panose="02070309020205020404" pitchFamily="49" charset="0"/>
              <a:cs typeface="Courier New" panose="02070309020205020404" pitchFamily="49" charset="0"/>
            </a:endParaRPr>
          </a:p>
          <a:p>
            <a:endParaRPr lang="en-US" altLang="zh-TW" dirty="0">
              <a:latin typeface="Courier New" panose="02070309020205020404" pitchFamily="49" charset="0"/>
              <a:cs typeface="Courier New" panose="02070309020205020404" pitchFamily="49" charset="0"/>
            </a:endParaRPr>
          </a:p>
          <a:p>
            <a:r>
              <a:rPr lang="zh-TW" altLang="en-US" dirty="0">
                <a:latin typeface="Courier New" panose="02070309020205020404" pitchFamily="49" charset="0"/>
                <a:cs typeface="Courier New" panose="02070309020205020404" pitchFamily="49" charset="0"/>
              </a:rPr>
              <a:t>函式宣告 </a:t>
            </a:r>
            <a:r>
              <a:rPr lang="en-US" altLang="zh-TW" dirty="0">
                <a:latin typeface="Courier New" panose="02070309020205020404" pitchFamily="49" charset="0"/>
                <a:cs typeface="Courier New" panose="02070309020205020404" pitchFamily="49" charset="0"/>
              </a:rPr>
              <a:t>:</a:t>
            </a:r>
          </a:p>
          <a:p>
            <a:r>
              <a:rPr lang="zh-TW" altLang="en-US" sz="1200" dirty="0"/>
              <a:t>函式宣告使用關鍵字</a:t>
            </a:r>
            <a:r>
              <a:rPr lang="en-US" altLang="zh-TW" sz="1200" dirty="0" err="1"/>
              <a:t>func</a:t>
            </a:r>
            <a:r>
              <a:rPr lang="zh-TW" altLang="en-US" sz="1200" dirty="0"/>
              <a:t>，遵循如下的形式：</a:t>
            </a:r>
            <a:endParaRPr lang="en-US" altLang="zh-TW" sz="1200" dirty="0"/>
          </a:p>
          <a:p>
            <a:endParaRPr lang="zh-TW" altLang="en-US" sz="1200" dirty="0"/>
          </a:p>
          <a:p>
            <a:r>
              <a:rPr lang="en-US" altLang="zh-TW" sz="1200" dirty="0" err="1"/>
              <a:t>func</a:t>
            </a:r>
            <a:r>
              <a:rPr lang="en-US" altLang="zh-TW" sz="1200" dirty="0"/>
              <a:t> function name(parameters) -&gt; return type {</a:t>
            </a:r>
            <a:br>
              <a:rPr lang="en-US" altLang="zh-TW" sz="1200" dirty="0"/>
            </a:br>
            <a:r>
              <a:rPr lang="en-US" altLang="zh-TW" sz="1200" dirty="0"/>
              <a:t>statements</a:t>
            </a:r>
            <a:br>
              <a:rPr lang="en-US" altLang="zh-TW" sz="1200" dirty="0"/>
            </a:br>
            <a:r>
              <a:rPr lang="en-US" altLang="zh-TW" sz="1200" dirty="0"/>
              <a:t>}</a:t>
            </a:r>
          </a:p>
          <a:p>
            <a:r>
              <a:rPr lang="zh-TW" altLang="en-US" sz="1200" dirty="0"/>
              <a:t>如果函式不回傳任何值，回傳型別可以被忽略，如下所示：</a:t>
            </a:r>
            <a:endParaRPr lang="en-US" altLang="zh-TW" sz="1200" dirty="0"/>
          </a:p>
          <a:p>
            <a:endParaRPr lang="zh-TW" altLang="en-US" sz="1200" dirty="0"/>
          </a:p>
          <a:p>
            <a:r>
              <a:rPr lang="en-US" altLang="zh-TW" sz="1200" dirty="0" err="1"/>
              <a:t>func</a:t>
            </a:r>
            <a:r>
              <a:rPr lang="en-US" altLang="zh-TW" sz="1200" dirty="0"/>
              <a:t> function name(parameters) {</a:t>
            </a:r>
            <a:br>
              <a:rPr lang="en-US" altLang="zh-TW" sz="1200" dirty="0"/>
            </a:br>
            <a:r>
              <a:rPr lang="en-US" altLang="zh-TW" sz="1200" dirty="0"/>
              <a:t>statements</a:t>
            </a:r>
            <a:br>
              <a:rPr lang="en-US" altLang="zh-TW" sz="1200" dirty="0"/>
            </a:br>
            <a:r>
              <a:rPr lang="en-US" altLang="zh-TW" sz="1200" dirty="0"/>
              <a:t>}</a:t>
            </a:r>
          </a:p>
          <a:p>
            <a:endParaRPr lang="en-US" altLang="zh-TW" sz="1200" dirty="0">
              <a:latin typeface="Courier New" panose="02070309020205020404" pitchFamily="49" charset="0"/>
              <a:cs typeface="Courier New" panose="02070309020205020404" pitchFamily="49" charset="0"/>
            </a:endParaRPr>
          </a:p>
          <a:p>
            <a:endParaRPr lang="en-US" altLang="zh-TW" sz="1200" dirty="0">
              <a:latin typeface="Courier New" panose="02070309020205020404" pitchFamily="49" charset="0"/>
              <a:cs typeface="Courier New" panose="02070309020205020404" pitchFamily="49" charset="0"/>
            </a:endParaRPr>
          </a:p>
          <a:p>
            <a:endParaRPr lang="en-US" altLang="zh-TW" dirty="0">
              <a:latin typeface="Courier New" panose="02070309020205020404" pitchFamily="49" charset="0"/>
              <a:cs typeface="Courier New" panose="02070309020205020404" pitchFamily="49" charset="0"/>
            </a:endParaRPr>
          </a:p>
          <a:p>
            <a:endParaRPr lang="en-US" altLang="zh-TW" dirty="0">
              <a:latin typeface="Courier New" panose="02070309020205020404" pitchFamily="49" charset="0"/>
              <a:cs typeface="Courier New" panose="02070309020205020404" pitchFamily="49" charset="0"/>
            </a:endParaRPr>
          </a:p>
          <a:p>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4459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Compiler Control </a:t>
            </a:r>
            <a:r>
              <a:rPr lang="en-US" altLang="zh-TW" dirty="0" smtClean="0"/>
              <a:t>Statement</a:t>
            </a:r>
            <a:endParaRPr lang="zh-TW" altLang="en-US" dirty="0"/>
          </a:p>
        </p:txBody>
      </p:sp>
      <p:sp>
        <p:nvSpPr>
          <p:cNvPr id="3" name="內容版面配置區 2"/>
          <p:cNvSpPr>
            <a:spLocks noGrp="1"/>
          </p:cNvSpPr>
          <p:nvPr>
            <p:ph idx="1"/>
          </p:nvPr>
        </p:nvSpPr>
        <p:spPr>
          <a:xfrm>
            <a:off x="558097" y="2564904"/>
            <a:ext cx="8324850" cy="3672408"/>
          </a:xfrm>
        </p:spPr>
        <p:txBody>
          <a:bodyPr/>
          <a:lstStyle/>
          <a:p>
            <a:r>
              <a:rPr lang="zh-TW" altLang="en-US" dirty="0" smtClean="0"/>
              <a:t>改變</a:t>
            </a:r>
            <a:r>
              <a:rPr lang="en-US" altLang="zh-TW" dirty="0"/>
              <a:t>compiler</a:t>
            </a:r>
            <a:r>
              <a:rPr lang="zh-TW" altLang="en-US" dirty="0"/>
              <a:t>的行為</a:t>
            </a:r>
            <a:endParaRPr lang="en-US" altLang="zh-TW" dirty="0"/>
          </a:p>
          <a:p>
            <a:r>
              <a:rPr lang="zh-TW" altLang="en-US" dirty="0"/>
              <a:t>利用 </a:t>
            </a:r>
            <a:r>
              <a:rPr lang="en-US" altLang="zh-TW" u="sng" dirty="0">
                <a:hlinkClick r:id="rId2"/>
              </a:rPr>
              <a:t>#if</a:t>
            </a:r>
            <a:r>
              <a:rPr lang="en-US" altLang="zh-TW" dirty="0"/>
              <a:t> </a:t>
            </a:r>
            <a:r>
              <a:rPr lang="en-US" altLang="zh-TW" u="sng" dirty="0">
                <a:hlinkClick r:id="rId3"/>
              </a:rPr>
              <a:t>#</a:t>
            </a:r>
            <a:r>
              <a:rPr lang="en-US" altLang="zh-TW" u="sng" dirty="0" err="1">
                <a:hlinkClick r:id="rId3"/>
              </a:rPr>
              <a:t>endif</a:t>
            </a:r>
            <a:r>
              <a:rPr lang="en-US" altLang="zh-TW" dirty="0"/>
              <a:t> </a:t>
            </a:r>
            <a:r>
              <a:rPr lang="zh-TW" altLang="en-US" dirty="0"/>
              <a:t>來控制</a:t>
            </a:r>
            <a:r>
              <a:rPr lang="en-US" altLang="zh-TW" dirty="0"/>
              <a:t>compiler </a:t>
            </a:r>
            <a:r>
              <a:rPr lang="zh-TW" altLang="en-US" dirty="0"/>
              <a:t>在</a:t>
            </a:r>
            <a:r>
              <a:rPr lang="en-US" altLang="zh-TW" dirty="0"/>
              <a:t>compile time </a:t>
            </a:r>
            <a:r>
              <a:rPr lang="zh-TW" altLang="en-US" dirty="0"/>
              <a:t>的建構組態</a:t>
            </a:r>
            <a:endParaRPr lang="en-US" altLang="zh-TW" dirty="0"/>
          </a:p>
          <a:p>
            <a:r>
              <a:rPr lang="en-US" altLang="zh-TW" dirty="0"/>
              <a:t>EX</a:t>
            </a:r>
            <a:r>
              <a:rPr lang="zh-TW" altLang="en-US" dirty="0"/>
              <a:t> </a:t>
            </a:r>
            <a:r>
              <a:rPr lang="en-US" altLang="zh-TW" dirty="0"/>
              <a:t>:</a:t>
            </a:r>
          </a:p>
          <a:p>
            <a:pPr marL="0" indent="0">
              <a:buNone/>
            </a:pPr>
            <a:r>
              <a:rPr lang="en-US" altLang="zh-TW" dirty="0"/>
              <a:t>	#if </a:t>
            </a:r>
            <a:r>
              <a:rPr lang="zh-TW" altLang="en-US" dirty="0"/>
              <a:t> </a:t>
            </a:r>
            <a:r>
              <a:rPr lang="en-US" altLang="zh-TW" i="1" dirty="0"/>
              <a:t>build configuration</a:t>
            </a:r>
            <a:endParaRPr lang="en-US" altLang="zh-TW" dirty="0"/>
          </a:p>
          <a:p>
            <a:pPr marL="0" indent="0">
              <a:buNone/>
            </a:pPr>
            <a:r>
              <a:rPr lang="zh-TW" altLang="en-US" i="1" dirty="0"/>
              <a:t>  </a:t>
            </a:r>
            <a:r>
              <a:rPr lang="en-US" altLang="zh-TW" i="1" dirty="0"/>
              <a:t>	statements</a:t>
            </a:r>
            <a:endParaRPr lang="en-US" altLang="zh-TW" dirty="0"/>
          </a:p>
          <a:p>
            <a:pPr marL="0" indent="0">
              <a:buNone/>
            </a:pPr>
            <a:r>
              <a:rPr lang="en-US" altLang="zh-TW" dirty="0"/>
              <a:t>	#</a:t>
            </a:r>
            <a:r>
              <a:rPr lang="en-US" altLang="zh-TW" dirty="0" err="1"/>
              <a:t>endif</a:t>
            </a:r>
            <a:endParaRPr lang="en-US" altLang="zh-TW" dirty="0"/>
          </a:p>
          <a:p>
            <a:pPr marL="0" indent="0">
              <a:buNone/>
            </a:pPr>
            <a:endParaRPr lang="zh-TW" altLang="en-US" dirty="0"/>
          </a:p>
          <a:p>
            <a:endParaRPr lang="zh-TW" altLang="en-US" dirty="0"/>
          </a:p>
        </p:txBody>
      </p:sp>
    </p:spTree>
    <p:extLst>
      <p:ext uri="{BB962C8B-B14F-4D97-AF65-F5344CB8AC3E}">
        <p14:creationId xmlns:p14="http://schemas.microsoft.com/office/powerpoint/2010/main" val="333166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t>
            </a:r>
            <a:r>
              <a:rPr lang="en-US" altLang="zh-TW" dirty="0" smtClean="0"/>
              <a:t>ontrol </a:t>
            </a:r>
            <a:r>
              <a:rPr lang="en-US" altLang="zh-TW" dirty="0"/>
              <a:t>F</a:t>
            </a:r>
            <a:r>
              <a:rPr lang="en-US" altLang="zh-TW" dirty="0" smtClean="0"/>
              <a:t>low </a:t>
            </a:r>
            <a:r>
              <a:rPr lang="en-US" altLang="zh-TW" dirty="0"/>
              <a:t>S</a:t>
            </a:r>
            <a:r>
              <a:rPr lang="en-US" altLang="zh-TW" dirty="0" smtClean="0"/>
              <a:t>tatement</a:t>
            </a:r>
            <a:endParaRPr lang="zh-TW" altLang="en-US" dirty="0"/>
          </a:p>
        </p:txBody>
      </p:sp>
      <p:sp>
        <p:nvSpPr>
          <p:cNvPr id="3" name="內容版面配置區 2"/>
          <p:cNvSpPr>
            <a:spLocks noGrp="1"/>
          </p:cNvSpPr>
          <p:nvPr>
            <p:ph idx="1"/>
          </p:nvPr>
        </p:nvSpPr>
        <p:spPr/>
        <p:txBody>
          <a:bodyPr>
            <a:normAutofit/>
          </a:bodyPr>
          <a:lstStyle/>
          <a:p>
            <a:r>
              <a:rPr lang="zh-TW" altLang="en-US" sz="2400" dirty="0"/>
              <a:t>改變程式執行的流程</a:t>
            </a:r>
          </a:p>
          <a:p>
            <a:r>
              <a:rPr lang="zh-TW" altLang="en-US" sz="2400" dirty="0"/>
              <a:t>共有三種型別的控制語句</a:t>
            </a:r>
          </a:p>
        </p:txBody>
      </p:sp>
    </p:spTree>
    <p:extLst>
      <p:ext uri="{BB962C8B-B14F-4D97-AF65-F5344CB8AC3E}">
        <p14:creationId xmlns:p14="http://schemas.microsoft.com/office/powerpoint/2010/main" val="3401507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1340768"/>
            <a:ext cx="8324850" cy="1373188"/>
          </a:xfrm>
        </p:spPr>
        <p:txBody>
          <a:bodyPr/>
          <a:lstStyle/>
          <a:p>
            <a:r>
              <a:rPr lang="en-US" altLang="zh-TW" dirty="0">
                <a:solidFill>
                  <a:prstClr val="black">
                    <a:lumMod val="75000"/>
                    <a:lumOff val="25000"/>
                  </a:prstClr>
                </a:solidFill>
              </a:rPr>
              <a:t>Loop Statement</a:t>
            </a:r>
            <a:r>
              <a:rPr lang="zh-TW" altLang="en-US" dirty="0">
                <a:solidFill>
                  <a:prstClr val="black">
                    <a:lumMod val="75000"/>
                    <a:lumOff val="25000"/>
                  </a:prstClr>
                </a:solidFill>
              </a:rPr>
              <a:t/>
            </a:r>
            <a:br>
              <a:rPr lang="zh-TW" altLang="en-US" dirty="0">
                <a:solidFill>
                  <a:prstClr val="black">
                    <a:lumMod val="75000"/>
                    <a:lumOff val="25000"/>
                  </a:prstClr>
                </a:solidFill>
              </a:rPr>
            </a:br>
            <a:endParaRPr lang="zh-TW" altLang="en-US" dirty="0"/>
          </a:p>
        </p:txBody>
      </p:sp>
    </p:spTree>
    <p:extLst>
      <p:ext uri="{BB962C8B-B14F-4D97-AF65-F5344CB8AC3E}">
        <p14:creationId xmlns:p14="http://schemas.microsoft.com/office/powerpoint/2010/main" val="636921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While </a:t>
            </a:r>
            <a:r>
              <a:rPr lang="zh-TW" altLang="en-US" dirty="0" smtClean="0"/>
              <a:t>語句</a:t>
            </a:r>
            <a:endParaRPr lang="zh-TW" altLang="en-US" dirty="0"/>
          </a:p>
        </p:txBody>
      </p:sp>
      <p:sp>
        <p:nvSpPr>
          <p:cNvPr id="3" name="內容版面配置區 2"/>
          <p:cNvSpPr>
            <a:spLocks noGrp="1"/>
          </p:cNvSpPr>
          <p:nvPr>
            <p:ph idx="1"/>
          </p:nvPr>
        </p:nvSpPr>
        <p:spPr>
          <a:xfrm>
            <a:off x="683568" y="2564904"/>
            <a:ext cx="8324850" cy="4896544"/>
          </a:xfrm>
        </p:spPr>
        <p:txBody>
          <a:bodyPr/>
          <a:lstStyle/>
          <a:p>
            <a:pPr marL="0" indent="0" latinLnBrk="1">
              <a:buNone/>
            </a:pPr>
            <a:r>
              <a:rPr lang="en-US" altLang="zh-TW" sz="1800" dirty="0"/>
              <a:t>while</a:t>
            </a:r>
            <a:r>
              <a:rPr lang="zh-TW" altLang="en-US" sz="1800" dirty="0"/>
              <a:t>語句允許重複執行程式碼區塊。</a:t>
            </a:r>
          </a:p>
          <a:p>
            <a:pPr marL="0" indent="0" latinLnBrk="1">
              <a:buNone/>
            </a:pPr>
            <a:r>
              <a:rPr lang="en-US" altLang="zh-TW" sz="1800" dirty="0"/>
              <a:t>while</a:t>
            </a:r>
            <a:r>
              <a:rPr lang="zh-TW" altLang="en-US" sz="1800" dirty="0"/>
              <a:t>語句的形式如下：</a:t>
            </a:r>
          </a:p>
          <a:p>
            <a:pPr marL="600075" lvl="2" indent="0">
              <a:buNone/>
            </a:pPr>
            <a:r>
              <a:rPr lang="en-US" altLang="zh-TW" sz="1800" dirty="0"/>
              <a:t>while condition {</a:t>
            </a:r>
          </a:p>
          <a:p>
            <a:pPr marL="600075" lvl="2" indent="0" latinLnBrk="1">
              <a:buNone/>
            </a:pPr>
            <a:r>
              <a:rPr lang="en-US" altLang="zh-TW" sz="1800" dirty="0"/>
              <a:t>statements</a:t>
            </a:r>
          </a:p>
          <a:p>
            <a:pPr marL="600075" lvl="2" indent="0">
              <a:buNone/>
            </a:pPr>
            <a:r>
              <a:rPr lang="en-US" altLang="zh-TW" sz="1800" dirty="0"/>
              <a:t>}</a:t>
            </a:r>
          </a:p>
          <a:p>
            <a:pPr marL="0" indent="0" latinLnBrk="1">
              <a:buNone/>
            </a:pPr>
            <a:r>
              <a:rPr lang="en-US" altLang="zh-TW" sz="1800" dirty="0"/>
              <a:t>while</a:t>
            </a:r>
            <a:r>
              <a:rPr lang="zh-TW" altLang="en-US" sz="1800" dirty="0"/>
              <a:t>語句的執行流程如下：</a:t>
            </a:r>
          </a:p>
          <a:p>
            <a:pPr marL="0" indent="0">
              <a:buNone/>
            </a:pPr>
            <a:r>
              <a:rPr lang="zh-TW" altLang="en-US" sz="1800" dirty="0"/>
              <a:t>計算 </a:t>
            </a:r>
            <a:r>
              <a:rPr lang="en-US" altLang="zh-TW" sz="1800" i="1" dirty="0"/>
              <a:t>condition</a:t>
            </a:r>
            <a:r>
              <a:rPr lang="en-US" altLang="zh-TW" sz="1800" dirty="0"/>
              <a:t> </a:t>
            </a:r>
            <a:r>
              <a:rPr lang="zh-TW" altLang="en-US" sz="1800" dirty="0"/>
              <a:t>表達式： 如果為真</a:t>
            </a:r>
            <a:r>
              <a:rPr lang="en-US" altLang="zh-TW" sz="1800" dirty="0"/>
              <a:t>true</a:t>
            </a:r>
            <a:r>
              <a:rPr lang="zh-TW" altLang="en-US" sz="1800" dirty="0"/>
              <a:t>，轉到第</a:t>
            </a:r>
            <a:r>
              <a:rPr lang="en-US" altLang="zh-TW" sz="1800" dirty="0"/>
              <a:t>2</a:t>
            </a:r>
            <a:r>
              <a:rPr lang="zh-TW" altLang="en-US" sz="1800" dirty="0"/>
              <a:t>步。如果為</a:t>
            </a:r>
            <a:r>
              <a:rPr lang="en-US" altLang="zh-TW" sz="1800" dirty="0"/>
              <a:t>false</a:t>
            </a:r>
            <a:r>
              <a:rPr lang="zh-TW" altLang="en-US" sz="1800" dirty="0"/>
              <a:t>，</a:t>
            </a:r>
            <a:r>
              <a:rPr lang="en-US" altLang="zh-TW" sz="1800" dirty="0"/>
              <a:t>while</a:t>
            </a:r>
            <a:r>
              <a:rPr lang="zh-TW" altLang="en-US" sz="1800" dirty="0"/>
              <a:t>至此執行完畢。</a:t>
            </a:r>
          </a:p>
          <a:p>
            <a:pPr marL="0" indent="0">
              <a:buNone/>
            </a:pPr>
            <a:r>
              <a:rPr lang="zh-TW" altLang="en-US" sz="1800" dirty="0"/>
              <a:t>執行 </a:t>
            </a:r>
            <a:r>
              <a:rPr lang="en-US" altLang="zh-TW" sz="1800" i="1" dirty="0"/>
              <a:t>statements</a:t>
            </a:r>
            <a:r>
              <a:rPr lang="en-US" altLang="zh-TW" sz="1800" dirty="0"/>
              <a:t> </a:t>
            </a:r>
            <a:r>
              <a:rPr lang="zh-TW" altLang="en-US" sz="1800" dirty="0"/>
              <a:t>，然後轉到第</a:t>
            </a:r>
            <a:r>
              <a:rPr lang="en-US" altLang="zh-TW" sz="1800" dirty="0"/>
              <a:t>1</a:t>
            </a:r>
            <a:r>
              <a:rPr lang="zh-TW" altLang="en-US" sz="1800" dirty="0"/>
              <a:t>步。</a:t>
            </a:r>
          </a:p>
          <a:p>
            <a:pPr marL="0" indent="0">
              <a:buNone/>
            </a:pPr>
            <a:r>
              <a:rPr lang="zh-TW" altLang="en-US" sz="1800" dirty="0"/>
              <a:t>由於 </a:t>
            </a:r>
            <a:r>
              <a:rPr lang="en-US" altLang="zh-TW" sz="1800" i="1" dirty="0"/>
              <a:t>condition</a:t>
            </a:r>
            <a:r>
              <a:rPr lang="en-US" altLang="zh-TW" sz="1800" dirty="0"/>
              <a:t> </a:t>
            </a:r>
            <a:r>
              <a:rPr lang="zh-TW" altLang="en-US" sz="1800" dirty="0"/>
              <a:t>的值在 </a:t>
            </a:r>
            <a:r>
              <a:rPr lang="en-US" altLang="zh-TW" sz="1800" i="1" dirty="0"/>
              <a:t>statements</a:t>
            </a:r>
            <a:r>
              <a:rPr lang="en-US" altLang="zh-TW" sz="1800" dirty="0"/>
              <a:t> </a:t>
            </a:r>
            <a:r>
              <a:rPr lang="zh-TW" altLang="en-US" sz="1800" dirty="0"/>
              <a:t>執行前就已計算出，因此</a:t>
            </a:r>
            <a:r>
              <a:rPr lang="en-US" altLang="zh-TW" sz="1800" dirty="0"/>
              <a:t>while</a:t>
            </a:r>
            <a:r>
              <a:rPr lang="zh-TW" altLang="en-US" sz="1800" dirty="0"/>
              <a:t>語句中的 </a:t>
            </a:r>
            <a:r>
              <a:rPr lang="en-US" altLang="zh-TW" sz="1800" i="1" dirty="0"/>
              <a:t>statements</a:t>
            </a:r>
            <a:r>
              <a:rPr lang="en-US" altLang="zh-TW" sz="1800" dirty="0"/>
              <a:t> </a:t>
            </a:r>
            <a:r>
              <a:rPr lang="zh-TW" altLang="en-US" sz="1800" dirty="0"/>
              <a:t>可能會被執行若干次，也可能不會被執行</a:t>
            </a:r>
            <a:r>
              <a:rPr lang="zh-TW" altLang="en-US" sz="1800" dirty="0" smtClean="0"/>
              <a:t>。</a:t>
            </a:r>
            <a:endParaRPr lang="zh-TW" altLang="en-US" sz="1800" dirty="0"/>
          </a:p>
        </p:txBody>
      </p:sp>
    </p:spTree>
    <p:extLst>
      <p:ext uri="{BB962C8B-B14F-4D97-AF65-F5344CB8AC3E}">
        <p14:creationId xmlns:p14="http://schemas.microsoft.com/office/powerpoint/2010/main" val="552402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Do-While </a:t>
            </a:r>
            <a:r>
              <a:rPr lang="zh-TW" altLang="en-US" dirty="0" smtClean="0"/>
              <a:t>語句</a:t>
            </a:r>
            <a:endParaRPr lang="zh-TW" altLang="en-US" dirty="0"/>
          </a:p>
        </p:txBody>
      </p:sp>
      <p:sp>
        <p:nvSpPr>
          <p:cNvPr id="3" name="內容版面配置區 2"/>
          <p:cNvSpPr>
            <a:spLocks noGrp="1"/>
          </p:cNvSpPr>
          <p:nvPr>
            <p:ph idx="1"/>
          </p:nvPr>
        </p:nvSpPr>
        <p:spPr>
          <a:xfrm>
            <a:off x="568325" y="2636838"/>
            <a:ext cx="8324850" cy="3528466"/>
          </a:xfrm>
        </p:spPr>
        <p:txBody>
          <a:bodyPr/>
          <a:lstStyle/>
          <a:p>
            <a:pPr marL="0" indent="0" latinLnBrk="1">
              <a:buNone/>
            </a:pPr>
            <a:r>
              <a:rPr lang="en-US" altLang="zh-TW" sz="1800" dirty="0" smtClean="0"/>
              <a:t>do-while</a:t>
            </a:r>
            <a:r>
              <a:rPr lang="zh-TW" altLang="en-US" sz="1800" dirty="0"/>
              <a:t>語句允許程式碼區塊被執行一次或多次。</a:t>
            </a:r>
          </a:p>
          <a:p>
            <a:pPr marL="0" indent="0" latinLnBrk="1">
              <a:buNone/>
            </a:pPr>
            <a:r>
              <a:rPr lang="en-US" altLang="zh-TW" sz="1800" dirty="0"/>
              <a:t>do-while</a:t>
            </a:r>
            <a:r>
              <a:rPr lang="zh-TW" altLang="en-US" sz="1800" dirty="0"/>
              <a:t>語句的形式如下：</a:t>
            </a:r>
          </a:p>
          <a:p>
            <a:pPr marL="600075" lvl="2" indent="0">
              <a:buNone/>
            </a:pPr>
            <a:r>
              <a:rPr lang="en-US" altLang="zh-TW" sz="1500" dirty="0"/>
              <a:t>do {</a:t>
            </a:r>
          </a:p>
          <a:p>
            <a:pPr marL="600075" lvl="2" indent="0">
              <a:buNone/>
            </a:pPr>
            <a:r>
              <a:rPr lang="en-US" altLang="zh-TW" sz="1500" dirty="0"/>
              <a:t>statements</a:t>
            </a:r>
          </a:p>
          <a:p>
            <a:pPr marL="600075" lvl="2" indent="0">
              <a:buNone/>
            </a:pPr>
            <a:r>
              <a:rPr lang="en-US" altLang="zh-TW" sz="1500" dirty="0"/>
              <a:t>} while condition</a:t>
            </a:r>
          </a:p>
          <a:p>
            <a:pPr marL="600075" lvl="2" indent="0">
              <a:buNone/>
            </a:pPr>
            <a:endParaRPr lang="en-US" altLang="zh-TW" sz="1500" dirty="0"/>
          </a:p>
          <a:p>
            <a:pPr marL="0" indent="0" latinLnBrk="1">
              <a:buNone/>
            </a:pPr>
            <a:r>
              <a:rPr lang="en-US" altLang="zh-TW" sz="1500" dirty="0"/>
              <a:t>do-while</a:t>
            </a:r>
            <a:r>
              <a:rPr lang="zh-TW" altLang="en-US" sz="1500" dirty="0"/>
              <a:t>語句的執行流程如下：</a:t>
            </a:r>
          </a:p>
          <a:p>
            <a:pPr marL="0" indent="0">
              <a:buNone/>
            </a:pPr>
            <a:r>
              <a:rPr lang="zh-TW" altLang="en-US" sz="1500" dirty="0"/>
              <a:t>執行 </a:t>
            </a:r>
            <a:r>
              <a:rPr lang="en-US" altLang="zh-TW" sz="1500" i="1" dirty="0"/>
              <a:t>statements</a:t>
            </a:r>
            <a:r>
              <a:rPr lang="zh-TW" altLang="en-US" sz="1500" dirty="0"/>
              <a:t>，然後轉到第</a:t>
            </a:r>
            <a:r>
              <a:rPr lang="en-US" altLang="zh-TW" sz="1500" dirty="0"/>
              <a:t>2</a:t>
            </a:r>
            <a:r>
              <a:rPr lang="zh-TW" altLang="en-US" sz="1500" dirty="0"/>
              <a:t>步。</a:t>
            </a:r>
          </a:p>
          <a:p>
            <a:pPr marL="0" indent="0">
              <a:buNone/>
            </a:pPr>
            <a:r>
              <a:rPr lang="zh-TW" altLang="en-US" sz="1500" dirty="0"/>
              <a:t>計算 </a:t>
            </a:r>
            <a:r>
              <a:rPr lang="en-US" altLang="zh-TW" sz="1500" i="1" dirty="0"/>
              <a:t>condition</a:t>
            </a:r>
            <a:r>
              <a:rPr lang="en-US" altLang="zh-TW" sz="1500" dirty="0"/>
              <a:t> </a:t>
            </a:r>
            <a:r>
              <a:rPr lang="zh-TW" altLang="en-US" sz="1500" dirty="0"/>
              <a:t>表達式： 如果為</a:t>
            </a:r>
            <a:r>
              <a:rPr lang="en-US" altLang="zh-TW" sz="1500" dirty="0"/>
              <a:t>true</a:t>
            </a:r>
            <a:r>
              <a:rPr lang="zh-TW" altLang="en-US" sz="1500" dirty="0"/>
              <a:t>，轉到第</a:t>
            </a:r>
            <a:r>
              <a:rPr lang="en-US" altLang="zh-TW" sz="1500" dirty="0"/>
              <a:t>1</a:t>
            </a:r>
            <a:r>
              <a:rPr lang="zh-TW" altLang="en-US" sz="1500" dirty="0"/>
              <a:t>步。如果為</a:t>
            </a:r>
            <a:r>
              <a:rPr lang="en-US" altLang="zh-TW" sz="1500" dirty="0"/>
              <a:t>false</a:t>
            </a:r>
            <a:r>
              <a:rPr lang="zh-TW" altLang="en-US" sz="1500" dirty="0"/>
              <a:t>，</a:t>
            </a:r>
            <a:r>
              <a:rPr lang="en-US" altLang="zh-TW" sz="1500" dirty="0"/>
              <a:t>do-while</a:t>
            </a:r>
            <a:r>
              <a:rPr lang="zh-TW" altLang="en-US" sz="1500" dirty="0"/>
              <a:t>至此執行完畢。</a:t>
            </a:r>
          </a:p>
          <a:p>
            <a:pPr marL="0" indent="0">
              <a:buNone/>
            </a:pPr>
            <a:r>
              <a:rPr lang="zh-TW" altLang="en-US" sz="1500" dirty="0"/>
              <a:t>由於 </a:t>
            </a:r>
            <a:r>
              <a:rPr lang="en-US" altLang="zh-TW" sz="1500" i="1" dirty="0"/>
              <a:t>condition</a:t>
            </a:r>
            <a:r>
              <a:rPr lang="en-US" altLang="zh-TW" sz="1500" dirty="0"/>
              <a:t> </a:t>
            </a:r>
            <a:r>
              <a:rPr lang="zh-TW" altLang="en-US" sz="1500" dirty="0"/>
              <a:t>表達式的值是在 </a:t>
            </a:r>
            <a:r>
              <a:rPr lang="en-US" altLang="zh-TW" sz="1500" i="1" dirty="0"/>
              <a:t>statements</a:t>
            </a:r>
            <a:r>
              <a:rPr lang="en-US" altLang="zh-TW" sz="1500" dirty="0"/>
              <a:t> </a:t>
            </a:r>
            <a:r>
              <a:rPr lang="zh-TW" altLang="en-US" sz="1500" dirty="0"/>
              <a:t>執行後才計算出，因此</a:t>
            </a:r>
            <a:r>
              <a:rPr lang="en-US" altLang="zh-TW" sz="1500" dirty="0"/>
              <a:t>do-while</a:t>
            </a:r>
            <a:r>
              <a:rPr lang="zh-TW" altLang="en-US" sz="1500" dirty="0"/>
              <a:t>語句中的 </a:t>
            </a:r>
            <a:r>
              <a:rPr lang="en-US" altLang="zh-TW" sz="1500" i="1" dirty="0"/>
              <a:t>statements</a:t>
            </a:r>
            <a:r>
              <a:rPr lang="en-US" altLang="zh-TW" sz="1500" dirty="0"/>
              <a:t> </a:t>
            </a:r>
            <a:r>
              <a:rPr lang="zh-TW" altLang="en-US" sz="1500" dirty="0"/>
              <a:t>至少會被執行一次。</a:t>
            </a:r>
          </a:p>
          <a:p>
            <a:pPr marL="0" indent="0">
              <a:buNone/>
            </a:pPr>
            <a:endParaRPr lang="zh-TW" altLang="en-US" sz="1800" dirty="0"/>
          </a:p>
          <a:p>
            <a:endParaRPr lang="zh-TW" altLang="en-US" dirty="0"/>
          </a:p>
        </p:txBody>
      </p:sp>
    </p:spTree>
    <p:extLst>
      <p:ext uri="{BB962C8B-B14F-4D97-AF65-F5344CB8AC3E}">
        <p14:creationId xmlns:p14="http://schemas.microsoft.com/office/powerpoint/2010/main" val="179977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 </a:t>
            </a:r>
            <a:r>
              <a:rPr lang="zh-TW" altLang="en-US" dirty="0" smtClean="0"/>
              <a:t>語句</a:t>
            </a:r>
            <a:endParaRPr lang="zh-TW" altLang="en-US" dirty="0"/>
          </a:p>
        </p:txBody>
      </p:sp>
      <p:sp>
        <p:nvSpPr>
          <p:cNvPr id="3" name="內容版面配置區 2"/>
          <p:cNvSpPr>
            <a:spLocks noGrp="1"/>
          </p:cNvSpPr>
          <p:nvPr>
            <p:ph idx="1"/>
          </p:nvPr>
        </p:nvSpPr>
        <p:spPr>
          <a:xfrm>
            <a:off x="568325" y="2564904"/>
            <a:ext cx="8324850" cy="3489325"/>
          </a:xfrm>
        </p:spPr>
        <p:txBody>
          <a:bodyPr/>
          <a:lstStyle/>
          <a:p>
            <a:pPr marL="0" indent="0" latinLnBrk="1">
              <a:buNone/>
            </a:pPr>
            <a:r>
              <a:rPr lang="en-US" altLang="zh-TW" sz="1400" dirty="0" smtClean="0"/>
              <a:t>for</a:t>
            </a:r>
            <a:r>
              <a:rPr lang="zh-TW" altLang="en-US" sz="1400" dirty="0"/>
              <a:t>語句允許在重複執行程式碼區塊的同時，遞增一個計數器。</a:t>
            </a:r>
          </a:p>
          <a:p>
            <a:pPr marL="0" indent="0" latinLnBrk="1">
              <a:buNone/>
            </a:pPr>
            <a:r>
              <a:rPr lang="en-US" altLang="zh-TW" sz="1400" dirty="0"/>
              <a:t>for</a:t>
            </a:r>
            <a:r>
              <a:rPr lang="zh-TW" altLang="en-US" sz="1400" dirty="0"/>
              <a:t>語句的形式如下：</a:t>
            </a:r>
            <a:endParaRPr lang="en-US" altLang="zh-TW" sz="1400" dirty="0"/>
          </a:p>
          <a:p>
            <a:pPr marL="0" indent="0" latinLnBrk="1">
              <a:buNone/>
            </a:pPr>
            <a:endParaRPr lang="zh-TW" altLang="en-US" sz="1400" dirty="0"/>
          </a:p>
          <a:p>
            <a:pPr marL="600075" lvl="2" indent="0">
              <a:buNone/>
            </a:pPr>
            <a:r>
              <a:rPr lang="en-US" altLang="zh-TW" sz="1400" dirty="0"/>
              <a:t>for </a:t>
            </a:r>
            <a:r>
              <a:rPr lang="en-US" altLang="zh-TW" sz="1400" dirty="0" err="1"/>
              <a:t>initialzation</a:t>
            </a:r>
            <a:r>
              <a:rPr lang="zh-TW" altLang="en-US" sz="1400" dirty="0"/>
              <a:t> </a:t>
            </a:r>
            <a:r>
              <a:rPr lang="en-US" altLang="zh-TW" sz="1400" dirty="0"/>
              <a:t>; condition</a:t>
            </a:r>
            <a:r>
              <a:rPr lang="zh-TW" altLang="en-US" sz="1400" dirty="0"/>
              <a:t> </a:t>
            </a:r>
            <a:r>
              <a:rPr lang="en-US" altLang="zh-TW" sz="1400" dirty="0"/>
              <a:t>; increment {</a:t>
            </a:r>
          </a:p>
          <a:p>
            <a:pPr marL="600075" lvl="2" indent="0" latinLnBrk="1">
              <a:buNone/>
            </a:pPr>
            <a:r>
              <a:rPr lang="en-US" altLang="zh-TW" sz="1400" dirty="0"/>
              <a:t>statements</a:t>
            </a:r>
          </a:p>
          <a:p>
            <a:pPr marL="600075" lvl="2" indent="0">
              <a:buNone/>
            </a:pPr>
            <a:r>
              <a:rPr lang="en-US" altLang="zh-TW" sz="1400" dirty="0"/>
              <a:t>}</a:t>
            </a:r>
            <a:br>
              <a:rPr lang="en-US" altLang="zh-TW" sz="1400" dirty="0"/>
            </a:br>
            <a:endParaRPr lang="en-US" altLang="zh-TW" sz="1400" dirty="0"/>
          </a:p>
          <a:p>
            <a:pPr marL="0" indent="0">
              <a:buNone/>
            </a:pPr>
            <a:r>
              <a:rPr lang="en-US" altLang="zh-TW" sz="1400" i="1" dirty="0" err="1"/>
              <a:t>initialzation</a:t>
            </a:r>
            <a:r>
              <a:rPr lang="zh-TW" altLang="en-US" sz="1400" dirty="0"/>
              <a:t>、</a:t>
            </a:r>
            <a:r>
              <a:rPr lang="en-US" altLang="zh-TW" sz="1400" i="1" dirty="0"/>
              <a:t>condition</a:t>
            </a:r>
            <a:r>
              <a:rPr lang="en-US" altLang="zh-TW" sz="1400" dirty="0"/>
              <a:t> </a:t>
            </a:r>
            <a:r>
              <a:rPr lang="zh-TW" altLang="en-US" sz="1400" dirty="0"/>
              <a:t>和 </a:t>
            </a:r>
            <a:r>
              <a:rPr lang="en-US" altLang="zh-TW" sz="1400" i="1" dirty="0"/>
              <a:t>increment</a:t>
            </a:r>
            <a:r>
              <a:rPr lang="en-US" altLang="zh-TW" sz="1400" dirty="0"/>
              <a:t> </a:t>
            </a:r>
            <a:r>
              <a:rPr lang="zh-TW" altLang="en-US" sz="1400" dirty="0"/>
              <a:t>之間的分號，以及包圍迴圈 </a:t>
            </a:r>
            <a:r>
              <a:rPr lang="en-US" altLang="zh-TW" sz="1400" i="1" dirty="0"/>
              <a:t>statements</a:t>
            </a:r>
            <a:r>
              <a:rPr lang="en-US" altLang="zh-TW" sz="1400" dirty="0"/>
              <a:t> </a:t>
            </a:r>
            <a:r>
              <a:rPr lang="zh-TW" altLang="en-US" sz="1400" dirty="0"/>
              <a:t>的大括號都是不可省略的。</a:t>
            </a:r>
          </a:p>
          <a:p>
            <a:pPr marL="0" indent="0" latinLnBrk="1">
              <a:buNone/>
            </a:pPr>
            <a:r>
              <a:rPr lang="en-US" altLang="zh-TW" sz="1400" dirty="0"/>
              <a:t>for</a:t>
            </a:r>
            <a:r>
              <a:rPr lang="zh-TW" altLang="en-US" sz="1400" dirty="0"/>
              <a:t>語句的執行流程如下：</a:t>
            </a:r>
          </a:p>
          <a:p>
            <a:pPr marL="0" indent="0">
              <a:buNone/>
            </a:pPr>
            <a:r>
              <a:rPr lang="en-US" altLang="zh-TW" sz="1400" i="1" dirty="0" err="1"/>
              <a:t>initialzation</a:t>
            </a:r>
            <a:r>
              <a:rPr lang="en-US" altLang="zh-TW" sz="1400" dirty="0"/>
              <a:t> </a:t>
            </a:r>
            <a:r>
              <a:rPr lang="zh-TW" altLang="en-US" sz="1400" dirty="0"/>
              <a:t>只會被執行一次，通常用於宣告和初始化在接下來的迴圈中需要使用的變數。</a:t>
            </a:r>
          </a:p>
          <a:p>
            <a:pPr marL="0" indent="0">
              <a:buNone/>
            </a:pPr>
            <a:r>
              <a:rPr lang="zh-TW" altLang="en-US" sz="1400" dirty="0"/>
              <a:t>計算 </a:t>
            </a:r>
            <a:r>
              <a:rPr lang="en-US" altLang="zh-TW" sz="1400" i="1" dirty="0"/>
              <a:t>condition</a:t>
            </a:r>
            <a:r>
              <a:rPr lang="en-US" altLang="zh-TW" sz="1400" dirty="0"/>
              <a:t> </a:t>
            </a:r>
            <a:r>
              <a:rPr lang="zh-TW" altLang="en-US" sz="1400" dirty="0"/>
              <a:t>表達式： 如果為</a:t>
            </a:r>
            <a:r>
              <a:rPr lang="en-US" altLang="zh-TW" sz="1400" dirty="0"/>
              <a:t>true</a:t>
            </a:r>
            <a:r>
              <a:rPr lang="zh-TW" altLang="en-US" sz="1400" dirty="0"/>
              <a:t>，</a:t>
            </a:r>
            <a:r>
              <a:rPr lang="en-US" altLang="zh-TW" sz="1400" i="1" dirty="0"/>
              <a:t>statements</a:t>
            </a:r>
            <a:r>
              <a:rPr lang="en-US" altLang="zh-TW" sz="1400" dirty="0"/>
              <a:t> </a:t>
            </a:r>
            <a:r>
              <a:rPr lang="zh-TW" altLang="en-US" sz="1400" dirty="0"/>
              <a:t>將會被執行，然後轉到第</a:t>
            </a:r>
            <a:r>
              <a:rPr lang="en-US" altLang="zh-TW" sz="1400" dirty="0"/>
              <a:t>3</a:t>
            </a:r>
            <a:r>
              <a:rPr lang="zh-TW" altLang="en-US" sz="1400" dirty="0"/>
              <a:t>步。如果為</a:t>
            </a:r>
            <a:r>
              <a:rPr lang="en-US" altLang="zh-TW" sz="1400" dirty="0"/>
              <a:t>false</a:t>
            </a:r>
            <a:r>
              <a:rPr lang="zh-TW" altLang="en-US" sz="1400" dirty="0"/>
              <a:t>，</a:t>
            </a:r>
            <a:r>
              <a:rPr lang="en-US" altLang="zh-TW" sz="1400" i="1" dirty="0"/>
              <a:t>statements</a:t>
            </a:r>
            <a:r>
              <a:rPr lang="en-US" altLang="zh-TW" sz="1400" dirty="0"/>
              <a:t> </a:t>
            </a:r>
            <a:r>
              <a:rPr lang="zh-TW" altLang="en-US" sz="1400" dirty="0"/>
              <a:t>和 </a:t>
            </a:r>
            <a:r>
              <a:rPr lang="en-US" altLang="zh-TW" sz="1400" i="1" dirty="0"/>
              <a:t>increment</a:t>
            </a:r>
            <a:r>
              <a:rPr lang="en-US" altLang="zh-TW" sz="1400" dirty="0"/>
              <a:t> </a:t>
            </a:r>
            <a:r>
              <a:rPr lang="zh-TW" altLang="en-US" sz="1400" dirty="0"/>
              <a:t>都不會被執行，</a:t>
            </a:r>
            <a:r>
              <a:rPr lang="en-US" altLang="zh-TW" sz="1400" dirty="0"/>
              <a:t>for</a:t>
            </a:r>
            <a:r>
              <a:rPr lang="zh-TW" altLang="en-US" sz="1400" dirty="0"/>
              <a:t>至此執行完畢。</a:t>
            </a:r>
          </a:p>
          <a:p>
            <a:pPr marL="0" indent="0">
              <a:buNone/>
            </a:pPr>
            <a:r>
              <a:rPr lang="zh-TW" altLang="en-US" sz="1400" dirty="0"/>
              <a:t>計算 </a:t>
            </a:r>
            <a:r>
              <a:rPr lang="en-US" altLang="zh-TW" sz="1400" i="1" dirty="0"/>
              <a:t>increment</a:t>
            </a:r>
            <a:r>
              <a:rPr lang="en-US" altLang="zh-TW" sz="1400" dirty="0"/>
              <a:t> </a:t>
            </a:r>
            <a:r>
              <a:rPr lang="zh-TW" altLang="en-US" sz="1400" dirty="0"/>
              <a:t>表達式，然後轉到第</a:t>
            </a:r>
            <a:r>
              <a:rPr lang="en-US" altLang="zh-TW" sz="1400" dirty="0"/>
              <a:t>2</a:t>
            </a:r>
            <a:r>
              <a:rPr lang="zh-TW" altLang="en-US" sz="1400" dirty="0"/>
              <a:t>步。</a:t>
            </a:r>
          </a:p>
          <a:p>
            <a:pPr marL="0" indent="0">
              <a:buNone/>
            </a:pPr>
            <a:r>
              <a:rPr lang="zh-TW" altLang="en-US" sz="1400" dirty="0"/>
              <a:t>定義在 </a:t>
            </a:r>
            <a:r>
              <a:rPr lang="en-US" altLang="zh-TW" sz="1400" i="1" dirty="0" err="1"/>
              <a:t>initialzation</a:t>
            </a:r>
            <a:r>
              <a:rPr lang="en-US" altLang="zh-TW" sz="1400" dirty="0"/>
              <a:t> </a:t>
            </a:r>
            <a:r>
              <a:rPr lang="zh-TW" altLang="en-US" sz="1400" dirty="0"/>
              <a:t>中的變數僅在</a:t>
            </a:r>
            <a:r>
              <a:rPr lang="en-US" altLang="zh-TW" sz="1400" dirty="0"/>
              <a:t>for</a:t>
            </a:r>
            <a:r>
              <a:rPr lang="zh-TW" altLang="en-US" sz="1400" dirty="0"/>
              <a:t>語句的作用域以內有效。</a:t>
            </a:r>
          </a:p>
          <a:p>
            <a:endParaRPr lang="zh-TW" altLang="en-US" sz="1400" dirty="0"/>
          </a:p>
        </p:txBody>
      </p:sp>
    </p:spTree>
    <p:extLst>
      <p:ext uri="{BB962C8B-B14F-4D97-AF65-F5344CB8AC3E}">
        <p14:creationId xmlns:p14="http://schemas.microsoft.com/office/powerpoint/2010/main" val="2183536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prstClr val="black">
                    <a:lumMod val="75000"/>
                    <a:lumOff val="25000"/>
                  </a:prstClr>
                </a:solidFill>
              </a:rPr>
              <a:t>For-In</a:t>
            </a:r>
            <a:r>
              <a:rPr lang="zh-TW" altLang="en-US" dirty="0">
                <a:solidFill>
                  <a:prstClr val="black">
                    <a:lumMod val="75000"/>
                    <a:lumOff val="25000"/>
                  </a:prstClr>
                </a:solidFill>
              </a:rPr>
              <a:t>語句</a:t>
            </a:r>
            <a:r>
              <a:rPr lang="en-US" altLang="zh-TW" dirty="0">
                <a:solidFill>
                  <a:prstClr val="black">
                    <a:lumMod val="75000"/>
                    <a:lumOff val="25000"/>
                  </a:prstClr>
                </a:solidFill>
              </a:rPr>
              <a:t/>
            </a:r>
            <a:br>
              <a:rPr lang="en-US" altLang="zh-TW" dirty="0">
                <a:solidFill>
                  <a:prstClr val="black">
                    <a:lumMod val="75000"/>
                    <a:lumOff val="25000"/>
                  </a:prstClr>
                </a:solidFill>
              </a:rPr>
            </a:br>
            <a:endParaRPr lang="zh-TW" altLang="en-US" dirty="0"/>
          </a:p>
        </p:txBody>
      </p:sp>
      <p:sp>
        <p:nvSpPr>
          <p:cNvPr id="3" name="內容版面配置區 2"/>
          <p:cNvSpPr>
            <a:spLocks noGrp="1"/>
          </p:cNvSpPr>
          <p:nvPr>
            <p:ph idx="1"/>
          </p:nvPr>
        </p:nvSpPr>
        <p:spPr>
          <a:xfrm>
            <a:off x="683568" y="2276872"/>
            <a:ext cx="8324850" cy="3489325"/>
          </a:xfrm>
        </p:spPr>
        <p:txBody>
          <a:bodyPr/>
          <a:lstStyle/>
          <a:p>
            <a:pPr marL="257175" indent="-257175">
              <a:spcBef>
                <a:spcPts val="750"/>
              </a:spcBef>
              <a:buClr>
                <a:srgbClr val="A53010"/>
              </a:buClr>
              <a:buFont typeface="Wingdings 3" charset="2"/>
              <a:buChar char=""/>
            </a:pPr>
            <a:endParaRPr lang="en-US" altLang="zh-TW" sz="2100" dirty="0">
              <a:solidFill>
                <a:prstClr val="black">
                  <a:lumMod val="75000"/>
                  <a:lumOff val="25000"/>
                </a:prstClr>
              </a:solidFill>
            </a:endParaRPr>
          </a:p>
          <a:p>
            <a:pPr latinLnBrk="1"/>
            <a:r>
              <a:rPr lang="en-US" altLang="zh-TW" sz="1500" dirty="0"/>
              <a:t>for-in</a:t>
            </a:r>
            <a:r>
              <a:rPr lang="zh-TW" altLang="en-US" sz="1500" dirty="0"/>
              <a:t>語句允許在重複執行程式碼區塊的同時，迭代集合中的每一項。</a:t>
            </a:r>
          </a:p>
          <a:p>
            <a:pPr latinLnBrk="1"/>
            <a:r>
              <a:rPr lang="en-US" altLang="zh-TW" sz="1500" dirty="0"/>
              <a:t>for-in</a:t>
            </a:r>
            <a:r>
              <a:rPr lang="zh-TW" altLang="en-US" sz="1500" dirty="0"/>
              <a:t>語句的形式如下：</a:t>
            </a:r>
          </a:p>
          <a:p>
            <a:pPr lvl="2"/>
            <a:r>
              <a:rPr lang="en-US" altLang="zh-TW" sz="1500" dirty="0"/>
              <a:t>for item in collection {</a:t>
            </a:r>
          </a:p>
          <a:p>
            <a:pPr lvl="2" latinLnBrk="1"/>
            <a:r>
              <a:rPr lang="en-US" altLang="zh-TW" sz="1500" dirty="0"/>
              <a:t>statements</a:t>
            </a:r>
          </a:p>
          <a:p>
            <a:pPr lvl="2"/>
            <a:r>
              <a:rPr lang="en-US" altLang="zh-TW" sz="1500" dirty="0"/>
              <a:t>}</a:t>
            </a:r>
          </a:p>
          <a:p>
            <a:pPr latinLnBrk="1"/>
            <a:r>
              <a:rPr lang="en-US" altLang="zh-TW" sz="1500" dirty="0"/>
              <a:t>for-in</a:t>
            </a:r>
            <a:r>
              <a:rPr lang="zh-TW" altLang="en-US" sz="1500" dirty="0"/>
              <a:t>語句在迴圈開始前會呼叫 </a:t>
            </a:r>
            <a:r>
              <a:rPr lang="en-US" altLang="zh-TW" sz="1500" i="1" dirty="0"/>
              <a:t>collection</a:t>
            </a:r>
            <a:r>
              <a:rPr lang="en-US" altLang="zh-TW" sz="1500" dirty="0"/>
              <a:t> </a:t>
            </a:r>
            <a:r>
              <a:rPr lang="zh-TW" altLang="en-US" sz="1500" dirty="0"/>
              <a:t>表達式的</a:t>
            </a:r>
            <a:r>
              <a:rPr lang="en-US" altLang="zh-TW" sz="1500" dirty="0"/>
              <a:t>generate</a:t>
            </a:r>
            <a:r>
              <a:rPr lang="zh-TW" altLang="en-US" sz="1500" dirty="0"/>
              <a:t>方法來獲取一個生成器型別（這是一個遵循</a:t>
            </a:r>
            <a:r>
              <a:rPr lang="en-US" altLang="zh-TW" sz="1500" dirty="0"/>
              <a:t>Generator</a:t>
            </a:r>
            <a:r>
              <a:rPr lang="zh-TW" altLang="en-US" sz="1500" dirty="0"/>
              <a:t>協定的型別）的值。</a:t>
            </a:r>
            <a:endParaRPr lang="en-US" altLang="zh-TW" sz="1500" dirty="0"/>
          </a:p>
          <a:p>
            <a:pPr latinLnBrk="1"/>
            <a:r>
              <a:rPr lang="zh-TW" altLang="en-US" sz="1500" dirty="0"/>
              <a:t>接下來迴圈開始，呼叫 </a:t>
            </a:r>
            <a:r>
              <a:rPr lang="en-US" altLang="zh-TW" sz="1500" i="1" dirty="0"/>
              <a:t>collection</a:t>
            </a:r>
            <a:r>
              <a:rPr lang="en-US" altLang="zh-TW" sz="1500" dirty="0"/>
              <a:t> </a:t>
            </a:r>
            <a:r>
              <a:rPr lang="zh-TW" altLang="en-US" sz="1500" dirty="0"/>
              <a:t>表達式的</a:t>
            </a:r>
            <a:r>
              <a:rPr lang="en-US" altLang="zh-TW" sz="1500" dirty="0"/>
              <a:t>next</a:t>
            </a:r>
            <a:r>
              <a:rPr lang="zh-TW" altLang="en-US" sz="1500" dirty="0"/>
              <a:t>方法。</a:t>
            </a:r>
            <a:endParaRPr lang="en-US" altLang="zh-TW" sz="1500" dirty="0"/>
          </a:p>
          <a:p>
            <a:pPr latinLnBrk="1"/>
            <a:r>
              <a:rPr lang="zh-TW" altLang="en-US" sz="1500" dirty="0"/>
              <a:t>如果其回傳值不是</a:t>
            </a:r>
            <a:r>
              <a:rPr lang="en-US" altLang="zh-TW" sz="1500" dirty="0"/>
              <a:t>None</a:t>
            </a:r>
            <a:r>
              <a:rPr lang="zh-TW" altLang="en-US" sz="1500" dirty="0"/>
              <a:t>，它將會被賦給 </a:t>
            </a:r>
            <a:r>
              <a:rPr lang="en-US" altLang="zh-TW" sz="1500" i="1" dirty="0"/>
              <a:t>item</a:t>
            </a:r>
            <a:r>
              <a:rPr lang="zh-TW" altLang="en-US" sz="1500" dirty="0"/>
              <a:t>，然後執行 </a:t>
            </a:r>
            <a:r>
              <a:rPr lang="en-US" altLang="zh-TW" sz="1500" i="1" dirty="0"/>
              <a:t>statements</a:t>
            </a:r>
            <a:r>
              <a:rPr lang="zh-TW" altLang="en-US" sz="1500" dirty="0"/>
              <a:t>，執行完畢後回到迴圈開始處；</a:t>
            </a:r>
            <a:endParaRPr lang="en-US" altLang="zh-TW" sz="1500" dirty="0"/>
          </a:p>
          <a:p>
            <a:pPr latinLnBrk="1"/>
            <a:r>
              <a:rPr lang="zh-TW" altLang="en-US" sz="1500" dirty="0"/>
              <a:t>否則，將不會賦值給</a:t>
            </a:r>
            <a:r>
              <a:rPr lang="en-US" altLang="zh-TW" sz="1500" i="1" dirty="0"/>
              <a:t>item</a:t>
            </a:r>
            <a:r>
              <a:rPr lang="en-US" altLang="zh-TW" sz="1500" dirty="0"/>
              <a:t> </a:t>
            </a:r>
            <a:r>
              <a:rPr lang="zh-TW" altLang="en-US" sz="1500" dirty="0"/>
              <a:t>也不會執行 </a:t>
            </a:r>
            <a:r>
              <a:rPr lang="en-US" altLang="zh-TW" sz="1500" i="1" dirty="0"/>
              <a:t>statements</a:t>
            </a:r>
            <a:r>
              <a:rPr lang="zh-TW" altLang="en-US" sz="1500" dirty="0"/>
              <a:t>，</a:t>
            </a:r>
            <a:r>
              <a:rPr lang="en-US" altLang="zh-TW" sz="1500" dirty="0"/>
              <a:t>for-in</a:t>
            </a:r>
            <a:r>
              <a:rPr lang="zh-TW" altLang="en-US" sz="1500" dirty="0"/>
              <a:t>至此執行完畢。</a:t>
            </a:r>
          </a:p>
          <a:p>
            <a:endParaRPr lang="zh-TW" altLang="en-US" dirty="0"/>
          </a:p>
        </p:txBody>
      </p:sp>
    </p:spTree>
    <p:extLst>
      <p:ext uri="{BB962C8B-B14F-4D97-AF65-F5344CB8AC3E}">
        <p14:creationId xmlns:p14="http://schemas.microsoft.com/office/powerpoint/2010/main" val="33608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dirty="0" smtClean="0"/>
              <a:t>Introduction- Special feature</a:t>
            </a:r>
            <a:endParaRPr lang="en-US" altLang="en-US" dirty="0" smtClean="0"/>
          </a:p>
        </p:txBody>
      </p:sp>
      <p:sp>
        <p:nvSpPr>
          <p:cNvPr id="10243" name="Rectangle 3"/>
          <p:cNvSpPr>
            <a:spLocks noGrp="1" noChangeArrowheads="1"/>
          </p:cNvSpPr>
          <p:nvPr>
            <p:ph type="body" sz="half" idx="1"/>
          </p:nvPr>
        </p:nvSpPr>
        <p:spPr>
          <a:xfrm>
            <a:off x="568324" y="2636838"/>
            <a:ext cx="8036123" cy="3489325"/>
          </a:xfrm>
        </p:spPr>
        <p:txBody>
          <a:bodyPr/>
          <a:lstStyle/>
          <a:p>
            <a:r>
              <a:rPr lang="zh-TW" altLang="en-US" sz="2400" dirty="0" smtClean="0"/>
              <a:t>支援物件導向</a:t>
            </a:r>
            <a:endParaRPr lang="en-US" altLang="zh-TW" sz="2400" dirty="0" smtClean="0"/>
          </a:p>
          <a:p>
            <a:pPr eaLnBrk="1" hangingPunct="1"/>
            <a:r>
              <a:rPr lang="zh-TW" altLang="en-US" sz="2400" dirty="0" smtClean="0"/>
              <a:t>沒有指標</a:t>
            </a:r>
            <a:endParaRPr lang="en-US" altLang="zh-TW" sz="2400" dirty="0" smtClean="0"/>
          </a:p>
          <a:p>
            <a:pPr eaLnBrk="1" hangingPunct="1"/>
            <a:r>
              <a:rPr lang="en-US" altLang="zh-TW" sz="2400" dirty="0"/>
              <a:t>Tuples and multiple return </a:t>
            </a:r>
            <a:r>
              <a:rPr lang="en-US" altLang="zh-TW" sz="2400" dirty="0" smtClean="0"/>
              <a:t>values</a:t>
            </a:r>
          </a:p>
          <a:p>
            <a:pPr eaLnBrk="1" hangingPunct="1"/>
            <a:r>
              <a:rPr lang="en-US" altLang="zh-TW" sz="2400" dirty="0" err="1" smtClean="0"/>
              <a:t>Xcode</a:t>
            </a:r>
            <a:r>
              <a:rPr lang="en-US" altLang="zh-TW" sz="2400" dirty="0" smtClean="0"/>
              <a:t>(</a:t>
            </a:r>
            <a:r>
              <a:rPr lang="zh-TW" altLang="en-US" sz="2400" dirty="0" smtClean="0"/>
              <a:t>開發工</a:t>
            </a:r>
            <a:r>
              <a:rPr lang="zh-TW" altLang="en-US" sz="2400" dirty="0"/>
              <a:t>具</a:t>
            </a:r>
            <a:r>
              <a:rPr lang="en-US" altLang="zh-TW" sz="2400" dirty="0" smtClean="0"/>
              <a:t>) Playgrounds</a:t>
            </a:r>
          </a:p>
          <a:p>
            <a:pPr eaLnBrk="1" hangingPunct="1"/>
            <a:r>
              <a:rPr lang="zh-TW" altLang="en-US" sz="2400" dirty="0" smtClean="0"/>
              <a:t>可混編</a:t>
            </a:r>
            <a:endParaRPr lang="en-US" altLang="zh-TW" sz="2400" dirty="0" smtClean="0"/>
          </a:p>
          <a:p>
            <a:pPr marL="0" indent="0" eaLnBrk="1" hangingPunct="1">
              <a:buNone/>
            </a:pPr>
            <a:endParaRPr lang="en-US" altLang="zh-TW" sz="2400" u="sng" dirty="0" smtClean="0"/>
          </a:p>
          <a:p>
            <a:pPr eaLnBrk="1" hangingPunct="1"/>
            <a:endParaRPr lang="en-US" altLang="zh-TW" sz="2400" u="sng" dirty="0"/>
          </a:p>
          <a:p>
            <a:pPr eaLnBrk="1" hangingPunct="1"/>
            <a:endParaRPr lang="en-US" altLang="zh-TW" sz="2400" u="sng" dirty="0" smtClean="0"/>
          </a:p>
          <a:p>
            <a:pPr eaLnBrk="1" hangingPunct="1"/>
            <a:endParaRPr lang="en-US" altLang="zh-TW" sz="2400" u="sng" dirty="0" smtClean="0"/>
          </a:p>
          <a:p>
            <a:pPr eaLnBrk="1" hangingPunct="1"/>
            <a:endParaRPr lang="en-US" altLang="en-US" sz="2400" dirty="0" smtClean="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872"/>
            <a:ext cx="9144000" cy="3124200"/>
          </a:xfrm>
          <a:prstGeom prst="rect">
            <a:avLst/>
          </a:prstGeom>
        </p:spPr>
      </p:pic>
    </p:spTree>
    <p:extLst>
      <p:ext uri="{BB962C8B-B14F-4D97-AF65-F5344CB8AC3E}">
        <p14:creationId xmlns:p14="http://schemas.microsoft.com/office/powerpoint/2010/main" val="37846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a:t>for index in 1...5 {</a:t>
            </a:r>
          </a:p>
          <a:p>
            <a:pPr marL="0" indent="0" latinLnBrk="1">
              <a:buNone/>
            </a:pPr>
            <a:r>
              <a:rPr lang="en-US" altLang="zh-TW" dirty="0"/>
              <a:t>    </a:t>
            </a:r>
            <a:r>
              <a:rPr lang="en-US" altLang="zh-TW" dirty="0" err="1"/>
              <a:t>println</a:t>
            </a:r>
            <a:r>
              <a:rPr lang="en-US" altLang="zh-TW" dirty="0"/>
              <a:t>("\(index) times 5 is \(index * 5)")</a:t>
            </a:r>
          </a:p>
          <a:p>
            <a:pPr marL="0" indent="0" latinLnBrk="1">
              <a:buNone/>
            </a:pPr>
            <a:r>
              <a:rPr lang="en-US" altLang="zh-TW" dirty="0"/>
              <a:t>}</a:t>
            </a:r>
          </a:p>
          <a:p>
            <a:pPr marL="0" indent="0" latinLnBrk="1">
              <a:buNone/>
            </a:pPr>
            <a:r>
              <a:rPr lang="en-US" altLang="zh-TW" dirty="0"/>
              <a:t>// 1 times 5 is 5</a:t>
            </a:r>
          </a:p>
          <a:p>
            <a:pPr marL="0" indent="0" latinLnBrk="1">
              <a:buNone/>
            </a:pPr>
            <a:r>
              <a:rPr lang="en-US" altLang="zh-TW" dirty="0"/>
              <a:t>// 2 times 5 is 10</a:t>
            </a:r>
          </a:p>
          <a:p>
            <a:pPr marL="0" indent="0" latinLnBrk="1">
              <a:buNone/>
            </a:pPr>
            <a:r>
              <a:rPr lang="en-US" altLang="zh-TW" dirty="0"/>
              <a:t>// 3 times 5 is 15</a:t>
            </a:r>
          </a:p>
          <a:p>
            <a:pPr marL="0" indent="0" latinLnBrk="1">
              <a:buNone/>
            </a:pPr>
            <a:r>
              <a:rPr lang="en-US" altLang="zh-TW" dirty="0"/>
              <a:t>// 4 times 5 is 20</a:t>
            </a:r>
          </a:p>
          <a:p>
            <a:pPr marL="0" indent="0" latinLnBrk="1">
              <a:buNone/>
            </a:pPr>
            <a:r>
              <a:rPr lang="en-US" altLang="zh-TW" dirty="0"/>
              <a:t>// 5 times 5 is 25</a:t>
            </a:r>
          </a:p>
          <a:p>
            <a:r>
              <a:rPr lang="zh-TW" altLang="en-US" dirty="0" smtClean="0"/>
              <a:t>這個</a:t>
            </a:r>
            <a:r>
              <a:rPr lang="en-US" altLang="zh-TW" dirty="0"/>
              <a:t>for-in statement </a:t>
            </a:r>
            <a:r>
              <a:rPr lang="zh-TW" altLang="en-US" dirty="0"/>
              <a:t>允許給予一個集合，並依序將集合裡的元素一一代入</a:t>
            </a:r>
            <a:r>
              <a:rPr lang="en-US" altLang="zh-TW" dirty="0"/>
              <a:t>for</a:t>
            </a:r>
            <a:r>
              <a:rPr lang="zh-TW" altLang="en-US" dirty="0"/>
              <a:t>迴圈</a:t>
            </a:r>
            <a:r>
              <a:rPr lang="zh-TW" altLang="en-US" dirty="0" smtClean="0"/>
              <a:t>裡</a:t>
            </a:r>
            <a:r>
              <a:rPr lang="en-US" altLang="zh-TW" dirty="0" smtClean="0"/>
              <a:t>“index</a:t>
            </a:r>
            <a:r>
              <a:rPr lang="zh-TW" altLang="en-US" dirty="0"/>
              <a:t>的</a:t>
            </a:r>
            <a:r>
              <a:rPr lang="zh-TW" altLang="en-US" dirty="0" smtClean="0"/>
              <a:t>位置</a:t>
            </a:r>
            <a:r>
              <a:rPr lang="en-US" altLang="zh-TW" dirty="0" smtClean="0"/>
              <a:t>”</a:t>
            </a:r>
            <a:r>
              <a:rPr lang="zh-TW" altLang="en-US" dirty="0" smtClean="0"/>
              <a:t>執行 。</a:t>
            </a:r>
            <a:endParaRPr lang="zh-TW" altLang="en-US" dirty="0"/>
          </a:p>
          <a:p>
            <a:endParaRPr lang="zh-TW" altLang="en-US" dirty="0"/>
          </a:p>
        </p:txBody>
      </p:sp>
    </p:spTree>
    <p:extLst>
      <p:ext uri="{BB962C8B-B14F-4D97-AF65-F5344CB8AC3E}">
        <p14:creationId xmlns:p14="http://schemas.microsoft.com/office/powerpoint/2010/main" val="194446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Branch Statement</a:t>
            </a:r>
            <a:endParaRPr lang="zh-TW" altLang="en-US" dirty="0"/>
          </a:p>
        </p:txBody>
      </p:sp>
      <p:sp>
        <p:nvSpPr>
          <p:cNvPr id="3" name="內容版面配置區 2"/>
          <p:cNvSpPr>
            <a:spLocks noGrp="1"/>
          </p:cNvSpPr>
          <p:nvPr>
            <p:ph idx="1"/>
          </p:nvPr>
        </p:nvSpPr>
        <p:spPr/>
        <p:txBody>
          <a:bodyPr>
            <a:normAutofit/>
          </a:bodyPr>
          <a:lstStyle/>
          <a:p>
            <a:pPr marL="0" indent="0">
              <a:buNone/>
            </a:pPr>
            <a:endParaRPr lang="en-US" altLang="zh-TW" sz="1800" dirty="0"/>
          </a:p>
          <a:p>
            <a:r>
              <a:rPr lang="zh-TW" altLang="en-US" sz="1800" dirty="0"/>
              <a:t>取決於一個或者多個條件的值，分支語句允許程式執行指定部分的程式碼。</a:t>
            </a:r>
            <a:endParaRPr lang="en-US" altLang="zh-TW" sz="1800" dirty="0"/>
          </a:p>
          <a:p>
            <a:pPr marL="0" indent="0">
              <a:buNone/>
            </a:pPr>
            <a:endParaRPr lang="en-US" altLang="zh-TW" sz="1800" dirty="0"/>
          </a:p>
          <a:p>
            <a:r>
              <a:rPr lang="en-US" altLang="zh-TW" sz="1800" dirty="0"/>
              <a:t>If </a:t>
            </a:r>
            <a:r>
              <a:rPr lang="zh-TW" altLang="en-US" sz="1800" dirty="0"/>
              <a:t> </a:t>
            </a:r>
            <a:r>
              <a:rPr lang="en-US" altLang="zh-TW" sz="1800" dirty="0"/>
              <a:t> &amp;  If-else  statement</a:t>
            </a:r>
          </a:p>
          <a:p>
            <a:r>
              <a:rPr lang="en-US" altLang="zh-TW" sz="1800" dirty="0"/>
              <a:t>Switch  statement</a:t>
            </a:r>
            <a:endParaRPr lang="zh-TW" altLang="en-US" sz="1800" dirty="0"/>
          </a:p>
        </p:txBody>
      </p:sp>
    </p:spTree>
    <p:extLst>
      <p:ext uri="{BB962C8B-B14F-4D97-AF65-F5344CB8AC3E}">
        <p14:creationId xmlns:p14="http://schemas.microsoft.com/office/powerpoint/2010/main" val="371580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If- else Statement</a:t>
            </a:r>
            <a:endParaRPr lang="zh-TW" altLang="en-US" dirty="0"/>
          </a:p>
        </p:txBody>
      </p:sp>
      <p:sp>
        <p:nvSpPr>
          <p:cNvPr id="3" name="內容版面配置區 2"/>
          <p:cNvSpPr>
            <a:spLocks noGrp="1"/>
          </p:cNvSpPr>
          <p:nvPr>
            <p:ph idx="1"/>
          </p:nvPr>
        </p:nvSpPr>
        <p:spPr>
          <a:xfrm>
            <a:off x="1043608" y="2636912"/>
            <a:ext cx="6686550" cy="3361361"/>
          </a:xfrm>
        </p:spPr>
        <p:txBody>
          <a:bodyPr>
            <a:normAutofit fontScale="62500" lnSpcReduction="20000"/>
          </a:bodyPr>
          <a:lstStyle/>
          <a:p>
            <a:r>
              <a:rPr lang="zh-TW" altLang="en-US" dirty="0"/>
              <a:t>取決於一個或多個條件的值，</a:t>
            </a:r>
            <a:r>
              <a:rPr lang="en-US" altLang="zh-TW" dirty="0"/>
              <a:t>if</a:t>
            </a:r>
            <a:r>
              <a:rPr lang="zh-TW" altLang="en-US" dirty="0"/>
              <a:t>語句將決定執行哪一塊程式碼</a:t>
            </a:r>
            <a:r>
              <a:rPr lang="zh-TW" altLang="en-US" dirty="0" smtClean="0"/>
              <a:t>。</a:t>
            </a:r>
            <a:endParaRPr lang="en-US" altLang="zh-TW" dirty="0" smtClean="0"/>
          </a:p>
          <a:p>
            <a:r>
              <a:rPr lang="en-US" altLang="zh-TW" dirty="0"/>
              <a:t>if</a:t>
            </a:r>
            <a:r>
              <a:rPr lang="zh-TW" altLang="en-US" dirty="0"/>
              <a:t>語句有兩種標準形式，在這兩種形式裡都必須有大括號</a:t>
            </a:r>
            <a:r>
              <a:rPr lang="zh-TW" altLang="en-US" dirty="0" smtClean="0"/>
              <a:t>。</a:t>
            </a:r>
            <a:endParaRPr lang="en-US" altLang="zh-TW" dirty="0" smtClean="0"/>
          </a:p>
          <a:p>
            <a:r>
              <a:rPr lang="zh-TW" altLang="en-US" dirty="0"/>
              <a:t>第一種形式是當且僅當條件為真時執行</a:t>
            </a:r>
            <a:r>
              <a:rPr lang="zh-TW" altLang="en-US" dirty="0" smtClean="0"/>
              <a:t>程式碼：</a:t>
            </a:r>
            <a:endParaRPr lang="zh-TW" altLang="en-US" dirty="0"/>
          </a:p>
          <a:p>
            <a:pPr marL="600075" lvl="2" indent="0">
              <a:buNone/>
            </a:pPr>
            <a:r>
              <a:rPr lang="en-US" altLang="zh-TW" dirty="0" smtClean="0"/>
              <a:t>if</a:t>
            </a:r>
            <a:r>
              <a:rPr lang="en-US" altLang="zh-TW" dirty="0"/>
              <a:t> condition {</a:t>
            </a:r>
            <a:br>
              <a:rPr lang="en-US" altLang="zh-TW" dirty="0"/>
            </a:br>
            <a:r>
              <a:rPr lang="en-US" altLang="zh-TW" dirty="0"/>
              <a:t>statements</a:t>
            </a:r>
            <a:br>
              <a:rPr lang="en-US" altLang="zh-TW" dirty="0"/>
            </a:br>
            <a:r>
              <a:rPr lang="en-US" altLang="zh-TW" dirty="0"/>
              <a:t>}</a:t>
            </a:r>
          </a:p>
          <a:p>
            <a:r>
              <a:rPr lang="zh-TW" altLang="en-US" dirty="0"/>
              <a:t>第二種形式是在第一種形式的基礎上添加 </a:t>
            </a:r>
            <a:r>
              <a:rPr lang="en-US" altLang="zh-TW" i="1" dirty="0"/>
              <a:t>else </a:t>
            </a:r>
            <a:r>
              <a:rPr lang="zh-TW" altLang="en-US" i="1" dirty="0" smtClean="0"/>
              <a:t>語句  </a:t>
            </a:r>
            <a:r>
              <a:rPr lang="en-US" altLang="zh-TW" i="1" dirty="0" smtClean="0"/>
              <a:t>:</a:t>
            </a:r>
          </a:p>
          <a:p>
            <a:pPr marL="600075" lvl="2" indent="0">
              <a:buNone/>
            </a:pPr>
            <a:r>
              <a:rPr lang="en-US" altLang="zh-TW" dirty="0" smtClean="0"/>
              <a:t>if</a:t>
            </a:r>
            <a:r>
              <a:rPr lang="en-US" altLang="zh-TW" dirty="0"/>
              <a:t> condition 1 {</a:t>
            </a:r>
            <a:br>
              <a:rPr lang="en-US" altLang="zh-TW" dirty="0"/>
            </a:br>
            <a:r>
              <a:rPr lang="en-US" altLang="zh-TW" dirty="0"/>
              <a:t>statements to execute if condition 1 is true</a:t>
            </a:r>
            <a:br>
              <a:rPr lang="en-US" altLang="zh-TW" dirty="0"/>
            </a:br>
            <a:r>
              <a:rPr lang="en-US" altLang="zh-TW" dirty="0"/>
              <a:t>} else if condition 2 {</a:t>
            </a:r>
            <a:br>
              <a:rPr lang="en-US" altLang="zh-TW" dirty="0"/>
            </a:br>
            <a:r>
              <a:rPr lang="en-US" altLang="zh-TW" dirty="0"/>
              <a:t>statements to execute if condition 2 is true</a:t>
            </a:r>
            <a:br>
              <a:rPr lang="en-US" altLang="zh-TW" dirty="0"/>
            </a:br>
            <a:r>
              <a:rPr lang="en-US" altLang="zh-TW" dirty="0"/>
              <a:t>}</a:t>
            </a:r>
            <a:br>
              <a:rPr lang="en-US" altLang="zh-TW" dirty="0"/>
            </a:br>
            <a:r>
              <a:rPr lang="en-US" altLang="zh-TW" dirty="0"/>
              <a:t>else {</a:t>
            </a:r>
            <a:br>
              <a:rPr lang="en-US" altLang="zh-TW" dirty="0"/>
            </a:br>
            <a:r>
              <a:rPr lang="en-US" altLang="zh-TW" dirty="0"/>
              <a:t>statements to execute if both conditions are false</a:t>
            </a:r>
            <a:br>
              <a:rPr lang="en-US" altLang="zh-TW" dirty="0"/>
            </a:br>
            <a:r>
              <a:rPr lang="en-US" altLang="zh-TW" dirty="0"/>
              <a:t>}</a:t>
            </a:r>
            <a:endParaRPr lang="zh-TW" altLang="en-US" dirty="0"/>
          </a:p>
        </p:txBody>
      </p:sp>
    </p:spTree>
    <p:extLst>
      <p:ext uri="{BB962C8B-B14F-4D97-AF65-F5344CB8AC3E}">
        <p14:creationId xmlns:p14="http://schemas.microsoft.com/office/powerpoint/2010/main" val="283118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Switch Statement</a:t>
            </a:r>
            <a:endParaRPr lang="zh-TW" altLang="en-US" dirty="0"/>
          </a:p>
        </p:txBody>
      </p:sp>
      <p:sp>
        <p:nvSpPr>
          <p:cNvPr id="3" name="內容版面配置區 2"/>
          <p:cNvSpPr>
            <a:spLocks noGrp="1"/>
          </p:cNvSpPr>
          <p:nvPr>
            <p:ph idx="1"/>
          </p:nvPr>
        </p:nvSpPr>
        <p:spPr>
          <a:xfrm>
            <a:off x="1043608" y="2564904"/>
            <a:ext cx="7344816" cy="4176464"/>
          </a:xfrm>
        </p:spPr>
        <p:txBody>
          <a:bodyPr>
            <a:normAutofit fontScale="62500" lnSpcReduction="20000"/>
          </a:bodyPr>
          <a:lstStyle/>
          <a:p>
            <a:r>
              <a:rPr lang="en-US" altLang="zh-TW" dirty="0"/>
              <a:t>switch</a:t>
            </a:r>
            <a:r>
              <a:rPr lang="zh-TW" altLang="en-US" dirty="0"/>
              <a:t>語句的</a:t>
            </a:r>
            <a:r>
              <a:rPr lang="zh-TW" altLang="en-US" i="1" dirty="0"/>
              <a:t>控制表達式（</a:t>
            </a:r>
            <a:r>
              <a:rPr lang="en-US" altLang="zh-TW" i="1" dirty="0"/>
              <a:t>control expression</a:t>
            </a:r>
            <a:r>
              <a:rPr lang="zh-TW" altLang="en-US" i="1" dirty="0"/>
              <a:t>）</a:t>
            </a:r>
            <a:r>
              <a:rPr lang="zh-TW" altLang="en-US" dirty="0"/>
              <a:t>會首先被計算，然後與每一個 </a:t>
            </a:r>
            <a:r>
              <a:rPr lang="en-US" altLang="zh-TW" dirty="0"/>
              <a:t>case </a:t>
            </a:r>
            <a:r>
              <a:rPr lang="zh-TW" altLang="en-US" dirty="0"/>
              <a:t>的模式（</a:t>
            </a:r>
            <a:r>
              <a:rPr lang="en-US" altLang="zh-TW" dirty="0"/>
              <a:t>pattern</a:t>
            </a:r>
            <a:r>
              <a:rPr lang="zh-TW" altLang="en-US" dirty="0"/>
              <a:t>）進行匹配</a:t>
            </a:r>
            <a:r>
              <a:rPr lang="zh-TW" altLang="en-US" dirty="0" smtClean="0"/>
              <a:t>。</a:t>
            </a:r>
            <a:endParaRPr lang="en-US" altLang="zh-TW" dirty="0" smtClean="0"/>
          </a:p>
          <a:p>
            <a:r>
              <a:rPr lang="zh-TW" altLang="en-US" dirty="0"/>
              <a:t>如果匹配成功，程式將會執行對應的 </a:t>
            </a:r>
            <a:r>
              <a:rPr lang="en-US" altLang="zh-TW" dirty="0"/>
              <a:t>case </a:t>
            </a:r>
            <a:r>
              <a:rPr lang="zh-TW" altLang="en-US" dirty="0"/>
              <a:t>分支裡的 </a:t>
            </a:r>
            <a:r>
              <a:rPr lang="en-US" altLang="zh-TW" i="1" dirty="0"/>
              <a:t>statements</a:t>
            </a:r>
            <a:r>
              <a:rPr lang="zh-TW" altLang="en-US" dirty="0" smtClean="0"/>
              <a:t>。</a:t>
            </a:r>
            <a:endParaRPr lang="en-US" altLang="zh-TW" dirty="0" smtClean="0"/>
          </a:p>
          <a:p>
            <a:r>
              <a:rPr lang="zh-TW" altLang="en-US" dirty="0"/>
              <a:t>每一個 </a:t>
            </a:r>
            <a:r>
              <a:rPr lang="en-US" altLang="zh-TW" dirty="0"/>
              <a:t>case </a:t>
            </a:r>
            <a:r>
              <a:rPr lang="zh-TW" altLang="en-US" dirty="0"/>
              <a:t>分支都不能為空，也就是說在每一個 </a:t>
            </a:r>
            <a:r>
              <a:rPr lang="en-US" altLang="zh-TW" dirty="0"/>
              <a:t>case </a:t>
            </a:r>
            <a:r>
              <a:rPr lang="zh-TW" altLang="en-US" dirty="0"/>
              <a:t>分支中至少有一</a:t>
            </a:r>
            <a:r>
              <a:rPr lang="zh-TW" altLang="en-US" dirty="0" smtClean="0"/>
              <a:t>條</a:t>
            </a:r>
            <a:r>
              <a:rPr lang="en-US" altLang="zh-TW" dirty="0" smtClean="0"/>
              <a:t>statement</a:t>
            </a:r>
            <a:r>
              <a:rPr lang="zh-TW" altLang="en-US" dirty="0" smtClean="0"/>
              <a:t>。</a:t>
            </a:r>
            <a:endParaRPr lang="en-US" altLang="zh-TW" dirty="0" smtClean="0"/>
          </a:p>
          <a:p>
            <a:r>
              <a:rPr lang="en-US" altLang="zh-TW" dirty="0"/>
              <a:t>switch</a:t>
            </a:r>
            <a:r>
              <a:rPr lang="zh-TW" altLang="en-US" dirty="0"/>
              <a:t>語句中控制表達式的每一個可能的值都必須至少有一個 </a:t>
            </a:r>
            <a:r>
              <a:rPr lang="en-US" altLang="zh-TW" dirty="0"/>
              <a:t>case </a:t>
            </a:r>
            <a:r>
              <a:rPr lang="zh-TW" altLang="en-US" dirty="0"/>
              <a:t>分支與之對應</a:t>
            </a:r>
            <a:r>
              <a:rPr lang="zh-TW" altLang="en-US" dirty="0" smtClean="0"/>
              <a:t>。</a:t>
            </a:r>
            <a:endParaRPr lang="en-US" altLang="zh-TW" dirty="0" smtClean="0"/>
          </a:p>
          <a:p>
            <a:r>
              <a:rPr lang="en-US" altLang="zh-TW" dirty="0" smtClean="0"/>
              <a:t>EX : </a:t>
            </a:r>
          </a:p>
          <a:p>
            <a:pPr marL="600075" lvl="2" indent="0">
              <a:buNone/>
            </a:pPr>
            <a:r>
              <a:rPr lang="en-US" altLang="zh-TW" dirty="0"/>
              <a:t>switch control expression {</a:t>
            </a:r>
            <a:br>
              <a:rPr lang="en-US" altLang="zh-TW" dirty="0"/>
            </a:br>
            <a:r>
              <a:rPr lang="en-US" altLang="zh-TW" dirty="0"/>
              <a:t>case pattern 1:</a:t>
            </a:r>
            <a:br>
              <a:rPr lang="en-US" altLang="zh-TW" dirty="0"/>
            </a:br>
            <a:r>
              <a:rPr lang="en-US" altLang="zh-TW" dirty="0" smtClean="0"/>
              <a:t>statements </a:t>
            </a:r>
            <a:r>
              <a:rPr lang="en-US" altLang="zh-TW" dirty="0"/>
              <a:t/>
            </a:r>
            <a:br>
              <a:rPr lang="en-US" altLang="zh-TW" dirty="0"/>
            </a:br>
            <a:r>
              <a:rPr lang="en-US" altLang="zh-TW" dirty="0"/>
              <a:t>case pattern 2 </a:t>
            </a:r>
            <a:r>
              <a:rPr lang="en-US" altLang="zh-TW" dirty="0" smtClean="0"/>
              <a:t>:</a:t>
            </a:r>
            <a:r>
              <a:rPr lang="en-US" altLang="zh-TW" dirty="0"/>
              <a:t/>
            </a:r>
            <a:br>
              <a:rPr lang="en-US" altLang="zh-TW" dirty="0"/>
            </a:br>
            <a:r>
              <a:rPr lang="en-US" altLang="zh-TW" dirty="0"/>
              <a:t>statements</a:t>
            </a:r>
            <a:br>
              <a:rPr lang="en-US" altLang="zh-TW" dirty="0"/>
            </a:br>
            <a:r>
              <a:rPr lang="en-US" altLang="zh-TW" dirty="0"/>
              <a:t>case pattern 3 </a:t>
            </a:r>
            <a:r>
              <a:rPr lang="en-US" altLang="zh-TW" dirty="0" smtClean="0"/>
              <a:t>:</a:t>
            </a:r>
            <a:r>
              <a:rPr lang="en-US" altLang="zh-TW" dirty="0"/>
              <a:t/>
            </a:r>
            <a:br>
              <a:rPr lang="en-US" altLang="zh-TW" dirty="0"/>
            </a:br>
            <a:r>
              <a:rPr lang="en-US" altLang="zh-TW" dirty="0"/>
              <a:t>statements</a:t>
            </a:r>
            <a:br>
              <a:rPr lang="en-US" altLang="zh-TW" dirty="0"/>
            </a:br>
            <a:r>
              <a:rPr lang="en-US" altLang="zh-TW" dirty="0"/>
              <a:t>default:</a:t>
            </a:r>
            <a:br>
              <a:rPr lang="en-US" altLang="zh-TW" dirty="0"/>
            </a:br>
            <a:r>
              <a:rPr lang="en-US" altLang="zh-TW" dirty="0"/>
              <a:t>statements</a:t>
            </a:r>
            <a:br>
              <a:rPr lang="en-US" altLang="zh-TW" dirty="0"/>
            </a:br>
            <a:r>
              <a:rPr lang="en-US" altLang="zh-TW" dirty="0" smtClean="0"/>
              <a:t>}</a:t>
            </a:r>
          </a:p>
        </p:txBody>
      </p:sp>
    </p:spTree>
    <p:extLst>
      <p:ext uri="{BB962C8B-B14F-4D97-AF65-F5344CB8AC3E}">
        <p14:creationId xmlns:p14="http://schemas.microsoft.com/office/powerpoint/2010/main" val="1467502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smtClean="0"/>
              <a:t>Control </a:t>
            </a:r>
            <a:r>
              <a:rPr lang="en-US" altLang="zh-TW" dirty="0"/>
              <a:t>T</a:t>
            </a:r>
            <a:r>
              <a:rPr lang="en-US" altLang="zh-TW" dirty="0" smtClean="0"/>
              <a:t>ransfer </a:t>
            </a:r>
            <a:r>
              <a:rPr lang="en-US" altLang="zh-TW" dirty="0"/>
              <a:t>S</a:t>
            </a:r>
            <a:r>
              <a:rPr lang="en-US" altLang="zh-TW" dirty="0" smtClean="0"/>
              <a:t>tatement</a:t>
            </a:r>
            <a:endParaRPr lang="zh-TW" altLang="en-US" dirty="0"/>
          </a:p>
        </p:txBody>
      </p:sp>
      <p:sp>
        <p:nvSpPr>
          <p:cNvPr id="3" name="內容版面配置區 2"/>
          <p:cNvSpPr>
            <a:spLocks noGrp="1"/>
          </p:cNvSpPr>
          <p:nvPr>
            <p:ph idx="1"/>
          </p:nvPr>
        </p:nvSpPr>
        <p:spPr/>
        <p:txBody>
          <a:bodyPr/>
          <a:lstStyle/>
          <a:p>
            <a:r>
              <a:rPr lang="zh-TW" altLang="en-US" dirty="0"/>
              <a:t>通</a:t>
            </a:r>
            <a:r>
              <a:rPr lang="zh-TW" altLang="en-US" dirty="0" smtClean="0"/>
              <a:t>過</a:t>
            </a:r>
            <a:r>
              <a:rPr lang="zh-TW" altLang="en-US" dirty="0"/>
              <a:t>無條件地把控制權從一片程式碼傳遞到另一片</a:t>
            </a:r>
            <a:r>
              <a:rPr lang="zh-TW" altLang="en-US" dirty="0" smtClean="0"/>
              <a:t>程式碼。</a:t>
            </a:r>
            <a:endParaRPr lang="en-US" altLang="zh-TW" dirty="0" smtClean="0"/>
          </a:p>
          <a:p>
            <a:r>
              <a:rPr lang="en-US" altLang="zh-TW" dirty="0"/>
              <a:t>Swift </a:t>
            </a:r>
            <a:r>
              <a:rPr lang="zh-TW" altLang="en-US" dirty="0"/>
              <a:t>提供四種型別的控制傳遞語句</a:t>
            </a:r>
            <a:r>
              <a:rPr lang="zh-TW" altLang="en-US" dirty="0" smtClean="0"/>
              <a:t>：</a:t>
            </a:r>
            <a:endParaRPr lang="en-US" altLang="zh-TW" dirty="0" smtClean="0"/>
          </a:p>
          <a:p>
            <a:r>
              <a:rPr lang="en-US" altLang="zh-TW" dirty="0" smtClean="0"/>
              <a:t>break</a:t>
            </a:r>
          </a:p>
          <a:p>
            <a:r>
              <a:rPr lang="en-US" altLang="zh-TW" dirty="0" smtClean="0"/>
              <a:t>continue</a:t>
            </a:r>
          </a:p>
          <a:p>
            <a:r>
              <a:rPr lang="en-US" altLang="zh-TW" dirty="0" err="1" smtClean="0"/>
              <a:t>fallthrough</a:t>
            </a:r>
            <a:endParaRPr lang="en-US" altLang="zh-TW" dirty="0" smtClean="0"/>
          </a:p>
          <a:p>
            <a:r>
              <a:rPr lang="en-US" altLang="zh-TW" dirty="0" smtClean="0"/>
              <a:t>return</a:t>
            </a:r>
            <a:endParaRPr lang="zh-TW" altLang="en-US" dirty="0"/>
          </a:p>
        </p:txBody>
      </p:sp>
    </p:spTree>
    <p:extLst>
      <p:ext uri="{BB962C8B-B14F-4D97-AF65-F5344CB8AC3E}">
        <p14:creationId xmlns:p14="http://schemas.microsoft.com/office/powerpoint/2010/main" val="247466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Break statement</a:t>
            </a:r>
            <a:endParaRPr lang="zh-TW" altLang="en-US" dirty="0"/>
          </a:p>
        </p:txBody>
      </p:sp>
      <p:sp>
        <p:nvSpPr>
          <p:cNvPr id="3" name="內容版面配置區 2"/>
          <p:cNvSpPr>
            <a:spLocks noGrp="1"/>
          </p:cNvSpPr>
          <p:nvPr>
            <p:ph idx="1"/>
          </p:nvPr>
        </p:nvSpPr>
        <p:spPr>
          <a:xfrm>
            <a:off x="971600" y="1844824"/>
            <a:ext cx="6686550" cy="3440189"/>
          </a:xfrm>
        </p:spPr>
        <p:txBody>
          <a:bodyPr>
            <a:normAutofit fontScale="85000" lnSpcReduction="10000"/>
          </a:bodyPr>
          <a:lstStyle/>
          <a:p>
            <a:endParaRPr lang="en-US" altLang="zh-TW" dirty="0" smtClean="0"/>
          </a:p>
          <a:p>
            <a:endParaRPr lang="en-US" altLang="zh-TW" dirty="0"/>
          </a:p>
          <a:p>
            <a:r>
              <a:rPr lang="en-US" altLang="zh-TW" dirty="0" smtClean="0"/>
              <a:t>break</a:t>
            </a:r>
            <a:r>
              <a:rPr lang="zh-TW" altLang="en-US" dirty="0"/>
              <a:t>語句用於終止迴圈或</a:t>
            </a:r>
            <a:r>
              <a:rPr lang="en-US" altLang="zh-TW" dirty="0"/>
              <a:t>switch</a:t>
            </a:r>
            <a:r>
              <a:rPr lang="zh-TW" altLang="en-US" dirty="0"/>
              <a:t>語句的執行</a:t>
            </a:r>
            <a:r>
              <a:rPr lang="zh-TW" altLang="en-US" dirty="0" smtClean="0"/>
              <a:t>。</a:t>
            </a:r>
            <a:endParaRPr lang="en-US" altLang="zh-TW" dirty="0" smtClean="0"/>
          </a:p>
          <a:p>
            <a:pPr marL="0" indent="0">
              <a:buNone/>
            </a:pPr>
            <a:endParaRPr lang="en-US" altLang="zh-TW" dirty="0" smtClean="0"/>
          </a:p>
          <a:p>
            <a:r>
              <a:rPr lang="zh-TW" altLang="en-US" dirty="0"/>
              <a:t>使用</a:t>
            </a:r>
            <a:r>
              <a:rPr lang="en-US" altLang="zh-TW" dirty="0"/>
              <a:t>break</a:t>
            </a:r>
            <a:r>
              <a:rPr lang="zh-TW" altLang="en-US" dirty="0"/>
              <a:t>語句時，可以只寫</a:t>
            </a:r>
            <a:r>
              <a:rPr lang="en-US" altLang="zh-TW" dirty="0"/>
              <a:t>break</a:t>
            </a:r>
            <a:r>
              <a:rPr lang="zh-TW" altLang="en-US" dirty="0"/>
              <a:t>這個關鍵詞，也可以在</a:t>
            </a:r>
            <a:r>
              <a:rPr lang="en-US" altLang="zh-TW" dirty="0"/>
              <a:t>break</a:t>
            </a:r>
            <a:r>
              <a:rPr lang="zh-TW" altLang="en-US" dirty="0"/>
              <a:t>後面跟上</a:t>
            </a:r>
            <a:r>
              <a:rPr lang="zh-TW" altLang="en-US" dirty="0" smtClean="0"/>
              <a:t>標</a:t>
            </a:r>
            <a:r>
              <a:rPr lang="zh-TW" altLang="en-US" dirty="0"/>
              <a:t>籤</a:t>
            </a:r>
            <a:r>
              <a:rPr lang="zh-TW" altLang="en-US" dirty="0" smtClean="0"/>
              <a:t>名 當</a:t>
            </a:r>
            <a:r>
              <a:rPr lang="en-US" altLang="zh-TW" dirty="0"/>
              <a:t>break</a:t>
            </a:r>
            <a:r>
              <a:rPr lang="zh-TW" altLang="en-US" dirty="0"/>
              <a:t>語句後面帶</a:t>
            </a:r>
            <a:r>
              <a:rPr lang="zh-TW" altLang="en-US" dirty="0" smtClean="0"/>
              <a:t>標籤名</a:t>
            </a:r>
            <a:r>
              <a:rPr lang="zh-TW" altLang="en-US" dirty="0"/>
              <a:t>時，可用於終止由這個</a:t>
            </a:r>
            <a:r>
              <a:rPr lang="zh-TW" altLang="en-US" dirty="0" smtClean="0"/>
              <a:t>標籤標記</a:t>
            </a:r>
            <a:r>
              <a:rPr lang="zh-TW" altLang="en-US" dirty="0"/>
              <a:t>的迴圈或</a:t>
            </a:r>
            <a:r>
              <a:rPr lang="en-US" altLang="zh-TW" dirty="0"/>
              <a:t>switch</a:t>
            </a:r>
            <a:r>
              <a:rPr lang="zh-TW" altLang="en-US" dirty="0"/>
              <a:t>語句的執行</a:t>
            </a:r>
            <a:r>
              <a:rPr lang="zh-TW" altLang="en-US" dirty="0" smtClean="0"/>
              <a:t>。</a:t>
            </a:r>
            <a:endParaRPr lang="en-US" altLang="zh-TW" dirty="0" smtClean="0"/>
          </a:p>
        </p:txBody>
      </p:sp>
    </p:spTree>
    <p:extLst>
      <p:ext uri="{BB962C8B-B14F-4D97-AF65-F5344CB8AC3E}">
        <p14:creationId xmlns:p14="http://schemas.microsoft.com/office/powerpoint/2010/main" val="14423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br>
              <a:rPr lang="en-US" altLang="zh-TW" dirty="0" smtClean="0"/>
            </a:br>
            <a:endParaRPr lang="zh-TW" altLang="en-US" dirty="0"/>
          </a:p>
        </p:txBody>
      </p:sp>
      <p:sp>
        <p:nvSpPr>
          <p:cNvPr id="3" name="內容版面配置區 2"/>
          <p:cNvSpPr>
            <a:spLocks noGrp="1"/>
          </p:cNvSpPr>
          <p:nvPr>
            <p:ph idx="1"/>
          </p:nvPr>
        </p:nvSpPr>
        <p:spPr>
          <a:xfrm>
            <a:off x="2267744" y="2449513"/>
            <a:ext cx="6686550" cy="3760076"/>
          </a:xfrm>
        </p:spPr>
        <p:txBody>
          <a:bodyPr>
            <a:normAutofit fontScale="62500" lnSpcReduction="20000"/>
          </a:bodyPr>
          <a:lstStyle/>
          <a:p>
            <a:pPr marL="0" indent="0">
              <a:buNone/>
            </a:pPr>
            <a:endParaRPr lang="en-US" altLang="zh-TW" sz="2550" dirty="0"/>
          </a:p>
          <a:p>
            <a:pPr marL="685800" lvl="2" indent="0">
              <a:buNone/>
            </a:pPr>
            <a:r>
              <a:rPr lang="en-US" altLang="zh-TW" sz="2550" dirty="0"/>
              <a:t>for </a:t>
            </a:r>
            <a:r>
              <a:rPr lang="en-US" altLang="zh-TW" sz="2550" dirty="0" err="1"/>
              <a:t>i</a:t>
            </a:r>
            <a:r>
              <a:rPr lang="en-US" altLang="zh-TW" sz="2550" dirty="0"/>
              <a:t> in 1...10 {</a:t>
            </a:r>
          </a:p>
          <a:p>
            <a:pPr marL="685800" lvl="2" indent="0">
              <a:buNone/>
            </a:pPr>
            <a:r>
              <a:rPr lang="en-US" altLang="zh-TW" sz="2550" dirty="0"/>
              <a:t>    if </a:t>
            </a:r>
            <a:r>
              <a:rPr lang="en-US" altLang="zh-TW" sz="2550" dirty="0" err="1"/>
              <a:t>i</a:t>
            </a:r>
            <a:r>
              <a:rPr lang="en-US" altLang="zh-TW" sz="2550" dirty="0"/>
              <a:t> &gt; 5 {</a:t>
            </a:r>
          </a:p>
          <a:p>
            <a:pPr marL="685800" lvl="2" indent="0">
              <a:buNone/>
            </a:pPr>
            <a:r>
              <a:rPr lang="en-US" altLang="zh-TW" sz="2550" dirty="0"/>
              <a:t>        </a:t>
            </a:r>
            <a:r>
              <a:rPr lang="en-US" altLang="zh-TW" sz="2550" dirty="0" err="1"/>
              <a:t>println</a:t>
            </a:r>
            <a:r>
              <a:rPr lang="en-US" altLang="zh-TW" sz="2550" dirty="0"/>
              <a:t>("break \(</a:t>
            </a:r>
            <a:r>
              <a:rPr lang="en-US" altLang="zh-TW" sz="2550" dirty="0" err="1"/>
              <a:t>i</a:t>
            </a:r>
            <a:r>
              <a:rPr lang="en-US" altLang="zh-TW" sz="2550" dirty="0"/>
              <a:t>)“  ; )</a:t>
            </a:r>
          </a:p>
          <a:p>
            <a:pPr marL="685800" lvl="2" indent="0">
              <a:buNone/>
            </a:pPr>
            <a:r>
              <a:rPr lang="en-US" altLang="zh-TW" sz="2550" dirty="0"/>
              <a:t>        break ;  }</a:t>
            </a:r>
          </a:p>
          <a:p>
            <a:pPr marL="685800" lvl="2" indent="0">
              <a:buNone/>
            </a:pPr>
            <a:r>
              <a:rPr lang="en-US" altLang="zh-TW" sz="2550" dirty="0"/>
              <a:t>    </a:t>
            </a:r>
            <a:r>
              <a:rPr lang="en-US" altLang="zh-TW" sz="2550" dirty="0" err="1"/>
              <a:t>println</a:t>
            </a:r>
            <a:r>
              <a:rPr lang="en-US" altLang="zh-TW" sz="2550" dirty="0"/>
              <a:t>(</a:t>
            </a:r>
            <a:r>
              <a:rPr lang="en-US" altLang="zh-TW" sz="2550" dirty="0" err="1"/>
              <a:t>i</a:t>
            </a:r>
            <a:r>
              <a:rPr lang="en-US" altLang="zh-TW" sz="2550" dirty="0"/>
              <a:t>) ;</a:t>
            </a:r>
          </a:p>
          <a:p>
            <a:pPr marL="685800" lvl="2" indent="0">
              <a:buNone/>
            </a:pPr>
            <a:r>
              <a:rPr lang="en-US" altLang="zh-TW" sz="2550" dirty="0"/>
              <a:t>} </a:t>
            </a:r>
          </a:p>
          <a:p>
            <a:pPr marL="685800" lvl="2" indent="0">
              <a:buNone/>
            </a:pPr>
            <a:r>
              <a:rPr lang="en-US" altLang="zh-TW" sz="2550" dirty="0"/>
              <a:t>=&gt;</a:t>
            </a:r>
          </a:p>
          <a:p>
            <a:pPr marL="685800" lvl="2" indent="0">
              <a:buNone/>
            </a:pPr>
            <a:r>
              <a:rPr lang="en-US" altLang="zh-TW" sz="2550" dirty="0"/>
              <a:t>1</a:t>
            </a:r>
          </a:p>
          <a:p>
            <a:pPr marL="685800" lvl="2" indent="0">
              <a:buNone/>
            </a:pPr>
            <a:r>
              <a:rPr lang="en-US" altLang="zh-TW" sz="2550" dirty="0"/>
              <a:t>2</a:t>
            </a:r>
          </a:p>
          <a:p>
            <a:pPr marL="685800" lvl="2" indent="0">
              <a:buNone/>
            </a:pPr>
            <a:r>
              <a:rPr lang="en-US" altLang="zh-TW" sz="2550" dirty="0"/>
              <a:t>3</a:t>
            </a:r>
          </a:p>
          <a:p>
            <a:pPr marL="685800" lvl="2" indent="0">
              <a:buNone/>
            </a:pPr>
            <a:r>
              <a:rPr lang="en-US" altLang="zh-TW" sz="2550" dirty="0"/>
              <a:t>4</a:t>
            </a:r>
          </a:p>
          <a:p>
            <a:pPr marL="685800" lvl="2" indent="0">
              <a:buNone/>
            </a:pPr>
            <a:r>
              <a:rPr lang="en-US" altLang="zh-TW" sz="2550" dirty="0"/>
              <a:t>5</a:t>
            </a:r>
          </a:p>
          <a:p>
            <a:pPr marL="685800" lvl="2" indent="0">
              <a:buNone/>
            </a:pPr>
            <a:r>
              <a:rPr lang="en-US" altLang="zh-TW" sz="2550" dirty="0"/>
              <a:t>break 6</a:t>
            </a:r>
          </a:p>
          <a:p>
            <a:endParaRPr lang="zh-TW" altLang="en-US" dirty="0"/>
          </a:p>
        </p:txBody>
      </p:sp>
    </p:spTree>
    <p:extLst>
      <p:ext uri="{BB962C8B-B14F-4D97-AF65-F5344CB8AC3E}">
        <p14:creationId xmlns:p14="http://schemas.microsoft.com/office/powerpoint/2010/main" val="2553029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Continue Statement</a:t>
            </a:r>
            <a:endParaRPr lang="zh-TW" altLang="en-US" dirty="0"/>
          </a:p>
        </p:txBody>
      </p:sp>
      <p:sp>
        <p:nvSpPr>
          <p:cNvPr id="3" name="內容版面配置區 2"/>
          <p:cNvSpPr>
            <a:spLocks noGrp="1"/>
          </p:cNvSpPr>
          <p:nvPr>
            <p:ph idx="1"/>
          </p:nvPr>
        </p:nvSpPr>
        <p:spPr/>
        <p:txBody>
          <a:bodyPr/>
          <a:lstStyle/>
          <a:p>
            <a:r>
              <a:rPr lang="en-US" altLang="zh-TW" dirty="0"/>
              <a:t>continue</a:t>
            </a:r>
            <a:r>
              <a:rPr lang="zh-TW" altLang="en-US" dirty="0"/>
              <a:t>語句用於終止迴圈中當前迭代的執行，但不會終止該迴圈的執行</a:t>
            </a:r>
            <a:r>
              <a:rPr lang="zh-TW" altLang="en-US" dirty="0" smtClean="0"/>
              <a:t>。</a:t>
            </a:r>
            <a:endParaRPr lang="en-US" altLang="zh-TW" dirty="0" smtClean="0"/>
          </a:p>
          <a:p>
            <a:pPr marL="0" indent="0">
              <a:buNone/>
            </a:pPr>
            <a:endParaRPr lang="en-US" altLang="zh-TW" dirty="0" smtClean="0"/>
          </a:p>
          <a:p>
            <a:r>
              <a:rPr lang="zh-TW" altLang="en-US" dirty="0"/>
              <a:t>當</a:t>
            </a:r>
            <a:r>
              <a:rPr lang="en-US" altLang="zh-TW" dirty="0"/>
              <a:t>continue</a:t>
            </a:r>
            <a:r>
              <a:rPr lang="zh-TW" altLang="en-US" dirty="0"/>
              <a:t>語句後面帶標簽名時，可用於終止由這個標簽標記的迴圈中當前迭代的執行。</a:t>
            </a:r>
          </a:p>
        </p:txBody>
      </p:sp>
    </p:spTree>
    <p:extLst>
      <p:ext uri="{BB962C8B-B14F-4D97-AF65-F5344CB8AC3E}">
        <p14:creationId xmlns:p14="http://schemas.microsoft.com/office/powerpoint/2010/main" val="227802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br>
              <a:rPr lang="en-US" altLang="zh-TW" dirty="0" smtClean="0"/>
            </a:br>
            <a:endParaRPr lang="zh-TW" altLang="en-US" dirty="0"/>
          </a:p>
        </p:txBody>
      </p:sp>
      <p:sp>
        <p:nvSpPr>
          <p:cNvPr id="3" name="內容版面配置區 2"/>
          <p:cNvSpPr>
            <a:spLocks noGrp="1"/>
          </p:cNvSpPr>
          <p:nvPr>
            <p:ph idx="1"/>
          </p:nvPr>
        </p:nvSpPr>
        <p:spPr>
          <a:xfrm>
            <a:off x="3347864" y="2564904"/>
            <a:ext cx="6686550" cy="4004441"/>
          </a:xfrm>
        </p:spPr>
        <p:txBody>
          <a:bodyPr>
            <a:normAutofit fontScale="55000" lnSpcReduction="20000"/>
          </a:bodyPr>
          <a:lstStyle/>
          <a:p>
            <a:pPr marL="0" indent="0">
              <a:buNone/>
            </a:pPr>
            <a:r>
              <a:rPr lang="en-US" altLang="zh-TW" dirty="0"/>
              <a:t>for </a:t>
            </a:r>
            <a:r>
              <a:rPr lang="en-US" altLang="zh-TW" dirty="0" err="1"/>
              <a:t>i</a:t>
            </a:r>
            <a:r>
              <a:rPr lang="en-US" altLang="zh-TW" dirty="0"/>
              <a:t> in 1...10 {</a:t>
            </a:r>
          </a:p>
          <a:p>
            <a:pPr marL="0" indent="0">
              <a:buNone/>
            </a:pPr>
            <a:r>
              <a:rPr lang="en-US" altLang="zh-TW" dirty="0"/>
              <a:t>  if </a:t>
            </a:r>
            <a:r>
              <a:rPr lang="en-US" altLang="zh-TW" dirty="0" err="1"/>
              <a:t>i</a:t>
            </a:r>
            <a:r>
              <a:rPr lang="en-US" altLang="zh-TW" dirty="0"/>
              <a:t> &gt; 5 </a:t>
            </a:r>
            <a:r>
              <a:rPr lang="en-US" altLang="zh-TW" dirty="0" smtClean="0"/>
              <a:t>{</a:t>
            </a:r>
          </a:p>
          <a:p>
            <a:pPr marL="0" indent="0">
              <a:buNone/>
            </a:pPr>
            <a:r>
              <a:rPr lang="en-US" altLang="zh-TW" dirty="0"/>
              <a:t> </a:t>
            </a:r>
            <a:r>
              <a:rPr lang="en-US" altLang="zh-TW" dirty="0" err="1"/>
              <a:t>println</a:t>
            </a:r>
            <a:r>
              <a:rPr lang="en-US" altLang="zh-TW" dirty="0"/>
              <a:t>("continue \(</a:t>
            </a:r>
            <a:r>
              <a:rPr lang="en-US" altLang="zh-TW" dirty="0" err="1"/>
              <a:t>i</a:t>
            </a:r>
            <a:r>
              <a:rPr lang="en-US" altLang="zh-TW" dirty="0" smtClean="0"/>
              <a:t>)") ;</a:t>
            </a:r>
            <a:endParaRPr lang="en-US" altLang="zh-TW" dirty="0"/>
          </a:p>
          <a:p>
            <a:pPr marL="0" indent="0">
              <a:buNone/>
            </a:pPr>
            <a:r>
              <a:rPr lang="en-US" altLang="zh-TW" dirty="0"/>
              <a:t>  </a:t>
            </a:r>
            <a:r>
              <a:rPr lang="en-US" altLang="zh-TW" dirty="0" smtClean="0"/>
              <a:t>continue</a:t>
            </a:r>
            <a:r>
              <a:rPr lang="en-US" altLang="zh-TW" dirty="0"/>
              <a:t> </a:t>
            </a:r>
            <a:r>
              <a:rPr lang="en-US" altLang="zh-TW" dirty="0" smtClean="0"/>
              <a:t> ;</a:t>
            </a:r>
            <a:r>
              <a:rPr lang="en-US" altLang="zh-TW" dirty="0"/>
              <a:t> </a:t>
            </a:r>
            <a:r>
              <a:rPr lang="en-US" altLang="zh-TW" dirty="0" smtClean="0"/>
              <a:t>}</a:t>
            </a:r>
          </a:p>
          <a:p>
            <a:pPr marL="0" indent="0">
              <a:buNone/>
            </a:pPr>
            <a:r>
              <a:rPr lang="en-US" altLang="zh-TW" dirty="0"/>
              <a:t> </a:t>
            </a:r>
            <a:r>
              <a:rPr lang="en-US" altLang="zh-TW" dirty="0" err="1"/>
              <a:t>println</a:t>
            </a:r>
            <a:r>
              <a:rPr lang="en-US" altLang="zh-TW" dirty="0"/>
              <a:t>(</a:t>
            </a:r>
            <a:r>
              <a:rPr lang="en-US" altLang="zh-TW" dirty="0" err="1"/>
              <a:t>i</a:t>
            </a:r>
            <a:r>
              <a:rPr lang="en-US" altLang="zh-TW" dirty="0" smtClean="0"/>
              <a:t>) ; }</a:t>
            </a:r>
            <a:r>
              <a:rPr lang="en-US" altLang="zh-TW" dirty="0"/>
              <a:t> </a:t>
            </a:r>
          </a:p>
          <a:p>
            <a:pPr marL="0" indent="0">
              <a:buNone/>
            </a:pPr>
            <a:r>
              <a:rPr lang="en-US" altLang="zh-TW" dirty="0"/>
              <a:t>=&gt;</a:t>
            </a:r>
          </a:p>
          <a:p>
            <a:pPr marL="0" indent="0">
              <a:buNone/>
            </a:pPr>
            <a:r>
              <a:rPr lang="en-US" altLang="zh-TW" dirty="0"/>
              <a:t>1</a:t>
            </a:r>
          </a:p>
          <a:p>
            <a:pPr marL="0" indent="0">
              <a:buNone/>
            </a:pPr>
            <a:r>
              <a:rPr lang="en-US" altLang="zh-TW" dirty="0"/>
              <a:t>2</a:t>
            </a:r>
          </a:p>
          <a:p>
            <a:pPr marL="0" indent="0">
              <a:buNone/>
            </a:pPr>
            <a:r>
              <a:rPr lang="en-US" altLang="zh-TW" dirty="0"/>
              <a:t>3</a:t>
            </a:r>
          </a:p>
          <a:p>
            <a:pPr marL="0" indent="0">
              <a:buNone/>
            </a:pPr>
            <a:r>
              <a:rPr lang="en-US" altLang="zh-TW" dirty="0"/>
              <a:t>4</a:t>
            </a:r>
          </a:p>
          <a:p>
            <a:pPr marL="0" indent="0">
              <a:buNone/>
            </a:pPr>
            <a:r>
              <a:rPr lang="en-US" altLang="zh-TW" dirty="0"/>
              <a:t>5</a:t>
            </a:r>
          </a:p>
          <a:p>
            <a:pPr marL="0" indent="0">
              <a:buNone/>
            </a:pPr>
            <a:r>
              <a:rPr lang="en-US" altLang="zh-TW" dirty="0"/>
              <a:t>continue 6</a:t>
            </a:r>
          </a:p>
          <a:p>
            <a:pPr marL="0" indent="0">
              <a:buNone/>
            </a:pPr>
            <a:r>
              <a:rPr lang="en-US" altLang="zh-TW" dirty="0"/>
              <a:t>continue 7</a:t>
            </a:r>
          </a:p>
          <a:p>
            <a:pPr marL="0" indent="0">
              <a:buNone/>
            </a:pPr>
            <a:r>
              <a:rPr lang="en-US" altLang="zh-TW" dirty="0"/>
              <a:t>continue 8</a:t>
            </a:r>
          </a:p>
          <a:p>
            <a:pPr marL="0" indent="0">
              <a:buNone/>
            </a:pPr>
            <a:r>
              <a:rPr lang="en-US" altLang="zh-TW" dirty="0"/>
              <a:t>continue 9</a:t>
            </a:r>
          </a:p>
          <a:p>
            <a:pPr marL="0" indent="0">
              <a:buNone/>
            </a:pPr>
            <a:r>
              <a:rPr lang="en-US" altLang="zh-TW" dirty="0"/>
              <a:t>continue 10</a:t>
            </a:r>
          </a:p>
          <a:p>
            <a:endParaRPr lang="zh-TW" altLang="en-US" dirty="0"/>
          </a:p>
        </p:txBody>
      </p:sp>
    </p:spTree>
    <p:extLst>
      <p:ext uri="{BB962C8B-B14F-4D97-AF65-F5344CB8AC3E}">
        <p14:creationId xmlns:p14="http://schemas.microsoft.com/office/powerpoint/2010/main" val="2877126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Fallthrough</a:t>
            </a:r>
            <a:r>
              <a:rPr lang="en-US" altLang="zh-TW" dirty="0"/>
              <a:t> </a:t>
            </a:r>
            <a:r>
              <a:rPr lang="en-US" altLang="zh-TW" dirty="0" smtClean="0"/>
              <a:t>Statement</a:t>
            </a:r>
            <a:endParaRPr lang="zh-TW" altLang="en-US" dirty="0"/>
          </a:p>
        </p:txBody>
      </p:sp>
      <p:sp>
        <p:nvSpPr>
          <p:cNvPr id="3" name="內容版面配置區 2"/>
          <p:cNvSpPr>
            <a:spLocks noGrp="1"/>
          </p:cNvSpPr>
          <p:nvPr>
            <p:ph idx="1"/>
          </p:nvPr>
        </p:nvSpPr>
        <p:spPr/>
        <p:txBody>
          <a:bodyPr/>
          <a:lstStyle/>
          <a:p>
            <a:r>
              <a:rPr lang="en-US" altLang="zh-TW" sz="2400" dirty="0" err="1"/>
              <a:t>fallthrough</a:t>
            </a:r>
            <a:r>
              <a:rPr lang="zh-TW" altLang="en-US" sz="2400" dirty="0"/>
              <a:t>語句用於在</a:t>
            </a:r>
            <a:r>
              <a:rPr lang="en-US" altLang="zh-TW" sz="2400" dirty="0"/>
              <a:t>switch</a:t>
            </a:r>
            <a:r>
              <a:rPr lang="zh-TW" altLang="en-US" sz="2400" dirty="0"/>
              <a:t>語句中傳遞控制權</a:t>
            </a:r>
            <a:r>
              <a:rPr lang="zh-TW" altLang="en-US" sz="2400" dirty="0" smtClean="0"/>
              <a:t>。</a:t>
            </a:r>
            <a:endParaRPr lang="en-US" altLang="zh-TW" sz="2400" dirty="0" smtClean="0"/>
          </a:p>
          <a:p>
            <a:endParaRPr lang="en-US" altLang="zh-TW" sz="2400" dirty="0"/>
          </a:p>
          <a:p>
            <a:r>
              <a:rPr lang="en-US" altLang="zh-TW" sz="2400" dirty="0" err="1"/>
              <a:t>fallthrough</a:t>
            </a:r>
            <a:r>
              <a:rPr lang="zh-TW" altLang="en-US" sz="2400" dirty="0"/>
              <a:t>語句會把控制權從</a:t>
            </a:r>
            <a:r>
              <a:rPr lang="en-US" altLang="zh-TW" sz="2400" dirty="0"/>
              <a:t>switch</a:t>
            </a:r>
            <a:r>
              <a:rPr lang="zh-TW" altLang="en-US" sz="2400" dirty="0"/>
              <a:t>語句中的一個 </a:t>
            </a:r>
            <a:r>
              <a:rPr lang="en-US" altLang="zh-TW" sz="2400" dirty="0"/>
              <a:t>case </a:t>
            </a:r>
            <a:r>
              <a:rPr lang="zh-TW" altLang="en-US" sz="2400" dirty="0"/>
              <a:t>傳遞給下一個 </a:t>
            </a:r>
            <a:r>
              <a:rPr lang="en-US" altLang="zh-TW" sz="2400" dirty="0"/>
              <a:t>case </a:t>
            </a:r>
            <a:r>
              <a:rPr lang="zh-TW" altLang="en-US" sz="2400" dirty="0"/>
              <a:t>。這種傳遞是無條件的，即使下一個 </a:t>
            </a:r>
            <a:r>
              <a:rPr lang="en-US" altLang="zh-TW" sz="2400" dirty="0"/>
              <a:t>case </a:t>
            </a:r>
            <a:r>
              <a:rPr lang="zh-TW" altLang="en-US" sz="2400" dirty="0"/>
              <a:t>的模式與</a:t>
            </a:r>
            <a:r>
              <a:rPr lang="en-US" altLang="zh-TW" sz="2400" dirty="0"/>
              <a:t>switch</a:t>
            </a:r>
            <a:r>
              <a:rPr lang="zh-TW" altLang="en-US" sz="2400" dirty="0"/>
              <a:t>語句的控制表達式的值不匹配</a:t>
            </a:r>
            <a:r>
              <a:rPr lang="zh-TW" altLang="en-US" sz="2400" dirty="0" smtClean="0"/>
              <a:t>。</a:t>
            </a:r>
            <a:endParaRPr lang="en-US" altLang="zh-TW" sz="2400" dirty="0" smtClean="0"/>
          </a:p>
          <a:p>
            <a:endParaRPr lang="en-US" altLang="zh-TW" sz="2400" dirty="0"/>
          </a:p>
          <a:p>
            <a:r>
              <a:rPr lang="en-US" altLang="zh-TW" sz="2400" dirty="0" err="1"/>
              <a:t>fallthrough</a:t>
            </a:r>
            <a:r>
              <a:rPr lang="zh-TW" altLang="en-US" sz="2400" dirty="0"/>
              <a:t>語句可出現在</a:t>
            </a:r>
            <a:r>
              <a:rPr lang="en-US" altLang="zh-TW" sz="2400" dirty="0"/>
              <a:t>switch</a:t>
            </a:r>
            <a:r>
              <a:rPr lang="zh-TW" altLang="en-US" sz="2400" dirty="0"/>
              <a:t>語句中的任意 </a:t>
            </a:r>
            <a:r>
              <a:rPr lang="en-US" altLang="zh-TW" sz="2400" dirty="0"/>
              <a:t>case </a:t>
            </a:r>
            <a:r>
              <a:rPr lang="zh-TW" altLang="en-US" sz="2400" dirty="0"/>
              <a:t>裡，但不能出現在最後一個 </a:t>
            </a:r>
            <a:r>
              <a:rPr lang="en-US" altLang="zh-TW" sz="2400" dirty="0"/>
              <a:t>case </a:t>
            </a:r>
            <a:r>
              <a:rPr lang="zh-TW" altLang="en-US" sz="2400" dirty="0"/>
              <a:t>分支中。</a:t>
            </a:r>
          </a:p>
        </p:txBody>
      </p:sp>
    </p:spTree>
    <p:extLst>
      <p:ext uri="{BB962C8B-B14F-4D97-AF65-F5344CB8AC3E}">
        <p14:creationId xmlns:p14="http://schemas.microsoft.com/office/powerpoint/2010/main" val="31756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6109" y="1114063"/>
            <a:ext cx="8324850" cy="1373188"/>
          </a:xfrm>
        </p:spPr>
        <p:txBody>
          <a:bodyPr/>
          <a:lstStyle/>
          <a:p>
            <a:r>
              <a:rPr lang="en-US" altLang="zh-TW" dirty="0" smtClean="0"/>
              <a:t>Data type</a:t>
            </a:r>
            <a:endParaRPr lang="zh-TW" altLang="en-US" dirty="0"/>
          </a:p>
        </p:txBody>
      </p:sp>
      <p:sp>
        <p:nvSpPr>
          <p:cNvPr id="3" name="內容版面配置區 2"/>
          <p:cNvSpPr>
            <a:spLocks noGrp="1"/>
          </p:cNvSpPr>
          <p:nvPr>
            <p:ph idx="1"/>
          </p:nvPr>
        </p:nvSpPr>
        <p:spPr>
          <a:xfrm>
            <a:off x="596109" y="2512162"/>
            <a:ext cx="6679654" cy="1850603"/>
          </a:xfrm>
        </p:spPr>
        <p:txBody>
          <a:bodyPr/>
          <a:lstStyle/>
          <a:p>
            <a:pPr latinLnBrk="1"/>
            <a:r>
              <a:rPr lang="zh-TW" altLang="en-US" dirty="0"/>
              <a:t>可改變</a:t>
            </a:r>
            <a:r>
              <a:rPr lang="en-US" altLang="zh-TW" dirty="0"/>
              <a:t>(mutable) : </a:t>
            </a:r>
            <a:r>
              <a:rPr lang="en-US" altLang="zh-TW" dirty="0" smtClean="0"/>
              <a:t>variable</a:t>
            </a:r>
          </a:p>
          <a:p>
            <a:pPr lvl="1"/>
            <a:r>
              <a:rPr lang="fr-FR" altLang="zh-TW" dirty="0" smtClean="0"/>
              <a:t>variable </a:t>
            </a:r>
            <a:r>
              <a:rPr lang="fr-FR" altLang="zh-TW" dirty="0"/>
              <a:t>-&gt; </a:t>
            </a:r>
            <a:r>
              <a:rPr lang="fr-FR" altLang="zh-TW" dirty="0" smtClean="0">
                <a:solidFill>
                  <a:srgbClr val="E13FAB"/>
                </a:solidFill>
              </a:rPr>
              <a:t>var</a:t>
            </a:r>
            <a:endParaRPr lang="en-US" altLang="zh-TW" dirty="0" smtClean="0">
              <a:solidFill>
                <a:srgbClr val="E13FAB"/>
              </a:solidFill>
            </a:endParaRPr>
          </a:p>
          <a:p>
            <a:pPr latinLnBrk="1"/>
            <a:r>
              <a:rPr lang="zh-TW" altLang="en-US" dirty="0" smtClean="0"/>
              <a:t>不可改變</a:t>
            </a:r>
            <a:r>
              <a:rPr lang="en-US" altLang="zh-TW" dirty="0" smtClean="0"/>
              <a:t>-(immutable) : constant</a:t>
            </a:r>
          </a:p>
          <a:p>
            <a:pPr lvl="1" latinLnBrk="1"/>
            <a:r>
              <a:rPr lang="fr-FR" altLang="zh-TW" dirty="0" smtClean="0"/>
              <a:t>constant -&gt; </a:t>
            </a:r>
            <a:r>
              <a:rPr lang="fr-FR" altLang="zh-TW" dirty="0" smtClean="0">
                <a:solidFill>
                  <a:srgbClr val="E13FAB"/>
                </a:solidFill>
              </a:rPr>
              <a:t>let</a:t>
            </a:r>
          </a:p>
          <a:p>
            <a:pPr latinLnBrk="1"/>
            <a:endParaRPr lang="en-US" altLang="zh-TW" dirty="0" smtClean="0"/>
          </a:p>
          <a:p>
            <a:pPr lvl="1" latinLnBrk="1"/>
            <a:endParaRPr lang="en-US" altLang="zh-TW" dirty="0" smtClean="0"/>
          </a:p>
          <a:p>
            <a:pPr latinLnBrk="1"/>
            <a:endParaRPr lang="en-US" altLang="zh-TW" dirty="0"/>
          </a:p>
          <a:p>
            <a:pPr latinLnBrk="1"/>
            <a:endParaRPr lang="en-US" altLang="zh-TW" dirty="0"/>
          </a:p>
        </p:txBody>
      </p:sp>
      <p:sp>
        <p:nvSpPr>
          <p:cNvPr id="5" name="內容版面配置區 2"/>
          <p:cNvSpPr txBox="1">
            <a:spLocks/>
          </p:cNvSpPr>
          <p:nvPr/>
        </p:nvSpPr>
        <p:spPr>
          <a:xfrm>
            <a:off x="1043608" y="4221088"/>
            <a:ext cx="7098030" cy="197108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endParaRPr lang="en-US" altLang="zh-TW" sz="2100" dirty="0"/>
          </a:p>
        </p:txBody>
      </p:sp>
      <p:sp>
        <p:nvSpPr>
          <p:cNvPr id="6" name="Rectangle 17"/>
          <p:cNvSpPr>
            <a:spLocks noChangeArrowheads="1"/>
          </p:cNvSpPr>
          <p:nvPr/>
        </p:nvSpPr>
        <p:spPr bwMode="auto">
          <a:xfrm>
            <a:off x="3660370" y="4362765"/>
            <a:ext cx="5184576" cy="23042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marL="0" indent="0" latinLnBrk="1">
              <a:buNone/>
            </a:pPr>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number = </a:t>
            </a:r>
            <a:r>
              <a:rPr lang="en-US" altLang="zh-TW" sz="1600" dirty="0">
                <a:solidFill>
                  <a:srgbClr val="002060"/>
                </a:solidFill>
                <a:latin typeface="Consolas" panose="020B0609020204030204" pitchFamily="49" charset="0"/>
              </a:rPr>
              <a:t>10</a:t>
            </a:r>
          </a:p>
          <a:p>
            <a:pPr marL="0" indent="0" latinLnBrk="1">
              <a:buNone/>
            </a:pPr>
            <a:r>
              <a:rPr lang="zh-TW" altLang="en-US" sz="1600" dirty="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a:latin typeface="Consolas" panose="020B0609020204030204" pitchFamily="49" charset="0"/>
              </a:rPr>
              <a:t>name = </a:t>
            </a:r>
            <a:r>
              <a:rPr lang="en-US" altLang="zh-TW" sz="1600" dirty="0">
                <a:solidFill>
                  <a:srgbClr val="E45A1C"/>
                </a:solidFill>
                <a:latin typeface="Consolas" panose="020B0609020204030204" pitchFamily="49" charset="0"/>
              </a:rPr>
              <a:t>"programming language“</a:t>
            </a:r>
          </a:p>
          <a:p>
            <a:pPr marL="0" indent="0" latinLnBrk="1">
              <a:buNone/>
            </a:pPr>
            <a:endParaRPr lang="en-US" altLang="zh-TW" sz="1600" dirty="0">
              <a:latin typeface="Consolas" panose="020B0609020204030204" pitchFamily="49" charset="0"/>
            </a:endParaRPr>
          </a:p>
          <a:p>
            <a:pPr marL="0" indent="0" latinLnBrk="1">
              <a:buNone/>
            </a:pPr>
            <a:r>
              <a:rPr lang="zh-TW" altLang="en-US" sz="1600" dirty="0" smtClean="0">
                <a:latin typeface="Consolas" panose="020B0609020204030204" pitchFamily="49" charset="0"/>
              </a:rPr>
              <a:t>　</a:t>
            </a:r>
            <a:r>
              <a:rPr lang="en-US" altLang="zh-TW" sz="1600" dirty="0" smtClean="0">
                <a:latin typeface="Consolas" panose="020B0609020204030204" pitchFamily="49" charset="0"/>
              </a:rPr>
              <a:t>number </a:t>
            </a:r>
            <a:r>
              <a:rPr lang="en-US" altLang="zh-TW" sz="1600" dirty="0">
                <a:latin typeface="Consolas" panose="020B0609020204030204" pitchFamily="49" charset="0"/>
              </a:rPr>
              <a:t>= </a:t>
            </a:r>
            <a:r>
              <a:rPr lang="en-US" altLang="zh-TW" sz="1600" dirty="0">
                <a:solidFill>
                  <a:srgbClr val="002060"/>
                </a:solidFill>
                <a:latin typeface="Consolas" panose="020B0609020204030204" pitchFamily="49" charset="0"/>
              </a:rPr>
              <a:t>15</a:t>
            </a:r>
            <a:r>
              <a:rPr lang="en-US" altLang="zh-TW" sz="1600" dirty="0">
                <a:latin typeface="Consolas" panose="020B0609020204030204" pitchFamily="49" charset="0"/>
              </a:rPr>
              <a:t>		</a:t>
            </a:r>
            <a:r>
              <a:rPr lang="en-US" altLang="zh-TW" sz="1600" dirty="0" smtClean="0">
                <a:solidFill>
                  <a:srgbClr val="47B624"/>
                </a:solidFill>
                <a:latin typeface="Consolas" panose="020B0609020204030204" pitchFamily="49" charset="0"/>
              </a:rPr>
              <a:t>// compile error</a:t>
            </a:r>
          </a:p>
          <a:p>
            <a:pPr marL="0" indent="0" latinLnBrk="1">
              <a:buNone/>
            </a:pPr>
            <a:r>
              <a:rPr lang="zh-TW" altLang="en-US" sz="1600" dirty="0" smtClean="0">
                <a:latin typeface="Consolas" panose="020B0609020204030204" pitchFamily="49" charset="0"/>
              </a:rPr>
              <a:t>　</a:t>
            </a:r>
            <a:r>
              <a:rPr lang="en-US" altLang="zh-TW" sz="1600" dirty="0" smtClean="0">
                <a:latin typeface="Consolas" panose="020B0609020204030204" pitchFamily="49" charset="0"/>
              </a:rPr>
              <a:t>name = </a:t>
            </a:r>
            <a:r>
              <a:rPr lang="en-US" altLang="zh-TW" sz="1600" dirty="0" smtClean="0">
                <a:solidFill>
                  <a:srgbClr val="E45A1C"/>
                </a:solidFill>
                <a:latin typeface="Consolas" panose="020B0609020204030204" pitchFamily="49" charset="0"/>
              </a:rPr>
              <a:t>“Monday”</a:t>
            </a:r>
          </a:p>
          <a:p>
            <a:pPr latinLnBrk="1"/>
            <a:endParaRPr lang="en-US" altLang="zh-TW" sz="1600" dirty="0">
              <a:latin typeface="Consolas" panose="020B0609020204030204" pitchFamily="49" charset="0"/>
            </a:endParaRPr>
          </a:p>
        </p:txBody>
      </p:sp>
      <p:sp>
        <p:nvSpPr>
          <p:cNvPr id="7" name="Rectangle 3"/>
          <p:cNvSpPr txBox="1">
            <a:spLocks noChangeArrowheads="1"/>
          </p:cNvSpPr>
          <p:nvPr/>
        </p:nvSpPr>
        <p:spPr bwMode="auto">
          <a:xfrm>
            <a:off x="6516216" y="1089152"/>
            <a:ext cx="213248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a:lstStyle>
          <a:p>
            <a:pPr marL="0" indent="0">
              <a:buNone/>
            </a:pPr>
            <a:r>
              <a:rPr lang="zh-TW" altLang="en-US" sz="1800" kern="0" dirty="0" smtClean="0"/>
              <a:t>林允文</a:t>
            </a:r>
            <a:r>
              <a:rPr lang="en-US" altLang="zh-TW" sz="1800" kern="0" dirty="0" smtClean="0"/>
              <a:t> F74031051</a:t>
            </a:r>
            <a:endParaRPr lang="en-US" altLang="en-US" sz="1800" kern="0" dirty="0" smtClean="0"/>
          </a:p>
        </p:txBody>
      </p:sp>
    </p:spTree>
    <p:extLst>
      <p:ext uri="{BB962C8B-B14F-4D97-AF65-F5344CB8AC3E}">
        <p14:creationId xmlns:p14="http://schemas.microsoft.com/office/powerpoint/2010/main" val="33501636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endParaRPr lang="zh-TW" altLang="en-US" dirty="0"/>
          </a:p>
        </p:txBody>
      </p:sp>
      <p:sp>
        <p:nvSpPr>
          <p:cNvPr id="3" name="內容版面配置區 2"/>
          <p:cNvSpPr>
            <a:spLocks noGrp="1"/>
          </p:cNvSpPr>
          <p:nvPr>
            <p:ph idx="1"/>
          </p:nvPr>
        </p:nvSpPr>
        <p:spPr>
          <a:xfrm>
            <a:off x="2843808" y="2564904"/>
            <a:ext cx="6686550" cy="3941380"/>
          </a:xfrm>
        </p:spPr>
        <p:txBody>
          <a:bodyPr>
            <a:normAutofit fontScale="55000" lnSpcReduction="20000"/>
          </a:bodyPr>
          <a:lstStyle/>
          <a:p>
            <a:pPr marL="0" indent="0">
              <a:buNone/>
            </a:pPr>
            <a:r>
              <a:rPr lang="en-US" altLang="zh-TW" dirty="0"/>
              <a:t>let </a:t>
            </a:r>
            <a:r>
              <a:rPr lang="en-US" altLang="zh-TW" dirty="0" err="1"/>
              <a:t>integerToDescribe</a:t>
            </a:r>
            <a:r>
              <a:rPr lang="en-US" altLang="zh-TW" dirty="0"/>
              <a:t> = </a:t>
            </a:r>
            <a:r>
              <a:rPr lang="en-US" altLang="zh-TW" dirty="0" smtClean="0"/>
              <a:t>5  ;</a:t>
            </a:r>
            <a:endParaRPr lang="en-US" altLang="zh-TW" dirty="0"/>
          </a:p>
          <a:p>
            <a:pPr marL="0" indent="0">
              <a:buNone/>
            </a:pPr>
            <a:r>
              <a:rPr lang="en-US" altLang="zh-TW" dirty="0" err="1"/>
              <a:t>var</a:t>
            </a:r>
            <a:r>
              <a:rPr lang="en-US" altLang="zh-TW" dirty="0"/>
              <a:t> </a:t>
            </a:r>
            <a:r>
              <a:rPr lang="en-US" altLang="zh-TW" dirty="0" err="1"/>
              <a:t>integerDescription</a:t>
            </a:r>
            <a:r>
              <a:rPr lang="en-US" altLang="zh-TW" dirty="0"/>
              <a:t> = "\(</a:t>
            </a:r>
            <a:r>
              <a:rPr lang="en-US" altLang="zh-TW" dirty="0" err="1"/>
              <a:t>integerToDescribe</a:t>
            </a:r>
            <a:r>
              <a:rPr lang="en-US" altLang="zh-TW" dirty="0"/>
              <a:t>) </a:t>
            </a:r>
            <a:r>
              <a:rPr lang="zh-TW" altLang="en-US" dirty="0" smtClean="0"/>
              <a:t>是</a:t>
            </a:r>
            <a:r>
              <a:rPr lang="en-US" altLang="zh-TW" dirty="0" smtClean="0"/>
              <a:t>“  ;</a:t>
            </a:r>
            <a:endParaRPr lang="en-US" altLang="zh-TW" dirty="0"/>
          </a:p>
          <a:p>
            <a:pPr marL="0" indent="0">
              <a:buNone/>
            </a:pPr>
            <a:r>
              <a:rPr lang="en-US" altLang="zh-TW" dirty="0"/>
              <a:t>switch </a:t>
            </a:r>
            <a:r>
              <a:rPr lang="en-US" altLang="zh-TW" dirty="0" err="1"/>
              <a:t>integerToDescribe</a:t>
            </a:r>
            <a:endParaRPr lang="en-US" altLang="zh-TW" dirty="0"/>
          </a:p>
          <a:p>
            <a:pPr marL="0" indent="0">
              <a:buNone/>
            </a:pPr>
            <a:r>
              <a:rPr lang="en-US" altLang="zh-TW" dirty="0"/>
              <a:t>    {</a:t>
            </a:r>
          </a:p>
          <a:p>
            <a:pPr marL="0" indent="0">
              <a:buNone/>
            </a:pPr>
            <a:r>
              <a:rPr lang="en-US" altLang="zh-TW" dirty="0"/>
              <a:t>case 2, 3, 5, 7, 11, 13, 17, 19:</a:t>
            </a:r>
          </a:p>
          <a:p>
            <a:pPr marL="0" indent="0">
              <a:buNone/>
            </a:pPr>
            <a:r>
              <a:rPr lang="en-US" altLang="zh-TW" dirty="0"/>
              <a:t>    </a:t>
            </a:r>
            <a:r>
              <a:rPr lang="en-US" altLang="zh-TW" dirty="0" err="1"/>
              <a:t>integerDescription</a:t>
            </a:r>
            <a:r>
              <a:rPr lang="en-US" altLang="zh-TW" dirty="0"/>
              <a:t> += " </a:t>
            </a:r>
            <a:r>
              <a:rPr lang="zh-TW" altLang="en-US" dirty="0"/>
              <a:t>質數</a:t>
            </a:r>
            <a:r>
              <a:rPr lang="en-US" altLang="zh-TW" dirty="0"/>
              <a:t>, </a:t>
            </a:r>
            <a:r>
              <a:rPr lang="zh-TW" altLang="en-US" dirty="0" smtClean="0"/>
              <a:t>也是</a:t>
            </a:r>
            <a:r>
              <a:rPr lang="en-US" altLang="zh-TW" dirty="0" smtClean="0"/>
              <a:t>“ ;</a:t>
            </a:r>
            <a:endParaRPr lang="en-US" altLang="zh-TW" dirty="0"/>
          </a:p>
          <a:p>
            <a:pPr marL="0" indent="0">
              <a:buNone/>
            </a:pPr>
            <a:r>
              <a:rPr lang="en-US" altLang="zh-TW" dirty="0"/>
              <a:t>    </a:t>
            </a:r>
            <a:r>
              <a:rPr lang="en-US" altLang="zh-TW" dirty="0" err="1" smtClean="0"/>
              <a:t>fallthrough</a:t>
            </a:r>
            <a:r>
              <a:rPr lang="en-US" altLang="zh-TW" dirty="0" smtClean="0"/>
              <a:t> ;</a:t>
            </a:r>
            <a:endParaRPr lang="en-US" altLang="zh-TW" dirty="0"/>
          </a:p>
          <a:p>
            <a:pPr marL="0" indent="0">
              <a:buNone/>
            </a:pPr>
            <a:r>
              <a:rPr lang="en-US" altLang="zh-TW" dirty="0"/>
              <a:t> </a:t>
            </a:r>
          </a:p>
          <a:p>
            <a:pPr marL="0" indent="0">
              <a:buNone/>
            </a:pPr>
            <a:r>
              <a:rPr lang="en-US" altLang="zh-TW" dirty="0"/>
              <a:t>default:</a:t>
            </a:r>
          </a:p>
          <a:p>
            <a:pPr marL="0" indent="0">
              <a:buNone/>
            </a:pPr>
            <a:r>
              <a:rPr lang="en-US" altLang="zh-TW" dirty="0"/>
              <a:t>    </a:t>
            </a:r>
            <a:r>
              <a:rPr lang="en-US" altLang="zh-TW" dirty="0" err="1"/>
              <a:t>integerDescription</a:t>
            </a:r>
            <a:r>
              <a:rPr lang="en-US" altLang="zh-TW" dirty="0"/>
              <a:t> += " </a:t>
            </a:r>
            <a:r>
              <a:rPr lang="zh-TW" altLang="en-US" dirty="0" smtClean="0"/>
              <a:t>數字</a:t>
            </a:r>
            <a:r>
              <a:rPr lang="en-US" altLang="zh-TW" dirty="0" smtClean="0"/>
              <a:t>“ ;</a:t>
            </a:r>
            <a:endParaRPr lang="en-US" altLang="zh-TW" dirty="0"/>
          </a:p>
          <a:p>
            <a:pPr marL="0" indent="0">
              <a:buNone/>
            </a:pPr>
            <a:r>
              <a:rPr lang="en-US" altLang="zh-TW" dirty="0"/>
              <a:t>}</a:t>
            </a:r>
          </a:p>
          <a:p>
            <a:pPr marL="0" indent="0">
              <a:buNone/>
            </a:pPr>
            <a:r>
              <a:rPr lang="en-US" altLang="zh-TW" dirty="0" err="1"/>
              <a:t>println</a:t>
            </a:r>
            <a:r>
              <a:rPr lang="en-US" altLang="zh-TW" dirty="0"/>
              <a:t>(</a:t>
            </a:r>
            <a:r>
              <a:rPr lang="en-US" altLang="zh-TW" dirty="0" err="1"/>
              <a:t>integerDescription</a:t>
            </a:r>
            <a:r>
              <a:rPr lang="en-US" altLang="zh-TW" dirty="0" smtClean="0"/>
              <a:t>) ;</a:t>
            </a:r>
            <a:endParaRPr lang="en-US" altLang="zh-TW" dirty="0"/>
          </a:p>
          <a:p>
            <a:pPr marL="0" indent="0">
              <a:buNone/>
            </a:pPr>
            <a:r>
              <a:rPr lang="en-US" altLang="zh-TW" dirty="0"/>
              <a:t> </a:t>
            </a:r>
          </a:p>
          <a:p>
            <a:pPr marL="0" indent="0">
              <a:buNone/>
            </a:pPr>
            <a:r>
              <a:rPr lang="en-US" altLang="zh-TW" dirty="0"/>
              <a:t>=&gt;</a:t>
            </a:r>
          </a:p>
          <a:p>
            <a:pPr marL="0" indent="0">
              <a:buNone/>
            </a:pPr>
            <a:r>
              <a:rPr lang="en-US" altLang="zh-TW" dirty="0"/>
              <a:t>5 </a:t>
            </a:r>
            <a:r>
              <a:rPr lang="zh-TW" altLang="en-US" dirty="0"/>
              <a:t>是 質數</a:t>
            </a:r>
            <a:r>
              <a:rPr lang="en-US" altLang="zh-TW" dirty="0"/>
              <a:t>, </a:t>
            </a:r>
            <a:r>
              <a:rPr lang="zh-TW" altLang="en-US" dirty="0"/>
              <a:t>也是 數字</a:t>
            </a:r>
          </a:p>
          <a:p>
            <a:endParaRPr lang="zh-TW" altLang="en-US" dirty="0"/>
          </a:p>
        </p:txBody>
      </p:sp>
    </p:spTree>
    <p:extLst>
      <p:ext uri="{BB962C8B-B14F-4D97-AF65-F5344CB8AC3E}">
        <p14:creationId xmlns:p14="http://schemas.microsoft.com/office/powerpoint/2010/main" val="345463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Return Statement</a:t>
            </a:r>
            <a:endParaRPr lang="zh-TW" altLang="en-US" dirty="0"/>
          </a:p>
        </p:txBody>
      </p:sp>
      <p:sp>
        <p:nvSpPr>
          <p:cNvPr id="3" name="內容版面配置區 2"/>
          <p:cNvSpPr>
            <a:spLocks noGrp="1"/>
          </p:cNvSpPr>
          <p:nvPr>
            <p:ph idx="1"/>
          </p:nvPr>
        </p:nvSpPr>
        <p:spPr/>
        <p:txBody>
          <a:bodyPr/>
          <a:lstStyle/>
          <a:p>
            <a:r>
              <a:rPr lang="en-US" altLang="zh-TW" sz="2200" dirty="0"/>
              <a:t>return</a:t>
            </a:r>
            <a:r>
              <a:rPr lang="zh-TW" altLang="en-US" sz="2200" dirty="0"/>
              <a:t>語句用於在函式或方法的實作中將控制權傳遞給呼叫者，接著程式將會從呼叫者的位置繼續向下執行</a:t>
            </a:r>
            <a:r>
              <a:rPr lang="zh-TW" altLang="en-US" sz="2200" dirty="0" smtClean="0"/>
              <a:t>。</a:t>
            </a:r>
            <a:endParaRPr lang="en-US" altLang="zh-TW" sz="2200" dirty="0" smtClean="0"/>
          </a:p>
          <a:p>
            <a:r>
              <a:rPr lang="zh-TW" altLang="en-US" sz="2200" dirty="0"/>
              <a:t>當</a:t>
            </a:r>
            <a:r>
              <a:rPr lang="en-US" altLang="zh-TW" sz="2200" dirty="0"/>
              <a:t>return</a:t>
            </a:r>
            <a:r>
              <a:rPr lang="zh-TW" altLang="en-US" sz="2200" dirty="0"/>
              <a:t>語句後面帶表達式時，表達式的值將會回傳給呼叫者</a:t>
            </a:r>
            <a:r>
              <a:rPr lang="zh-TW" altLang="en-US" sz="2200" dirty="0" smtClean="0"/>
              <a:t>。</a:t>
            </a:r>
            <a:endParaRPr lang="en-US" altLang="zh-TW" sz="2200" dirty="0" smtClean="0"/>
          </a:p>
          <a:p>
            <a:r>
              <a:rPr lang="zh-TW" altLang="en-US" sz="2200" dirty="0"/>
              <a:t>如果表達式值的型別與呼叫者期望的型別不匹配，</a:t>
            </a:r>
            <a:r>
              <a:rPr lang="en-US" altLang="zh-TW" sz="2200" dirty="0"/>
              <a:t>Swift </a:t>
            </a:r>
            <a:r>
              <a:rPr lang="zh-TW" altLang="en-US" sz="2200" dirty="0"/>
              <a:t>則會在回傳表達式的值之前將表達式值的型別轉換為呼叫者期望的型別</a:t>
            </a:r>
            <a:r>
              <a:rPr lang="zh-TW" altLang="en-US" sz="2200" dirty="0" smtClean="0"/>
              <a:t>。</a:t>
            </a:r>
            <a:endParaRPr lang="en-US" altLang="zh-TW" sz="2200" dirty="0" smtClean="0"/>
          </a:p>
          <a:p>
            <a:r>
              <a:rPr lang="zh-TW" altLang="en-US" sz="2200" dirty="0"/>
              <a:t>而當只寫</a:t>
            </a:r>
            <a:r>
              <a:rPr lang="en-US" altLang="zh-TW" sz="2200" dirty="0"/>
              <a:t>return</a:t>
            </a:r>
            <a:r>
              <a:rPr lang="zh-TW" altLang="en-US" sz="2200" dirty="0"/>
              <a:t>時，僅僅是將控制權從該函式或方法傳遞給呼叫者，而不回傳一個值。（這就是說，該函式或方法的回傳型別為</a:t>
            </a:r>
            <a:r>
              <a:rPr lang="en-US" altLang="zh-TW" sz="2200" dirty="0"/>
              <a:t>Void</a:t>
            </a:r>
            <a:r>
              <a:rPr lang="zh-TW" altLang="en-US" sz="2200" dirty="0"/>
              <a:t>或</a:t>
            </a:r>
            <a:r>
              <a:rPr lang="en-US" altLang="zh-TW" sz="2200" dirty="0"/>
              <a:t>()</a:t>
            </a:r>
            <a:endParaRPr lang="zh-TW" altLang="en-US" sz="2200" dirty="0"/>
          </a:p>
        </p:txBody>
      </p:sp>
    </p:spTree>
    <p:extLst>
      <p:ext uri="{BB962C8B-B14F-4D97-AF65-F5344CB8AC3E}">
        <p14:creationId xmlns:p14="http://schemas.microsoft.com/office/powerpoint/2010/main" val="73382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endParaRPr lang="zh-TW" altLang="en-US" dirty="0"/>
          </a:p>
        </p:txBody>
      </p:sp>
      <p:sp>
        <p:nvSpPr>
          <p:cNvPr id="3" name="內容版面配置區 2"/>
          <p:cNvSpPr>
            <a:spLocks noGrp="1"/>
          </p:cNvSpPr>
          <p:nvPr>
            <p:ph idx="1"/>
          </p:nvPr>
        </p:nvSpPr>
        <p:spPr>
          <a:xfrm>
            <a:off x="2699792" y="2456301"/>
            <a:ext cx="6686550" cy="3455954"/>
          </a:xfrm>
        </p:spPr>
        <p:txBody>
          <a:bodyPr>
            <a:normAutofit fontScale="77500" lnSpcReduction="20000"/>
          </a:bodyPr>
          <a:lstStyle/>
          <a:p>
            <a:pPr marL="0" indent="0">
              <a:buNone/>
            </a:pPr>
            <a:endParaRPr lang="en-US" altLang="zh-TW" dirty="0" smtClean="0"/>
          </a:p>
          <a:p>
            <a:pPr marL="0" indent="0">
              <a:buNone/>
            </a:pPr>
            <a:r>
              <a:rPr lang="en-US" altLang="zh-TW" dirty="0" err="1" smtClean="0"/>
              <a:t>func</a:t>
            </a:r>
            <a:r>
              <a:rPr lang="en-US" altLang="zh-TW" dirty="0" smtClean="0"/>
              <a:t> </a:t>
            </a:r>
            <a:r>
              <a:rPr lang="en-US" altLang="zh-TW" dirty="0" err="1"/>
              <a:t>sayHelloWorld</a:t>
            </a:r>
            <a:r>
              <a:rPr lang="en-US" altLang="zh-TW" dirty="0"/>
              <a:t>() -&gt; String</a:t>
            </a:r>
          </a:p>
          <a:p>
            <a:pPr marL="0" indent="0">
              <a:buNone/>
            </a:pPr>
            <a:r>
              <a:rPr lang="en-US" altLang="zh-TW" dirty="0"/>
              <a:t>{</a:t>
            </a:r>
          </a:p>
          <a:p>
            <a:pPr marL="0" indent="0">
              <a:buNone/>
            </a:pPr>
            <a:r>
              <a:rPr lang="en-US" altLang="zh-TW" dirty="0"/>
              <a:t>    return "Hello </a:t>
            </a:r>
            <a:r>
              <a:rPr lang="en-US" altLang="zh-TW" dirty="0" smtClean="0"/>
              <a:t>World“ ;</a:t>
            </a:r>
            <a:endParaRPr lang="en-US" altLang="zh-TW" dirty="0"/>
          </a:p>
          <a:p>
            <a:pPr marL="0" indent="0">
              <a:buNone/>
            </a:pPr>
            <a:r>
              <a:rPr lang="en-US" altLang="zh-TW" dirty="0"/>
              <a:t>}</a:t>
            </a:r>
          </a:p>
          <a:p>
            <a:pPr marL="0" indent="0">
              <a:buNone/>
            </a:pPr>
            <a:r>
              <a:rPr lang="en-US" altLang="zh-TW" dirty="0"/>
              <a:t> </a:t>
            </a:r>
            <a:endParaRPr lang="en-US" altLang="zh-TW" dirty="0" smtClean="0"/>
          </a:p>
          <a:p>
            <a:pPr marL="0" indent="0">
              <a:buNone/>
            </a:pPr>
            <a:r>
              <a:rPr lang="en-US" altLang="zh-TW" dirty="0" err="1" smtClean="0"/>
              <a:t>func</a:t>
            </a:r>
            <a:r>
              <a:rPr lang="en-US" altLang="zh-TW" dirty="0" smtClean="0"/>
              <a:t> </a:t>
            </a:r>
            <a:r>
              <a:rPr lang="en-US" altLang="zh-TW" dirty="0"/>
              <a:t>http404Error() -&gt; (</a:t>
            </a:r>
            <a:r>
              <a:rPr lang="en-US" altLang="zh-TW" dirty="0" err="1"/>
              <a:t>Int</a:t>
            </a:r>
            <a:r>
              <a:rPr lang="en-US" altLang="zh-TW" dirty="0"/>
              <a:t>, String)</a:t>
            </a:r>
          </a:p>
          <a:p>
            <a:pPr marL="0" indent="0">
              <a:buNone/>
            </a:pPr>
            <a:r>
              <a:rPr lang="en-US" altLang="zh-TW" dirty="0"/>
              <a:t>{</a:t>
            </a:r>
          </a:p>
          <a:p>
            <a:pPr marL="0" indent="0">
              <a:buNone/>
            </a:pPr>
            <a:r>
              <a:rPr lang="en-US" altLang="zh-TW" dirty="0"/>
              <a:t>    return (404, "Not Found</a:t>
            </a:r>
            <a:r>
              <a:rPr lang="en-US" altLang="zh-TW" dirty="0" smtClean="0"/>
              <a:t>") ;</a:t>
            </a:r>
            <a:endParaRPr lang="en-US" altLang="zh-TW" dirty="0"/>
          </a:p>
          <a:p>
            <a:pPr marL="0" indent="0">
              <a:buNone/>
            </a:pPr>
            <a:r>
              <a:rPr lang="en-US" altLang="zh-TW" dirty="0"/>
              <a:t>}</a:t>
            </a:r>
          </a:p>
          <a:p>
            <a:endParaRPr lang="zh-TW" altLang="en-US" dirty="0"/>
          </a:p>
        </p:txBody>
      </p:sp>
    </p:spTree>
    <p:extLst>
      <p:ext uri="{BB962C8B-B14F-4D97-AF65-F5344CB8AC3E}">
        <p14:creationId xmlns:p14="http://schemas.microsoft.com/office/powerpoint/2010/main" val="429212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
            </a:r>
            <a:r>
              <a:rPr lang="en-US" altLang="zh-TW" dirty="0" smtClean="0"/>
              <a:t>eclaration</a:t>
            </a:r>
            <a:endParaRPr lang="zh-TW" altLang="en-US" dirty="0"/>
          </a:p>
        </p:txBody>
      </p:sp>
      <p:sp>
        <p:nvSpPr>
          <p:cNvPr id="3" name="內容版面配置區 2"/>
          <p:cNvSpPr>
            <a:spLocks noGrp="1"/>
          </p:cNvSpPr>
          <p:nvPr>
            <p:ph idx="1"/>
          </p:nvPr>
        </p:nvSpPr>
        <p:spPr>
          <a:xfrm>
            <a:off x="683568" y="2595166"/>
            <a:ext cx="5976664" cy="1481906"/>
          </a:xfrm>
        </p:spPr>
        <p:txBody>
          <a:bodyPr>
            <a:normAutofit/>
          </a:bodyPr>
          <a:lstStyle/>
          <a:p>
            <a:r>
              <a:rPr lang="en-US" altLang="zh-TW" dirty="0" err="1">
                <a:solidFill>
                  <a:schemeClr val="accent4"/>
                </a:solidFill>
              </a:rPr>
              <a:t>var</a:t>
            </a:r>
            <a:r>
              <a:rPr lang="en-US" altLang="zh-TW" dirty="0">
                <a:solidFill>
                  <a:schemeClr val="accent4"/>
                </a:solidFill>
              </a:rPr>
              <a:t> </a:t>
            </a:r>
            <a:r>
              <a:rPr lang="en-US" altLang="zh-TW" dirty="0" smtClean="0">
                <a:solidFill>
                  <a:schemeClr val="accent4"/>
                </a:solidFill>
              </a:rPr>
              <a:t>variable</a:t>
            </a:r>
            <a:r>
              <a:rPr lang="zh-TW" altLang="en-US" dirty="0" smtClean="0">
                <a:solidFill>
                  <a:schemeClr val="accent4"/>
                </a:solidFill>
              </a:rPr>
              <a:t>＿</a:t>
            </a:r>
            <a:r>
              <a:rPr lang="en-US" altLang="zh-TW" dirty="0" smtClean="0">
                <a:solidFill>
                  <a:schemeClr val="accent4"/>
                </a:solidFill>
              </a:rPr>
              <a:t>name</a:t>
            </a:r>
            <a:r>
              <a:rPr lang="en-US" altLang="zh-TW" dirty="0">
                <a:solidFill>
                  <a:schemeClr val="accent4"/>
                </a:solidFill>
              </a:rPr>
              <a:t>: </a:t>
            </a:r>
            <a:r>
              <a:rPr lang="en-US" altLang="zh-TW" dirty="0" err="1" smtClean="0">
                <a:solidFill>
                  <a:schemeClr val="accent4"/>
                </a:solidFill>
              </a:rPr>
              <a:t>typename</a:t>
            </a:r>
            <a:endParaRPr lang="en-US" altLang="zh-TW" dirty="0" smtClean="0">
              <a:solidFill>
                <a:schemeClr val="accent4"/>
              </a:solidFill>
            </a:endParaRPr>
          </a:p>
          <a:p>
            <a:r>
              <a:rPr lang="en-US" altLang="zh-TW" dirty="0" smtClean="0">
                <a:solidFill>
                  <a:schemeClr val="accent4"/>
                </a:solidFill>
              </a:rPr>
              <a:t>let</a:t>
            </a:r>
            <a:r>
              <a:rPr lang="zh-TW" altLang="en-US" dirty="0">
                <a:solidFill>
                  <a:schemeClr val="accent4"/>
                </a:solidFill>
              </a:rPr>
              <a:t> </a:t>
            </a:r>
            <a:r>
              <a:rPr lang="en-US" altLang="zh-TW" dirty="0" smtClean="0">
                <a:solidFill>
                  <a:schemeClr val="accent4"/>
                </a:solidFill>
              </a:rPr>
              <a:t>/ </a:t>
            </a:r>
            <a:r>
              <a:rPr lang="en-US" altLang="zh-TW" dirty="0" err="1" smtClean="0">
                <a:solidFill>
                  <a:schemeClr val="accent4"/>
                </a:solidFill>
              </a:rPr>
              <a:t>var</a:t>
            </a:r>
            <a:r>
              <a:rPr lang="en-US" altLang="zh-TW" dirty="0" smtClean="0">
                <a:solidFill>
                  <a:schemeClr val="accent4"/>
                </a:solidFill>
              </a:rPr>
              <a:t> variable</a:t>
            </a:r>
            <a:r>
              <a:rPr lang="zh-TW" altLang="en-US" dirty="0" smtClean="0">
                <a:solidFill>
                  <a:schemeClr val="accent4"/>
                </a:solidFill>
              </a:rPr>
              <a:t>＿</a:t>
            </a:r>
            <a:r>
              <a:rPr lang="en-US" altLang="zh-TW" dirty="0" smtClean="0">
                <a:solidFill>
                  <a:schemeClr val="accent4"/>
                </a:solidFill>
              </a:rPr>
              <a:t>name </a:t>
            </a:r>
            <a:r>
              <a:rPr lang="en-US" altLang="zh-TW" dirty="0">
                <a:solidFill>
                  <a:schemeClr val="accent4"/>
                </a:solidFill>
              </a:rPr>
              <a:t>= value</a:t>
            </a:r>
          </a:p>
          <a:p>
            <a:endParaRPr lang="zh-TW" altLang="en-US" dirty="0">
              <a:solidFill>
                <a:schemeClr val="accent4"/>
              </a:solidFill>
            </a:endParaRPr>
          </a:p>
        </p:txBody>
      </p:sp>
      <p:sp>
        <p:nvSpPr>
          <p:cNvPr id="5" name="Rectangle 17"/>
          <p:cNvSpPr>
            <a:spLocks noChangeArrowheads="1"/>
          </p:cNvSpPr>
          <p:nvPr/>
        </p:nvSpPr>
        <p:spPr bwMode="auto">
          <a:xfrm>
            <a:off x="4730750" y="4077072"/>
            <a:ext cx="3638512" cy="18340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latinLnBrk="1">
              <a:buNone/>
            </a:pPr>
            <a:r>
              <a:rPr lang="zh-TW" altLang="en-US" sz="1600" dirty="0" smtClean="0">
                <a:latin typeface="Consolas" panose="020B0609020204030204" pitchFamily="49" charset="0"/>
              </a:rPr>
              <a:t>　</a:t>
            </a:r>
            <a:endParaRPr lang="en-US" altLang="zh-TW" sz="1600" dirty="0" smtClean="0">
              <a:latin typeface="Consolas" panose="020B0609020204030204" pitchFamily="49" charset="0"/>
            </a:endParaRPr>
          </a:p>
          <a:p>
            <a:pPr latinLnBrk="1">
              <a:buNone/>
            </a:pPr>
            <a:r>
              <a:rPr lang="zh-TW" altLang="en-US" sz="1600" dirty="0">
                <a:latin typeface="Consolas" panose="020B0609020204030204" pitchFamily="49" charset="0"/>
              </a:rPr>
              <a:t>　</a:t>
            </a:r>
            <a:r>
              <a:rPr lang="da-DK" altLang="zh-TW" sz="1600" dirty="0" smtClean="0">
                <a:solidFill>
                  <a:srgbClr val="E13FAB"/>
                </a:solidFill>
                <a:latin typeface="Consolas" panose="020B0609020204030204" pitchFamily="49" charset="0"/>
              </a:rPr>
              <a:t>var</a:t>
            </a:r>
            <a:r>
              <a:rPr lang="da-DK" altLang="zh-TW" sz="1600" dirty="0" smtClean="0">
                <a:latin typeface="Consolas" panose="020B0609020204030204" pitchFamily="49" charset="0"/>
              </a:rPr>
              <a:t> </a:t>
            </a:r>
            <a:r>
              <a:rPr lang="da-DK" altLang="zh-TW" sz="1600" dirty="0">
                <a:latin typeface="Consolas" panose="020B0609020204030204" pitchFamily="49" charset="0"/>
              </a:rPr>
              <a:t>message: </a:t>
            </a:r>
            <a:r>
              <a:rPr lang="da-DK" altLang="zh-TW" sz="1600" dirty="0">
                <a:solidFill>
                  <a:srgbClr val="A91B7A"/>
                </a:solidFill>
                <a:latin typeface="Consolas" panose="020B0609020204030204" pitchFamily="49" charset="0"/>
              </a:rPr>
              <a:t>String</a:t>
            </a:r>
          </a:p>
          <a:p>
            <a:pPr latinLnBrk="1">
              <a:buNone/>
            </a:pPr>
            <a:r>
              <a:rPr lang="zh-TW" altLang="en-US" sz="1600" dirty="0" smtClean="0">
                <a:latin typeface="Consolas" panose="020B0609020204030204" pitchFamily="49" charset="0"/>
              </a:rPr>
              <a:t>　</a:t>
            </a:r>
            <a:r>
              <a:rPr lang="da-DK" altLang="zh-TW" sz="1600" dirty="0" smtClean="0">
                <a:latin typeface="Consolas" panose="020B0609020204030204" pitchFamily="49" charset="0"/>
              </a:rPr>
              <a:t>message </a:t>
            </a:r>
            <a:r>
              <a:rPr lang="da-DK" altLang="zh-TW" sz="1600" dirty="0">
                <a:latin typeface="Consolas" panose="020B0609020204030204" pitchFamily="49" charset="0"/>
              </a:rPr>
              <a:t>= </a:t>
            </a:r>
            <a:r>
              <a:rPr lang="da-DK" altLang="zh-TW" sz="1600" dirty="0">
                <a:solidFill>
                  <a:srgbClr val="E45A1C"/>
                </a:solidFill>
                <a:latin typeface="Consolas" panose="020B0609020204030204" pitchFamily="49" charset="0"/>
              </a:rPr>
              <a:t>"Hello world”</a:t>
            </a:r>
          </a:p>
          <a:p>
            <a:pPr latinLnBrk="1">
              <a:buNone/>
            </a:pPr>
            <a:endParaRPr lang="en-US" altLang="zh-TW" sz="1600" dirty="0">
              <a:latin typeface="Consolas" panose="020B0609020204030204" pitchFamily="49" charset="0"/>
            </a:endParaRPr>
          </a:p>
          <a:p>
            <a:pPr>
              <a:buNone/>
            </a:pPr>
            <a:r>
              <a:rPr lang="zh-TW" altLang="en-US" sz="1600" dirty="0" smtClean="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a:latin typeface="Consolas" panose="020B0609020204030204" pitchFamily="49" charset="0"/>
              </a:rPr>
              <a:t>message = </a:t>
            </a:r>
            <a:r>
              <a:rPr lang="en-US" altLang="zh-TW" sz="1600" dirty="0">
                <a:solidFill>
                  <a:srgbClr val="E45A1C"/>
                </a:solidFill>
                <a:latin typeface="Consolas" panose="020B0609020204030204" pitchFamily="49" charset="0"/>
              </a:rPr>
              <a:t>"Hello world"</a:t>
            </a:r>
          </a:p>
          <a:p>
            <a:pPr>
              <a:buNone/>
            </a:pPr>
            <a:endParaRPr lang="zh-TW" altLang="en-US" sz="1600" dirty="0">
              <a:latin typeface="Consolas" panose="020B0609020204030204" pitchFamily="49" charset="0"/>
            </a:endParaRPr>
          </a:p>
        </p:txBody>
      </p:sp>
    </p:spTree>
    <p:extLst>
      <p:ext uri="{BB962C8B-B14F-4D97-AF65-F5344CB8AC3E}">
        <p14:creationId xmlns:p14="http://schemas.microsoft.com/office/powerpoint/2010/main" val="4052470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Type</a:t>
            </a:r>
            <a:endParaRPr lang="zh-TW" altLang="en-US" dirty="0"/>
          </a:p>
        </p:txBody>
      </p:sp>
      <p:sp>
        <p:nvSpPr>
          <p:cNvPr id="4" name="內容版面配置區 2"/>
          <p:cNvSpPr txBox="1">
            <a:spLocks/>
          </p:cNvSpPr>
          <p:nvPr/>
        </p:nvSpPr>
        <p:spPr>
          <a:xfrm>
            <a:off x="1625927" y="4274034"/>
            <a:ext cx="6209645" cy="23289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marL="742950" indent="-285750">
              <a:spcBef>
                <a:spcPct val="20000"/>
              </a:spcBef>
              <a:buClr>
                <a:schemeClr val="tx2"/>
              </a:buClr>
              <a:buFont typeface="Wingdings" panose="05000000000000000000" pitchFamily="2" charset="2"/>
              <a:buChar char="§"/>
              <a:defRPr sz="24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pPr marL="457200" lvl="1" indent="0">
              <a:buNone/>
            </a:pPr>
            <a:endParaRPr lang="en-US" altLang="zh-TW" sz="1600" dirty="0" smtClean="0">
              <a:latin typeface="Consolas" panose="020B0609020204030204" pitchFamily="49" charset="0"/>
            </a:endParaRPr>
          </a:p>
          <a:p>
            <a:pPr marL="457200" lvl="1" indent="0">
              <a:buNone/>
            </a:pP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err="1">
                <a:latin typeface="Consolas" panose="020B0609020204030204" pitchFamily="49" charset="0"/>
              </a:rPr>
              <a:t>sign_int</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50</a:t>
            </a:r>
            <a:r>
              <a:rPr lang="en-US" altLang="zh-TW" sz="1600" dirty="0">
                <a:latin typeface="Consolas" panose="020B0609020204030204" pitchFamily="49" charset="0"/>
              </a:rPr>
              <a:t>	</a:t>
            </a:r>
            <a:endParaRPr lang="en-US" altLang="zh-TW" sz="1600" dirty="0" smtClean="0">
              <a:latin typeface="Consolas" panose="020B0609020204030204" pitchFamily="49" charset="0"/>
            </a:endParaRPr>
          </a:p>
          <a:p>
            <a:pPr marL="457200" lvl="1" indent="0">
              <a:buNone/>
            </a:pP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err="1">
                <a:latin typeface="Consolas" panose="020B0609020204030204" pitchFamily="49" charset="0"/>
              </a:rPr>
              <a:t>nusign_int</a:t>
            </a:r>
            <a:r>
              <a:rPr lang="en-US" altLang="zh-TW" sz="1600" dirty="0">
                <a:latin typeface="Consolas" panose="020B0609020204030204" pitchFamily="49" charset="0"/>
              </a:rPr>
              <a:t> = </a:t>
            </a:r>
            <a:r>
              <a:rPr lang="en-US" altLang="zh-TW" sz="1600" dirty="0">
                <a:solidFill>
                  <a:srgbClr val="002060"/>
                </a:solidFill>
                <a:latin typeface="Consolas" panose="020B0609020204030204" pitchFamily="49" charset="0"/>
              </a:rPr>
              <a:t>20</a:t>
            </a:r>
            <a:r>
              <a:rPr lang="en-US" altLang="zh-TW" sz="1600" dirty="0">
                <a:latin typeface="Consolas" panose="020B0609020204030204" pitchFamily="49" charset="0"/>
              </a:rPr>
              <a:t>	</a:t>
            </a:r>
            <a:r>
              <a:rPr lang="en-US" altLang="zh-TW" sz="1600" dirty="0">
                <a:solidFill>
                  <a:srgbClr val="47B624"/>
                </a:solidFill>
                <a:latin typeface="Consolas" panose="020B0609020204030204" pitchFamily="49" charset="0"/>
              </a:rPr>
              <a:t>// </a:t>
            </a:r>
            <a:r>
              <a:rPr lang="en-US" altLang="zh-TW" sz="1600" dirty="0" err="1">
                <a:solidFill>
                  <a:srgbClr val="47B624"/>
                </a:solidFill>
                <a:latin typeface="Consolas" panose="020B0609020204030204" pitchFamily="49" charset="0"/>
              </a:rPr>
              <a:t>nusign</a:t>
            </a:r>
            <a:r>
              <a:rPr lang="en-US" altLang="zh-TW" sz="1600" dirty="0">
                <a:solidFill>
                  <a:srgbClr val="47B624"/>
                </a:solidFill>
                <a:latin typeface="Consolas" panose="020B0609020204030204" pitchFamily="49" charset="0"/>
              </a:rPr>
              <a:t> </a:t>
            </a:r>
            <a:r>
              <a:rPr lang="en-US" altLang="zh-TW" sz="1600" dirty="0" err="1">
                <a:solidFill>
                  <a:srgbClr val="47B624"/>
                </a:solidFill>
                <a:latin typeface="Consolas" panose="020B0609020204030204" pitchFamily="49" charset="0"/>
              </a:rPr>
              <a:t>int</a:t>
            </a:r>
            <a:r>
              <a:rPr lang="en-US" altLang="zh-TW" sz="1600" dirty="0">
                <a:solidFill>
                  <a:srgbClr val="47B624"/>
                </a:solidFill>
                <a:latin typeface="Consolas" panose="020B0609020204030204" pitchFamily="49" charset="0"/>
              </a:rPr>
              <a:t> : 0~255</a:t>
            </a:r>
          </a:p>
          <a:p>
            <a:pPr marL="457200" lvl="1" indent="0">
              <a:buNone/>
            </a:pPr>
            <a:endParaRPr lang="en-US" altLang="zh-TW" sz="1600" dirty="0">
              <a:latin typeface="Consolas" panose="020B0609020204030204" pitchFamily="49" charset="0"/>
            </a:endParaRPr>
          </a:p>
          <a:p>
            <a:pPr marL="457200" lvl="1" indent="0">
              <a:buNone/>
            </a:pPr>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pi = </a:t>
            </a:r>
            <a:r>
              <a:rPr lang="en-US" altLang="zh-TW" sz="1600" dirty="0">
                <a:solidFill>
                  <a:srgbClr val="002060"/>
                </a:solidFill>
                <a:latin typeface="Consolas" panose="020B0609020204030204" pitchFamily="49" charset="0"/>
              </a:rPr>
              <a:t>3.1415926</a:t>
            </a:r>
            <a:r>
              <a:rPr lang="en-US" altLang="zh-TW" sz="1600" dirty="0">
                <a:latin typeface="Consolas" panose="020B0609020204030204" pitchFamily="49" charset="0"/>
              </a:rPr>
              <a:t>	</a:t>
            </a:r>
          </a:p>
          <a:p>
            <a:pPr marL="457200" lvl="1" indent="0">
              <a:buNone/>
            </a:pPr>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Boolean = </a:t>
            </a:r>
            <a:r>
              <a:rPr lang="en-US" altLang="zh-TW" sz="1600" dirty="0">
                <a:solidFill>
                  <a:srgbClr val="E13FAB"/>
                </a:solidFill>
                <a:latin typeface="Consolas" panose="020B0609020204030204" pitchFamily="49" charset="0"/>
              </a:rPr>
              <a:t>true</a:t>
            </a:r>
          </a:p>
          <a:p>
            <a:pPr marL="457200" lvl="1" indent="0">
              <a:buNone/>
            </a:pPr>
            <a:r>
              <a:rPr lang="en-US" altLang="zh-TW" sz="1600" dirty="0" err="1">
                <a:solidFill>
                  <a:srgbClr val="E13FAB"/>
                </a:solidFill>
                <a:latin typeface="Consolas" panose="020B0609020204030204" pitchFamily="49" charset="0"/>
              </a:rPr>
              <a:t>var</a:t>
            </a:r>
            <a:r>
              <a:rPr lang="en-US" altLang="zh-TW" sz="1600" dirty="0">
                <a:latin typeface="Consolas" panose="020B0609020204030204" pitchFamily="49" charset="0"/>
              </a:rPr>
              <a:t> saying = </a:t>
            </a:r>
            <a:r>
              <a:rPr lang="en-US" altLang="zh-TW" sz="1600" dirty="0">
                <a:solidFill>
                  <a:srgbClr val="E45A1C"/>
                </a:solidFill>
                <a:latin typeface="Consolas" panose="020B0609020204030204" pitchFamily="49" charset="0"/>
              </a:rPr>
              <a:t>“programming language</a:t>
            </a:r>
            <a:r>
              <a:rPr lang="en-US" altLang="zh-TW" sz="1600" dirty="0" smtClean="0">
                <a:solidFill>
                  <a:srgbClr val="E45A1C"/>
                </a:solidFill>
                <a:latin typeface="Consolas" panose="020B0609020204030204" pitchFamily="49" charset="0"/>
              </a:rPr>
              <a:t>”</a:t>
            </a:r>
            <a:endParaRPr lang="en-US" altLang="zh-TW" sz="1600" dirty="0">
              <a:solidFill>
                <a:srgbClr val="E45A1C"/>
              </a:solidFill>
              <a:latin typeface="Consolas" panose="020B0609020204030204" pitchFamily="49" charset="0"/>
            </a:endParaRPr>
          </a:p>
          <a:p>
            <a:pPr marL="457200" lvl="1" indent="0">
              <a:buNone/>
            </a:pPr>
            <a:endParaRPr lang="zh-TW" altLang="en-US" sz="1600" dirty="0">
              <a:latin typeface="Consolas" panose="020B0609020204030204" pitchFamily="49" charset="0"/>
            </a:endParaRPr>
          </a:p>
        </p:txBody>
      </p:sp>
      <p:graphicFrame>
        <p:nvGraphicFramePr>
          <p:cNvPr id="11" name="資料庫圖表 10"/>
          <p:cNvGraphicFramePr/>
          <p:nvPr>
            <p:extLst>
              <p:ext uri="{D42A27DB-BD31-4B8C-83A1-F6EECF244321}">
                <p14:modId xmlns:p14="http://schemas.microsoft.com/office/powerpoint/2010/main" val="2620742735"/>
              </p:ext>
            </p:extLst>
          </p:nvPr>
        </p:nvGraphicFramePr>
        <p:xfrm>
          <a:off x="107504" y="1076325"/>
          <a:ext cx="8892480" cy="348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285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String</a:t>
            </a:r>
            <a:endParaRPr lang="zh-TW" altLang="en-US" dirty="0"/>
          </a:p>
        </p:txBody>
      </p:sp>
      <p:sp>
        <p:nvSpPr>
          <p:cNvPr id="3" name="內容版面配置區 2"/>
          <p:cNvSpPr>
            <a:spLocks noGrp="1"/>
          </p:cNvSpPr>
          <p:nvPr>
            <p:ph idx="1"/>
          </p:nvPr>
        </p:nvSpPr>
        <p:spPr>
          <a:xfrm>
            <a:off x="323528" y="2780928"/>
            <a:ext cx="3652688" cy="3489325"/>
          </a:xfrm>
        </p:spPr>
        <p:txBody>
          <a:bodyPr/>
          <a:lstStyle/>
          <a:p>
            <a:r>
              <a:rPr lang="zh-TW" altLang="en-US" sz="2000" i="1" dirty="0" smtClean="0">
                <a:latin typeface="微軟正黑體" panose="020B0604030504040204" pitchFamily="34" charset="-120"/>
                <a:ea typeface="微軟正黑體" panose="020B0604030504040204" pitchFamily="34" charset="-120"/>
              </a:rPr>
              <a:t>用 </a:t>
            </a:r>
            <a:r>
              <a:rPr lang="en-US" altLang="zh-TW" sz="2000" i="1" dirty="0" smtClean="0">
                <a:latin typeface="微軟正黑體" panose="020B0604030504040204" pitchFamily="34" charset="-120"/>
                <a:ea typeface="微軟正黑體" panose="020B0604030504040204" pitchFamily="34" charset="-120"/>
              </a:rPr>
              <a:t>“+”</a:t>
            </a:r>
            <a:r>
              <a:rPr lang="zh-TW" altLang="en-US" sz="2000" i="1" dirty="0" smtClean="0">
                <a:latin typeface="微軟正黑體" panose="020B0604030504040204" pitchFamily="34" charset="-120"/>
                <a:ea typeface="微軟正黑體" panose="020B0604030504040204" pitchFamily="34" charset="-120"/>
              </a:rPr>
              <a:t> 符號</a:t>
            </a:r>
            <a:r>
              <a:rPr lang="zh-TW" altLang="en-US" sz="2000" i="1" dirty="0">
                <a:latin typeface="微軟正黑體" panose="020B0604030504040204" pitchFamily="34" charset="-120"/>
                <a:ea typeface="微軟正黑體" panose="020B0604030504040204" pitchFamily="34" charset="-120"/>
              </a:rPr>
              <a:t>來做字串的串</a:t>
            </a:r>
            <a:r>
              <a:rPr lang="zh-TW" altLang="en-US" sz="2000" i="1" dirty="0" smtClean="0">
                <a:latin typeface="微軟正黑體" panose="020B0604030504040204" pitchFamily="34" charset="-120"/>
                <a:ea typeface="微軟正黑體" panose="020B0604030504040204" pitchFamily="34" charset="-120"/>
              </a:rPr>
              <a:t>接</a:t>
            </a:r>
            <a:endParaRPr lang="en-US" altLang="zh-TW" sz="2000" i="1" dirty="0" smtClean="0">
              <a:latin typeface="微軟正黑體" panose="020B0604030504040204" pitchFamily="34" charset="-120"/>
              <a:ea typeface="微軟正黑體" panose="020B0604030504040204" pitchFamily="34" charset="-120"/>
            </a:endParaRPr>
          </a:p>
          <a:p>
            <a:r>
              <a:rPr lang="zh-TW" altLang="en-US" sz="2000" i="1" dirty="0" smtClean="0">
                <a:latin typeface="微軟正黑體" panose="020B0604030504040204" pitchFamily="34" charset="-120"/>
                <a:ea typeface="微軟正黑體" panose="020B0604030504040204" pitchFamily="34" charset="-120"/>
              </a:rPr>
              <a:t>用 </a:t>
            </a:r>
            <a:r>
              <a:rPr lang="en-US" altLang="zh-TW" sz="2000" i="1" dirty="0" smtClean="0">
                <a:latin typeface="微軟正黑體" panose="020B0604030504040204" pitchFamily="34" charset="-120"/>
                <a:ea typeface="微軟正黑體" panose="020B0604030504040204" pitchFamily="34" charset="-120"/>
              </a:rPr>
              <a:t>“ </a:t>
            </a:r>
            <a:r>
              <a:rPr lang="en-US" altLang="zh-TW" sz="2000" i="1" dirty="0">
                <a:latin typeface="微軟正黑體" panose="020B0604030504040204" pitchFamily="34" charset="-120"/>
                <a:ea typeface="微軟正黑體" panose="020B0604030504040204" pitchFamily="34" charset="-120"/>
              </a:rPr>
              <a:t>\( ) </a:t>
            </a:r>
            <a:r>
              <a:rPr lang="en-US" altLang="zh-TW" sz="2000" i="1" dirty="0" smtClean="0">
                <a:latin typeface="微軟正黑體" panose="020B0604030504040204" pitchFamily="34" charset="-120"/>
                <a:ea typeface="微軟正黑體" panose="020B0604030504040204" pitchFamily="34" charset="-120"/>
              </a:rPr>
              <a:t>”</a:t>
            </a:r>
            <a:r>
              <a:rPr lang="zh-TW" altLang="en-US" sz="2000" i="1" dirty="0" smtClean="0">
                <a:latin typeface="微軟正黑體" panose="020B0604030504040204" pitchFamily="34" charset="-120"/>
                <a:ea typeface="微軟正黑體" panose="020B0604030504040204" pitchFamily="34" charset="-120"/>
              </a:rPr>
              <a:t> 來</a:t>
            </a:r>
            <a:r>
              <a:rPr lang="zh-TW" altLang="en-US" sz="2000" i="1" dirty="0">
                <a:latin typeface="微軟正黑體" panose="020B0604030504040204" pitchFamily="34" charset="-120"/>
                <a:ea typeface="微軟正黑體" panose="020B0604030504040204" pitchFamily="34" charset="-120"/>
              </a:rPr>
              <a:t>做字串的差</a:t>
            </a:r>
            <a:r>
              <a:rPr lang="zh-TW" altLang="en-US" sz="2000" i="1" dirty="0" smtClean="0">
                <a:latin typeface="微軟正黑體" panose="020B0604030504040204" pitchFamily="34" charset="-120"/>
                <a:ea typeface="微軟正黑體" panose="020B0604030504040204" pitchFamily="34" charset="-120"/>
              </a:rPr>
              <a:t>值</a:t>
            </a:r>
            <a:endParaRPr lang="en-US" altLang="zh-TW" sz="2000" i="1" dirty="0" smtClean="0">
              <a:latin typeface="微軟正黑體" panose="020B0604030504040204" pitchFamily="34" charset="-120"/>
              <a:ea typeface="微軟正黑體" panose="020B0604030504040204" pitchFamily="34" charset="-120"/>
            </a:endParaRPr>
          </a:p>
          <a:p>
            <a:r>
              <a:rPr lang="en-US" altLang="zh-TW" sz="2000" i="1" dirty="0" err="1" smtClean="0">
                <a:latin typeface="微軟正黑體" panose="020B0604030504040204" pitchFamily="34" charset="-120"/>
                <a:ea typeface="微軟正黑體" panose="020B0604030504040204" pitchFamily="34" charset="-120"/>
              </a:rPr>
              <a:t>countElements</a:t>
            </a:r>
            <a:r>
              <a:rPr lang="en-US" altLang="zh-TW" sz="2000" i="1" dirty="0" smtClean="0">
                <a:latin typeface="微軟正黑體" panose="020B0604030504040204" pitchFamily="34" charset="-120"/>
                <a:ea typeface="微軟正黑體" panose="020B0604030504040204" pitchFamily="34" charset="-120"/>
              </a:rPr>
              <a:t> </a:t>
            </a:r>
            <a:r>
              <a:rPr lang="en-US" altLang="zh-TW" sz="2000" i="1" dirty="0">
                <a:latin typeface="微軟正黑體" panose="020B0604030504040204" pitchFamily="34" charset="-120"/>
                <a:ea typeface="微軟正黑體" panose="020B0604030504040204" pitchFamily="34" charset="-120"/>
              </a:rPr>
              <a:t>( ) function </a:t>
            </a:r>
            <a:r>
              <a:rPr lang="zh-TW" altLang="en-US" sz="2000" i="1" dirty="0">
                <a:latin typeface="微軟正黑體" panose="020B0604030504040204" pitchFamily="34" charset="-120"/>
                <a:ea typeface="微軟正黑體" panose="020B0604030504040204" pitchFamily="34" charset="-120"/>
              </a:rPr>
              <a:t> </a:t>
            </a:r>
            <a:r>
              <a:rPr lang="zh-TW" altLang="en-US" sz="2000" i="1" dirty="0" smtClean="0">
                <a:latin typeface="微軟正黑體" panose="020B0604030504040204" pitchFamily="34" charset="-120"/>
                <a:ea typeface="微軟正黑體" panose="020B0604030504040204" pitchFamily="34" charset="-120"/>
              </a:rPr>
              <a:t> 計算</a:t>
            </a:r>
            <a:r>
              <a:rPr lang="zh-TW" altLang="en-US" sz="2000" i="1" dirty="0">
                <a:latin typeface="微軟正黑體" panose="020B0604030504040204" pitchFamily="34" charset="-120"/>
                <a:ea typeface="微軟正黑體" panose="020B0604030504040204" pitchFamily="34" charset="-120"/>
              </a:rPr>
              <a:t>長度</a:t>
            </a:r>
          </a:p>
          <a:p>
            <a:endParaRPr lang="zh-TW" altLang="en-US" sz="2000" dirty="0"/>
          </a:p>
        </p:txBody>
      </p:sp>
      <p:sp>
        <p:nvSpPr>
          <p:cNvPr id="4" name="內容版面配置區 2"/>
          <p:cNvSpPr txBox="1">
            <a:spLocks/>
          </p:cNvSpPr>
          <p:nvPr/>
        </p:nvSpPr>
        <p:spPr>
          <a:xfrm>
            <a:off x="4139952" y="2564904"/>
            <a:ext cx="4936644" cy="40925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string1 = </a:t>
            </a:r>
            <a:r>
              <a:rPr lang="en-US" altLang="zh-TW" sz="1600" dirty="0">
                <a:solidFill>
                  <a:srgbClr val="E45A1C"/>
                </a:solidFill>
                <a:latin typeface="Consolas" panose="020B0609020204030204" pitchFamily="49" charset="0"/>
              </a:rPr>
              <a:t>"</a:t>
            </a:r>
            <a:r>
              <a:rPr lang="en-US" altLang="zh-TW" sz="1600" dirty="0" smtClean="0">
                <a:solidFill>
                  <a:srgbClr val="E45A1C"/>
                </a:solidFill>
                <a:latin typeface="Consolas" panose="020B0609020204030204" pitchFamily="49" charset="0"/>
              </a:rPr>
              <a:t>hello“</a:t>
            </a:r>
          </a:p>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string2 = </a:t>
            </a:r>
            <a:r>
              <a:rPr lang="en-US" altLang="zh-TW" sz="1600" dirty="0">
                <a:solidFill>
                  <a:srgbClr val="E45A1C"/>
                </a:solidFill>
                <a:latin typeface="Consolas" panose="020B0609020204030204" pitchFamily="49" charset="0"/>
              </a:rPr>
              <a:t>"world"</a:t>
            </a:r>
          </a:p>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character1: </a:t>
            </a:r>
            <a:r>
              <a:rPr lang="en-US" altLang="zh-TW" sz="1600" dirty="0">
                <a:solidFill>
                  <a:srgbClr val="A91B7A"/>
                </a:solidFill>
                <a:latin typeface="Consolas" panose="020B0609020204030204" pitchFamily="49" charset="0"/>
              </a:rPr>
              <a:t>Character</a:t>
            </a:r>
            <a:r>
              <a:rPr lang="en-US" altLang="zh-TW" sz="1600" dirty="0">
                <a:latin typeface="Consolas" panose="020B0609020204030204" pitchFamily="49" charset="0"/>
              </a:rPr>
              <a:t> = </a:t>
            </a:r>
            <a:r>
              <a:rPr lang="en-US" altLang="zh-TW" sz="1600" dirty="0">
                <a:solidFill>
                  <a:srgbClr val="E45A1C"/>
                </a:solidFill>
                <a:latin typeface="Consolas" panose="020B0609020204030204" pitchFamily="49" charset="0"/>
              </a:rPr>
              <a:t>"!“</a:t>
            </a:r>
          </a:p>
          <a:p>
            <a:endParaRPr lang="en-US" altLang="zh-TW" sz="1600" dirty="0">
              <a:latin typeface="Consolas" panose="020B0609020204030204" pitchFamily="49" charset="0"/>
            </a:endParaRPr>
          </a:p>
          <a:p>
            <a:r>
              <a:rPr lang="zh-TW" altLang="en-US" sz="1600" dirty="0" smtClean="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a:latin typeface="Consolas" panose="020B0609020204030204" pitchFamily="49" charset="0"/>
              </a:rPr>
              <a:t>string3 = string1 + string2	</a:t>
            </a:r>
            <a:endParaRPr lang="en-US" altLang="zh-TW" sz="1600" dirty="0" smtClean="0">
              <a:latin typeface="Consolas" panose="020B0609020204030204" pitchFamily="49" charset="0"/>
            </a:endParaRPr>
          </a:p>
          <a:p>
            <a:r>
              <a:rPr lang="en-US" altLang="zh-TW" sz="1600" dirty="0" smtClean="0">
                <a:latin typeface="Consolas" panose="020B0609020204030204" pitchFamily="49" charset="0"/>
              </a:rPr>
              <a:t>   </a:t>
            </a:r>
            <a:r>
              <a:rPr lang="en-US" altLang="zh-TW" sz="1600" dirty="0" smtClean="0">
                <a:solidFill>
                  <a:srgbClr val="47B624"/>
                </a:solidFill>
                <a:latin typeface="Consolas" panose="020B0609020204030204" pitchFamily="49" charset="0"/>
              </a:rPr>
              <a:t>// </a:t>
            </a:r>
            <a:r>
              <a:rPr lang="en-US" altLang="zh-TW" sz="1600" dirty="0">
                <a:solidFill>
                  <a:srgbClr val="47B624"/>
                </a:solidFill>
                <a:latin typeface="Consolas" panose="020B0609020204030204" pitchFamily="49" charset="0"/>
              </a:rPr>
              <a:t>string3 </a:t>
            </a:r>
            <a:r>
              <a:rPr lang="zh-TW" altLang="en-US" sz="1600" dirty="0">
                <a:solidFill>
                  <a:srgbClr val="47B624"/>
                </a:solidFill>
                <a:latin typeface="Consolas" panose="020B0609020204030204" pitchFamily="49" charset="0"/>
              </a:rPr>
              <a:t>是 </a:t>
            </a:r>
            <a:r>
              <a:rPr lang="en-US" altLang="zh-TW" sz="1600" dirty="0" err="1">
                <a:solidFill>
                  <a:srgbClr val="47B624"/>
                </a:solidFill>
                <a:latin typeface="Consolas" panose="020B0609020204030204" pitchFamily="49" charset="0"/>
              </a:rPr>
              <a:t>helloworld</a:t>
            </a:r>
            <a:endParaRPr lang="en-US" altLang="zh-TW" sz="1600" dirty="0">
              <a:solidFill>
                <a:srgbClr val="47B624"/>
              </a:solidFill>
              <a:latin typeface="Consolas" panose="020B0609020204030204" pitchFamily="49" charset="0"/>
            </a:endParaRPr>
          </a:p>
          <a:p>
            <a:r>
              <a:rPr lang="zh-TW" altLang="en-US" sz="1600" dirty="0" smtClean="0">
                <a:latin typeface="Consolas" panose="020B0609020204030204" pitchFamily="49" charset="0"/>
              </a:rPr>
              <a:t>　</a:t>
            </a:r>
            <a:r>
              <a:rPr lang="en-US" altLang="zh-TW" sz="1600" dirty="0" smtClean="0">
                <a:latin typeface="Consolas" panose="020B0609020204030204" pitchFamily="49" charset="0"/>
              </a:rPr>
              <a:t>string3 </a:t>
            </a:r>
            <a:r>
              <a:rPr lang="en-US" altLang="zh-TW" sz="1600" dirty="0">
                <a:latin typeface="Consolas" panose="020B0609020204030204" pitchFamily="49" charset="0"/>
              </a:rPr>
              <a:t>+= character1		</a:t>
            </a:r>
            <a:endParaRPr lang="en-US" altLang="zh-TW" sz="1600" dirty="0" smtClean="0">
              <a:latin typeface="Consolas" panose="020B0609020204030204" pitchFamily="49" charset="0"/>
            </a:endParaRPr>
          </a:p>
          <a:p>
            <a:r>
              <a:rPr lang="en-US" altLang="zh-TW" sz="1600" dirty="0">
                <a:latin typeface="Consolas" panose="020B0609020204030204" pitchFamily="49" charset="0"/>
              </a:rPr>
              <a:t> </a:t>
            </a:r>
            <a:r>
              <a:rPr lang="en-US" altLang="zh-TW" sz="1600" dirty="0" smtClean="0">
                <a:latin typeface="Consolas" panose="020B0609020204030204" pitchFamily="49" charset="0"/>
              </a:rPr>
              <a:t>  </a:t>
            </a:r>
            <a:r>
              <a:rPr lang="en-US" altLang="zh-TW" sz="1600" dirty="0" smtClean="0">
                <a:solidFill>
                  <a:srgbClr val="47B624"/>
                </a:solidFill>
                <a:latin typeface="Consolas" panose="020B0609020204030204" pitchFamily="49" charset="0"/>
              </a:rPr>
              <a:t>// </a:t>
            </a:r>
            <a:r>
              <a:rPr lang="en-US" altLang="zh-TW" sz="1600" dirty="0">
                <a:solidFill>
                  <a:srgbClr val="47B624"/>
                </a:solidFill>
                <a:latin typeface="Consolas" panose="020B0609020204030204" pitchFamily="49" charset="0"/>
              </a:rPr>
              <a:t>string3 </a:t>
            </a:r>
            <a:r>
              <a:rPr lang="zh-TW" altLang="en-US" sz="1600" dirty="0">
                <a:solidFill>
                  <a:srgbClr val="47B624"/>
                </a:solidFill>
                <a:latin typeface="Consolas" panose="020B0609020204030204" pitchFamily="49" charset="0"/>
              </a:rPr>
              <a:t>是 </a:t>
            </a:r>
            <a:r>
              <a:rPr lang="en-US" altLang="zh-TW" sz="1600" dirty="0" err="1">
                <a:solidFill>
                  <a:srgbClr val="47B624"/>
                </a:solidFill>
                <a:latin typeface="Consolas" panose="020B0609020204030204" pitchFamily="49" charset="0"/>
              </a:rPr>
              <a:t>helloworld</a:t>
            </a:r>
            <a:r>
              <a:rPr lang="en-US" altLang="zh-TW" sz="1600" dirty="0">
                <a:solidFill>
                  <a:srgbClr val="47B624"/>
                </a:solidFill>
                <a:latin typeface="Consolas" panose="020B0609020204030204" pitchFamily="49" charset="0"/>
              </a:rPr>
              <a:t>!</a:t>
            </a:r>
          </a:p>
          <a:p>
            <a:r>
              <a:rPr lang="en-US" altLang="zh-TW" sz="1600" dirty="0">
                <a:solidFill>
                  <a:srgbClr val="47B624"/>
                </a:solidFill>
                <a:latin typeface="Consolas" panose="020B0609020204030204" pitchFamily="49" charset="0"/>
              </a:rPr>
              <a:t>            </a:t>
            </a:r>
          </a:p>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greeting = </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\(srting3) </a:t>
            </a:r>
            <a:r>
              <a:rPr lang="en-US" altLang="zh-TW" sz="1600" dirty="0">
                <a:solidFill>
                  <a:srgbClr val="E45A1C"/>
                </a:solidFill>
                <a:latin typeface="Consolas" panose="020B0609020204030204" pitchFamily="49" charset="0"/>
              </a:rPr>
              <a:t>good morning“</a:t>
            </a:r>
          </a:p>
          <a:p>
            <a:r>
              <a:rPr lang="zh-TW" altLang="en-US" sz="1600" dirty="0" smtClean="0">
                <a:latin typeface="Consolas" panose="020B0609020204030204" pitchFamily="49" charset="0"/>
              </a:rPr>
              <a:t>　</a:t>
            </a:r>
            <a:r>
              <a:rPr lang="en-US" altLang="zh-TW" sz="1600" dirty="0" smtClean="0">
                <a:solidFill>
                  <a:srgbClr val="47B624"/>
                </a:solidFill>
                <a:latin typeface="Consolas" panose="020B0609020204030204" pitchFamily="49" charset="0"/>
              </a:rPr>
              <a:t>// </a:t>
            </a:r>
            <a:r>
              <a:rPr lang="en-US" altLang="zh-TW" sz="1600" dirty="0">
                <a:solidFill>
                  <a:srgbClr val="47B624"/>
                </a:solidFill>
                <a:latin typeface="Consolas" panose="020B0609020204030204" pitchFamily="49" charset="0"/>
              </a:rPr>
              <a:t>string3 </a:t>
            </a:r>
            <a:r>
              <a:rPr lang="zh-TW" altLang="en-US" sz="1600" dirty="0">
                <a:solidFill>
                  <a:srgbClr val="47B624"/>
                </a:solidFill>
                <a:latin typeface="Consolas" panose="020B0609020204030204" pitchFamily="49" charset="0"/>
              </a:rPr>
              <a:t>是 </a:t>
            </a:r>
            <a:r>
              <a:rPr lang="en-US" altLang="zh-TW" sz="1600" dirty="0" err="1">
                <a:solidFill>
                  <a:srgbClr val="47B624"/>
                </a:solidFill>
                <a:latin typeface="Consolas" panose="020B0609020204030204" pitchFamily="49" charset="0"/>
              </a:rPr>
              <a:t>helloworld</a:t>
            </a:r>
            <a:r>
              <a:rPr lang="en-US" altLang="zh-TW" sz="1600" dirty="0">
                <a:solidFill>
                  <a:srgbClr val="47B624"/>
                </a:solidFill>
                <a:latin typeface="Consolas" panose="020B0609020204030204" pitchFamily="49" charset="0"/>
              </a:rPr>
              <a:t>! good morning</a:t>
            </a:r>
          </a:p>
          <a:p>
            <a:r>
              <a:rPr lang="zh-TW" altLang="en-US" sz="1600" dirty="0" smtClean="0">
                <a:latin typeface="Consolas" panose="020B0609020204030204" pitchFamily="49" charset="0"/>
              </a:rPr>
              <a:t>　</a:t>
            </a:r>
            <a:r>
              <a:rPr lang="en-US" altLang="zh-TW" sz="1600" dirty="0" err="1" smtClean="0">
                <a:solidFill>
                  <a:srgbClr val="E13FAB"/>
                </a:solidFill>
                <a:latin typeface="Consolas" panose="020B0609020204030204" pitchFamily="49" charset="0"/>
              </a:rPr>
              <a:t>var</a:t>
            </a:r>
            <a:r>
              <a:rPr lang="en-US" altLang="zh-TW" sz="1600" dirty="0" smtClean="0">
                <a:latin typeface="Consolas" panose="020B0609020204030204" pitchFamily="49" charset="0"/>
              </a:rPr>
              <a:t> </a:t>
            </a:r>
            <a:r>
              <a:rPr lang="en-US" altLang="zh-TW" sz="1600" dirty="0" err="1">
                <a:latin typeface="Consolas" panose="020B0609020204030204" pitchFamily="49" charset="0"/>
              </a:rPr>
              <a:t>num</a:t>
            </a:r>
            <a:r>
              <a:rPr lang="en-US" altLang="zh-TW" sz="1600" dirty="0">
                <a:latin typeface="Consolas" panose="020B0609020204030204" pitchFamily="49" charset="0"/>
              </a:rPr>
              <a:t> = </a:t>
            </a:r>
            <a:r>
              <a:rPr lang="en-US" altLang="zh-TW" sz="1600" dirty="0" err="1">
                <a:latin typeface="Consolas" panose="020B0609020204030204" pitchFamily="49" charset="0"/>
              </a:rPr>
              <a:t>countElements</a:t>
            </a:r>
            <a:r>
              <a:rPr lang="en-US" altLang="zh-TW" sz="1600" dirty="0">
                <a:latin typeface="Consolas" panose="020B0609020204030204" pitchFamily="49" charset="0"/>
              </a:rPr>
              <a:t>(string3)</a:t>
            </a:r>
          </a:p>
          <a:p>
            <a:r>
              <a:rPr lang="zh-TW" altLang="en-US" sz="1600" dirty="0" smtClean="0">
                <a:latin typeface="Consolas" panose="020B0609020204030204" pitchFamily="49" charset="0"/>
              </a:rPr>
              <a:t>　</a:t>
            </a:r>
            <a:r>
              <a:rPr lang="en-US" altLang="zh-TW" sz="1600" dirty="0" smtClean="0">
                <a:solidFill>
                  <a:srgbClr val="47B624"/>
                </a:solidFill>
                <a:latin typeface="Consolas" panose="020B0609020204030204" pitchFamily="49" charset="0"/>
              </a:rPr>
              <a:t>//</a:t>
            </a:r>
            <a:r>
              <a:rPr lang="en-US" altLang="zh-TW" sz="1600" dirty="0" err="1">
                <a:solidFill>
                  <a:srgbClr val="47B624"/>
                </a:solidFill>
                <a:latin typeface="Consolas" panose="020B0609020204030204" pitchFamily="49" charset="0"/>
              </a:rPr>
              <a:t>num</a:t>
            </a:r>
            <a:r>
              <a:rPr lang="en-US" altLang="zh-TW" sz="1600" dirty="0">
                <a:solidFill>
                  <a:srgbClr val="47B624"/>
                </a:solidFill>
                <a:latin typeface="Consolas" panose="020B0609020204030204" pitchFamily="49" charset="0"/>
              </a:rPr>
              <a:t> </a:t>
            </a:r>
            <a:r>
              <a:rPr lang="zh-TW" altLang="en-US" sz="1600" dirty="0">
                <a:solidFill>
                  <a:srgbClr val="47B624"/>
                </a:solidFill>
                <a:latin typeface="Consolas" panose="020B0609020204030204" pitchFamily="49" charset="0"/>
              </a:rPr>
              <a:t>是 </a:t>
            </a:r>
            <a:r>
              <a:rPr lang="en-US" altLang="zh-TW" sz="1600" dirty="0" smtClean="0">
                <a:solidFill>
                  <a:srgbClr val="47B624"/>
                </a:solidFill>
                <a:latin typeface="Consolas" panose="020B0609020204030204" pitchFamily="49" charset="0"/>
              </a:rPr>
              <a:t>24</a:t>
            </a:r>
            <a:r>
              <a:rPr lang="zh-TW" altLang="en-US" sz="1600" dirty="0" smtClean="0">
                <a:solidFill>
                  <a:srgbClr val="47B624"/>
                </a:solidFill>
                <a:latin typeface="Consolas" panose="020B0609020204030204" pitchFamily="49" charset="0"/>
              </a:rPr>
              <a:t>　</a:t>
            </a:r>
            <a:r>
              <a:rPr lang="zh-TW" altLang="en-US" sz="1600" dirty="0" smtClean="0">
                <a:latin typeface="Consolas" panose="020B0609020204030204" pitchFamily="49" charset="0"/>
              </a:rPr>
              <a:t>　</a:t>
            </a:r>
            <a:endParaRPr lang="en-US" altLang="zh-TW" sz="1600" dirty="0" smtClean="0">
              <a:latin typeface="Consolas" panose="020B0609020204030204" pitchFamily="49" charset="0"/>
            </a:endParaRPr>
          </a:p>
        </p:txBody>
      </p:sp>
    </p:spTree>
    <p:extLst>
      <p:ext uri="{BB962C8B-B14F-4D97-AF65-F5344CB8AC3E}">
        <p14:creationId xmlns:p14="http://schemas.microsoft.com/office/powerpoint/2010/main" val="323931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Tuple</a:t>
            </a:r>
            <a:endParaRPr lang="zh-TW" altLang="en-US" dirty="0"/>
          </a:p>
        </p:txBody>
      </p:sp>
      <p:sp>
        <p:nvSpPr>
          <p:cNvPr id="3" name="內容版面配置區 2"/>
          <p:cNvSpPr>
            <a:spLocks noGrp="1"/>
          </p:cNvSpPr>
          <p:nvPr>
            <p:ph idx="1"/>
          </p:nvPr>
        </p:nvSpPr>
        <p:spPr>
          <a:xfrm>
            <a:off x="568325" y="2780928"/>
            <a:ext cx="7886700" cy="882491"/>
          </a:xfrm>
        </p:spPr>
        <p:txBody>
          <a:bodyPr/>
          <a:lstStyle/>
          <a:p>
            <a:r>
              <a:rPr lang="en-US" altLang="zh-TW" i="1" dirty="0"/>
              <a:t>t</a:t>
            </a:r>
            <a:r>
              <a:rPr lang="en-US" altLang="zh-TW" i="1" dirty="0" smtClean="0"/>
              <a:t>uple</a:t>
            </a:r>
            <a:r>
              <a:rPr lang="zh-TW" altLang="en-US" dirty="0" smtClean="0"/>
              <a:t>把</a:t>
            </a:r>
            <a:r>
              <a:rPr lang="zh-TW" altLang="en-US" dirty="0"/>
              <a:t>多個值組合成一個複合值</a:t>
            </a:r>
            <a:r>
              <a:rPr lang="zh-TW" altLang="en-US" dirty="0" smtClean="0"/>
              <a:t>。</a:t>
            </a:r>
            <a:endParaRPr lang="en-US" altLang="zh-TW" dirty="0" smtClean="0"/>
          </a:p>
          <a:p>
            <a:r>
              <a:rPr lang="en-US" altLang="zh-TW" dirty="0" smtClean="0"/>
              <a:t>tuple </a:t>
            </a:r>
            <a:r>
              <a:rPr lang="zh-TW" altLang="en-US" dirty="0"/>
              <a:t>內的值可以使任意型別，</a:t>
            </a:r>
            <a:r>
              <a:rPr lang="zh-TW" altLang="en-US" b="1" dirty="0"/>
              <a:t>並不要求是相同型別</a:t>
            </a:r>
            <a:r>
              <a:rPr lang="zh-TW" altLang="en-US" dirty="0"/>
              <a:t>。</a:t>
            </a:r>
          </a:p>
        </p:txBody>
      </p:sp>
      <p:sp>
        <p:nvSpPr>
          <p:cNvPr id="4" name="內容版面配置區 2"/>
          <p:cNvSpPr txBox="1">
            <a:spLocks/>
          </p:cNvSpPr>
          <p:nvPr/>
        </p:nvSpPr>
        <p:spPr>
          <a:xfrm>
            <a:off x="2843807" y="4024496"/>
            <a:ext cx="6049367" cy="24769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latinLnBrk="1">
              <a:spcBef>
                <a:spcPct val="20000"/>
              </a:spcBef>
              <a:buClr>
                <a:schemeClr val="tx2"/>
              </a:buClr>
              <a:buFont typeface="Wingdings" panose="05000000000000000000" pitchFamily="2" charset="2"/>
              <a:buNone/>
              <a:defRPr sz="1800"/>
            </a:lvl1pPr>
            <a:lvl2pPr lvl="1" indent="0">
              <a:spcBef>
                <a:spcPct val="20000"/>
              </a:spcBef>
              <a:buClr>
                <a:schemeClr val="tx2"/>
              </a:buClr>
              <a:buFont typeface="Wingdings" panose="05000000000000000000" pitchFamily="2" charset="2"/>
              <a:buNone/>
              <a:defRPr sz="2000"/>
            </a:lvl2pPr>
            <a:lvl3pPr marL="1143000" indent="-228600">
              <a:spcBef>
                <a:spcPct val="20000"/>
              </a:spcBef>
              <a:buClr>
                <a:schemeClr val="tx2"/>
              </a:buClr>
              <a:buFont typeface="Wingdings" panose="05000000000000000000" pitchFamily="2" charset="2"/>
              <a:buChar char="§"/>
              <a:defRPr sz="2000"/>
            </a:lvl3pPr>
            <a:lvl4pPr marL="1600200" indent="-228600">
              <a:spcBef>
                <a:spcPct val="20000"/>
              </a:spcBef>
              <a:buClr>
                <a:schemeClr val="tx2"/>
              </a:buClr>
              <a:buFont typeface="Wingdings" panose="05000000000000000000" pitchFamily="2" charset="2"/>
              <a:buChar char="§"/>
            </a:lvl4pPr>
            <a:lvl5pPr marL="2057400" indent="-228600">
              <a:spcBef>
                <a:spcPct val="20000"/>
              </a:spcBef>
              <a:buClr>
                <a:schemeClr val="tx2"/>
              </a:buClr>
              <a:buFont typeface="Wingdings" panose="05000000000000000000" pitchFamily="2" charset="2"/>
              <a:buChar char="§"/>
            </a:lvl5pPr>
            <a:lvl6pPr marL="2514600" indent="-228600" eaLnBrk="0" fontAlgn="base" hangingPunct="0">
              <a:spcBef>
                <a:spcPct val="20000"/>
              </a:spcBef>
              <a:spcAft>
                <a:spcPct val="0"/>
              </a:spcAft>
              <a:buClr>
                <a:schemeClr val="tx2"/>
              </a:buClr>
              <a:buFont typeface="Wingdings" panose="05000000000000000000" pitchFamily="2" charset="2"/>
              <a:buChar char="§"/>
            </a:lvl6pPr>
            <a:lvl7pPr marL="2971800" indent="-228600" eaLnBrk="0" fontAlgn="base" hangingPunct="0">
              <a:spcBef>
                <a:spcPct val="20000"/>
              </a:spcBef>
              <a:spcAft>
                <a:spcPct val="0"/>
              </a:spcAft>
              <a:buClr>
                <a:schemeClr val="tx2"/>
              </a:buClr>
              <a:buFont typeface="Wingdings" panose="05000000000000000000" pitchFamily="2" charset="2"/>
              <a:buChar char="§"/>
            </a:lvl7pPr>
            <a:lvl8pPr marL="3429000" indent="-228600" eaLnBrk="0" fontAlgn="base" hangingPunct="0">
              <a:spcBef>
                <a:spcPct val="20000"/>
              </a:spcBef>
              <a:spcAft>
                <a:spcPct val="0"/>
              </a:spcAft>
              <a:buClr>
                <a:schemeClr val="tx2"/>
              </a:buClr>
              <a:buFont typeface="Wingdings" panose="05000000000000000000" pitchFamily="2" charset="2"/>
              <a:buChar char="§"/>
            </a:lvl8pPr>
            <a:lvl9pPr marL="3886200" indent="-228600" eaLnBrk="0" fontAlgn="base" hangingPunct="0">
              <a:spcBef>
                <a:spcPct val="20000"/>
              </a:spcBef>
              <a:spcAft>
                <a:spcPct val="0"/>
              </a:spcAft>
              <a:buClr>
                <a:schemeClr val="tx2"/>
              </a:buClr>
              <a:buFont typeface="Wingdings" panose="05000000000000000000" pitchFamily="2" charset="2"/>
              <a:buChar char="§"/>
            </a:lvl9pPr>
          </a:lstStyle>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warming = (</a:t>
            </a:r>
            <a:r>
              <a:rPr lang="en-US" altLang="zh-TW" sz="1600" dirty="0">
                <a:solidFill>
                  <a:srgbClr val="002060"/>
                </a:solidFill>
                <a:latin typeface="Consolas" panose="020B0609020204030204" pitchFamily="49" charset="0"/>
              </a:rPr>
              <a:t>404</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"Not Found"</a:t>
            </a:r>
            <a:r>
              <a:rPr lang="en-US" altLang="zh-TW" sz="1600" dirty="0">
                <a:latin typeface="Consolas" panose="020B0609020204030204" pitchFamily="49" charset="0"/>
              </a:rPr>
              <a:t>)</a:t>
            </a:r>
          </a:p>
          <a:p>
            <a:r>
              <a:rPr lang="zh-TW" altLang="en-US" sz="1600" dirty="0" smtClean="0">
                <a:latin typeface="Consolas" panose="020B0609020204030204" pitchFamily="49" charset="0"/>
              </a:rPr>
              <a:t>　</a:t>
            </a:r>
            <a:r>
              <a:rPr lang="en-US" altLang="zh-TW" sz="1600" dirty="0" smtClean="0">
                <a:solidFill>
                  <a:srgbClr val="47B624"/>
                </a:solidFill>
                <a:latin typeface="Consolas" panose="020B0609020204030204" pitchFamily="49" charset="0"/>
              </a:rPr>
              <a:t>// </a:t>
            </a:r>
            <a:r>
              <a:rPr lang="en-US" altLang="zh-TW" sz="1600" dirty="0">
                <a:solidFill>
                  <a:srgbClr val="47B624"/>
                </a:solidFill>
                <a:latin typeface="Consolas" panose="020B0609020204030204" pitchFamily="49" charset="0"/>
              </a:rPr>
              <a:t>warming</a:t>
            </a:r>
            <a:r>
              <a:rPr lang="zh-TW" altLang="en-US" sz="1600" dirty="0">
                <a:solidFill>
                  <a:srgbClr val="47B624"/>
                </a:solidFill>
                <a:latin typeface="Consolas" panose="020B0609020204030204" pitchFamily="49" charset="0"/>
              </a:rPr>
              <a:t>即是一個</a:t>
            </a:r>
            <a:r>
              <a:rPr lang="en-US" altLang="zh-TW" sz="1600" dirty="0">
                <a:solidFill>
                  <a:srgbClr val="47B624"/>
                </a:solidFill>
                <a:latin typeface="Consolas" panose="020B0609020204030204" pitchFamily="49" charset="0"/>
              </a:rPr>
              <a:t>tuple</a:t>
            </a:r>
            <a:r>
              <a:rPr lang="zh-TW" altLang="en-US" sz="1600" dirty="0">
                <a:solidFill>
                  <a:srgbClr val="47B624"/>
                </a:solidFill>
                <a:latin typeface="Consolas" panose="020B0609020204030204" pitchFamily="49" charset="0"/>
              </a:rPr>
              <a:t>的常數，存放 </a:t>
            </a:r>
            <a:r>
              <a:rPr lang="en-US" altLang="zh-TW" sz="1600" dirty="0">
                <a:solidFill>
                  <a:srgbClr val="47B624"/>
                </a:solidFill>
                <a:latin typeface="Consolas" panose="020B0609020204030204" pitchFamily="49" charset="0"/>
              </a:rPr>
              <a:t>( </a:t>
            </a:r>
            <a:r>
              <a:rPr lang="en-US" altLang="zh-TW" sz="1600" dirty="0" err="1">
                <a:solidFill>
                  <a:srgbClr val="47B624"/>
                </a:solidFill>
                <a:latin typeface="Consolas" panose="020B0609020204030204" pitchFamily="49" charset="0"/>
              </a:rPr>
              <a:t>Int</a:t>
            </a:r>
            <a:r>
              <a:rPr lang="en-US" altLang="zh-TW" sz="1600" dirty="0">
                <a:solidFill>
                  <a:srgbClr val="47B624"/>
                </a:solidFill>
                <a:latin typeface="Consolas" panose="020B0609020204030204" pitchFamily="49" charset="0"/>
              </a:rPr>
              <a:t> , String )</a:t>
            </a:r>
          </a:p>
          <a:p>
            <a:endParaRPr lang="en-US" altLang="zh-TW" sz="1600" dirty="0">
              <a:latin typeface="Consolas" panose="020B0609020204030204" pitchFamily="49" charset="0"/>
            </a:endParaRPr>
          </a:p>
          <a:p>
            <a:r>
              <a:rPr lang="zh-TW" altLang="en-US" sz="1600" dirty="0" smtClean="0">
                <a:latin typeface="Consolas" panose="020B0609020204030204" pitchFamily="49" charset="0"/>
              </a:rPr>
              <a:t>　</a:t>
            </a:r>
            <a:r>
              <a:rPr lang="en-US" altLang="zh-TW" sz="1600" dirty="0" smtClean="0">
                <a:solidFill>
                  <a:srgbClr val="E13FAB"/>
                </a:solidFill>
                <a:latin typeface="Consolas" panose="020B0609020204030204" pitchFamily="49" charset="0"/>
              </a:rPr>
              <a:t>let</a:t>
            </a:r>
            <a:r>
              <a:rPr lang="en-US" altLang="zh-TW" sz="1600" dirty="0" smtClean="0">
                <a:latin typeface="Consolas" panose="020B0609020204030204" pitchFamily="49" charset="0"/>
              </a:rPr>
              <a:t> </a:t>
            </a:r>
            <a:r>
              <a:rPr lang="en-US" altLang="zh-TW" sz="1600" dirty="0">
                <a:latin typeface="Consolas" panose="020B0609020204030204" pitchFamily="49" charset="0"/>
              </a:rPr>
              <a:t>(</a:t>
            </a:r>
            <a:r>
              <a:rPr lang="en-US" altLang="zh-TW" sz="1600" dirty="0" err="1">
                <a:latin typeface="Consolas" panose="020B0609020204030204" pitchFamily="49" charset="0"/>
              </a:rPr>
              <a:t>statusCode</a:t>
            </a:r>
            <a:r>
              <a:rPr lang="en-US" altLang="zh-TW" sz="1600" dirty="0">
                <a:latin typeface="Consolas" panose="020B0609020204030204" pitchFamily="49" charset="0"/>
              </a:rPr>
              <a:t>, </a:t>
            </a:r>
            <a:r>
              <a:rPr lang="en-US" altLang="zh-TW" sz="1600" dirty="0" err="1">
                <a:latin typeface="Consolas" panose="020B0609020204030204" pitchFamily="49" charset="0"/>
              </a:rPr>
              <a:t>statusMessage</a:t>
            </a:r>
            <a:r>
              <a:rPr lang="en-US" altLang="zh-TW" sz="1600" dirty="0">
                <a:latin typeface="Consolas" panose="020B0609020204030204" pitchFamily="49" charset="0"/>
              </a:rPr>
              <a:t>) = warming</a:t>
            </a:r>
          </a:p>
          <a:p>
            <a:r>
              <a:rPr lang="zh-TW" altLang="en-US" sz="1600" dirty="0" smtClean="0">
                <a:latin typeface="Consolas" panose="020B0609020204030204" pitchFamily="49" charset="0"/>
              </a:rPr>
              <a:t>　</a:t>
            </a:r>
            <a:r>
              <a:rPr lang="en-US" altLang="zh-TW" sz="1600" dirty="0" smtClean="0">
                <a:latin typeface="Consolas" panose="020B0609020204030204" pitchFamily="49" charset="0"/>
              </a:rPr>
              <a:t>print(</a:t>
            </a:r>
            <a:r>
              <a:rPr lang="en-US" altLang="zh-TW" sz="1600" dirty="0" smtClean="0">
                <a:solidFill>
                  <a:srgbClr val="E45A1C"/>
                </a:solidFill>
                <a:latin typeface="Consolas" panose="020B0609020204030204" pitchFamily="49" charset="0"/>
              </a:rPr>
              <a:t>"</a:t>
            </a:r>
            <a:r>
              <a:rPr lang="en-US" altLang="zh-TW" sz="1600" dirty="0">
                <a:solidFill>
                  <a:srgbClr val="E45A1C"/>
                </a:solidFill>
                <a:latin typeface="Consolas" panose="020B0609020204030204" pitchFamily="49" charset="0"/>
              </a:rPr>
              <a:t>The status code is </a:t>
            </a:r>
            <a:r>
              <a:rPr lang="en-US" altLang="zh-TW" sz="1600" dirty="0">
                <a:latin typeface="Consolas" panose="020B0609020204030204" pitchFamily="49" charset="0"/>
              </a:rPr>
              <a:t>\(</a:t>
            </a:r>
            <a:r>
              <a:rPr lang="en-US" altLang="zh-TW" sz="1600" dirty="0" err="1">
                <a:solidFill>
                  <a:srgbClr val="41AD93"/>
                </a:solidFill>
                <a:latin typeface="Consolas" panose="020B0609020204030204" pitchFamily="49" charset="0"/>
              </a:rPr>
              <a:t>statusCode</a:t>
            </a:r>
            <a:r>
              <a:rPr lang="en-US" altLang="zh-TW" sz="1600" dirty="0">
                <a:latin typeface="Consolas" panose="020B0609020204030204" pitchFamily="49" charset="0"/>
              </a:rPr>
              <a:t>)</a:t>
            </a:r>
            <a:r>
              <a:rPr lang="en-US" altLang="zh-TW" sz="1600" dirty="0">
                <a:solidFill>
                  <a:srgbClr val="E45A1C"/>
                </a:solidFill>
                <a:latin typeface="Consolas" panose="020B0609020204030204" pitchFamily="49" charset="0"/>
              </a:rPr>
              <a:t>"</a:t>
            </a:r>
            <a:r>
              <a:rPr lang="en-US" altLang="zh-TW" sz="1600" dirty="0">
                <a:latin typeface="Consolas" panose="020B0609020204030204" pitchFamily="49" charset="0"/>
              </a:rPr>
              <a:t>)</a:t>
            </a:r>
          </a:p>
          <a:p>
            <a:r>
              <a:rPr lang="zh-TW" altLang="en-US" sz="1600" dirty="0" smtClean="0">
                <a:latin typeface="Consolas" panose="020B0609020204030204" pitchFamily="49" charset="0"/>
              </a:rPr>
              <a:t>　</a:t>
            </a:r>
            <a:r>
              <a:rPr lang="en-US" altLang="zh-TW" sz="1600" dirty="0" smtClean="0">
                <a:latin typeface="Consolas" panose="020B0609020204030204" pitchFamily="49" charset="0"/>
              </a:rPr>
              <a:t>print(</a:t>
            </a:r>
            <a:r>
              <a:rPr lang="en-US" altLang="zh-TW" sz="1600" dirty="0" smtClean="0">
                <a:solidFill>
                  <a:srgbClr val="E45A1C"/>
                </a:solidFill>
                <a:latin typeface="Consolas" panose="020B0609020204030204" pitchFamily="49" charset="0"/>
              </a:rPr>
              <a:t>"</a:t>
            </a:r>
            <a:r>
              <a:rPr lang="en-US" altLang="zh-TW" sz="1600" dirty="0">
                <a:solidFill>
                  <a:srgbClr val="E45A1C"/>
                </a:solidFill>
                <a:latin typeface="Consolas" panose="020B0609020204030204" pitchFamily="49" charset="0"/>
              </a:rPr>
              <a:t>The status code is </a:t>
            </a:r>
            <a:r>
              <a:rPr lang="en-US" altLang="zh-TW" sz="1600" dirty="0">
                <a:latin typeface="Consolas" panose="020B0609020204030204" pitchFamily="49" charset="0"/>
              </a:rPr>
              <a:t>\(</a:t>
            </a:r>
            <a:r>
              <a:rPr lang="en-US" altLang="zh-TW" sz="1600" dirty="0">
                <a:solidFill>
                  <a:srgbClr val="41AD93"/>
                </a:solidFill>
                <a:latin typeface="Consolas" panose="020B0609020204030204" pitchFamily="49" charset="0"/>
              </a:rPr>
              <a:t>warming</a:t>
            </a:r>
            <a:r>
              <a:rPr lang="en-US" altLang="zh-TW" sz="1600" dirty="0">
                <a:latin typeface="Consolas" panose="020B0609020204030204" pitchFamily="49" charset="0"/>
              </a:rPr>
              <a:t>.</a:t>
            </a:r>
            <a:r>
              <a:rPr lang="en-US" altLang="zh-TW" sz="1600" dirty="0">
                <a:solidFill>
                  <a:srgbClr val="002060"/>
                </a:solidFill>
                <a:latin typeface="Consolas" panose="020B0609020204030204" pitchFamily="49" charset="0"/>
              </a:rPr>
              <a:t>0</a:t>
            </a:r>
            <a:r>
              <a:rPr lang="en-US" altLang="zh-TW" sz="1600" dirty="0" smtClean="0">
                <a:latin typeface="Consolas" panose="020B0609020204030204" pitchFamily="49" charset="0"/>
              </a:rPr>
              <a:t>)</a:t>
            </a:r>
            <a:r>
              <a:rPr lang="en-US" altLang="zh-TW" sz="1600" dirty="0" smtClean="0">
                <a:solidFill>
                  <a:srgbClr val="E45A1C"/>
                </a:solidFill>
                <a:latin typeface="Consolas" panose="020B0609020204030204" pitchFamily="49" charset="0"/>
              </a:rPr>
              <a:t>"</a:t>
            </a:r>
            <a:r>
              <a:rPr lang="en-US" altLang="zh-TW" sz="1600" dirty="0" smtClean="0">
                <a:latin typeface="Consolas" panose="020B0609020204030204" pitchFamily="49" charset="0"/>
              </a:rPr>
              <a:t>)</a:t>
            </a:r>
            <a:endParaRPr lang="en-US" altLang="zh-TW" sz="1600" dirty="0">
              <a:latin typeface="Consolas" panose="020B0609020204030204" pitchFamily="49" charset="0"/>
            </a:endParaRPr>
          </a:p>
        </p:txBody>
      </p:sp>
    </p:spTree>
    <p:extLst>
      <p:ext uri="{BB962C8B-B14F-4D97-AF65-F5344CB8AC3E}">
        <p14:creationId xmlns:p14="http://schemas.microsoft.com/office/powerpoint/2010/main" val="427779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361">
      <a:dk1>
        <a:srgbClr val="000000"/>
      </a:dk1>
      <a:lt1>
        <a:srgbClr val="A4C8D2"/>
      </a:lt1>
      <a:dk2>
        <a:srgbClr val="447B8B"/>
      </a:dk2>
      <a:lt2>
        <a:srgbClr val="447B8B"/>
      </a:lt2>
      <a:accent1>
        <a:srgbClr val="D4F0F7"/>
      </a:accent1>
      <a:accent2>
        <a:srgbClr val="D4F0F7"/>
      </a:accent2>
      <a:accent3>
        <a:srgbClr val="C0D9E0"/>
      </a:accent3>
      <a:accent4>
        <a:srgbClr val="000000"/>
      </a:accent4>
      <a:accent5>
        <a:srgbClr val="C0D9E0"/>
      </a:accent5>
      <a:accent6>
        <a:srgbClr val="C0D9E0"/>
      </a:accent6>
      <a:hlink>
        <a:srgbClr val="447B8B"/>
      </a:hlink>
      <a:folHlink>
        <a:srgbClr val="0D181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C1F00"/>
        </a:dk1>
        <a:lt1>
          <a:srgbClr val="FFFFFF"/>
        </a:lt1>
        <a:dk2>
          <a:srgbClr val="800000"/>
        </a:dk2>
        <a:lt2>
          <a:srgbClr val="800000"/>
        </a:lt2>
        <a:accent1>
          <a:srgbClr val="F9D3C2"/>
        </a:accent1>
        <a:accent2>
          <a:srgbClr val="F2AE8E"/>
        </a:accent2>
        <a:accent3>
          <a:srgbClr val="C0AAAA"/>
        </a:accent3>
        <a:accent4>
          <a:srgbClr val="DADADA"/>
        </a:accent4>
        <a:accent5>
          <a:srgbClr val="FBE6DD"/>
        </a:accent5>
        <a:accent6>
          <a:srgbClr val="DB9D80"/>
        </a:accent6>
        <a:hlink>
          <a:srgbClr val="E5763D"/>
        </a:hlink>
        <a:folHlink>
          <a:srgbClr val="93441D"/>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800000"/>
        </a:lt1>
        <a:dk2>
          <a:srgbClr val="800000"/>
        </a:dk2>
        <a:lt2>
          <a:srgbClr val="5C1F00"/>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800000"/>
        </a:lt1>
        <a:dk2>
          <a:srgbClr val="800000"/>
        </a:dk2>
        <a:lt2>
          <a:srgbClr val="FF9661"/>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800000"/>
        </a:lt1>
        <a:dk2>
          <a:srgbClr val="800000"/>
        </a:dk2>
        <a:lt2>
          <a:srgbClr val="93441D"/>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61">
    <a:dk1>
      <a:srgbClr val="000000"/>
    </a:dk1>
    <a:lt1>
      <a:srgbClr val="A4C8D2"/>
    </a:lt1>
    <a:dk2>
      <a:srgbClr val="447B8B"/>
    </a:dk2>
    <a:lt2>
      <a:srgbClr val="447B8B"/>
    </a:lt2>
    <a:accent1>
      <a:srgbClr val="D4F0F7"/>
    </a:accent1>
    <a:accent2>
      <a:srgbClr val="D4F0F7"/>
    </a:accent2>
    <a:accent3>
      <a:srgbClr val="C0D9E0"/>
    </a:accent3>
    <a:accent4>
      <a:srgbClr val="000000"/>
    </a:accent4>
    <a:accent5>
      <a:srgbClr val="C0D9E0"/>
    </a:accent5>
    <a:accent6>
      <a:srgbClr val="C0D9E0"/>
    </a:accent6>
    <a:hlink>
      <a:srgbClr val="447B8B"/>
    </a:hlink>
    <a:folHlink>
      <a:srgbClr val="0D181B"/>
    </a:folHlink>
  </a:clrScheme>
</a:themeOverride>
</file>

<file path=docProps/app.xml><?xml version="1.0" encoding="utf-8"?>
<Properties xmlns="http://schemas.openxmlformats.org/officeDocument/2006/extended-properties" xmlns:vt="http://schemas.openxmlformats.org/officeDocument/2006/docPropsVTypes">
  <Template/>
  <TotalTime>1423</TotalTime>
  <Words>2386</Words>
  <Application>Microsoft Office PowerPoint</Application>
  <PresentationFormat>如螢幕大小 (4:3)</PresentationFormat>
  <Paragraphs>521</Paragraphs>
  <Slides>52</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52</vt:i4>
      </vt:variant>
    </vt:vector>
  </HeadingPairs>
  <TitlesOfParts>
    <vt:vector size="60" baseType="lpstr">
      <vt:lpstr>微軟正黑體</vt:lpstr>
      <vt:lpstr>新細明體</vt:lpstr>
      <vt:lpstr>Arial</vt:lpstr>
      <vt:lpstr>Consolas</vt:lpstr>
      <vt:lpstr>Courier New</vt:lpstr>
      <vt:lpstr>Wingdings</vt:lpstr>
      <vt:lpstr>Wingdings 3</vt:lpstr>
      <vt:lpstr>Default Design</vt:lpstr>
      <vt:lpstr>Swift</vt:lpstr>
      <vt:lpstr>Outline</vt:lpstr>
      <vt:lpstr>Introduction- History</vt:lpstr>
      <vt:lpstr>Introduction- Special feature</vt:lpstr>
      <vt:lpstr>Data type</vt:lpstr>
      <vt:lpstr>Declaration</vt:lpstr>
      <vt:lpstr>Type</vt:lpstr>
      <vt:lpstr>String</vt:lpstr>
      <vt:lpstr>Tuple</vt:lpstr>
      <vt:lpstr>Collection Types </vt:lpstr>
      <vt:lpstr>Struct vs Class</vt:lpstr>
      <vt:lpstr>PowerPoint 簡報</vt:lpstr>
      <vt:lpstr>Static Scoping</vt:lpstr>
      <vt:lpstr>PowerPoint 簡報</vt:lpstr>
      <vt:lpstr>Function</vt:lpstr>
      <vt:lpstr>Nested Functions </vt:lpstr>
      <vt:lpstr>Closures(閉包)</vt:lpstr>
      <vt:lpstr>PowerPoint 簡報</vt:lpstr>
      <vt:lpstr>Parameter Passing Method</vt:lpstr>
      <vt:lpstr>PowerPoint 簡報</vt:lpstr>
      <vt:lpstr>PowerPoint 簡報</vt:lpstr>
      <vt:lpstr>Generic Subprograms</vt:lpstr>
      <vt:lpstr>PowerPoint 簡報</vt:lpstr>
      <vt:lpstr>PowerPoint 簡報</vt:lpstr>
      <vt:lpstr>Variadic Parameters</vt:lpstr>
      <vt:lpstr>PowerPoint 簡報</vt:lpstr>
      <vt:lpstr>Statement</vt:lpstr>
      <vt:lpstr>Simple Statement </vt:lpstr>
      <vt:lpstr>Prefix Expressions</vt:lpstr>
      <vt:lpstr>Binary Expressions</vt:lpstr>
      <vt:lpstr>Declaration </vt:lpstr>
      <vt:lpstr>PowerPoint 簡報</vt:lpstr>
      <vt:lpstr>Compiler Control Statement</vt:lpstr>
      <vt:lpstr>Control Flow Statement</vt:lpstr>
      <vt:lpstr>Loop Statement </vt:lpstr>
      <vt:lpstr>While 語句</vt:lpstr>
      <vt:lpstr>Do-While 語句</vt:lpstr>
      <vt:lpstr>For 語句</vt:lpstr>
      <vt:lpstr>For-In語句 </vt:lpstr>
      <vt:lpstr>Example : </vt:lpstr>
      <vt:lpstr>Branch Statement</vt:lpstr>
      <vt:lpstr>If- else Statement</vt:lpstr>
      <vt:lpstr>Switch Statement</vt:lpstr>
      <vt:lpstr> Control Transfer Statement</vt:lpstr>
      <vt:lpstr>Break statement</vt:lpstr>
      <vt:lpstr>Example : </vt:lpstr>
      <vt:lpstr>Continue Statement</vt:lpstr>
      <vt:lpstr>Example : </vt:lpstr>
      <vt:lpstr>Fallthrough Statement</vt:lpstr>
      <vt:lpstr>Example :</vt:lpstr>
      <vt:lpstr>Return Statement</vt:lpstr>
      <vt:lpstr>Example :</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blue Template</dc:title>
  <dc:creator>Presentation Magazine</dc:creator>
  <cp:lastModifiedBy>Yun Wen Lin</cp:lastModifiedBy>
  <cp:revision>33</cp:revision>
  <dcterms:created xsi:type="dcterms:W3CDTF">2005-03-19T08:05:24Z</dcterms:created>
  <dcterms:modified xsi:type="dcterms:W3CDTF">2016-06-06T16:00:44Z</dcterms:modified>
</cp:coreProperties>
</file>