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1"/>
  </p:notesMasterIdLst>
  <p:sldIdLst>
    <p:sldId id="258" r:id="rId3"/>
    <p:sldId id="257" r:id="rId4"/>
    <p:sldId id="265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EEBAB59-01DE-47D1-9E65-C746C0F30E3E}" type="datetimeFigureOut">
              <a:t>2017/4/19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41CBE1F-C37A-4B4C-82A5-07526173B83A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3150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CBE1F-C37A-4B4C-82A5-07526173B83A}" type="slidenum">
              <a:rPr lang="en-US" altLang="zh-TW" smtClean="0"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0920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2017/4/19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0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2017/4/19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16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2017/4/19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6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2017/4/19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04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2017/4/19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9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2017/4/19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2017/4/19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37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2017/4/19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78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2017/4/19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07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8EE35D-300D-4C8F-B3B8-624E5BCB92B9}" type="datetimeFigureOut">
              <a:rPr lang="zh-TW" altLang="en-US" smtClean="0"/>
              <a:pPr/>
              <a:t>2017/4/19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66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TW" altLang="en-US" smtClean="0"/>
              <a:pPr/>
              <a:t>2017/4/19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80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8EE35D-300D-4C8F-B3B8-624E5BCB92B9}" type="datetimeFigureOut">
              <a:rPr lang="zh-TW" altLang="en-US" smtClean="0"/>
              <a:pPr/>
              <a:t>2017/4/19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B8DA6-A580-462F-BEC7-C9425A91E20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71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7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</a:t>
            </a:r>
            <a:r>
              <a:rPr lang="en-US" altLang="zh-TW" sz="7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2017 Spring</a:t>
            </a:r>
            <a:endParaRPr lang="zh-TW" altLang="en-US" sz="7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000" b="1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Programming Assignment </a:t>
            </a:r>
            <a:r>
              <a:rPr lang="en-US" altLang="zh-TW" sz="3000" b="1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3000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3000" cap="none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000" cap="none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Syntactic and Semantic Definitions for </a:t>
            </a:r>
            <a:r>
              <a:rPr lang="en-US" altLang="zh-TW" sz="3000" cap="none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μC</a:t>
            </a:r>
            <a:endParaRPr lang="zh-TW" altLang="en-US" sz="3000" cap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031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Basic concept</a:t>
            </a:r>
            <a:endParaRPr lang="zh-TW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500" b="1" dirty="0" smtClean="0">
                <a:ea typeface="微軟正黑體" panose="020B0604030504040204" pitchFamily="34" charset="-120"/>
              </a:rPr>
              <a:t>  </a:t>
            </a:r>
            <a:r>
              <a:rPr lang="en-US" altLang="zh-TW" sz="2500" b="1" dirty="0" err="1" smtClean="0">
                <a:ea typeface="微軟正黑體" panose="020B0604030504040204" pitchFamily="34" charset="-120"/>
              </a:rPr>
              <a:t>Yacc</a:t>
            </a:r>
            <a:r>
              <a:rPr lang="en-US" altLang="zh-TW" sz="2500" b="1" dirty="0" smtClean="0">
                <a:ea typeface="微軟正黑體" panose="020B0604030504040204" pitchFamily="34" charset="-120"/>
              </a:rPr>
              <a:t> Definitions</a:t>
            </a:r>
            <a:r>
              <a:rPr lang="en-US" altLang="zh-TW" sz="2500" b="1" dirty="0" smtClean="0">
                <a:ea typeface="微軟正黑體" panose="020B0604030504040204" pitchFamily="34" charset="-120"/>
              </a:rPr>
              <a:t> </a:t>
            </a:r>
            <a:endParaRPr lang="en-US" altLang="zh-TW" sz="2500" dirty="0" smtClean="0">
              <a:ea typeface="微軟正黑體" panose="020B0604030504040204" pitchFamily="34" charset="-120"/>
            </a:endParaRPr>
          </a:p>
          <a:p>
            <a:pPr marL="635508" lvl="1" indent="-342900"/>
            <a:r>
              <a:rPr lang="en-US" altLang="zh-TW" sz="2200" dirty="0">
                <a:ea typeface="微軟正黑體" panose="020B0604030504040204" pitchFamily="34" charset="-120"/>
              </a:rPr>
              <a:t>Define tokens and 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types</a:t>
            </a:r>
          </a:p>
          <a:p>
            <a:pPr marL="1184148" lvl="4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ea typeface="微軟正黑體" panose="020B0604030504040204" pitchFamily="34" charset="-120"/>
              </a:rPr>
              <a:t>The token in </a:t>
            </a:r>
            <a:r>
              <a:rPr lang="en-US" altLang="zh-TW" sz="2000" dirty="0" err="1" smtClean="0">
                <a:ea typeface="微軟正黑體" panose="020B0604030504040204" pitchFamily="34" charset="-120"/>
              </a:rPr>
              <a:t>lex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 code should be also defined in </a:t>
            </a:r>
            <a:r>
              <a:rPr lang="en-US" altLang="zh-TW" sz="2000" dirty="0" err="1" smtClean="0">
                <a:ea typeface="微軟正黑體" panose="020B0604030504040204" pitchFamily="34" charset="-120"/>
              </a:rPr>
              <a:t>yacc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 code</a:t>
            </a:r>
          </a:p>
          <a:p>
            <a:pPr marL="1184148" lvl="4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ea typeface="微軟正黑體" panose="020B0604030504040204" pitchFamily="34" charset="-120"/>
              </a:rPr>
              <a:t>The </a:t>
            </a:r>
            <a:r>
              <a:rPr lang="en-US" altLang="zh-TW" sz="2000" dirty="0">
                <a:ea typeface="微軟正黑體" panose="020B0604030504040204" pitchFamily="34" charset="-120"/>
              </a:rPr>
              <a:t>name of grammar 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rule</a:t>
            </a:r>
          </a:p>
          <a:p>
            <a:pPr marL="1184148" lvl="4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ea typeface="微軟正黑體" panose="020B0604030504040204" pitchFamily="34" charset="-120"/>
              </a:rPr>
              <a:t>The type of value which is returned from grammar rule.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marL="635508" lvl="1" indent="-342900"/>
            <a:r>
              <a:rPr lang="en-US" altLang="zh-TW" sz="2200" dirty="0" smtClean="0">
                <a:ea typeface="微軟正黑體" panose="020B0604030504040204" pitchFamily="34" charset="-120"/>
              </a:rPr>
              <a:t>Design grammar and implement actions</a:t>
            </a:r>
          </a:p>
          <a:p>
            <a:pPr marL="1298448" lvl="4" indent="-4572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ea typeface="微軟正黑體" panose="020B0604030504040204" pitchFamily="34" charset="-120"/>
              </a:rPr>
              <a:t>Design the grammar rule for </a:t>
            </a:r>
            <a:r>
              <a:rPr lang="en-US" altLang="zh-TW" sz="2000" dirty="0" smtClean="0"/>
              <a:t>arithmetic operations.</a:t>
            </a:r>
          </a:p>
          <a:p>
            <a:pPr marL="1298448" lvl="4" indent="-4572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ea typeface="微軟正黑體" panose="020B0604030504040204" pitchFamily="34" charset="-120"/>
              </a:rPr>
              <a:t>Implement the actions for grammar rule.</a:t>
            </a:r>
          </a:p>
          <a:p>
            <a:pPr marL="635508" lvl="1" indent="-342900"/>
            <a:r>
              <a:rPr lang="en-US" altLang="zh-TW" sz="2200" dirty="0" smtClean="0">
                <a:ea typeface="微軟正黑體" panose="020B0604030504040204" pitchFamily="34" charset="-120"/>
              </a:rPr>
              <a:t>Handle </a:t>
            </a:r>
            <a:r>
              <a:rPr lang="en-US" altLang="zh-TW" sz="2200" dirty="0">
                <a:ea typeface="微軟正黑體" panose="020B0604030504040204" pitchFamily="34" charset="-120"/>
              </a:rPr>
              <a:t>syntax 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errors </a:t>
            </a:r>
          </a:p>
          <a:p>
            <a:pPr marL="1298448" lvl="4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微軟正黑體" panose="020B0604030504040204" pitchFamily="34" charset="-120"/>
              </a:rPr>
              <a:t>Re-define 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variables</a:t>
            </a:r>
          </a:p>
          <a:p>
            <a:pPr marL="1298448" lvl="4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微軟正黑體" panose="020B0604030504040204" pitchFamily="34" charset="-120"/>
              </a:rPr>
              <a:t>Handle divided by zero 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error</a:t>
            </a:r>
          </a:p>
          <a:p>
            <a:pPr marL="1298448" lvl="4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微軟正黑體" panose="020B0604030504040204" pitchFamily="34" charset="-120"/>
              </a:rPr>
              <a:t>Operate on undeclared 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variables</a:t>
            </a:r>
          </a:p>
          <a:p>
            <a:pPr marL="1298448" lvl="4" indent="-457200">
              <a:buFont typeface="Arial" panose="020B0604020202020204" pitchFamily="34" charset="0"/>
              <a:buChar char="•"/>
            </a:pPr>
            <a:endParaRPr lang="en-US" altLang="zh-TW" sz="1900" dirty="0" smtClean="0">
              <a:ea typeface="微軟正黑體" panose="020B0604030504040204" pitchFamily="34" charset="-120"/>
            </a:endParaRPr>
          </a:p>
          <a:p>
            <a:pPr marL="1298448" lvl="4" indent="-457200">
              <a:buFont typeface="Arial" panose="020B0604020202020204" pitchFamily="34" charset="0"/>
              <a:buChar char="•"/>
            </a:pPr>
            <a:endParaRPr lang="en-US" altLang="zh-TW" sz="1900" dirty="0" smtClean="0">
              <a:ea typeface="微軟正黑體" panose="020B0604030504040204" pitchFamily="34" charset="-120"/>
            </a:endParaRPr>
          </a:p>
          <a:p>
            <a:pPr marL="1184148" lvl="4" indent="-342900"/>
            <a:endParaRPr lang="en-US" altLang="zh-TW" sz="1900" dirty="0" smtClean="0"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Basic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8239080" cy="467961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500" b="1" dirty="0" smtClean="0">
                <a:ea typeface="微軟正黑體" panose="020B0604030504040204" pitchFamily="34" charset="-120"/>
              </a:rPr>
              <a:t>  Implement </a:t>
            </a:r>
            <a:r>
              <a:rPr lang="en-US" altLang="zh-TW" sz="2500" b="1" dirty="0">
                <a:ea typeface="微軟正黑體" panose="020B0604030504040204" pitchFamily="34" charset="-120"/>
              </a:rPr>
              <a:t>Symbol Tables</a:t>
            </a:r>
          </a:p>
          <a:p>
            <a:pPr lvl="1">
              <a:lnSpc>
                <a:spcPct val="100000"/>
              </a:lnSpc>
            </a:pPr>
            <a:r>
              <a:rPr lang="en-US" altLang="zh-TW" sz="2200" dirty="0" smtClean="0"/>
              <a:t>You must to perform </a:t>
            </a:r>
            <a:r>
              <a:rPr lang="en-US" altLang="zh-TW" sz="2200" dirty="0"/>
              <a:t>the </a:t>
            </a:r>
            <a:r>
              <a:rPr lang="en-US" altLang="zh-TW" sz="2200" dirty="0" smtClean="0"/>
              <a:t>following tasks: </a:t>
            </a:r>
          </a:p>
          <a:p>
            <a:pPr lvl="3">
              <a:lnSpc>
                <a:spcPct val="100000"/>
              </a:lnSpc>
              <a:buFont typeface="Wingdings 2" panose="05020102010507070707" pitchFamily="18" charset="2"/>
              <a:buChar char=""/>
            </a:pPr>
            <a:r>
              <a:rPr lang="en-US" altLang="zh-TW" sz="2000" dirty="0" smtClean="0"/>
              <a:t>Create </a:t>
            </a:r>
            <a:r>
              <a:rPr lang="en-US" altLang="zh-TW" sz="2000" dirty="0"/>
              <a:t>a symbol table. </a:t>
            </a:r>
            <a:endParaRPr lang="en-US" altLang="zh-TW" sz="2000" dirty="0"/>
          </a:p>
          <a:p>
            <a:pPr lvl="3">
              <a:lnSpc>
                <a:spcPct val="100000"/>
              </a:lnSpc>
              <a:buFont typeface="Wingdings 2" panose="05020102010507070707" pitchFamily="18" charset="2"/>
              <a:buChar char=""/>
            </a:pPr>
            <a:r>
              <a:rPr lang="en-US" altLang="zh-TW" sz="2000" dirty="0"/>
              <a:t>Insert variables into symbol table for variable declaration</a:t>
            </a:r>
            <a:r>
              <a:rPr lang="en-US" altLang="zh-TW" sz="2000" dirty="0" smtClean="0"/>
              <a:t>.</a:t>
            </a:r>
          </a:p>
          <a:p>
            <a:pPr lvl="3">
              <a:lnSpc>
                <a:spcPct val="100000"/>
              </a:lnSpc>
              <a:buFont typeface="Wingdings 2" panose="05020102010507070707" pitchFamily="18" charset="2"/>
              <a:buChar char=""/>
            </a:pPr>
            <a:r>
              <a:rPr lang="en-US" altLang="zh-TW" sz="2000" dirty="0" smtClean="0"/>
              <a:t>Look </a:t>
            </a:r>
            <a:r>
              <a:rPr lang="en-US" altLang="zh-TW" sz="2000" dirty="0"/>
              <a:t>up entries in the symbol </a:t>
            </a:r>
            <a:r>
              <a:rPr lang="en-US" altLang="zh-TW" sz="2000" dirty="0" smtClean="0"/>
              <a:t>table when a variable is encountered.</a:t>
            </a:r>
          </a:p>
          <a:p>
            <a:pPr lvl="3">
              <a:lnSpc>
                <a:spcPct val="100000"/>
              </a:lnSpc>
              <a:buFont typeface="Wingdings 2" panose="05020102010507070707" pitchFamily="18" charset="2"/>
              <a:buChar char=""/>
            </a:pPr>
            <a:r>
              <a:rPr lang="en-US" altLang="zh-TW" sz="2000" dirty="0"/>
              <a:t>Assign the value to the </a:t>
            </a:r>
            <a:r>
              <a:rPr lang="en-US" altLang="zh-TW" sz="2000" dirty="0" smtClean="0"/>
              <a:t>corresponding entry </a:t>
            </a:r>
            <a:r>
              <a:rPr lang="en-US" altLang="zh-TW" sz="2000" dirty="0"/>
              <a:t>of symbol </a:t>
            </a:r>
            <a:r>
              <a:rPr lang="en-US" altLang="zh-TW" sz="2000" dirty="0" smtClean="0"/>
              <a:t>table.</a:t>
            </a:r>
          </a:p>
          <a:p>
            <a:pPr marL="566928" lvl="3" indent="0">
              <a:lnSpc>
                <a:spcPct val="100000"/>
              </a:lnSpc>
              <a:buNone/>
            </a:pPr>
            <a:r>
              <a:rPr lang="en-US" altLang="zh-TW" sz="2000" b="1" dirty="0" smtClean="0">
                <a:solidFill>
                  <a:srgbClr val="C00000"/>
                </a:solidFill>
              </a:rPr>
              <a:t>  	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Notice  : </a:t>
            </a:r>
            <a:r>
              <a:rPr lang="en-US" altLang="zh-TW" sz="1800" dirty="0"/>
              <a:t>When variable is given a new value, </a:t>
            </a:r>
            <a:r>
              <a:rPr lang="en-US" altLang="zh-TW" sz="1800" dirty="0" smtClean="0"/>
              <a:t>you should also assign the new 		                 value to corresponding entry.</a:t>
            </a:r>
          </a:p>
          <a:p>
            <a:pPr lvl="3">
              <a:lnSpc>
                <a:spcPct val="100000"/>
              </a:lnSpc>
              <a:buFont typeface="Wingdings 2" panose="05020102010507070707" pitchFamily="18" charset="2"/>
              <a:buChar char=""/>
            </a:pPr>
            <a:r>
              <a:rPr lang="en-US" altLang="zh-TW" sz="2000" dirty="0" smtClean="0"/>
              <a:t>Dump </a:t>
            </a:r>
            <a:r>
              <a:rPr lang="en-US" altLang="zh-TW" sz="2000" dirty="0"/>
              <a:t>all contents </a:t>
            </a:r>
            <a:r>
              <a:rPr lang="en-US" altLang="zh-TW" sz="2000" dirty="0" smtClean="0"/>
              <a:t>of the </a:t>
            </a:r>
            <a:r>
              <a:rPr lang="en-US" altLang="zh-TW" sz="2000" dirty="0"/>
              <a:t>entries </a:t>
            </a:r>
            <a:r>
              <a:rPr lang="en-US" altLang="zh-TW" sz="2000" dirty="0" smtClean="0"/>
              <a:t>in </a:t>
            </a:r>
            <a:r>
              <a:rPr lang="en-US" altLang="zh-TW" sz="2000" dirty="0"/>
              <a:t>the symbol </a:t>
            </a:r>
            <a:r>
              <a:rPr lang="en-US" altLang="zh-TW" sz="2000" dirty="0" smtClean="0"/>
              <a:t>table. 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749808" lvl="4" indent="0">
              <a:lnSpc>
                <a:spcPct val="100000"/>
              </a:lnSpc>
              <a:buNone/>
            </a:pPr>
            <a:r>
              <a:rPr lang="en-US" altLang="zh-TW" sz="1800" b="1" dirty="0" smtClean="0">
                <a:solidFill>
                  <a:srgbClr val="C00000"/>
                </a:solidFill>
              </a:rPr>
              <a:t>	Notice  : </a:t>
            </a:r>
            <a:r>
              <a:rPr lang="en-US" altLang="zh-TW" sz="1800" dirty="0" smtClean="0"/>
              <a:t>Including the name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, type and value of the entries.</a:t>
            </a:r>
          </a:p>
        </p:txBody>
      </p:sp>
    </p:spTree>
    <p:extLst>
      <p:ext uri="{BB962C8B-B14F-4D97-AF65-F5344CB8AC3E}">
        <p14:creationId xmlns:p14="http://schemas.microsoft.com/office/powerpoint/2010/main" val="102818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Should Your Scanner </a:t>
            </a:r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</a:t>
            </a:r>
            <a:r>
              <a:rPr lang="zh-TW" altLang="en-US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71328" cy="5012266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zh-TW" sz="2500" b="1" dirty="0" smtClean="0"/>
              <a:t>Basic</a:t>
            </a:r>
            <a:r>
              <a:rPr lang="en-US" altLang="zh-TW" sz="2500" dirty="0" smtClean="0"/>
              <a:t> </a:t>
            </a:r>
          </a:p>
          <a:p>
            <a:pPr lvl="2"/>
            <a:r>
              <a:rPr lang="en-US" altLang="zh-TW" sz="2200" dirty="0"/>
              <a:t>Parse the </a:t>
            </a:r>
            <a:r>
              <a:rPr lang="en-US" altLang="zh-TW" sz="2200" dirty="0" smtClean="0"/>
              <a:t>input , </a:t>
            </a:r>
            <a:r>
              <a:rPr lang="en-US" altLang="zh-TW" sz="2200" dirty="0"/>
              <a:t>which contains variable declarations and arithmetic operations</a:t>
            </a:r>
            <a:r>
              <a:rPr lang="en-US" altLang="zh-TW" sz="2200" dirty="0" smtClean="0"/>
              <a:t>. -  </a:t>
            </a:r>
            <a:r>
              <a:rPr lang="en-US" altLang="zh-TW" sz="2200" dirty="0" smtClean="0"/>
              <a:t>60p</a:t>
            </a:r>
            <a:endParaRPr lang="en-US" altLang="zh-TW" sz="2200" dirty="0"/>
          </a:p>
          <a:p>
            <a:pPr marL="384048" lvl="2" indent="0">
              <a:buNone/>
            </a:pPr>
            <a:endParaRPr lang="en-US" altLang="zh-TW" sz="2200" dirty="0" smtClean="0"/>
          </a:p>
          <a:p>
            <a:pPr lvl="2"/>
            <a:r>
              <a:rPr lang="en-US" altLang="zh-TW" sz="2200" dirty="0"/>
              <a:t>Handle arithmetic operations </a:t>
            </a:r>
            <a:r>
              <a:rPr lang="en-US" altLang="zh-TW" sz="2200" dirty="0">
                <a:solidFill>
                  <a:srgbClr val="C00000"/>
                </a:solidFill>
              </a:rPr>
              <a:t>for </a:t>
            </a:r>
            <a:r>
              <a:rPr lang="en-US" altLang="zh-TW" sz="2200" dirty="0" smtClean="0">
                <a:solidFill>
                  <a:srgbClr val="C00000"/>
                </a:solidFill>
              </a:rPr>
              <a:t>integers</a:t>
            </a:r>
            <a:r>
              <a:rPr lang="en-US" altLang="zh-TW" sz="2200" dirty="0" smtClean="0"/>
              <a:t>.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- 10p</a:t>
            </a:r>
          </a:p>
          <a:p>
            <a:pPr marL="384048" lvl="2" indent="0">
              <a:buNone/>
            </a:pPr>
            <a:r>
              <a:rPr lang="en-US" altLang="zh-TW" sz="2200" b="1" dirty="0" smtClean="0">
                <a:solidFill>
                  <a:srgbClr val="C00000"/>
                </a:solidFill>
              </a:rPr>
              <a:t>   Notice </a:t>
            </a:r>
            <a:r>
              <a:rPr lang="en-US" altLang="zh-TW" sz="2200" b="1" dirty="0">
                <a:solidFill>
                  <a:srgbClr val="C00000"/>
                </a:solidFill>
              </a:rPr>
              <a:t>: </a:t>
            </a:r>
            <a:r>
              <a:rPr lang="en-US" altLang="zh-TW" sz="2200" dirty="0"/>
              <a:t>The parser should consider brackets, </a:t>
            </a:r>
            <a:r>
              <a:rPr lang="en-US" altLang="zh-TW" sz="2200" dirty="0" smtClean="0"/>
              <a:t>print </a:t>
            </a:r>
            <a:r>
              <a:rPr lang="en-US" altLang="zh-TW" sz="2200" dirty="0"/>
              <a:t>function, and </a:t>
            </a:r>
            <a:r>
              <a:rPr lang="en-US" altLang="zh-TW" sz="2200" dirty="0" smtClean="0"/>
              <a:t>operator precedence.</a:t>
            </a:r>
            <a:endParaRPr lang="en-US" altLang="zh-TW" sz="2200" dirty="0" smtClean="0"/>
          </a:p>
          <a:p>
            <a:pPr lvl="2"/>
            <a:endParaRPr lang="en-US" altLang="zh-TW" sz="2200" dirty="0" smtClean="0"/>
          </a:p>
          <a:p>
            <a:pPr lvl="2"/>
            <a:r>
              <a:rPr lang="en-US" altLang="zh-TW" sz="2200" dirty="0"/>
              <a:t>Detect syntax error and display the </a:t>
            </a:r>
            <a:r>
              <a:rPr lang="en-US" altLang="zh-TW" sz="2200" dirty="0" smtClean="0"/>
              <a:t>error message. </a:t>
            </a:r>
            <a:r>
              <a:rPr lang="en-US" altLang="zh-TW" sz="2200" dirty="0" smtClean="0"/>
              <a:t>- 15p </a:t>
            </a:r>
            <a:endParaRPr lang="en-US" altLang="zh-TW" sz="2200" dirty="0" smtClean="0"/>
          </a:p>
          <a:p>
            <a:pPr marL="384048" lvl="2" indent="0"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</a:t>
            </a:r>
            <a:r>
              <a:rPr lang="en-US" altLang="zh-TW" sz="2200" b="1" dirty="0" smtClean="0">
                <a:solidFill>
                  <a:srgbClr val="C00000"/>
                </a:solidFill>
              </a:rPr>
              <a:t>Notice : </a:t>
            </a:r>
            <a:r>
              <a:rPr lang="en-US" altLang="zh-TW" sz="2200" dirty="0" smtClean="0"/>
              <a:t>The </a:t>
            </a:r>
            <a:r>
              <a:rPr lang="en-US" altLang="zh-TW" sz="2200" dirty="0"/>
              <a:t>parser should display at least the error type and the line </a:t>
            </a:r>
            <a:r>
              <a:rPr lang="en-US" altLang="zh-TW" sz="2200" dirty="0" smtClean="0"/>
              <a:t>number. </a:t>
            </a:r>
            <a:endParaRPr lang="en-US" altLang="zh-TW" sz="2200" dirty="0" smtClean="0"/>
          </a:p>
          <a:p>
            <a:pPr marL="384048" lvl="2" indent="0">
              <a:buNone/>
            </a:pPr>
            <a:endParaRPr lang="en-US" altLang="zh-TW" sz="2200" dirty="0" smtClean="0"/>
          </a:p>
          <a:p>
            <a:pPr lvl="2"/>
            <a:r>
              <a:rPr lang="en-US" altLang="zh-TW" sz="2200" dirty="0"/>
              <a:t>Implement the essential functionalities </a:t>
            </a:r>
            <a:r>
              <a:rPr lang="en-US" altLang="zh-TW" sz="2200" dirty="0" smtClean="0"/>
              <a:t>about Symbol Table. </a:t>
            </a:r>
            <a:r>
              <a:rPr lang="en-US" altLang="zh-TW" sz="2200" dirty="0"/>
              <a:t>- </a:t>
            </a:r>
            <a:r>
              <a:rPr lang="en-US" altLang="zh-TW" sz="2200" dirty="0" smtClean="0"/>
              <a:t>15p</a:t>
            </a:r>
          </a:p>
          <a:p>
            <a:pPr marL="384048" lvl="2" indent="0"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ex</a:t>
            </a:r>
            <a:r>
              <a:rPr lang="zh-TW" altLang="en-US" sz="2200" dirty="0" smtClean="0"/>
              <a:t>：</a:t>
            </a:r>
            <a:r>
              <a:rPr lang="en-US" altLang="zh-TW" sz="2200" dirty="0" smtClean="0"/>
              <a:t>create</a:t>
            </a:r>
            <a:r>
              <a:rPr lang="en-US" altLang="zh-TW" sz="2200" dirty="0"/>
              <a:t>, insert, lookup, </a:t>
            </a:r>
            <a:r>
              <a:rPr lang="en-US" altLang="zh-TW" sz="2200" dirty="0" smtClean="0"/>
              <a:t>dump and assign. 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2854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Should Your Scanner </a:t>
            </a:r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Do?</a:t>
            </a:r>
            <a:endParaRPr lang="zh-TW" altLang="en-US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altLang="zh-TW" sz="25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Advanced ( bonus part )</a:t>
            </a:r>
            <a:endParaRPr lang="en-US" altLang="zh-TW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>
              <a:buClr>
                <a:srgbClr val="E48312"/>
              </a:buClr>
            </a:pPr>
            <a:r>
              <a:rPr lang="en-US" altLang="zh-TW" sz="2200" dirty="0"/>
              <a:t>Handle arithmetic operations for integers and doubles. </a:t>
            </a:r>
            <a:r>
              <a:rPr lang="en-US" altLang="zh-TW" sz="2200" dirty="0" smtClean="0"/>
              <a:t>- 20p</a:t>
            </a:r>
            <a:endParaRPr lang="en-US" altLang="zh-TW" sz="2200" dirty="0"/>
          </a:p>
          <a:p>
            <a:pPr marL="384048" lvl="2" indent="0">
              <a:buClr>
                <a:srgbClr val="E48312"/>
              </a:buClr>
              <a:buNone/>
            </a:pPr>
            <a:r>
              <a:rPr lang="en-US" altLang="zh-TW" sz="22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200" b="1" dirty="0" smtClean="0">
                <a:solidFill>
                  <a:srgbClr val="C00000"/>
                </a:solidFill>
              </a:rPr>
              <a:t>  </a:t>
            </a:r>
            <a:r>
              <a:rPr lang="en-US" altLang="zh-TW" sz="2200" b="1" dirty="0" smtClean="0">
                <a:solidFill>
                  <a:srgbClr val="C00000"/>
                </a:solidFill>
              </a:rPr>
              <a:t>Notice </a:t>
            </a:r>
            <a:r>
              <a:rPr lang="en-US" altLang="zh-TW" sz="2200" b="1" dirty="0">
                <a:solidFill>
                  <a:srgbClr val="C00000"/>
                </a:solidFill>
              </a:rPr>
              <a:t>: </a:t>
            </a:r>
            <a:r>
              <a:rPr lang="en-US" altLang="zh-TW" sz="2200" dirty="0"/>
              <a:t>The parser should consider brackets, print function, </a:t>
            </a:r>
            <a:r>
              <a:rPr lang="en-US" altLang="zh-TW" sz="2200" dirty="0" smtClean="0"/>
              <a:t>operator precedence</a:t>
            </a:r>
            <a:r>
              <a:rPr lang="en-US" altLang="zh-TW" sz="2200" dirty="0"/>
              <a:t>, </a:t>
            </a:r>
            <a:endParaRPr lang="en-US" altLang="zh-TW" sz="2200" dirty="0" smtClean="0"/>
          </a:p>
          <a:p>
            <a:pPr marL="384048" lvl="2" indent="0">
              <a:buClr>
                <a:srgbClr val="E48312"/>
              </a:buClr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               and </a:t>
            </a:r>
            <a:r>
              <a:rPr lang="en-US" altLang="zh-TW" sz="2200" dirty="0"/>
              <a:t>data </a:t>
            </a:r>
            <a:r>
              <a:rPr lang="en-US" altLang="zh-TW" sz="2200" dirty="0" smtClean="0"/>
              <a:t>type. </a:t>
            </a:r>
          </a:p>
          <a:p>
            <a:pPr marL="384048" lvl="2" indent="0">
              <a:buClr>
                <a:srgbClr val="E48312"/>
              </a:buClr>
              <a:buNone/>
            </a:pPr>
            <a:endParaRPr lang="en-US" altLang="zh-TW" sz="2200" dirty="0" smtClean="0"/>
          </a:p>
          <a:p>
            <a:pPr lvl="2">
              <a:buClr>
                <a:srgbClr val="E48312"/>
              </a:buClr>
            </a:pPr>
            <a:r>
              <a:rPr lang="en-US" altLang="zh-TW" sz="2400" dirty="0"/>
              <a:t>Design the grammar for the C-style </a:t>
            </a:r>
            <a:r>
              <a:rPr lang="en-US" altLang="zh-TW" sz="2400" b="1" dirty="0"/>
              <a:t>while </a:t>
            </a:r>
            <a:r>
              <a:rPr lang="en-US" altLang="zh-TW" sz="2400" dirty="0"/>
              <a:t>loop. </a:t>
            </a:r>
            <a:r>
              <a:rPr lang="en-US" altLang="zh-TW" sz="2200" dirty="0" smtClean="0"/>
              <a:t>– 15p</a:t>
            </a:r>
            <a:endParaRPr lang="en-US" altLang="zh-TW" sz="2200" dirty="0" smtClean="0"/>
          </a:p>
          <a:p>
            <a:pPr marL="384048" lvl="2" indent="0">
              <a:buClr>
                <a:srgbClr val="E48312"/>
              </a:buClr>
              <a:buNone/>
            </a:pPr>
            <a:r>
              <a:rPr lang="zh-TW" altLang="en-US" sz="2200" dirty="0" smtClean="0"/>
              <a:t>   </a:t>
            </a:r>
            <a:r>
              <a:rPr lang="en-US" altLang="zh-TW" sz="2200" b="1" dirty="0">
                <a:solidFill>
                  <a:srgbClr val="C00000"/>
                </a:solidFill>
              </a:rPr>
              <a:t>Notice </a:t>
            </a:r>
            <a:r>
              <a:rPr lang="en-US" altLang="zh-TW" sz="2200" b="1" dirty="0" smtClean="0">
                <a:solidFill>
                  <a:srgbClr val="C00000"/>
                </a:solidFill>
              </a:rPr>
              <a:t>: </a:t>
            </a:r>
            <a:r>
              <a:rPr lang="en-US" altLang="zh-TW" sz="2200" dirty="0"/>
              <a:t>The parser should consider brackets.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4186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When should you hand </a:t>
            </a:r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2208" y="2780928"/>
            <a:ext cx="3600000" cy="2880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492208" y="2780928"/>
            <a:ext cx="90000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接點 8"/>
          <p:cNvSpPr/>
          <p:nvPr/>
        </p:nvSpPr>
        <p:spPr>
          <a:xfrm>
            <a:off x="2999656" y="2852936"/>
            <a:ext cx="144016" cy="14401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3062929" y="3140968"/>
            <a:ext cx="0" cy="72008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616957" y="3969422"/>
            <a:ext cx="289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 smtClean="0"/>
              <a:t>4/21</a:t>
            </a:r>
          </a:p>
          <a:p>
            <a:pPr algn="ctr"/>
            <a:r>
              <a:rPr lang="en-US" altLang="zh-TW" sz="2000" b="1" dirty="0" smtClean="0"/>
              <a:t>Announce </a:t>
            </a:r>
            <a:r>
              <a:rPr lang="en-US" altLang="zh-TW" sz="2000" b="1" dirty="0"/>
              <a:t>the homework</a:t>
            </a:r>
            <a:endParaRPr lang="zh-TW" altLang="en-US" sz="2000" b="1" dirty="0"/>
          </a:p>
        </p:txBody>
      </p:sp>
      <p:sp>
        <p:nvSpPr>
          <p:cNvPr id="15" name="流程圖: 接點 14"/>
          <p:cNvSpPr/>
          <p:nvPr/>
        </p:nvSpPr>
        <p:spPr>
          <a:xfrm>
            <a:off x="6245829" y="2852936"/>
            <a:ext cx="144016" cy="14401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6317837" y="3140968"/>
            <a:ext cx="0" cy="72008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001709" y="3969422"/>
            <a:ext cx="2632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 smtClean="0"/>
              <a:t>5/19</a:t>
            </a:r>
            <a:endParaRPr lang="en-US" altLang="zh-TW" sz="2000" b="1" dirty="0" smtClean="0"/>
          </a:p>
          <a:p>
            <a:r>
              <a:rPr lang="en-US" altLang="zh-TW" sz="2000" b="1" dirty="0" smtClean="0"/>
              <a:t>Hand in </a:t>
            </a:r>
            <a:r>
              <a:rPr lang="en-US" altLang="zh-TW" sz="2000" b="1" dirty="0"/>
              <a:t>the homework</a:t>
            </a:r>
            <a:endParaRPr lang="zh-TW" altLang="en-US" sz="2000" b="1" dirty="0"/>
          </a:p>
        </p:txBody>
      </p:sp>
      <p:sp>
        <p:nvSpPr>
          <p:cNvPr id="21" name="流程圖: 接點 20"/>
          <p:cNvSpPr/>
          <p:nvPr/>
        </p:nvSpPr>
        <p:spPr>
          <a:xfrm>
            <a:off x="7228956" y="2852936"/>
            <a:ext cx="144016" cy="144016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7392208" y="3123147"/>
            <a:ext cx="1152064" cy="737901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7723330" y="3969422"/>
            <a:ext cx="3773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5/26</a:t>
            </a:r>
            <a:endParaRPr lang="en-US" altLang="zh-TW" sz="2000" b="1" dirty="0" smtClean="0"/>
          </a:p>
          <a:p>
            <a:r>
              <a:rPr lang="en-US" altLang="zh-TW" sz="2000" b="1" dirty="0" smtClean="0"/>
              <a:t>Hand in </a:t>
            </a:r>
            <a:r>
              <a:rPr lang="en-US" altLang="zh-TW" sz="2000" b="1" dirty="0"/>
              <a:t>the </a:t>
            </a:r>
            <a:r>
              <a:rPr lang="en-US" altLang="zh-TW" sz="2000" b="1" dirty="0" smtClean="0"/>
              <a:t>homework on </a:t>
            </a:r>
            <a:r>
              <a:rPr lang="en-US" altLang="zh-TW" sz="2000" b="1" dirty="0" smtClean="0"/>
              <a:t>5/26</a:t>
            </a:r>
            <a:endParaRPr lang="en-US" altLang="zh-TW" sz="2000" b="1" dirty="0" smtClean="0"/>
          </a:p>
          <a:p>
            <a:r>
              <a:rPr lang="en-US" altLang="zh-TW" sz="2000" b="1" dirty="0">
                <a:solidFill>
                  <a:srgbClr val="C00000"/>
                </a:solidFill>
              </a:rPr>
              <a:t>The total  score multiplies 0.8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hand in ?</a:t>
            </a:r>
            <a:endParaRPr lang="zh-TW" altLang="en-US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/>
          </a:bodyPr>
          <a:lstStyle/>
          <a:p>
            <a:pPr lvl="1"/>
            <a:r>
              <a:rPr lang="en-US" altLang="zh-TW" sz="2900" dirty="0"/>
              <a:t>Hand in your homework by using </a:t>
            </a:r>
            <a:r>
              <a:rPr lang="en-US" altLang="zh-TW" sz="2900" dirty="0" smtClean="0"/>
              <a:t>moodle</a:t>
            </a:r>
          </a:p>
          <a:p>
            <a:pPr lvl="2"/>
            <a:r>
              <a:rPr lang="en-US" altLang="zh-TW" sz="2600" dirty="0" smtClean="0"/>
              <a:t>Code type : .</a:t>
            </a:r>
            <a:r>
              <a:rPr lang="en-US" altLang="zh-TW" sz="2200" dirty="0" smtClean="0"/>
              <a:t>l and .y</a:t>
            </a:r>
            <a:r>
              <a:rPr lang="zh-TW" altLang="en-US" sz="2200" dirty="0" smtClean="0"/>
              <a:t> </a:t>
            </a:r>
            <a:endParaRPr lang="en-US" altLang="zh-TW" sz="2200" dirty="0" smtClean="0"/>
          </a:p>
          <a:p>
            <a:pPr lvl="2"/>
            <a:r>
              <a:rPr lang="en-US" altLang="zh-TW" sz="2600" dirty="0" smtClean="0"/>
              <a:t>Code name </a:t>
            </a:r>
            <a:r>
              <a:rPr lang="en-US" altLang="zh-TW" sz="2600" dirty="0"/>
              <a:t>: </a:t>
            </a:r>
            <a:r>
              <a:rPr lang="en-US" altLang="zh-TW" sz="2200" dirty="0" err="1"/>
              <a:t>Compiler_your</a:t>
            </a:r>
            <a:r>
              <a:rPr lang="en-US" altLang="zh-TW" sz="2200" dirty="0"/>
              <a:t> student </a:t>
            </a:r>
            <a:r>
              <a:rPr lang="en-US" altLang="zh-TW" sz="2200" dirty="0" err="1" smtClean="0"/>
              <a:t>ID_HWx</a:t>
            </a:r>
            <a:endParaRPr lang="en-US" altLang="zh-TW" sz="2200" dirty="0" smtClean="0"/>
          </a:p>
          <a:p>
            <a:pPr lvl="2"/>
            <a:r>
              <a:rPr lang="en-US" altLang="zh-TW" sz="2600" dirty="0" smtClean="0"/>
              <a:t>File type : </a:t>
            </a:r>
            <a:r>
              <a:rPr lang="en-US" altLang="zh-TW" sz="2200" dirty="0" smtClean="0"/>
              <a:t>zip or rar </a:t>
            </a:r>
          </a:p>
          <a:p>
            <a:pPr marL="566928" lvl="3" indent="0">
              <a:buNone/>
            </a:pPr>
            <a:r>
              <a:rPr lang="en-US" altLang="zh-TW" sz="2000" b="1" dirty="0" smtClean="0">
                <a:solidFill>
                  <a:srgbClr val="C00000"/>
                </a:solidFill>
              </a:rPr>
              <a:t>Notice : file should include entire code </a:t>
            </a:r>
            <a:endParaRPr lang="en-US" altLang="zh-TW" sz="2000" b="1" dirty="0">
              <a:solidFill>
                <a:srgbClr val="C00000"/>
              </a:solidFill>
            </a:endParaRPr>
          </a:p>
          <a:p>
            <a:pPr lvl="2"/>
            <a:r>
              <a:rPr lang="en-US" altLang="zh-TW" sz="2600" dirty="0" smtClean="0"/>
              <a:t>File name : </a:t>
            </a:r>
            <a:r>
              <a:rPr lang="en-US" altLang="zh-TW" sz="2200" dirty="0" smtClean="0"/>
              <a:t>Compiler_your student ID_HWx</a:t>
            </a:r>
            <a:endParaRPr lang="en-US" altLang="zh-TW" sz="2200" dirty="0"/>
          </a:p>
          <a:p>
            <a:r>
              <a:rPr lang="en-US" altLang="zh-TW" dirty="0"/>
              <a:t>    </a:t>
            </a:r>
            <a:r>
              <a:rPr lang="en-US" altLang="zh-TW" dirty="0" smtClean="0"/>
              <a:t>   </a:t>
            </a:r>
            <a:r>
              <a:rPr lang="zh-TW" altLang="en-US" dirty="0"/>
              <a:t> </a:t>
            </a:r>
            <a:r>
              <a:rPr lang="en-US" altLang="zh-TW" b="1" dirty="0" smtClean="0">
                <a:solidFill>
                  <a:srgbClr val="C00000"/>
                </a:solidFill>
              </a:rPr>
              <a:t>Example :</a:t>
            </a:r>
          </a:p>
          <a:p>
            <a:pPr lvl="3"/>
            <a:r>
              <a:rPr lang="en-US" altLang="zh-TW" sz="2000" dirty="0" smtClean="0">
                <a:solidFill>
                  <a:schemeClr val="tx1"/>
                </a:solidFill>
              </a:rPr>
              <a:t>HW1 - file name  : Compiler_P76054123_HW1</a:t>
            </a:r>
          </a:p>
          <a:p>
            <a:pPr lvl="3"/>
            <a:r>
              <a:rPr lang="en-US" altLang="zh-TW" sz="2000" dirty="0" smtClean="0">
                <a:solidFill>
                  <a:schemeClr val="tx1"/>
                </a:solidFill>
              </a:rPr>
              <a:t>HW2 </a:t>
            </a:r>
            <a:r>
              <a:rPr lang="en-US" altLang="zh-TW" sz="2000" dirty="0">
                <a:solidFill>
                  <a:schemeClr val="tx1"/>
                </a:solidFill>
              </a:rPr>
              <a:t>- </a:t>
            </a:r>
            <a:r>
              <a:rPr lang="en-US" altLang="zh-TW" sz="2000" dirty="0" smtClean="0">
                <a:solidFill>
                  <a:schemeClr val="tx1"/>
                </a:solidFill>
              </a:rPr>
              <a:t>file </a:t>
            </a:r>
            <a:r>
              <a:rPr lang="en-US" altLang="zh-TW" sz="2000" dirty="0">
                <a:solidFill>
                  <a:schemeClr val="tx1"/>
                </a:solidFill>
              </a:rPr>
              <a:t>name  : </a:t>
            </a:r>
            <a:r>
              <a:rPr lang="en-US" altLang="zh-TW" sz="2000" dirty="0" smtClean="0">
                <a:solidFill>
                  <a:schemeClr val="tx1"/>
                </a:solidFill>
              </a:rPr>
              <a:t>Compiler_P76054123_HW2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lvl="3"/>
            <a:r>
              <a:rPr lang="en-US" altLang="zh-TW" sz="2000" dirty="0" smtClean="0">
                <a:solidFill>
                  <a:schemeClr val="tx1"/>
                </a:solidFill>
              </a:rPr>
              <a:t>HW3 </a:t>
            </a:r>
            <a:r>
              <a:rPr lang="en-US" altLang="zh-TW" sz="2000" dirty="0">
                <a:solidFill>
                  <a:schemeClr val="tx1"/>
                </a:solidFill>
              </a:rPr>
              <a:t>- </a:t>
            </a:r>
            <a:r>
              <a:rPr lang="en-US" altLang="zh-TW" sz="2000" dirty="0" smtClean="0">
                <a:solidFill>
                  <a:schemeClr val="tx1"/>
                </a:solidFill>
              </a:rPr>
              <a:t>file </a:t>
            </a:r>
            <a:r>
              <a:rPr lang="en-US" altLang="zh-TW" sz="2000" dirty="0">
                <a:solidFill>
                  <a:schemeClr val="tx1"/>
                </a:solidFill>
              </a:rPr>
              <a:t>name  : </a:t>
            </a:r>
            <a:r>
              <a:rPr lang="en-US" altLang="zh-TW" sz="2000" dirty="0" smtClean="0">
                <a:solidFill>
                  <a:schemeClr val="tx1"/>
                </a:solidFill>
              </a:rPr>
              <a:t>Compiler_P76054123_HW3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en-US" altLang="zh-TW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4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contact TA ?</a:t>
            </a:r>
            <a:endParaRPr lang="zh-TW" altLang="en-US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pPr lvl="1"/>
            <a:r>
              <a:rPr lang="en-US" altLang="zh-TW" sz="2500" dirty="0" smtClean="0"/>
              <a:t>Email</a:t>
            </a:r>
            <a:r>
              <a:rPr lang="en-US" altLang="zh-TW" sz="2500" dirty="0"/>
              <a:t>: </a:t>
            </a:r>
            <a:r>
              <a:rPr lang="en-US" altLang="zh-TW" sz="2500" b="1" u="sng" dirty="0" smtClean="0">
                <a:solidFill>
                  <a:srgbClr val="00B0F0"/>
                </a:solidFill>
              </a:rPr>
              <a:t>asrlab@csie.ncku.edu.tw </a:t>
            </a:r>
          </a:p>
          <a:p>
            <a:pPr lvl="1"/>
            <a:endParaRPr lang="en-US" altLang="zh-TW" sz="2500" dirty="0" smtClean="0"/>
          </a:p>
          <a:p>
            <a:pPr lvl="1"/>
            <a:r>
              <a:rPr lang="en-US" altLang="zh-TW" sz="2500" dirty="0" smtClean="0"/>
              <a:t>Subject : </a:t>
            </a:r>
            <a:r>
              <a:rPr lang="en-US" altLang="zh-TW" sz="2500" dirty="0" smtClean="0"/>
              <a:t>[Compiler2017]</a:t>
            </a:r>
            <a:endParaRPr lang="en-US" altLang="zh-TW" sz="2000" dirty="0" smtClean="0"/>
          </a:p>
          <a:p>
            <a:pPr lvl="1"/>
            <a:r>
              <a:rPr lang="en-US" altLang="zh-TW" sz="2500" dirty="0" smtClean="0"/>
              <a:t>Office </a:t>
            </a:r>
            <a:r>
              <a:rPr lang="en-US" altLang="zh-TW" sz="2500" dirty="0"/>
              <a:t>@ Room 65708 (Advanced Systems Research Lab)</a:t>
            </a:r>
          </a:p>
          <a:p>
            <a:pPr lvl="1"/>
            <a:r>
              <a:rPr lang="en-US" altLang="zh-TW" sz="2500" dirty="0"/>
              <a:t>Office hour : </a:t>
            </a:r>
            <a:endParaRPr lang="en-US" altLang="zh-TW" sz="2500" dirty="0" smtClean="0"/>
          </a:p>
          <a:p>
            <a:pPr marL="841248" lvl="2" indent="-457200">
              <a:buFont typeface="+mj-lt"/>
              <a:buAutoNum type="arabicPeriod"/>
            </a:pPr>
            <a:r>
              <a:rPr lang="en-US" altLang="zh-TW" sz="2000" dirty="0"/>
              <a:t>Thursday 10:00 ~ 12:00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altLang="zh-TW" sz="2000" dirty="0" smtClean="0"/>
              <a:t>Friday 13:00 ~ </a:t>
            </a:r>
            <a:r>
              <a:rPr lang="en-US" altLang="zh-TW" sz="2000" dirty="0" smtClean="0"/>
              <a:t>14:00</a:t>
            </a:r>
          </a:p>
        </p:txBody>
      </p:sp>
    </p:spTree>
    <p:extLst>
      <p:ext uri="{BB962C8B-B14F-4D97-AF65-F5344CB8AC3E}">
        <p14:creationId xmlns:p14="http://schemas.microsoft.com/office/powerpoint/2010/main" val="153993966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5494F4-7999-4E06-AB79-D2BB28FDF1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395</Words>
  <Application>Microsoft Office PowerPoint</Application>
  <PresentationFormat>寬螢幕</PresentationFormat>
  <Paragraphs>76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Wingdings 2</vt:lpstr>
      <vt:lpstr>回顧</vt:lpstr>
      <vt:lpstr>Compiler 2017 Spring</vt:lpstr>
      <vt:lpstr>Basic concept</vt:lpstr>
      <vt:lpstr>Basic concept</vt:lpstr>
      <vt:lpstr>What Should Your Scanner Do ?</vt:lpstr>
      <vt:lpstr>What Should Your Scanner Do?</vt:lpstr>
      <vt:lpstr>When should you hand in ? </vt:lpstr>
      <vt:lpstr>How to hand in ?</vt:lpstr>
      <vt:lpstr>How to contact TA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2017-03-07T04:45:50Z</dcterms:created>
  <dcterms:modified xsi:type="dcterms:W3CDTF">2017-04-19T11:45:51Z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TC102202179990</vt:lpwstr>
  </property>
</Properties>
</file>