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9"/>
  </p:notesMasterIdLst>
  <p:sldIdLst>
    <p:sldId id="565" r:id="rId2"/>
    <p:sldId id="687" r:id="rId3"/>
    <p:sldId id="725" r:id="rId4"/>
    <p:sldId id="726" r:id="rId5"/>
    <p:sldId id="727" r:id="rId6"/>
    <p:sldId id="729" r:id="rId7"/>
    <p:sldId id="730" r:id="rId8"/>
    <p:sldId id="728" r:id="rId9"/>
    <p:sldId id="731" r:id="rId10"/>
    <p:sldId id="732" r:id="rId11"/>
    <p:sldId id="733" r:id="rId12"/>
    <p:sldId id="734" r:id="rId13"/>
    <p:sldId id="735" r:id="rId14"/>
    <p:sldId id="737" r:id="rId15"/>
    <p:sldId id="738" r:id="rId16"/>
    <p:sldId id="739" r:id="rId17"/>
    <p:sldId id="740" r:id="rId18"/>
    <p:sldId id="745" r:id="rId19"/>
    <p:sldId id="746" r:id="rId20"/>
    <p:sldId id="741" r:id="rId21"/>
    <p:sldId id="742" r:id="rId22"/>
    <p:sldId id="750" r:id="rId23"/>
    <p:sldId id="747" r:id="rId24"/>
    <p:sldId id="748" r:id="rId25"/>
    <p:sldId id="751" r:id="rId26"/>
    <p:sldId id="749" r:id="rId27"/>
    <p:sldId id="633" r:id="rId28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48EB87-6333-475B-A95C-A6E61842FB9C}">
          <p14:sldIdLst>
            <p14:sldId id="565"/>
            <p14:sldId id="687"/>
            <p14:sldId id="725"/>
            <p14:sldId id="726"/>
            <p14:sldId id="727"/>
            <p14:sldId id="729"/>
            <p14:sldId id="730"/>
            <p14:sldId id="728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0"/>
            <p14:sldId id="745"/>
            <p14:sldId id="746"/>
            <p14:sldId id="741"/>
            <p14:sldId id="742"/>
            <p14:sldId id="750"/>
            <p14:sldId id="747"/>
            <p14:sldId id="748"/>
            <p14:sldId id="751"/>
            <p14:sldId id="749"/>
          </p14:sldIdLst>
        </p14:section>
        <p14:section name="Untitled Section" id="{2E66BCF4-46BB-44E8-B56D-7A06C932152C}">
          <p14:sldIdLst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002BE2"/>
    <a:srgbClr val="E28700"/>
    <a:srgbClr val="6CA62C"/>
    <a:srgbClr val="0083E6"/>
    <a:srgbClr val="005696"/>
    <a:srgbClr val="3399FF"/>
    <a:srgbClr val="A20000"/>
    <a:srgbClr val="3333C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0" autoAdjust="0"/>
    <p:restoredTop sz="92478" autoAdjust="0"/>
  </p:normalViewPr>
  <p:slideViewPr>
    <p:cSldViewPr snapToObjects="1">
      <p:cViewPr varScale="1">
        <p:scale>
          <a:sx n="125" d="100"/>
          <a:sy n="125" d="100"/>
        </p:scale>
        <p:origin x="82" y="1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1" d="100"/>
          <a:sy n="111" d="100"/>
        </p:scale>
        <p:origin x="-2988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38FA4FC7-DDF0-4117-937D-40174861A8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5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4FC7-DDF0-4117-937D-40174861A833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5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A4FC7-DDF0-4117-937D-40174861A833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22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 userDrawn="1"/>
        </p:nvSpPr>
        <p:spPr bwMode="gray"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5638800" cy="2438400"/>
          </a:xfrm>
          <a:effectLst>
            <a:outerShdw dist="17961" dir="2700000" algn="ctr" rotWithShape="0">
              <a:schemeClr val="tx1"/>
            </a:outerShdw>
          </a:effectLst>
        </p:spPr>
        <p:txBody>
          <a:bodyPr lIns="91440" tIns="45720" bIns="45720"/>
          <a:lstStyle>
            <a:lvl1pPr>
              <a:defRPr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endParaRPr lang="zh-TW" altLang="zh-TW" noProof="0" dirty="0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gray">
          <a:xfrm>
            <a:off x="8299896" y="486916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gray">
          <a:xfrm>
            <a:off x="8009632" y="5423626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gray">
          <a:xfrm>
            <a:off x="7450832" y="50419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gray">
          <a:xfrm>
            <a:off x="7831832" y="4571274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gray">
          <a:xfrm>
            <a:off x="2035200" y="620688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Rectangle 18"/>
          <p:cNvSpPr>
            <a:spLocks noGrp="1" noChangeArrowheads="1"/>
          </p:cNvSpPr>
          <p:nvPr>
            <p:ph type="dt" sz="half" idx="2"/>
          </p:nvPr>
        </p:nvSpPr>
        <p:spPr>
          <a:xfrm>
            <a:off x="3886994" y="6629400"/>
            <a:ext cx="1370013" cy="228600"/>
          </a:xfrm>
        </p:spPr>
        <p:txBody>
          <a:bodyPr/>
          <a:lstStyle>
            <a:lvl1pPr algn="ctr">
              <a:defRPr/>
            </a:lvl1pPr>
          </a:lstStyle>
          <a:p>
            <a:fld id="{29724F73-AA41-4C2F-A560-42F296C57389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gray">
          <a:xfrm>
            <a:off x="1577008" y="5499826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Rectangle 9"/>
          <p:cNvSpPr>
            <a:spLocks noChangeArrowheads="1"/>
          </p:cNvSpPr>
          <p:nvPr userDrawn="1"/>
        </p:nvSpPr>
        <p:spPr bwMode="gray">
          <a:xfrm>
            <a:off x="1043608" y="5880826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10"/>
          <p:cNvSpPr>
            <a:spLocks noChangeArrowheads="1"/>
          </p:cNvSpPr>
          <p:nvPr userDrawn="1"/>
        </p:nvSpPr>
        <p:spPr bwMode="gray">
          <a:xfrm>
            <a:off x="662608" y="5423626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gray">
          <a:xfrm>
            <a:off x="1272208" y="4966426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6" descr="http://www.csie.ncku.edu.tw/gallery/2006/slides/2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1104181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ie.ncku.edu.tw/gallery/2006/slides/07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r="17672"/>
          <a:stretch/>
        </p:blipFill>
        <p:spPr bwMode="auto">
          <a:xfrm>
            <a:off x="6790556" y="228600"/>
            <a:ext cx="115212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arm4.static.flickr.com/3241/2405183789_595d0fdf20.jpg?v=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80" y="231067"/>
            <a:ext cx="9753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" y="6409656"/>
            <a:ext cx="837014" cy="41553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9AA37-D2B8-4278-9583-C12E8D122977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170C0-65B3-4069-9989-EA500A2C35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986367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0675" y="1054100"/>
            <a:ext cx="2071688" cy="5575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0850" y="1054100"/>
            <a:ext cx="6067425" cy="5575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C9E901-459A-4671-A2DF-9300ABFD1F58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C0D0FB-AE8C-421C-9654-D637E104FB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56399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0850" y="2006600"/>
            <a:ext cx="4068763" cy="4622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2013" y="2006600"/>
            <a:ext cx="4070350" cy="4622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162800" y="0"/>
            <a:ext cx="1512888" cy="228600"/>
          </a:xfrm>
        </p:spPr>
        <p:txBody>
          <a:bodyPr/>
          <a:lstStyle>
            <a:lvl1pPr>
              <a:defRPr/>
            </a:lvl1pPr>
          </a:lstStyle>
          <a:p>
            <a:fld id="{30D19E05-0E53-4A37-A09A-0C5DB87D5547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8675688" y="0"/>
            <a:ext cx="468312" cy="228600"/>
          </a:xfrm>
        </p:spPr>
        <p:txBody>
          <a:bodyPr/>
          <a:lstStyle>
            <a:lvl1pPr>
              <a:defRPr/>
            </a:lvl1pPr>
          </a:lstStyle>
          <a:p>
            <a:fld id="{8C2ABEF3-9667-4862-846C-3C831D5625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964603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0850" y="2006600"/>
            <a:ext cx="8291513" cy="4622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162800" y="0"/>
            <a:ext cx="1512888" cy="228600"/>
          </a:xfrm>
        </p:spPr>
        <p:txBody>
          <a:bodyPr/>
          <a:lstStyle>
            <a:lvl1pPr>
              <a:defRPr/>
            </a:lvl1pPr>
          </a:lstStyle>
          <a:p>
            <a:fld id="{8ABDC0D7-2F76-4F4F-81EF-DA9A0DDEB36E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675688" y="0"/>
            <a:ext cx="468312" cy="228600"/>
          </a:xfrm>
        </p:spPr>
        <p:txBody>
          <a:bodyPr/>
          <a:lstStyle>
            <a:lvl1pPr>
              <a:defRPr/>
            </a:lvl1pPr>
          </a:lstStyle>
          <a:p>
            <a:fld id="{66736DFE-E963-480E-9391-696F1A3ED9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19271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248" y="1933228"/>
            <a:ext cx="8291513" cy="4622800"/>
          </a:xfrm>
        </p:spPr>
        <p:txBody>
          <a:bodyPr/>
          <a:lstStyle>
            <a:lvl1pPr marL="266700" indent="-266700"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C1153-EAB5-4048-81E0-4D4D9A5F53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55745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1F6C4-CADC-4888-BDD1-CDEE236203C6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3BFBD1-0972-4E18-B4C8-8DE606172B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586311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0850" y="2006600"/>
            <a:ext cx="4068763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2013" y="2006600"/>
            <a:ext cx="40703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56C401-98C4-455A-8AA3-7D5153EF1218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83084-3B96-434D-B288-E2BE0901DE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1386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2EA4E1-F791-4931-B7FA-9323160419A3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38D3F3-E470-43D5-9777-7F8D438A40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794629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39E03D-564E-437A-9103-4637F58EF2B7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414B6C-0DEA-4325-8C65-70755F2E4F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32953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A8958A-A6FA-4599-A287-1A0AA8D4CB7D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8E548C-4FF3-4756-911C-9D1042C85F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69259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09BCD7-93A8-4A0D-847E-ECB71D8F1B50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65439F-2123-4D55-A633-8DA94C993B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19505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91BA7B-3316-4F63-B41E-A61C8611FA9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E8D8BB-4F61-446E-90D9-568792AB97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83734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Book Antiqua" pitchFamily="18" charset="0"/>
              </a:defRPr>
            </a:lvl1pPr>
          </a:lstStyle>
          <a:p>
            <a:fld id="{2824F140-456A-4B33-AA30-505976DCAB0B}" type="datetime4">
              <a:rPr lang="en-US" smtClean="0"/>
              <a:t>April 19, 2017</a:t>
            </a:fld>
            <a:endParaRPr lang="en-US" altLang="zh-TW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Book Antiqua" pitchFamily="18" charset="0"/>
              </a:defRPr>
            </a:lvl1pPr>
          </a:lstStyle>
          <a:p>
            <a:fld id="{BE9ED10F-5E49-4AF8-8258-42BDA9EABB7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gray">
          <a:xfrm>
            <a:off x="2961903" y="228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gray">
          <a:xfrm>
            <a:off x="2098303" y="228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gray"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w="19050">
            <a:solidFill>
              <a:srgbClr val="D5E8E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AutoShape 18"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6646" name="Picture 22" descr="http://4.blog.xuite.net/4/3/3/b/238287346/blog_3361842/txt/151687656/0.jp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"/>
          <a:stretch/>
        </p:blipFill>
        <p:spPr bwMode="auto">
          <a:xfrm>
            <a:off x="6829561" y="317200"/>
            <a:ext cx="92836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0" name="Picture 26" descr="https://encrypted-tbn2.gstatic.com/images?q=tbn:ANd9GcQHeXOTdMeui_IGWzgFhu0wxnIlK9jCUVOXhd_VHOsOqvBoOfWeAw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701" y="317200"/>
            <a:ext cx="97377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csie.ncku.edu.tw/gallery/2007/slides/22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13" y="317200"/>
            <a:ext cx="975869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" y="229072"/>
            <a:ext cx="812415" cy="747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Book Antiqua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9pPr>
    </p:titleStyle>
    <p:bodyStyle>
      <a:lvl1pPr marL="266700" indent="-2667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5715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–"/>
        <a:defRPr sz="2400">
          <a:solidFill>
            <a:schemeClr val="tx1"/>
          </a:solidFill>
          <a:latin typeface="Book Antiqua" pitchFamily="18" charset="0"/>
          <a:ea typeface="+mn-ea"/>
        </a:defRPr>
      </a:lvl2pPr>
      <a:lvl3pPr marL="8636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-"/>
        <a:defRPr sz="2000">
          <a:solidFill>
            <a:schemeClr val="tx1"/>
          </a:solidFill>
          <a:latin typeface="Book Antiqua" pitchFamily="18" charset="0"/>
          <a:ea typeface="+mn-ea"/>
        </a:defRPr>
      </a:lvl3pPr>
      <a:lvl4pPr marL="1092200" indent="-1143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·"/>
        <a:defRPr>
          <a:solidFill>
            <a:schemeClr val="tx1"/>
          </a:solidFill>
          <a:latin typeface="Book Antiqua" pitchFamily="18" charset="0"/>
          <a:ea typeface="+mn-ea"/>
        </a:defRPr>
      </a:lvl4pPr>
      <a:lvl5pPr marL="14351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Book Antiqua" pitchFamily="18" charset="0"/>
          <a:ea typeface="+mn-ea"/>
        </a:defRPr>
      </a:lvl5pPr>
      <a:lvl6pPr marL="18923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6pPr>
      <a:lvl7pPr marL="23495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7pPr>
      <a:lvl8pPr marL="28067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8pPr>
      <a:lvl9pPr marL="32639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r.uconn.edu/~stev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inosaur.compilertools.net/" TargetMode="External"/><Relationship Id="rId2" Type="http://schemas.openxmlformats.org/officeDocument/2006/relationships/hyperlink" Target="http://dinosaur.compilertools.net/yac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>
          <a:xfrm>
            <a:off x="1691680" y="1628800"/>
            <a:ext cx="6547048" cy="3168352"/>
          </a:xfrm>
        </p:spPr>
        <p:txBody>
          <a:bodyPr/>
          <a:lstStyle/>
          <a:p>
            <a:pPr algn="ctr"/>
            <a:r>
              <a:rPr lang="en-US" altLang="zh-TW" sz="4400" b="0" dirty="0">
                <a:cs typeface="Tahoma" pitchFamily="34" charset="0"/>
              </a:rPr>
              <a:t>COMPILER CONSTRUCTION</a:t>
            </a:r>
            <a:r>
              <a:rPr lang="en-US" altLang="zh-TW" sz="4400" b="0" dirty="0" smtClean="0">
                <a:cs typeface="Tahoma" pitchFamily="34" charset="0"/>
              </a:rPr>
              <a:t/>
            </a:r>
            <a:br>
              <a:rPr lang="en-US" altLang="zh-TW" sz="4400" b="0" dirty="0" smtClean="0">
                <a:cs typeface="Tahoma" pitchFamily="34" charset="0"/>
              </a:rPr>
            </a:br>
            <a:r>
              <a:rPr lang="en-US" altLang="zh-TW" sz="4400" b="0" dirty="0">
                <a:cs typeface="Tahoma" pitchFamily="34" charset="0"/>
              </a:rPr>
              <a:t/>
            </a:r>
            <a:br>
              <a:rPr lang="en-US" altLang="zh-TW" sz="4400" b="0" dirty="0">
                <a:cs typeface="Tahoma" pitchFamily="34" charset="0"/>
              </a:rPr>
            </a:br>
            <a:r>
              <a:rPr lang="en-US" altLang="zh-TW" sz="4400" b="0" dirty="0" err="1" smtClean="0">
                <a:cs typeface="Tahoma" pitchFamily="34" charset="0"/>
              </a:rPr>
              <a:t>Yacc</a:t>
            </a:r>
            <a:r>
              <a:rPr lang="en-US" altLang="zh-TW" sz="4400" b="0" dirty="0">
                <a:cs typeface="Tahoma" pitchFamily="34" charset="0"/>
              </a:rPr>
              <a:t> </a:t>
            </a:r>
            <a:r>
              <a:rPr lang="en-US" altLang="zh-TW" sz="4400" b="0" dirty="0" smtClean="0">
                <a:cs typeface="Tahoma" pitchFamily="34" charset="0"/>
              </a:rPr>
              <a:t/>
            </a:r>
            <a:br>
              <a:rPr lang="en-US" altLang="zh-TW" sz="4400" b="0" dirty="0" smtClean="0">
                <a:cs typeface="Tahoma" pitchFamily="34" charset="0"/>
              </a:rPr>
            </a:br>
            <a:r>
              <a:rPr lang="en-US" altLang="zh-TW" sz="3200" b="0" dirty="0" smtClean="0">
                <a:cs typeface="Tahoma" pitchFamily="34" charset="0"/>
              </a:rPr>
              <a:t>Yet </a:t>
            </a:r>
            <a:r>
              <a:rPr lang="en-US" altLang="zh-TW" sz="3200" b="0" dirty="0">
                <a:cs typeface="Tahoma" pitchFamily="34" charset="0"/>
              </a:rPr>
              <a:t>Another Compiler-Compiler</a:t>
            </a:r>
            <a:endParaRPr lang="zh-TW" altLang="en-US" sz="3200" b="0" dirty="0">
              <a:cs typeface="Tahoma" pitchFamily="34" charset="0"/>
            </a:endParaRPr>
          </a:p>
        </p:txBody>
      </p:sp>
      <p:sp>
        <p:nvSpPr>
          <p:cNvPr id="2051" name="副標題 2"/>
          <p:cNvSpPr>
            <a:spLocks noGrp="1"/>
          </p:cNvSpPr>
          <p:nvPr>
            <p:ph type="subTitle" idx="1"/>
          </p:nvPr>
        </p:nvSpPr>
        <p:spPr>
          <a:xfrm>
            <a:off x="2145804" y="4077072"/>
            <a:ext cx="5638800" cy="2304256"/>
          </a:xfrm>
        </p:spPr>
        <p:txBody>
          <a:bodyPr anchor="b"/>
          <a:lstStyle/>
          <a:p>
            <a:pPr algn="ctr"/>
            <a:r>
              <a:rPr lang="en-US" altLang="zh-TW" sz="2000" dirty="0" smtClean="0">
                <a:solidFill>
                  <a:srgbClr val="222268"/>
                </a:solidFill>
                <a:latin typeface="Bookman Old Style" pitchFamily="18" charset="0"/>
              </a:rPr>
              <a:t>Chia-</a:t>
            </a:r>
            <a:r>
              <a:rPr lang="en-US" altLang="zh-TW" sz="2000" dirty="0" err="1" smtClean="0">
                <a:solidFill>
                  <a:srgbClr val="222268"/>
                </a:solidFill>
                <a:latin typeface="Bookman Old Style" pitchFamily="18" charset="0"/>
              </a:rPr>
              <a:t>Heng</a:t>
            </a:r>
            <a:r>
              <a:rPr lang="en-US" altLang="zh-TW" sz="2000" dirty="0" smtClean="0">
                <a:solidFill>
                  <a:srgbClr val="222268"/>
                </a:solidFill>
                <a:latin typeface="Bookman Old Style" pitchFamily="18" charset="0"/>
              </a:rPr>
              <a:t> </a:t>
            </a:r>
            <a:r>
              <a:rPr lang="en-US" altLang="zh-TW" sz="2000" dirty="0" err="1" smtClean="0">
                <a:solidFill>
                  <a:srgbClr val="222268"/>
                </a:solidFill>
                <a:latin typeface="Bookman Old Style" pitchFamily="18" charset="0"/>
              </a:rPr>
              <a:t>Tu</a:t>
            </a:r>
            <a:endParaRPr lang="en-US" altLang="zh-TW" sz="2000" dirty="0" smtClean="0">
              <a:solidFill>
                <a:srgbClr val="222268"/>
              </a:solidFill>
              <a:latin typeface="Bookman Old Style" pitchFamily="18" charset="0"/>
            </a:endParaRPr>
          </a:p>
          <a:p>
            <a:pPr algn="ctr"/>
            <a:r>
              <a:rPr lang="en-US" altLang="zh-TW" sz="2000" dirty="0" smtClean="0">
                <a:solidFill>
                  <a:srgbClr val="222268"/>
                </a:solidFill>
                <a:latin typeface="Bookman Old Style" pitchFamily="18" charset="0"/>
              </a:rPr>
              <a:t>Dept</a:t>
            </a:r>
            <a:r>
              <a:rPr lang="en-US" altLang="zh-TW" sz="2000" dirty="0">
                <a:solidFill>
                  <a:srgbClr val="222268"/>
                </a:solidFill>
                <a:latin typeface="Bookman Old Style" pitchFamily="18" charset="0"/>
              </a:rPr>
              <a:t>. of Computer Science and Information Engineering</a:t>
            </a:r>
          </a:p>
          <a:p>
            <a:pPr algn="ctr"/>
            <a:r>
              <a:rPr lang="en-US" altLang="zh-TW" sz="2000" dirty="0">
                <a:solidFill>
                  <a:srgbClr val="222268"/>
                </a:solidFill>
                <a:latin typeface="Bookman Old Style" pitchFamily="18" charset="0"/>
              </a:rPr>
              <a:t>National </a:t>
            </a:r>
            <a:r>
              <a:rPr lang="en-US" altLang="zh-TW" sz="2000" dirty="0" smtClean="0">
                <a:solidFill>
                  <a:srgbClr val="222268"/>
                </a:solidFill>
                <a:latin typeface="Bookman Old Style" pitchFamily="18" charset="0"/>
              </a:rPr>
              <a:t>Cheng Kung University</a:t>
            </a:r>
          </a:p>
          <a:p>
            <a:pPr algn="ctr"/>
            <a:r>
              <a:rPr lang="en-US" altLang="zh-TW" sz="2000" dirty="0" smtClean="0">
                <a:solidFill>
                  <a:srgbClr val="222268"/>
                </a:solidFill>
                <a:latin typeface="Bookman Old Style" pitchFamily="18" charset="0"/>
              </a:rPr>
              <a:t>Spring 2017</a:t>
            </a:r>
            <a:endParaRPr lang="en-US" altLang="zh-TW" sz="2000" dirty="0">
              <a:solidFill>
                <a:srgbClr val="222268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6669360"/>
            <a:ext cx="6625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erlin Sans FB" panose="020E0602020502020306" pitchFamily="34" charset="0"/>
              </a:rPr>
              <a:t>Courtesy of </a:t>
            </a:r>
            <a:r>
              <a:rPr lang="en-US" sz="800" dirty="0" smtClean="0">
                <a:latin typeface="Berlin Sans FB" panose="020E0602020502020306" pitchFamily="34" charset="0"/>
              </a:rPr>
              <a:t>CSE4100, Lex and </a:t>
            </a:r>
            <a:r>
              <a:rPr lang="en-US" sz="800" dirty="0" err="1" smtClean="0">
                <a:latin typeface="Berlin Sans FB" panose="020E0602020502020306" pitchFamily="34" charset="0"/>
              </a:rPr>
              <a:t>Yacc</a:t>
            </a:r>
            <a:r>
              <a:rPr lang="en-US" sz="800" dirty="0" smtClean="0">
                <a:latin typeface="Berlin Sans FB" panose="020E0602020502020306" pitchFamily="34" charset="0"/>
              </a:rPr>
              <a:t>, CSE, University </a:t>
            </a:r>
            <a:r>
              <a:rPr lang="en-US" sz="800" dirty="0">
                <a:latin typeface="Berlin Sans FB" panose="020E0602020502020306" pitchFamily="34" charset="0"/>
              </a:rPr>
              <a:t>of </a:t>
            </a:r>
            <a:r>
              <a:rPr lang="en-US" sz="800" dirty="0" smtClean="0">
                <a:latin typeface="Berlin Sans FB" panose="020E0602020502020306" pitchFamily="34" charset="0"/>
              </a:rPr>
              <a:t>Connecticut. </a:t>
            </a:r>
            <a:r>
              <a:rPr lang="en-US" sz="800" dirty="0" smtClean="0">
                <a:latin typeface="Berlin Sans FB" panose="020E0602020502020306" pitchFamily="34" charset="0"/>
                <a:hlinkClick r:id="rId3"/>
              </a:rPr>
              <a:t>Prof</a:t>
            </a:r>
            <a:r>
              <a:rPr lang="en-US" sz="800" dirty="0">
                <a:latin typeface="Berlin Sans FB" panose="020E0602020502020306" pitchFamily="34" charset="0"/>
                <a:hlinkClick r:id="rId3"/>
              </a:rPr>
              <a:t>. Steven A. </a:t>
            </a:r>
            <a:r>
              <a:rPr lang="en-US" sz="800" dirty="0" err="1" smtClean="0">
                <a:latin typeface="Berlin Sans FB" panose="020E0602020502020306" pitchFamily="34" charset="0"/>
                <a:hlinkClick r:id="rId3"/>
              </a:rPr>
              <a:t>Demurjian</a:t>
            </a:r>
            <a:r>
              <a:rPr lang="en-US" sz="800" dirty="0">
                <a:latin typeface="Berlin Sans FB" panose="020E0602020502020306" pitchFamily="34" charset="0"/>
              </a:rPr>
              <a:t>; Lex </a:t>
            </a:r>
            <a:r>
              <a:rPr lang="en-US" sz="800" dirty="0" err="1">
                <a:latin typeface="Berlin Sans FB" panose="020E0602020502020306" pitchFamily="34" charset="0"/>
              </a:rPr>
              <a:t>Yacc</a:t>
            </a:r>
            <a:r>
              <a:rPr lang="en-US" sz="800" dirty="0">
                <a:latin typeface="Berlin Sans FB" panose="020E0602020502020306" pitchFamily="34" charset="0"/>
              </a:rPr>
              <a:t> tutorial, PLLAB, CS, NTHU. </a:t>
            </a:r>
            <a:r>
              <a:rPr lang="en-US" sz="800" dirty="0" smtClean="0">
                <a:latin typeface="Berlin Sans FB" panose="020E0602020502020306" pitchFamily="34" charset="0"/>
              </a:rPr>
              <a:t>Dr. Kun-Yuan Hsieh.</a:t>
            </a:r>
            <a:endParaRPr lang="en-US" sz="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45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571500" indent="-2286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>
                <a:solidFill>
                  <a:schemeClr val="tx1"/>
                </a:solidFill>
                <a:latin typeface="Book Antiqua" pitchFamily="18" charset="0"/>
                <a:ea typeface="+mn-ea"/>
              </a:defRPr>
            </a:lvl2pPr>
            <a:lvl3pPr marL="8636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-"/>
              <a:defRPr sz="2000">
                <a:solidFill>
                  <a:schemeClr val="tx1"/>
                </a:solidFill>
                <a:latin typeface="Book Antiqua" pitchFamily="18" charset="0"/>
                <a:ea typeface="+mn-ea"/>
              </a:defRPr>
            </a:lvl3pPr>
            <a:lvl4pPr marL="1092200" indent="-1143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·"/>
              <a:defRPr>
                <a:solidFill>
                  <a:schemeClr val="tx1"/>
                </a:solidFill>
                <a:latin typeface="Book Antiqua" pitchFamily="18" charset="0"/>
                <a:ea typeface="+mn-ea"/>
              </a:defRPr>
            </a:lvl4pPr>
            <a:lvl5pPr marL="14351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Book Antiqua" pitchFamily="18" charset="0"/>
                <a:ea typeface="+mn-ea"/>
              </a:defRPr>
            </a:lvl5pPr>
            <a:lvl6pPr marL="18923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3495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8067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639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b="1" kern="0" smtClean="0">
                <a:latin typeface="Courier New" panose="02070309020205020404" pitchFamily="49" charset="0"/>
              </a:rPr>
              <a:t>%{</a:t>
            </a:r>
          </a:p>
          <a:p>
            <a:pPr eaLnBrk="1" hangingPunct="1">
              <a:buFontTx/>
              <a:buNone/>
            </a:pPr>
            <a:r>
              <a:rPr lang="en-US" altLang="zh-TW" b="1" kern="0" smtClean="0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FontTx/>
              <a:buNone/>
            </a:pPr>
            <a:r>
              <a:rPr lang="en-US" altLang="zh-TW" b="1" kern="0" smtClean="0">
                <a:latin typeface="Courier New" panose="02070309020205020404" pitchFamily="49" charset="0"/>
              </a:rPr>
              <a:t>#include &lt;stdlib.h&gt;</a:t>
            </a:r>
          </a:p>
          <a:p>
            <a:pPr eaLnBrk="1" hangingPunct="1">
              <a:buFontTx/>
              <a:buNone/>
            </a:pPr>
            <a:r>
              <a:rPr lang="en-US" altLang="zh-TW" b="1" kern="0" smtClean="0">
                <a:latin typeface="Courier New" panose="02070309020205020404" pitchFamily="49" charset="0"/>
              </a:rPr>
              <a:t>%}</a:t>
            </a:r>
          </a:p>
          <a:p>
            <a:pPr eaLnBrk="1" hangingPunct="1">
              <a:buFontTx/>
              <a:buNone/>
            </a:pPr>
            <a:r>
              <a:rPr lang="en-US" altLang="zh-TW" b="1" kern="0" smtClean="0">
                <a:latin typeface="Courier New" panose="02070309020205020404" pitchFamily="49" charset="0"/>
              </a:rPr>
              <a:t>%</a:t>
            </a:r>
            <a:r>
              <a:rPr lang="en-US" altLang="zh-TW" b="1" kern="0" smtClean="0">
                <a:solidFill>
                  <a:srgbClr val="800000"/>
                </a:solidFill>
                <a:latin typeface="Courier New" panose="02070309020205020404" pitchFamily="49" charset="0"/>
              </a:rPr>
              <a:t>token</a:t>
            </a:r>
            <a:r>
              <a:rPr lang="en-US" altLang="zh-TW" b="1" kern="0" smtClean="0">
                <a:latin typeface="Courier New" panose="02070309020205020404" pitchFamily="49" charset="0"/>
              </a:rPr>
              <a:t> ID NUM</a:t>
            </a:r>
          </a:p>
          <a:p>
            <a:pPr eaLnBrk="1" hangingPunct="1">
              <a:buFontTx/>
              <a:buNone/>
            </a:pPr>
            <a:r>
              <a:rPr lang="en-US" altLang="zh-TW" b="1" kern="0" smtClean="0">
                <a:latin typeface="Courier New" panose="02070309020205020404" pitchFamily="49" charset="0"/>
              </a:rPr>
              <a:t>%</a:t>
            </a:r>
            <a:r>
              <a:rPr lang="en-US" altLang="zh-TW" b="1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b="1" kern="0" smtClean="0">
                <a:latin typeface="Courier New" panose="02070309020205020404" pitchFamily="49" charset="0"/>
              </a:rPr>
              <a:t> expr</a:t>
            </a:r>
            <a:endParaRPr lang="en-US" altLang="zh-TW" b="1" kern="0" dirty="0" smtClean="0">
              <a:latin typeface="Courier New" panose="02070309020205020404" pitchFamily="49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4110038" y="3826793"/>
            <a:ext cx="3187700" cy="609600"/>
          </a:xfrm>
          <a:prstGeom prst="borderCallout2">
            <a:avLst>
              <a:gd name="adj1" fmla="val 18750"/>
              <a:gd name="adj2" fmla="val -2208"/>
              <a:gd name="adj3" fmla="val 18750"/>
              <a:gd name="adj4" fmla="val -14481"/>
              <a:gd name="adj5" fmla="val 89843"/>
              <a:gd name="adj6" fmla="val -2721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800" b="1" dirty="0">
                <a:latin typeface="Book Antiqua" panose="02040602050305030304" pitchFamily="18" charset="0"/>
              </a:rPr>
              <a:t>It is a terminal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4044950" y="5339680"/>
            <a:ext cx="2786063" cy="609600"/>
          </a:xfrm>
          <a:prstGeom prst="borderCallout2">
            <a:avLst>
              <a:gd name="adj1" fmla="val 18750"/>
              <a:gd name="adj2" fmla="val -2523"/>
              <a:gd name="adj3" fmla="val 18750"/>
              <a:gd name="adj4" fmla="val -18926"/>
              <a:gd name="adj5" fmla="val -4949"/>
              <a:gd name="adj6" fmla="val -3590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400" b="1">
                <a:latin typeface="Book Antiqua" panose="02040602050305030304" pitchFamily="18" charset="0"/>
              </a:rPr>
              <a:t> </a:t>
            </a:r>
            <a:r>
              <a:rPr kumimoji="1" lang="zh-TW" altLang="en-US" sz="2400" b="1">
                <a:latin typeface="Book Antiqua" panose="02040602050305030304" pitchFamily="18" charset="0"/>
              </a:rPr>
              <a:t>由 </a:t>
            </a:r>
            <a:r>
              <a:rPr kumimoji="1" lang="en-US" altLang="zh-TW" sz="2400" b="1">
                <a:latin typeface="Book Antiqua" panose="02040602050305030304" pitchFamily="18" charset="0"/>
              </a:rPr>
              <a:t>expr </a:t>
            </a:r>
            <a:r>
              <a:rPr kumimoji="1" lang="zh-TW" altLang="en-US" sz="2400" b="1">
                <a:latin typeface="Book Antiqua" panose="02040602050305030304" pitchFamily="18" charset="0"/>
              </a:rPr>
              <a:t>開始</a:t>
            </a:r>
            <a:r>
              <a:rPr kumimoji="1" lang="en-US" altLang="zh-TW" sz="2400" b="1">
                <a:latin typeface="Book Antiqua" panose="02040602050305030304" pitchFamily="18" charset="0"/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4681278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first non-terminal specified in the </a:t>
            </a:r>
            <a:r>
              <a:rPr lang="en-US" altLang="zh-TW" sz="2400" b="1" i="1" dirty="0">
                <a:solidFill>
                  <a:srgbClr val="FF6600"/>
                </a:solidFill>
              </a:rPr>
              <a:t>grammar specification section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To </a:t>
            </a:r>
            <a:r>
              <a:rPr lang="en-US" altLang="zh-TW" dirty="0"/>
              <a:t>overwrite it with </a:t>
            </a:r>
            <a:r>
              <a:rPr lang="en-US" altLang="zh-TW" dirty="0">
                <a:solidFill>
                  <a:srgbClr val="FF9900"/>
                </a:solidFill>
              </a:rPr>
              <a:t>%start</a:t>
            </a:r>
            <a:r>
              <a:rPr lang="en-US" altLang="zh-TW" dirty="0"/>
              <a:t> </a:t>
            </a:r>
            <a:r>
              <a:rPr lang="en-US" altLang="zh-TW" dirty="0" err="1" smtClean="0"/>
              <a:t>declaraction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   </a:t>
            </a:r>
            <a:r>
              <a:rPr lang="en-US" altLang="zh-TW" i="1" dirty="0">
                <a:latin typeface="Courier New" panose="02070309020205020404" pitchFamily="49" charset="0"/>
              </a:rPr>
              <a:t>%start  non-terminal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58943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defines grammar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smtClean="0"/>
              <a:t>expr </a:t>
            </a:r>
            <a:r>
              <a:rPr lang="en-US" dirty="0"/>
              <a:t>: expr '+' term | term;</a:t>
            </a:r>
          </a:p>
          <a:p>
            <a:pPr lvl="1"/>
            <a:r>
              <a:rPr lang="en-US" dirty="0" smtClean="0"/>
              <a:t>term </a:t>
            </a:r>
            <a:r>
              <a:rPr lang="en-US" dirty="0"/>
              <a:t>: term '*' factor | factor;</a:t>
            </a:r>
          </a:p>
          <a:p>
            <a:pPr lvl="1"/>
            <a:r>
              <a:rPr lang="en-US" dirty="0" smtClean="0"/>
              <a:t>factor </a:t>
            </a:r>
            <a:r>
              <a:rPr lang="en-US" dirty="0"/>
              <a:t>: '(' expr ')' | ID | NUM;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02400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</a:t>
            </a:r>
            <a:r>
              <a:rPr lang="en-US" dirty="0" smtClean="0"/>
              <a:t>Section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Typically, the rules look like below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Example</a:t>
            </a:r>
            <a:endParaRPr lang="en-US" altLang="zh-TW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expr   : expr '+' term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term   : term '*' factor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factor : '(' expr ')'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     | ID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     |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     ;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6" name="Picture 4" descr="ANI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224" y="4725144"/>
            <a:ext cx="1381125" cy="163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876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Position of Grammar Rules (1/)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expr : expr '+' term 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| term  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term : term '*' factor 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| factor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factor : '(' expr ')'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| 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|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    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732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Position of Grammar Rules </a:t>
            </a:r>
            <a:r>
              <a:rPr lang="en-US" dirty="0" smtClean="0"/>
              <a:t>(2/)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expr : 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expr</a:t>
            </a:r>
            <a:r>
              <a:rPr lang="en-US" altLang="zh-TW" b="1" dirty="0">
                <a:solidFill>
                  <a:srgbClr val="FF99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</a:rPr>
              <a:t>'+' term 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| 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term</a:t>
            </a:r>
            <a:r>
              <a:rPr lang="en-US" altLang="zh-TW" b="1" dirty="0">
                <a:latin typeface="Courier New" panose="02070309020205020404" pitchFamily="49" charset="0"/>
              </a:rPr>
              <a:t>  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term : 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term</a:t>
            </a:r>
            <a:r>
              <a:rPr lang="en-US" altLang="zh-TW" b="1" dirty="0">
                <a:latin typeface="Courier New" panose="02070309020205020404" pitchFamily="49" charset="0"/>
              </a:rPr>
              <a:t> '*' factor 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| 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factor</a:t>
            </a:r>
            <a:r>
              <a:rPr lang="en-US" altLang="zh-TW" b="1" dirty="0">
                <a:latin typeface="Courier New" panose="02070309020205020404" pitchFamily="49" charset="0"/>
              </a:rPr>
              <a:t>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factor : '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latin typeface="Courier New" panose="02070309020205020404" pitchFamily="49" charset="0"/>
              </a:rPr>
              <a:t>' expr ')'   { $$ = $2;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| ID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| NUM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15616" y="156816"/>
            <a:ext cx="844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$1</a:t>
            </a:r>
          </a:p>
        </p:txBody>
      </p:sp>
      <p:sp>
        <p:nvSpPr>
          <p:cNvPr id="9" name="Left-Right Arrow 8"/>
          <p:cNvSpPr/>
          <p:nvPr/>
        </p:nvSpPr>
        <p:spPr bwMode="auto">
          <a:xfrm rot="3257727">
            <a:off x="1326065" y="1105571"/>
            <a:ext cx="1268200" cy="537716"/>
          </a:xfrm>
          <a:prstGeom prst="left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4123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Position of Grammar Rules </a:t>
            </a:r>
            <a:r>
              <a:rPr lang="en-US" dirty="0" smtClean="0"/>
              <a:t>(3/)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expr : expr '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+</a:t>
            </a:r>
            <a:r>
              <a:rPr lang="en-US" altLang="zh-TW" b="1" dirty="0">
                <a:latin typeface="Courier New" panose="02070309020205020404" pitchFamily="49" charset="0"/>
              </a:rPr>
              <a:t>' term 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| term  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term : term '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*</a:t>
            </a:r>
            <a:r>
              <a:rPr lang="en-US" altLang="zh-TW" b="1" dirty="0">
                <a:latin typeface="Courier New" panose="02070309020205020404" pitchFamily="49" charset="0"/>
              </a:rPr>
              <a:t>' factor 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| factor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factor : '(' 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expr</a:t>
            </a:r>
            <a:r>
              <a:rPr lang="en-US" altLang="zh-TW" b="1" dirty="0">
                <a:latin typeface="Courier New" panose="02070309020205020404" pitchFamily="49" charset="0"/>
              </a:rPr>
              <a:t> ')'   { $$ = $2;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| ID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| NUM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53980" y="5926750"/>
            <a:ext cx="9220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$2</a:t>
            </a:r>
            <a:endParaRPr lang="en-US" altLang="zh-TW" sz="4800" b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 rot="3257727">
            <a:off x="3274367" y="5200115"/>
            <a:ext cx="1268200" cy="537716"/>
          </a:xfrm>
          <a:prstGeom prst="left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528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Position of Grammar Rules </a:t>
            </a:r>
            <a:r>
              <a:rPr lang="en-US" dirty="0" smtClean="0"/>
              <a:t>(4/)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expr : expr '+' 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term</a:t>
            </a:r>
            <a:r>
              <a:rPr lang="en-US" altLang="zh-TW" b="1" dirty="0">
                <a:latin typeface="Courier New" panose="02070309020205020404" pitchFamily="49" charset="0"/>
              </a:rPr>
              <a:t> 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| term  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term : term '*' 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factor</a:t>
            </a:r>
            <a:r>
              <a:rPr lang="en-US" altLang="zh-TW" b="1" dirty="0">
                <a:latin typeface="Courier New" panose="02070309020205020404" pitchFamily="49" charset="0"/>
              </a:rPr>
              <a:t> 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| factor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factor : '(' expr '</a:t>
            </a:r>
            <a:r>
              <a:rPr lang="en-US" altLang="zh-TW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zh-TW" b="1" dirty="0">
                <a:latin typeface="Courier New" panose="02070309020205020404" pitchFamily="49" charset="0"/>
              </a:rPr>
              <a:t>'   { $$ = $2;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| ID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| NUM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b="1" dirty="0">
                <a:latin typeface="Courier New" panose="02070309020205020404" pitchFamily="49" charset="0"/>
              </a:rPr>
              <a:t>       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7880" y="5926748"/>
            <a:ext cx="9220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$3</a:t>
            </a:r>
            <a:endParaRPr lang="en-US" altLang="zh-TW" sz="4800" b="1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 rot="3257727">
            <a:off x="4008267" y="5200113"/>
            <a:ext cx="1268200" cy="537716"/>
          </a:xfrm>
          <a:prstGeom prst="left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76056" y="5391711"/>
            <a:ext cx="285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 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Default</a:t>
            </a:r>
            <a:r>
              <a:rPr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: $$ = $1; </a:t>
            </a:r>
          </a:p>
        </p:txBody>
      </p:sp>
    </p:spTree>
    <p:extLst>
      <p:ext uri="{BB962C8B-B14F-4D97-AF65-F5344CB8AC3E}">
        <p14:creationId xmlns:p14="http://schemas.microsoft.com/office/powerpoint/2010/main" val="17054556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48" y="980728"/>
            <a:ext cx="8595240" cy="787400"/>
          </a:xfrm>
        </p:spPr>
        <p:txBody>
          <a:bodyPr/>
          <a:lstStyle/>
          <a:p>
            <a:r>
              <a:rPr lang="en-US" dirty="0" smtClean="0"/>
              <a:t>More about the Lex &amp; </a:t>
            </a:r>
            <a:r>
              <a:rPr lang="en-US" dirty="0" err="1" smtClean="0"/>
              <a:t>Yacc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48" y="3717032"/>
            <a:ext cx="8291513" cy="30243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figure </a:t>
            </a:r>
            <a:r>
              <a:rPr lang="en-US" dirty="0"/>
              <a:t>illustrates the file naming conventions used by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 smtClean="0"/>
              <a:t>yacc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 to specify all pattern matching rules for </a:t>
            </a:r>
            <a:r>
              <a:rPr lang="en-US" dirty="0"/>
              <a:t>L</a:t>
            </a:r>
            <a:r>
              <a:rPr lang="en-US" dirty="0" smtClean="0"/>
              <a:t>ex </a:t>
            </a:r>
            <a:r>
              <a:rPr lang="en-US" dirty="0"/>
              <a:t>(</a:t>
            </a:r>
            <a:r>
              <a:rPr lang="en-US" dirty="0" err="1"/>
              <a:t>bas.l</a:t>
            </a:r>
            <a:r>
              <a:rPr lang="en-US" dirty="0"/>
              <a:t>) and grammar rules for </a:t>
            </a:r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bas.y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Commands </a:t>
            </a:r>
            <a:r>
              <a:rPr lang="en-US" dirty="0"/>
              <a:t>to create </a:t>
            </a:r>
            <a:r>
              <a:rPr lang="en-US" dirty="0" smtClean="0"/>
              <a:t>the </a:t>
            </a:r>
            <a:r>
              <a:rPr lang="en-US" dirty="0"/>
              <a:t>compiler, bas.exe, are listed below</a:t>
            </a:r>
            <a:r>
              <a:rPr lang="en-US" dirty="0" smtClean="0"/>
              <a:t>:</a:t>
            </a:r>
            <a:endParaRPr lang="en-US" dirty="0"/>
          </a:p>
          <a:p>
            <a:pPr marL="304800" lvl="1" indent="0">
              <a:buNone/>
            </a:pPr>
            <a:r>
              <a:rPr lang="en-US" dirty="0" err="1">
                <a:latin typeface="Berlin Sans FB" panose="020E0602020502020306" pitchFamily="34" charset="0"/>
              </a:rPr>
              <a:t>yacc</a:t>
            </a:r>
            <a:r>
              <a:rPr lang="en-US" dirty="0">
                <a:latin typeface="Berlin Sans FB" panose="020E0602020502020306" pitchFamily="34" charset="0"/>
              </a:rPr>
              <a:t> -d </a:t>
            </a:r>
            <a:r>
              <a:rPr lang="en-US" dirty="0" err="1">
                <a:latin typeface="Berlin Sans FB" panose="020E0602020502020306" pitchFamily="34" charset="0"/>
              </a:rPr>
              <a:t>bas.y</a:t>
            </a:r>
            <a:r>
              <a:rPr lang="en-US" dirty="0">
                <a:latin typeface="Berlin Sans FB" panose="020E0602020502020306" pitchFamily="34" charset="0"/>
              </a:rPr>
              <a:t>                   </a:t>
            </a:r>
            <a:r>
              <a:rPr lang="en-US" dirty="0" smtClean="0">
                <a:latin typeface="Berlin Sans FB" panose="020E0602020502020306" pitchFamily="34" charset="0"/>
              </a:rPr>
              <a:t>		</a:t>
            </a:r>
            <a:r>
              <a:rPr lang="en-US" dirty="0" smtClean="0"/>
              <a:t># </a:t>
            </a:r>
            <a:r>
              <a:rPr lang="en-US" dirty="0"/>
              <a:t>create </a:t>
            </a:r>
            <a:r>
              <a:rPr lang="en-US" dirty="0" err="1"/>
              <a:t>y.tab.h</a:t>
            </a:r>
            <a:r>
              <a:rPr lang="en-US" dirty="0"/>
              <a:t>, </a:t>
            </a:r>
            <a:r>
              <a:rPr lang="en-US" dirty="0" err="1"/>
              <a:t>y.tab.c</a:t>
            </a:r>
            <a:endParaRPr lang="en-US" dirty="0"/>
          </a:p>
          <a:p>
            <a:pPr marL="304800" lvl="1" indent="0">
              <a:buNone/>
            </a:pPr>
            <a:r>
              <a:rPr lang="en-US" dirty="0" err="1">
                <a:latin typeface="Berlin Sans FB" panose="020E0602020502020306" pitchFamily="34" charset="0"/>
              </a:rPr>
              <a:t>lex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bas.l</a:t>
            </a:r>
            <a:r>
              <a:rPr lang="en-US" dirty="0">
                <a:latin typeface="Berlin Sans FB" panose="020E0602020502020306" pitchFamily="34" charset="0"/>
              </a:rPr>
              <a:t>                       </a:t>
            </a:r>
            <a:r>
              <a:rPr lang="en-US" dirty="0" smtClean="0">
                <a:latin typeface="Berlin Sans FB" panose="020E0602020502020306" pitchFamily="34" charset="0"/>
              </a:rPr>
              <a:t>		</a:t>
            </a:r>
            <a:r>
              <a:rPr lang="en-US" dirty="0" smtClean="0"/>
              <a:t># </a:t>
            </a:r>
            <a:r>
              <a:rPr lang="en-US" dirty="0"/>
              <a:t>create </a:t>
            </a:r>
            <a:r>
              <a:rPr lang="en-US" dirty="0" err="1"/>
              <a:t>lex.yy.c</a:t>
            </a:r>
            <a:endParaRPr lang="en-US" dirty="0"/>
          </a:p>
          <a:p>
            <a:pPr marL="304800" lvl="1" indent="0">
              <a:buNone/>
            </a:pPr>
            <a:r>
              <a:rPr lang="en-US" dirty="0">
                <a:latin typeface="Berlin Sans FB" panose="020E0602020502020306" pitchFamily="34" charset="0"/>
              </a:rPr>
              <a:t>cc </a:t>
            </a:r>
            <a:r>
              <a:rPr lang="en-US" dirty="0" err="1">
                <a:latin typeface="Berlin Sans FB" panose="020E0602020502020306" pitchFamily="34" charset="0"/>
              </a:rPr>
              <a:t>lex.yy.c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y.tab.c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-</a:t>
            </a:r>
            <a:r>
              <a:rPr lang="en-US" dirty="0" smtClean="0">
                <a:latin typeface="Berlin Sans FB" panose="020E0602020502020306" pitchFamily="34" charset="0"/>
              </a:rPr>
              <a:t>o bas.exe   	</a:t>
            </a:r>
            <a:r>
              <a:rPr lang="en-US" dirty="0" smtClean="0"/>
              <a:t># compile/link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18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13" y="1628800"/>
            <a:ext cx="4833574" cy="2045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29400"/>
            <a:ext cx="2987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Berlin Sans FB" panose="020E0602020502020306" pitchFamily="34" charset="0"/>
              </a:rPr>
              <a:t>Courtesy </a:t>
            </a:r>
            <a:r>
              <a:rPr lang="en-US" sz="800" dirty="0">
                <a:latin typeface="Berlin Sans FB" panose="020E0602020502020306" pitchFamily="34" charset="0"/>
              </a:rPr>
              <a:t>of http://epaperpress.com/lexandyacc/intro.html</a:t>
            </a:r>
          </a:p>
        </p:txBody>
      </p:sp>
    </p:spTree>
    <p:extLst>
      <p:ext uri="{BB962C8B-B14F-4D97-AF65-F5344CB8AC3E}">
        <p14:creationId xmlns:p14="http://schemas.microsoft.com/office/powerpoint/2010/main" val="3428346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48" y="980728"/>
            <a:ext cx="8667248" cy="787400"/>
          </a:xfrm>
        </p:spPr>
        <p:txBody>
          <a:bodyPr/>
          <a:lstStyle/>
          <a:p>
            <a:r>
              <a:rPr lang="en-US" dirty="0" smtClean="0"/>
              <a:t>More about the Lex &amp; </a:t>
            </a:r>
            <a:r>
              <a:rPr lang="en-US" dirty="0" err="1" smtClean="0"/>
              <a:t>Yacc</a:t>
            </a:r>
            <a:r>
              <a:rPr lang="en-US" dirty="0" smtClean="0"/>
              <a:t> Files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48" y="3789040"/>
            <a:ext cx="8291513" cy="295232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reads the grammar descriptions in </a:t>
            </a:r>
            <a:r>
              <a:rPr lang="en-US" dirty="0" err="1"/>
              <a:t>bas.y</a:t>
            </a:r>
            <a:r>
              <a:rPr lang="en-US" dirty="0"/>
              <a:t> and generates a syntax analyzer (</a:t>
            </a:r>
            <a:r>
              <a:rPr lang="en-US" dirty="0" smtClean="0"/>
              <a:t>parser)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includes function </a:t>
            </a:r>
            <a:r>
              <a:rPr lang="en-US" dirty="0" err="1"/>
              <a:t>yyparse</a:t>
            </a:r>
            <a:r>
              <a:rPr lang="en-US" dirty="0"/>
              <a:t>, in file </a:t>
            </a:r>
            <a:r>
              <a:rPr lang="en-US" dirty="0" err="1" smtClean="0"/>
              <a:t>y.tab.c</a:t>
            </a:r>
            <a:endParaRPr lang="en-US" dirty="0" smtClean="0"/>
          </a:p>
          <a:p>
            <a:pPr lvl="1"/>
            <a:r>
              <a:rPr lang="en-US" dirty="0" smtClean="0"/>
              <a:t>Included </a:t>
            </a:r>
            <a:r>
              <a:rPr lang="en-US" dirty="0"/>
              <a:t>in file </a:t>
            </a:r>
            <a:r>
              <a:rPr lang="en-US" dirty="0" err="1"/>
              <a:t>bas.y</a:t>
            </a:r>
            <a:r>
              <a:rPr lang="en-US" dirty="0"/>
              <a:t> are token </a:t>
            </a:r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-d option </a:t>
            </a:r>
            <a:r>
              <a:rPr lang="en-US" dirty="0" smtClean="0"/>
              <a:t>asks </a:t>
            </a:r>
            <a:r>
              <a:rPr lang="en-US" dirty="0" err="1"/>
              <a:t>yacc</a:t>
            </a:r>
            <a:r>
              <a:rPr lang="en-US" dirty="0"/>
              <a:t> to generate definitions for tokens and place them in file </a:t>
            </a:r>
            <a:r>
              <a:rPr lang="en-US" dirty="0" err="1" smtClean="0"/>
              <a:t>y.tab.h</a:t>
            </a:r>
            <a:endParaRPr lang="en-US" dirty="0" smtClean="0"/>
          </a:p>
          <a:p>
            <a:r>
              <a:rPr lang="en-US" dirty="0" smtClean="0"/>
              <a:t>Lex </a:t>
            </a:r>
            <a:r>
              <a:rPr lang="en-US" dirty="0"/>
              <a:t>reads the pattern descriptions in </a:t>
            </a:r>
            <a:r>
              <a:rPr lang="en-US" dirty="0" err="1"/>
              <a:t>bas.l</a:t>
            </a:r>
            <a:r>
              <a:rPr lang="en-US" dirty="0"/>
              <a:t>, includes file </a:t>
            </a:r>
            <a:r>
              <a:rPr lang="en-US" dirty="0" err="1"/>
              <a:t>y.tab.h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lexical analyzer, function </a:t>
            </a:r>
            <a:r>
              <a:rPr lang="en-US" dirty="0" err="1"/>
              <a:t>yylex</a:t>
            </a:r>
            <a:r>
              <a:rPr lang="en-US" dirty="0"/>
              <a:t>, in file </a:t>
            </a:r>
            <a:r>
              <a:rPr lang="en-US" dirty="0" err="1" smtClean="0"/>
              <a:t>lex.yy.c</a:t>
            </a:r>
            <a:endParaRPr lang="en-US" dirty="0"/>
          </a:p>
          <a:p>
            <a:r>
              <a:rPr lang="en-US" dirty="0" smtClean="0"/>
              <a:t>Finally</a:t>
            </a:r>
            <a:r>
              <a:rPr lang="en-US" dirty="0"/>
              <a:t>, the </a:t>
            </a:r>
            <a:r>
              <a:rPr lang="en-US" dirty="0" err="1"/>
              <a:t>lexer</a:t>
            </a:r>
            <a:r>
              <a:rPr lang="en-US" dirty="0"/>
              <a:t> and parser are compiled and linked together to create executable </a:t>
            </a:r>
            <a:r>
              <a:rPr lang="en-US" dirty="0" smtClean="0"/>
              <a:t>bas.exe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main we call </a:t>
            </a:r>
            <a:r>
              <a:rPr lang="en-US" dirty="0" err="1"/>
              <a:t>yyparse</a:t>
            </a:r>
            <a:r>
              <a:rPr lang="en-US" dirty="0"/>
              <a:t> to run the </a:t>
            </a:r>
            <a:r>
              <a:rPr lang="en-US" dirty="0" smtClean="0"/>
              <a:t>compiler</a:t>
            </a:r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yyparse</a:t>
            </a:r>
            <a:r>
              <a:rPr lang="en-US" dirty="0"/>
              <a:t> automatically calls </a:t>
            </a:r>
            <a:r>
              <a:rPr lang="en-US" dirty="0" err="1"/>
              <a:t>yylex</a:t>
            </a:r>
            <a:r>
              <a:rPr lang="en-US" dirty="0"/>
              <a:t> to obtain each </a:t>
            </a:r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13" y="1628800"/>
            <a:ext cx="4833574" cy="2045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29400"/>
            <a:ext cx="2987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Berlin Sans FB" panose="020E0602020502020306" pitchFamily="34" charset="0"/>
              </a:rPr>
              <a:t>Courtesy </a:t>
            </a:r>
            <a:r>
              <a:rPr lang="en-US" sz="800" dirty="0">
                <a:latin typeface="Berlin Sans FB" panose="020E0602020502020306" pitchFamily="34" charset="0"/>
              </a:rPr>
              <a:t>of http://epaperpress.com/lexandyacc/intro.html</a:t>
            </a:r>
          </a:p>
        </p:txBody>
      </p:sp>
    </p:spTree>
    <p:extLst>
      <p:ext uri="{BB962C8B-B14F-4D97-AF65-F5344CB8AC3E}">
        <p14:creationId xmlns:p14="http://schemas.microsoft.com/office/powerpoint/2010/main" val="23817395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31" y="2888868"/>
            <a:ext cx="3603938" cy="38525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2843808" y="3717032"/>
            <a:ext cx="3384376" cy="11521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63" y="1628800"/>
            <a:ext cx="8291513" cy="4622800"/>
          </a:xfrm>
        </p:spPr>
        <p:txBody>
          <a:bodyPr/>
          <a:lstStyle/>
          <a:p>
            <a:r>
              <a:rPr lang="en-US" dirty="0" smtClean="0"/>
              <a:t>Lex and </a:t>
            </a:r>
            <a:r>
              <a:rPr lang="en-US" dirty="0" err="1" smtClean="0"/>
              <a:t>Yacc</a:t>
            </a:r>
            <a:r>
              <a:rPr lang="en-US" dirty="0" smtClean="0"/>
              <a:t> are able to do the following</a:t>
            </a:r>
          </a:p>
          <a:p>
            <a:r>
              <a:rPr lang="en-US" dirty="0" smtClean="0"/>
              <a:t>Now, our target is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8368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48" y="980728"/>
            <a:ext cx="8291513" cy="640768"/>
          </a:xfrm>
        </p:spPr>
        <p:txBody>
          <a:bodyPr/>
          <a:lstStyle/>
          <a:p>
            <a:r>
              <a:rPr lang="en-US" dirty="0" smtClean="0"/>
              <a:t>Data Sharing between Lex and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50694" y="2708300"/>
            <a:ext cx="2735263" cy="1728787"/>
          </a:xfrm>
          <a:prstGeom prst="rect">
            <a:avLst/>
          </a:prstGeom>
          <a:solidFill>
            <a:schemeClr val="tx1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044" y="1628800"/>
            <a:ext cx="4851400" cy="319246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rtl="0" fontAlgn="base">
              <a:lnSpc>
                <a:spcPct val="95000"/>
              </a:lnSpc>
              <a:spcBef>
                <a:spcPct val="45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571500" indent="-2286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>
                <a:solidFill>
                  <a:schemeClr val="tx1"/>
                </a:solidFill>
                <a:latin typeface="Book Antiqua" pitchFamily="18" charset="0"/>
                <a:ea typeface="+mn-ea"/>
              </a:defRPr>
            </a:lvl2pPr>
            <a:lvl3pPr marL="8636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-"/>
              <a:defRPr sz="2000">
                <a:solidFill>
                  <a:schemeClr val="tx1"/>
                </a:solidFill>
                <a:latin typeface="Book Antiqua" pitchFamily="18" charset="0"/>
                <a:ea typeface="+mn-ea"/>
              </a:defRPr>
            </a:lvl3pPr>
            <a:lvl4pPr marL="1092200" indent="-1143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·"/>
              <a:defRPr>
                <a:solidFill>
                  <a:schemeClr val="tx1"/>
                </a:solidFill>
                <a:latin typeface="Book Antiqua" pitchFamily="18" charset="0"/>
                <a:ea typeface="+mn-ea"/>
              </a:defRPr>
            </a:lvl4pPr>
            <a:lvl5pPr marL="14351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Book Antiqua" pitchFamily="18" charset="0"/>
                <a:ea typeface="+mn-ea"/>
              </a:defRPr>
            </a:lvl5pPr>
            <a:lvl6pPr marL="18923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3495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8067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63900" indent="-17780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%{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#include &lt;</a:t>
            </a:r>
            <a:r>
              <a:rPr lang="en-US" altLang="zh-TW" sz="1600" b="1" kern="0" dirty="0" err="1" smtClean="0">
                <a:solidFill>
                  <a:schemeClr val="folHlink"/>
                </a:solidFill>
              </a:rPr>
              <a:t>stdio.h</a:t>
            </a:r>
            <a:r>
              <a:rPr lang="en-US" altLang="zh-TW" sz="1600" b="1" kern="0" dirty="0" smtClean="0">
                <a:solidFill>
                  <a:schemeClr val="folHlink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accent2"/>
                </a:solidFill>
              </a:rPr>
              <a:t>#include "</a:t>
            </a:r>
            <a:r>
              <a:rPr lang="en-US" altLang="zh-TW" sz="1600" b="1" kern="0" dirty="0" err="1" smtClean="0">
                <a:solidFill>
                  <a:schemeClr val="accent2"/>
                </a:solidFill>
              </a:rPr>
              <a:t>y.tab.h</a:t>
            </a:r>
            <a:r>
              <a:rPr lang="en-US" altLang="zh-TW" sz="1600" b="1" kern="0" dirty="0" smtClean="0">
                <a:solidFill>
                  <a:schemeClr val="accent2"/>
                </a:solidFill>
              </a:rPr>
              <a:t>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%}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id        [_a-</a:t>
            </a:r>
            <a:r>
              <a:rPr lang="en-US" altLang="zh-TW" sz="1600" b="1" kern="0" dirty="0" err="1" smtClean="0">
                <a:solidFill>
                  <a:schemeClr val="folHlink"/>
                </a:solidFill>
              </a:rPr>
              <a:t>zA</a:t>
            </a:r>
            <a:r>
              <a:rPr lang="en-US" altLang="zh-TW" sz="1600" b="1" kern="0" dirty="0" smtClean="0">
                <a:solidFill>
                  <a:schemeClr val="folHlink"/>
                </a:solidFill>
              </a:rPr>
              <a:t>-Z][_a-zA-Z0-9]*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%%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err="1" smtClean="0">
                <a:solidFill>
                  <a:schemeClr val="folHlink"/>
                </a:solidFill>
              </a:rPr>
              <a:t>int</a:t>
            </a:r>
            <a:r>
              <a:rPr lang="en-US" altLang="zh-TW" sz="1600" b="1" kern="0" dirty="0" smtClean="0">
                <a:solidFill>
                  <a:schemeClr val="folHlink"/>
                </a:solidFill>
              </a:rPr>
              <a:t>       { return INT;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char      { return CHAR;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float     { return FLOAT;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kern="0" dirty="0" smtClean="0">
                <a:solidFill>
                  <a:schemeClr val="folHlink"/>
                </a:solidFill>
              </a:rPr>
              <a:t>{id}      { return ID;}</a:t>
            </a:r>
            <a:endParaRPr lang="en-US" altLang="zh-TW" sz="1600" b="1" kern="0" dirty="0" smtClean="0">
              <a:solidFill>
                <a:schemeClr val="folHlin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7044" y="4795862"/>
            <a:ext cx="4851400" cy="18986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%{</a:t>
            </a:r>
          </a:p>
          <a:p>
            <a:pPr eaLnBrk="1" hangingPunct="1">
              <a:buFontTx/>
              <a:buNone/>
            </a:pP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#include &lt;</a:t>
            </a:r>
            <a:r>
              <a:rPr lang="en-US" altLang="zh-TW" sz="1600" b="1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stdio.h</a:t>
            </a: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#include &lt;</a:t>
            </a:r>
            <a:r>
              <a:rPr lang="en-US" altLang="zh-TW" sz="1600" b="1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stdlib.h</a:t>
            </a: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%}</a:t>
            </a:r>
          </a:p>
          <a:p>
            <a:pPr eaLnBrk="1" hangingPunct="1">
              <a:buFontTx/>
              <a:buNone/>
            </a:pP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%token  CHAR, FLOAT, ID, INT</a:t>
            </a:r>
          </a:p>
          <a:p>
            <a:pPr eaLnBrk="1" hangingPunct="1">
              <a:buFontTx/>
              <a:buNone/>
            </a:pPr>
            <a:r>
              <a:rPr lang="en-US" altLang="zh-TW" sz="1600" b="1" dirty="0">
                <a:solidFill>
                  <a:schemeClr val="folHlink"/>
                </a:solidFill>
                <a:latin typeface="Book Antiqua" panose="02040602050305030304" pitchFamily="18" charset="0"/>
              </a:rPr>
              <a:t>%%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50694" y="1484337"/>
            <a:ext cx="3022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8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yacc</a:t>
            </a:r>
            <a:r>
              <a:rPr lang="en-US" altLang="zh-TW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> -d </a:t>
            </a:r>
            <a:r>
              <a:rPr lang="en-US" altLang="zh-TW" sz="18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xxx.y</a:t>
            </a:r>
            <a:r>
              <a:rPr lang="en-US" altLang="zh-TW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/>
            </a:r>
            <a:br>
              <a:rPr lang="en-US" altLang="zh-TW" sz="1800" b="1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US" altLang="zh-TW" sz="1800" dirty="0">
                <a:solidFill>
                  <a:schemeClr val="tx1"/>
                </a:solidFill>
                <a:latin typeface="Book Antiqua" panose="02040602050305030304" pitchFamily="18" charset="0"/>
              </a:rPr>
              <a:t>Produced</a:t>
            </a:r>
            <a:endParaRPr lang="en-US" altLang="zh-TW" sz="18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>	  </a:t>
            </a:r>
            <a:r>
              <a:rPr lang="en-US" altLang="zh-TW" sz="1800" b="1" kern="0" dirty="0" err="1">
                <a:solidFill>
                  <a:schemeClr val="accent2"/>
                </a:solidFill>
                <a:latin typeface="Book Antiqua" pitchFamily="18" charset="0"/>
                <a:ea typeface="+mn-ea"/>
              </a:rPr>
              <a:t>y.tab.h</a:t>
            </a:r>
            <a:r>
              <a:rPr lang="en-US" altLang="zh-TW" sz="1800" b="1" dirty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</a:p>
          <a:p>
            <a:pPr eaLnBrk="1" hangingPunct="1">
              <a:buFontTx/>
              <a:buNone/>
            </a:pPr>
            <a:endParaRPr lang="en-US" altLang="zh-TW" sz="1800" b="1" dirty="0">
              <a:latin typeface="Book Antiqua" panose="0204060205030503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dirty="0">
                <a:latin typeface="Book Antiqua" panose="02040602050305030304" pitchFamily="18" charset="0"/>
              </a:rPr>
              <a:t># define CHAR 258</a:t>
            </a:r>
          </a:p>
          <a:p>
            <a:pPr eaLnBrk="1" hangingPunct="1">
              <a:buFontTx/>
              <a:buNone/>
            </a:pPr>
            <a:r>
              <a:rPr lang="en-US" altLang="zh-TW" sz="1800" b="1" dirty="0">
                <a:latin typeface="Book Antiqua" panose="02040602050305030304" pitchFamily="18" charset="0"/>
              </a:rPr>
              <a:t># define FLOAT 259</a:t>
            </a:r>
          </a:p>
          <a:p>
            <a:pPr eaLnBrk="1" hangingPunct="1">
              <a:buFontTx/>
              <a:buNone/>
            </a:pPr>
            <a:r>
              <a:rPr lang="en-US" altLang="zh-TW" sz="1800" b="1" dirty="0">
                <a:latin typeface="Book Antiqua" panose="02040602050305030304" pitchFamily="18" charset="0"/>
              </a:rPr>
              <a:t># define ID 260</a:t>
            </a:r>
          </a:p>
          <a:p>
            <a:pPr eaLnBrk="1" hangingPunct="1">
              <a:buFontTx/>
              <a:buNone/>
            </a:pPr>
            <a:r>
              <a:rPr lang="en-US" altLang="zh-TW" sz="1800" b="1" dirty="0">
                <a:latin typeface="Book Antiqua" panose="02040602050305030304" pitchFamily="18" charset="0"/>
              </a:rPr>
              <a:t># define INT 261</a:t>
            </a:r>
          </a:p>
          <a:p>
            <a:pPr eaLnBrk="1" hangingPunct="1">
              <a:buFontTx/>
              <a:buNone/>
            </a:pPr>
            <a:endParaRPr lang="en-US" altLang="zh-TW" sz="1800" b="1" dirty="0">
              <a:latin typeface="Book Antiqua" panose="0204060205030503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33057" y="4868887"/>
            <a:ext cx="11953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000" b="1">
                <a:latin typeface="Book Antiqua" panose="02040602050305030304" pitchFamily="18" charset="0"/>
              </a:rPr>
              <a:t>parser.y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999707" y="1628800"/>
            <a:ext cx="132873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000" b="1">
                <a:latin typeface="Book Antiqua" panose="02040602050305030304" pitchFamily="18" charset="0"/>
              </a:rPr>
              <a:t>scanner.l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483768" y="2924944"/>
            <a:ext cx="316835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979712" y="2924944"/>
            <a:ext cx="3672408" cy="3147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251520" y="2132856"/>
            <a:ext cx="2448272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686710" y="2105236"/>
            <a:ext cx="140557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31291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 of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Rules may be recursive</a:t>
            </a:r>
          </a:p>
          <a:p>
            <a:r>
              <a:rPr lang="en-US" dirty="0"/>
              <a:t>Rules may be </a:t>
            </a:r>
            <a:r>
              <a:rPr lang="en-US" dirty="0" smtClean="0"/>
              <a:t>ambiguous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bottom-up parsing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Also known as Shift/Reduce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parsing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 a token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Push onto stack</a:t>
            </a:r>
          </a:p>
          <a:p>
            <a:pPr lvl="1"/>
            <a:r>
              <a:rPr lang="en-US" dirty="0"/>
              <a:t>Can it reduced (How do we know?)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yes: Reduce using a rule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no: Get another token</a:t>
            </a:r>
          </a:p>
          <a:p>
            <a:r>
              <a:rPr lang="en-US" dirty="0" err="1"/>
              <a:t>Yacc</a:t>
            </a:r>
            <a:r>
              <a:rPr lang="en-US" dirty="0"/>
              <a:t> cannot look ahead more than one token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7" name="TextBox 6"/>
          <p:cNvSpPr txBox="1"/>
          <p:nvPr/>
        </p:nvSpPr>
        <p:spPr>
          <a:xfrm>
            <a:off x="6032517" y="1988840"/>
            <a:ext cx="2931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ß"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No problem</a:t>
            </a:r>
          </a:p>
          <a:p>
            <a:pPr marL="342900" indent="-342900">
              <a:buFont typeface="Wingdings" panose="05000000000000000000" pitchFamily="2" charset="2"/>
              <a:buChar char="ß"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We got you covered. There are example grammars.</a:t>
            </a:r>
          </a:p>
          <a:p>
            <a:pPr marL="342900" indent="-342900">
              <a:buFont typeface="Wingdings" panose="05000000000000000000" pitchFamily="2" charset="2"/>
              <a:buChar char="ß"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ß"/>
            </a:pPr>
            <a:endParaRPr lang="en-US" dirty="0">
              <a:latin typeface="Book Antiqua" panose="020406020503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ß"/>
            </a:pPr>
            <a:r>
              <a:rPr lang="en-US" dirty="0" smtClean="0">
                <a:latin typeface="Book Antiqua" panose="02040602050305030304" pitchFamily="18" charset="0"/>
              </a:rPr>
              <a:t>Use </a:t>
            </a:r>
            <a:r>
              <a:rPr lang="en-US" dirty="0" err="1" smtClean="0">
                <a:latin typeface="Berlin Sans FB" panose="020E0602020502020306" pitchFamily="34" charset="0"/>
              </a:rPr>
              <a:t>printf</a:t>
            </a:r>
            <a:r>
              <a:rPr lang="en-US" dirty="0" smtClean="0">
                <a:latin typeface="Book Antiqua" panose="02040602050305030304" pitchFamily="18" charset="0"/>
              </a:rPr>
              <a:t> wisely</a:t>
            </a:r>
          </a:p>
          <a:p>
            <a:pPr marL="342900" indent="-342900">
              <a:buFont typeface="Wingdings" panose="05000000000000000000" pitchFamily="2" charset="2"/>
              <a:buChar char="ß"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851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</a:t>
            </a:r>
            <a:r>
              <a:rPr lang="en-US" dirty="0" err="1" smtClean="0"/>
              <a:t>Yacc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shift/reduce </a:t>
            </a:r>
            <a:r>
              <a:rPr lang="en-US" altLang="zh-TW" b="1" dirty="0">
                <a:solidFill>
                  <a:srgbClr val="FF0000"/>
                </a:solidFill>
              </a:rPr>
              <a:t>conflict</a:t>
            </a:r>
            <a:endParaRPr lang="en-US" altLang="zh-TW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occurs when a grammar is written in such a way that a decision between shifting and reducing can not be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made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/>
            <a:r>
              <a:rPr lang="en-US" altLang="zh-TW" dirty="0" smtClean="0"/>
              <a:t>E.g., IF-ELSE </a:t>
            </a:r>
            <a:r>
              <a:rPr lang="en-US" altLang="zh-TW" dirty="0" err="1" smtClean="0"/>
              <a:t>ambigious</a:t>
            </a:r>
            <a:endParaRPr lang="en-US" altLang="zh-TW" dirty="0"/>
          </a:p>
          <a:p>
            <a:pPr eaLnBrk="1" hangingPunct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resolve this conflict,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yacc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will choose 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shift</a:t>
            </a:r>
          </a:p>
          <a:p>
            <a:pPr eaLnBrk="1" hangingPunct="1"/>
            <a:r>
              <a:rPr lang="en-US" altLang="zh-TW" dirty="0" smtClean="0"/>
              <a:t>In order to take control of the parsing procedure</a:t>
            </a:r>
          </a:p>
          <a:p>
            <a:pPr lvl="1"/>
            <a:r>
              <a:rPr lang="en-US" altLang="zh-TW" dirty="0" smtClean="0"/>
              <a:t>You could rewrite the grammar to avoid the conflict</a:t>
            </a:r>
            <a:endParaRPr lang="en-US" altLang="zh-TW" dirty="0"/>
          </a:p>
          <a:p>
            <a:pPr eaLnBrk="1" hangingPunct="1"/>
            <a:endParaRPr lang="en-US" altLang="zh-TW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0345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72" y="1739766"/>
            <a:ext cx="5930944" cy="507360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u="sng" dirty="0" smtClean="0">
                <a:solidFill>
                  <a:srgbClr val="D09E00"/>
                </a:solidFill>
              </a:rPr>
              <a:t>Parser</a:t>
            </a:r>
            <a:endParaRPr lang="en-US" altLang="zh-TW" sz="1600" b="1" u="sng" dirty="0" smtClean="0">
              <a:solidFill>
                <a:srgbClr val="D09E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 smtClean="0">
                <a:latin typeface="Courier New" panose="02070309020205020404" pitchFamily="49" charset="0"/>
              </a:rPr>
              <a:t>expr </a:t>
            </a:r>
            <a:r>
              <a:rPr lang="en-US" altLang="zh-TW" sz="1400" b="1" dirty="0">
                <a:latin typeface="Courier New" panose="02070309020205020404" pitchFamily="49" charset="0"/>
              </a:rPr>
              <a:t>: expr '+' </a:t>
            </a:r>
            <a:r>
              <a:rPr lang="en-US" altLang="zh-TW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term</a:t>
            </a:r>
            <a:r>
              <a:rPr lang="en-US" altLang="zh-TW" sz="1400" b="1" dirty="0">
                <a:latin typeface="Courier New" panose="02070309020205020404" pitchFamily="49" charset="0"/>
              </a:rPr>
              <a:t> 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     | term  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term : term '*' </a:t>
            </a:r>
            <a:r>
              <a:rPr lang="en-US" altLang="zh-TW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factor</a:t>
            </a:r>
            <a:r>
              <a:rPr lang="en-US" altLang="zh-TW" sz="1400" b="1" dirty="0">
                <a:latin typeface="Courier New" panose="02070309020205020404" pitchFamily="49" charset="0"/>
              </a:rPr>
              <a:t> 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     | factor           { $$ = $1;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     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factor : '(' expr '</a:t>
            </a:r>
            <a:r>
              <a:rPr lang="en-US" altLang="zh-TW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zh-TW" sz="1400" b="1" dirty="0">
                <a:latin typeface="Courier New" panose="02070309020205020404" pitchFamily="49" charset="0"/>
              </a:rPr>
              <a:t>'   { $$ = $2;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       | ID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       | NUM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b="1" dirty="0">
                <a:latin typeface="Courier New" panose="02070309020205020404" pitchFamily="49" charset="0"/>
              </a:rPr>
              <a:t>       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sz="1400" b="1" u="sng" dirty="0" smtClean="0">
                <a:solidFill>
                  <a:srgbClr val="D09E00"/>
                </a:solidFill>
              </a:rPr>
              <a:t>Scanner</a:t>
            </a:r>
            <a:endParaRPr lang="en-US" altLang="zh-TW" sz="1400" b="1" dirty="0">
              <a:solidFill>
                <a:srgbClr val="D09E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%{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#include "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y.tab.h</a:t>
            </a:r>
            <a:r>
              <a:rPr lang="en-US" altLang="zh-TW" sz="1400" b="1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#include "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parser.h</a:t>
            </a:r>
            <a:r>
              <a:rPr lang="en-US" altLang="zh-TW" sz="1400" b="1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#include &lt;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math.h</a:t>
            </a:r>
            <a:r>
              <a:rPr lang="en-US" altLang="zh-TW" sz="1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%}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([0-9]+|([0-9]*\.[0-9]+)([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eE</a:t>
            </a:r>
            <a:r>
              <a:rPr lang="en-US" altLang="zh-TW" sz="1400" b="1" dirty="0">
                <a:latin typeface="Courier New" panose="02070309020205020404" pitchFamily="49" charset="0"/>
              </a:rPr>
              <a:t>][-+]?[0-9]+)?)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 err="1">
                <a:solidFill>
                  <a:srgbClr val="002BE2"/>
                </a:solidFill>
                <a:latin typeface="Courier New" panose="02070309020205020404" pitchFamily="49" charset="0"/>
              </a:rPr>
              <a:t>yylval.dval</a:t>
            </a:r>
            <a:r>
              <a:rPr lang="en-US" altLang="zh-TW" sz="1400" b="1" dirty="0">
                <a:solidFill>
                  <a:srgbClr val="002BE2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 err="1">
                <a:solidFill>
                  <a:srgbClr val="002BE2"/>
                </a:solidFill>
                <a:latin typeface="Courier New" panose="02070309020205020404" pitchFamily="49" charset="0"/>
              </a:rPr>
              <a:t>atof</a:t>
            </a:r>
            <a:r>
              <a:rPr lang="en-US" altLang="zh-TW" sz="1400" b="1" dirty="0">
                <a:solidFill>
                  <a:srgbClr val="002BE2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2BE2"/>
                </a:solidFill>
                <a:latin typeface="Courier New" panose="02070309020205020404" pitchFamily="49" charset="0"/>
              </a:rPr>
              <a:t>yytext</a:t>
            </a:r>
            <a:r>
              <a:rPr lang="en-US" altLang="zh-TW" sz="1400" b="1" dirty="0">
                <a:solidFill>
                  <a:srgbClr val="002BE2"/>
                </a:solidFill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return </a:t>
            </a:r>
            <a:r>
              <a:rPr lang="en-US" altLang="zh-TW" sz="1400" b="1" dirty="0" smtClean="0">
                <a:latin typeface="Courier New" panose="02070309020205020404" pitchFamily="49" charset="0"/>
              </a:rPr>
              <a:t>NUM;</a:t>
            </a:r>
            <a:endParaRPr lang="en-US" altLang="zh-TW" sz="1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[ \t]	;		 /* ignore white space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1400" b="1" dirty="0"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483768" y="3522494"/>
            <a:ext cx="19575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 </a:t>
            </a:r>
            <a:r>
              <a:rPr lang="en-US" altLang="zh-TW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Default</a:t>
            </a:r>
            <a:r>
              <a:rPr lang="en-US" altLang="zh-TW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: $$ = $1;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2240" y="1768128"/>
            <a:ext cx="187743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eaLnBrk="1" hangingPunct="1">
              <a:buFontTx/>
              <a:buNone/>
            </a:pPr>
            <a:r>
              <a:rPr lang="en-US" altLang="zh-TW" sz="2000" dirty="0" smtClean="0">
                <a:solidFill>
                  <a:srgbClr val="D09E00"/>
                </a:solidFill>
                <a:latin typeface="Book Antiqua" panose="02040602050305030304" pitchFamily="18" charset="0"/>
              </a:rPr>
              <a:t>An expression:</a:t>
            </a:r>
          </a:p>
          <a:p>
            <a:pPr marL="0" lvl="1" eaLnBrk="1" hangingPunct="1">
              <a:buFontTx/>
              <a:buNone/>
            </a:pPr>
            <a:r>
              <a:rPr lang="en-US" altLang="zh-TW" sz="2000" dirty="0" smtClean="0">
                <a:latin typeface="Book Antiqua" panose="02040602050305030304" pitchFamily="18" charset="0"/>
              </a:rPr>
              <a:t>a </a:t>
            </a:r>
            <a:r>
              <a:rPr lang="en-US" altLang="zh-TW" sz="2000" dirty="0">
                <a:latin typeface="Book Antiqua" panose="02040602050305030304" pitchFamily="18" charset="0"/>
              </a:rPr>
              <a:t>= 4 +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6</a:t>
            </a:r>
          </a:p>
          <a:p>
            <a:pPr marL="0" lvl="1" eaLnBrk="1" hangingPunct="1">
              <a:buFontTx/>
              <a:buNone/>
            </a:pPr>
            <a:endParaRPr lang="en-US" altLang="zh-TW" sz="2000" dirty="0">
              <a:latin typeface="Book Antiqua" panose="02040602050305030304" pitchFamily="18" charset="0"/>
            </a:endParaRPr>
          </a:p>
          <a:p>
            <a:pPr marL="0" lvl="1" eaLnBrk="1" hangingPunct="1">
              <a:buFontTx/>
              <a:buNone/>
            </a:pPr>
            <a:r>
              <a:rPr lang="en-US" altLang="zh-TW" sz="2000" dirty="0" smtClean="0">
                <a:latin typeface="Book Antiqua" panose="02040602050305030304" pitchFamily="18" charset="0"/>
              </a:rPr>
              <a:t>// </a:t>
            </a:r>
            <a:r>
              <a:rPr lang="en-US" altLang="zh-TW" sz="2000" dirty="0" smtClean="0">
                <a:solidFill>
                  <a:schemeClr val="accent2"/>
                </a:solidFill>
                <a:latin typeface="Book Antiqua" panose="02040602050305030304" pitchFamily="18" charset="0"/>
              </a:rPr>
              <a:t>a=10</a:t>
            </a:r>
            <a:endParaRPr lang="en-US" altLang="zh-TW" sz="2000" dirty="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85288" y="2115712"/>
            <a:ext cx="28803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259632" y="5877272"/>
            <a:ext cx="504056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043608" y="3573016"/>
            <a:ext cx="504056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742400" y="2397600"/>
            <a:ext cx="6055200" cy="4107418"/>
          </a:xfrm>
          <a:custGeom>
            <a:avLst/>
            <a:gdLst>
              <a:gd name="connsiteX0" fmla="*/ 6055200 w 6055200"/>
              <a:gd name="connsiteY0" fmla="*/ 0 h 4107418"/>
              <a:gd name="connsiteX1" fmla="*/ 2793600 w 6055200"/>
              <a:gd name="connsiteY1" fmla="*/ 3765600 h 4107418"/>
              <a:gd name="connsiteX2" fmla="*/ 0 w 6055200"/>
              <a:gd name="connsiteY2" fmla="*/ 3700800 h 410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5200" h="4107418">
                <a:moveTo>
                  <a:pt x="6055200" y="0"/>
                </a:moveTo>
                <a:cubicBezTo>
                  <a:pt x="4929000" y="1574400"/>
                  <a:pt x="3802800" y="3148800"/>
                  <a:pt x="2793600" y="3765600"/>
                </a:cubicBezTo>
                <a:cubicBezTo>
                  <a:pt x="1784400" y="4382400"/>
                  <a:pt x="892200" y="4041600"/>
                  <a:pt x="0" y="37008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5" name="Straight Arrow Connector 14"/>
          <p:cNvCxnSpPr>
            <a:endCxn id="12" idx="3"/>
          </p:cNvCxnSpPr>
          <p:nvPr/>
        </p:nvCxnSpPr>
        <p:spPr bwMode="auto">
          <a:xfrm flipH="1" flipV="1">
            <a:off x="1117425" y="3818867"/>
            <a:ext cx="142207" cy="2202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3"/>
          <p:cNvGrpSpPr/>
          <p:nvPr/>
        </p:nvGrpSpPr>
        <p:grpSpPr>
          <a:xfrm>
            <a:off x="603599" y="2292555"/>
            <a:ext cx="666932" cy="1280461"/>
            <a:chOff x="603599" y="2292555"/>
            <a:chExt cx="666932" cy="1280461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611560" y="3356992"/>
              <a:ext cx="505865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617084" y="2924946"/>
              <a:ext cx="653447" cy="3083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611560" y="2679095"/>
              <a:ext cx="405333" cy="2036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603599" y="2292555"/>
              <a:ext cx="653447" cy="3083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" name="Straight Connector 25"/>
          <p:cNvCxnSpPr/>
          <p:nvPr/>
        </p:nvCxnSpPr>
        <p:spPr bwMode="auto">
          <a:xfrm>
            <a:off x="6732240" y="2403744"/>
            <a:ext cx="1141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211960" y="2050016"/>
            <a:ext cx="2520280" cy="2232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16808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/>
              <a:t>`%start'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     Specify the grammar's start symbol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/>
              <a:t>`%union'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     Declare the collection of data types that semantic values may have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/>
              <a:t>`%token'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     Declare a terminal symbol (token type name) with no precedence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     associativity specified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/>
              <a:t>`%type'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     Declare the type of semantic values for a nonterminal symbol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81345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Declarations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altLang="zh-TW" b="1" dirty="0"/>
              <a:t>`%right'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   Declare a terminal symbol (token type name) that is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   right-associative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b="1" dirty="0"/>
              <a:t>`%left'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   Declare a terminal symbol (token type name) that is left-associative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b="1" dirty="0"/>
              <a:t>`%</a:t>
            </a:r>
            <a:r>
              <a:rPr lang="en-US" altLang="zh-TW" b="1" dirty="0" err="1"/>
              <a:t>nonassoc</a:t>
            </a:r>
            <a:r>
              <a:rPr lang="en-US" altLang="zh-TW" b="1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   Declare a terminal symbol (token type name) that is </a:t>
            </a:r>
            <a:r>
              <a:rPr lang="en-US" altLang="zh-TW" dirty="0" err="1"/>
              <a:t>nonassociative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     (using it in a way that would be associative is a syntax error,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    ex: x </a:t>
            </a:r>
            <a:r>
              <a:rPr lang="en-US" altLang="zh-TW" i="1" dirty="0"/>
              <a:t>op</a:t>
            </a:r>
            <a:r>
              <a:rPr lang="en-US" altLang="zh-TW" dirty="0"/>
              <a:t>. y </a:t>
            </a:r>
            <a:r>
              <a:rPr lang="en-US" altLang="zh-TW" i="1" dirty="0"/>
              <a:t>op</a:t>
            </a:r>
            <a:r>
              <a:rPr lang="en-US" altLang="zh-TW" dirty="0"/>
              <a:t>. z is syntax error)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48382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/>
              <a:t>Please </a:t>
            </a:r>
            <a:r>
              <a:rPr lang="en-US" altLang="zh-TW" dirty="0"/>
              <a:t>refer to the </a:t>
            </a:r>
            <a:r>
              <a:rPr lang="en-US" altLang="zh-TW" dirty="0">
                <a:hlinkClick r:id="rId2"/>
              </a:rPr>
              <a:t>online manual for </a:t>
            </a:r>
            <a:r>
              <a:rPr lang="en-US" altLang="zh-TW" dirty="0" err="1" smtClean="0">
                <a:hlinkClick r:id="rId2"/>
              </a:rPr>
              <a:t>Yacc</a:t>
            </a:r>
            <a:r>
              <a:rPr lang="en-US" altLang="zh-TW" dirty="0" smtClean="0"/>
              <a:t> </a:t>
            </a:r>
            <a:r>
              <a:rPr lang="en-US" altLang="zh-TW" dirty="0"/>
              <a:t>on </a:t>
            </a:r>
            <a:r>
              <a:rPr lang="en-US" altLang="zh-TW" dirty="0">
                <a:hlinkClick r:id="rId3"/>
              </a:rPr>
              <a:t>The Lex &amp; </a:t>
            </a:r>
            <a:r>
              <a:rPr lang="en-US" altLang="zh-TW" dirty="0" err="1">
                <a:hlinkClick r:id="rId3"/>
              </a:rPr>
              <a:t>Yacc</a:t>
            </a:r>
            <a:r>
              <a:rPr lang="en-US" altLang="zh-TW" dirty="0">
                <a:hlinkClick r:id="rId3"/>
              </a:rPr>
              <a:t> Page</a:t>
            </a:r>
            <a:endParaRPr lang="en-US" altLang="zh-TW" dirty="0"/>
          </a:p>
          <a:p>
            <a:pPr eaLnBrk="1" hangingPunct="1">
              <a:lnSpc>
                <a:spcPct val="80000"/>
              </a:lnSpc>
            </a:pPr>
            <a:endParaRPr lang="en-US" altLang="zh-TW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dirty="0" err="1" smtClean="0"/>
              <a:t>lex</a:t>
            </a:r>
            <a:r>
              <a:rPr lang="en-US" altLang="zh-TW" dirty="0" smtClean="0"/>
              <a:t> </a:t>
            </a:r>
            <a:r>
              <a:rPr lang="en-US" altLang="zh-TW" dirty="0"/>
              <a:t>&amp; </a:t>
            </a:r>
            <a:r>
              <a:rPr lang="en-US" altLang="zh-TW" dirty="0" err="1"/>
              <a:t>yacc</a:t>
            </a:r>
            <a:r>
              <a:rPr lang="en-US" altLang="zh-TW" dirty="0"/>
              <a:t>, 2nd Edition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by John </a:t>
            </a:r>
            <a:r>
              <a:rPr lang="en-US" altLang="zh-TW" dirty="0" err="1"/>
              <a:t>R.Levine</a:t>
            </a:r>
            <a:r>
              <a:rPr lang="en-US" altLang="zh-TW" dirty="0"/>
              <a:t>, Tony Mason &amp; Doug Brown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O’Reilly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ISBN: 1-56592-000-7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26</a:t>
            </a:fld>
            <a:endParaRPr lang="en-US" altLang="zh-TW"/>
          </a:p>
        </p:txBody>
      </p:sp>
      <p:pic>
        <p:nvPicPr>
          <p:cNvPr id="6" name="Picture 4" descr="l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44628"/>
            <a:ext cx="13843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5335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658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is </a:t>
            </a:r>
            <a:r>
              <a:rPr lang="en-US" altLang="zh-TW" b="1" dirty="0"/>
              <a:t>YACC</a:t>
            </a:r>
            <a:r>
              <a:rPr lang="en-US" altLang="zh-TW" dirty="0"/>
              <a:t> ?</a:t>
            </a:r>
          </a:p>
          <a:p>
            <a:pPr lvl="1" eaLnBrk="1" hangingPunct="1"/>
            <a:r>
              <a:rPr lang="en-US" altLang="zh-TW" b="1" dirty="0"/>
              <a:t>Tool which will produce a parser for a given </a:t>
            </a:r>
            <a:r>
              <a:rPr lang="en-US" altLang="zh-TW" b="1" dirty="0" smtClean="0"/>
              <a:t>grammar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YACC </a:t>
            </a:r>
            <a:r>
              <a:rPr lang="en-US" altLang="zh-TW" dirty="0"/>
              <a:t>(Yet Another Compiler Compiler) </a:t>
            </a:r>
            <a:r>
              <a:rPr lang="en-US" altLang="zh-TW" dirty="0" smtClean="0"/>
              <a:t>is </a:t>
            </a:r>
            <a:r>
              <a:rPr lang="en-US" altLang="zh-TW" dirty="0"/>
              <a:t>a program designed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compile a LALR(1) grammar and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produce the source code of the syntactic analyzer of the language produced by this </a:t>
            </a:r>
            <a:r>
              <a:rPr lang="en-US" altLang="zh-TW" dirty="0" smtClean="0"/>
              <a:t>grammar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53349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Yacc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696925" y="5950793"/>
            <a:ext cx="761747" cy="794802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000" b="1" smtClean="0">
                <a:solidFill>
                  <a:srgbClr val="000000"/>
                </a:solidFill>
                <a:latin typeface="Book Antiqua" panose="02040602050305030304" pitchFamily="18" charset="0"/>
              </a:rPr>
              <a:t>a.out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985724" y="2400875"/>
            <a:ext cx="184150" cy="546100"/>
          </a:xfrm>
          <a:prstGeom prst="downArrow">
            <a:avLst>
              <a:gd name="adj1" fmla="val 50000"/>
              <a:gd name="adj2" fmla="val 74138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985724" y="3220025"/>
            <a:ext cx="184150" cy="546100"/>
          </a:xfrm>
          <a:prstGeom prst="downArrow">
            <a:avLst>
              <a:gd name="adj1" fmla="val 50000"/>
              <a:gd name="adj2" fmla="val 74138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985724" y="4329687"/>
            <a:ext cx="184150" cy="546100"/>
          </a:xfrm>
          <a:prstGeom prst="downArrow">
            <a:avLst>
              <a:gd name="adj1" fmla="val 50000"/>
              <a:gd name="adj2" fmla="val 74138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985724" y="5442525"/>
            <a:ext cx="184150" cy="546100"/>
          </a:xfrm>
          <a:prstGeom prst="downArrow">
            <a:avLst>
              <a:gd name="adj1" fmla="val 50000"/>
              <a:gd name="adj2" fmla="val 74138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583112" y="1804243"/>
            <a:ext cx="989373" cy="794802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2000" b="1">
                <a:solidFill>
                  <a:srgbClr val="000000"/>
                </a:solidFill>
                <a:latin typeface="Book Antiqua" panose="02040602050305030304" pitchFamily="18" charset="0"/>
              </a:rPr>
              <a:t>gram.y</a:t>
            </a:r>
            <a:endParaRPr lang="en-US" altLang="zh-TW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623874" y="2969170"/>
            <a:ext cx="907849" cy="400110"/>
          </a:xfrm>
          <a:prstGeom prst="flowChartPredefinedProcess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000" b="1" smtClean="0">
                <a:solidFill>
                  <a:srgbClr val="000000"/>
                </a:solidFill>
                <a:latin typeface="Book Antiqua" panose="02040602050305030304" pitchFamily="18" charset="0"/>
              </a:rPr>
              <a:t>yacc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1607958" y="3739405"/>
            <a:ext cx="939680" cy="794802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000" b="1" smtClean="0">
                <a:solidFill>
                  <a:srgbClr val="000000"/>
                </a:solidFill>
                <a:latin typeface="Book Antiqua" panose="02040602050305030304" pitchFamily="18" charset="0"/>
              </a:rPr>
              <a:t>y.tab.c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550385" y="4903152"/>
            <a:ext cx="1054827" cy="677108"/>
          </a:xfrm>
          <a:prstGeom prst="flowChartPredefinedProcess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000" b="1" smtClean="0">
                <a:solidFill>
                  <a:srgbClr val="000000"/>
                </a:solidFill>
                <a:latin typeface="Book Antiqua" panose="02040602050305030304" pitchFamily="18" charset="0"/>
              </a:rPr>
              <a:t>cc</a:t>
            </a:r>
          </a:p>
          <a:p>
            <a:pPr algn="ctr"/>
            <a:r>
              <a:rPr lang="en-US" altLang="zh-TW" sz="1800" b="1" smtClean="0">
                <a:solidFill>
                  <a:srgbClr val="000000"/>
                </a:solidFill>
                <a:latin typeface="Book Antiqua" panose="02040602050305030304" pitchFamily="18" charset="0"/>
              </a:rPr>
              <a:t>or gcc</a:t>
            </a:r>
            <a:endParaRPr lang="en-US" altLang="zh-TW" sz="2000" b="1" smtClean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688601" y="1772816"/>
            <a:ext cx="34708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>
                <a:latin typeface="Book Antiqua" panose="02040602050305030304" pitchFamily="18" charset="0"/>
              </a:rPr>
              <a:t>File containing desired </a:t>
            </a:r>
          </a:p>
          <a:p>
            <a:r>
              <a:rPr lang="en-US" altLang="zh-TW" sz="2400">
                <a:latin typeface="Book Antiqua" panose="02040602050305030304" pitchFamily="18" charset="0"/>
              </a:rPr>
              <a:t>grammar in yacc format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88601" y="2855491"/>
            <a:ext cx="1861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yacc program</a:t>
            </a:r>
            <a:endParaRPr lang="en-US" altLang="zh-TW" sz="2400" i="1">
              <a:latin typeface="Book Antiqua" panose="02040602050305030304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688601" y="3865141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>
                <a:latin typeface="Book Antiqua" panose="02040602050305030304" pitchFamily="18" charset="0"/>
              </a:rPr>
              <a:t>C source program created by yacc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688601" y="4968453"/>
            <a:ext cx="1531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 compiler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688601" y="5898728"/>
            <a:ext cx="49632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>
                <a:latin typeface="Book Antiqua" panose="02040602050305030304" pitchFamily="18" charset="0"/>
              </a:rPr>
              <a:t>Executable program that will parse</a:t>
            </a:r>
          </a:p>
          <a:p>
            <a:r>
              <a:rPr lang="en-US" altLang="zh-TW" sz="2400">
                <a:latin typeface="Book Antiqua" panose="02040602050305030304" pitchFamily="18" charset="0"/>
              </a:rPr>
              <a:t>grammar given in gram.y</a:t>
            </a:r>
          </a:p>
        </p:txBody>
      </p:sp>
    </p:spTree>
    <p:extLst>
      <p:ext uri="{BB962C8B-B14F-4D97-AF65-F5344CB8AC3E}">
        <p14:creationId xmlns:p14="http://schemas.microsoft.com/office/powerpoint/2010/main" val="427561028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Yacc</a:t>
            </a:r>
            <a:r>
              <a:rPr lang="en-US" dirty="0"/>
              <a:t> Works</a:t>
            </a:r>
            <a:r>
              <a:rPr lang="en-US" dirty="0" smtClean="0"/>
              <a:t>?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52800" y="1637031"/>
            <a:ext cx="2438400" cy="1143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yacc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590800" y="2170431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791200" y="1789431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791200" y="2170431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791200" y="2551431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13721" y="2808576"/>
            <a:ext cx="3116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 dirty="0">
                <a:latin typeface="Book Antiqua" panose="02040602050305030304" pitchFamily="18" charset="0"/>
              </a:rPr>
              <a:t>(1) Parser generation time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6890" y="1970376"/>
            <a:ext cx="2262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YACC source (*.y)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17105" y="1591209"/>
            <a:ext cx="958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 dirty="0" err="1">
                <a:latin typeface="Book Antiqua" panose="02040602050305030304" pitchFamily="18" charset="0"/>
              </a:rPr>
              <a:t>y.tab.h</a:t>
            </a:r>
            <a:endParaRPr kumimoji="1" lang="en-US" altLang="zh-TW" sz="2000" dirty="0">
              <a:latin typeface="Book Antiqua" panose="0204060205030503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917105" y="1972209"/>
            <a:ext cx="9236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y.tab.c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352800" y="3465831"/>
            <a:ext cx="2438400" cy="1143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C compiler/linker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590800" y="400062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791200" y="3999231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525079" y="4637376"/>
            <a:ext cx="20938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(2) Compile time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066144" y="3799176"/>
            <a:ext cx="9236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y.tab.c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917105" y="3760504"/>
            <a:ext cx="753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 dirty="0" err="1">
                <a:latin typeface="Book Antiqua" panose="02040602050305030304" pitchFamily="18" charset="0"/>
              </a:rPr>
              <a:t>a.out</a:t>
            </a:r>
            <a:endParaRPr kumimoji="1" lang="en-US" altLang="zh-TW" sz="2000" dirty="0">
              <a:latin typeface="Book Antiqua" panose="02040602050305030304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352800" y="5218431"/>
            <a:ext cx="2438400" cy="1143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a.out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590800" y="5751831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791200" y="5751831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Book Antiqua" panose="02040602050305030304" pitchFamily="18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75147" y="6389976"/>
            <a:ext cx="15937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(3) Run time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62188" y="5551776"/>
            <a:ext cx="1731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Token stream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911408" y="4936223"/>
            <a:ext cx="222838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 dirty="0" smtClean="0">
                <a:latin typeface="Book Antiqua" panose="02040602050305030304" pitchFamily="18" charset="0"/>
              </a:rPr>
              <a:t>Abstract Syntax Tree</a:t>
            </a:r>
          </a:p>
          <a:p>
            <a:pPr algn="ctr" eaLnBrk="1" hangingPunct="1"/>
            <a:r>
              <a:rPr kumimoji="1" lang="en-US" altLang="zh-TW" sz="2000" dirty="0" smtClean="0">
                <a:latin typeface="Book Antiqua" panose="02040602050305030304" pitchFamily="18" charset="0"/>
              </a:rPr>
              <a:t>(</a:t>
            </a:r>
            <a:r>
              <a:rPr kumimoji="1" lang="en-US" altLang="zh-TW" sz="2000" dirty="0">
                <a:latin typeface="Book Antiqua" panose="02040602050305030304" pitchFamily="18" charset="0"/>
              </a:rPr>
              <a:t>We dump </a:t>
            </a:r>
            <a:r>
              <a:rPr kumimoji="1" lang="en-US" altLang="zh-TW" sz="2000" dirty="0" smtClean="0">
                <a:latin typeface="Book Antiqua" panose="02040602050305030304" pitchFamily="18" charset="0"/>
              </a:rPr>
              <a:t>messages in the assignments)</a:t>
            </a:r>
            <a:endParaRPr kumimoji="1" lang="en-US" altLang="zh-TW" sz="2000" dirty="0">
              <a:latin typeface="Book Antiqua" panose="02040602050305030304" pitchFamily="18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917105" y="2353209"/>
            <a:ext cx="1159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>
                <a:latin typeface="Book Antiqua" panose="02040602050305030304" pitchFamily="18" charset="0"/>
              </a:rPr>
              <a:t>y.output</a:t>
            </a:r>
          </a:p>
        </p:txBody>
      </p:sp>
    </p:spTree>
    <p:extLst>
      <p:ext uri="{BB962C8B-B14F-4D97-AF65-F5344CB8AC3E}">
        <p14:creationId xmlns:p14="http://schemas.microsoft.com/office/powerpoint/2010/main" val="1352178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and 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6</a:t>
            </a:fld>
            <a:endParaRPr lang="en-US" altLang="zh-TW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17472"/>
              </p:ext>
            </p:extLst>
          </p:nvPr>
        </p:nvGraphicFramePr>
        <p:xfrm>
          <a:off x="982663" y="3284538"/>
          <a:ext cx="1816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Visio" r:id="rId3" imgW="1246022" imgH="941222" progId="Visio.Drawing.6">
                  <p:embed/>
                </p:oleObj>
              </mc:Choice>
              <mc:Fallback>
                <p:oleObj name="Visio" r:id="rId3" imgW="1246022" imgH="941222" progId="Visio.Drawing.6">
                  <p:embed/>
                  <p:pic>
                    <p:nvPicPr>
                      <p:cNvPr id="399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284538"/>
                        <a:ext cx="1816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852203"/>
              </p:ext>
            </p:extLst>
          </p:nvPr>
        </p:nvGraphicFramePr>
        <p:xfrm>
          <a:off x="6370638" y="3429000"/>
          <a:ext cx="1712912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Visio" r:id="rId5" imgW="1855622" imgH="2160422" progId="Visio.Drawing.6">
                  <p:embed/>
                </p:oleObj>
              </mc:Choice>
              <mc:Fallback>
                <p:oleObj name="Visio" r:id="rId5" imgW="1855622" imgH="2160422" progId="Visio.Drawing.6">
                  <p:embed/>
                  <p:pic>
                    <p:nvPicPr>
                      <p:cNvPr id="399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3429000"/>
                        <a:ext cx="1712912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244341"/>
              </p:ext>
            </p:extLst>
          </p:nvPr>
        </p:nvGraphicFramePr>
        <p:xfrm>
          <a:off x="3778250" y="1700213"/>
          <a:ext cx="17272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Visio" r:id="rId7" imgW="1246022" imgH="941222" progId="Visio.Drawing.6">
                  <p:embed/>
                </p:oleObj>
              </mc:Choice>
              <mc:Fallback>
                <p:oleObj name="Visio" r:id="rId7" imgW="1246022" imgH="941222" progId="Visio.Drawing.6">
                  <p:embed/>
                  <p:pic>
                    <p:nvPicPr>
                      <p:cNvPr id="399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700213"/>
                        <a:ext cx="17272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08375" y="4005263"/>
            <a:ext cx="2259013" cy="1079500"/>
          </a:xfrm>
          <a:prstGeom prst="wedgeRoundRectCallout">
            <a:avLst>
              <a:gd name="adj1" fmla="val -67608"/>
              <a:gd name="adj2" fmla="val 10682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400" b="1" dirty="0" smtClean="0">
                <a:latin typeface="Book Antiqua" panose="02040602050305030304" pitchFamily="18" charset="0"/>
              </a:rPr>
              <a:t>Wh</a:t>
            </a:r>
            <a:r>
              <a:rPr kumimoji="1" lang="en-US" altLang="zh-TW" b="1" dirty="0" smtClean="0">
                <a:latin typeface="Book Antiqua" panose="02040602050305030304" pitchFamily="18" charset="0"/>
              </a:rPr>
              <a:t>at’s going on?</a:t>
            </a:r>
            <a:endParaRPr kumimoji="1" lang="en-US" altLang="zh-TW" sz="2400" b="1" dirty="0">
              <a:latin typeface="Book Antiqua" panose="02040602050305030304" pitchFamily="18" charset="0"/>
            </a:endParaRPr>
          </a:p>
        </p:txBody>
      </p:sp>
      <p:pic>
        <p:nvPicPr>
          <p:cNvPr id="10" name="Picture 7" descr="ANI1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5084763"/>
            <a:ext cx="133508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5757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Yacc</a:t>
            </a:r>
            <a:r>
              <a:rPr lang="en-US" dirty="0"/>
              <a:t> and </a:t>
            </a:r>
            <a:r>
              <a:rPr lang="en-US" dirty="0" smtClean="0"/>
              <a:t>Lex (Control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7</a:t>
            </a:fld>
            <a:endParaRPr lang="en-US" altLang="zh-TW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97062"/>
              </p:ext>
            </p:extLst>
          </p:nvPr>
        </p:nvGraphicFramePr>
        <p:xfrm>
          <a:off x="1119188" y="3963021"/>
          <a:ext cx="1816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Visio" r:id="rId3" imgW="1246022" imgH="941222" progId="Visio.Drawing.6">
                  <p:embed/>
                </p:oleObj>
              </mc:Choice>
              <mc:Fallback>
                <p:oleObj name="Visio" r:id="rId3" imgW="1246022" imgH="941222" progId="Visio.Drawing.6">
                  <p:embed/>
                  <p:pic>
                    <p:nvPicPr>
                      <p:cNvPr id="409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963021"/>
                        <a:ext cx="1816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703523"/>
              </p:ext>
            </p:extLst>
          </p:nvPr>
        </p:nvGraphicFramePr>
        <p:xfrm>
          <a:off x="6507163" y="4107483"/>
          <a:ext cx="1712912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Visio" r:id="rId5" imgW="1858061" imgH="2162861" progId="Visio.Drawing.6">
                  <p:embed/>
                </p:oleObj>
              </mc:Choice>
              <mc:Fallback>
                <p:oleObj name="Visio" r:id="rId5" imgW="1858061" imgH="2162861" progId="Visio.Drawing.6">
                  <p:embed/>
                  <p:pic>
                    <p:nvPicPr>
                      <p:cNvPr id="409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4107483"/>
                        <a:ext cx="1712912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82784"/>
              </p:ext>
            </p:extLst>
          </p:nvPr>
        </p:nvGraphicFramePr>
        <p:xfrm>
          <a:off x="3914775" y="2378696"/>
          <a:ext cx="17272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Visio" r:id="rId7" imgW="1246022" imgH="941222" progId="Visio.Drawing.6">
                  <p:embed/>
                </p:oleObj>
              </mc:Choice>
              <mc:Fallback>
                <p:oleObj name="Visio" r:id="rId7" imgW="1246022" imgH="941222" progId="Visio.Drawing.6">
                  <p:embed/>
                  <p:pic>
                    <p:nvPicPr>
                      <p:cNvPr id="409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2378696"/>
                        <a:ext cx="17272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84350" y="2378696"/>
            <a:ext cx="1927225" cy="1512887"/>
          </a:xfrm>
          <a:custGeom>
            <a:avLst/>
            <a:gdLst>
              <a:gd name="T0" fmla="*/ 1335496 w 21600"/>
              <a:gd name="T1" fmla="*/ 0 h 21600"/>
              <a:gd name="T2" fmla="*/ 1335496 w 21600"/>
              <a:gd name="T3" fmla="*/ 851559 h 21600"/>
              <a:gd name="T4" fmla="*/ 189064 w 21600"/>
              <a:gd name="T5" fmla="*/ 1512887 h 21600"/>
              <a:gd name="T6" fmla="*/ 1927225 w 21600"/>
              <a:gd name="T7" fmla="*/ 4257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006 h 21600"/>
              <a:gd name="T14" fmla="*/ 19338 w 21600"/>
              <a:gd name="T15" fmla="*/ 815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968" y="0"/>
                </a:lnTo>
                <a:lnTo>
                  <a:pt x="14968" y="4006"/>
                </a:lnTo>
                <a:lnTo>
                  <a:pt x="12427" y="4006"/>
                </a:lnTo>
                <a:cubicBezTo>
                  <a:pt x="5564" y="4006"/>
                  <a:pt x="0" y="7656"/>
                  <a:pt x="0" y="12158"/>
                </a:cubicBezTo>
                <a:lnTo>
                  <a:pt x="0" y="21600"/>
                </a:lnTo>
                <a:lnTo>
                  <a:pt x="4238" y="21600"/>
                </a:lnTo>
                <a:lnTo>
                  <a:pt x="4238" y="12158"/>
                </a:lnTo>
                <a:cubicBezTo>
                  <a:pt x="4238" y="9946"/>
                  <a:pt x="7904" y="8152"/>
                  <a:pt x="12427" y="8152"/>
                </a:cubicBezTo>
                <a:lnTo>
                  <a:pt x="14968" y="8152"/>
                </a:lnTo>
                <a:lnTo>
                  <a:pt x="14968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319213" y="2959721"/>
            <a:ext cx="179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 sz="2400" b="1">
                <a:latin typeface="Book Antiqua" panose="02040602050305030304" pitchFamily="18" charset="0"/>
              </a:rPr>
              <a:t>call  yylex()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772150" y="2739058"/>
            <a:ext cx="1593850" cy="51911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 sz="2800" b="1">
                <a:latin typeface="Book Antiqua" panose="02040602050305030304" pitchFamily="18" charset="0"/>
              </a:rPr>
              <a:t>[0-9]+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505450" y="3820146"/>
            <a:ext cx="0" cy="1655762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505450" y="5475908"/>
            <a:ext cx="2162894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7668344" y="5186983"/>
            <a:ext cx="0" cy="288925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rot="10800000">
            <a:off x="3052763" y="3902696"/>
            <a:ext cx="1920875" cy="1584325"/>
          </a:xfrm>
          <a:custGeom>
            <a:avLst/>
            <a:gdLst>
              <a:gd name="T0" fmla="*/ 1153681 w 21600"/>
              <a:gd name="T1" fmla="*/ 0 h 21600"/>
              <a:gd name="T2" fmla="*/ 1153681 w 21600"/>
              <a:gd name="T3" fmla="*/ 891770 h 21600"/>
              <a:gd name="T4" fmla="*/ 182483 w 21600"/>
              <a:gd name="T5" fmla="*/ 1584325 h 21600"/>
              <a:gd name="T6" fmla="*/ 1920875 w 21600"/>
              <a:gd name="T7" fmla="*/ 44588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072 h 21600"/>
              <a:gd name="T14" fmla="*/ 18752 w 21600"/>
              <a:gd name="T15" fmla="*/ 80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973" y="0"/>
                </a:lnTo>
                <a:lnTo>
                  <a:pt x="12973" y="4072"/>
                </a:lnTo>
                <a:lnTo>
                  <a:pt x="12427" y="4072"/>
                </a:lnTo>
                <a:cubicBezTo>
                  <a:pt x="5564" y="4072"/>
                  <a:pt x="0" y="7692"/>
                  <a:pt x="0" y="12158"/>
                </a:cubicBezTo>
                <a:lnTo>
                  <a:pt x="0" y="21600"/>
                </a:lnTo>
                <a:lnTo>
                  <a:pt x="4103" y="21600"/>
                </a:lnTo>
                <a:lnTo>
                  <a:pt x="4103" y="12158"/>
                </a:lnTo>
                <a:cubicBezTo>
                  <a:pt x="4103" y="9909"/>
                  <a:pt x="7830" y="8086"/>
                  <a:pt x="12427" y="8086"/>
                </a:cubicBezTo>
                <a:lnTo>
                  <a:pt x="12973" y="8086"/>
                </a:lnTo>
                <a:lnTo>
                  <a:pt x="12973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113088" y="4828208"/>
            <a:ext cx="285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 sz="2400" b="1">
                <a:latin typeface="Book Antiqua" panose="02040602050305030304" pitchFamily="18" charset="0"/>
              </a:rPr>
              <a:t>next token is </a:t>
            </a:r>
            <a:r>
              <a:rPr kumimoji="1" lang="en-US" altLang="zh-TW" sz="2400" b="1">
                <a:solidFill>
                  <a:schemeClr val="accent2"/>
                </a:solidFill>
                <a:latin typeface="Book Antiqua" panose="02040602050305030304" pitchFamily="18" charset="0"/>
              </a:rPr>
              <a:t>NUM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19138" y="5547346"/>
            <a:ext cx="2792412" cy="51911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 sz="2800" b="1">
                <a:latin typeface="Book Antiqua" panose="02040602050305030304" pitchFamily="18" charset="0"/>
              </a:rPr>
              <a:t>NUM ‘+’ NUM</a:t>
            </a:r>
          </a:p>
        </p:txBody>
      </p:sp>
    </p:spTree>
    <p:extLst>
      <p:ext uri="{BB962C8B-B14F-4D97-AF65-F5344CB8AC3E}">
        <p14:creationId xmlns:p14="http://schemas.microsoft.com/office/powerpoint/2010/main" val="23796782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208424"/>
              </p:ext>
            </p:extLst>
          </p:nvPr>
        </p:nvGraphicFramePr>
        <p:xfrm>
          <a:off x="2195736" y="2566814"/>
          <a:ext cx="4197350" cy="424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VISIO" r:id="rId3" imgW="5430106" imgH="5083212" progId="Visio.Drawing.6">
                  <p:embed/>
                </p:oleObj>
              </mc:Choice>
              <mc:Fallback>
                <p:oleObj name="VISIO" r:id="rId3" imgW="5430106" imgH="5083212" progId="Visio.Drawing.6">
                  <p:embed/>
                  <p:pic>
                    <p:nvPicPr>
                      <p:cNvPr id="389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566814"/>
                        <a:ext cx="4197350" cy="424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100361" y="3192958"/>
            <a:ext cx="59817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100361" y="5063505"/>
            <a:ext cx="59817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62607" y="2737300"/>
            <a:ext cx="963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 dirty="0" smtClean="0">
                <a:latin typeface="Book Antiqua" panose="02040602050305030304" pitchFamily="18" charset="0"/>
              </a:rPr>
              <a:t>C code</a:t>
            </a:r>
            <a:endParaRPr kumimoji="1" lang="en-US" altLang="zh-TW" sz="2000" dirty="0">
              <a:latin typeface="Book Antiqua" panose="02040602050305030304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12482" y="3313635"/>
            <a:ext cx="18639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 dirty="0" smtClean="0">
                <a:latin typeface="Book Antiqua" panose="02040602050305030304" pitchFamily="18" charset="0"/>
              </a:rPr>
              <a:t>Grammar rules and actions</a:t>
            </a:r>
            <a:endParaRPr kumimoji="1" lang="en-US" altLang="zh-TW" sz="2000" dirty="0">
              <a:latin typeface="Book Antiqua" panose="02040602050305030304" pitchFamily="18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062231" y="5228606"/>
            <a:ext cx="1364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1" lang="en-US" altLang="zh-TW" sz="2000" dirty="0" smtClean="0">
                <a:latin typeface="Book Antiqua" panose="02040602050305030304" pitchFamily="18" charset="0"/>
              </a:rPr>
              <a:t>C routines</a:t>
            </a:r>
            <a:endParaRPr kumimoji="1" lang="en-US" altLang="zh-TW" sz="2000" dirty="0">
              <a:latin typeface="Book Antiqua" panose="020406020503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Yacc</a:t>
            </a:r>
            <a:r>
              <a:rPr lang="en-US" dirty="0" smtClean="0"/>
              <a:t>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48" y="1768128"/>
            <a:ext cx="8291513" cy="4622800"/>
          </a:xfrm>
        </p:spPr>
        <p:txBody>
          <a:bodyPr/>
          <a:lstStyle/>
          <a:p>
            <a:r>
              <a:rPr lang="en-US" dirty="0" smtClean="0"/>
              <a:t>Similar to Lex, </a:t>
            </a:r>
            <a:r>
              <a:rPr lang="en-US" dirty="0" err="1" smtClean="0"/>
              <a:t>Yacc</a:t>
            </a:r>
            <a:r>
              <a:rPr lang="en-US" dirty="0" smtClean="0"/>
              <a:t> program could be divided into three parts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12" name="Oval 11"/>
          <p:cNvSpPr/>
          <p:nvPr/>
        </p:nvSpPr>
        <p:spPr bwMode="auto">
          <a:xfrm>
            <a:off x="2339752" y="6214920"/>
            <a:ext cx="864096" cy="22562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897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TW" dirty="0" smtClean="0"/>
              <a:t>     </a:t>
            </a:r>
            <a:r>
              <a:rPr lang="en-US" altLang="zh-TW" sz="2400" dirty="0"/>
              <a:t>%{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 b="1" i="1" dirty="0"/>
              <a:t>	</a:t>
            </a:r>
            <a:r>
              <a:rPr lang="en-US" altLang="zh-TW" b="1" i="1" dirty="0">
                <a:solidFill>
                  <a:srgbClr val="339933"/>
                </a:solidFill>
              </a:rPr>
              <a:t>C declarations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 dirty="0"/>
              <a:t>%}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 i="1" dirty="0"/>
              <a:t>	</a:t>
            </a:r>
            <a:r>
              <a:rPr lang="en-US" altLang="zh-TW" b="1" i="1" dirty="0" err="1">
                <a:solidFill>
                  <a:srgbClr val="008080"/>
                </a:solidFill>
              </a:rPr>
              <a:t>yacc</a:t>
            </a:r>
            <a:r>
              <a:rPr lang="en-US" altLang="zh-TW" b="1" i="1" dirty="0">
                <a:solidFill>
                  <a:srgbClr val="008080"/>
                </a:solidFill>
              </a:rPr>
              <a:t> declarations</a:t>
            </a:r>
            <a:endParaRPr lang="en-US" altLang="zh-TW" b="1" dirty="0">
              <a:solidFill>
                <a:srgbClr val="008080"/>
              </a:solidFill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zh-TW" dirty="0"/>
              <a:t>%%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 i="1" dirty="0"/>
              <a:t>	</a:t>
            </a:r>
            <a:r>
              <a:rPr lang="en-US" altLang="zh-TW" b="1" i="1" dirty="0">
                <a:solidFill>
                  <a:srgbClr val="FF6600"/>
                </a:solidFill>
              </a:rPr>
              <a:t>Grammar rules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 dirty="0"/>
              <a:t>%%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 i="1" dirty="0"/>
              <a:t>	</a:t>
            </a:r>
            <a:r>
              <a:rPr lang="en-US" altLang="zh-TW" b="1" i="1" dirty="0">
                <a:solidFill>
                  <a:srgbClr val="CC0099"/>
                </a:solidFill>
              </a:rPr>
              <a:t>Additional C code</a:t>
            </a:r>
            <a:endParaRPr lang="en-US" altLang="zh-TW" b="1" dirty="0">
              <a:solidFill>
                <a:srgbClr val="CC0099"/>
              </a:solidFill>
            </a:endParaRPr>
          </a:p>
          <a:p>
            <a:pPr marL="990600" lvl="1" indent="-533400" eaLnBrk="1" hangingPunct="1"/>
            <a:r>
              <a:rPr lang="en-US" altLang="zh-TW" b="1" dirty="0"/>
              <a:t>Comments enclosed in /* ... */ may appear in any of the sections.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6C17-C13B-4FE3-B2FE-ACCEF409A585}" type="datetime4">
              <a:rPr lang="en-US" smtClean="0"/>
              <a:t>April 19, 2017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C1153-EAB5-4048-81E0-4D4D9A5F535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541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uan-Hao Chang's 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Yuan-Hao Chang'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8649</TotalTime>
  <Words>1499</Words>
  <Application>Microsoft Office PowerPoint</Application>
  <PresentationFormat>On-screen Show (4:3)</PresentationFormat>
  <Paragraphs>335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Berlin Sans FB</vt:lpstr>
      <vt:lpstr>Book Antiqua</vt:lpstr>
      <vt:lpstr>Bookman Old Style</vt:lpstr>
      <vt:lpstr>Courier New</vt:lpstr>
      <vt:lpstr>Tahoma</vt:lpstr>
      <vt:lpstr>Wingdings</vt:lpstr>
      <vt:lpstr>Yuan-Hao Chang's Template</vt:lpstr>
      <vt:lpstr>Visio</vt:lpstr>
      <vt:lpstr>VISIO</vt:lpstr>
      <vt:lpstr>COMPILER CONSTRUCTION  Yacc  Yet Another Compiler-Compiler</vt:lpstr>
      <vt:lpstr>Where are we?</vt:lpstr>
      <vt:lpstr>Introduction</vt:lpstr>
      <vt:lpstr>How Yacc Works?</vt:lpstr>
      <vt:lpstr>How Yacc Works? (Cont’d)</vt:lpstr>
      <vt:lpstr>Yacc and Lex</vt:lpstr>
      <vt:lpstr>Yacc and Lex (Control Flow)</vt:lpstr>
      <vt:lpstr>An Yacc File Example</vt:lpstr>
      <vt:lpstr>Yacc File Format</vt:lpstr>
      <vt:lpstr>Declarations</vt:lpstr>
      <vt:lpstr>Start Symbol</vt:lpstr>
      <vt:lpstr>Grammar Rules Section</vt:lpstr>
      <vt:lpstr>Grammar Rules Section (Cont’d)</vt:lpstr>
      <vt:lpstr>The Position of Grammar Rules (1/)</vt:lpstr>
      <vt:lpstr>The Position of Grammar Rules (2/)</vt:lpstr>
      <vt:lpstr>The Position of Grammar Rules (3/)</vt:lpstr>
      <vt:lpstr>The Position of Grammar Rules (4/)</vt:lpstr>
      <vt:lpstr>More about the Lex &amp; Yacc Files</vt:lpstr>
      <vt:lpstr>More about the Lex &amp; Yacc Files (Cont’d)</vt:lpstr>
      <vt:lpstr>Data Sharing between Lex and Yacc</vt:lpstr>
      <vt:lpstr>Internals of Yacc</vt:lpstr>
      <vt:lpstr>Internals of Yacc (Cont’d)</vt:lpstr>
      <vt:lpstr>Put It All Together</vt:lpstr>
      <vt:lpstr>Yacc Declarations</vt:lpstr>
      <vt:lpstr>Yacc Declarations (Cont’d)</vt:lpstr>
      <vt:lpstr>References</vt:lpstr>
      <vt:lpstr>Questions?</vt:lpstr>
    </vt:vector>
  </TitlesOfParts>
  <Company>NEWS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Endurance Enhancement of Flash-Memory Storage Systems: An Efficient Static Wear Leveling Design</dc:title>
  <dc:creator>chiaheng</dc:creator>
  <cp:lastModifiedBy>chiaheng</cp:lastModifiedBy>
  <cp:revision>1542</cp:revision>
  <dcterms:created xsi:type="dcterms:W3CDTF">2007-03-22T05:32:52Z</dcterms:created>
  <dcterms:modified xsi:type="dcterms:W3CDTF">2017-04-19T07:29:04Z</dcterms:modified>
</cp:coreProperties>
</file>