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9"/>
  </p:notesMasterIdLst>
  <p:sldIdLst>
    <p:sldId id="258" r:id="rId3"/>
    <p:sldId id="257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10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EEBAB59-01DE-47D1-9E65-C746C0F30E3E}" type="datetimeFigureOut">
              <a:t>2017/3/22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41CBE1F-C37A-4B4C-82A5-07526173B83A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3150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CBE1F-C37A-4B4C-82A5-07526173B83A}" type="slidenum">
              <a:rPr lang="en-US" alt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0920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1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9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3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78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07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6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0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EE35D-300D-4C8F-B3B8-624E5BCB92B9}" type="datetimeFigureOut">
              <a:rPr lang="zh-TW" altLang="en-US" smtClean="0"/>
              <a:pPr/>
              <a:t>2017/3/22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1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en-US" altLang="zh-TW" sz="7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2017 Spring</a:t>
            </a:r>
            <a:endParaRPr lang="zh-TW" altLang="en-US" sz="7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b="1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 Assignment 1 </a:t>
            </a:r>
            <a:r>
              <a:rPr lang="en-US" altLang="zh-TW" sz="3000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000" cap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l-GR" altLang="zh-TW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μ</a:t>
            </a:r>
            <a:r>
              <a:rPr lang="en-US" altLang="zh-TW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en-US" altLang="zh-TW" sz="3000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 Lexical Definition</a:t>
            </a:r>
            <a:endParaRPr lang="zh-TW" altLang="en-US" sz="3000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3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 concept</a:t>
            </a:r>
            <a:endParaRPr lang="zh-TW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500" dirty="0">
                <a:ea typeface="微軟正黑體" panose="020B0604030504040204" pitchFamily="34" charset="-120"/>
              </a:rPr>
              <a:t>Lexical Definitions </a:t>
            </a:r>
            <a:endParaRPr lang="en-US" altLang="zh-TW" sz="2500" dirty="0" smtClean="0">
              <a:ea typeface="微軟正黑體" panose="020B0604030504040204" pitchFamily="34" charset="-120"/>
            </a:endParaRPr>
          </a:p>
          <a:p>
            <a:pPr marL="635508" lvl="1" indent="-342900"/>
            <a:r>
              <a:rPr lang="en-US" altLang="zh-TW" sz="2500" dirty="0" smtClean="0">
                <a:ea typeface="微軟正黑體" panose="020B0604030504040204" pitchFamily="34" charset="-120"/>
              </a:rPr>
              <a:t>tokens that will be passed to the parser</a:t>
            </a:r>
          </a:p>
          <a:p>
            <a:pPr marL="292608" lvl="1" indent="0">
              <a:buNone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         ex :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delimiters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arithmetic operator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number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ea typeface="微軟正黑體" panose="020B0604030504040204" pitchFamily="34" charset="-120"/>
              </a:rPr>
              <a:t>a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sequence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of characters</a:t>
            </a:r>
          </a:p>
          <a:p>
            <a:pPr marL="635508" lvl="1" indent="-342900"/>
            <a:r>
              <a:rPr lang="en-US" altLang="zh-TW" sz="2500" dirty="0">
                <a:ea typeface="微軟正黑體" panose="020B0604030504040204" pitchFamily="34" charset="-120"/>
              </a:rPr>
              <a:t>tokens that will be </a:t>
            </a:r>
            <a:r>
              <a:rPr lang="en-US" altLang="zh-TW" sz="2500" dirty="0" smtClean="0">
                <a:ea typeface="微軟正黑體" panose="020B0604030504040204" pitchFamily="34" charset="-120"/>
              </a:rPr>
              <a:t>ignored by the scanner</a:t>
            </a:r>
          </a:p>
          <a:p>
            <a:pPr marL="475488" lvl="2" indent="0">
              <a:buNone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      ex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：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blank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ea typeface="微軟正黑體" panose="020B0604030504040204" pitchFamily="34" charset="-120"/>
              </a:rPr>
              <a:t>other undefined character set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500" dirty="0" smtClean="0">
                <a:ea typeface="微軟正黑體" panose="020B0604030504040204" pitchFamily="34" charset="-120"/>
              </a:rPr>
              <a:t>Implement Symbol Tables</a:t>
            </a:r>
          </a:p>
          <a:p>
            <a:pPr marL="749808" lvl="1" indent="-457200"/>
            <a:r>
              <a:rPr lang="en-US" altLang="zh-TW" sz="2300" dirty="0">
                <a:ea typeface="微軟正黑體" panose="020B0604030504040204" pitchFamily="34" charset="-120"/>
              </a:rPr>
              <a:t>At least implement the following </a:t>
            </a:r>
            <a:r>
              <a:rPr lang="en-US" altLang="zh-TW" sz="2300" dirty="0" smtClean="0">
                <a:ea typeface="微軟正黑體" panose="020B0604030504040204" pitchFamily="34" charset="-120"/>
              </a:rPr>
              <a:t>functions</a:t>
            </a:r>
          </a:p>
          <a:p>
            <a:pPr marL="932688" lvl="2" indent="-457200"/>
            <a:r>
              <a:rPr lang="en-US" altLang="zh-TW" sz="2000" dirty="0"/>
              <a:t>create( </a:t>
            </a:r>
            <a:r>
              <a:rPr lang="en-US" altLang="zh-TW" sz="2000" dirty="0" smtClean="0"/>
              <a:t>)</a:t>
            </a:r>
          </a:p>
          <a:p>
            <a:pPr marL="932688" lvl="2" indent="-457200"/>
            <a:r>
              <a:rPr lang="en-US" altLang="zh-TW" sz="2000" dirty="0"/>
              <a:t>insert(s</a:t>
            </a:r>
            <a:r>
              <a:rPr lang="en-US" altLang="zh-TW" sz="2000" dirty="0" smtClean="0"/>
              <a:t>)</a:t>
            </a:r>
          </a:p>
          <a:p>
            <a:pPr marL="932688" lvl="2" indent="-457200"/>
            <a:r>
              <a:rPr lang="en-US" altLang="zh-TW" sz="2000" dirty="0"/>
              <a:t>lookup(s</a:t>
            </a:r>
            <a:r>
              <a:rPr lang="en-US" altLang="zh-TW" sz="2000" dirty="0" smtClean="0"/>
              <a:t>)</a:t>
            </a:r>
          </a:p>
          <a:p>
            <a:pPr marL="932688" lvl="2" indent="-457200"/>
            <a:r>
              <a:rPr lang="en-US" altLang="zh-TW" sz="2000" dirty="0"/>
              <a:t>dump( )</a:t>
            </a:r>
            <a:endParaRPr lang="zh-TW" altLang="en-US" sz="1900"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 Environment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500" b="1" dirty="0"/>
              <a:t> </a:t>
            </a:r>
            <a:r>
              <a:rPr lang="en-US" altLang="zh-TW" sz="2500" b="1" dirty="0" smtClean="0"/>
              <a:t>   You </a:t>
            </a:r>
            <a:r>
              <a:rPr lang="en-US" altLang="zh-TW" sz="2500" b="1" dirty="0"/>
              <a:t>can choose one from the following </a:t>
            </a:r>
            <a:r>
              <a:rPr lang="en-US" altLang="zh-TW" sz="2500" b="1" dirty="0" smtClean="0"/>
              <a:t>Environments.</a:t>
            </a:r>
          </a:p>
          <a:p>
            <a:pPr marL="749808" lvl="1" indent="-457200">
              <a:buFont typeface="+mj-lt"/>
              <a:buAutoNum type="arabicPeriod"/>
            </a:pPr>
            <a:endParaRPr lang="en-US" altLang="zh-TW" sz="2200" b="1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sz="2500" dirty="0"/>
              <a:t>Linux </a:t>
            </a:r>
            <a:endParaRPr lang="en-US" altLang="zh-TW" sz="2500" dirty="0" smtClean="0"/>
          </a:p>
          <a:p>
            <a:pPr marL="818388" lvl="2" indent="-342900"/>
            <a:r>
              <a:rPr lang="en-US" altLang="zh-TW" sz="2200" dirty="0" smtClean="0"/>
              <a:t>Command :</a:t>
            </a:r>
            <a:r>
              <a:rPr lang="zh-TW" altLang="en-US" sz="2200" dirty="0" smtClean="0"/>
              <a:t> </a:t>
            </a:r>
            <a:endParaRPr lang="en-US" altLang="zh-TW" sz="2200" dirty="0" smtClean="0"/>
          </a:p>
          <a:p>
            <a:r>
              <a:rPr lang="en-US" altLang="zh-TW" sz="2200" dirty="0"/>
              <a:t>	</a:t>
            </a:r>
            <a:r>
              <a:rPr lang="en-US" altLang="zh-TW" sz="2200" dirty="0" smtClean="0"/>
              <a:t>	</a:t>
            </a:r>
            <a:r>
              <a:rPr lang="en-US" altLang="zh-TW" dirty="0"/>
              <a:t>$/&gt;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flex </a:t>
            </a:r>
            <a:r>
              <a:rPr lang="en-US" altLang="zh-TW" dirty="0" smtClean="0"/>
              <a:t>bison</a:t>
            </a:r>
            <a:endParaRPr lang="en-US" altLang="zh-TW" sz="2200" dirty="0" smtClean="0"/>
          </a:p>
          <a:p>
            <a:pPr marL="749808" lvl="1" indent="-457200">
              <a:buFont typeface="+mj-lt"/>
              <a:buAutoNum type="arabicPeriod"/>
            </a:pPr>
            <a:endParaRPr lang="en-US" altLang="zh-TW" sz="2200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sz="2500" dirty="0" smtClean="0"/>
              <a:t>Windows</a:t>
            </a:r>
            <a:r>
              <a:rPr lang="en-US" altLang="zh-TW" sz="2200" dirty="0" smtClean="0"/>
              <a:t> </a:t>
            </a:r>
          </a:p>
          <a:p>
            <a:pPr marL="818388" lvl="2" indent="-342900"/>
            <a:r>
              <a:rPr lang="en-US" altLang="zh-TW" sz="2200" dirty="0"/>
              <a:t>Follow </a:t>
            </a:r>
            <a:r>
              <a:rPr lang="en-US" altLang="zh-TW" sz="2200" dirty="0" smtClean="0"/>
              <a:t>the </a:t>
            </a:r>
            <a:r>
              <a:rPr lang="en-US" altLang="zh-TW" sz="2200" dirty="0"/>
              <a:t>document for the installation of the </a:t>
            </a:r>
            <a:r>
              <a:rPr lang="en-US" altLang="zh-TW" sz="2200" b="1" dirty="0"/>
              <a:t>Cygwin</a:t>
            </a:r>
          </a:p>
        </p:txBody>
      </p:sp>
    </p:spTree>
    <p:extLst>
      <p:ext uri="{BB962C8B-B14F-4D97-AF65-F5344CB8AC3E}">
        <p14:creationId xmlns:p14="http://schemas.microsoft.com/office/powerpoint/2010/main" val="35245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When should you hand </a:t>
            </a:r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2208" y="2780928"/>
            <a:ext cx="3600000" cy="2880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492208" y="2780928"/>
            <a:ext cx="90000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2999656" y="2852936"/>
            <a:ext cx="144016" cy="1440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3062929" y="3140968"/>
            <a:ext cx="0" cy="72008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616956" y="3969422"/>
            <a:ext cx="289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/>
              <a:t>3/17</a:t>
            </a:r>
          </a:p>
          <a:p>
            <a:r>
              <a:rPr lang="en-US" altLang="zh-TW" sz="2000" b="1" dirty="0" smtClean="0"/>
              <a:t>Announce </a:t>
            </a:r>
            <a:r>
              <a:rPr lang="en-US" altLang="zh-TW" sz="2000" b="1" dirty="0"/>
              <a:t>the homework</a:t>
            </a:r>
            <a:endParaRPr lang="zh-TW" altLang="en-US" sz="2000" b="1" dirty="0"/>
          </a:p>
        </p:txBody>
      </p:sp>
      <p:sp>
        <p:nvSpPr>
          <p:cNvPr id="15" name="流程圖: 接點 14"/>
          <p:cNvSpPr/>
          <p:nvPr/>
        </p:nvSpPr>
        <p:spPr>
          <a:xfrm>
            <a:off x="6245829" y="2852936"/>
            <a:ext cx="144016" cy="1440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6317837" y="3140968"/>
            <a:ext cx="0" cy="72008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001709" y="3969422"/>
            <a:ext cx="2632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/>
              <a:t>4/14</a:t>
            </a:r>
          </a:p>
          <a:p>
            <a:r>
              <a:rPr lang="en-US" altLang="zh-TW" sz="2000" b="1" dirty="0" smtClean="0"/>
              <a:t>Hand in </a:t>
            </a:r>
            <a:r>
              <a:rPr lang="en-US" altLang="zh-TW" sz="2000" b="1" dirty="0"/>
              <a:t>the homework</a:t>
            </a:r>
            <a:endParaRPr lang="zh-TW" altLang="en-US" sz="2000" b="1" dirty="0"/>
          </a:p>
        </p:txBody>
      </p:sp>
      <p:sp>
        <p:nvSpPr>
          <p:cNvPr id="21" name="流程圖: 接點 20"/>
          <p:cNvSpPr/>
          <p:nvPr/>
        </p:nvSpPr>
        <p:spPr>
          <a:xfrm>
            <a:off x="7228956" y="2852936"/>
            <a:ext cx="144016" cy="144016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7392208" y="3123147"/>
            <a:ext cx="1152064" cy="737901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723330" y="3969422"/>
            <a:ext cx="3773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4/21</a:t>
            </a:r>
          </a:p>
          <a:p>
            <a:r>
              <a:rPr lang="en-US" altLang="zh-TW" sz="2000" b="1" dirty="0" smtClean="0"/>
              <a:t>Hand in </a:t>
            </a:r>
            <a:r>
              <a:rPr lang="en-US" altLang="zh-TW" sz="2000" b="1" dirty="0"/>
              <a:t>the </a:t>
            </a:r>
            <a:r>
              <a:rPr lang="en-US" altLang="zh-TW" sz="2000" b="1" dirty="0" smtClean="0"/>
              <a:t>homework on 4/21</a:t>
            </a:r>
          </a:p>
          <a:p>
            <a:r>
              <a:rPr lang="en-US" altLang="zh-TW" sz="2000" b="1" dirty="0">
                <a:solidFill>
                  <a:srgbClr val="C00000"/>
                </a:solidFill>
              </a:rPr>
              <a:t>The total  score multiplies 0.8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hand in ?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/>
          </a:bodyPr>
          <a:lstStyle/>
          <a:p>
            <a:pPr lvl="1"/>
            <a:r>
              <a:rPr lang="en-US" altLang="zh-TW" sz="2900" dirty="0"/>
              <a:t>Hand in your homework by using </a:t>
            </a:r>
            <a:r>
              <a:rPr lang="en-US" altLang="zh-TW" sz="2900" dirty="0" err="1" smtClean="0"/>
              <a:t>moodle</a:t>
            </a:r>
            <a:endParaRPr lang="en-US" altLang="zh-TW" sz="2200" dirty="0" smtClean="0"/>
          </a:p>
          <a:p>
            <a:pPr lvl="2"/>
            <a:r>
              <a:rPr lang="en-US" altLang="zh-TW" sz="2600" dirty="0" smtClean="0"/>
              <a:t>Code name </a:t>
            </a:r>
            <a:r>
              <a:rPr lang="en-US" altLang="zh-TW" sz="2600" dirty="0"/>
              <a:t>: </a:t>
            </a:r>
            <a:r>
              <a:rPr lang="en-US" altLang="zh-TW" sz="2200" dirty="0" err="1" smtClean="0"/>
              <a:t>Compiler_your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student </a:t>
            </a:r>
            <a:r>
              <a:rPr lang="en-US" altLang="zh-TW" sz="2200" dirty="0" smtClean="0"/>
              <a:t>ID_HW1</a:t>
            </a:r>
          </a:p>
          <a:p>
            <a:pPr lvl="2"/>
            <a:r>
              <a:rPr lang="en-US" altLang="zh-TW" sz="2600" dirty="0" smtClean="0"/>
              <a:t>File type : </a:t>
            </a:r>
            <a:r>
              <a:rPr lang="en-US" altLang="zh-TW" sz="2200" dirty="0" smtClean="0"/>
              <a:t>zip or rar </a:t>
            </a:r>
          </a:p>
          <a:p>
            <a:pPr marL="566928" lvl="3" indent="0">
              <a:buNone/>
            </a:pPr>
            <a:r>
              <a:rPr lang="en-US" altLang="zh-TW" sz="2000" b="1" dirty="0" smtClean="0">
                <a:solidFill>
                  <a:srgbClr val="C00000"/>
                </a:solidFill>
              </a:rPr>
              <a:t>Notice : file should include entire code </a:t>
            </a:r>
            <a:endParaRPr lang="en-US" altLang="zh-TW" sz="2000" b="1" dirty="0">
              <a:solidFill>
                <a:srgbClr val="C00000"/>
              </a:solidFill>
            </a:endParaRPr>
          </a:p>
          <a:p>
            <a:pPr lvl="2"/>
            <a:r>
              <a:rPr lang="en-US" altLang="zh-TW" sz="2600" dirty="0" smtClean="0"/>
              <a:t>File name : </a:t>
            </a:r>
            <a:r>
              <a:rPr lang="en-US" altLang="zh-TW" sz="2200" dirty="0" smtClean="0"/>
              <a:t>Compiler_your student ID_HW1</a:t>
            </a:r>
            <a:endParaRPr lang="en-US" altLang="zh-TW" sz="2200" dirty="0"/>
          </a:p>
          <a:p>
            <a:r>
              <a:rPr lang="en-US" altLang="zh-TW" dirty="0"/>
              <a:t>    </a:t>
            </a:r>
            <a:r>
              <a:rPr lang="en-US" altLang="zh-TW" dirty="0" smtClean="0"/>
              <a:t>   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Example :</a:t>
            </a:r>
          </a:p>
          <a:p>
            <a:pPr lvl="3"/>
            <a:r>
              <a:rPr lang="en-US" altLang="zh-TW" sz="2000" dirty="0" err="1">
                <a:solidFill>
                  <a:schemeClr val="tx1"/>
                </a:solidFill>
              </a:rPr>
              <a:t>r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ar</a:t>
            </a:r>
            <a:r>
              <a:rPr lang="en-US" altLang="zh-TW" sz="2000" dirty="0" smtClean="0">
                <a:solidFill>
                  <a:schemeClr val="tx1"/>
                </a:solidFill>
              </a:rPr>
              <a:t>/zip - file name  : Compiler_Pxxxxxxxx_HW1.rar</a:t>
            </a:r>
          </a:p>
          <a:p>
            <a:pPr lvl="3"/>
            <a:r>
              <a:rPr lang="en-US" altLang="zh-TW" sz="2000" dirty="0" smtClean="0">
                <a:solidFill>
                  <a:schemeClr val="tx1"/>
                </a:solidFill>
              </a:rPr>
              <a:t>Code    - file </a:t>
            </a:r>
            <a:r>
              <a:rPr lang="en-US" altLang="zh-TW" sz="2000" dirty="0">
                <a:solidFill>
                  <a:schemeClr val="tx1"/>
                </a:solidFill>
              </a:rPr>
              <a:t>name  </a:t>
            </a:r>
            <a:r>
              <a:rPr lang="en-US" altLang="zh-TW" sz="2000" dirty="0" smtClean="0">
                <a:solidFill>
                  <a:schemeClr val="tx1"/>
                </a:solidFill>
              </a:rPr>
              <a:t>: Compiler_Pxxxxxxxx_HW1.l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altLang="zh-TW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contact TA ?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pPr lvl="1"/>
            <a:r>
              <a:rPr lang="en-US" altLang="zh-TW" sz="2500" dirty="0" smtClean="0"/>
              <a:t>Email</a:t>
            </a:r>
            <a:r>
              <a:rPr lang="en-US" altLang="zh-TW" sz="2500" dirty="0"/>
              <a:t>: </a:t>
            </a:r>
            <a:r>
              <a:rPr lang="en-US" altLang="zh-TW" sz="2500" b="1" u="sng" dirty="0" smtClean="0">
                <a:solidFill>
                  <a:srgbClr val="00B0F0"/>
                </a:solidFill>
              </a:rPr>
              <a:t>asrlab@csie.ncku.edu.tw </a:t>
            </a:r>
          </a:p>
          <a:p>
            <a:pPr lvl="1"/>
            <a:endParaRPr lang="en-US" altLang="zh-TW" sz="2500" dirty="0" smtClean="0"/>
          </a:p>
          <a:p>
            <a:pPr lvl="1"/>
            <a:r>
              <a:rPr lang="en-US" altLang="zh-TW" sz="2500" dirty="0" smtClean="0"/>
              <a:t>Subject : Compiler_your </a:t>
            </a:r>
            <a:r>
              <a:rPr lang="en-US" altLang="zh-TW" sz="2500" dirty="0"/>
              <a:t>student </a:t>
            </a:r>
            <a:r>
              <a:rPr lang="en-US" altLang="zh-TW" sz="2500" dirty="0" smtClean="0"/>
              <a:t>ID</a:t>
            </a:r>
          </a:p>
          <a:p>
            <a:pPr marL="201168" lvl="1" indent="0">
              <a:buNone/>
            </a:pPr>
            <a:r>
              <a:rPr lang="en-US" altLang="zh-TW" sz="2400" b="1" dirty="0" smtClean="0">
                <a:solidFill>
                  <a:srgbClr val="C00000"/>
                </a:solidFill>
              </a:rPr>
              <a:t>  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Example </a:t>
            </a:r>
            <a:r>
              <a:rPr lang="en-US" altLang="zh-TW" sz="2000" b="1" dirty="0">
                <a:solidFill>
                  <a:srgbClr val="C00000"/>
                </a:solidFill>
              </a:rPr>
              <a:t>: </a:t>
            </a:r>
            <a:r>
              <a:rPr lang="en-US" altLang="zh-TW" sz="2000" dirty="0" smtClean="0"/>
              <a:t>[Compiler2017]</a:t>
            </a:r>
          </a:p>
          <a:p>
            <a:pPr marL="201168" lvl="1" indent="0">
              <a:buNone/>
            </a:pPr>
            <a:endParaRPr lang="en-US" altLang="zh-TW" sz="2000" dirty="0" smtClean="0"/>
          </a:p>
          <a:p>
            <a:pPr lvl="1"/>
            <a:r>
              <a:rPr lang="en-US" altLang="zh-TW" sz="2500" dirty="0" smtClean="0"/>
              <a:t>Office </a:t>
            </a:r>
            <a:r>
              <a:rPr lang="en-US" altLang="zh-TW" sz="2500" dirty="0"/>
              <a:t>@ Room 65708 (Advanced Systems Research Lab)</a:t>
            </a:r>
          </a:p>
          <a:p>
            <a:pPr lvl="1"/>
            <a:r>
              <a:rPr lang="en-US" altLang="zh-TW" sz="2500" dirty="0"/>
              <a:t>Office hour : </a:t>
            </a:r>
            <a:endParaRPr lang="en-US" altLang="zh-TW" sz="2500" dirty="0" smtClean="0"/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000" dirty="0"/>
              <a:t>Thursday 10:00 ~ 12:00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000" dirty="0" smtClean="0"/>
              <a:t>Friday 13:00 ~ 14:00</a:t>
            </a:r>
            <a:endParaRPr lang="en-US" altLang="zh-TW" sz="2000" dirty="0"/>
          </a:p>
          <a:p>
            <a:pPr marL="201168" lvl="1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399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5494F4-7999-4E06-AB79-D2BB28FDF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176</Words>
  <Application>Microsoft Office PowerPoint</Application>
  <PresentationFormat>寬螢幕</PresentationFormat>
  <Paragraphs>53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Calibri</vt:lpstr>
      <vt:lpstr>Calibri Light</vt:lpstr>
      <vt:lpstr>Wingdings 2</vt:lpstr>
      <vt:lpstr>回顧</vt:lpstr>
      <vt:lpstr>Compiler 2017 Spring</vt:lpstr>
      <vt:lpstr>Basic concept</vt:lpstr>
      <vt:lpstr>Operation Environment</vt:lpstr>
      <vt:lpstr>When should you hand in ? </vt:lpstr>
      <vt:lpstr>How to hand in ?</vt:lpstr>
      <vt:lpstr>How to contact TA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2017-03-07T04:45:50Z</dcterms:created>
  <dcterms:modified xsi:type="dcterms:W3CDTF">2017-03-22T10:12:41Z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TC102202179990</vt:lpwstr>
  </property>
</Properties>
</file>