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799262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449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280720" y="148428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449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280720" y="3870000"/>
            <a:ext cx="36525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1343600" cy="559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45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422040" y="387000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22040" y="1484280"/>
            <a:ext cx="553536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870000"/>
            <a:ext cx="11343600" cy="21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7920"/>
            <a:ext cx="11343600" cy="1206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按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一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以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編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輯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母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片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標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題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樣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式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484280"/>
            <a:ext cx="11343600" cy="4566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按一下以編輯母片文字樣式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69960" indent="-325080">
              <a:lnSpc>
                <a:spcPct val="100000"/>
              </a:lnSpc>
              <a:spcBef>
                <a:spcPts val="43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第二層</a:t>
            </a:r>
            <a:endParaRPr b="1" lang="zh-TW" sz="2200" spc="-1" strike="noStrike">
              <a:solidFill>
                <a:srgbClr val="000000"/>
              </a:solidFill>
              <a:latin typeface="Times New Roman"/>
            </a:endParaRPr>
          </a:p>
          <a:p>
            <a:pPr lvl="2" marL="1022400" indent="-35064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第三層</a:t>
            </a:r>
            <a:endParaRPr b="1" lang="zh-TW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339920" indent="-315720">
              <a:lnSpc>
                <a:spcPct val="100000"/>
              </a:lnSpc>
              <a:spcBef>
                <a:spcPts val="360"/>
              </a:spcBef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b="1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1681200" indent="-339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新細明體"/>
              </a:rPr>
              <a:t>第五層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243480"/>
            <a:ext cx="28443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65560" y="6248520"/>
            <a:ext cx="386028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737560" y="6243480"/>
            <a:ext cx="2844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5CE59A4-0E26-49DD-8904-E8043E6614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標楷體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09480" y="277920"/>
            <a:ext cx="1134360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Mid 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Exa</a:t>
            </a: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標楷體"/>
              </a:rPr>
              <a:t>m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09480" y="1484280"/>
            <a:ext cx="1134360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考試日期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69960" indent="-325080">
              <a:lnSpc>
                <a:spcPct val="100000"/>
              </a:lnSpc>
              <a:spcBef>
                <a:spcPts val="43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10/08(</a:t>
            </a: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四</a:t>
            </a:r>
            <a:r>
              <a:rPr b="1" lang="zh-TW" sz="2200" spc="-1" strike="noStrike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endParaRPr b="1" lang="zh-TW" sz="2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考試方式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以個人為單位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考試時間 </a:t>
            </a: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50 min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考試注意事項：可帶一張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A4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紙大小的參考資料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(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只限一張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)</a:t>
            </a:r>
            <a:r>
              <a:rPr b="1" lang="zh-TW" sz="2400" spc="-1" strike="noStrike">
                <a:solidFill>
                  <a:srgbClr val="ff0000"/>
                </a:solidFill>
                <a:latin typeface="Times New Roman"/>
                <a:ea typeface="標楷體"/>
              </a:rPr>
              <a:t>，如晶片編號等有助於考試資訊皆可印在參考資料中，內容是手寫或影印都可以，正反面皆可有資料。</a:t>
            </a:r>
            <a:endParaRPr b="1" lang="zh-TW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zh-TW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zh-TW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22000" y="1245240"/>
            <a:ext cx="1105164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There are two inputs denoted as A and B. Both A and B are 1-bit value. A comparator is designed to determine whether A is equal to B or not.  The output results are represented with  E 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function and truth table of the comparator is described as follows.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Comparator (1/2)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514160" y="4591440"/>
            <a:ext cx="5712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26880"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 =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514160" y="4591440"/>
            <a:ext cx="5712480" cy="167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標楷體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9" name="Table 5"/>
          <p:cNvGraphicFramePr/>
          <p:nvPr/>
        </p:nvGraphicFramePr>
        <p:xfrm>
          <a:off x="7135920" y="4090680"/>
          <a:ext cx="2905560" cy="2234880"/>
        </p:xfrm>
        <a:graphic>
          <a:graphicData uri="http://schemas.openxmlformats.org/drawingml/2006/table">
            <a:tbl>
              <a:tblPr/>
              <a:tblGrid>
                <a:gridCol w="968400"/>
                <a:gridCol w="968400"/>
                <a:gridCol w="968760"/>
              </a:tblGrid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76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784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Comparator (2/2)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2000" y="1311480"/>
            <a:ext cx="1087848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Please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(a) implement the circuit on the breadboard.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Suggested Boolean algebra of the comparator.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i="1" lang="zh-TW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      </a:t>
            </a:r>
            <a:r>
              <a:rPr b="1" i="1" lang="zh-TW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E = AB + A’B’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31720" y="250920"/>
            <a:ext cx="6116400" cy="81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zh-TW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XOR </a:t>
            </a:r>
            <a:r>
              <a:rPr b="1" lang="zh-TW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(1/2)</a:t>
            </a:r>
            <a:endParaRPr b="0" lang="zh-TW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593440" y="2387880"/>
            <a:ext cx="1596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F = A + 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640520" y="1595520"/>
            <a:ext cx="3258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1. Boolean Algebra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635840" y="3936960"/>
            <a:ext cx="3117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3. Circuit Diagram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7596360" y="1838160"/>
            <a:ext cx="2428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2. Truth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3532320" y="2455560"/>
            <a:ext cx="355680" cy="352440"/>
          </a:xfrm>
          <a:prstGeom prst="ellipse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" name="Table 7"/>
          <p:cNvGraphicFramePr/>
          <p:nvPr/>
        </p:nvGraphicFramePr>
        <p:xfrm>
          <a:off x="7372800" y="2605320"/>
          <a:ext cx="4069800" cy="3189600"/>
        </p:xfrm>
        <a:graphic>
          <a:graphicData uri="http://schemas.openxmlformats.org/drawingml/2006/table">
            <a:tbl>
              <a:tblPr/>
              <a:tblGrid>
                <a:gridCol w="1356480"/>
                <a:gridCol w="1356480"/>
                <a:gridCol w="1356840"/>
              </a:tblGrid>
              <a:tr h="63792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B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F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8960" rIns="138960" tIns="69480" bIns="694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38960" marR="1389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9" name="圖片 18" descr=""/>
          <p:cNvPicPr/>
          <p:nvPr/>
        </p:nvPicPr>
        <p:blipFill>
          <a:blip r:embed="rId1"/>
          <a:stretch/>
        </p:blipFill>
        <p:spPr>
          <a:xfrm>
            <a:off x="2581200" y="4791240"/>
            <a:ext cx="1865880" cy="932760"/>
          </a:xfrm>
          <a:prstGeom prst="rect">
            <a:avLst/>
          </a:prstGeom>
          <a:ln>
            <a:noFill/>
          </a:ln>
        </p:spPr>
      </p:pic>
      <p:sp>
        <p:nvSpPr>
          <p:cNvPr id="60" name="CustomShape 8"/>
          <p:cNvSpPr/>
          <p:nvPr/>
        </p:nvSpPr>
        <p:spPr>
          <a:xfrm>
            <a:off x="2176920" y="4734000"/>
            <a:ext cx="400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2176560" y="5200200"/>
            <a:ext cx="383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4430160" y="5007600"/>
            <a:ext cx="350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2305080" y="3021480"/>
            <a:ext cx="3407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f0000"/>
                </a:solidFill>
                <a:latin typeface="Calibri"/>
                <a:ea typeface="微軟正黑體"/>
              </a:rPr>
              <a:t>=&gt;</a:t>
            </a:r>
            <a:r>
              <a:rPr b="0" i="1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   </a:t>
            </a:r>
            <a:r>
              <a:rPr b="1" i="1" lang="en-US" sz="2800" spc="-1" strike="noStrike">
                <a:solidFill>
                  <a:srgbClr val="00b050"/>
                </a:solidFill>
                <a:latin typeface="Calibri"/>
                <a:ea typeface="微軟正黑體"/>
              </a:rPr>
              <a:t>F = A’B + AB’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22000" y="215280"/>
            <a:ext cx="9216720" cy="120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XOR (2/2)</a:t>
            </a:r>
            <a:endParaRPr b="0" lang="zh-TW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22000" y="1311480"/>
            <a:ext cx="1087848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Please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47916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(a) implement the circuit on the breadboard.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22000" y="1245240"/>
            <a:ext cx="11051640" cy="456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There is a 2-bit input X (represented as X1 and X0). A constant multiplier is designed to multiply the input by 3. Finally, show the result with decimal format (0, 1, 2, …..,9) on Digital Display in the breadboard.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 </a:t>
            </a: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Hint-1: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  <a:p>
            <a:pPr marL="806400" indent="-806040" algn="just">
              <a:lnSpc>
                <a:spcPct val="150000"/>
              </a:lnSpc>
            </a:pP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         </a:t>
            </a:r>
            <a:r>
              <a:rPr b="1" lang="zh-TW" sz="2800" spc="-1" strike="noStrike">
                <a:solidFill>
                  <a:srgbClr val="0070c0"/>
                </a:solidFill>
                <a:latin typeface="Times New Roman"/>
                <a:ea typeface="標楷體"/>
              </a:rPr>
              <a:t>The output digital number is 0, 3, 6 or 9, respectively, for four different inputs (0, 1, 2, 3). 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Constant Multiplier (1/2)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472440" y="122184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  <a:ea typeface="標楷體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22000" y="236520"/>
            <a:ext cx="92167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Constant Multiplier(1/2)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641520" y="1440000"/>
            <a:ext cx="10878480" cy="4566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1" lang="zh-TW" sz="2800" spc="-1" strike="noStrike">
                <a:latin typeface="Times New Roman"/>
                <a:ea typeface="標楷體"/>
              </a:rPr>
              <a:t> </a:t>
            </a:r>
            <a:endParaRPr b="1" lang="zh-TW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Application>LibreOffice/6.0.7.3$Linux_X86_64 LibreOffice_project/00m0$Build-3</Application>
  <Words>375</Words>
  <Paragraphs>71</Paragraphs>
  <Company>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2015-09-03T02:51:47Z</dcterms:created>
  <dc:creator>User</dc:creator>
  <dc:description/>
  <dc:language>zh-TW</dc:language>
  <cp:lastModifiedBy/>
  <cp:lastPrinted>2015-09-04T02:53:59Z</cp:lastPrinted>
  <dcterms:modified xsi:type="dcterms:W3CDTF">2021-01-28T09:49:59Z</dcterms:modified>
  <cp:revision>92</cp:revision>
  <dc:subject/>
  <dc:title>LAB - 02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寬螢幕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