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96" r:id="rId2"/>
    <p:sldId id="318" r:id="rId3"/>
    <p:sldId id="320" r:id="rId4"/>
    <p:sldId id="324" r:id="rId5"/>
    <p:sldId id="328" r:id="rId6"/>
    <p:sldId id="325" r:id="rId7"/>
    <p:sldId id="326" r:id="rId8"/>
    <p:sldId id="327" r:id="rId9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0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98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6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334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385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2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 smtClean="0">
                <a:latin typeface="Arial" panose="020B0604020202020204" pitchFamily="34" charset="0"/>
                <a:cs typeface="Arial" panose="020B0604020202020204" pitchFamily="34" charset="0"/>
              </a:rPr>
              <a:t>- 10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35552" y="3198114"/>
            <a:ext cx="10163908" cy="1752600"/>
          </a:xfrm>
        </p:spPr>
        <p:txBody>
          <a:bodyPr/>
          <a:lstStyle/>
          <a:p>
            <a:pPr eaLnBrk="1" hangingPunct="1"/>
            <a:r>
              <a:rPr lang="en-US" altLang="zh-TW" sz="3200" i="0" dirty="0" smtClean="0">
                <a:ea typeface="新細明體" panose="02020500000000000000" pitchFamily="18" charset="-120"/>
              </a:rPr>
              <a:t>Lab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: Dot matrix controller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45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Dot matrix </a:t>
            </a:r>
            <a:r>
              <a:rPr lang="en-US" altLang="zh-TW" dirty="0" smtClean="0">
                <a:ea typeface="新細明體" panose="02020500000000000000" pitchFamily="18" charset="-120"/>
              </a:rPr>
              <a:t>controller </a:t>
            </a:r>
            <a:r>
              <a:rPr lang="en-US" altLang="zh-TW" dirty="0" smtClean="0"/>
              <a:t>(1/2)</a:t>
            </a:r>
            <a:endParaRPr lang="zh-TW" altLang="en-US" dirty="0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/>
              <a:t>Please design </a:t>
            </a:r>
            <a:r>
              <a:rPr lang="en-US" altLang="zh-TW" b="0" dirty="0"/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Dot matrix controller </a:t>
            </a:r>
            <a:r>
              <a:rPr lang="en-US" altLang="zh-TW" b="0" dirty="0" smtClean="0"/>
              <a:t>by </a:t>
            </a:r>
            <a:r>
              <a:rPr lang="en-US" altLang="zh-TW" b="0" dirty="0"/>
              <a:t>using the following components</a:t>
            </a:r>
            <a:r>
              <a:rPr lang="en-US" altLang="zh-TW" b="0" dirty="0" smtClean="0"/>
              <a:t>:</a:t>
            </a:r>
            <a:r>
              <a:rPr lang="en-US" altLang="zh-TW" b="0" dirty="0"/>
              <a:t> </a:t>
            </a:r>
            <a:r>
              <a:rPr lang="en-US" altLang="zh-TW" b="0" dirty="0" smtClean="0"/>
              <a:t> </a:t>
            </a:r>
          </a:p>
          <a:p>
            <a:pPr lvl="1"/>
            <a:r>
              <a:rPr lang="en-US" altLang="zh-TW" sz="2800" b="0" dirty="0"/>
              <a:t>2</a:t>
            </a:r>
            <a:r>
              <a:rPr lang="en-US" altLang="zh-TW" sz="2800" b="0" dirty="0" smtClean="0"/>
              <a:t> </a:t>
            </a:r>
            <a:r>
              <a:rPr lang="en-US" altLang="zh-TW" sz="2800" b="0" dirty="0"/>
              <a:t>LED Dot Matrix Displays</a:t>
            </a:r>
          </a:p>
          <a:p>
            <a:pPr lvl="1"/>
            <a:r>
              <a:rPr lang="en-US" altLang="zh-TW" sz="2800" b="0" dirty="0" smtClean="0"/>
              <a:t>2 buttons</a:t>
            </a:r>
          </a:p>
          <a:p>
            <a:pPr lvl="1"/>
            <a:r>
              <a:rPr lang="en-US" altLang="zh-TW" sz="2800" b="0" dirty="0" smtClean="0"/>
              <a:t>1 </a:t>
            </a:r>
            <a:r>
              <a:rPr lang="en-US" altLang="zh-TW" sz="2800" b="0" dirty="0"/>
              <a:t>reset </a:t>
            </a:r>
            <a:r>
              <a:rPr lang="en-US" altLang="zh-TW" sz="2800" b="0" dirty="0" smtClean="0"/>
              <a:t>button</a:t>
            </a:r>
          </a:p>
          <a:p>
            <a:pPr lvl="1"/>
            <a:r>
              <a:rPr lang="en-US" altLang="zh-TW" sz="2800" b="0" dirty="0" smtClean="0"/>
              <a:t>2 LED</a:t>
            </a:r>
            <a:endParaRPr lang="en-US" altLang="zh-TW" sz="2800" b="0" dirty="0"/>
          </a:p>
          <a:p>
            <a:pPr marL="0" indent="0">
              <a:buNone/>
            </a:pPr>
            <a:endParaRPr lang="en-US" altLang="zh-TW" b="0" dirty="0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2D0C435-AE8B-4DBD-AEBA-AFBF5E25F7B6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3</a:t>
            </a:fld>
            <a:endParaRPr kumimoji="0" lang="en-US" altLang="zh-TW" sz="1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9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Dot matrix </a:t>
            </a:r>
            <a:r>
              <a:rPr lang="en-US" altLang="zh-TW" dirty="0" smtClean="0">
                <a:ea typeface="新細明體" panose="02020500000000000000" pitchFamily="18" charset="-120"/>
              </a:rPr>
              <a:t>controller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1159" y="1225634"/>
            <a:ext cx="11344031" cy="4567237"/>
          </a:xfrm>
        </p:spPr>
        <p:txBody>
          <a:bodyPr/>
          <a:lstStyle/>
          <a:p>
            <a:r>
              <a:rPr lang="en-US" altLang="zh-TW" sz="2400" b="0" dirty="0"/>
              <a:t>Show </a:t>
            </a:r>
            <a:r>
              <a:rPr lang="en-US" altLang="zh-TW" sz="2400" b="0" dirty="0" smtClean="0"/>
              <a:t>the</a:t>
            </a:r>
            <a:r>
              <a:rPr lang="zh-TW" altLang="en-US" sz="2400" b="0" dirty="0" smtClean="0"/>
              <a:t> </a:t>
            </a:r>
            <a:r>
              <a:rPr lang="en-US" altLang="zh-TW" sz="2400" b="0" dirty="0" smtClean="0"/>
              <a:t>image 1.</a:t>
            </a:r>
          </a:p>
          <a:p>
            <a:endParaRPr lang="en-US" altLang="zh-TW" sz="2400" b="0" dirty="0"/>
          </a:p>
          <a:p>
            <a:endParaRPr lang="en-US" altLang="zh-TW" sz="2400" b="0" dirty="0" smtClean="0"/>
          </a:p>
          <a:p>
            <a:endParaRPr lang="en-US" altLang="zh-TW" sz="2400" b="0" dirty="0"/>
          </a:p>
          <a:p>
            <a:endParaRPr lang="en-US" altLang="zh-TW" sz="2400" b="0" dirty="0" smtClean="0"/>
          </a:p>
          <a:p>
            <a:r>
              <a:rPr lang="en-US" altLang="zh-TW" sz="2400" b="0" dirty="0" smtClean="0"/>
              <a:t>Clock Frequency </a:t>
            </a:r>
            <a:r>
              <a:rPr lang="en-US" altLang="zh-TW" sz="2400" b="0" dirty="0"/>
              <a:t>: </a:t>
            </a:r>
            <a:r>
              <a:rPr lang="en-US" altLang="zh-TW" sz="2400" b="0" dirty="0" smtClean="0"/>
              <a:t>4 Hz (button detection)</a:t>
            </a:r>
          </a:p>
          <a:p>
            <a:r>
              <a:rPr lang="en-US" altLang="zh-TW" sz="2400" b="0" dirty="0"/>
              <a:t>Clock Frequency : </a:t>
            </a:r>
            <a:r>
              <a:rPr lang="en-US" altLang="zh-TW" sz="2400" b="0" dirty="0" smtClean="0"/>
              <a:t>5000 </a:t>
            </a:r>
            <a:r>
              <a:rPr lang="en-US" altLang="zh-TW" sz="2400" b="0" dirty="0"/>
              <a:t>Hz </a:t>
            </a:r>
            <a:r>
              <a:rPr lang="en-US" altLang="zh-TW" sz="2400" b="0" dirty="0" smtClean="0"/>
              <a:t>(dot matrix)</a:t>
            </a:r>
          </a:p>
          <a:p>
            <a:r>
              <a:rPr lang="en-US" altLang="zh-TW" sz="2400" b="0" dirty="0" smtClean="0"/>
              <a:t>Basic </a:t>
            </a:r>
            <a:r>
              <a:rPr lang="en-US" altLang="zh-TW" sz="2400" b="0" dirty="0"/>
              <a:t>requirements : </a:t>
            </a:r>
          </a:p>
          <a:p>
            <a:pPr lvl="1"/>
            <a:r>
              <a:rPr lang="en-US" altLang="zh-TW" sz="2000" b="0" dirty="0" smtClean="0"/>
              <a:t>The image moves right </a:t>
            </a:r>
            <a:r>
              <a:rPr lang="en-US" altLang="zh-TW" sz="2000" b="0" dirty="0"/>
              <a:t>and set LED0 on</a:t>
            </a:r>
            <a:r>
              <a:rPr lang="en-US" altLang="zh-TW" sz="2000" b="0" dirty="0" smtClean="0"/>
              <a:t> when button0 is pressed.</a:t>
            </a:r>
          </a:p>
          <a:p>
            <a:pPr lvl="1"/>
            <a:r>
              <a:rPr lang="en-US" altLang="zh-TW" sz="2000" b="0" dirty="0"/>
              <a:t>T</a:t>
            </a:r>
            <a:r>
              <a:rPr lang="en-US" altLang="zh-TW" sz="2000" b="0" dirty="0" smtClean="0"/>
              <a:t>he </a:t>
            </a:r>
            <a:r>
              <a:rPr lang="en-US" altLang="zh-TW" sz="2000" b="0" dirty="0"/>
              <a:t>image moves left and set </a:t>
            </a:r>
            <a:r>
              <a:rPr lang="en-US" altLang="zh-TW" sz="2000" b="0" dirty="0" smtClean="0"/>
              <a:t>LED1 on when button1 </a:t>
            </a:r>
            <a:r>
              <a:rPr lang="en-US" altLang="zh-TW" sz="2000" b="0" dirty="0"/>
              <a:t>is pressed</a:t>
            </a:r>
            <a:r>
              <a:rPr lang="en-US" altLang="zh-TW" sz="2000" b="0" dirty="0" smtClean="0"/>
              <a:t> .</a:t>
            </a:r>
            <a:endParaRPr lang="en-US" altLang="zh-TW" sz="2000" b="0" dirty="0"/>
          </a:p>
          <a:p>
            <a:pPr lvl="1"/>
            <a:r>
              <a:rPr lang="en-US" altLang="zh-TW" sz="2000" b="0" dirty="0"/>
              <a:t>When </a:t>
            </a:r>
            <a:r>
              <a:rPr lang="en-US" altLang="zh-TW" sz="2000" b="0" dirty="0" smtClean="0"/>
              <a:t>the reset </a:t>
            </a:r>
            <a:r>
              <a:rPr lang="en-US" altLang="zh-TW" sz="2000" b="0" dirty="0"/>
              <a:t>button is </a:t>
            </a:r>
            <a:r>
              <a:rPr lang="en-US" altLang="zh-TW" sz="2000" b="0" dirty="0" smtClean="0"/>
              <a:t>pressed, go to the initial state (showing image 1 in the left of 2 LED Dot Matrix Displays).</a:t>
            </a:r>
          </a:p>
        </p:txBody>
      </p:sp>
      <p:grpSp>
        <p:nvGrpSpPr>
          <p:cNvPr id="146" name="群組 145"/>
          <p:cNvGrpSpPr/>
          <p:nvPr/>
        </p:nvGrpSpPr>
        <p:grpSpPr>
          <a:xfrm>
            <a:off x="1686426" y="1711908"/>
            <a:ext cx="1947111" cy="1662949"/>
            <a:chOff x="7465594" y="4740441"/>
            <a:chExt cx="2524624" cy="1987218"/>
          </a:xfrm>
        </p:grpSpPr>
        <p:sp>
          <p:nvSpPr>
            <p:cNvPr id="73" name="橢圓 72"/>
            <p:cNvSpPr/>
            <p:nvPr/>
          </p:nvSpPr>
          <p:spPr bwMode="auto">
            <a:xfrm>
              <a:off x="7465594" y="4740443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4" name="橢圓 73"/>
            <p:cNvSpPr/>
            <p:nvPr/>
          </p:nvSpPr>
          <p:spPr bwMode="auto">
            <a:xfrm>
              <a:off x="7802478" y="4740443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5" name="橢圓 74"/>
            <p:cNvSpPr/>
            <p:nvPr/>
          </p:nvSpPr>
          <p:spPr bwMode="auto">
            <a:xfrm>
              <a:off x="8139362" y="4740442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6" name="橢圓 75"/>
            <p:cNvSpPr/>
            <p:nvPr/>
          </p:nvSpPr>
          <p:spPr bwMode="auto">
            <a:xfrm>
              <a:off x="8476246" y="4740442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7" name="橢圓 76"/>
            <p:cNvSpPr/>
            <p:nvPr/>
          </p:nvSpPr>
          <p:spPr bwMode="auto">
            <a:xfrm>
              <a:off x="8813130" y="4740442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8" name="橢圓 77"/>
            <p:cNvSpPr/>
            <p:nvPr/>
          </p:nvSpPr>
          <p:spPr bwMode="auto">
            <a:xfrm>
              <a:off x="9150014" y="4740441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9" name="橢圓 78"/>
            <p:cNvSpPr/>
            <p:nvPr/>
          </p:nvSpPr>
          <p:spPr bwMode="auto">
            <a:xfrm>
              <a:off x="9484892" y="4740442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0" name="橢圓 79"/>
            <p:cNvSpPr/>
            <p:nvPr/>
          </p:nvSpPr>
          <p:spPr bwMode="auto">
            <a:xfrm>
              <a:off x="9821776" y="4740441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1" name="橢圓 80"/>
            <p:cNvSpPr/>
            <p:nvPr/>
          </p:nvSpPr>
          <p:spPr bwMode="auto">
            <a:xfrm>
              <a:off x="7465594" y="5001127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2" name="橢圓 81"/>
            <p:cNvSpPr/>
            <p:nvPr/>
          </p:nvSpPr>
          <p:spPr bwMode="auto">
            <a:xfrm>
              <a:off x="7802478" y="5001127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3" name="橢圓 82"/>
            <p:cNvSpPr/>
            <p:nvPr/>
          </p:nvSpPr>
          <p:spPr bwMode="auto">
            <a:xfrm>
              <a:off x="8139362" y="5001126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4" name="橢圓 83"/>
            <p:cNvSpPr/>
            <p:nvPr/>
          </p:nvSpPr>
          <p:spPr bwMode="auto">
            <a:xfrm>
              <a:off x="8476246" y="5001126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5" name="橢圓 84"/>
            <p:cNvSpPr/>
            <p:nvPr/>
          </p:nvSpPr>
          <p:spPr bwMode="auto">
            <a:xfrm>
              <a:off x="8813130" y="5001126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6" name="橢圓 85"/>
            <p:cNvSpPr/>
            <p:nvPr/>
          </p:nvSpPr>
          <p:spPr bwMode="auto">
            <a:xfrm>
              <a:off x="9150014" y="5001125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7" name="橢圓 86"/>
            <p:cNvSpPr/>
            <p:nvPr/>
          </p:nvSpPr>
          <p:spPr bwMode="auto">
            <a:xfrm>
              <a:off x="9484892" y="5001126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8" name="橢圓 87"/>
            <p:cNvSpPr/>
            <p:nvPr/>
          </p:nvSpPr>
          <p:spPr bwMode="auto">
            <a:xfrm>
              <a:off x="9821776" y="5001125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9" name="橢圓 88"/>
            <p:cNvSpPr/>
            <p:nvPr/>
          </p:nvSpPr>
          <p:spPr bwMode="auto">
            <a:xfrm>
              <a:off x="7465594" y="5261811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0" name="橢圓 89"/>
            <p:cNvSpPr/>
            <p:nvPr/>
          </p:nvSpPr>
          <p:spPr bwMode="auto">
            <a:xfrm>
              <a:off x="7802478" y="5261811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1" name="橢圓 90"/>
            <p:cNvSpPr/>
            <p:nvPr/>
          </p:nvSpPr>
          <p:spPr bwMode="auto">
            <a:xfrm>
              <a:off x="8139362" y="5261810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2" name="橢圓 91"/>
            <p:cNvSpPr/>
            <p:nvPr/>
          </p:nvSpPr>
          <p:spPr bwMode="auto">
            <a:xfrm>
              <a:off x="8476246" y="5261810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3" name="橢圓 92"/>
            <p:cNvSpPr/>
            <p:nvPr/>
          </p:nvSpPr>
          <p:spPr bwMode="auto">
            <a:xfrm>
              <a:off x="8813130" y="5261810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4" name="橢圓 93"/>
            <p:cNvSpPr/>
            <p:nvPr/>
          </p:nvSpPr>
          <p:spPr bwMode="auto">
            <a:xfrm>
              <a:off x="9150014" y="5261809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5" name="橢圓 94"/>
            <p:cNvSpPr/>
            <p:nvPr/>
          </p:nvSpPr>
          <p:spPr bwMode="auto">
            <a:xfrm>
              <a:off x="9484892" y="5261810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6" name="橢圓 95"/>
            <p:cNvSpPr/>
            <p:nvPr/>
          </p:nvSpPr>
          <p:spPr bwMode="auto">
            <a:xfrm>
              <a:off x="9821776" y="5261809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7" name="橢圓 96"/>
            <p:cNvSpPr/>
            <p:nvPr/>
          </p:nvSpPr>
          <p:spPr bwMode="auto">
            <a:xfrm>
              <a:off x="7465594" y="5522495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8" name="橢圓 97"/>
            <p:cNvSpPr/>
            <p:nvPr/>
          </p:nvSpPr>
          <p:spPr bwMode="auto">
            <a:xfrm>
              <a:off x="7802478" y="5522495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9" name="橢圓 98"/>
            <p:cNvSpPr/>
            <p:nvPr/>
          </p:nvSpPr>
          <p:spPr bwMode="auto">
            <a:xfrm>
              <a:off x="8139362" y="5522494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0" name="橢圓 99"/>
            <p:cNvSpPr/>
            <p:nvPr/>
          </p:nvSpPr>
          <p:spPr bwMode="auto">
            <a:xfrm>
              <a:off x="8476246" y="5522494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1" name="橢圓 100"/>
            <p:cNvSpPr/>
            <p:nvPr/>
          </p:nvSpPr>
          <p:spPr bwMode="auto">
            <a:xfrm>
              <a:off x="8813130" y="5522494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2" name="橢圓 101"/>
            <p:cNvSpPr/>
            <p:nvPr/>
          </p:nvSpPr>
          <p:spPr bwMode="auto">
            <a:xfrm>
              <a:off x="9150014" y="5522493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3" name="橢圓 102"/>
            <p:cNvSpPr/>
            <p:nvPr/>
          </p:nvSpPr>
          <p:spPr bwMode="auto">
            <a:xfrm>
              <a:off x="9484892" y="5522494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4" name="橢圓 103"/>
            <p:cNvSpPr/>
            <p:nvPr/>
          </p:nvSpPr>
          <p:spPr bwMode="auto">
            <a:xfrm>
              <a:off x="9821776" y="5522493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5" name="橢圓 104"/>
            <p:cNvSpPr/>
            <p:nvPr/>
          </p:nvSpPr>
          <p:spPr bwMode="auto">
            <a:xfrm>
              <a:off x="7465594" y="5789196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6" name="橢圓 105"/>
            <p:cNvSpPr/>
            <p:nvPr/>
          </p:nvSpPr>
          <p:spPr bwMode="auto">
            <a:xfrm>
              <a:off x="7802478" y="5789196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7" name="橢圓 106"/>
            <p:cNvSpPr/>
            <p:nvPr/>
          </p:nvSpPr>
          <p:spPr bwMode="auto">
            <a:xfrm>
              <a:off x="8139362" y="5789195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8" name="橢圓 107"/>
            <p:cNvSpPr/>
            <p:nvPr/>
          </p:nvSpPr>
          <p:spPr bwMode="auto">
            <a:xfrm>
              <a:off x="8476246" y="5789195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9" name="橢圓 108"/>
            <p:cNvSpPr/>
            <p:nvPr/>
          </p:nvSpPr>
          <p:spPr bwMode="auto">
            <a:xfrm>
              <a:off x="8813130" y="5789195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0" name="橢圓 109"/>
            <p:cNvSpPr/>
            <p:nvPr/>
          </p:nvSpPr>
          <p:spPr bwMode="auto">
            <a:xfrm>
              <a:off x="9150014" y="5789194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1" name="橢圓 110"/>
            <p:cNvSpPr/>
            <p:nvPr/>
          </p:nvSpPr>
          <p:spPr bwMode="auto">
            <a:xfrm>
              <a:off x="9484892" y="5789195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2" name="橢圓 111"/>
            <p:cNvSpPr/>
            <p:nvPr/>
          </p:nvSpPr>
          <p:spPr bwMode="auto">
            <a:xfrm>
              <a:off x="9821776" y="5789194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3" name="橢圓 112"/>
            <p:cNvSpPr/>
            <p:nvPr/>
          </p:nvSpPr>
          <p:spPr bwMode="auto">
            <a:xfrm>
              <a:off x="7465594" y="6049880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4" name="橢圓 113"/>
            <p:cNvSpPr/>
            <p:nvPr/>
          </p:nvSpPr>
          <p:spPr bwMode="auto">
            <a:xfrm>
              <a:off x="7802478" y="6049880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5" name="橢圓 114"/>
            <p:cNvSpPr/>
            <p:nvPr/>
          </p:nvSpPr>
          <p:spPr bwMode="auto">
            <a:xfrm>
              <a:off x="8139362" y="6049879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6" name="橢圓 115"/>
            <p:cNvSpPr/>
            <p:nvPr/>
          </p:nvSpPr>
          <p:spPr bwMode="auto">
            <a:xfrm>
              <a:off x="8476246" y="6049879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7" name="橢圓 116"/>
            <p:cNvSpPr/>
            <p:nvPr/>
          </p:nvSpPr>
          <p:spPr bwMode="auto">
            <a:xfrm>
              <a:off x="8813130" y="6049879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8" name="橢圓 117"/>
            <p:cNvSpPr/>
            <p:nvPr/>
          </p:nvSpPr>
          <p:spPr bwMode="auto">
            <a:xfrm>
              <a:off x="9150014" y="6049878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9" name="橢圓 118"/>
            <p:cNvSpPr/>
            <p:nvPr/>
          </p:nvSpPr>
          <p:spPr bwMode="auto">
            <a:xfrm>
              <a:off x="9484892" y="6049879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0" name="橢圓 119"/>
            <p:cNvSpPr/>
            <p:nvPr/>
          </p:nvSpPr>
          <p:spPr bwMode="auto">
            <a:xfrm>
              <a:off x="9821776" y="6049878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1" name="橢圓 120"/>
            <p:cNvSpPr/>
            <p:nvPr/>
          </p:nvSpPr>
          <p:spPr bwMode="auto">
            <a:xfrm>
              <a:off x="7465594" y="6310564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2" name="橢圓 121"/>
            <p:cNvSpPr/>
            <p:nvPr/>
          </p:nvSpPr>
          <p:spPr bwMode="auto">
            <a:xfrm>
              <a:off x="7802478" y="6310564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3" name="橢圓 122"/>
            <p:cNvSpPr/>
            <p:nvPr/>
          </p:nvSpPr>
          <p:spPr bwMode="auto">
            <a:xfrm>
              <a:off x="8139362" y="6310563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4" name="橢圓 123"/>
            <p:cNvSpPr/>
            <p:nvPr/>
          </p:nvSpPr>
          <p:spPr bwMode="auto">
            <a:xfrm>
              <a:off x="8476246" y="6310563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5" name="橢圓 124"/>
            <p:cNvSpPr/>
            <p:nvPr/>
          </p:nvSpPr>
          <p:spPr bwMode="auto">
            <a:xfrm>
              <a:off x="8813130" y="6310563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6" name="橢圓 125"/>
            <p:cNvSpPr/>
            <p:nvPr/>
          </p:nvSpPr>
          <p:spPr bwMode="auto">
            <a:xfrm>
              <a:off x="9150014" y="6310562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7" name="橢圓 126"/>
            <p:cNvSpPr/>
            <p:nvPr/>
          </p:nvSpPr>
          <p:spPr bwMode="auto">
            <a:xfrm>
              <a:off x="9484892" y="6310563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8" name="橢圓 127"/>
            <p:cNvSpPr/>
            <p:nvPr/>
          </p:nvSpPr>
          <p:spPr bwMode="auto">
            <a:xfrm>
              <a:off x="9821776" y="6310562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9" name="橢圓 128"/>
            <p:cNvSpPr/>
            <p:nvPr/>
          </p:nvSpPr>
          <p:spPr bwMode="auto">
            <a:xfrm>
              <a:off x="7465594" y="6571248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30" name="橢圓 129"/>
            <p:cNvSpPr/>
            <p:nvPr/>
          </p:nvSpPr>
          <p:spPr bwMode="auto">
            <a:xfrm>
              <a:off x="7802478" y="6571248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31" name="橢圓 130"/>
            <p:cNvSpPr/>
            <p:nvPr/>
          </p:nvSpPr>
          <p:spPr bwMode="auto">
            <a:xfrm>
              <a:off x="8139362" y="6571247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32" name="橢圓 131"/>
            <p:cNvSpPr/>
            <p:nvPr/>
          </p:nvSpPr>
          <p:spPr bwMode="auto">
            <a:xfrm>
              <a:off x="8476246" y="6571247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33" name="橢圓 132"/>
            <p:cNvSpPr/>
            <p:nvPr/>
          </p:nvSpPr>
          <p:spPr bwMode="auto">
            <a:xfrm>
              <a:off x="8813130" y="6571247"/>
              <a:ext cx="168442" cy="15641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34" name="橢圓 133"/>
            <p:cNvSpPr/>
            <p:nvPr/>
          </p:nvSpPr>
          <p:spPr bwMode="auto">
            <a:xfrm>
              <a:off x="9150014" y="6571246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35" name="橢圓 134"/>
            <p:cNvSpPr/>
            <p:nvPr/>
          </p:nvSpPr>
          <p:spPr bwMode="auto">
            <a:xfrm>
              <a:off x="9484892" y="6571247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36" name="橢圓 135"/>
            <p:cNvSpPr/>
            <p:nvPr/>
          </p:nvSpPr>
          <p:spPr bwMode="auto">
            <a:xfrm>
              <a:off x="9821776" y="6571246"/>
              <a:ext cx="168442" cy="15641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</p:grpSp>
      <p:sp>
        <p:nvSpPr>
          <p:cNvPr id="147" name="文字方塊 146"/>
          <p:cNvSpPr txBox="1"/>
          <p:nvPr/>
        </p:nvSpPr>
        <p:spPr>
          <a:xfrm>
            <a:off x="697414" y="2988842"/>
            <a:ext cx="95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Image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 Bouncing 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counter to deal button bouncing problem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50" y="3481891"/>
            <a:ext cx="6924675" cy="24860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13" y="1897730"/>
            <a:ext cx="37719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Notice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2209" y="950976"/>
            <a:ext cx="8507413" cy="487680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wire and </a:t>
            </a:r>
            <a:r>
              <a:rPr lang="en-US" altLang="zh-TW" sz="2000" dirty="0" err="1"/>
              <a:t>reg</a:t>
            </a:r>
            <a:r>
              <a:rPr lang="zh-TW" altLang="en-US" sz="2000" dirty="0"/>
              <a:t> </a:t>
            </a:r>
            <a:r>
              <a:rPr lang="en-US" altLang="zh-TW" sz="2000" dirty="0"/>
              <a:t>type define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en-US" altLang="zh-TW" sz="2000" dirty="0">
                <a:solidFill>
                  <a:srgbClr val="0033CC"/>
                </a:solidFill>
              </a:rPr>
              <a:t>always begin …</a:t>
            </a:r>
            <a:r>
              <a:rPr lang="zh-TW" altLang="en-US" sz="2000" dirty="0">
                <a:solidFill>
                  <a:srgbClr val="FF0000"/>
                </a:solidFill>
              </a:rPr>
              <a:t>裡面變數</a:t>
            </a:r>
            <a:r>
              <a:rPr lang="en-US" altLang="zh-TW" sz="2000" dirty="0">
                <a:solidFill>
                  <a:srgbClr val="0033CC"/>
                </a:solidFill>
              </a:rPr>
              <a:t>… end </a:t>
            </a:r>
            <a:r>
              <a:rPr lang="zh-TW" altLang="en-US" sz="2000" dirty="0"/>
              <a:t>，宣告 </a:t>
            </a:r>
            <a:r>
              <a:rPr lang="en-US" altLang="zh-TW" sz="2000" dirty="0" err="1">
                <a:solidFill>
                  <a:srgbClr val="FF0000"/>
                </a:solidFill>
              </a:rPr>
              <a:t>reg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type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en-US" altLang="zh-TW" sz="2000" dirty="0">
                <a:solidFill>
                  <a:srgbClr val="0033CC"/>
                </a:solidFill>
              </a:rPr>
              <a:t>always begin …… end </a:t>
            </a:r>
            <a:r>
              <a:rPr lang="zh-TW" altLang="en-US" sz="2000" dirty="0">
                <a:solidFill>
                  <a:srgbClr val="FF0000"/>
                </a:solidFill>
              </a:rPr>
              <a:t>外面變數</a:t>
            </a:r>
            <a:r>
              <a:rPr lang="zh-TW" altLang="en-US" sz="2000" dirty="0"/>
              <a:t>，宣告 </a:t>
            </a:r>
            <a:r>
              <a:rPr lang="en-US" altLang="zh-TW" sz="2000" dirty="0">
                <a:solidFill>
                  <a:srgbClr val="FF0000"/>
                </a:solidFill>
              </a:rPr>
              <a:t>wire </a:t>
            </a:r>
            <a:r>
              <a:rPr lang="en-US" altLang="zh-TW" sz="2000" dirty="0"/>
              <a:t>type</a:t>
            </a:r>
          </a:p>
          <a:p>
            <a:pPr marL="1095375" lvl="2" indent="-285750" eaLnBrk="1" hangingPunct="1">
              <a:buClr>
                <a:srgbClr val="FF0000"/>
              </a:buClr>
            </a:pPr>
            <a:r>
              <a:rPr lang="zh-TW" altLang="en-US" dirty="0"/>
              <a:t>需搭配 </a:t>
            </a:r>
            <a:r>
              <a:rPr lang="en-US" altLang="zh-TW" dirty="0">
                <a:solidFill>
                  <a:srgbClr val="0033CC"/>
                </a:solidFill>
              </a:rPr>
              <a:t>assign</a:t>
            </a:r>
            <a:r>
              <a:rPr lang="zh-TW" altLang="en-US" dirty="0"/>
              <a:t> 使用</a:t>
            </a:r>
            <a:endParaRPr lang="en-US" altLang="zh-TW" dirty="0"/>
          </a:p>
          <a:p>
            <a:pPr marL="742950" lvl="1" indent="-285750" eaLnBrk="1" hangingPunct="1"/>
            <a:endParaRPr lang="en-US" altLang="zh-TW" sz="2000" dirty="0"/>
          </a:p>
          <a:p>
            <a:pPr eaLnBrk="1" hangingPunct="1"/>
            <a:r>
              <a:rPr lang="en-US" altLang="zh-TW" sz="2000" dirty="0" err="1"/>
              <a:t>reg</a:t>
            </a:r>
            <a:r>
              <a:rPr lang="en-US" altLang="zh-TW" sz="2000" dirty="0"/>
              <a:t> == register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組合</a:t>
            </a:r>
            <a:r>
              <a:rPr lang="zh-TW" altLang="en-US" sz="2000" dirty="0"/>
              <a:t>電路中使用 </a:t>
            </a:r>
            <a:r>
              <a:rPr lang="en-US" altLang="zh-TW" sz="2000" dirty="0" err="1"/>
              <a:t>reg</a:t>
            </a:r>
            <a:r>
              <a:rPr lang="en-US" altLang="zh-TW" sz="2000" dirty="0"/>
              <a:t> type</a:t>
            </a:r>
            <a:r>
              <a:rPr lang="zh-TW" altLang="en-US" sz="2000" dirty="0"/>
              <a:t>，合成 </a:t>
            </a:r>
            <a:r>
              <a:rPr lang="zh-TW" altLang="en-US" sz="2000" dirty="0">
                <a:cs typeface="Times New Roman" panose="02020603050405020304" pitchFamily="18" charset="0"/>
              </a:rPr>
              <a:t>→ </a:t>
            </a:r>
            <a:r>
              <a:rPr lang="zh-TW" altLang="en-US" sz="2000" dirty="0">
                <a:solidFill>
                  <a:srgbClr val="FF0000"/>
                </a:solidFill>
              </a:rPr>
              <a:t>線 </a:t>
            </a:r>
            <a:r>
              <a:rPr lang="en-US" altLang="zh-TW" sz="2000" dirty="0">
                <a:solidFill>
                  <a:srgbClr val="FF0000"/>
                </a:solidFill>
              </a:rPr>
              <a:t>(net)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循序</a:t>
            </a:r>
            <a:r>
              <a:rPr lang="zh-TW" altLang="en-US" sz="2000" dirty="0"/>
              <a:t>電路中使用 </a:t>
            </a:r>
            <a:r>
              <a:rPr lang="en-US" altLang="zh-TW" sz="2000" dirty="0" err="1"/>
              <a:t>reg</a:t>
            </a:r>
            <a:r>
              <a:rPr lang="zh-TW" altLang="en-US" sz="2000" dirty="0"/>
              <a:t> </a:t>
            </a:r>
            <a:r>
              <a:rPr lang="en-US" altLang="zh-TW" sz="2000" dirty="0"/>
              <a:t>type</a:t>
            </a:r>
            <a:r>
              <a:rPr lang="zh-TW" altLang="en-US" sz="2000" dirty="0"/>
              <a:t>，合成 </a:t>
            </a:r>
            <a:r>
              <a:rPr lang="zh-TW" altLang="en-US" sz="2000" dirty="0">
                <a:cs typeface="Times New Roman" panose="02020603050405020304" pitchFamily="18" charset="0"/>
              </a:rPr>
              <a:t>→ </a:t>
            </a:r>
            <a:r>
              <a:rPr lang="en-US" altLang="zh-TW" sz="2000" dirty="0">
                <a:solidFill>
                  <a:srgbClr val="FF0000"/>
                </a:solidFill>
              </a:rPr>
              <a:t>Flip-flop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(register)</a:t>
            </a:r>
          </a:p>
          <a:p>
            <a:pPr marL="742950" lvl="1" indent="-285750" eaLnBrk="1" hangingPunct="1"/>
            <a:endParaRPr lang="en-US" altLang="zh-TW" sz="2000" dirty="0"/>
          </a:p>
          <a:p>
            <a:pPr eaLnBrk="1" hangingPunct="1"/>
            <a:r>
              <a:rPr lang="en-US" altLang="zh-TW" sz="2000" dirty="0"/>
              <a:t>Inferred latch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在組合電路中，</a:t>
            </a:r>
            <a:r>
              <a:rPr lang="en-US" altLang="zh-TW" sz="2000" dirty="0"/>
              <a:t>case</a:t>
            </a:r>
            <a:r>
              <a:rPr lang="zh-TW" altLang="en-US" sz="2000" dirty="0"/>
              <a:t>、</a:t>
            </a:r>
            <a:r>
              <a:rPr lang="en-US" altLang="zh-TW" sz="2000" dirty="0"/>
              <a:t>if…else…</a:t>
            </a:r>
            <a:r>
              <a:rPr lang="zh-TW" altLang="en-US" sz="2000" dirty="0"/>
              <a:t>若</a:t>
            </a:r>
            <a:r>
              <a:rPr lang="zh-TW" altLang="en-US" sz="2000" dirty="0">
                <a:solidFill>
                  <a:srgbClr val="FF0000"/>
                </a:solidFill>
              </a:rPr>
              <a:t>沒有寫滿</a:t>
            </a:r>
            <a:r>
              <a:rPr lang="zh-TW" altLang="en-US" sz="2000" dirty="0"/>
              <a:t>，合成後會產生</a:t>
            </a:r>
            <a:r>
              <a:rPr lang="en-US" altLang="zh-TW" sz="2000" dirty="0"/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296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Notice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1" y="1143000"/>
            <a:ext cx="12059349" cy="4944244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1800" dirty="0" smtClean="0"/>
              <a:t>請勿</a:t>
            </a:r>
            <a:r>
              <a:rPr lang="zh-TW" altLang="en-US" sz="1800" dirty="0"/>
              <a:t>命名中文資料夾或數字開頭資料夾</a:t>
            </a:r>
          </a:p>
          <a:p>
            <a:pPr marL="457200" lvl="1" indent="0" eaLnBrk="1" hangingPunct="1">
              <a:lnSpc>
                <a:spcPts val="2000"/>
              </a:lnSpc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zh-TW" altLang="en-US" sz="1800" dirty="0"/>
              <a:t>請確認 </a:t>
            </a:r>
            <a:r>
              <a:rPr lang="en-US" altLang="zh-TW" sz="1800" dirty="0"/>
              <a:t>Device family</a:t>
            </a:r>
            <a:r>
              <a:rPr lang="zh-TW" altLang="en-US" sz="1800" dirty="0"/>
              <a:t> 是否與 </a:t>
            </a:r>
            <a:r>
              <a:rPr lang="en-US" altLang="zh-TW" sz="1800" dirty="0"/>
              <a:t>FPGA </a:t>
            </a:r>
            <a:r>
              <a:rPr lang="zh-TW" altLang="en-US" sz="1800" dirty="0"/>
              <a:t>晶片符合</a:t>
            </a:r>
            <a:endParaRPr lang="en-US" altLang="zh-TW" sz="1800" dirty="0"/>
          </a:p>
          <a:p>
            <a:pPr marL="742950" lvl="1" indent="-285750" eaLnBrk="1" hangingPunct="1">
              <a:defRPr/>
            </a:pPr>
            <a:r>
              <a:rPr lang="en-US" altLang="zh-TW" sz="1800" dirty="0"/>
              <a:t>Family: </a:t>
            </a:r>
            <a:r>
              <a:rPr lang="en-US" altLang="zh-TW" sz="1800" dirty="0">
                <a:solidFill>
                  <a:srgbClr val="FF0000"/>
                </a:solidFill>
              </a:rPr>
              <a:t>Cyclone</a:t>
            </a:r>
            <a:r>
              <a:rPr lang="zh-TW" altLang="en-US" sz="1800" dirty="0"/>
              <a:t> </a:t>
            </a:r>
            <a:r>
              <a:rPr lang="en-US" altLang="zh-TW" sz="1800" dirty="0"/>
              <a:t>/ Device: </a:t>
            </a:r>
            <a:r>
              <a:rPr lang="en-US" altLang="zh-TW" sz="1800" dirty="0">
                <a:solidFill>
                  <a:srgbClr val="FF0000"/>
                </a:solidFill>
                <a:cs typeface="Arial" panose="020B0604020202020204" pitchFamily="34" charset="0"/>
              </a:rPr>
              <a:t>5CEBA4F23C7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457200" lvl="1" indent="0" eaLnBrk="1" hangingPunct="1">
              <a:lnSpc>
                <a:spcPts val="2000"/>
              </a:lnSpc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en-US" altLang="zh-TW" sz="1800" dirty="0"/>
              <a:t>top module name &amp; project name </a:t>
            </a:r>
            <a:r>
              <a:rPr lang="zh-TW" altLang="en-US" sz="1800" dirty="0"/>
              <a:t>需要一致</a:t>
            </a:r>
            <a:endParaRPr lang="en-US" altLang="zh-TW" sz="1800" dirty="0"/>
          </a:p>
          <a:p>
            <a:pPr marL="0" indent="0" eaLnBrk="1" hangingPunct="1"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zh-TW" altLang="en-US" sz="1800" dirty="0"/>
              <a:t>燒錄檔案至 </a:t>
            </a:r>
            <a:r>
              <a:rPr lang="en-US" altLang="zh-TW" sz="1800" dirty="0"/>
              <a:t>FPGA </a:t>
            </a:r>
            <a:r>
              <a:rPr lang="zh-TW" altLang="en-US" sz="1800" dirty="0"/>
              <a:t>前，</a:t>
            </a:r>
            <a:r>
              <a:rPr lang="en-US" altLang="zh-TW" sz="1800" dirty="0"/>
              <a:t>Double-check </a:t>
            </a:r>
            <a:r>
              <a:rPr lang="en-US" altLang="zh-TW" sz="1800" dirty="0">
                <a:solidFill>
                  <a:srgbClr val="FF0000"/>
                </a:solidFill>
              </a:rPr>
              <a:t>Pin Assignment</a:t>
            </a:r>
          </a:p>
          <a:p>
            <a:pPr lvl="1" eaLnBrk="1" hangingPunct="1"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設定錯誤的 </a:t>
            </a:r>
            <a:r>
              <a:rPr lang="en-US" altLang="zh-TW" sz="1800" dirty="0">
                <a:solidFill>
                  <a:srgbClr val="FF0000"/>
                </a:solidFill>
              </a:rPr>
              <a:t>Pin</a:t>
            </a:r>
            <a:r>
              <a:rPr lang="zh-TW" altLang="en-US" sz="1800" dirty="0">
                <a:solidFill>
                  <a:srgbClr val="FF0000"/>
                </a:solidFill>
              </a:rPr>
              <a:t>，會導致 </a:t>
            </a:r>
            <a:r>
              <a:rPr lang="en-US" altLang="zh-TW" sz="1800" dirty="0" smtClean="0">
                <a:solidFill>
                  <a:srgbClr val="FF0000"/>
                </a:solidFill>
              </a:rPr>
              <a:t>FPGA </a:t>
            </a:r>
            <a:r>
              <a:rPr lang="zh-TW" altLang="en-US" sz="1800" dirty="0" smtClean="0">
                <a:solidFill>
                  <a:srgbClr val="FF0000"/>
                </a:solidFill>
              </a:rPr>
              <a:t>無法正確執行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TW" altLang="en-US" sz="1800" dirty="0"/>
              <a:t>連接 </a:t>
            </a:r>
            <a:r>
              <a:rPr lang="en-US" altLang="zh-TW" sz="1800" dirty="0"/>
              <a:t>FPGA</a:t>
            </a:r>
            <a:r>
              <a:rPr lang="zh-TW" altLang="en-US" sz="1800" dirty="0"/>
              <a:t> 板後，請先確認是否可以正常燒錄與動作</a:t>
            </a:r>
            <a:endParaRPr lang="en-US" altLang="zh-TW" sz="1800" dirty="0"/>
          </a:p>
          <a:p>
            <a:pPr marL="742950" lvl="1" indent="-285750" eaLnBrk="1" hangingPunct="1">
              <a:defRPr/>
            </a:pPr>
            <a:r>
              <a:rPr lang="en-US" altLang="zh-TW" sz="1800" dirty="0" smtClean="0">
                <a:solidFill>
                  <a:srgbClr val="FF0000"/>
                </a:solidFill>
              </a:rPr>
              <a:t>USB Blaster</a:t>
            </a:r>
            <a:r>
              <a:rPr lang="zh-TW" altLang="en-US" sz="1800" dirty="0" smtClean="0"/>
              <a:t>，指定</a:t>
            </a:r>
            <a:r>
              <a:rPr lang="zh-TW" altLang="en-US" sz="1800" dirty="0"/>
              <a:t>到 </a:t>
            </a:r>
            <a:r>
              <a:rPr lang="en-US" altLang="zh-TW" sz="1800" dirty="0"/>
              <a:t>USB</a:t>
            </a:r>
            <a:r>
              <a:rPr lang="zh-TW" altLang="en-US" sz="1800" dirty="0"/>
              <a:t> </a:t>
            </a:r>
            <a:r>
              <a:rPr lang="en-US" altLang="zh-TW" sz="1800" dirty="0"/>
              <a:t>Blaster Driver</a:t>
            </a:r>
            <a:r>
              <a:rPr lang="zh-TW" altLang="en-US" sz="1800" dirty="0"/>
              <a:t>目標資料夾 </a:t>
            </a:r>
            <a:r>
              <a:rPr lang="en-US" altLang="zh-TW" sz="1800" dirty="0"/>
              <a:t>C:\</a:t>
            </a:r>
            <a:r>
              <a:rPr lang="en-US" altLang="zh-TW" sz="1800" dirty="0" smtClean="0"/>
              <a:t>altera\</a:t>
            </a:r>
            <a:r>
              <a:rPr lang="en-US" altLang="zh-TW" sz="1800" dirty="0" smtClean="0">
                <a:solidFill>
                  <a:srgbClr val="FF0000"/>
                </a:solidFill>
              </a:rPr>
              <a:t>16.0</a:t>
            </a:r>
            <a:r>
              <a:rPr lang="en-US" altLang="zh-TW" sz="1800" dirty="0" smtClean="0"/>
              <a:t>\quartus\drivers\usb-blaster</a:t>
            </a:r>
            <a:endParaRPr lang="en-US" altLang="zh-TW" sz="1800" dirty="0"/>
          </a:p>
          <a:p>
            <a:pPr eaLnBrk="1" hangingPunct="1">
              <a:defRPr/>
            </a:pPr>
            <a:endParaRPr lang="en-US" altLang="zh-TW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6553200" y="1066800"/>
            <a:ext cx="4876800" cy="3643586"/>
            <a:chOff x="6400800" y="1066800"/>
            <a:chExt cx="5029200" cy="375744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r="45240" b="31034"/>
            <a:stretch/>
          </p:blipFill>
          <p:spPr>
            <a:xfrm>
              <a:off x="6400800" y="1066800"/>
              <a:ext cx="5029200" cy="3757448"/>
            </a:xfrm>
            <a:prstGeom prst="rect">
              <a:avLst/>
            </a:prstGeom>
          </p:spPr>
        </p:pic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6553200" y="2129052"/>
              <a:ext cx="1843299" cy="111052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" name="矩形 8"/>
            <p:cNvSpPr>
              <a:spLocks noChangeArrowheads="1"/>
            </p:cNvSpPr>
            <p:nvPr/>
          </p:nvSpPr>
          <p:spPr bwMode="auto">
            <a:xfrm>
              <a:off x="9525000" y="1960362"/>
              <a:ext cx="1295400" cy="12070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cxnSp>
          <p:nvCxnSpPr>
            <p:cNvPr id="7" name="直線單箭頭接點 3"/>
            <p:cNvCxnSpPr>
              <a:cxnSpLocks noChangeShapeType="1"/>
              <a:stCxn id="5" idx="3"/>
              <a:endCxn id="6" idx="1"/>
            </p:cNvCxnSpPr>
            <p:nvPr/>
          </p:nvCxnSpPr>
          <p:spPr bwMode="auto">
            <a:xfrm flipV="1">
              <a:off x="8396499" y="2020715"/>
              <a:ext cx="1128501" cy="163863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45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Number Representation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8507413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/>
              <a:t>May be represented using</a:t>
            </a:r>
          </a:p>
          <a:p>
            <a:pPr lvl="1" eaLnBrk="1" hangingPunct="1">
              <a:defRPr/>
            </a:pPr>
            <a:r>
              <a:rPr lang="en-US" altLang="zh-TW" sz="2000" dirty="0"/>
              <a:t>Binary, decimal, hexadecimal,</a:t>
            </a:r>
          </a:p>
          <a:p>
            <a:pPr lvl="1" eaLnBrk="1" hangingPunct="1">
              <a:defRPr/>
            </a:pPr>
            <a:endParaRPr lang="en-US" altLang="zh-TW" sz="2000" dirty="0"/>
          </a:p>
          <a:p>
            <a:pPr eaLnBrk="1" hangingPunct="1">
              <a:defRPr/>
            </a:pPr>
            <a:r>
              <a:rPr lang="en-US" altLang="zh-TW" sz="2000" dirty="0"/>
              <a:t>Format</a:t>
            </a:r>
          </a:p>
          <a:p>
            <a:pPr lvl="1" eaLnBrk="1" hangingPunct="1">
              <a:defRPr/>
            </a:pPr>
            <a:r>
              <a:rPr lang="en-US" altLang="zh-TW" sz="2000" dirty="0"/>
              <a:t>&lt;size&gt;’ &lt;</a:t>
            </a:r>
            <a:r>
              <a:rPr lang="en-US" altLang="zh-TW" sz="2000" dirty="0" err="1"/>
              <a:t>base_format</a:t>
            </a:r>
            <a:r>
              <a:rPr lang="en-US" altLang="zh-TW" sz="2000" dirty="0"/>
              <a:t>&gt; &lt;number&gt;</a:t>
            </a:r>
          </a:p>
          <a:p>
            <a:pPr lvl="1" eaLnBrk="1" hangingPunct="1">
              <a:defRPr/>
            </a:pPr>
            <a:r>
              <a:rPr lang="en-US" altLang="zh-TW" sz="2000" dirty="0" err="1"/>
              <a:t>base_format</a:t>
            </a:r>
            <a:r>
              <a:rPr lang="en-US" altLang="zh-TW" sz="2000" dirty="0"/>
              <a:t>:</a:t>
            </a:r>
          </a:p>
          <a:p>
            <a:pPr lvl="1" eaLnBrk="1" hangingPunct="1">
              <a:defRPr/>
            </a:pPr>
            <a:r>
              <a:rPr lang="en-US" altLang="zh-TW" sz="2000" dirty="0"/>
              <a:t> b, d, h, </a:t>
            </a:r>
          </a:p>
          <a:p>
            <a:pPr lvl="1" eaLnBrk="1" hangingPunct="1">
              <a:defRPr/>
            </a:pPr>
            <a:endParaRPr lang="en-US" altLang="zh-TW" sz="2000" dirty="0"/>
          </a:p>
          <a:p>
            <a:pPr eaLnBrk="1" hangingPunct="1">
              <a:defRPr/>
            </a:pPr>
            <a:r>
              <a:rPr lang="en-US" altLang="zh-TW" sz="2000" dirty="0"/>
              <a:t>Example</a:t>
            </a:r>
          </a:p>
          <a:p>
            <a:pPr lvl="1" eaLnBrk="1" hangingPunct="1">
              <a:defRPr/>
            </a:pPr>
            <a:r>
              <a:rPr lang="en-US" altLang="zh-TW" sz="2000" dirty="0"/>
              <a:t>4'b1111; 16'd255</a:t>
            </a:r>
          </a:p>
          <a:p>
            <a:pPr lvl="1" eaLnBrk="1" hangingPunct="1">
              <a:defRPr/>
            </a:pPr>
            <a:r>
              <a:rPr lang="en-US" altLang="zh-TW" sz="2000" dirty="0"/>
              <a:t>23456 (32-bit decimal # by default); 'hc3 (32 bit)</a:t>
            </a:r>
          </a:p>
          <a:p>
            <a:pPr lvl="1" eaLnBrk="1" hangingPunct="1">
              <a:defRPr/>
            </a:pPr>
            <a:r>
              <a:rPr lang="en-US" altLang="zh-TW" sz="2000" dirty="0"/>
              <a:t>12'b1111_0000_1010 </a:t>
            </a:r>
          </a:p>
          <a:p>
            <a:pPr marL="344487" lvl="1" indent="0" eaLnBrk="1" hangingPunct="1">
              <a:buNone/>
              <a:defRPr/>
            </a:pPr>
            <a:r>
              <a:rPr lang="en-US" altLang="zh-TW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5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362</Words>
  <Application>Microsoft Office PowerPoint</Application>
  <PresentationFormat>寬螢幕</PresentationFormat>
  <Paragraphs>72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Times New Roman</vt:lpstr>
      <vt:lpstr>Wingdings</vt:lpstr>
      <vt:lpstr>4_Edge</vt:lpstr>
      <vt:lpstr>LAB - 10</vt:lpstr>
      <vt:lpstr>Lab: Dot matrix controller</vt:lpstr>
      <vt:lpstr>Dot matrix controller (1/2)</vt:lpstr>
      <vt:lpstr>Dot matrix controller (2/2)</vt:lpstr>
      <vt:lpstr>Button Bouncing  </vt:lpstr>
      <vt:lpstr>Notice</vt:lpstr>
      <vt:lpstr>Notice</vt:lpstr>
      <vt:lpstr>Number Representation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User</cp:lastModifiedBy>
  <cp:revision>96</cp:revision>
  <cp:lastPrinted>2015-09-04T02:53:59Z</cp:lastPrinted>
  <dcterms:created xsi:type="dcterms:W3CDTF">2015-09-03T02:51:47Z</dcterms:created>
  <dcterms:modified xsi:type="dcterms:W3CDTF">2020-12-01T12:58:45Z</dcterms:modified>
</cp:coreProperties>
</file>