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media/image18.jpeg" ContentType="image/jpeg"/>
  <Override PartName="/ppt/media/image16.png" ContentType="image/png"/>
  <Override PartName="/ppt/media/image15.jpeg" ContentType="image/jpe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wmf" ContentType="image/x-wmf"/>
  <Override PartName="/ppt/media/image6.png" ContentType="image/pn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media/image9.jpeg" ContentType="image/jpeg"/>
  <Override PartName="/ppt/media/image11.jpeg" ContentType="image/jpeg"/>
  <Override PartName="/ppt/media/image13.png" ContentType="image/png"/>
  <Override PartName="/ppt/media/image5.png" ContentType="image/png"/>
  <Override PartName="/ppt/media/image10.jpeg" ContentType="image/jpeg"/>
  <Override PartName="/ppt/notesSlides/_rels/notesSlide16.xml.rels" ContentType="application/vnd.openxmlformats-package.relationships+xml"/>
  <Override PartName="/ppt/notesSlides/notesSlide16.xml" ContentType="application/vnd.openxmlformats-officedocument.presentationml.notesSlid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799262" cy="9929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TW" sz="1800" spc="-1" strike="noStrike">
                <a:solidFill>
                  <a:srgbClr val="000000"/>
                </a:solidFill>
                <a:latin typeface="Times New Roman"/>
              </a:rPr>
              <a:t>請按這</a:t>
            </a:r>
            <a:r>
              <a:rPr b="0" lang="zh-TW" sz="1800" spc="-1" strike="noStrike">
                <a:solidFill>
                  <a:srgbClr val="000000"/>
                </a:solidFill>
                <a:latin typeface="Times New Roman"/>
              </a:rPr>
              <a:t>裡移動</a:t>
            </a:r>
            <a:r>
              <a:rPr b="0" lang="zh-TW" sz="1800" spc="-1" strike="noStrike">
                <a:solidFill>
                  <a:srgbClr val="000000"/>
                </a:solidFill>
                <a:latin typeface="Times New Roman"/>
              </a:rPr>
              <a:t>投影片</a:t>
            </a:r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請按</a:t>
            </a:r>
            <a:r>
              <a:rPr b="0" lang="en-US" sz="2000" spc="-1" strike="noStrike">
                <a:latin typeface="Arial"/>
              </a:rPr>
              <a:t>這裡</a:t>
            </a:r>
            <a:r>
              <a:rPr b="0" lang="en-US" sz="2000" spc="-1" strike="noStrike">
                <a:latin typeface="Arial"/>
              </a:rPr>
              <a:t>編輯</a:t>
            </a:r>
            <a:r>
              <a:rPr b="0" lang="en-US" sz="2000" spc="-1" strike="noStrike">
                <a:latin typeface="Arial"/>
              </a:rPr>
              <a:t>備註</a:t>
            </a:r>
            <a:r>
              <a:rPr b="0" lang="en-US" sz="2000" spc="-1" strike="noStrike">
                <a:latin typeface="Arial"/>
              </a:rPr>
              <a:t>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&lt;頁首&gt;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7787544-4635-43CD-BF03-C37893A2F948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03800" y="5279040"/>
            <a:ext cx="5630400" cy="5001120"/>
          </a:xfrm>
          <a:prstGeom prst="rect">
            <a:avLst/>
          </a:prstGeom>
        </p:spPr>
        <p:txBody>
          <a:bodyPr tIns="91440" bIns="91440" anchor="ctr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A+b+c+d=0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A’+B’+C+D=3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Img"/>
          </p:nvPr>
        </p:nvSpPr>
        <p:spPr>
          <a:xfrm>
            <a:off x="-182520" y="835200"/>
            <a:ext cx="7402320" cy="41652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87000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42204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44492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28072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44492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28072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7920"/>
            <a:ext cx="11343600" cy="559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42204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87000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42204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44492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28072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44492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28072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7920"/>
            <a:ext cx="11343600" cy="559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42204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87000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42204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44492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28072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44492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28072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7920"/>
            <a:ext cx="11343600" cy="559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42204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12880" y="1238400"/>
            <a:ext cx="10566000" cy="91404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2641320" y="3981240"/>
            <a:ext cx="868284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6200000">
            <a:off x="8692560" y="4264200"/>
            <a:ext cx="399600" cy="463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標楷體"/>
              </a:rPr>
              <a:t>Digital </a:t>
            </a: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新細明體"/>
              </a:rPr>
              <a:t>Integrated Circuit </a:t>
            </a: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標楷體"/>
              </a:rPr>
              <a:t>Design Laboratory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" name="Picture 7" descr=""/>
          <p:cNvPicPr/>
          <p:nvPr/>
        </p:nvPicPr>
        <p:blipFill>
          <a:blip r:embed="rId2"/>
          <a:stretch/>
        </p:blipFill>
        <p:spPr>
          <a:xfrm>
            <a:off x="11127240" y="6093000"/>
            <a:ext cx="1017720" cy="721800"/>
          </a:xfrm>
          <a:prstGeom prst="rect">
            <a:avLst/>
          </a:prstGeom>
          <a:ln>
            <a:noFill/>
          </a:ln>
        </p:spPr>
      </p:pic>
      <p:pic>
        <p:nvPicPr>
          <p:cNvPr id="6" name="Picture 8" descr=""/>
          <p:cNvPicPr/>
          <p:nvPr/>
        </p:nvPicPr>
        <p:blipFill>
          <a:blip r:embed="rId3"/>
          <a:stretch/>
        </p:blipFill>
        <p:spPr>
          <a:xfrm>
            <a:off x="46800" y="46080"/>
            <a:ext cx="997920" cy="71892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 rot="16200000">
            <a:off x="4039200" y="-2909160"/>
            <a:ext cx="722880" cy="662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標楷體"/>
              </a:rPr>
              <a:t>Department of Computer Science and Information Engineering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標楷體"/>
              </a:rPr>
              <a:t>National Cheng Kung University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1219320" y="1542960"/>
            <a:ext cx="1016352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按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一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下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以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編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輯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母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片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標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題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樣</a:t>
            </a:r>
            <a:r>
              <a:rPr b="1" i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式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</a:rPr>
              <a:t>請按這裡編輯大綱文字格式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zh-TW" sz="2000" spc="-1" strike="noStrike">
                <a:solidFill>
                  <a:srgbClr val="000000"/>
                </a:solidFill>
                <a:latin typeface="Times New Roman"/>
              </a:rPr>
              <a:t>第二個大綱層次</a:t>
            </a:r>
            <a:endParaRPr b="1" lang="zh-TW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1800" spc="-1" strike="noStrike">
                <a:solidFill>
                  <a:srgbClr val="000000"/>
                </a:solidFill>
                <a:latin typeface="Times New Roman"/>
              </a:rPr>
              <a:t>第三個大綱層次</a:t>
            </a:r>
            <a:endParaRPr b="1" lang="zh-TW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按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一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下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以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編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輯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母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片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標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題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樣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式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按一下以編輯母片文字樣式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69960" indent="-325080">
              <a:lnSpc>
                <a:spcPct val="100000"/>
              </a:lnSpc>
              <a:spcBef>
                <a:spcPts val="43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1" lang="zh-TW" sz="2200" spc="-1" strike="noStrike">
                <a:solidFill>
                  <a:srgbClr val="000000"/>
                </a:solidFill>
                <a:latin typeface="Times New Roman"/>
                <a:ea typeface="標楷體"/>
              </a:rPr>
              <a:t>第二層</a:t>
            </a:r>
            <a:endParaRPr b="1" lang="zh-TW" sz="2200" spc="-1" strike="noStrike">
              <a:solidFill>
                <a:srgbClr val="000000"/>
              </a:solidFill>
              <a:latin typeface="Times New Roman"/>
            </a:endParaRPr>
          </a:p>
          <a:p>
            <a:pPr lvl="2" marL="1022400" indent="-350640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第三層</a:t>
            </a:r>
            <a:endParaRPr b="1" lang="zh-TW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339920" indent="-315720">
              <a:lnSpc>
                <a:spcPct val="100000"/>
              </a:lnSpc>
              <a:spcBef>
                <a:spcPts val="360"/>
              </a:spcBef>
              <a:buClr>
                <a:srgbClr val="3b812f"/>
              </a:buClr>
              <a:buSzPct val="70000"/>
              <a:buFont typeface="Wingdings" charset="2"/>
              <a:buChar char=""/>
            </a:pPr>
            <a:r>
              <a:rPr b="1" lang="zh-TW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第四層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4" marL="1681200" indent="-339480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75000"/>
              <a:buFont typeface="Wingdings" charset="2"/>
              <a:buChar char="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新細明體"/>
              </a:rPr>
              <a:t>第五層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609480" y="6243480"/>
            <a:ext cx="28443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4165560" y="6248520"/>
            <a:ext cx="386028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8737560" y="6243480"/>
            <a:ext cx="28443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1259B6F-42DE-4252-B73E-C521ED816B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標楷體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609480" y="6172200"/>
            <a:ext cx="1097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tIns="91440" bIns="91440"/>
          <a:p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裡編輯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題名文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字格式</a:t>
            </a:r>
            <a:endParaRPr b="0" lang="zh-TW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zh-TW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zh-TW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zh-TW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zh-TW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zh-TW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zh-TW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zh-TW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758600" y="1896840"/>
            <a:ext cx="8257680" cy="1423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i="1" lang="zh-TW" sz="3600" spc="-1" strike="noStrike">
                <a:solidFill>
                  <a:srgbClr val="000000"/>
                </a:solidFill>
                <a:latin typeface="Arial"/>
                <a:ea typeface="標楷體"/>
              </a:rPr>
              <a:t>LA</a:t>
            </a:r>
            <a:r>
              <a:rPr b="1" i="1" lang="zh-TW" sz="3600" spc="-1" strike="noStrike">
                <a:solidFill>
                  <a:srgbClr val="000000"/>
                </a:solidFill>
                <a:latin typeface="Arial"/>
                <a:ea typeface="標楷體"/>
              </a:rPr>
              <a:t>B </a:t>
            </a:r>
            <a:r>
              <a:rPr b="1" lang="zh-TW" sz="3600" spc="-1" strike="noStrike">
                <a:solidFill>
                  <a:srgbClr val="000000"/>
                </a:solidFill>
                <a:latin typeface="Arial"/>
                <a:ea typeface="標楷體"/>
              </a:rPr>
              <a:t>- </a:t>
            </a:r>
            <a:r>
              <a:rPr b="1" lang="zh-TW" sz="3600" spc="-1" strike="noStrike">
                <a:solidFill>
                  <a:srgbClr val="000000"/>
                </a:solidFill>
                <a:latin typeface="Arial"/>
                <a:ea typeface="標楷體"/>
              </a:rPr>
              <a:t>03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308320" y="4628160"/>
            <a:ext cx="7098840" cy="1423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標楷體"/>
              </a:rPr>
              <a:t>陳培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標楷體"/>
              </a:rPr>
              <a:t>殷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標楷體"/>
              </a:rPr>
              <a:t>國立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標楷體"/>
              </a:rPr>
              <a:t>成功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標楷體"/>
              </a:rPr>
              <a:t>大學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標楷體"/>
              </a:rPr>
              <a:t>  資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標楷體"/>
              </a:rPr>
              <a:t>訊工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標楷體"/>
              </a:rPr>
              <a:t>程系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"/>
          <p:cNvGrpSpPr/>
          <p:nvPr/>
        </p:nvGrpSpPr>
        <p:grpSpPr>
          <a:xfrm>
            <a:off x="3386880" y="1272240"/>
            <a:ext cx="6218640" cy="5021280"/>
            <a:chOff x="3386880" y="1272240"/>
            <a:chExt cx="6218640" cy="5021280"/>
          </a:xfrm>
        </p:grpSpPr>
        <p:pic>
          <p:nvPicPr>
            <p:cNvPr id="200" name="圖片 9" descr=""/>
            <p:cNvPicPr/>
            <p:nvPr/>
          </p:nvPicPr>
          <p:blipFill>
            <a:blip r:embed="rId1"/>
            <a:stretch/>
          </p:blipFill>
          <p:spPr>
            <a:xfrm>
              <a:off x="3386880" y="1272240"/>
              <a:ext cx="6218640" cy="4991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1" name="CustomShape 2"/>
            <p:cNvSpPr/>
            <p:nvPr/>
          </p:nvSpPr>
          <p:spPr>
            <a:xfrm>
              <a:off x="4848480" y="2247120"/>
              <a:ext cx="3323880" cy="334260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3"/>
            <p:cNvSpPr/>
            <p:nvPr/>
          </p:nvSpPr>
          <p:spPr>
            <a:xfrm>
              <a:off x="8103960" y="1427040"/>
              <a:ext cx="1412640" cy="146592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4"/>
            <p:cNvSpPr/>
            <p:nvPr/>
          </p:nvSpPr>
          <p:spPr>
            <a:xfrm>
              <a:off x="3525840" y="2151360"/>
              <a:ext cx="1263600" cy="117864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5"/>
            <p:cNvSpPr/>
            <p:nvPr/>
          </p:nvSpPr>
          <p:spPr>
            <a:xfrm>
              <a:off x="4848480" y="5607720"/>
              <a:ext cx="3323880" cy="68580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5" name="TextShape 6"/>
          <p:cNvSpPr txBox="1"/>
          <p:nvPr/>
        </p:nvSpPr>
        <p:spPr>
          <a:xfrm>
            <a:off x="609480" y="277920"/>
            <a:ext cx="1134360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Example: Connection with 74LS00 Chip 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TextShape 7"/>
          <p:cNvSpPr txBox="1"/>
          <p:nvPr/>
        </p:nvSpPr>
        <p:spPr>
          <a:xfrm>
            <a:off x="1638360" y="1234800"/>
            <a:ext cx="921672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Board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9666720" y="1818000"/>
            <a:ext cx="76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6050880" y="6293880"/>
            <a:ext cx="65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2008800" y="2071080"/>
            <a:ext cx="142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power supply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5991840" y="4596840"/>
            <a:ext cx="2181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cffad"/>
                </a:solidFill>
                <a:latin typeface="Times New Roman"/>
                <a:ea typeface="標楷體"/>
              </a:rPr>
              <a:t>Wire connection &amp; IC placement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12"/>
          <p:cNvSpPr/>
          <p:nvPr/>
        </p:nvSpPr>
        <p:spPr>
          <a:xfrm>
            <a:off x="8256240" y="2948760"/>
            <a:ext cx="1412640" cy="4384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3"/>
          <p:cNvSpPr/>
          <p:nvPr/>
        </p:nvSpPr>
        <p:spPr>
          <a:xfrm>
            <a:off x="9700200" y="2903400"/>
            <a:ext cx="115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TTL mode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3" name="圖片 3" descr=""/>
          <p:cNvPicPr/>
          <p:nvPr/>
        </p:nvPicPr>
        <p:blipFill>
          <a:blip r:embed="rId2"/>
          <a:stretch/>
        </p:blipFill>
        <p:spPr>
          <a:xfrm rot="5400000">
            <a:off x="146160" y="3444480"/>
            <a:ext cx="3094560" cy="2381760"/>
          </a:xfrm>
          <a:prstGeom prst="rect">
            <a:avLst/>
          </a:prstGeom>
          <a:ln>
            <a:noFill/>
          </a:ln>
        </p:spPr>
      </p:pic>
      <p:sp>
        <p:nvSpPr>
          <p:cNvPr id="214" name="CustomShape 14"/>
          <p:cNvSpPr/>
          <p:nvPr/>
        </p:nvSpPr>
        <p:spPr>
          <a:xfrm>
            <a:off x="982080" y="2698560"/>
            <a:ext cx="143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Chip(NAND)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15"/>
          <p:cNvSpPr/>
          <p:nvPr/>
        </p:nvSpPr>
        <p:spPr>
          <a:xfrm>
            <a:off x="2601720" y="3110040"/>
            <a:ext cx="340560" cy="3499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6"/>
          <p:cNvSpPr/>
          <p:nvPr/>
        </p:nvSpPr>
        <p:spPr>
          <a:xfrm>
            <a:off x="2594520" y="4911480"/>
            <a:ext cx="340560" cy="3499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7"/>
          <p:cNvSpPr/>
          <p:nvPr/>
        </p:nvSpPr>
        <p:spPr>
          <a:xfrm>
            <a:off x="2605680" y="5355000"/>
            <a:ext cx="340560" cy="3499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8"/>
          <p:cNvSpPr/>
          <p:nvPr/>
        </p:nvSpPr>
        <p:spPr>
          <a:xfrm>
            <a:off x="2591640" y="5806440"/>
            <a:ext cx="340560" cy="3499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9"/>
          <p:cNvSpPr/>
          <p:nvPr/>
        </p:nvSpPr>
        <p:spPr>
          <a:xfrm>
            <a:off x="424800" y="5817600"/>
            <a:ext cx="340560" cy="3499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22000" y="1245240"/>
            <a:ext cx="1105164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There are two inputs denoted as A and B. Both A and B are 1-bit value. A comparator is designed to determine whether A is equal to B or not.  The output results are represented with  E 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 algn="just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function and truth table of the comparator is described as follows.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Lab I – Comparator (1/2)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514160" y="4591440"/>
            <a:ext cx="5712480" cy="16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1296000" y="4516200"/>
            <a:ext cx="5712480" cy="1675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  <a:ea typeface="標楷體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24" name="Table 5"/>
          <p:cNvGraphicFramePr/>
          <p:nvPr/>
        </p:nvGraphicFramePr>
        <p:xfrm>
          <a:off x="7135920" y="4090680"/>
          <a:ext cx="2905560" cy="2234880"/>
        </p:xfrm>
        <a:graphic>
          <a:graphicData uri="http://schemas.openxmlformats.org/drawingml/2006/table">
            <a:tbl>
              <a:tblPr/>
              <a:tblGrid>
                <a:gridCol w="968400"/>
                <a:gridCol w="968400"/>
                <a:gridCol w="968760"/>
              </a:tblGrid>
              <a:tr h="44676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676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676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676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784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5" name="CustomShape 6"/>
          <p:cNvSpPr/>
          <p:nvPr/>
        </p:nvSpPr>
        <p:spPr>
          <a:xfrm>
            <a:off x="9351720" y="4591440"/>
            <a:ext cx="387000" cy="3542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9351720" y="5921640"/>
            <a:ext cx="387000" cy="3542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8"/>
          <p:cNvSpPr/>
          <p:nvPr/>
        </p:nvSpPr>
        <p:spPr>
          <a:xfrm flipH="1" flipV="1">
            <a:off x="9862920" y="4960440"/>
            <a:ext cx="357120" cy="23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795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9"/>
          <p:cNvSpPr/>
          <p:nvPr/>
        </p:nvSpPr>
        <p:spPr>
          <a:xfrm flipH="1">
            <a:off x="9862920" y="5710680"/>
            <a:ext cx="357120" cy="35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795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0"/>
          <p:cNvSpPr/>
          <p:nvPr/>
        </p:nvSpPr>
        <p:spPr>
          <a:xfrm>
            <a:off x="10041480" y="5124600"/>
            <a:ext cx="2124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用全及項的概念去推導布林表示式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Lab I – Comparator (2/2)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22000" y="1311480"/>
            <a:ext cx="1087848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Please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806400" indent="-479160"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(a) write Boolean algebra of the comparator.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806400" indent="-479160"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(b) implement the circuit on the breadboard.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522000" y="215280"/>
            <a:ext cx="921672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Components needed for LAB I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33" name="Table 2"/>
          <p:cNvGraphicFramePr/>
          <p:nvPr/>
        </p:nvGraphicFramePr>
        <p:xfrm>
          <a:off x="2460960" y="1921680"/>
          <a:ext cx="7704000" cy="1396800"/>
        </p:xfrm>
        <a:graphic>
          <a:graphicData uri="http://schemas.openxmlformats.org/drawingml/2006/table">
            <a:tbl>
              <a:tblPr/>
              <a:tblGrid>
                <a:gridCol w="3720960"/>
                <a:gridCol w="3983040"/>
              </a:tblGrid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Names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Amount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Solerless Breadboard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74LS04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74LS08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74LS32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圖片 24" descr=""/>
          <p:cNvPicPr/>
          <p:nvPr/>
        </p:nvPicPr>
        <p:blipFill>
          <a:blip r:embed="rId1"/>
          <a:stretch/>
        </p:blipFill>
        <p:spPr>
          <a:xfrm>
            <a:off x="2526120" y="1878480"/>
            <a:ext cx="7441200" cy="160740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586080" y="1022400"/>
            <a:ext cx="921672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Input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Output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522000" y="215280"/>
            <a:ext cx="921672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Notice for LAB I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617000" y="1988280"/>
            <a:ext cx="663840" cy="4690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4977000" y="2260080"/>
            <a:ext cx="383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Times New Roman"/>
                <a:ea typeface="標楷體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3786120" y="1988280"/>
            <a:ext cx="663840" cy="4690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"/>
          <p:cNvSpPr/>
          <p:nvPr/>
        </p:nvSpPr>
        <p:spPr>
          <a:xfrm>
            <a:off x="4159080" y="2243520"/>
            <a:ext cx="400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Times New Roman"/>
                <a:ea typeface="標楷體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1" name="圖片 25" descr=""/>
          <p:cNvPicPr/>
          <p:nvPr/>
        </p:nvPicPr>
        <p:blipFill>
          <a:blip r:embed="rId2"/>
          <a:stretch/>
        </p:blipFill>
        <p:spPr>
          <a:xfrm>
            <a:off x="6319440" y="3620520"/>
            <a:ext cx="2931120" cy="3066840"/>
          </a:xfrm>
          <a:prstGeom prst="rect">
            <a:avLst/>
          </a:prstGeom>
          <a:ln>
            <a:noFill/>
          </a:ln>
        </p:spPr>
      </p:pic>
      <p:sp>
        <p:nvSpPr>
          <p:cNvPr id="242" name="CustomShape 7"/>
          <p:cNvSpPr/>
          <p:nvPr/>
        </p:nvSpPr>
        <p:spPr>
          <a:xfrm>
            <a:off x="7086960" y="4293720"/>
            <a:ext cx="336960" cy="4338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8"/>
          <p:cNvSpPr/>
          <p:nvPr/>
        </p:nvSpPr>
        <p:spPr>
          <a:xfrm>
            <a:off x="7280640" y="3943440"/>
            <a:ext cx="483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Times New Roman"/>
                <a:ea typeface="標楷體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22000" y="1245240"/>
            <a:ext cx="1105164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There is a 2-bit input X (represented as X1 and X0). A constant multiplier is designed to multiply the input by 3. Finally, show the result with decimal format (0, 1, 2, …..,9) on Digital Display in the breadboard.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    </a:t>
            </a:r>
            <a:r>
              <a:rPr b="1" lang="zh-TW" sz="2800" spc="-1" strike="noStrike">
                <a:solidFill>
                  <a:srgbClr val="0070c0"/>
                </a:solidFill>
                <a:latin typeface="Times New Roman"/>
                <a:ea typeface="標楷體"/>
              </a:rPr>
              <a:t>Hint-1: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806400" indent="-806040"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70c0"/>
                </a:solidFill>
                <a:latin typeface="Times New Roman"/>
                <a:ea typeface="標楷體"/>
              </a:rPr>
              <a:t>         </a:t>
            </a:r>
            <a:r>
              <a:rPr b="1" lang="zh-TW" sz="2800" spc="-1" strike="noStrike">
                <a:solidFill>
                  <a:srgbClr val="0070c0"/>
                </a:solidFill>
                <a:latin typeface="Times New Roman"/>
                <a:ea typeface="標楷體"/>
              </a:rPr>
              <a:t>The output digital number is 0, 3, 6 or 9, respectively, for four different inputs (0, 1, 2, 3).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Lab II -- Constant Multiplier (1/4)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472440" y="1221840"/>
            <a:ext cx="66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  <a:ea typeface="標楷體"/>
              </a:rPr>
              <a:t>MSB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Lab II -- Constant Multiplier (3/4)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248" name="Table 2"/>
          <p:cNvGraphicFramePr/>
          <p:nvPr/>
        </p:nvGraphicFramePr>
        <p:xfrm>
          <a:off x="1745640" y="2545200"/>
          <a:ext cx="9110520" cy="1810440"/>
        </p:xfrm>
        <a:graphic>
          <a:graphicData uri="http://schemas.openxmlformats.org/drawingml/2006/table">
            <a:tbl>
              <a:tblPr/>
              <a:tblGrid>
                <a:gridCol w="931680"/>
                <a:gridCol w="931680"/>
                <a:gridCol w="931680"/>
                <a:gridCol w="931680"/>
                <a:gridCol w="931680"/>
                <a:gridCol w="931680"/>
                <a:gridCol w="931680"/>
                <a:gridCol w="931680"/>
                <a:gridCol w="1657080"/>
              </a:tblGrid>
              <a:tr h="519840"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X1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X0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Times New Roman"/>
                          <a:ea typeface="Arial"/>
                        </a:rPr>
                        <a:t>Decimal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Times New Roman"/>
                          <a:ea typeface="Arial"/>
                        </a:rPr>
                        <a:t>Decimal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2560"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2560"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Times New Roman"/>
                          <a:ea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2560"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Times New Roman"/>
                          <a:ea typeface="Arial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Times New Roman"/>
                          <a:ea typeface="Arial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2920"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Times New Roman"/>
                          <a:ea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6840" rIns="96840" tIns="48240" bIns="48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Times New Roman"/>
                          <a:ea typeface="Arial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6840" marR="968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1005120" y="1090800"/>
            <a:ext cx="102765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" strike="noStrike">
                <a:solidFill>
                  <a:srgbClr val="0070c0"/>
                </a:solidFill>
                <a:latin typeface="Times New Roman"/>
              </a:rPr>
              <a:t>Hint-3: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70c0"/>
                </a:solidFill>
                <a:latin typeface="Times New Roman"/>
              </a:rPr>
              <a:t>Write Boolean Algebra.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70c0"/>
                </a:solidFill>
                <a:latin typeface="Times New Roman"/>
              </a:rPr>
              <a:t>(D = ? C = ? B = ? A = ?)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8556840" y="1573920"/>
            <a:ext cx="363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用全及項的概念去推導布林表示式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Lab II -- Constant Multiplier(4/4)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522000" y="1311480"/>
            <a:ext cx="1087848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50000"/>
              </a:lnSpc>
            </a:pPr>
            <a:r>
              <a:rPr b="0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Please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981000" indent="-653760" algn="just">
              <a:lnSpc>
                <a:spcPct val="150000"/>
              </a:lnSpc>
            </a:pPr>
            <a:r>
              <a:rPr b="0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(a) draw the circuit diagram of the constant multiplier.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981000" indent="-653760" algn="just">
              <a:lnSpc>
                <a:spcPct val="150000"/>
              </a:lnSpc>
            </a:pPr>
            <a:r>
              <a:rPr b="0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(b) implement the circuit on the breadboard, and show the result with decimal format (0, 1, 2, …..,9) on Digital Display in the breadboard.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22000" y="215280"/>
            <a:ext cx="921672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Components needed for LAB II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54" name="Table 2"/>
          <p:cNvGraphicFramePr/>
          <p:nvPr/>
        </p:nvGraphicFramePr>
        <p:xfrm>
          <a:off x="2460960" y="1921680"/>
          <a:ext cx="7704000" cy="1396800"/>
        </p:xfrm>
        <a:graphic>
          <a:graphicData uri="http://schemas.openxmlformats.org/drawingml/2006/table">
            <a:tbl>
              <a:tblPr/>
              <a:tblGrid>
                <a:gridCol w="3720960"/>
                <a:gridCol w="3983040"/>
              </a:tblGrid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Names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Amount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Solerless Breadboard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74LS04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74LS08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74LS32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22000" y="1245240"/>
            <a:ext cx="1105164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There are a 3-bit input X (represented as X2, X1 and X0) and two 1-bit outputs A and B. The comparator is designed to let output A be 1 if X&gt;3 and output B be 1 if X&gt;4.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 algn="just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function of the comparator is described as follows.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Lab III – Constant Comparator(practice) (1/2)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043800" y="4009680"/>
            <a:ext cx="5712480" cy="23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26880"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326880"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043800" y="4009680"/>
            <a:ext cx="5712480" cy="2360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  <a:ea typeface="標楷體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6929640" y="1168200"/>
            <a:ext cx="66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  <a:ea typeface="標楷體"/>
              </a:rPr>
              <a:t>MSB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8760240" y="1132200"/>
            <a:ext cx="600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  <a:ea typeface="標楷體"/>
              </a:rPr>
              <a:t>LSB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638360" y="277920"/>
            <a:ext cx="921672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Outline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638360" y="1484280"/>
            <a:ext cx="921672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cc9900"/>
              </a:buClr>
              <a:buSzPct val="65000"/>
              <a:buFont typeface="Times New Roman"/>
              <a:buChar char="■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Video preview for </a:t>
            </a:r>
            <a:r>
              <a:rPr b="1" lang="zh-TW" sz="2800" spc="-1" strike="noStrike">
                <a:solidFill>
                  <a:srgbClr val="000000"/>
                </a:solidFill>
                <a:latin typeface="標楷體"/>
                <a:ea typeface="標楷體"/>
              </a:rPr>
              <a:t>布林代數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+</a:t>
            </a:r>
            <a:r>
              <a:rPr b="1" lang="zh-TW" sz="2800" spc="-1" strike="noStrike">
                <a:solidFill>
                  <a:srgbClr val="000000"/>
                </a:solidFill>
                <a:latin typeface="標楷體"/>
                <a:ea typeface="標楷體"/>
              </a:rPr>
              <a:t>全及項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cc9900"/>
              </a:buClr>
              <a:buSzPct val="65000"/>
              <a:buFont typeface="Times New Roman"/>
              <a:buChar char="■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Mid Exam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cc9900"/>
              </a:buClr>
              <a:buSzPct val="65000"/>
              <a:buFont typeface="Times New Roman"/>
              <a:buChar char="■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Lab I -- Comparator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cc9900"/>
              </a:buClr>
              <a:buSzPct val="65000"/>
              <a:buFont typeface="Times New Roman"/>
              <a:buChar char="■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Lab II -- Constant Multiplier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Times New Roman"/>
              <a:buChar char="■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Lab III(practice) -- Constant Comparator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50000"/>
              </a:lnSpc>
              <a:spcBef>
                <a:spcPts val="561"/>
              </a:spcBef>
            </a:pP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226800">
              <a:lnSpc>
                <a:spcPct val="150000"/>
              </a:lnSpc>
              <a:spcBef>
                <a:spcPts val="561"/>
              </a:spcBef>
            </a:pP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Lab III– Constant Comparator (practice) (2/2)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522000" y="1311480"/>
            <a:ext cx="1087848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50000"/>
              </a:lnSpc>
            </a:pPr>
            <a:r>
              <a:rPr b="0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Please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981000" indent="-653760" algn="just">
              <a:lnSpc>
                <a:spcPct val="150000"/>
              </a:lnSpc>
            </a:pPr>
            <a:r>
              <a:rPr b="0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(a)  draw the truth table of the comparator where three input bits are X2, X1 and X0, and two output bits are A and B, respectively.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981000" indent="-653760" algn="just">
              <a:lnSpc>
                <a:spcPct val="150000"/>
              </a:lnSpc>
            </a:pPr>
            <a:r>
              <a:rPr b="0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(b)  implement the circuit on the breadboard.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981000" indent="-653760" algn="just">
              <a:lnSpc>
                <a:spcPct val="150000"/>
              </a:lnSpc>
            </a:pP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22000" y="215280"/>
            <a:ext cx="921672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Components needed for LAB II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64" name="Table 2"/>
          <p:cNvGraphicFramePr/>
          <p:nvPr/>
        </p:nvGraphicFramePr>
        <p:xfrm>
          <a:off x="2460960" y="1921680"/>
          <a:ext cx="7704000" cy="1396800"/>
        </p:xfrm>
        <a:graphic>
          <a:graphicData uri="http://schemas.openxmlformats.org/drawingml/2006/table">
            <a:tbl>
              <a:tblPr/>
              <a:tblGrid>
                <a:gridCol w="3720960"/>
                <a:gridCol w="3983040"/>
              </a:tblGrid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Names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Amount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Solerless Breadboard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74LS04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74LS08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12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74LS32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×1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圖片 24" descr=""/>
          <p:cNvPicPr/>
          <p:nvPr/>
        </p:nvPicPr>
        <p:blipFill>
          <a:blip r:embed="rId1"/>
          <a:stretch/>
        </p:blipFill>
        <p:spPr>
          <a:xfrm>
            <a:off x="2526120" y="1878480"/>
            <a:ext cx="7441200" cy="1607400"/>
          </a:xfrm>
          <a:prstGeom prst="rect">
            <a:avLst/>
          </a:prstGeom>
          <a:ln>
            <a:noFill/>
          </a:ln>
        </p:spPr>
      </p:pic>
      <p:sp>
        <p:nvSpPr>
          <p:cNvPr id="266" name="CustomShape 1"/>
          <p:cNvSpPr/>
          <p:nvPr/>
        </p:nvSpPr>
        <p:spPr>
          <a:xfrm>
            <a:off x="586080" y="1022400"/>
            <a:ext cx="921672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Input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Output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522000" y="215280"/>
            <a:ext cx="921672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Notice for LAB III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5430960" y="1988280"/>
            <a:ext cx="663840" cy="4690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4617000" y="1988280"/>
            <a:ext cx="663840" cy="4690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"/>
          <p:cNvSpPr/>
          <p:nvPr/>
        </p:nvSpPr>
        <p:spPr>
          <a:xfrm>
            <a:off x="5822280" y="2239560"/>
            <a:ext cx="552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Times New Roman"/>
                <a:ea typeface="標楷體"/>
              </a:rPr>
              <a:t>X0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4978080" y="2260080"/>
            <a:ext cx="552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Times New Roman"/>
                <a:ea typeface="標楷體"/>
              </a:rPr>
              <a:t>X1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3786120" y="1988280"/>
            <a:ext cx="663840" cy="4690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8"/>
          <p:cNvSpPr/>
          <p:nvPr/>
        </p:nvSpPr>
        <p:spPr>
          <a:xfrm>
            <a:off x="4159800" y="2243520"/>
            <a:ext cx="552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Times New Roman"/>
                <a:ea typeface="標楷體"/>
              </a:rPr>
              <a:t>X2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4" name="圖片 25" descr=""/>
          <p:cNvPicPr/>
          <p:nvPr/>
        </p:nvPicPr>
        <p:blipFill>
          <a:blip r:embed="rId2"/>
          <a:stretch/>
        </p:blipFill>
        <p:spPr>
          <a:xfrm>
            <a:off x="6319440" y="3620520"/>
            <a:ext cx="2931120" cy="3066840"/>
          </a:xfrm>
          <a:prstGeom prst="rect">
            <a:avLst/>
          </a:prstGeom>
          <a:ln>
            <a:noFill/>
          </a:ln>
        </p:spPr>
      </p:pic>
      <p:sp>
        <p:nvSpPr>
          <p:cNvPr id="275" name="CustomShape 9"/>
          <p:cNvSpPr/>
          <p:nvPr/>
        </p:nvSpPr>
        <p:spPr>
          <a:xfrm>
            <a:off x="6749640" y="4293720"/>
            <a:ext cx="336960" cy="4338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"/>
          <p:cNvSpPr/>
          <p:nvPr/>
        </p:nvSpPr>
        <p:spPr>
          <a:xfrm>
            <a:off x="6555960" y="3928680"/>
            <a:ext cx="444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Times New Roman"/>
                <a:ea typeface="標楷體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7086960" y="4293720"/>
            <a:ext cx="336960" cy="4338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>
            <a:off x="7280640" y="3943440"/>
            <a:ext cx="483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Times New Roman"/>
                <a:ea typeface="標楷體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9480" y="277920"/>
            <a:ext cx="1134360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Mid Exam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09480" y="1484280"/>
            <a:ext cx="1134360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考試日期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: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69960" indent="-325080">
              <a:lnSpc>
                <a:spcPct val="100000"/>
              </a:lnSpc>
              <a:spcBef>
                <a:spcPts val="43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1" lang="zh-TW" sz="2200" spc="-1" strike="noStrike">
                <a:solidFill>
                  <a:srgbClr val="000000"/>
                </a:solidFill>
                <a:latin typeface="Times New Roman"/>
                <a:ea typeface="標楷體"/>
              </a:rPr>
              <a:t>10/08(</a:t>
            </a:r>
            <a:r>
              <a:rPr b="1" lang="zh-TW" sz="2200" spc="-1" strike="noStrike">
                <a:solidFill>
                  <a:srgbClr val="000000"/>
                </a:solidFill>
                <a:latin typeface="Times New Roman"/>
                <a:ea typeface="標楷體"/>
              </a:rPr>
              <a:t>四</a:t>
            </a:r>
            <a:r>
              <a:rPr b="1" lang="zh-TW" sz="2200" spc="-1" strike="noStrike">
                <a:solidFill>
                  <a:srgbClr val="000000"/>
                </a:solidFill>
                <a:latin typeface="Times New Roman"/>
                <a:ea typeface="標楷體"/>
              </a:rPr>
              <a:t>) 09:00-12:00</a:t>
            </a:r>
            <a:endParaRPr b="1" lang="zh-TW" sz="2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考試方式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: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以個人為單位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考試時間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: 50 min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31720" y="250920"/>
            <a:ext cx="6116400" cy="81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65760" indent="-255600">
              <a:lnSpc>
                <a:spcPct val="100000"/>
              </a:lnSpc>
            </a:pPr>
            <a:r>
              <a:rPr b="1" lang="zh-TW" sz="3400" spc="-1" strike="noStrike">
                <a:solidFill>
                  <a:srgbClr val="000000"/>
                </a:solidFill>
                <a:latin typeface="Times New Roman"/>
                <a:ea typeface="新細明體"/>
              </a:rPr>
              <a:t>Three representations for a circuit</a:t>
            </a:r>
            <a:endParaRPr b="0" lang="zh-TW" sz="3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1824120" y="4757760"/>
            <a:ext cx="4082760" cy="1761840"/>
          </a:xfrm>
          <a:prstGeom prst="rect">
            <a:avLst/>
          </a:prstGeom>
          <a:ln w="57240">
            <a:solidFill>
              <a:srgbClr val="e1f4ff"/>
            </a:solidFill>
            <a:miter/>
          </a:ln>
        </p:spPr>
      </p:pic>
      <p:sp>
        <p:nvSpPr>
          <p:cNvPr id="143" name="CustomShape 2"/>
          <p:cNvSpPr/>
          <p:nvPr/>
        </p:nvSpPr>
        <p:spPr>
          <a:xfrm>
            <a:off x="2467440" y="2381400"/>
            <a:ext cx="17679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b050"/>
                </a:solidFill>
                <a:latin typeface="Calibri"/>
                <a:ea typeface="微軟正黑體"/>
              </a:rPr>
              <a:t>F</a:t>
            </a:r>
            <a:r>
              <a:rPr b="0" lang="en-US" sz="2800" spc="-1" strike="noStrike" baseline="-25000">
                <a:solidFill>
                  <a:srgbClr val="00b050"/>
                </a:solidFill>
                <a:latin typeface="Calibri"/>
                <a:ea typeface="微軟正黑體"/>
              </a:rPr>
              <a:t>1</a:t>
            </a:r>
            <a:r>
              <a:rPr b="0" i="1" lang="en-US" sz="2800" spc="-1" strike="noStrike">
                <a:solidFill>
                  <a:srgbClr val="00b050"/>
                </a:solidFill>
                <a:latin typeface="Calibri"/>
                <a:ea typeface="微軟正黑體"/>
              </a:rPr>
              <a:t>=x+y’z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640520" y="1595520"/>
            <a:ext cx="3258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1. Boolean Algebra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635840" y="3936960"/>
            <a:ext cx="3117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3. Circuit Diagram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5433840" y="1596960"/>
            <a:ext cx="2428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2. Truth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Line 6"/>
          <p:cNvSpPr/>
          <p:nvPr/>
        </p:nvSpPr>
        <p:spPr>
          <a:xfrm>
            <a:off x="6172200" y="3235320"/>
            <a:ext cx="398772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7"/>
          <p:cNvSpPr/>
          <p:nvPr/>
        </p:nvSpPr>
        <p:spPr>
          <a:xfrm>
            <a:off x="7975440" y="2949480"/>
            <a:ext cx="360" cy="3962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8"/>
          <p:cNvSpPr/>
          <p:nvPr/>
        </p:nvSpPr>
        <p:spPr>
          <a:xfrm>
            <a:off x="6667560" y="2473200"/>
            <a:ext cx="147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Inputs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5788080" y="2076480"/>
            <a:ext cx="50954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b050"/>
                </a:solidFill>
                <a:latin typeface="Calibri"/>
                <a:ea typeface="微軟正黑體"/>
              </a:rPr>
              <a:t>n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  <a:ea typeface="微軟正黑體"/>
              </a:rPr>
              <a:t> input variables </a:t>
            </a:r>
            <a:r>
              <a:rPr b="0" lang="en-US" sz="2400" spc="-1" strike="noStrike">
                <a:solidFill>
                  <a:srgbClr val="00b050"/>
                </a:solidFill>
                <a:latin typeface="Wingdings"/>
                <a:ea typeface="微軟正黑體"/>
              </a:rPr>
              <a:t>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  <a:ea typeface="微軟正黑體"/>
              </a:rPr>
              <a:t> 2</a:t>
            </a:r>
            <a:r>
              <a:rPr b="0" i="1" lang="en-US" sz="2400" spc="-1" strike="noStrike" baseline="30000">
                <a:solidFill>
                  <a:srgbClr val="00b050"/>
                </a:solidFill>
                <a:latin typeface="Calibri"/>
                <a:ea typeface="微軟正黑體"/>
              </a:rPr>
              <a:t>n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  <a:ea typeface="微軟正黑體"/>
              </a:rPr>
              <a:t> combinations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8228520" y="1530360"/>
            <a:ext cx="1246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微軟正黑體"/>
              </a:rPr>
              <a:t>真值表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2479320" y="6166440"/>
            <a:ext cx="2748240" cy="353160"/>
          </a:xfrm>
          <a:prstGeom prst="rect">
            <a:avLst/>
          </a:prstGeom>
          <a:solidFill>
            <a:schemeClr val="bg1"/>
          </a:solidFill>
          <a:ln w="1260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2"/>
          <a:srcRect l="0" t="0" r="0" b="11304"/>
          <a:stretch/>
        </p:blipFill>
        <p:spPr>
          <a:xfrm>
            <a:off x="6273720" y="2819520"/>
            <a:ext cx="4254480" cy="388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09480" y="277920"/>
            <a:ext cx="1134360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74LS08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1638360" y="1816200"/>
            <a:ext cx="9216720" cy="390348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4815360" y="419400"/>
            <a:ext cx="1424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  <a:ea typeface="標楷體"/>
              </a:rPr>
              <a:t>AND gate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9036720" y="5218200"/>
            <a:ext cx="79524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280" spc="-1" strike="noStrike">
                <a:solidFill>
                  <a:srgbClr val="00b050"/>
                </a:solidFill>
                <a:latin typeface="Calibri"/>
                <a:ea typeface="微軟正黑體"/>
              </a:rPr>
              <a:t>F=xy</a:t>
            </a:r>
            <a:endParaRPr b="0" lang="en-US" sz="228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6467760" y="5227200"/>
            <a:ext cx="238644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80" spc="-1" strike="noStrike">
                <a:solidFill>
                  <a:srgbClr val="000000"/>
                </a:solidFill>
                <a:latin typeface="Calibri"/>
                <a:ea typeface="微軟正黑體"/>
              </a:rPr>
              <a:t>Boolean Algebra</a:t>
            </a:r>
            <a:endParaRPr b="0" lang="en-US" sz="228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 rot="12139200">
            <a:off x="1798200" y="3836880"/>
            <a:ext cx="356400" cy="369000"/>
          </a:xfrm>
          <a:prstGeom prst="chord">
            <a:avLst>
              <a:gd name="adj1" fmla="val 2700000"/>
              <a:gd name="adj2" fmla="val 16200000"/>
            </a:avLst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09480" y="277920"/>
            <a:ext cx="1134360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74LS32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1638360" y="1811160"/>
            <a:ext cx="9216720" cy="391284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4704120" y="419400"/>
            <a:ext cx="1188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  <a:ea typeface="標楷體"/>
              </a:rPr>
              <a:t>OR gate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029520" y="5218200"/>
            <a:ext cx="95544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280" spc="-1" strike="noStrike">
                <a:solidFill>
                  <a:srgbClr val="00b050"/>
                </a:solidFill>
                <a:latin typeface="Calibri"/>
                <a:ea typeface="微軟正黑體"/>
              </a:rPr>
              <a:t>F=x+y</a:t>
            </a:r>
            <a:endParaRPr b="0" lang="en-US" sz="228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6467760" y="5227200"/>
            <a:ext cx="238644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80" spc="-1" strike="noStrike">
                <a:solidFill>
                  <a:srgbClr val="000000"/>
                </a:solidFill>
                <a:latin typeface="Calibri"/>
                <a:ea typeface="微軟正黑體"/>
              </a:rPr>
              <a:t>Boolean Algebra</a:t>
            </a:r>
            <a:endParaRPr b="0" lang="en-US" sz="228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 rot="12139200">
            <a:off x="2153520" y="3611160"/>
            <a:ext cx="356400" cy="369000"/>
          </a:xfrm>
          <a:prstGeom prst="chord">
            <a:avLst>
              <a:gd name="adj1" fmla="val 2700000"/>
              <a:gd name="adj2" fmla="val 16200000"/>
            </a:avLst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09480" y="277920"/>
            <a:ext cx="1134360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74LS04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1638360" y="1871640"/>
            <a:ext cx="9216720" cy="379224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4702320" y="492840"/>
            <a:ext cx="1384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  <a:ea typeface="標楷體"/>
              </a:rPr>
              <a:t>NOT gate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8938440" y="5218200"/>
            <a:ext cx="93420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280" spc="-1" strike="noStrike">
                <a:solidFill>
                  <a:srgbClr val="00b050"/>
                </a:solidFill>
                <a:latin typeface="Calibri"/>
                <a:ea typeface="微軟正黑體"/>
              </a:rPr>
              <a:t>F=x’</a:t>
            </a:r>
            <a:endParaRPr b="0" lang="en-US" sz="228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467760" y="5227200"/>
            <a:ext cx="238644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80" spc="-1" strike="noStrike">
                <a:solidFill>
                  <a:srgbClr val="000000"/>
                </a:solidFill>
                <a:latin typeface="Calibri"/>
                <a:ea typeface="微軟正黑體"/>
              </a:rPr>
              <a:t>Boolean Algebra</a:t>
            </a:r>
            <a:endParaRPr b="0" lang="en-US" sz="228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 rot="12139200">
            <a:off x="1950120" y="3776040"/>
            <a:ext cx="356400" cy="369000"/>
          </a:xfrm>
          <a:prstGeom prst="chord">
            <a:avLst>
              <a:gd name="adj1" fmla="val 2700000"/>
              <a:gd name="adj2" fmla="val 16200000"/>
            </a:avLst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09480" y="277920"/>
            <a:ext cx="1134360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74LS00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1638360" y="1395360"/>
            <a:ext cx="9216720" cy="411300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4667760" y="419400"/>
            <a:ext cx="1644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  <a:ea typeface="標楷體"/>
              </a:rPr>
              <a:t>NAND gate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801480" y="419400"/>
            <a:ext cx="1534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標楷體"/>
              </a:rPr>
              <a:t>Not - AND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8919360" y="5218200"/>
            <a:ext cx="127980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280" spc="-1" strike="noStrike">
                <a:solidFill>
                  <a:srgbClr val="00b050"/>
                </a:solidFill>
                <a:latin typeface="Calibri"/>
                <a:ea typeface="微軟正黑體"/>
              </a:rPr>
              <a:t>F=(xy)’</a:t>
            </a:r>
            <a:endParaRPr b="0" lang="en-US" sz="228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6467760" y="5227200"/>
            <a:ext cx="238644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80" spc="-1" strike="noStrike">
                <a:solidFill>
                  <a:srgbClr val="000000"/>
                </a:solidFill>
                <a:latin typeface="Calibri"/>
                <a:ea typeface="微軟正黑體"/>
              </a:rPr>
              <a:t>Boolean Algebra</a:t>
            </a:r>
            <a:endParaRPr b="0" lang="en-US" sz="228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12139200">
            <a:off x="1747080" y="3506400"/>
            <a:ext cx="356400" cy="369000"/>
          </a:xfrm>
          <a:prstGeom prst="chord">
            <a:avLst>
              <a:gd name="adj1" fmla="val 2700000"/>
              <a:gd name="adj2" fmla="val 16200000"/>
            </a:avLst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9480" y="277920"/>
            <a:ext cx="1134360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Top View of the Solderless Breadboard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729800" y="1198440"/>
            <a:ext cx="921672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        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: connected                           : disconected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111760" y="1415160"/>
            <a:ext cx="406800" cy="1951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 flipH="1">
            <a:off x="6163920" y="1413360"/>
            <a:ext cx="406800" cy="195120"/>
          </a:xfrm>
          <a:prstGeom prst="rect">
            <a:avLst/>
          </a:prstGeom>
          <a:noFill/>
          <a:ln w="3816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3" name="Group 5"/>
          <p:cNvGrpSpPr/>
          <p:nvPr/>
        </p:nvGrpSpPr>
        <p:grpSpPr>
          <a:xfrm>
            <a:off x="1309320" y="1828800"/>
            <a:ext cx="4632480" cy="4857120"/>
            <a:chOff x="1309320" y="1828800"/>
            <a:chExt cx="4632480" cy="4857120"/>
          </a:xfrm>
        </p:grpSpPr>
        <p:pic>
          <p:nvPicPr>
            <p:cNvPr id="184" name="圖片 17" descr=""/>
            <p:cNvPicPr/>
            <p:nvPr/>
          </p:nvPicPr>
          <p:blipFill>
            <a:blip r:embed="rId1"/>
            <a:stretch/>
          </p:blipFill>
          <p:spPr>
            <a:xfrm>
              <a:off x="1309320" y="1828800"/>
              <a:ext cx="4632480" cy="4857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5" name="CustomShape 6"/>
            <p:cNvSpPr/>
            <p:nvPr/>
          </p:nvSpPr>
          <p:spPr>
            <a:xfrm>
              <a:off x="1406160" y="2154600"/>
              <a:ext cx="2070720" cy="25020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1440000" y="3644280"/>
              <a:ext cx="929880" cy="13752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8"/>
            <p:cNvSpPr/>
            <p:nvPr/>
          </p:nvSpPr>
          <p:spPr>
            <a:xfrm flipH="1">
              <a:off x="2185560" y="5640840"/>
              <a:ext cx="576000" cy="143280"/>
            </a:xfrm>
            <a:prstGeom prst="rect">
              <a:avLst/>
            </a:prstGeom>
            <a:noFill/>
            <a:ln w="38160">
              <a:solidFill>
                <a:srgbClr val="0033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3326040" y="5058000"/>
              <a:ext cx="172080" cy="285840"/>
            </a:xfrm>
            <a:prstGeom prst="rect">
              <a:avLst/>
            </a:prstGeom>
            <a:noFill/>
            <a:ln w="38160">
              <a:solidFill>
                <a:srgbClr val="0033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4505760" y="2026440"/>
              <a:ext cx="172080" cy="285840"/>
            </a:xfrm>
            <a:prstGeom prst="rect">
              <a:avLst/>
            </a:prstGeom>
            <a:noFill/>
            <a:ln w="38160">
              <a:solidFill>
                <a:srgbClr val="0033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0" name="Group 11"/>
          <p:cNvGrpSpPr/>
          <p:nvPr/>
        </p:nvGrpSpPr>
        <p:grpSpPr>
          <a:xfrm>
            <a:off x="6068880" y="1823760"/>
            <a:ext cx="4785840" cy="4862520"/>
            <a:chOff x="6068880" y="1823760"/>
            <a:chExt cx="4785840" cy="4862520"/>
          </a:xfrm>
        </p:grpSpPr>
        <p:pic>
          <p:nvPicPr>
            <p:cNvPr id="191" name="圖片 29" descr=""/>
            <p:cNvPicPr/>
            <p:nvPr/>
          </p:nvPicPr>
          <p:blipFill>
            <a:blip r:embed="rId2"/>
            <a:stretch/>
          </p:blipFill>
          <p:spPr>
            <a:xfrm>
              <a:off x="6068880" y="1823760"/>
              <a:ext cx="4785840" cy="4862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2" name="CustomShape 12"/>
            <p:cNvSpPr/>
            <p:nvPr/>
          </p:nvSpPr>
          <p:spPr>
            <a:xfrm>
              <a:off x="6115320" y="2226600"/>
              <a:ext cx="4613040" cy="30240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3"/>
            <p:cNvSpPr/>
            <p:nvPr/>
          </p:nvSpPr>
          <p:spPr>
            <a:xfrm>
              <a:off x="9758880" y="3847320"/>
              <a:ext cx="128880" cy="93672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4"/>
            <p:cNvSpPr/>
            <p:nvPr/>
          </p:nvSpPr>
          <p:spPr>
            <a:xfrm flipH="1">
              <a:off x="8143560" y="6389280"/>
              <a:ext cx="580320" cy="168120"/>
            </a:xfrm>
            <a:prstGeom prst="rect">
              <a:avLst/>
            </a:prstGeom>
            <a:noFill/>
            <a:ln w="38160">
              <a:solidFill>
                <a:srgbClr val="0033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CustomShape 15"/>
          <p:cNvSpPr/>
          <p:nvPr/>
        </p:nvSpPr>
        <p:spPr>
          <a:xfrm>
            <a:off x="7764120" y="5123880"/>
            <a:ext cx="4189320" cy="3646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Let a input be shared to multiple logic gate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6"/>
          <p:cNvSpPr/>
          <p:nvPr/>
        </p:nvSpPr>
        <p:spPr>
          <a:xfrm>
            <a:off x="9756720" y="4834440"/>
            <a:ext cx="135000" cy="2145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7"/>
          <p:cNvSpPr/>
          <p:nvPr/>
        </p:nvSpPr>
        <p:spPr>
          <a:xfrm>
            <a:off x="855720" y="2825280"/>
            <a:ext cx="4305960" cy="3646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Let a VCC be shared to multiple logic gate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8"/>
          <p:cNvSpPr/>
          <p:nvPr/>
        </p:nvSpPr>
        <p:spPr>
          <a:xfrm>
            <a:off x="2568240" y="2535840"/>
            <a:ext cx="135000" cy="2145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Application>LibreOffice/6.0.7.3$Linux_X86_64 LibreOffice_project/00m0$Build-3</Application>
  <Words>861</Words>
  <Paragraphs>254</Paragraphs>
  <Company>User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2015-09-03T02:51:47Z</dcterms:created>
  <dc:creator>User</dc:creator>
  <dc:description/>
  <dc:language>zh-TW</dc:language>
  <cp:lastModifiedBy/>
  <cp:lastPrinted>2015-09-04T02:53:59Z</cp:lastPrinted>
  <dcterms:modified xsi:type="dcterms:W3CDTF">2021-01-28T11:15:28Z</dcterms:modified>
  <cp:revision>89</cp:revision>
  <dc:subject/>
  <dc:title>LAB - 02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