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96" r:id="rId2"/>
    <p:sldId id="297" r:id="rId3"/>
    <p:sldId id="364" r:id="rId4"/>
    <p:sldId id="365" r:id="rId5"/>
    <p:sldId id="367" r:id="rId6"/>
    <p:sldId id="368" r:id="rId7"/>
    <p:sldId id="370" r:id="rId8"/>
    <p:sldId id="373" r:id="rId9"/>
    <p:sldId id="372" r:id="rId10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1106B4A-8256-4D32-972F-F0C3B1E88354}">
          <p14:sldIdLst>
            <p14:sldId id="296"/>
            <p14:sldId id="297"/>
            <p14:sldId id="364"/>
            <p14:sldId id="365"/>
            <p14:sldId id="367"/>
            <p14:sldId id="368"/>
            <p14:sldId id="370"/>
            <p14:sldId id="373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5138" autoAdjust="0"/>
  </p:normalViewPr>
  <p:slideViewPr>
    <p:cSldViewPr snapToGrid="0">
      <p:cViewPr varScale="1">
        <p:scale>
          <a:sx n="58" d="100"/>
          <a:sy n="58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20T09:26:09.47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dirty="0"/>
              <a:t>HDL</a:t>
            </a:r>
            <a:r>
              <a:rPr lang="zh-TW" altLang="en-US" dirty="0"/>
              <a:t>介紹應該到</a:t>
            </a:r>
            <a:r>
              <a:rPr lang="en-US" altLang="zh-TW" dirty="0"/>
              <a:t>part</a:t>
            </a:r>
            <a:r>
              <a:rPr lang="zh-TW" altLang="en-US" dirty="0"/>
              <a:t> </a:t>
            </a:r>
            <a:r>
              <a:rPr lang="en-US" altLang="zh-TW" dirty="0"/>
              <a:t>V</a:t>
            </a:r>
            <a:endParaRPr dirty="0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712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>
                <a:latin typeface="Arial" panose="020B0604020202020204" pitchFamily="34" charset="0"/>
                <a:cs typeface="Arial" panose="020B0604020202020204" pitchFamily="34" charset="0"/>
              </a:rPr>
              <a:t>- 06</a:t>
            </a: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38301" y="27781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638301" y="1484312"/>
            <a:ext cx="9217025" cy="45672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Video preview for 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HDL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介紹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(</a:t>
            </a:r>
            <a:r>
              <a:rPr lang="en-US" altLang="zh-TW">
                <a:solidFill>
                  <a:schemeClr val="dk1"/>
                </a:solidFill>
                <a:cs typeface="Times New Roman"/>
                <a:sym typeface="Times New Roman"/>
              </a:rPr>
              <a:t>Parts I~V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)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Seven-segment display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I--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特殊功能乘法器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(combinational circuit)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II--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學號顯示器</a:t>
            </a: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(combinational circuit)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633669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DF940578-D50B-4369-B1D3-10EC1DBF4B34}" type="slidenum">
              <a:rPr kumimoji="0" lang="en-US" altLang="zh-TW" smtClean="0"/>
              <a:pPr eaLnBrk="1" hangingPunct="1">
                <a:defRPr/>
              </a:pPr>
              <a:t>3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Seven-segment display (1/2)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42" y="1251284"/>
            <a:ext cx="6790258" cy="464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83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19352" y="1458647"/>
            <a:ext cx="8507412" cy="314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0</a:t>
            </a:r>
            <a:r>
              <a:rPr lang="zh-TW" altLang="en-US" kern="0" dirty="0"/>
              <a:t> </a:t>
            </a:r>
            <a:r>
              <a:rPr lang="en-US" altLang="zh-TW" kern="0" dirty="0"/>
              <a:t>is on, 1</a:t>
            </a:r>
            <a:r>
              <a:rPr lang="zh-TW" altLang="en-US" kern="0" dirty="0"/>
              <a:t> </a:t>
            </a:r>
            <a:r>
              <a:rPr lang="en-US" altLang="zh-TW" kern="0" dirty="0"/>
              <a:t>is off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 err="1"/>
              <a:t>dp</a:t>
            </a:r>
            <a:r>
              <a:rPr lang="en-US" altLang="zh-TW" kern="0" dirty="0"/>
              <a:t> is useless in DE0-CV board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kern="0" dirty="0"/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Ex:		   </a:t>
            </a:r>
            <a:r>
              <a:rPr lang="en-US" altLang="en-US" kern="0" dirty="0"/>
              <a:t>out=7'b</a:t>
            </a:r>
            <a:r>
              <a:rPr lang="en-US" altLang="en-US" kern="0" dirty="0">
                <a:solidFill>
                  <a:srgbClr val="FF0000"/>
                </a:solidFill>
              </a:rPr>
              <a:t>1</a:t>
            </a:r>
            <a:r>
              <a:rPr lang="en-US" altLang="en-US" kern="0" dirty="0"/>
              <a:t>000000;</a:t>
            </a:r>
            <a:endParaRPr lang="en-US" altLang="zh-TW" kern="0" dirty="0"/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kern="0" dirty="0"/>
          </a:p>
          <a:p>
            <a:pPr eaLnBrk="1" hangingPunct="1">
              <a:buClr>
                <a:schemeClr val="accent1"/>
              </a:buClr>
              <a:defRPr/>
            </a:pPr>
            <a:endParaRPr lang="zh-TW" altLang="en-US" kern="0" dirty="0"/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Ex:	            out=7'b0010010;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endParaRPr lang="zh-TW" altLang="en-US" kern="0" dirty="0"/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99963A35-A235-457D-AD65-C58E4CDB9817}" type="slidenum">
              <a:rPr kumimoji="0" lang="en-US" altLang="zh-TW" smtClean="0"/>
              <a:pPr eaLnBrk="1" hangingPunct="1">
                <a:defRPr/>
              </a:pPr>
              <a:t>4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Seven-segment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display (2/2)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23" y="3074656"/>
            <a:ext cx="973303" cy="117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23" y="4736351"/>
            <a:ext cx="901865" cy="128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14688" y="3733795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</a:rPr>
              <a:t>g=1</a:t>
            </a:r>
            <a:endParaRPr lang="zh-TW" altLang="en-US" sz="2000" b="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14688" y="5524034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000" b="0"/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b=1, e=1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04D2E17C-B68B-4655-AFDE-D8281385F964}" type="slidenum">
              <a:rPr kumimoji="0" lang="en-US" altLang="zh-TW" smtClean="0"/>
              <a:pPr eaLnBrk="1" hangingPunct="1">
                <a:defRPr/>
              </a:pPr>
              <a:t>5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1" y="1036163"/>
            <a:ext cx="10336566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kern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設計一個特殊功能乘法器並將結果以七段顯示器表示</a:t>
            </a:r>
            <a:endParaRPr lang="en-US" altLang="zh-TW" sz="2400" kern="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kern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功能</a:t>
            </a: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說明：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   當輸入為 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0~2</a:t>
            </a: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，輸出值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輸入值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   當輸入為 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3~5</a:t>
            </a: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，輸出值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輸入值乘以 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後，再減 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zh-TW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   當輸入為 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6~7</a:t>
            </a: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，輸出值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輸入值乘以 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後，再加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zh-TW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   當輸入為其他值，輸出值為 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輸入為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4 bits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輸出為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7bits (</a:t>
            </a: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此</a:t>
            </a:r>
            <a:r>
              <a:rPr kumimoji="0"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7bits</a:t>
            </a:r>
            <a:r>
              <a:rPr kumimoji="0"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為輸入</a:t>
            </a:r>
            <a:r>
              <a:rPr lang="zh-TW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七段顯示器的訊號，用以顯示正確數字</a:t>
            </a:r>
            <a:r>
              <a:rPr lang="en-US" altLang="zh-TW" sz="24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04687" y="3702020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</a:rPr>
              <a:t>SW0~SW3</a:t>
            </a:r>
            <a:endParaRPr lang="zh-TW" altLang="en-US" sz="2000" b="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5887" y="4616420"/>
            <a:ext cx="1895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</a:rPr>
              <a:t>HEX06~HEX00</a:t>
            </a:r>
          </a:p>
          <a:p>
            <a:r>
              <a:rPr lang="en-US" altLang="zh-TW" sz="2000" b="0" dirty="0">
                <a:solidFill>
                  <a:srgbClr val="FF0000"/>
                </a:solidFill>
              </a:rPr>
              <a:t>     g     ~     a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 MSB       LSB</a:t>
            </a:r>
            <a:endParaRPr lang="zh-TW" altLang="en-US" sz="20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2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38465" y="1120858"/>
            <a:ext cx="511943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七段顯示器裝置模擬 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輸入為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0~2</a:t>
            </a:r>
            <a:endParaRPr kumimoji="0"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輸出值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輸入值</a:t>
            </a:r>
            <a:endParaRPr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Ex: in=1, out=1;</a:t>
            </a:r>
            <a:endParaRPr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當輸入為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3~5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輸出值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輸入值乘以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後，再減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Ex: in=4, out=7;</a:t>
            </a:r>
            <a:endParaRPr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DD349DDB-4810-4977-9217-301740221721}" type="slidenum">
              <a:rPr kumimoji="0" lang="en-US" altLang="zh-TW" smtClean="0"/>
              <a:pPr eaLnBrk="1" hangingPunct="1">
                <a:defRPr/>
              </a:pPr>
              <a:t>6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Notice for Lab I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86716" y="1120858"/>
            <a:ext cx="5119436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七段顯示器裝置模擬 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輸入為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6~7</a:t>
            </a:r>
            <a:endParaRPr kumimoji="0"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輸出值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輸入值乘以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後，再加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Ex: in=7, out=15 (F);</a:t>
            </a:r>
            <a:endParaRPr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輸入為 其他值</a:t>
            </a:r>
            <a:endParaRPr kumimoji="0"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kumimoji="0"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輸出值為 </a:t>
            </a:r>
            <a:r>
              <a:rPr kumimoji="0"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Ex: in=12, out=0;</a:t>
            </a:r>
            <a:endParaRPr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1" t="42637" r="18656" b="36411"/>
          <a:stretch/>
        </p:blipFill>
        <p:spPr>
          <a:xfrm>
            <a:off x="3215471" y="2709067"/>
            <a:ext cx="498975" cy="79281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7" t="45714" r="26209" b="36996"/>
          <a:stretch/>
        </p:blipFill>
        <p:spPr>
          <a:xfrm>
            <a:off x="3215471" y="5035879"/>
            <a:ext cx="498975" cy="8411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8" t="36190" r="6934" b="43883"/>
          <a:stretch/>
        </p:blipFill>
        <p:spPr>
          <a:xfrm>
            <a:off x="8296674" y="2709068"/>
            <a:ext cx="466363" cy="7928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9" t="40439" r="15010" b="39780"/>
          <a:stretch/>
        </p:blipFill>
        <p:spPr>
          <a:xfrm>
            <a:off x="8296674" y="5035879"/>
            <a:ext cx="535831" cy="8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2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C0463B0E-97FA-4C30-9A2B-F3DCF9CADF98}" type="slidenum">
              <a:rPr kumimoji="0" lang="en-US" altLang="zh-TW" smtClean="0"/>
              <a:pPr eaLnBrk="1" hangingPunct="1">
                <a:defRPr/>
              </a:pPr>
              <a:t>7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Lab II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62527" y="1035135"/>
            <a:ext cx="8507413" cy="45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設計一個學號顯示器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kern="0" dirty="0" err="1">
                <a:latin typeface="Arial" panose="020B0604020202020204" pitchFamily="34" charset="0"/>
                <a:cs typeface="Arial" panose="020B0604020202020204" pitchFamily="34" charset="0"/>
              </a:rPr>
              <a:t>Number_display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電路</a:t>
            </a: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2 bits (select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選擇訊號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電路顯示組別</a:t>
            </a: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電路顯示第一位學生學號的後三碼</a:t>
            </a: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電路顯示第二位學生學號的後三碼</a:t>
            </a: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輸入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電路顯示錯誤</a:t>
            </a: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輸出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21bits (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使用三個七段顯示器，每個七段顯示器需用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7bits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控制亮暗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組別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012			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七段顯示器顯示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012)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學生一  王大明  學號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F12345678 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七段顯示器顯示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678)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學生二  陳小華  學號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F87654321 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七段顯示器顯示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321)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其他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七段顯示器顯示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ERR)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90387" y="3635345"/>
            <a:ext cx="5572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</a:rPr>
              <a:t>HEX06~HEX00</a:t>
            </a:r>
            <a:r>
              <a:rPr lang="en-US" altLang="zh-TW" sz="2000" dirty="0">
                <a:solidFill>
                  <a:srgbClr val="FF0000"/>
                </a:solidFill>
              </a:rPr>
              <a:t>, HEX16~HEX10, HEX26~HEX20</a:t>
            </a:r>
            <a:endParaRPr lang="en-US" altLang="zh-TW" sz="20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5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22422" y="1567543"/>
            <a:ext cx="8507413" cy="418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組別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012			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七段顯示器顯示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012)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學生一  王大明  學號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F12345678 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七段顯示器顯示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678)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學生二  陳小華  學號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F87654321 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七段顯示器顯示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321)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其他    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七段顯示器顯示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ERR)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zh-TW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4B57178-183A-4E62-8F92-5C580EA35832}" type="slidenum">
              <a:rPr kumimoji="0" lang="en-US" altLang="zh-TW" smtClean="0"/>
              <a:pPr eaLnBrk="1" hangingPunct="1">
                <a:defRPr/>
              </a:pPr>
              <a:t>8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Notice for Lab II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8" t="37070" r="18135" b="42857"/>
          <a:stretch/>
        </p:blipFill>
        <p:spPr>
          <a:xfrm>
            <a:off x="8012345" y="1848213"/>
            <a:ext cx="3149754" cy="176851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8" t="24269" r="35980" b="22390"/>
          <a:stretch/>
        </p:blipFill>
        <p:spPr>
          <a:xfrm rot="5400000">
            <a:off x="1386404" y="3359255"/>
            <a:ext cx="1768512" cy="30112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4" t="22138" r="26673" b="25293"/>
          <a:stretch/>
        </p:blipFill>
        <p:spPr>
          <a:xfrm rot="5400000">
            <a:off x="5040817" y="3377723"/>
            <a:ext cx="1768510" cy="29743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3" t="21427" r="24575" b="24760"/>
          <a:stretch/>
        </p:blipFill>
        <p:spPr>
          <a:xfrm rot="5400000">
            <a:off x="8697943" y="3347577"/>
            <a:ext cx="1778558" cy="30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13349" y="237709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3600" kern="0" dirty="0">
                <a:ea typeface="+mj-ea"/>
                <a:cs typeface="Arial" panose="020B0604020202020204" pitchFamily="34" charset="0"/>
              </a:rPr>
              <a:t>Notice</a:t>
            </a:r>
            <a:endParaRPr lang="zh-TW" altLang="en-US" sz="3600" kern="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74296" y="1444209"/>
            <a:ext cx="8507413" cy="45672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solidFill>
                  <a:srgbClr val="FF0000"/>
                </a:solidFill>
                <a:ea typeface="標楷體" pitchFamily="65" charset="-120"/>
                <a:cs typeface="Arial" panose="020B0604020202020204" pitchFamily="34" charset="0"/>
              </a:rPr>
              <a:t>請勿命名中文資料夾</a:t>
            </a:r>
            <a:endParaRPr lang="en-US" altLang="zh-TW" sz="2400" kern="0" dirty="0">
              <a:solidFill>
                <a:srgbClr val="FF0000"/>
              </a:solidFill>
              <a:ea typeface="標楷體" pitchFamily="65" charset="-12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cs typeface="Arial" panose="020B0604020202020204" pitchFamily="34" charset="0"/>
              </a:rPr>
              <a:t>Device family </a:t>
            </a:r>
            <a:r>
              <a:rPr lang="zh-TW" altLang="en-US" sz="2400" kern="0" dirty="0">
                <a:ea typeface="標楷體" pitchFamily="65" charset="-120"/>
                <a:cs typeface="Arial" panose="020B0604020202020204" pitchFamily="34" charset="0"/>
              </a:rPr>
              <a:t>請確認與 </a:t>
            </a:r>
            <a:r>
              <a:rPr lang="en-US" altLang="zh-TW" sz="2400" kern="0" dirty="0">
                <a:cs typeface="Arial" panose="020B0604020202020204" pitchFamily="34" charset="0"/>
              </a:rPr>
              <a:t>FPGA Chip</a:t>
            </a:r>
            <a:r>
              <a:rPr lang="zh-TW" altLang="en-US" sz="2400" kern="0" dirty="0">
                <a:cs typeface="Arial" panose="020B0604020202020204" pitchFamily="34" charset="0"/>
              </a:rPr>
              <a:t> </a:t>
            </a:r>
            <a:r>
              <a:rPr lang="zh-TW" altLang="en-US" sz="2400" kern="0" dirty="0">
                <a:ea typeface="標楷體" pitchFamily="65" charset="-120"/>
                <a:cs typeface="Arial" panose="020B0604020202020204" pitchFamily="34" charset="0"/>
              </a:rPr>
              <a:t>符合</a:t>
            </a:r>
            <a:r>
              <a:rPr lang="zh-TW" altLang="en-US" sz="2400" kern="0" dirty="0"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cs typeface="Arial" panose="020B0604020202020204" pitchFamily="34" charset="0"/>
              </a:rPr>
              <a:t>(</a:t>
            </a:r>
            <a:r>
              <a:rPr lang="en-US" altLang="zh-TW" sz="2400" kern="0" dirty="0">
                <a:solidFill>
                  <a:srgbClr val="FF0000"/>
                </a:solidFill>
                <a:cs typeface="Arial" panose="020B0604020202020204" pitchFamily="34" charset="0"/>
              </a:rPr>
              <a:t>5CEBA4F23C7</a:t>
            </a:r>
            <a:r>
              <a:rPr lang="en-US" altLang="zh-TW" sz="2400" kern="0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cs typeface="Arial" panose="020B0604020202020204" pitchFamily="34" charset="0"/>
              </a:rPr>
              <a:t>Top module name &amp;</a:t>
            </a:r>
            <a:r>
              <a:rPr lang="zh-TW" altLang="en-US" sz="2400" kern="0" dirty="0"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cs typeface="Arial" panose="020B0604020202020204" pitchFamily="34" charset="0"/>
              </a:rPr>
              <a:t>Project name </a:t>
            </a:r>
            <a:r>
              <a:rPr lang="zh-TW" altLang="en-US" sz="2400" kern="0" dirty="0">
                <a:solidFill>
                  <a:srgbClr val="FF0000"/>
                </a:solidFill>
                <a:ea typeface="標楷體" pitchFamily="65" charset="-120"/>
                <a:cs typeface="Arial" panose="020B0604020202020204" pitchFamily="34" charset="0"/>
              </a:rPr>
              <a:t>需要一致</a:t>
            </a:r>
            <a:endParaRPr lang="en-US" altLang="zh-TW" sz="2400" kern="0" dirty="0">
              <a:solidFill>
                <a:srgbClr val="FF0000"/>
              </a:solidFill>
              <a:ea typeface="標楷體" pitchFamily="65" charset="-12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ea typeface="標楷體" pitchFamily="65" charset="-120"/>
                <a:cs typeface="Arial" panose="020B0604020202020204" pitchFamily="34" charset="0"/>
              </a:rPr>
              <a:t>確認</a:t>
            </a:r>
            <a:r>
              <a:rPr lang="zh-TW" altLang="en-US" sz="2400" kern="0" dirty="0"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solidFill>
                  <a:srgbClr val="0070C0"/>
                </a:solidFill>
                <a:cs typeface="Arial" panose="020B0604020202020204" pitchFamily="34" charset="0"/>
              </a:rPr>
              <a:t>module … endmodule </a:t>
            </a:r>
            <a:r>
              <a:rPr lang="zh-TW" altLang="en-US" sz="2400" kern="0" dirty="0">
                <a:ea typeface="標楷體" pitchFamily="65" charset="-120"/>
                <a:cs typeface="Arial" panose="020B0604020202020204" pitchFamily="34" charset="0"/>
              </a:rPr>
              <a:t>為</a:t>
            </a:r>
            <a:r>
              <a:rPr lang="en-US" altLang="zh-TW" sz="2400" kern="0" dirty="0">
                <a:cs typeface="Arial" panose="020B0604020202020204" pitchFamily="34" charset="0"/>
              </a:rPr>
              <a:t>keyword</a:t>
            </a:r>
            <a:r>
              <a:rPr lang="zh-TW" altLang="en-US" sz="2400" kern="0" dirty="0">
                <a:cs typeface="Arial" panose="020B0604020202020204" pitchFamily="34" charset="0"/>
              </a:rPr>
              <a:t> </a:t>
            </a:r>
            <a:r>
              <a:rPr lang="zh-TW" altLang="en-US" sz="2400" kern="0" dirty="0">
                <a:ea typeface="標楷體" pitchFamily="65" charset="-120"/>
                <a:cs typeface="Arial" panose="020B0604020202020204" pitchFamily="34" charset="0"/>
              </a:rPr>
              <a:t>變成</a:t>
            </a:r>
            <a:r>
              <a:rPr lang="zh-TW" altLang="en-US" sz="2400" kern="0" dirty="0">
                <a:solidFill>
                  <a:srgbClr val="0070C0"/>
                </a:solidFill>
                <a:ea typeface="標楷體" pitchFamily="65" charset="-120"/>
                <a:cs typeface="Arial" panose="020B0604020202020204" pitchFamily="34" charset="0"/>
              </a:rPr>
              <a:t>藍色字體</a:t>
            </a:r>
            <a:endParaRPr lang="en-US" altLang="zh-TW" sz="2400" kern="0" dirty="0">
              <a:solidFill>
                <a:srgbClr val="0070C0"/>
              </a:solidFill>
              <a:ea typeface="標楷體" pitchFamily="65" charset="-12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</p:txBody>
      </p:sp>
      <p:sp>
        <p:nvSpPr>
          <p:cNvPr id="32772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827625-1A58-413B-B4B6-342AA9664879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200" b="1"/>
          </a:p>
        </p:txBody>
      </p:sp>
    </p:spTree>
    <p:extLst>
      <p:ext uri="{BB962C8B-B14F-4D97-AF65-F5344CB8AC3E}">
        <p14:creationId xmlns:p14="http://schemas.microsoft.com/office/powerpoint/2010/main" val="2139929894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715</Words>
  <Application>Microsoft Office PowerPoint</Application>
  <PresentationFormat>Widescreen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標楷體</vt:lpstr>
      <vt:lpstr>Arial</vt:lpstr>
      <vt:lpstr>Calibri</vt:lpstr>
      <vt:lpstr>Times New Roman</vt:lpstr>
      <vt:lpstr>Wingdings</vt:lpstr>
      <vt:lpstr>4_Edge</vt:lpstr>
      <vt:lpstr>LAB - 06</vt:lpstr>
      <vt:lpstr>Outline</vt:lpstr>
      <vt:lpstr>Seven-segment display (1/2)</vt:lpstr>
      <vt:lpstr>Seven-segment display (2/2)</vt:lpstr>
      <vt:lpstr>Lab I</vt:lpstr>
      <vt:lpstr>Notice for Lab I</vt:lpstr>
      <vt:lpstr>Lab II</vt:lpstr>
      <vt:lpstr>Notice for Lab II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鄭琇櫻</cp:lastModifiedBy>
  <cp:revision>125</cp:revision>
  <cp:lastPrinted>2015-09-04T02:53:59Z</cp:lastPrinted>
  <dcterms:created xsi:type="dcterms:W3CDTF">2015-09-03T02:51:47Z</dcterms:created>
  <dcterms:modified xsi:type="dcterms:W3CDTF">2021-01-21T16:24:53Z</dcterms:modified>
</cp:coreProperties>
</file>