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5" r:id="rId2"/>
    <p:sldMasterId id="2147483892" r:id="rId3"/>
  </p:sldMasterIdLst>
  <p:notesMasterIdLst>
    <p:notesMasterId r:id="rId17"/>
  </p:notesMasterIdLst>
  <p:sldIdLst>
    <p:sldId id="357" r:id="rId4"/>
    <p:sldId id="358" r:id="rId5"/>
    <p:sldId id="367" r:id="rId6"/>
    <p:sldId id="295" r:id="rId7"/>
    <p:sldId id="308" r:id="rId8"/>
    <p:sldId id="373" r:id="rId9"/>
    <p:sldId id="341" r:id="rId10"/>
    <p:sldId id="368" r:id="rId11"/>
    <p:sldId id="369" r:id="rId12"/>
    <p:sldId id="363" r:id="rId13"/>
    <p:sldId id="370" r:id="rId14"/>
    <p:sldId id="365" r:id="rId15"/>
    <p:sldId id="372" r:id="rId1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2" autoAdjust="0"/>
  </p:normalViewPr>
  <p:slideViewPr>
    <p:cSldViewPr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12F43A5-3249-4221-B50F-576E46E24EC3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19DFA59-9A8C-4E22-A761-98803ED11E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9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65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143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5513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80E2380-CC7B-424F-B6A0-81761B260D22}" type="slidenum">
              <a:rPr lang="en-US" altLang="zh-TW" smtClean="0">
                <a:latin typeface="Arial" panose="020B0604020202020204" pitchFamily="34" charset="0"/>
                <a:ea typeface="標楷體" panose="03000509000000000000" pitchFamily="65" charset="-120"/>
              </a:rPr>
              <a:pPr/>
              <a:t>3</a:t>
            </a:fld>
            <a:endParaRPr lang="en-US" altLang="zh-TW"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295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可解釋為</a:t>
            </a:r>
            <a:r>
              <a:rPr lang="en-US" altLang="zh-TW" dirty="0"/>
              <a:t>overflow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38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55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85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508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40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1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Digital </a:t>
            </a:r>
            <a:r>
              <a:rPr lang="en-US" altLang="zh-TW" sz="1400" b="1" i="1">
                <a:latin typeface="Times New Roman" panose="02020603050405020304" pitchFamily="18" charset="0"/>
              </a:rPr>
              <a:t>Integrated Circuit </a:t>
            </a: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National Cheng Kung University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9079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D5A7-024E-4B12-89BE-E397654E849B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83D56-CD35-4BF5-A31B-C27E19C4A9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5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8046F-8117-4484-9835-9F24F341E927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69E0C-D0CD-4753-8EC3-13DB03FD84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77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Digital </a:t>
            </a:r>
            <a:r>
              <a:rPr lang="en-US" altLang="zh-TW" sz="1400" b="1" i="1">
                <a:latin typeface="Times New Roman" panose="02020603050405020304" pitchFamily="18" charset="0"/>
              </a:rPr>
              <a:t>Integrated Circuit </a:t>
            </a: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b="1" i="1">
                <a:latin typeface="Times New Roman" panose="02020603050405020304" pitchFamily="18" charset="0"/>
                <a:ea typeface="標楷體" panose="03000509000000000000" pitchFamily="65" charset="-120"/>
              </a:rPr>
              <a:t>National Cheng Kung University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61088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F9F36-B4D6-427F-B925-9AF3CDCEA722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FBFA2-148F-4A0D-B25C-F5E5692D5B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18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92D22-988C-4D56-A58C-E8B74CAA5EE2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796E2-18D0-48D2-8FE6-0191DBEFB3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260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78ADA-62AF-49F3-9E69-436A954A128A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41A5C-D6B8-4859-A4B7-70D2FD43E4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928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41B87-99FA-40E0-B053-4169CEC119D5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A543-44C7-4458-86D1-808A07ADDF6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105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59005-53C9-4E0D-98F2-0B0478430A83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8CC47-A788-4046-942D-4AFB11B907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120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6BF6F-68EC-4798-A77F-946906713CCF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1BEBB-D647-4AB1-B694-BB4D298D6F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52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898A8-9B19-406D-AC55-16D40CBE1EB5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FB4C-D4D9-40EF-821E-08DA54829A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7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A3AC-D89C-408F-82E8-4EB54B58B6AB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F3494-6242-4B4F-A0E0-645669C371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45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EA01-249A-47F7-AE79-378972D779F9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A5D2E-7CF2-43D7-B57D-E74293B9E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812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A012-A9F6-4A05-89F5-6E27DA3393A5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521CB-3ABD-4CA8-A97F-63705244BF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952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51E00-027C-4337-B481-647FFA614DA0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B509F-864F-4ECD-9E8A-DAD9550FE4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964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2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720053" y="4263499"/>
            <a:ext cx="346249" cy="46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</a:rPr>
              <a:t>Integrated Circuit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9" y="6092828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" y="46041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106242" y="-2909623"/>
            <a:ext cx="588623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77712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6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4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84313"/>
            <a:ext cx="5568951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2" y="1484313"/>
            <a:ext cx="5571067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5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16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3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5D6D3-86C0-4684-96E2-0C39F235040C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6B437-8C37-4B9D-8625-214ACB7FBF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2560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10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40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15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2" y="277816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6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9287-EC94-4FCA-83F9-083AE7ED52E4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CE62-B5A4-492F-AE91-166FA69007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7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45F3-6938-4481-B03A-2BB19EDB4D1A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7D5B1-4804-46E1-813C-432B62BD59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9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0934-A5C7-4B69-BB2B-0E49516B1BDF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47A50-7292-4B10-A2F0-D79FB6C97F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6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EFD4-C228-46B7-B8E0-2D69FF3DE74B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A89B3-599F-497B-9480-73058D520E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0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85E55-E091-4E3D-BE2D-4D987BDC0DB2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B06D1-21F2-40A0-8C0E-FD7D472F5B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4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6859-2A1A-4596-92D3-A2ACC81E8BB5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CD518-5884-4FFA-ADB7-3D73462CBB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2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fld id="{4BB3D29E-C321-4A4E-8F45-A3BFE31C59BA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F70117C2-1964-4BC2-9053-D78821C36B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fld id="{D9C2F5C4-72D9-46B7-BE94-3C722E93E2A1}" type="datetimeFigureOut">
              <a:rPr lang="zh-TW" altLang="en-US"/>
              <a:pPr>
                <a:defRPr/>
              </a:pPr>
              <a:t>2021/1/22</a:t>
            </a:fld>
            <a:endParaRPr lang="en-US" altLang="zh-TW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B48DD225-D960-4772-9D8D-FED23B27B1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9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 b="1">
                <a:solidFill>
                  <a:srgbClr val="000000"/>
                </a:solidFill>
              </a:rPr>
              <a:pPr/>
              <a:t>‹#›</a:t>
            </a:fld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1650" b="1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1500" b="1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1500" b="1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3759" y="4259098"/>
            <a:ext cx="4914900" cy="985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96344" y="2412603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- 07</a:t>
            </a:r>
            <a:endParaRPr lang="zh-TW" altLang="en-US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7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940578-D50B-4369-B1D3-10EC1DBF4B34}" type="slidenum">
              <a:rPr kumimoji="0" lang="en-US" altLang="zh-TW" smtClean="0">
                <a:solidFill>
                  <a:srgbClr val="000000"/>
                </a:solidFill>
              </a:rPr>
              <a:pPr eaLnBrk="1" hangingPunct="1">
                <a:defRPr/>
              </a:pPr>
              <a:t>10</a:t>
            </a:fld>
            <a:endParaRPr kumimoji="0"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display(1/2)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60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9352" y="1458647"/>
            <a:ext cx="8507412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0</a:t>
            </a:r>
            <a:r>
              <a:rPr lang="zh-TW" altLang="en-US" kern="0" dirty="0"/>
              <a:t> </a:t>
            </a:r>
            <a:r>
              <a:rPr lang="en-US" altLang="zh-TW" kern="0" dirty="0"/>
              <a:t>is on, 1</a:t>
            </a:r>
            <a:r>
              <a:rPr lang="zh-TW" altLang="en-US" kern="0" dirty="0"/>
              <a:t> </a:t>
            </a:r>
            <a:r>
              <a:rPr lang="en-US" altLang="zh-TW" kern="0" dirty="0"/>
              <a:t>is off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 err="1"/>
              <a:t>dp</a:t>
            </a:r>
            <a:r>
              <a:rPr lang="en-US" altLang="zh-TW" kern="0" dirty="0"/>
              <a:t> is useless in DE0-CV board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	   </a:t>
            </a:r>
            <a:r>
              <a:rPr lang="en-US" altLang="en-US" kern="0" dirty="0"/>
              <a:t>out=7'b</a:t>
            </a:r>
            <a:r>
              <a:rPr lang="en-US" altLang="en-US" kern="0" dirty="0">
                <a:solidFill>
                  <a:srgbClr val="FF0000"/>
                </a:solidFill>
              </a:rPr>
              <a:t>1</a:t>
            </a:r>
            <a:r>
              <a:rPr lang="en-US" altLang="en-US" kern="0" dirty="0"/>
              <a:t>000000;</a:t>
            </a: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kern="0" dirty="0"/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Ex:	            out=7'b0010010;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zh-TW" altLang="en-US" kern="0" dirty="0"/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11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 (2/2)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3074656"/>
            <a:ext cx="973303" cy="11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14688" y="373379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g=1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4688" y="552403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0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b=1, e=1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Notice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2209" y="950976"/>
            <a:ext cx="8507413" cy="48768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wire and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 define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</a:t>
            </a:r>
            <a:r>
              <a:rPr lang="zh-TW" altLang="en-US" sz="2000" dirty="0">
                <a:solidFill>
                  <a:srgbClr val="FF0000"/>
                </a:solidFill>
              </a:rPr>
              <a:t>裡面變數</a:t>
            </a:r>
            <a:r>
              <a:rPr lang="en-US" altLang="zh-TW" sz="2000" dirty="0">
                <a:solidFill>
                  <a:srgbClr val="0033CC"/>
                </a:solidFill>
              </a:rPr>
              <a:t>… end </a:t>
            </a:r>
            <a:r>
              <a:rPr lang="zh-TW" altLang="en-US" sz="2000" dirty="0"/>
              <a:t>，宣告 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type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…… end </a:t>
            </a:r>
            <a:r>
              <a:rPr lang="zh-TW" altLang="en-US" sz="2000" dirty="0">
                <a:solidFill>
                  <a:srgbClr val="FF0000"/>
                </a:solidFill>
              </a:rPr>
              <a:t>外面變數</a:t>
            </a:r>
            <a:r>
              <a:rPr lang="zh-TW" altLang="en-US" sz="2000" dirty="0"/>
              <a:t>，宣告 </a:t>
            </a:r>
            <a:r>
              <a:rPr lang="en-US" altLang="zh-TW" sz="2000" dirty="0">
                <a:solidFill>
                  <a:srgbClr val="FF0000"/>
                </a:solidFill>
              </a:rPr>
              <a:t>wire </a:t>
            </a:r>
            <a:r>
              <a:rPr lang="en-US" altLang="zh-TW" sz="2000" dirty="0"/>
              <a:t>type</a:t>
            </a:r>
          </a:p>
          <a:p>
            <a:pPr marL="1095375" lvl="2" indent="-285750" eaLnBrk="1" hangingPunct="1">
              <a:buClr>
                <a:srgbClr val="FF0000"/>
              </a:buClr>
            </a:pPr>
            <a:r>
              <a:rPr lang="zh-TW" altLang="en-US" dirty="0"/>
              <a:t>需搭配 </a:t>
            </a:r>
            <a:r>
              <a:rPr lang="en-US" altLang="zh-TW" dirty="0">
                <a:solidFill>
                  <a:srgbClr val="0033CC"/>
                </a:solidFill>
              </a:rPr>
              <a:t>assign</a:t>
            </a:r>
            <a:r>
              <a:rPr lang="zh-TW" altLang="en-US" dirty="0"/>
              <a:t> 使用</a:t>
            </a:r>
            <a:endParaRPr lang="en-US" altLang="zh-TW" dirty="0"/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 err="1"/>
              <a:t>reg</a:t>
            </a:r>
            <a:r>
              <a:rPr lang="en-US" altLang="zh-TW" sz="2000" dirty="0"/>
              <a:t> == register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組合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zh-TW" altLang="en-US" sz="2000" dirty="0">
                <a:solidFill>
                  <a:srgbClr val="FF0000"/>
                </a:solidFill>
              </a:rPr>
              <a:t>線 </a:t>
            </a:r>
            <a:r>
              <a:rPr lang="en-US" altLang="zh-TW" sz="2000" dirty="0">
                <a:solidFill>
                  <a:srgbClr val="FF0000"/>
                </a:solidFill>
              </a:rPr>
              <a:t>(net)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循序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en-US" altLang="zh-TW" sz="2000" dirty="0">
                <a:solidFill>
                  <a:srgbClr val="FF0000"/>
                </a:solidFill>
              </a:rPr>
              <a:t>Flip-flop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(register)</a:t>
            </a:r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Inferred latch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在組合電路中，</a:t>
            </a:r>
            <a:r>
              <a:rPr lang="en-US" altLang="zh-TW" sz="2000" dirty="0"/>
              <a:t>case</a:t>
            </a:r>
            <a:r>
              <a:rPr lang="zh-TW" altLang="en-US" sz="2000" dirty="0"/>
              <a:t>、</a:t>
            </a:r>
            <a:r>
              <a:rPr lang="en-US" altLang="zh-TW" sz="2000" dirty="0"/>
              <a:t>if…else…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FF0000"/>
                </a:solidFill>
              </a:rPr>
              <a:t>沒有寫滿</a:t>
            </a:r>
            <a:r>
              <a:rPr lang="zh-TW" altLang="en-US" sz="2000" dirty="0"/>
              <a:t>，合成後會產生</a:t>
            </a:r>
            <a:r>
              <a:rPr lang="en-US" altLang="zh-TW" sz="2000" dirty="0"/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389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Notice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143000"/>
            <a:ext cx="12059349" cy="4944244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 dirty="0"/>
              <a:t>請勿命名中文資料夾或數字開頭資料夾</a:t>
            </a: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請確認 </a:t>
            </a:r>
            <a:r>
              <a:rPr lang="en-US" altLang="zh-TW" sz="1800" dirty="0"/>
              <a:t>Device family</a:t>
            </a:r>
            <a:r>
              <a:rPr lang="zh-TW" altLang="en-US" sz="1800" dirty="0"/>
              <a:t> 是否與 </a:t>
            </a:r>
            <a:r>
              <a:rPr lang="en-US" altLang="zh-TW" sz="1800" dirty="0"/>
              <a:t>FPGA </a:t>
            </a:r>
            <a:r>
              <a:rPr lang="zh-TW" altLang="en-US" sz="1800" dirty="0"/>
              <a:t>晶片符合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/>
              <a:t>Family: </a:t>
            </a:r>
            <a:r>
              <a:rPr lang="en-US" altLang="zh-TW" sz="1800" dirty="0">
                <a:solidFill>
                  <a:srgbClr val="FF0000"/>
                </a:solidFill>
              </a:rPr>
              <a:t>Cyclone</a:t>
            </a:r>
            <a:r>
              <a:rPr lang="zh-TW" altLang="en-US" sz="1800" dirty="0"/>
              <a:t> </a:t>
            </a:r>
            <a:r>
              <a:rPr lang="en-US" altLang="zh-TW" sz="1800" dirty="0"/>
              <a:t>/ Device: </a:t>
            </a:r>
            <a:r>
              <a:rPr lang="en-US" altLang="zh-TW" sz="180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en-US" altLang="zh-TW" sz="1800" dirty="0"/>
              <a:t>top module name &amp; project name </a:t>
            </a:r>
            <a:r>
              <a:rPr lang="zh-TW" altLang="en-US" sz="1800" dirty="0"/>
              <a:t>需要一致</a:t>
            </a:r>
            <a:endParaRPr lang="en-US" altLang="zh-TW" sz="1800" dirty="0"/>
          </a:p>
          <a:p>
            <a:pPr marL="0" indent="0" eaLnBrk="1" hangingPunct="1"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燒錄檔案至 </a:t>
            </a:r>
            <a:r>
              <a:rPr lang="en-US" altLang="zh-TW" sz="1800" dirty="0"/>
              <a:t>FPGA </a:t>
            </a:r>
            <a:r>
              <a:rPr lang="zh-TW" altLang="en-US" sz="1800" dirty="0"/>
              <a:t>前，</a:t>
            </a:r>
            <a:r>
              <a:rPr lang="en-US" altLang="zh-TW" sz="1800" dirty="0"/>
              <a:t>Double-check </a:t>
            </a:r>
            <a:r>
              <a:rPr lang="en-US" altLang="zh-TW" sz="1800" dirty="0">
                <a:solidFill>
                  <a:srgbClr val="FF0000"/>
                </a:solidFill>
              </a:rPr>
              <a:t>Pin Assignment</a:t>
            </a:r>
          </a:p>
          <a:p>
            <a:pPr lvl="1" eaLnBrk="1" hangingPunct="1"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設定錯誤的 </a:t>
            </a:r>
            <a:r>
              <a:rPr lang="en-US" altLang="zh-TW" sz="1800" dirty="0">
                <a:solidFill>
                  <a:srgbClr val="FF0000"/>
                </a:solidFill>
              </a:rPr>
              <a:t>Pin</a:t>
            </a:r>
            <a:r>
              <a:rPr lang="zh-TW" altLang="en-US" sz="1800" dirty="0">
                <a:solidFill>
                  <a:srgbClr val="FF0000"/>
                </a:solidFill>
              </a:rPr>
              <a:t>，會導致 </a:t>
            </a:r>
            <a:r>
              <a:rPr lang="en-US" altLang="zh-TW" sz="1800" dirty="0">
                <a:solidFill>
                  <a:srgbClr val="FF0000"/>
                </a:solidFill>
              </a:rPr>
              <a:t>FPGA </a:t>
            </a:r>
            <a:r>
              <a:rPr lang="zh-TW" altLang="en-US" sz="1800" dirty="0">
                <a:solidFill>
                  <a:srgbClr val="FF0000"/>
                </a:solidFill>
              </a:rPr>
              <a:t>無法正確執行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1800" dirty="0"/>
              <a:t>連接 </a:t>
            </a:r>
            <a:r>
              <a:rPr lang="en-US" altLang="zh-TW" sz="1800" dirty="0"/>
              <a:t>FPGA</a:t>
            </a:r>
            <a:r>
              <a:rPr lang="zh-TW" altLang="en-US" sz="1800" dirty="0"/>
              <a:t> 板後，請先確認是否可以正常燒錄與動作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USB Blaster</a:t>
            </a:r>
            <a:r>
              <a:rPr lang="zh-TW" altLang="en-US" sz="1800" dirty="0"/>
              <a:t>，指定到 </a:t>
            </a:r>
            <a:r>
              <a:rPr lang="en-US" altLang="zh-TW" sz="1800" dirty="0"/>
              <a:t>USB</a:t>
            </a:r>
            <a:r>
              <a:rPr lang="zh-TW" altLang="en-US" sz="1800" dirty="0"/>
              <a:t> </a:t>
            </a:r>
            <a:r>
              <a:rPr lang="en-US" altLang="zh-TW" sz="1800" dirty="0"/>
              <a:t>Blaster Driver</a:t>
            </a:r>
            <a:r>
              <a:rPr lang="zh-TW" altLang="en-US" sz="1800" dirty="0"/>
              <a:t>目標資料夾 </a:t>
            </a:r>
            <a:r>
              <a:rPr lang="en-US" altLang="zh-TW" sz="1800" dirty="0"/>
              <a:t>C:\altera\</a:t>
            </a:r>
            <a:r>
              <a:rPr lang="en-US" altLang="zh-TW" sz="1800" dirty="0">
                <a:solidFill>
                  <a:srgbClr val="FF0000"/>
                </a:solidFill>
              </a:rPr>
              <a:t>16.0</a:t>
            </a:r>
            <a:r>
              <a:rPr lang="en-US" altLang="zh-TW" sz="1800" dirty="0"/>
              <a:t>\quartus\drivers\usb-blaster</a:t>
            </a:r>
          </a:p>
          <a:p>
            <a:pPr eaLnBrk="1" hangingPunct="1">
              <a:defRPr/>
            </a:pPr>
            <a:endParaRPr lang="en-US" altLang="zh-TW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553200" y="1066800"/>
            <a:ext cx="4876800" cy="3643586"/>
            <a:chOff x="6400800" y="1066800"/>
            <a:chExt cx="5029200" cy="375744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5240" b="31034"/>
            <a:stretch/>
          </p:blipFill>
          <p:spPr>
            <a:xfrm>
              <a:off x="6400800" y="1066800"/>
              <a:ext cx="5029200" cy="3757448"/>
            </a:xfrm>
            <a:prstGeom prst="rect">
              <a:avLst/>
            </a:prstGeom>
          </p:spPr>
        </p:pic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6553200" y="2129052"/>
              <a:ext cx="1843299" cy="111052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" name="矩形 8"/>
            <p:cNvSpPr>
              <a:spLocks noChangeArrowheads="1"/>
            </p:cNvSpPr>
            <p:nvPr/>
          </p:nvSpPr>
          <p:spPr bwMode="auto">
            <a:xfrm>
              <a:off x="9525000" y="1960362"/>
              <a:ext cx="1295400" cy="12070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7" name="直線單箭頭接點 3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 flipV="1">
              <a:off x="8396499" y="2020715"/>
              <a:ext cx="1128501" cy="163863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813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239446"/>
            <a:ext cx="6912769" cy="90487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8382001" cy="342542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晶片實現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+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endParaRPr lang="en-US" dirty="0">
              <a:solidFill>
                <a:schemeClr val="dk1"/>
              </a:solidFill>
              <a:latin typeface="+mn-ea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I--Counter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(sequential circuit)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42246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615369" y="272431"/>
            <a:ext cx="39180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 dirty="0"/>
              <a:t>Sequential Circuit </a:t>
            </a:r>
          </a:p>
        </p:txBody>
      </p:sp>
      <p:sp>
        <p:nvSpPr>
          <p:cNvPr id="122883" name="Text Box 5"/>
          <p:cNvSpPr txBox="1">
            <a:spLocks noChangeArrowheads="1"/>
          </p:cNvSpPr>
          <p:nvPr/>
        </p:nvSpPr>
        <p:spPr bwMode="auto">
          <a:xfrm>
            <a:off x="1670410" y="883057"/>
            <a:ext cx="8250237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A sequential circuit is a system whose outputs at any time are determined </a:t>
            </a:r>
            <a:r>
              <a:rPr lang="en-US" altLang="zh-TW" sz="2400" i="1" u="sng" dirty="0">
                <a:solidFill>
                  <a:srgbClr val="FF0000"/>
                </a:solidFill>
              </a:rPr>
              <a:t>from the present combination of inputs and the previous inputs or outputs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sp>
        <p:nvSpPr>
          <p:cNvPr id="122884" name="Rectangle 6"/>
          <p:cNvSpPr>
            <a:spLocks noChangeArrowheads="1"/>
          </p:cNvSpPr>
          <p:nvPr/>
        </p:nvSpPr>
        <p:spPr bwMode="auto">
          <a:xfrm>
            <a:off x="4504099" y="2514121"/>
            <a:ext cx="1920875" cy="966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Combinational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Logic Circuit</a:t>
            </a:r>
          </a:p>
        </p:txBody>
      </p:sp>
      <p:sp>
        <p:nvSpPr>
          <p:cNvPr id="122885" name="Line 7"/>
          <p:cNvSpPr>
            <a:spLocks noChangeShapeType="1"/>
          </p:cNvSpPr>
          <p:nvPr/>
        </p:nvSpPr>
        <p:spPr bwMode="auto">
          <a:xfrm>
            <a:off x="3691299" y="258873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6" name="Line 8"/>
          <p:cNvSpPr>
            <a:spLocks noChangeShapeType="1"/>
          </p:cNvSpPr>
          <p:nvPr/>
        </p:nvSpPr>
        <p:spPr bwMode="auto">
          <a:xfrm>
            <a:off x="3691299" y="2768121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7" name="Line 9"/>
          <p:cNvSpPr>
            <a:spLocks noChangeShapeType="1"/>
          </p:cNvSpPr>
          <p:nvPr/>
        </p:nvSpPr>
        <p:spPr bwMode="auto">
          <a:xfrm>
            <a:off x="3691299" y="31268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8" name="Line 10"/>
          <p:cNvSpPr>
            <a:spLocks noChangeShapeType="1"/>
          </p:cNvSpPr>
          <p:nvPr/>
        </p:nvSpPr>
        <p:spPr bwMode="auto">
          <a:xfrm>
            <a:off x="6423386" y="259349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89" name="Line 11"/>
          <p:cNvSpPr>
            <a:spLocks noChangeShapeType="1"/>
          </p:cNvSpPr>
          <p:nvPr/>
        </p:nvSpPr>
        <p:spPr bwMode="auto">
          <a:xfrm>
            <a:off x="6423386" y="2772884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0" name="Line 12"/>
          <p:cNvSpPr>
            <a:spLocks noChangeShapeType="1"/>
          </p:cNvSpPr>
          <p:nvPr/>
        </p:nvSpPr>
        <p:spPr bwMode="auto">
          <a:xfrm>
            <a:off x="6432911" y="3069746"/>
            <a:ext cx="803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1" name="Text Box 13"/>
          <p:cNvSpPr txBox="1">
            <a:spLocks noChangeArrowheads="1"/>
          </p:cNvSpPr>
          <p:nvPr/>
        </p:nvSpPr>
        <p:spPr bwMode="auto">
          <a:xfrm>
            <a:off x="3907199" y="2642709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2" name="Text Box 14"/>
          <p:cNvSpPr txBox="1">
            <a:spLocks noChangeArrowheads="1"/>
          </p:cNvSpPr>
          <p:nvPr/>
        </p:nvSpPr>
        <p:spPr bwMode="auto">
          <a:xfrm>
            <a:off x="6599599" y="2658584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..</a:t>
            </a:r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2473685" y="2663346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  n</a:t>
            </a:r>
            <a:r>
              <a:rPr lang="en-US" altLang="zh-TW" sz="1800"/>
              <a:t> input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4" name="Text Box 16"/>
          <p:cNvSpPr txBox="1">
            <a:spLocks noChangeArrowheads="1"/>
          </p:cNvSpPr>
          <p:nvPr/>
        </p:nvSpPr>
        <p:spPr bwMode="auto">
          <a:xfrm>
            <a:off x="7418748" y="2476021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/>
              <a:t>m</a:t>
            </a:r>
            <a:r>
              <a:rPr lang="en-US" altLang="zh-TW" sz="1800"/>
              <a:t> output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variables</a:t>
            </a:r>
          </a:p>
        </p:txBody>
      </p:sp>
      <p:sp>
        <p:nvSpPr>
          <p:cNvPr id="122895" name="Rectangle 17"/>
          <p:cNvSpPr>
            <a:spLocks noChangeArrowheads="1"/>
          </p:cNvSpPr>
          <p:nvPr/>
        </p:nvSpPr>
        <p:spPr bwMode="auto">
          <a:xfrm>
            <a:off x="4688248" y="3671410"/>
            <a:ext cx="1504950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Memory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</a:rPr>
              <a:t>Elements</a:t>
            </a:r>
          </a:p>
        </p:txBody>
      </p:sp>
      <p:sp>
        <p:nvSpPr>
          <p:cNvPr id="122896" name="Freeform 18"/>
          <p:cNvSpPr>
            <a:spLocks/>
          </p:cNvSpPr>
          <p:nvPr/>
        </p:nvSpPr>
        <p:spPr bwMode="auto">
          <a:xfrm>
            <a:off x="6191610" y="3309459"/>
            <a:ext cx="700088" cy="692150"/>
          </a:xfrm>
          <a:custGeom>
            <a:avLst/>
            <a:gdLst>
              <a:gd name="T0" fmla="*/ 2147483646 w 441"/>
              <a:gd name="T1" fmla="*/ 0 h 455"/>
              <a:gd name="T2" fmla="*/ 2147483646 w 441"/>
              <a:gd name="T3" fmla="*/ 0 h 455"/>
              <a:gd name="T4" fmla="*/ 2147483646 w 441"/>
              <a:gd name="T5" fmla="*/ 2147483646 h 455"/>
              <a:gd name="T6" fmla="*/ 0 w 441"/>
              <a:gd name="T7" fmla="*/ 2147483646 h 4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455">
                <a:moveTo>
                  <a:pt x="147" y="0"/>
                </a:moveTo>
                <a:lnTo>
                  <a:pt x="441" y="0"/>
                </a:lnTo>
                <a:lnTo>
                  <a:pt x="441" y="455"/>
                </a:lnTo>
                <a:lnTo>
                  <a:pt x="0" y="45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7" name="Freeform 19"/>
          <p:cNvSpPr>
            <a:spLocks/>
          </p:cNvSpPr>
          <p:nvPr/>
        </p:nvSpPr>
        <p:spPr bwMode="auto">
          <a:xfrm>
            <a:off x="6191611" y="3198335"/>
            <a:ext cx="792163" cy="936625"/>
          </a:xfrm>
          <a:custGeom>
            <a:avLst/>
            <a:gdLst>
              <a:gd name="T0" fmla="*/ 2147483646 w 499"/>
              <a:gd name="T1" fmla="*/ 0 h 499"/>
              <a:gd name="T2" fmla="*/ 2147483646 w 499"/>
              <a:gd name="T3" fmla="*/ 0 h 499"/>
              <a:gd name="T4" fmla="*/ 2147483646 w 499"/>
              <a:gd name="T5" fmla="*/ 2147483646 h 499"/>
              <a:gd name="T6" fmla="*/ 0 w 499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499">
                <a:moveTo>
                  <a:pt x="147" y="0"/>
                </a:moveTo>
                <a:lnTo>
                  <a:pt x="499" y="0"/>
                </a:lnTo>
                <a:lnTo>
                  <a:pt x="499" y="499"/>
                </a:lnTo>
                <a:lnTo>
                  <a:pt x="0" y="49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8" name="Freeform 20"/>
          <p:cNvSpPr>
            <a:spLocks/>
          </p:cNvSpPr>
          <p:nvPr/>
        </p:nvSpPr>
        <p:spPr bwMode="auto">
          <a:xfrm>
            <a:off x="3986573" y="3350735"/>
            <a:ext cx="690562" cy="669925"/>
          </a:xfrm>
          <a:custGeom>
            <a:avLst/>
            <a:gdLst>
              <a:gd name="T0" fmla="*/ 2147483646 w 435"/>
              <a:gd name="T1" fmla="*/ 2147483646 h 422"/>
              <a:gd name="T2" fmla="*/ 0 w 435"/>
              <a:gd name="T3" fmla="*/ 2147483646 h 422"/>
              <a:gd name="T4" fmla="*/ 0 w 435"/>
              <a:gd name="T5" fmla="*/ 0 h 422"/>
              <a:gd name="T6" fmla="*/ 2147483646 w 435"/>
              <a:gd name="T7" fmla="*/ 0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5" h="422">
                <a:moveTo>
                  <a:pt x="435" y="422"/>
                </a:moveTo>
                <a:lnTo>
                  <a:pt x="0" y="422"/>
                </a:ln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9" name="Freeform 21"/>
          <p:cNvSpPr>
            <a:spLocks/>
          </p:cNvSpPr>
          <p:nvPr/>
        </p:nvSpPr>
        <p:spPr bwMode="auto">
          <a:xfrm>
            <a:off x="3864336" y="3249134"/>
            <a:ext cx="822325" cy="893762"/>
          </a:xfrm>
          <a:custGeom>
            <a:avLst/>
            <a:gdLst>
              <a:gd name="T0" fmla="*/ 2147483646 w 518"/>
              <a:gd name="T1" fmla="*/ 2147483646 h 550"/>
              <a:gd name="T2" fmla="*/ 0 w 518"/>
              <a:gd name="T3" fmla="*/ 2147483646 h 550"/>
              <a:gd name="T4" fmla="*/ 0 w 518"/>
              <a:gd name="T5" fmla="*/ 0 h 550"/>
              <a:gd name="T6" fmla="*/ 2147483646 w 518"/>
              <a:gd name="T7" fmla="*/ 0 h 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8" h="550">
                <a:moveTo>
                  <a:pt x="518" y="550"/>
                </a:moveTo>
                <a:lnTo>
                  <a:pt x="0" y="550"/>
                </a:lnTo>
                <a:lnTo>
                  <a:pt x="0" y="0"/>
                </a:lnTo>
                <a:lnTo>
                  <a:pt x="39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0" name="Text Box 23"/>
          <p:cNvSpPr txBox="1">
            <a:spLocks noChangeArrowheads="1"/>
          </p:cNvSpPr>
          <p:nvPr/>
        </p:nvSpPr>
        <p:spPr bwMode="auto">
          <a:xfrm>
            <a:off x="3777023" y="4109559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states</a:t>
            </a:r>
          </a:p>
        </p:txBody>
      </p:sp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1670410" y="4447817"/>
            <a:ext cx="78359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000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</a:rPr>
              <a:t>Sequential components contain memory elements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</a:rPr>
              <a:t>The output values of sequential components depend on the input values and the values stored in the memory elements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</a:rPr>
              <a:t>Example: Ring counter that starts the answering machine after 4 rings</a:t>
            </a:r>
          </a:p>
        </p:txBody>
      </p:sp>
    </p:spTree>
    <p:extLst>
      <p:ext uri="{BB962C8B-B14F-4D97-AF65-F5344CB8AC3E}">
        <p14:creationId xmlns:p14="http://schemas.microsoft.com/office/powerpoint/2010/main" val="17487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I (1/3)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11049000" cy="4567237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請設計一個具備下列功能的計數器：</a:t>
            </a:r>
          </a:p>
          <a:p>
            <a:pPr marL="344487" lvl="1" indent="0" eaLnBrk="1" hangingPunct="1">
              <a:buNone/>
            </a:pPr>
            <a:r>
              <a:rPr lang="zh-TW" altLang="en-US" sz="2400" dirty="0"/>
              <a:t>當時脈輸入訊號的</a:t>
            </a:r>
            <a:r>
              <a:rPr lang="zh-TW" altLang="en-US" sz="2400" dirty="0">
                <a:solidFill>
                  <a:srgbClr val="FF0000"/>
                </a:solidFill>
              </a:rPr>
              <a:t>正緣</a:t>
            </a:r>
            <a:r>
              <a:rPr lang="zh-TW" altLang="en-US" sz="2400" dirty="0"/>
              <a:t>到達時</a:t>
            </a:r>
          </a:p>
          <a:p>
            <a:pPr marL="671512" lvl="2" indent="0" eaLnBrk="1" hangingPunct="1">
              <a:buNone/>
            </a:pPr>
            <a:r>
              <a:rPr lang="en-US" altLang="zh-TW" sz="2400" dirty="0"/>
              <a:t>(1)</a:t>
            </a:r>
            <a:r>
              <a:rPr lang="zh-TW" altLang="en-US" sz="2400" dirty="0"/>
              <a:t>若</a:t>
            </a:r>
            <a:r>
              <a:rPr lang="en-US" altLang="zh-TW" sz="2400" dirty="0"/>
              <a:t>reset</a:t>
            </a:r>
            <a:r>
              <a:rPr lang="zh-TW" altLang="en-US" sz="2400" dirty="0"/>
              <a:t>訊號為</a:t>
            </a:r>
            <a:r>
              <a:rPr lang="en-US" altLang="zh-TW" sz="2400" dirty="0"/>
              <a:t>0</a:t>
            </a:r>
            <a:r>
              <a:rPr lang="zh-TW" altLang="en-US" sz="2400" dirty="0"/>
              <a:t>，將目前狀態暫停</a:t>
            </a:r>
            <a:endParaRPr lang="en-US" altLang="zh-TW" sz="2400" dirty="0"/>
          </a:p>
          <a:p>
            <a:pPr marL="671512" lvl="2" indent="0" eaLnBrk="1" hangingPunct="1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</a:t>
            </a:r>
            <a:r>
              <a:rPr lang="en-US" altLang="zh-TW" sz="2400" dirty="0"/>
              <a:t>EX</a:t>
            </a:r>
            <a:r>
              <a:rPr lang="zh-TW" altLang="en-US" sz="2400" dirty="0"/>
              <a:t>：若目前為</a:t>
            </a:r>
            <a:r>
              <a:rPr lang="en-US" altLang="zh-TW" sz="2400" dirty="0"/>
              <a:t>1</a:t>
            </a:r>
            <a:r>
              <a:rPr lang="zh-TW" altLang="en-US" sz="2400" dirty="0"/>
              <a:t>就輸出</a:t>
            </a:r>
            <a:r>
              <a:rPr lang="en-US" altLang="zh-TW" sz="2400" dirty="0"/>
              <a:t>1</a:t>
            </a:r>
            <a:r>
              <a:rPr lang="zh-TW" altLang="en-US" sz="2400" dirty="0"/>
              <a:t>，目前為</a:t>
            </a:r>
            <a:r>
              <a:rPr lang="en-US" altLang="zh-TW" sz="2400" dirty="0"/>
              <a:t>2</a:t>
            </a:r>
            <a:r>
              <a:rPr lang="zh-TW" altLang="en-US" sz="2400" dirty="0"/>
              <a:t>就輸出</a:t>
            </a:r>
            <a:r>
              <a:rPr lang="en-US" altLang="zh-TW" sz="2400" dirty="0"/>
              <a:t>2</a:t>
            </a:r>
            <a:r>
              <a:rPr lang="zh-TW" altLang="en-US" sz="2400" dirty="0"/>
              <a:t>，依此類推。</a:t>
            </a:r>
          </a:p>
          <a:p>
            <a:pPr marL="671512" lvl="2" indent="0" eaLnBrk="1" hangingPunct="1">
              <a:buNone/>
            </a:pPr>
            <a:r>
              <a:rPr lang="en-US" altLang="zh-TW" sz="2400" dirty="0"/>
              <a:t>(2)</a:t>
            </a:r>
            <a:r>
              <a:rPr lang="zh-TW" altLang="en-US" sz="2400" dirty="0"/>
              <a:t>若</a:t>
            </a:r>
            <a:r>
              <a:rPr lang="en-US" altLang="zh-TW" sz="2400" dirty="0"/>
              <a:t>reset</a:t>
            </a:r>
            <a:r>
              <a:rPr lang="zh-TW" altLang="en-US" sz="2400" dirty="0"/>
              <a:t>訊號為</a:t>
            </a:r>
            <a:r>
              <a:rPr lang="en-US" altLang="zh-TW" sz="2400" dirty="0"/>
              <a:t>1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根據</a:t>
            </a:r>
            <a:r>
              <a:rPr lang="en-US" altLang="zh-TW" sz="2400" dirty="0" err="1">
                <a:solidFill>
                  <a:srgbClr val="FF0000"/>
                </a:solidFill>
              </a:rPr>
              <a:t>sel</a:t>
            </a:r>
            <a:r>
              <a:rPr lang="zh-TW" altLang="en-US" sz="2400" dirty="0">
                <a:solidFill>
                  <a:srgbClr val="FF0000"/>
                </a:solidFill>
              </a:rPr>
              <a:t>判斷目前是要向下數或是向上數，若</a:t>
            </a:r>
            <a:r>
              <a:rPr lang="en-US" altLang="zh-TW" sz="2400" dirty="0" err="1">
                <a:solidFill>
                  <a:srgbClr val="FF0000"/>
                </a:solidFill>
              </a:rPr>
              <a:t>sel</a:t>
            </a:r>
            <a:r>
              <a:rPr lang="en-US" altLang="zh-TW" sz="2400" dirty="0">
                <a:solidFill>
                  <a:srgbClr val="FF0000"/>
                </a:solidFill>
              </a:rPr>
              <a:t> = 1</a:t>
            </a:r>
            <a:r>
              <a:rPr lang="zh-TW" altLang="en-US" sz="2400" dirty="0">
                <a:solidFill>
                  <a:srgbClr val="FF0000"/>
                </a:solidFill>
              </a:rPr>
              <a:t>則從目前的數字向上數，若</a:t>
            </a:r>
            <a:r>
              <a:rPr lang="en-US" altLang="zh-TW" sz="2400" dirty="0" err="1">
                <a:solidFill>
                  <a:srgbClr val="FF0000"/>
                </a:solidFill>
              </a:rPr>
              <a:t>sel</a:t>
            </a:r>
            <a:r>
              <a:rPr lang="en-US" altLang="zh-TW" sz="2400" dirty="0">
                <a:solidFill>
                  <a:srgbClr val="FF0000"/>
                </a:solidFill>
              </a:rPr>
              <a:t> = 0 </a:t>
            </a:r>
            <a:r>
              <a:rPr lang="zh-TW" altLang="en-US" sz="2400" dirty="0">
                <a:solidFill>
                  <a:srgbClr val="FF0000"/>
                </a:solidFill>
              </a:rPr>
              <a:t>則從目前的數字向下數。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4419600"/>
            <a:ext cx="242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reset  - &gt; SW0 </a:t>
            </a:r>
          </a:p>
          <a:p>
            <a:r>
              <a:rPr lang="en-US" altLang="zh-TW" dirty="0"/>
              <a:t>clock - &gt; CLOCK_50 </a:t>
            </a:r>
          </a:p>
          <a:p>
            <a:r>
              <a:rPr lang="en-US" altLang="zh-TW" dirty="0" err="1"/>
              <a:t>sel</a:t>
            </a:r>
            <a:r>
              <a:rPr lang="en-US" altLang="zh-TW" dirty="0"/>
              <a:t> -&gt; SW1 </a:t>
            </a:r>
          </a:p>
          <a:p>
            <a:r>
              <a:rPr lang="en-US" altLang="zh-TW" dirty="0"/>
              <a:t>Out-&gt; HEX00~Hex06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19175"/>
            <a:ext cx="10972800" cy="4679950"/>
          </a:xfrm>
        </p:spPr>
        <p:txBody>
          <a:bodyPr/>
          <a:lstStyle/>
          <a:p>
            <a:pPr eaLnBrk="1" hangingPunct="1"/>
            <a:r>
              <a:rPr lang="zh-TW" altLang="en-US" dirty="0"/>
              <a:t>將輸出的數值顯示於七段顯示器</a:t>
            </a:r>
            <a:endParaRPr lang="en-US" altLang="zh-TW" dirty="0"/>
          </a:p>
          <a:p>
            <a:pPr eaLnBrk="1" hangingPunct="1"/>
            <a:r>
              <a:rPr lang="zh-TW" altLang="en-US" dirty="0"/>
              <a:t>系統架構圖請參考右方</a:t>
            </a:r>
            <a:endParaRPr lang="en-US" altLang="zh-TW" dirty="0"/>
          </a:p>
          <a:p>
            <a:pPr marL="0" indent="0" eaLnBrk="1" hangingPunct="1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rgbClr val="FF0000"/>
                </a:solidFill>
              </a:rPr>
              <a:t>Input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clock , reset , </a:t>
            </a:r>
            <a:r>
              <a:rPr lang="en-US" altLang="zh-TW" dirty="0" err="1">
                <a:solidFill>
                  <a:srgbClr val="FF0000"/>
                </a:solidFill>
              </a:rPr>
              <a:t>sel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</a:t>
            </a:r>
            <a:r>
              <a:rPr lang="en-US" altLang="zh-TW" dirty="0">
                <a:solidFill>
                  <a:srgbClr val="FF0000"/>
                </a:solidFill>
              </a:rPr>
              <a:t>Output 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 err="1">
                <a:solidFill>
                  <a:srgbClr val="FF0000"/>
                </a:solidFill>
              </a:rPr>
              <a:t>tmp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TW" sz="18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zh-TW" altLang="en-US" sz="1800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I (2/3)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162194" y="4762503"/>
            <a:ext cx="792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805948" y="4762503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267198" y="4762503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40848" y="4762828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886282" y="4762503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23" idx="2"/>
            <a:endCxn id="12" idx="3"/>
          </p:cNvCxnSpPr>
          <p:nvPr/>
        </p:nvCxnSpPr>
        <p:spPr>
          <a:xfrm flipH="1" flipV="1">
            <a:off x="2357076" y="4154190"/>
            <a:ext cx="8108473" cy="666107"/>
          </a:xfrm>
          <a:prstGeom prst="bentConnector4">
            <a:avLst>
              <a:gd name="adj1" fmla="val -5912"/>
              <a:gd name="adj2" fmla="val 1620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1239943" y="43459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782901" y="4365628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264723" y="4333415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776001" y="4333415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3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452819" y="4515876"/>
            <a:ext cx="398985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…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047672" y="3348574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" y="34896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+mn-lt"/>
              </a:rPr>
              <a:t>sel</a:t>
            </a:r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 = 1</a:t>
            </a:r>
            <a:endParaRPr lang="zh-TW" alt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43760" y="4427616"/>
            <a:ext cx="1358224" cy="7900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85642" y="4386253"/>
            <a:ext cx="1342867" cy="87874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658158" y="4370253"/>
            <a:ext cx="1398090" cy="90307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211218" y="4335940"/>
            <a:ext cx="1483817" cy="93387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643759" y="4359083"/>
            <a:ext cx="1440756" cy="92540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278578" y="4352215"/>
            <a:ext cx="1437777" cy="936165"/>
          </a:xfrm>
          <a:prstGeom prst="rect">
            <a:avLst/>
          </a:prstGeom>
        </p:spPr>
      </p:pic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84" y="1644702"/>
            <a:ext cx="59912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Lab I (2/3)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1143000" y="3278140"/>
            <a:ext cx="117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226555" y="3281301"/>
            <a:ext cx="507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724400" y="3278140"/>
            <a:ext cx="5206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209143" y="3278465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9254577" y="3278140"/>
            <a:ext cx="609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flipH="1" flipV="1">
            <a:off x="2725371" y="2669827"/>
            <a:ext cx="8108473" cy="666107"/>
          </a:xfrm>
          <a:prstGeom prst="bentConnector4">
            <a:avLst>
              <a:gd name="adj1" fmla="val -5912"/>
              <a:gd name="adj2" fmla="val 1620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67350" y="2568112"/>
            <a:ext cx="93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Switch</a:t>
            </a:r>
          </a:p>
          <a:p>
            <a:r>
              <a:rPr lang="en-US" altLang="zh-TW" dirty="0" err="1"/>
              <a:t>sel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51196" y="2881265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33018" y="2849052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144296" y="2849052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3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21114" y="3031513"/>
            <a:ext cx="398985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…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15967" y="1864211"/>
            <a:ext cx="805556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 = 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5495" y="200526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latin typeface="+mn-lt"/>
              </a:rPr>
              <a:t>sel</a:t>
            </a:r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 = 0</a:t>
            </a:r>
            <a:endParaRPr lang="zh-TW" alt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83407" y="2934738"/>
            <a:ext cx="1330022" cy="86528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38285" y="2951957"/>
            <a:ext cx="1352454" cy="87351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40490" y="2945196"/>
            <a:ext cx="1385959" cy="874904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653207" y="2945680"/>
            <a:ext cx="1376489" cy="89232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016881" y="2917288"/>
            <a:ext cx="1398051" cy="94910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622433" y="2956019"/>
            <a:ext cx="1440457" cy="9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- Hint(1/3)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TW" dirty="0"/>
          </a:p>
          <a:p>
            <a:pPr marL="0" indent="0" eaLnBrk="1" hangingPunct="1">
              <a:buNone/>
            </a:pPr>
            <a:endParaRPr lang="en-US" altLang="zh-TW" dirty="0"/>
          </a:p>
          <a:p>
            <a:pPr eaLnBrk="1" hangingPunct="1"/>
            <a:r>
              <a:rPr kumimoji="0" lang="en-US" altLang="zh-TW" sz="2400" dirty="0"/>
              <a:t>mo</a:t>
            </a:r>
            <a:r>
              <a:rPr lang="en-US" altLang="zh-TW" sz="2400" dirty="0"/>
              <a:t>dule counter (sequential circuit)</a:t>
            </a:r>
          </a:p>
          <a:p>
            <a:pPr lvl="1" eaLnBrk="1" hangingPunct="1"/>
            <a:r>
              <a:rPr kumimoji="0" lang="zh-TW" altLang="en-US" dirty="0"/>
              <a:t>依據</a:t>
            </a:r>
            <a:r>
              <a:rPr kumimoji="0" lang="en-US" altLang="zh-TW" dirty="0" err="1"/>
              <a:t>sel</a:t>
            </a:r>
            <a:r>
              <a:rPr kumimoji="0" lang="zh-TW" altLang="en-US" dirty="0"/>
              <a:t>計數正確的值</a:t>
            </a:r>
            <a:endParaRPr lang="en-US" altLang="zh-TW" dirty="0"/>
          </a:p>
          <a:p>
            <a:pPr eaLnBrk="1" hangingPunct="1"/>
            <a:r>
              <a:rPr lang="en-US" altLang="zh-TW" sz="2400" dirty="0"/>
              <a:t>module </a:t>
            </a:r>
            <a:r>
              <a:rPr lang="en-US" altLang="zh-TW" sz="2400" dirty="0" err="1"/>
              <a:t>Seven_Display</a:t>
            </a:r>
            <a:r>
              <a:rPr lang="en-US" altLang="zh-TW" sz="2400" dirty="0"/>
              <a:t> (combinational circuit)</a:t>
            </a:r>
          </a:p>
          <a:p>
            <a:pPr lvl="1" eaLnBrk="1" hangingPunct="1"/>
            <a:r>
              <a:rPr lang="zh-TW" altLang="en-US" dirty="0"/>
              <a:t>將</a:t>
            </a:r>
            <a:r>
              <a:rPr lang="en-US" altLang="zh-TW" sz="2000" dirty="0"/>
              <a:t>Counter</a:t>
            </a:r>
            <a:r>
              <a:rPr lang="zh-TW" altLang="en-US" dirty="0"/>
              <a:t>算出的值轉為</a:t>
            </a:r>
            <a:r>
              <a:rPr lang="en-US" altLang="zh-TW" dirty="0"/>
              <a:t>output</a:t>
            </a:r>
            <a:r>
              <a:rPr lang="zh-TW" altLang="en-US" dirty="0"/>
              <a:t>的七段顯示器</a:t>
            </a:r>
          </a:p>
          <a:p>
            <a:pPr eaLnBrk="1" hangingPunct="1"/>
            <a:endParaRPr lang="zh-TW" altLang="en-US" sz="2200" dirty="0"/>
          </a:p>
          <a:p>
            <a:pPr eaLnBrk="1" hangingPunct="1"/>
            <a:r>
              <a:rPr lang="zh-TW" altLang="en-US" sz="2200" dirty="0"/>
              <a:t>兩個</a:t>
            </a:r>
            <a:r>
              <a:rPr lang="en-US" altLang="zh-TW" sz="2200" dirty="0"/>
              <a:t>module</a:t>
            </a:r>
            <a:r>
              <a:rPr lang="zh-TW" altLang="en-US" sz="2200" dirty="0"/>
              <a:t>之間溝通方式</a:t>
            </a:r>
          </a:p>
          <a:p>
            <a:pPr lvl="1" eaLnBrk="1" hangingPunct="1"/>
            <a:r>
              <a:rPr lang="en-US" altLang="zh-TW" sz="2000" dirty="0" err="1"/>
              <a:t>SevenDisplay</a:t>
            </a:r>
            <a:r>
              <a:rPr lang="en-US" altLang="zh-TW" sz="2000" dirty="0"/>
              <a:t> DIS (.data(</a:t>
            </a:r>
            <a:r>
              <a:rPr lang="en-US" altLang="zh-TW" sz="2000" dirty="0" err="1"/>
              <a:t>tmp</a:t>
            </a:r>
            <a:r>
              <a:rPr lang="en-US" altLang="zh-TW" sz="2000" dirty="0"/>
              <a:t>), .out(out));</a:t>
            </a:r>
            <a:endParaRPr lang="zh-TW" altLang="en-US" sz="2000" dirty="0"/>
          </a:p>
          <a:p>
            <a:pPr lvl="1" eaLnBrk="1" hangingPunct="1"/>
            <a:endParaRPr lang="zh-TW" altLang="en-US" dirty="0"/>
          </a:p>
        </p:txBody>
      </p:sp>
      <p:pic>
        <p:nvPicPr>
          <p:cNvPr id="2050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295400"/>
            <a:ext cx="59912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除頻器</a:t>
            </a:r>
            <a:endParaRPr lang="en-US" altLang="zh-TW" dirty="0"/>
          </a:p>
          <a:p>
            <a:pPr lvl="1"/>
            <a:r>
              <a:rPr lang="en-US" altLang="zh-TW" dirty="0"/>
              <a:t>FPGA</a:t>
            </a:r>
            <a:r>
              <a:rPr lang="zh-TW" altLang="en-US" dirty="0"/>
              <a:t>的</a:t>
            </a:r>
            <a:r>
              <a:rPr lang="zh-TW" altLang="en-US" sz="2000" dirty="0"/>
              <a:t>時脈頻率</a:t>
            </a:r>
            <a:r>
              <a:rPr lang="zh-TW" altLang="en-US" dirty="0"/>
              <a:t>為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MHz</a:t>
            </a:r>
          </a:p>
          <a:p>
            <a:pPr lvl="2"/>
            <a:r>
              <a:rPr lang="zh-TW" altLang="en-US" dirty="0"/>
              <a:t>表示每秒可以執行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zh-TW" altLang="en-US" dirty="0"/>
              <a:t> 次</a:t>
            </a:r>
            <a:endParaRPr lang="en-US" altLang="zh-TW" dirty="0"/>
          </a:p>
          <a:p>
            <a:pPr lvl="1"/>
            <a:r>
              <a:rPr lang="zh-TW" altLang="en-US" dirty="0"/>
              <a:t>現假設要求變換</a:t>
            </a:r>
            <a:r>
              <a:rPr lang="zh-TW" altLang="en-US" sz="2400" dirty="0"/>
              <a:t>頻率</a:t>
            </a:r>
            <a:r>
              <a:rPr lang="zh-TW" altLang="en-US" dirty="0"/>
              <a:t>為 </a:t>
            </a:r>
            <a:r>
              <a:rPr lang="en-US" altLang="zh-TW" dirty="0"/>
              <a:t>1 Hz</a:t>
            </a:r>
          </a:p>
          <a:p>
            <a:pPr lvl="2"/>
            <a:r>
              <a:rPr lang="zh-TW" altLang="en-US" dirty="0"/>
              <a:t>表示每秒變換</a:t>
            </a:r>
            <a:r>
              <a:rPr lang="en-US" altLang="zh-TW" dirty="0"/>
              <a:t>1</a:t>
            </a:r>
            <a:r>
              <a:rPr lang="zh-TW" altLang="en-US" dirty="0"/>
              <a:t>次</a:t>
            </a:r>
            <a:endParaRPr lang="en-US" altLang="zh-TW" dirty="0"/>
          </a:p>
          <a:p>
            <a:pPr lvl="1"/>
            <a:r>
              <a:rPr lang="zh-TW" altLang="en-US" dirty="0"/>
              <a:t>但因為時脈頻率無法改變，所以需要透過除頻器將</a:t>
            </a:r>
            <a:r>
              <a:rPr lang="en-US" altLang="zh-TW" dirty="0"/>
              <a:t>50MHz</a:t>
            </a:r>
            <a:r>
              <a:rPr lang="zh-TW" altLang="en-US" dirty="0"/>
              <a:t>降為</a:t>
            </a:r>
            <a:r>
              <a:rPr lang="en-US" altLang="zh-TW" dirty="0"/>
              <a:t>1Hz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除頻器實現方式是透過一個計數器，計算經過幾個時脈正</a:t>
            </a:r>
            <a:r>
              <a:rPr lang="en-US" altLang="zh-TW" dirty="0"/>
              <a:t>(</a:t>
            </a:r>
            <a:r>
              <a:rPr lang="zh-TW" altLang="en-US" dirty="0"/>
              <a:t>負</a:t>
            </a:r>
            <a:r>
              <a:rPr lang="en-US" altLang="zh-TW" dirty="0"/>
              <a:t>)</a:t>
            </a:r>
            <a:r>
              <a:rPr lang="zh-TW" altLang="en-US" dirty="0"/>
              <a:t>緣，當計數到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zh-TW" altLang="en-US" dirty="0"/>
              <a:t> 即代表經過一秒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053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43000"/>
            <a:ext cx="11343217" cy="4567237"/>
          </a:xfrm>
        </p:spPr>
        <p:txBody>
          <a:bodyPr/>
          <a:lstStyle/>
          <a:p>
            <a:r>
              <a:rPr lang="zh-TW" altLang="en-US" dirty="0"/>
              <a:t>除頻器範例：</a:t>
            </a:r>
            <a:endParaRPr lang="en-US" altLang="zh-TW" dirty="0"/>
          </a:p>
          <a:p>
            <a:pPr lvl="1"/>
            <a:r>
              <a:rPr lang="zh-TW" altLang="en-US" dirty="0"/>
              <a:t>每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zh-TW" altLang="en-US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改變一次訊號</a:t>
            </a:r>
            <a:r>
              <a:rPr lang="en-US" altLang="zh-TW" dirty="0"/>
              <a:t>(</a:t>
            </a:r>
            <a:r>
              <a:rPr lang="en-US" altLang="zh-TW" dirty="0" err="1"/>
              <a:t>div_clk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"/>
            <a:ext cx="3657600" cy="5728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8000" y="2349500"/>
            <a:ext cx="9144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98147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864</Words>
  <Application>Microsoft Office PowerPoint</Application>
  <PresentationFormat>Widescreen</PresentationFormat>
  <Paragraphs>131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Wingdings</vt:lpstr>
      <vt:lpstr>1_Edge</vt:lpstr>
      <vt:lpstr>Edge</vt:lpstr>
      <vt:lpstr>3_Edge</vt:lpstr>
      <vt:lpstr>PowerPoint Presentation</vt:lpstr>
      <vt:lpstr>Outline</vt:lpstr>
      <vt:lpstr>PowerPoint Presentation</vt:lpstr>
      <vt:lpstr>Lab I (1/3)</vt:lpstr>
      <vt:lpstr>Lab I (2/3)</vt:lpstr>
      <vt:lpstr>Lab I (2/3)</vt:lpstr>
      <vt:lpstr>Lab - Hint(1/3)</vt:lpstr>
      <vt:lpstr>Lab – Hint(2/3)</vt:lpstr>
      <vt:lpstr>Lab – Hint(3/3)</vt:lpstr>
      <vt:lpstr>Seven-segment display(1/2)</vt:lpstr>
      <vt:lpstr>Seven-segment display (2/2)</vt:lpstr>
      <vt:lpstr>Notice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鄭琇櫻</cp:lastModifiedBy>
  <cp:revision>249</cp:revision>
  <dcterms:created xsi:type="dcterms:W3CDTF">2006-08-16T00:00:00Z</dcterms:created>
  <dcterms:modified xsi:type="dcterms:W3CDTF">2021-01-21T16:25:17Z</dcterms:modified>
</cp:coreProperties>
</file>