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10" r:id="rId2"/>
    <p:sldId id="411" r:id="rId3"/>
    <p:sldId id="409" r:id="rId4"/>
    <p:sldId id="415" r:id="rId5"/>
    <p:sldId id="426" r:id="rId6"/>
    <p:sldId id="423" r:id="rId7"/>
    <p:sldId id="424" r:id="rId8"/>
    <p:sldId id="416" r:id="rId9"/>
    <p:sldId id="422" r:id="rId10"/>
    <p:sldId id="419" r:id="rId11"/>
    <p:sldId id="421" r:id="rId12"/>
    <p:sldId id="392" r:id="rId13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45" autoAdjust="0"/>
  </p:normalViewPr>
  <p:slideViewPr>
    <p:cSldViewPr>
      <p:cViewPr varScale="1">
        <p:scale>
          <a:sx n="64" d="100"/>
          <a:sy n="64" d="100"/>
        </p:scale>
        <p:origin x="9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476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937ECF2-6F69-4B74-90A9-AE5DB838B60E}" type="datetimeFigureOut">
              <a:rPr lang="zh-TW" altLang="en-US"/>
              <a:pPr>
                <a:defRPr/>
              </a:pPr>
              <a:t>2021/1/22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7549500A-842F-42AD-8BFD-E7176D4983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55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90416337-EE6C-4C7B-BC13-6CB64BBEDCF3}" type="datetimeFigureOut">
              <a:rPr lang="zh-TW" altLang="en-US"/>
              <a:pPr>
                <a:defRPr/>
              </a:pPr>
              <a:t>2021/1/22</a:t>
            </a:fld>
            <a:endParaRPr lang="en-US" altLang="zh-TW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BD6E46F1-C31D-4FEC-926D-BDB49D2ABF8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9304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02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461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65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5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45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38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80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7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280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dirty="0">
                <a:latin typeface="Times New Roman" pitchFamily="18" charset="0"/>
              </a:rPr>
              <a:t>Integrated Circuit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394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05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1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1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9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5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0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9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4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6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9678" y="4535797"/>
            <a:ext cx="6553200" cy="131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29791" y="2073804"/>
            <a:ext cx="762293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- 8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Notice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2209" y="950976"/>
            <a:ext cx="8507413" cy="48768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wire and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 define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</a:t>
            </a:r>
            <a:r>
              <a:rPr lang="zh-TW" altLang="en-US" sz="2000" dirty="0">
                <a:solidFill>
                  <a:srgbClr val="FF0000"/>
                </a:solidFill>
              </a:rPr>
              <a:t>裡面變數</a:t>
            </a:r>
            <a:r>
              <a:rPr lang="en-US" altLang="zh-TW" sz="2000" dirty="0">
                <a:solidFill>
                  <a:srgbClr val="0033CC"/>
                </a:solidFill>
              </a:rPr>
              <a:t>… end </a:t>
            </a:r>
            <a:r>
              <a:rPr lang="zh-TW" altLang="en-US" sz="2000" dirty="0"/>
              <a:t>，宣告 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type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…… end </a:t>
            </a:r>
            <a:r>
              <a:rPr lang="zh-TW" altLang="en-US" sz="2000" dirty="0">
                <a:solidFill>
                  <a:srgbClr val="FF0000"/>
                </a:solidFill>
              </a:rPr>
              <a:t>外面變數</a:t>
            </a:r>
            <a:r>
              <a:rPr lang="zh-TW" altLang="en-US" sz="2000" dirty="0"/>
              <a:t>，宣告 </a:t>
            </a:r>
            <a:r>
              <a:rPr lang="en-US" altLang="zh-TW" sz="2000" dirty="0">
                <a:solidFill>
                  <a:srgbClr val="FF0000"/>
                </a:solidFill>
              </a:rPr>
              <a:t>wire </a:t>
            </a:r>
            <a:r>
              <a:rPr lang="en-US" altLang="zh-TW" sz="2000" dirty="0"/>
              <a:t>type</a:t>
            </a:r>
          </a:p>
          <a:p>
            <a:pPr marL="1095375" lvl="2" indent="-285750" eaLnBrk="1" hangingPunct="1">
              <a:buClr>
                <a:srgbClr val="FF0000"/>
              </a:buClr>
            </a:pPr>
            <a:r>
              <a:rPr lang="zh-TW" altLang="en-US" dirty="0"/>
              <a:t>需搭配 </a:t>
            </a:r>
            <a:r>
              <a:rPr lang="en-US" altLang="zh-TW" dirty="0">
                <a:solidFill>
                  <a:srgbClr val="0033CC"/>
                </a:solidFill>
              </a:rPr>
              <a:t>assign</a:t>
            </a:r>
            <a:r>
              <a:rPr lang="zh-TW" altLang="en-US" dirty="0"/>
              <a:t> 使用</a:t>
            </a:r>
            <a:endParaRPr lang="en-US" altLang="zh-TW" dirty="0"/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 err="1"/>
              <a:t>reg</a:t>
            </a:r>
            <a:r>
              <a:rPr lang="en-US" altLang="zh-TW" sz="2000" dirty="0"/>
              <a:t> == register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組合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zh-TW" altLang="en-US" sz="2000" dirty="0">
                <a:solidFill>
                  <a:srgbClr val="FF0000"/>
                </a:solidFill>
              </a:rPr>
              <a:t>線 </a:t>
            </a:r>
            <a:r>
              <a:rPr lang="en-US" altLang="zh-TW" sz="2000" dirty="0">
                <a:solidFill>
                  <a:srgbClr val="FF0000"/>
                </a:solidFill>
              </a:rPr>
              <a:t>(net)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循序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en-US" altLang="zh-TW" sz="2000" dirty="0">
                <a:solidFill>
                  <a:srgbClr val="FF0000"/>
                </a:solidFill>
              </a:rPr>
              <a:t>Flip-flop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(register)</a:t>
            </a:r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Inferred latch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在組合電路中，</a:t>
            </a:r>
            <a:r>
              <a:rPr lang="en-US" altLang="zh-TW" sz="2000" dirty="0"/>
              <a:t>case</a:t>
            </a:r>
            <a:r>
              <a:rPr lang="zh-TW" altLang="en-US" sz="2000" dirty="0"/>
              <a:t>、</a:t>
            </a:r>
            <a:r>
              <a:rPr lang="en-US" altLang="zh-TW" sz="2000" dirty="0"/>
              <a:t>if…else…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FF0000"/>
                </a:solidFill>
              </a:rPr>
              <a:t>沒有寫滿</a:t>
            </a:r>
            <a:r>
              <a:rPr lang="zh-TW" altLang="en-US" sz="2000" dirty="0"/>
              <a:t>，合成後會產生</a:t>
            </a:r>
            <a:r>
              <a:rPr lang="en-US" altLang="zh-TW" sz="2000" dirty="0"/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20606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Notice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143000"/>
            <a:ext cx="12059349" cy="4944244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 dirty="0"/>
              <a:t>請勿命名中文資料夾或數字開頭資料夾</a:t>
            </a:r>
            <a:endParaRPr lang="en-US" altLang="zh-TW" sz="1800" dirty="0"/>
          </a:p>
          <a:p>
            <a:pPr eaLnBrk="1" hangingPunct="1"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請確認 </a:t>
            </a:r>
            <a:r>
              <a:rPr lang="en-US" altLang="zh-TW" sz="1800" dirty="0"/>
              <a:t>Device family</a:t>
            </a:r>
            <a:r>
              <a:rPr lang="zh-TW" altLang="en-US" sz="1800" dirty="0"/>
              <a:t> 是否與 </a:t>
            </a:r>
            <a:r>
              <a:rPr lang="en-US" altLang="zh-TW" sz="1800" dirty="0"/>
              <a:t>FPGA </a:t>
            </a:r>
            <a:r>
              <a:rPr lang="zh-TW" altLang="en-US" sz="1800" dirty="0"/>
              <a:t>晶片符合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/>
              <a:t>Family: </a:t>
            </a:r>
            <a:r>
              <a:rPr lang="en-US" altLang="zh-TW" sz="1800" dirty="0">
                <a:solidFill>
                  <a:srgbClr val="FF0000"/>
                </a:solidFill>
              </a:rPr>
              <a:t>Cyclone</a:t>
            </a:r>
            <a:r>
              <a:rPr lang="zh-TW" altLang="en-US" sz="1800" dirty="0"/>
              <a:t> </a:t>
            </a:r>
            <a:r>
              <a:rPr lang="en-US" altLang="zh-TW" sz="1800" dirty="0"/>
              <a:t>/ Device: </a:t>
            </a:r>
            <a:r>
              <a:rPr lang="en-US" altLang="zh-TW" sz="180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en-US" altLang="zh-TW" sz="1800" dirty="0"/>
              <a:t>top module name &amp; project name </a:t>
            </a:r>
            <a:r>
              <a:rPr lang="zh-TW" altLang="en-US" sz="1800" dirty="0"/>
              <a:t>需要一致</a:t>
            </a:r>
            <a:endParaRPr lang="en-US" altLang="zh-TW" sz="1800" dirty="0"/>
          </a:p>
          <a:p>
            <a:pPr marL="0" indent="0" eaLnBrk="1" hangingPunct="1"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燒錄檔案至 </a:t>
            </a:r>
            <a:r>
              <a:rPr lang="en-US" altLang="zh-TW" sz="1800" dirty="0"/>
              <a:t>FPGA </a:t>
            </a:r>
            <a:r>
              <a:rPr lang="zh-TW" altLang="en-US" sz="1800" dirty="0"/>
              <a:t>前，</a:t>
            </a:r>
            <a:r>
              <a:rPr lang="en-US" altLang="zh-TW" sz="1800" dirty="0"/>
              <a:t>Double-check </a:t>
            </a:r>
            <a:r>
              <a:rPr lang="en-US" altLang="zh-TW" sz="1800" dirty="0">
                <a:solidFill>
                  <a:srgbClr val="FF0000"/>
                </a:solidFill>
              </a:rPr>
              <a:t>Pin Assignment</a:t>
            </a:r>
          </a:p>
          <a:p>
            <a:pPr lvl="1" eaLnBrk="1" hangingPunct="1"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設定錯誤的 </a:t>
            </a:r>
            <a:r>
              <a:rPr lang="en-US" altLang="zh-TW" sz="1800" dirty="0">
                <a:solidFill>
                  <a:srgbClr val="FF0000"/>
                </a:solidFill>
              </a:rPr>
              <a:t>Pin</a:t>
            </a:r>
            <a:r>
              <a:rPr lang="zh-TW" altLang="en-US" sz="1800" dirty="0">
                <a:solidFill>
                  <a:srgbClr val="FF0000"/>
                </a:solidFill>
              </a:rPr>
              <a:t>，會導致 </a:t>
            </a:r>
            <a:r>
              <a:rPr lang="en-US" altLang="zh-TW" sz="1800" dirty="0">
                <a:solidFill>
                  <a:srgbClr val="FF0000"/>
                </a:solidFill>
              </a:rPr>
              <a:t>FPGA </a:t>
            </a:r>
            <a:r>
              <a:rPr lang="zh-TW" altLang="en-US" sz="1800" dirty="0">
                <a:solidFill>
                  <a:srgbClr val="FF0000"/>
                </a:solidFill>
              </a:rPr>
              <a:t>無法正確執行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1800" dirty="0"/>
              <a:t>連接 </a:t>
            </a:r>
            <a:r>
              <a:rPr lang="en-US" altLang="zh-TW" sz="1800" dirty="0"/>
              <a:t>FPGA</a:t>
            </a:r>
            <a:r>
              <a:rPr lang="zh-TW" altLang="en-US" sz="1800" dirty="0"/>
              <a:t> 板後，請先確認是否可以正常燒錄與動作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USB Blaster</a:t>
            </a:r>
            <a:r>
              <a:rPr lang="zh-TW" altLang="en-US" sz="1800" dirty="0"/>
              <a:t>，指定到 </a:t>
            </a:r>
            <a:r>
              <a:rPr lang="en-US" altLang="zh-TW" sz="1800" dirty="0"/>
              <a:t>USB</a:t>
            </a:r>
            <a:r>
              <a:rPr lang="zh-TW" altLang="en-US" sz="1800" dirty="0"/>
              <a:t> </a:t>
            </a:r>
            <a:r>
              <a:rPr lang="en-US" altLang="zh-TW" sz="1800" dirty="0"/>
              <a:t>Blaster Driver</a:t>
            </a:r>
            <a:r>
              <a:rPr lang="zh-TW" altLang="en-US" sz="1800" dirty="0"/>
              <a:t>目標資料夾 </a:t>
            </a:r>
            <a:r>
              <a:rPr lang="en-US" altLang="zh-TW" sz="1800" dirty="0"/>
              <a:t>C:\altera\</a:t>
            </a:r>
            <a:r>
              <a:rPr lang="en-US" altLang="zh-TW" sz="1800" dirty="0">
                <a:solidFill>
                  <a:srgbClr val="FF0000"/>
                </a:solidFill>
              </a:rPr>
              <a:t>16.0</a:t>
            </a:r>
            <a:r>
              <a:rPr lang="en-US" altLang="zh-TW" sz="1800" dirty="0"/>
              <a:t>\quartus\drivers\usb-blaster</a:t>
            </a:r>
          </a:p>
          <a:p>
            <a:pPr eaLnBrk="1" hangingPunct="1">
              <a:defRPr/>
            </a:pPr>
            <a:endParaRPr lang="en-US" altLang="zh-TW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553200" y="1066800"/>
            <a:ext cx="4876800" cy="3643586"/>
            <a:chOff x="6400800" y="1066800"/>
            <a:chExt cx="5029200" cy="375744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5240" b="31034"/>
            <a:stretch/>
          </p:blipFill>
          <p:spPr>
            <a:xfrm>
              <a:off x="6400800" y="1066800"/>
              <a:ext cx="5029200" cy="3757448"/>
            </a:xfrm>
            <a:prstGeom prst="rect">
              <a:avLst/>
            </a:prstGeom>
          </p:spPr>
        </p:pic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6553200" y="2129052"/>
              <a:ext cx="1843299" cy="111052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" name="矩形 8"/>
            <p:cNvSpPr>
              <a:spLocks noChangeArrowheads="1"/>
            </p:cNvSpPr>
            <p:nvPr/>
          </p:nvSpPr>
          <p:spPr bwMode="auto">
            <a:xfrm>
              <a:off x="9525000" y="1960362"/>
              <a:ext cx="1295400" cy="12070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7" name="直線單箭頭接點 3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 flipV="1">
              <a:off x="8396499" y="2020715"/>
              <a:ext cx="1128501" cy="163863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403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Number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8507413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/>
              <a:t>May be represented using</a:t>
            </a:r>
          </a:p>
          <a:p>
            <a:pPr lvl="1" eaLnBrk="1" hangingPunct="1">
              <a:defRPr/>
            </a:pPr>
            <a:r>
              <a:rPr lang="en-US" altLang="zh-TW" sz="2000" dirty="0"/>
              <a:t>Binary, decimal, hexadecimal,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Format</a:t>
            </a:r>
          </a:p>
          <a:p>
            <a:pPr lvl="1" eaLnBrk="1" hangingPunct="1">
              <a:defRPr/>
            </a:pPr>
            <a:r>
              <a:rPr lang="en-US" altLang="zh-TW" sz="2000" dirty="0"/>
              <a:t>&lt;size&gt;’ &lt;</a:t>
            </a:r>
            <a:r>
              <a:rPr lang="en-US" altLang="zh-TW" sz="2000" dirty="0" err="1"/>
              <a:t>base_format</a:t>
            </a:r>
            <a:r>
              <a:rPr lang="en-US" altLang="zh-TW" sz="2000" dirty="0"/>
              <a:t>&gt; &lt;number&gt;</a:t>
            </a:r>
          </a:p>
          <a:p>
            <a:pPr lvl="1" eaLnBrk="1" hangingPunct="1">
              <a:defRPr/>
            </a:pPr>
            <a:r>
              <a:rPr lang="en-US" altLang="zh-TW" sz="2000" dirty="0" err="1"/>
              <a:t>base_format</a:t>
            </a:r>
            <a:r>
              <a:rPr lang="en-US" altLang="zh-TW" sz="2000" dirty="0"/>
              <a:t>:</a:t>
            </a:r>
          </a:p>
          <a:p>
            <a:pPr lvl="1" eaLnBrk="1" hangingPunct="1">
              <a:defRPr/>
            </a:pPr>
            <a:r>
              <a:rPr lang="en-US" altLang="zh-TW" sz="2000" dirty="0"/>
              <a:t> b, d, h, 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Example</a:t>
            </a:r>
          </a:p>
          <a:p>
            <a:pPr lvl="1" eaLnBrk="1" hangingPunct="1">
              <a:defRPr/>
            </a:pPr>
            <a:r>
              <a:rPr lang="en-US" altLang="zh-TW" sz="2000" dirty="0"/>
              <a:t>4'b1111; 16'd255</a:t>
            </a:r>
          </a:p>
          <a:p>
            <a:pPr lvl="1" eaLnBrk="1" hangingPunct="1">
              <a:defRPr/>
            </a:pPr>
            <a:r>
              <a:rPr lang="en-US" altLang="zh-TW" sz="2000" dirty="0"/>
              <a:t>23456 (32-bit decimal # by default); 'hc3 (32 bit)</a:t>
            </a:r>
          </a:p>
          <a:p>
            <a:pPr lvl="1" eaLnBrk="1" hangingPunct="1">
              <a:defRPr/>
            </a:pPr>
            <a:r>
              <a:rPr lang="en-US" altLang="zh-TW" sz="2000" dirty="0"/>
              <a:t>12'b1111_0000_1010 </a:t>
            </a:r>
          </a:p>
          <a:p>
            <a:pPr marL="344487" lvl="1" indent="0" eaLnBrk="1" hangingPunct="1">
              <a:buNone/>
              <a:defRPr/>
            </a:pPr>
            <a:r>
              <a:rPr lang="en-US" altLang="zh-TW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239446"/>
            <a:ext cx="6912769" cy="90487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8382001" cy="342542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晶片實現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+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endParaRPr lang="en-US" dirty="0">
              <a:solidFill>
                <a:schemeClr val="dk1"/>
              </a:solidFill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I--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(sequential circuit)</a:t>
            </a:r>
          </a:p>
          <a:p>
            <a:pPr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Font typeface="Times New Roman"/>
              <a:buChar char="■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470189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10134600" cy="50292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sz="2000" dirty="0"/>
              <a:t>完成一個</a:t>
            </a:r>
            <a:r>
              <a:rPr lang="en-US" altLang="zh-TW" sz="2000" dirty="0"/>
              <a:t>Moore</a:t>
            </a:r>
            <a:r>
              <a:rPr lang="zh-TW" altLang="en-US" sz="2000" dirty="0"/>
              <a:t> </a:t>
            </a:r>
            <a:r>
              <a:rPr lang="en-US" altLang="zh-TW" sz="2000" dirty="0"/>
              <a:t>machine</a:t>
            </a:r>
            <a:r>
              <a:rPr lang="zh-TW" altLang="en-US" sz="2000" dirty="0"/>
              <a:t>，其 </a:t>
            </a:r>
            <a:r>
              <a:rPr lang="en-US" altLang="zh-TW" sz="2000" dirty="0"/>
              <a:t>I/O </a:t>
            </a:r>
            <a:r>
              <a:rPr lang="zh-TW" altLang="en-US" sz="2000" dirty="0"/>
              <a:t>與 </a:t>
            </a:r>
            <a:r>
              <a:rPr lang="en-US" altLang="zh-TW" sz="2000" dirty="0"/>
              <a:t>state </a:t>
            </a:r>
            <a:r>
              <a:rPr lang="zh-TW" altLang="en-US" sz="2000" dirty="0"/>
              <a:t>變化如下：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000" dirty="0"/>
              <a:t>頻率</a:t>
            </a:r>
            <a:r>
              <a:rPr lang="en-US" altLang="zh-TW" sz="2000" dirty="0"/>
              <a:t>1HZ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 sz="2000" dirty="0"/>
              <a:t>Pause </a:t>
            </a:r>
            <a:r>
              <a:rPr lang="zh-TW" altLang="en-US" sz="2000" dirty="0"/>
              <a:t>為</a:t>
            </a:r>
            <a:r>
              <a:rPr lang="en-US" altLang="zh-TW" sz="2000" dirty="0"/>
              <a:t>1</a:t>
            </a:r>
            <a:r>
              <a:rPr lang="zh-TW" altLang="en-US" sz="2000" dirty="0"/>
              <a:t>則狀態不變</a:t>
            </a:r>
            <a:endParaRPr lang="en-US" altLang="zh-TW" sz="2000" dirty="0"/>
          </a:p>
          <a:p>
            <a:pPr eaLnBrk="1" hangingPunct="1">
              <a:lnSpc>
                <a:spcPct val="200000"/>
              </a:lnSpc>
            </a:pPr>
            <a:r>
              <a:rPr lang="en-US" altLang="zh-TW" sz="2000" dirty="0"/>
              <a:t>Pause </a:t>
            </a:r>
            <a:r>
              <a:rPr lang="zh-TW" altLang="en-US" sz="2000" dirty="0"/>
              <a:t>為</a:t>
            </a:r>
            <a:r>
              <a:rPr lang="en-US" altLang="zh-TW" sz="2000" dirty="0"/>
              <a:t>0</a:t>
            </a:r>
            <a:r>
              <a:rPr lang="zh-TW" altLang="en-US" sz="2000" dirty="0"/>
              <a:t>則依右邊狀態表為主</a:t>
            </a:r>
            <a:endParaRPr lang="en-US" altLang="zh-TW" sz="2000" dirty="0"/>
          </a:p>
          <a:p>
            <a:pPr eaLnBrk="1" hangingPunct="1">
              <a:lnSpc>
                <a:spcPct val="200000"/>
              </a:lnSpc>
            </a:pPr>
            <a:r>
              <a:rPr lang="zh-TW" altLang="en-US" sz="2000" dirty="0"/>
              <a:t>一開始進行</a:t>
            </a:r>
            <a:r>
              <a:rPr lang="en-US" altLang="zh-TW" sz="2000" dirty="0"/>
              <a:t>Reset</a:t>
            </a:r>
            <a:r>
              <a:rPr lang="zh-TW" altLang="en-US" sz="2000" dirty="0"/>
              <a:t>，將目前狀態給</a:t>
            </a:r>
            <a:r>
              <a:rPr lang="en-US" altLang="zh-TW" sz="2000"/>
              <a:t>S0</a:t>
            </a:r>
            <a:endParaRPr lang="en-US" altLang="zh-TW" sz="2000" dirty="0"/>
          </a:p>
        </p:txBody>
      </p:sp>
      <p:graphicFrame>
        <p:nvGraphicFramePr>
          <p:cNvPr id="9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35128"/>
              </p:ext>
            </p:extLst>
          </p:nvPr>
        </p:nvGraphicFramePr>
        <p:xfrm>
          <a:off x="5873078" y="1829717"/>
          <a:ext cx="5437473" cy="3900498"/>
        </p:xfrm>
        <a:graphic>
          <a:graphicData uri="http://schemas.openxmlformats.org/drawingml/2006/table">
            <a:tbl>
              <a:tblPr/>
              <a:tblGrid>
                <a:gridCol w="177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7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目前狀態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(current-state)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下一個狀態 </a:t>
                      </a: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(next-state)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七段顯示器輸出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(output)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228600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Lab I -- </a:t>
            </a:r>
            <a:r>
              <a:rPr lang="en-US" altLang="zh-TW" sz="3600" dirty="0">
                <a:latin typeface="+mn-lt"/>
              </a:rPr>
              <a:t>Moore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machine (1/3)</a:t>
            </a:r>
            <a:endParaRPr lang="en-US" altLang="zh-TW" sz="36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7813"/>
            <a:ext cx="11343217" cy="1206500"/>
          </a:xfrm>
        </p:spPr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II -- 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(2/3)</a:t>
            </a:r>
            <a:b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84313"/>
            <a:ext cx="10896599" cy="4567237"/>
          </a:xfrm>
        </p:spPr>
        <p:txBody>
          <a:bodyPr/>
          <a:lstStyle/>
          <a:p>
            <a:pPr eaLnBrk="1" hangingPunct="1"/>
            <a:r>
              <a:rPr lang="zh-TW" altLang="en-US" dirty="0"/>
              <a:t>畫出 </a:t>
            </a:r>
            <a:r>
              <a:rPr lang="en-US" altLang="zh-TW" dirty="0"/>
              <a:t>FSM</a:t>
            </a:r>
            <a:r>
              <a:rPr lang="zh-TW" altLang="en-US" dirty="0"/>
              <a:t>、說明運作過程 </a:t>
            </a:r>
            <a:r>
              <a:rPr lang="en-US" altLang="zh-TW" dirty="0"/>
              <a:t>(</a:t>
            </a:r>
            <a:r>
              <a:rPr lang="zh-TW" altLang="en-US" dirty="0"/>
              <a:t>輸出結果會根據你目前的狀態來決定，例如：</a:t>
            </a:r>
            <a:r>
              <a:rPr lang="en-US" altLang="zh-TW" dirty="0"/>
              <a:t>S0 </a:t>
            </a:r>
            <a:r>
              <a:rPr lang="zh-TW" altLang="en-US" dirty="0"/>
              <a:t>輸出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S1</a:t>
            </a:r>
            <a:r>
              <a:rPr lang="zh-TW" altLang="en-US" dirty="0"/>
              <a:t> 輸出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eaLnBrk="1" hangingPunct="1"/>
            <a:r>
              <a:rPr lang="zh-TW" altLang="en-US" dirty="0"/>
              <a:t>以七段顯示器顯示輸出</a:t>
            </a:r>
            <a:endParaRPr lang="en-US" altLang="zh-TW" dirty="0"/>
          </a:p>
          <a:p>
            <a:pPr marL="0" indent="0" eaLnBrk="1" hangingPunct="1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Input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clock(Clock_50), pause(SW0),reset(RESET_N), in(SW1);</a:t>
            </a:r>
          </a:p>
          <a:p>
            <a:pPr marL="0" indent="0" eaLnBrk="1" hangingPunct="1">
              <a:buNone/>
            </a:pPr>
            <a:r>
              <a:rPr lang="en-US" altLang="zh-TW" dirty="0">
                <a:solidFill>
                  <a:srgbClr val="FF0000"/>
                </a:solidFill>
              </a:rPr>
              <a:t>   Output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out(HEX00~HEX06)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2D8-3FEA-4ECE-8387-BC9EFE7B6520}" type="slidenum">
              <a:rPr lang="zh-TW" altLang="en-US" smtClean="0"/>
              <a:pPr/>
              <a:t>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5" t="43333" r="50625" b="16667"/>
          <a:stretch/>
        </p:blipFill>
        <p:spPr>
          <a:xfrm>
            <a:off x="3886200" y="3960137"/>
            <a:ext cx="533400" cy="1600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5" t="41111" r="41875" b="15556"/>
          <a:stretch/>
        </p:blipFill>
        <p:spPr>
          <a:xfrm>
            <a:off x="5770685" y="3962400"/>
            <a:ext cx="574430" cy="1600200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 bwMode="auto">
          <a:xfrm>
            <a:off x="4419600" y="4760237"/>
            <a:ext cx="1351085" cy="2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>
            <a:stCxn id="7" idx="3"/>
          </p:cNvCxnSpPr>
          <p:nvPr/>
        </p:nvCxnSpPr>
        <p:spPr bwMode="auto">
          <a:xfrm flipV="1">
            <a:off x="6345115" y="4760237"/>
            <a:ext cx="1122485" cy="2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7431692" y="4495800"/>
            <a:ext cx="12206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75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II -- 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(3/3)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000"/>
            <a:ext cx="11343217" cy="4567237"/>
          </a:xfrm>
        </p:spPr>
        <p:txBody>
          <a:bodyPr/>
          <a:lstStyle/>
          <a:p>
            <a:pPr eaLnBrk="1" hangingPunct="1"/>
            <a:r>
              <a:rPr lang="zh-TW" altLang="en-US" dirty="0"/>
              <a:t>系統架構圖</a:t>
            </a:r>
            <a:endParaRPr lang="zh-TW" altLang="en-US" sz="3200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kumimoji="0" lang="en-US" altLang="zh-TW" sz="2400" dirty="0"/>
              <a:t>mo</a:t>
            </a:r>
            <a:r>
              <a:rPr lang="en-US" altLang="zh-TW" sz="2400" dirty="0"/>
              <a:t>dule Moore machine (sequential circuit)</a:t>
            </a:r>
          </a:p>
          <a:p>
            <a:pPr lvl="1" eaLnBrk="1" hangingPunct="1"/>
            <a:r>
              <a:rPr kumimoji="0" lang="zh-TW" altLang="en-US" dirty="0"/>
              <a:t>計算計數器正確的值</a:t>
            </a:r>
            <a:endParaRPr lang="en-US" altLang="zh-TW" dirty="0"/>
          </a:p>
          <a:p>
            <a:pPr eaLnBrk="1" hangingPunct="1"/>
            <a:r>
              <a:rPr lang="en-US" altLang="zh-TW" sz="2400" dirty="0"/>
              <a:t>module </a:t>
            </a:r>
            <a:r>
              <a:rPr lang="en-US" altLang="zh-TW" sz="2400" dirty="0" err="1"/>
              <a:t>Seven_Display</a:t>
            </a:r>
            <a:r>
              <a:rPr lang="en-US" altLang="zh-TW" sz="2400" dirty="0"/>
              <a:t> (combinational circuit)</a:t>
            </a:r>
          </a:p>
          <a:p>
            <a:pPr lvl="1" eaLnBrk="1" hangingPunct="1"/>
            <a:r>
              <a:rPr lang="zh-TW" altLang="en-US" dirty="0"/>
              <a:t>將</a:t>
            </a:r>
            <a:r>
              <a:rPr lang="en-US" altLang="zh-TW" dirty="0"/>
              <a:t>Moore machine</a:t>
            </a:r>
            <a:r>
              <a:rPr lang="zh-TW" altLang="en-US" dirty="0"/>
              <a:t>的輸出值轉為</a:t>
            </a:r>
            <a:r>
              <a:rPr lang="en-US" altLang="zh-TW" dirty="0"/>
              <a:t>output</a:t>
            </a:r>
            <a:r>
              <a:rPr lang="zh-TW" altLang="en-US" dirty="0"/>
              <a:t>的七段顯示器</a:t>
            </a:r>
          </a:p>
          <a:p>
            <a:pPr eaLnBrk="1" hangingPunct="1"/>
            <a:endParaRPr lang="zh-TW" altLang="en-US" sz="2200" dirty="0"/>
          </a:p>
          <a:p>
            <a:pPr eaLnBrk="1" hangingPunct="1"/>
            <a:r>
              <a:rPr lang="zh-TW" altLang="en-US" sz="2200" dirty="0"/>
              <a:t>兩個</a:t>
            </a:r>
            <a:r>
              <a:rPr lang="en-US" altLang="zh-TW" sz="2200" dirty="0"/>
              <a:t>module</a:t>
            </a:r>
            <a:r>
              <a:rPr lang="zh-TW" altLang="en-US" sz="2200" dirty="0"/>
              <a:t>之間溝通方式</a:t>
            </a:r>
          </a:p>
          <a:p>
            <a:pPr lvl="1" eaLnBrk="1" hangingPunct="1"/>
            <a:r>
              <a:rPr lang="en-US" altLang="zh-TW" sz="2000" dirty="0" err="1"/>
              <a:t>SevenDisplay</a:t>
            </a:r>
            <a:r>
              <a:rPr lang="en-US" altLang="zh-TW" sz="2000" dirty="0"/>
              <a:t> DIS (.data(</a:t>
            </a:r>
            <a:r>
              <a:rPr lang="en-US" altLang="zh-TW" sz="2000" dirty="0" err="1"/>
              <a:t>tmp</a:t>
            </a:r>
            <a:r>
              <a:rPr lang="en-US" altLang="zh-TW" sz="2000" dirty="0"/>
              <a:t>), .out(out));</a:t>
            </a:r>
            <a:endParaRPr lang="zh-TW" altLang="en-US" sz="2000" dirty="0"/>
          </a:p>
          <a:p>
            <a:pPr lvl="1" eaLnBrk="1" hangingPunct="1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125557"/>
            <a:ext cx="1657350" cy="466725"/>
          </a:xfrm>
          <a:prstGeom prst="rect">
            <a:avLst/>
          </a:prstGeom>
        </p:spPr>
      </p:pic>
      <p:pic>
        <p:nvPicPr>
          <p:cNvPr id="1026" name="Picture 2" descr="https://scontent-tpe1-1.xx.fbcdn.net/v/t1.15752-9/123580466_366834271254057_7243753440875625725_n.jpg?_nc_cat=110&amp;ccb=2&amp;_nc_sid=ae9488&amp;_nc_ohc=58CezKlkiwsAX9knk18&amp;_nc_ht=scontent-tpe1-1.xx&amp;oh=95e3eb4a8f4da0db1dafc7eedda25944&amp;oe=5FD051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82656"/>
            <a:ext cx="67913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 bwMode="auto">
          <a:xfrm>
            <a:off x="3952875" y="1872107"/>
            <a:ext cx="9239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3429000" y="171477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pause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2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除頻器</a:t>
            </a:r>
            <a:endParaRPr lang="en-US" altLang="zh-TW" dirty="0"/>
          </a:p>
          <a:p>
            <a:pPr lvl="1"/>
            <a:r>
              <a:rPr lang="en-US" altLang="zh-TW" dirty="0"/>
              <a:t>FPGA</a:t>
            </a:r>
            <a:r>
              <a:rPr lang="zh-TW" altLang="en-US" dirty="0"/>
              <a:t>的</a:t>
            </a:r>
            <a:r>
              <a:rPr lang="zh-TW" altLang="en-US" sz="2000" dirty="0"/>
              <a:t>時脈頻率</a:t>
            </a:r>
            <a:r>
              <a:rPr lang="zh-TW" altLang="en-US" dirty="0"/>
              <a:t>為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MHz</a:t>
            </a:r>
          </a:p>
          <a:p>
            <a:pPr lvl="2"/>
            <a:r>
              <a:rPr lang="zh-TW" altLang="en-US" dirty="0"/>
              <a:t>表示每秒可以執行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zh-TW" altLang="en-US" dirty="0"/>
              <a:t> 次</a:t>
            </a:r>
            <a:endParaRPr lang="en-US" altLang="zh-TW" dirty="0"/>
          </a:p>
          <a:p>
            <a:pPr lvl="1"/>
            <a:r>
              <a:rPr lang="zh-TW" altLang="en-US" dirty="0"/>
              <a:t>現假設要求變換</a:t>
            </a:r>
            <a:r>
              <a:rPr lang="zh-TW" altLang="en-US" sz="2400" dirty="0"/>
              <a:t>頻率</a:t>
            </a:r>
            <a:r>
              <a:rPr lang="zh-TW" altLang="en-US" dirty="0"/>
              <a:t>為 </a:t>
            </a:r>
            <a:r>
              <a:rPr lang="en-US" altLang="zh-TW" dirty="0"/>
              <a:t>1 Hz</a:t>
            </a:r>
          </a:p>
          <a:p>
            <a:pPr lvl="2"/>
            <a:r>
              <a:rPr lang="zh-TW" altLang="en-US" dirty="0"/>
              <a:t>表示每秒變換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endParaRPr lang="en-US" altLang="zh-TW" dirty="0"/>
          </a:p>
          <a:p>
            <a:pPr lvl="1"/>
            <a:r>
              <a:rPr lang="zh-TW" altLang="en-US" dirty="0"/>
              <a:t>但因為時脈頻率無法改變，所以需要透過除頻器將</a:t>
            </a:r>
            <a:r>
              <a:rPr lang="en-US" altLang="zh-TW" dirty="0"/>
              <a:t>50MHz</a:t>
            </a:r>
            <a:r>
              <a:rPr lang="zh-TW" altLang="en-US" dirty="0"/>
              <a:t>降為</a:t>
            </a:r>
            <a:r>
              <a:rPr lang="en-US" altLang="zh-TW" dirty="0"/>
              <a:t>1Hz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除頻器實現方式是透過一個計數器，計算經過幾個時脈正</a:t>
            </a:r>
            <a:r>
              <a:rPr lang="en-US" altLang="zh-TW" dirty="0"/>
              <a:t>(</a:t>
            </a:r>
            <a:r>
              <a:rPr lang="zh-TW" altLang="en-US" dirty="0"/>
              <a:t>負</a:t>
            </a:r>
            <a:r>
              <a:rPr lang="en-US" altLang="zh-TW" dirty="0"/>
              <a:t>)</a:t>
            </a:r>
            <a:r>
              <a:rPr lang="zh-TW" altLang="en-US" dirty="0"/>
              <a:t>緣，當計數到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zh-TW" altLang="en-US" dirty="0"/>
              <a:t> 即代表經過一秒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87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43000"/>
            <a:ext cx="11343217" cy="4567237"/>
          </a:xfrm>
        </p:spPr>
        <p:txBody>
          <a:bodyPr/>
          <a:lstStyle/>
          <a:p>
            <a:r>
              <a:rPr lang="zh-TW" altLang="en-US" dirty="0"/>
              <a:t>除頻器範例：</a:t>
            </a:r>
            <a:endParaRPr lang="en-US" altLang="zh-TW" dirty="0"/>
          </a:p>
          <a:p>
            <a:pPr lvl="1"/>
            <a:r>
              <a:rPr lang="zh-TW" altLang="en-US" dirty="0"/>
              <a:t>每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zh-TW" altLang="en-US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改變一次訊號</a:t>
            </a:r>
            <a:r>
              <a:rPr lang="en-US" altLang="zh-TW" dirty="0"/>
              <a:t>(</a:t>
            </a:r>
            <a:r>
              <a:rPr lang="en-US" altLang="zh-TW" dirty="0" err="1"/>
              <a:t>div_clk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"/>
            <a:ext cx="3657600" cy="5728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8000" y="2349500"/>
            <a:ext cx="9144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06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940578-D50B-4369-B1D3-10EC1DBF4B34}" type="slidenum">
              <a:rPr kumimoji="0" lang="en-US" altLang="zh-TW" smtClean="0">
                <a:solidFill>
                  <a:srgbClr val="000000"/>
                </a:solidFill>
              </a:rPr>
              <a:pPr eaLnBrk="1" hangingPunct="1">
                <a:defRPr/>
              </a:pPr>
              <a:t>8</a:t>
            </a:fld>
            <a:endParaRPr kumimoji="0"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8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9352" y="1458647"/>
            <a:ext cx="8507412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0</a:t>
            </a:r>
            <a:r>
              <a:rPr lang="zh-TW" altLang="en-US" b="0" kern="0" dirty="0"/>
              <a:t> </a:t>
            </a:r>
            <a:r>
              <a:rPr lang="en-US" altLang="zh-TW" b="0" kern="0" dirty="0"/>
              <a:t>is on, 1</a:t>
            </a:r>
            <a:r>
              <a:rPr lang="zh-TW" altLang="en-US" b="0" kern="0" dirty="0"/>
              <a:t> </a:t>
            </a:r>
            <a:r>
              <a:rPr lang="en-US" altLang="zh-TW" b="0" kern="0" dirty="0"/>
              <a:t>is off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 err="1"/>
              <a:t>dp</a:t>
            </a:r>
            <a:r>
              <a:rPr lang="en-US" altLang="zh-TW" b="0" kern="0" dirty="0"/>
              <a:t> is useless in DE0-CV board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Ex:		   </a:t>
            </a:r>
            <a:r>
              <a:rPr lang="en-US" altLang="en-US" b="0" kern="0" dirty="0"/>
              <a:t>out=7'b</a:t>
            </a:r>
            <a:r>
              <a:rPr lang="en-US" altLang="en-US" b="0" kern="0" dirty="0">
                <a:solidFill>
                  <a:srgbClr val="FF0000"/>
                </a:solidFill>
              </a:rPr>
              <a:t>1</a:t>
            </a:r>
            <a:r>
              <a:rPr lang="en-US" altLang="en-US" b="0" kern="0" dirty="0"/>
              <a:t>000000;</a:t>
            </a: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b="0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Ex:	            out=7'b0010010;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zh-TW" altLang="en-US" kern="0" dirty="0"/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 (2/2)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3074656"/>
            <a:ext cx="973303" cy="11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14688" y="373379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g=1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4688" y="552403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0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b=1, e=1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7664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7471</TotalTime>
  <Words>811</Words>
  <Application>Microsoft Office PowerPoint</Application>
  <PresentationFormat>Widescreen</PresentationFormat>
  <Paragraphs>135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Wingdings</vt:lpstr>
      <vt:lpstr>1_Edge</vt:lpstr>
      <vt:lpstr>PowerPoint Presentation</vt:lpstr>
      <vt:lpstr>Outline</vt:lpstr>
      <vt:lpstr>PowerPoint Presentation</vt:lpstr>
      <vt:lpstr>Lab II -- Moore machine (2/3) </vt:lpstr>
      <vt:lpstr>Lab II -- Moore machine (3/3)</vt:lpstr>
      <vt:lpstr>Lab – Hint(1/2)</vt:lpstr>
      <vt:lpstr>Lab – Hint(2/2)</vt:lpstr>
      <vt:lpstr>Seven-segment display</vt:lpstr>
      <vt:lpstr>Seven-segment display (2/2)</vt:lpstr>
      <vt:lpstr>Notice</vt:lpstr>
      <vt:lpstr>Notice</vt:lpstr>
      <vt:lpstr>Number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stanley_ch</dc:creator>
  <cp:lastModifiedBy>鄭琇櫻</cp:lastModifiedBy>
  <cp:revision>590</cp:revision>
  <cp:lastPrinted>2013-12-17T08:23:42Z</cp:lastPrinted>
  <dcterms:created xsi:type="dcterms:W3CDTF">2006-08-16T00:00:00Z</dcterms:created>
  <dcterms:modified xsi:type="dcterms:W3CDTF">2021-01-21T16:25:44Z</dcterms:modified>
</cp:coreProperties>
</file>