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47" r:id="rId42"/>
    <p:sldId id="848" r:id="rId43"/>
    <p:sldId id="849" r:id="rId44"/>
    <p:sldId id="850" r:id="rId45"/>
    <p:sldId id="852" r:id="rId46"/>
    <p:sldId id="818" r:id="rId47"/>
    <p:sldId id="819" r:id="rId48"/>
    <p:sldId id="820" r:id="rId49"/>
    <p:sldId id="821" r:id="rId50"/>
    <p:sldId id="822" r:id="rId51"/>
    <p:sldId id="823" r:id="rId52"/>
    <p:sldId id="85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37" r:id="rId66"/>
    <p:sldId id="838" r:id="rId67"/>
    <p:sldId id="839" r:id="rId68"/>
    <p:sldId id="840" r:id="rId69"/>
    <p:sldId id="841" r:id="rId70"/>
    <p:sldId id="842" r:id="rId71"/>
    <p:sldId id="843" r:id="rId72"/>
    <p:sldId id="853" r:id="rId73"/>
    <p:sldId id="844" r:id="rId74"/>
    <p:sldId id="845" r:id="rId75"/>
    <p:sldId id="846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4F6E55-C848-6B4C-B4FA-0242C1CED654}" type="slidenum">
              <a:rPr lang="en-US" smtClean="0">
                <a:latin typeface="Times New Roman" charset="0"/>
              </a:rPr>
              <a:pPr>
                <a:defRPr/>
              </a:pPr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2.png"/><Relationship Id="rId7" Type="http://schemas.openxmlformats.org/officeDocument/2006/relationships/image" Target="../media/image22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62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9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3.png"/><Relationship Id="rId4" Type="http://schemas.openxmlformats.org/officeDocument/2006/relationships/image" Target="../media/image6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3.png"/><Relationship Id="rId4" Type="http://schemas.openxmlformats.org/officeDocument/2006/relationships/image" Target="../media/image6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wmf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0.png"/><Relationship Id="rId4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0.png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2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3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8.wmf"/><Relationship Id="rId4" Type="http://schemas.openxmlformats.org/officeDocument/2006/relationships/image" Target="../media/image65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3.png"/><Relationship Id="rId4" Type="http://schemas.openxmlformats.org/officeDocument/2006/relationships/image" Target="../media/image108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5.wmf"/><Relationship Id="rId4" Type="http://schemas.openxmlformats.org/officeDocument/2006/relationships/image" Target="../media/image10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3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4" name="Clip" r:id="rId4" imgW="826829" imgH="840406" progId="">
                      <p:embed/>
                    </p:oleObj>
                  </mc:Choice>
                  <mc:Fallback>
                    <p:oleObj name="Clip" r:id="rId4" imgW="826829" imgH="840406" progId="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5" name="Clip" r:id="rId6" imgW="1268295" imgH="1199426" progId="">
                      <p:embed/>
                    </p:oleObj>
                  </mc:Choice>
                  <mc:Fallback>
                    <p:oleObj name="Clip" r:id="rId6" imgW="1268295" imgH="1199426" progId="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6" name="Clip" r:id="rId8" imgW="826829" imgH="840406" progId="">
                      <p:embed/>
                    </p:oleObj>
                  </mc:Choice>
                  <mc:Fallback>
                    <p:oleObj name="Clip" r:id="rId8" imgW="826829" imgH="840406" progId="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7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8" name="Clip" r:id="rId12" imgW="826829" imgH="840406" progId="">
                      <p:embed/>
                    </p:oleObj>
                  </mc:Choice>
                  <mc:Fallback>
                    <p:oleObj name="Clip" r:id="rId12" imgW="826829" imgH="840406" progId="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69" name="Clip" r:id="rId13" imgW="1268295" imgH="1199426" progId="">
                      <p:embed/>
                    </p:oleObj>
                  </mc:Choice>
                  <mc:Fallback>
                    <p:oleObj name="Clip" r:id="rId13" imgW="1268295" imgH="1199426" progId="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0" name="Clip" r:id="rId14" imgW="826829" imgH="840406" progId="">
                      <p:embed/>
                    </p:oleObj>
                  </mc:Choice>
                  <mc:Fallback>
                    <p:oleObj name="Clip" r:id="rId14" imgW="826829" imgH="840406" progId="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1" name="Clip" r:id="rId15" imgW="1268295" imgH="1199426" progId="">
                      <p:embed/>
                    </p:oleObj>
                  </mc:Choice>
                  <mc:Fallback>
                    <p:oleObj name="Clip" r:id="rId15" imgW="1268295" imgH="1199426" progId="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2" name="Clip" r:id="rId16" imgW="826829" imgH="840406" progId="">
                      <p:embed/>
                    </p:oleObj>
                  </mc:Choice>
                  <mc:Fallback>
                    <p:oleObj name="Clip" r:id="rId16" imgW="826829" imgH="840406" progId="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3" name="Clip" r:id="rId17" imgW="1268295" imgH="1199426" progId="">
                      <p:embed/>
                    </p:oleObj>
                  </mc:Choice>
                  <mc:Fallback>
                    <p:oleObj name="Clip" r:id="rId17" imgW="1268295" imgH="1199426" progId="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Internet: </a:t>
            </a:r>
            <a:r>
              <a:rPr lang="en-US" i="1" dirty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MANET, VANET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7.2 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latin typeface="Arial" charset="0"/>
                <a:cs typeface="Arial" charset="0"/>
              </a:rPr>
              <a:t>i,m</a:t>
            </a:r>
            <a:r>
              <a:rPr lang="en-US" dirty="0"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latin typeface="Arial" charset="0"/>
                <a:cs typeface="Arial" charset="0"/>
              </a:rPr>
              <a:t>.</a:t>
            </a:r>
            <a:r>
              <a:rPr lang="en-US" dirty="0"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</a:t>
              </a:r>
              <a:r>
                <a:rPr lang="en-US" baseline="-25000" dirty="0">
                  <a:latin typeface="Arial" charset="0"/>
                  <a:cs typeface="Arial" charset="0"/>
                </a:rPr>
                <a:t>i </a:t>
              </a:r>
              <a:r>
                <a:rPr lang="en-US" dirty="0">
                  <a:latin typeface="Arial" charset="0"/>
                  <a:cs typeface="Arial" charset="0"/>
                </a:rPr>
                <a:t>= </a:t>
              </a:r>
              <a:r>
                <a:rPr lang="en-US" sz="2800" dirty="0">
                  <a:latin typeface="Symbol" charset="0"/>
                  <a:cs typeface="Arial" charset="0"/>
                </a:rPr>
                <a:t>S</a:t>
              </a:r>
              <a:r>
                <a:rPr lang="en-US" baseline="-25000" dirty="0"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Z</a:t>
              </a:r>
              <a:r>
                <a:rPr lang="en-US" baseline="-25000" dirty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>
                  <a:latin typeface="Arial" charset="0"/>
                  <a:cs typeface="Arial" charset="0"/>
                </a:rPr>
                <a:t>.</a:t>
              </a:r>
              <a:r>
                <a:rPr lang="en-US" dirty="0">
                  <a:latin typeface="Arial" charset="0"/>
                  <a:cs typeface="Arial" charset="0"/>
                </a:rPr>
                <a:t>c</a:t>
              </a:r>
              <a:r>
                <a:rPr lang="en-US" baseline="-25000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7.3 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subscribers (5-to-1)!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equals # 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7.1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 dirty="0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personal 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less than 10 m diameter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ad hoc: no infrastructure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master grants requests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802.15: evolved from Bluetooth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2.4-2.5 GHz radio band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up to 721 kbps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8763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83616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7.4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versus 4G LTE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4G-LTE</a:t>
            </a: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/>
              <a:t>no separation between voice and data – all traffic carried over IP core to gateway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(user element)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(base station)</a:t>
            </a: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Entity 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control</a:t>
              </a: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Home Subscriber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 (like HLR+VLR)</a:t>
              </a: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>
                <a:solidFill>
                  <a:srgbClr val="000090"/>
                </a:solidFill>
              </a:rPr>
              <a:t>QoS enforcement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>
                <a:solidFill>
                  <a:srgbClr val="000090"/>
                </a:solidFill>
              </a:rPr>
              <a:t>sets up eNodeB-PGW tunnel (aka bearer) </a:t>
            </a: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 – PGW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</a:rPr>
              <a:t>tunnel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90"/>
                </a:solidFill>
              </a:rPr>
              <a:t> link-layer radio net</a:t>
            </a: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</a:t>
            </a:r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IP packet from UE encapsulated in GPRS Tunneling Protocol (GTP) message at ENodeB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811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Quality of Service in LTE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91209"/>
            <a:ext cx="4820423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128276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036" y="2766970"/>
            <a:ext cx="8508964" cy="36758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sz="2400" dirty="0"/>
              <a:t>QoS from eNodeB to SGW: min and max guaranteed bit rate</a:t>
            </a:r>
          </a:p>
          <a:p>
            <a:r>
              <a:rPr lang="en-US" sz="2400" dirty="0"/>
              <a:t>QoS in radio access network: one of 12 QCI values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745398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latin typeface="Gill Sans MT" charset="0"/>
                <a:cs typeface="+mn-cs"/>
              </a:rPr>
              <a:t>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7.5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permanent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sz="2000" dirty="0">
                <a:latin typeface="Arial" charset="0"/>
                <a:cs typeface="Arial" charset="0"/>
              </a:rPr>
              <a:t>home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sz="2000" dirty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>
                <a:latin typeface="Arial" charset="0"/>
                <a:cs typeface="Arial" charset="0"/>
              </a:rPr>
              <a:t>can always</a:t>
            </a:r>
            <a:r>
              <a:rPr lang="en-US" sz="2000" dirty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remains constant (</a:t>
            </a:r>
            <a:r>
              <a:rPr lang="en-US" sz="1600" dirty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>
                <a:latin typeface="Arial" charset="0"/>
                <a:cs typeface="Arial" charset="0"/>
              </a:rPr>
              <a:t>wants to communicate with mobile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Facebook!</a:t>
            </a: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>
                  <a:latin typeface="Arial" charset="0"/>
                  <a:cs typeface="Arial" charset="0"/>
                </a:rPr>
                <a:t>“</a:t>
              </a:r>
              <a:r>
                <a:rPr lang="en-US" sz="2000" dirty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>
                  <a:latin typeface="Arial" charset="0"/>
                  <a:cs typeface="Arial" charset="0"/>
                </a:rPr>
                <a:t>”</a:t>
              </a:r>
              <a:endParaRPr 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7.6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7.7 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7.8 Mobility and higher-layer protocols</a:t>
            </a: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we’ve 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5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6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4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network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dirty="0">
                <a:latin typeface="Gill Sans MT" charset="0"/>
                <a:cs typeface="+mn-cs"/>
              </a:rPr>
              <a:t> 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latin typeface="Gill Sans MT" charset="0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35259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5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0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1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2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3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7231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505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Public switched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 </a:t>
            </a:r>
          </a:p>
        </p:txBody>
      </p:sp>
      <p:pic>
        <p:nvPicPr>
          <p:cNvPr id="137233" name="Picture 137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4" name="Picture 13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5" name="Picture 13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6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137299" name="Picture 141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73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74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510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1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mobile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user</a:t>
            </a:r>
          </a:p>
        </p:txBody>
      </p:sp>
      <p:sp>
        <p:nvSpPr>
          <p:cNvPr id="137239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7240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137295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63570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71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69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1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63562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3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4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5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6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7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HLR</a:t>
              </a:r>
            </a:p>
          </p:txBody>
        </p:sp>
      </p:grpSp>
      <p:sp>
        <p:nvSpPr>
          <p:cNvPr id="63515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home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63516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visited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pic>
        <p:nvPicPr>
          <p:cNvPr id="137244" name="Picture 161" descr="e2gmc3yp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8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9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grpSp>
        <p:nvGrpSpPr>
          <p:cNvPr id="137247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13728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3560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61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59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8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63552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3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4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5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6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7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3522" name="Rectangle 187"/>
          <p:cNvSpPr>
            <a:spLocks noChangeArrowheads="1"/>
          </p:cNvSpPr>
          <p:nvPr/>
        </p:nvSpPr>
        <p:spPr bwMode="auto">
          <a:xfrm>
            <a:off x="320675" y="95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137273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74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63550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51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63548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63549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137268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63544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5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63542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63543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137262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63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63539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0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3</a:t>
                </a:r>
              </a:p>
            </p:txBody>
          </p:sp>
        </p:grpSp>
        <p:sp>
          <p:nvSpPr>
            <p:cNvPr id="63537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 dirty="0">
                  <a:latin typeface="Arial" charset="0"/>
                  <a:cs typeface="Arial" charset="0"/>
                </a:rPr>
                <a:t>nd</a:t>
              </a:r>
              <a:r>
                <a:rPr lang="en-US" dirty="0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63538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13725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63531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725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63533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5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solidFill>
                        <a:srgbClr val="FF0000"/>
                      </a:solidFill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63529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63530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7254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20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09" name="Group 782"/>
          <p:cNvGrpSpPr>
            <a:grpSpLocks/>
          </p:cNvGrpSpPr>
          <p:nvPr/>
        </p:nvGrpSpPr>
        <p:grpSpPr bwMode="auto">
          <a:xfrm>
            <a:off x="1769471" y="4101787"/>
            <a:ext cx="372793" cy="645052"/>
            <a:chOff x="742" y="2409"/>
            <a:chExt cx="576" cy="881"/>
          </a:xfrm>
        </p:grpSpPr>
        <p:grpSp>
          <p:nvGrpSpPr>
            <p:cNvPr id="21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1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8" name="Group 782"/>
          <p:cNvGrpSpPr>
            <a:grpSpLocks/>
          </p:cNvGrpSpPr>
          <p:nvPr/>
        </p:nvGrpSpPr>
        <p:grpSpPr bwMode="auto">
          <a:xfrm>
            <a:off x="2608842" y="5482641"/>
            <a:ext cx="372793" cy="645052"/>
            <a:chOff x="742" y="2409"/>
            <a:chExt cx="576" cy="881"/>
          </a:xfrm>
        </p:grpSpPr>
        <p:grpSp>
          <p:nvGrpSpPr>
            <p:cNvPr id="22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3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0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7" name="Group 782"/>
          <p:cNvGrpSpPr>
            <a:grpSpLocks/>
          </p:cNvGrpSpPr>
          <p:nvPr/>
        </p:nvGrpSpPr>
        <p:grpSpPr bwMode="auto">
          <a:xfrm>
            <a:off x="3427396" y="5093689"/>
            <a:ext cx="372793" cy="645052"/>
            <a:chOff x="742" y="2409"/>
            <a:chExt cx="576" cy="881"/>
          </a:xfrm>
        </p:grpSpPr>
        <p:grpSp>
          <p:nvGrpSpPr>
            <p:cNvPr id="24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5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9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6" name="Group 782"/>
          <p:cNvGrpSpPr>
            <a:grpSpLocks/>
          </p:cNvGrpSpPr>
          <p:nvPr/>
        </p:nvGrpSpPr>
        <p:grpSpPr bwMode="auto">
          <a:xfrm>
            <a:off x="2580566" y="4600630"/>
            <a:ext cx="372793" cy="645052"/>
            <a:chOff x="742" y="2409"/>
            <a:chExt cx="576" cy="881"/>
          </a:xfrm>
        </p:grpSpPr>
        <p:grpSp>
          <p:nvGrpSpPr>
            <p:cNvPr id="26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8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7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9250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less battery drain)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doesn't mandate why to perform handoff (policy), only how (mechanism)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sp>
        <p:nvSpPr>
          <p:cNvPr id="66581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68094" y="1596181"/>
            <a:ext cx="407828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3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(b) after handoff</a:t>
            </a:r>
          </a:p>
        </p:txBody>
      </p:sp>
      <p:sp>
        <p:nvSpPr>
          <p:cNvPr id="67604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709" name="Group 708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366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/>
              <a:t>Paging: idle UE may move from cell to cell: network does not know where the idle UE is resident</a:t>
            </a:r>
          </a:p>
          <a:p>
            <a:pPr lvl="1"/>
            <a:r>
              <a:rPr lang="en-US" dirty="0"/>
              <a:t>paging message from MME broadcast by all eNodeB to locate UE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/>
          </a:p>
          <a:p>
            <a:pPr>
              <a:buSzPct val="100000"/>
              <a:buFont typeface="Wingdings" charset="2"/>
              <a:buChar char="§"/>
            </a:pPr>
            <a:r>
              <a:rPr lang="en-US" dirty="0"/>
              <a:t>handoff: similar to 3G:</a:t>
            </a:r>
          </a:p>
          <a:p>
            <a:pPr lvl="1"/>
            <a:r>
              <a:rPr lang="en-US" sz="2000" dirty="0"/>
              <a:t>preparation phase</a:t>
            </a:r>
          </a:p>
          <a:p>
            <a:pPr lvl="1"/>
            <a:r>
              <a:rPr lang="en-US" sz="2000" dirty="0"/>
              <a:t>execution phase</a:t>
            </a:r>
          </a:p>
          <a:p>
            <a:pPr lvl="1"/>
            <a:r>
              <a:rPr lang="en-US" sz="2000" dirty="0"/>
              <a:t>completion phase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cellular versus 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(e.g., 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GSM, LTE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.056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.384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5-11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450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1300</a:t>
            </a:r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802.11 ac</a:t>
            </a: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17550</TotalTime>
  <Words>5306</Words>
  <Application>Microsoft Office PowerPoint</Application>
  <PresentationFormat>如螢幕大小 (4:3)</PresentationFormat>
  <Paragraphs>1459</Paragraphs>
  <Slides>75</Slides>
  <Notes>66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75</vt:i4>
      </vt:variant>
    </vt:vector>
  </HeadingPairs>
  <TitlesOfParts>
    <vt:vector size="88" baseType="lpstr">
      <vt:lpstr>Batang</vt:lpstr>
      <vt:lpstr>ÇlÇr ñæí©</vt:lpstr>
      <vt:lpstr>ＭＳ Ｐゴシック</vt:lpstr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Clip</vt:lpstr>
      <vt:lpstr>Picture</vt:lpstr>
      <vt:lpstr>PowerPoint 簡報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Chapter 7 outline</vt:lpstr>
      <vt:lpstr>PowerPoint 簡報</vt:lpstr>
      <vt:lpstr>Cellular networks: the first hop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7 outline</vt:lpstr>
      <vt:lpstr>Mobile IP</vt:lpstr>
      <vt:lpstr>Mobile IP: indirect routing</vt:lpstr>
      <vt:lpstr>Mobile IP: agent discovery</vt:lpstr>
      <vt:lpstr>Mobile IP: registration example</vt:lpstr>
      <vt:lpstr>PowerPoint 簡報</vt:lpstr>
      <vt:lpstr>Handling mobility in cellular networks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崇明 黃</cp:lastModifiedBy>
  <cp:revision>539</cp:revision>
  <dcterms:created xsi:type="dcterms:W3CDTF">1999-10-08T19:08:27Z</dcterms:created>
  <dcterms:modified xsi:type="dcterms:W3CDTF">2018-06-03T13:59:48Z</dcterms:modified>
</cp:coreProperties>
</file>