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7488" y="1988841"/>
            <a:ext cx="9264352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43606" y="4149080"/>
            <a:ext cx="7392821" cy="720080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5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7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2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5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7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93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12192000" cy="720080"/>
          </a:xfrm>
          <a:prstGeom prst="rect">
            <a:avLst/>
          </a:prstGeom>
          <a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936427" y="6471269"/>
            <a:ext cx="1344149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6B4AA377-7A04-487A-9DBD-11F82FEDD007}" type="datetimeFigureOut">
              <a:rPr lang="zh-TW" altLang="en-US" smtClean="0"/>
              <a:t>2021/2/21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418068" y="6489341"/>
            <a:ext cx="768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3381D07E-13C3-49D3-9A9D-25E3A4B682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09458" y="6165304"/>
            <a:ext cx="651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National Cheng Kung University</a:t>
            </a:r>
            <a:endParaRPr lang="zh-TW" altLang="en-US" sz="1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6137920"/>
            <a:ext cx="960107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19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287AE-9CB3-46ED-BBAB-C3349CBD4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Chapter 1</a:t>
            </a:r>
            <a:br>
              <a:rPr lang="en-US" altLang="zh-TW" dirty="0"/>
            </a:br>
            <a:r>
              <a:rPr lang="en-US" altLang="zh-TW" dirty="0"/>
              <a:t>The Role of the Algorithms in Computing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48DD10-237F-45F6-8C85-DDA9F3469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Chi-Yeh Chen</a:t>
            </a:r>
          </a:p>
          <a:p>
            <a:r>
              <a:rPr lang="zh-TW" altLang="en-US" dirty="0"/>
              <a:t>陳奇業</a:t>
            </a:r>
          </a:p>
          <a:p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11490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DFDC5-436C-46C0-A503-A99EC573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4FAC63-B1E1-4F84-BC6D-C3F0FF46E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b="1" dirty="0">
                    <a:solidFill>
                      <a:srgbClr val="CC0000"/>
                    </a:solidFill>
                  </a:rPr>
                  <a:t>Algorithm:</a:t>
                </a:r>
                <a:r>
                  <a:rPr lang="en-US" altLang="zh-TW" dirty="0"/>
                  <a:t> Any well-defined computation procedure that takes some value, or set of values, as </a:t>
                </a:r>
                <a:r>
                  <a:rPr lang="en-US" altLang="zh-TW" u="sng" dirty="0">
                    <a:solidFill>
                      <a:srgbClr val="CC0000"/>
                    </a:solidFill>
                  </a:rPr>
                  <a:t>input</a:t>
                </a:r>
                <a:r>
                  <a:rPr lang="en-US" altLang="zh-TW" dirty="0"/>
                  <a:t> and produces some value, or set of values, as </a:t>
                </a:r>
                <a:r>
                  <a:rPr lang="en-US" altLang="zh-TW" u="sng" dirty="0">
                    <a:solidFill>
                      <a:srgbClr val="CC0000"/>
                    </a:solidFill>
                  </a:rPr>
                  <a:t>output</a:t>
                </a:r>
                <a:r>
                  <a:rPr lang="en-US" altLang="zh-TW" dirty="0"/>
                  <a:t>.</a:t>
                </a:r>
              </a:p>
              <a:p>
                <a:pPr eaLnBrk="1" hangingPunct="1"/>
                <a:endParaRPr lang="en-US" altLang="zh-TW" dirty="0"/>
              </a:p>
              <a:p>
                <a:pPr eaLnBrk="1" hangingPunct="1"/>
                <a:r>
                  <a:rPr lang="en-US" altLang="zh-TW" b="1" dirty="0">
                    <a:solidFill>
                      <a:srgbClr val="0033CC"/>
                    </a:solidFill>
                  </a:rPr>
                  <a:t>Example:</a:t>
                </a:r>
                <a:r>
                  <a:rPr lang="en-US" altLang="zh-TW" dirty="0"/>
                  <a:t> Sorting problem</a:t>
                </a:r>
              </a:p>
              <a:p>
                <a:pPr lvl="1" eaLnBrk="1" hangingPunct="1"/>
                <a:r>
                  <a:rPr lang="en-US" altLang="zh-TW" u="sng" dirty="0">
                    <a:solidFill>
                      <a:srgbClr val="0033CC"/>
                    </a:solidFill>
                  </a:rPr>
                  <a:t>Input</a:t>
                </a:r>
                <a:r>
                  <a:rPr lang="en-US" altLang="zh-TW" dirty="0">
                    <a:solidFill>
                      <a:srgbClr val="0033CC"/>
                    </a:solidFill>
                  </a:rPr>
                  <a:t>:</a:t>
                </a:r>
                <a:r>
                  <a:rPr lang="en-US" altLang="zh-TW" dirty="0"/>
                  <a:t> A sequence of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numbers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TW" u="sng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Output</a:t>
                </a:r>
                <a:r>
                  <a:rPr lang="en-US" altLang="zh-TW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:</a:t>
                </a:r>
                <a:r>
                  <a:rPr lang="en-US" altLang="zh-TW" dirty="0">
                    <a:sym typeface="Symbol" panose="05050102010706020507" pitchFamily="18" charset="2"/>
                  </a:rPr>
                  <a:t> A permutation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4FAC63-B1E1-4F84-BC6D-C3F0FF46E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379D2-48B7-4673-9633-0EC78D4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8C223-2EE0-4D71-A197-A1DA7CF4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An </a:t>
            </a:r>
            <a:r>
              <a:rPr lang="en-US" altLang="zh-TW" b="1" i="1" dirty="0">
                <a:solidFill>
                  <a:srgbClr val="CC0000"/>
                </a:solidFill>
              </a:rPr>
              <a:t>instance of a problem</a:t>
            </a:r>
            <a:r>
              <a:rPr lang="en-US" altLang="zh-TW" dirty="0"/>
              <a:t> consists of the input needed to compute a solution to the problem.</a:t>
            </a:r>
          </a:p>
          <a:p>
            <a:pPr eaLnBrk="1" hangingPunct="1"/>
            <a:r>
              <a:rPr lang="en-US" altLang="zh-TW" dirty="0"/>
              <a:t>An algorithm is said to be </a:t>
            </a:r>
            <a:r>
              <a:rPr lang="en-US" altLang="zh-TW" b="1" i="1" dirty="0">
                <a:solidFill>
                  <a:srgbClr val="CC0000"/>
                </a:solidFill>
              </a:rPr>
              <a:t>correct</a:t>
            </a:r>
            <a:r>
              <a:rPr lang="en-US" altLang="zh-TW" dirty="0"/>
              <a:t> if for every input instance, it halts with the correct output.</a:t>
            </a:r>
          </a:p>
          <a:p>
            <a:pPr eaLnBrk="1" hangingPunct="1"/>
            <a:r>
              <a:rPr lang="en-US" altLang="zh-TW" dirty="0"/>
              <a:t>A correct algorithm </a:t>
            </a:r>
            <a:r>
              <a:rPr lang="en-US" altLang="zh-TW" b="1" i="1" dirty="0">
                <a:solidFill>
                  <a:srgbClr val="CC0000"/>
                </a:solidFill>
              </a:rPr>
              <a:t>solves</a:t>
            </a:r>
            <a:r>
              <a:rPr lang="en-US" altLang="zh-TW" dirty="0"/>
              <a:t> the given computational problem. An incorrect algorithm might not halt at all on some input instance, or it might halt with other than the desired answer.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69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62524-FD6F-48EC-B061-ECBD58D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53AFF-60EA-47A2-B816-6A82826A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Human Genome Project</a:t>
            </a:r>
          </a:p>
          <a:p>
            <a:pPr lvl="1"/>
            <a:r>
              <a:rPr lang="en-US" altLang="zh-TW" dirty="0"/>
              <a:t>Identifying all the 100,000 genes in human DNA</a:t>
            </a:r>
          </a:p>
          <a:p>
            <a:pPr lvl="1"/>
            <a:r>
              <a:rPr lang="en-US" altLang="zh-TW" dirty="0"/>
              <a:t>Determining the sequence of 3 billion chemical base pairs that make up human DNA</a:t>
            </a:r>
          </a:p>
          <a:p>
            <a:pPr lvl="1"/>
            <a:r>
              <a:rPr lang="en-US" altLang="zh-TW" dirty="0"/>
              <a:t>Storing information in human DNA databases</a:t>
            </a:r>
          </a:p>
          <a:p>
            <a:pPr lvl="1"/>
            <a:r>
              <a:rPr lang="en-US" altLang="zh-TW" dirty="0"/>
              <a:t>Developing tools for human DNA data analysis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39F15A66-C78C-432D-820B-EB62DB7A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43" y="4759457"/>
            <a:ext cx="24098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">
            <a:extLst>
              <a:ext uri="{FF2B5EF4-FFF2-40B4-BE49-F238E27FC236}">
                <a16:creationId xmlns:a16="http://schemas.microsoft.com/office/drawing/2014/main" id="{C9C0D3D2-81E0-47F5-A81A-1B796AF38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19" y="3296873"/>
            <a:ext cx="1761857" cy="346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71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7C4CB-B0DD-49B7-BAFA-0A27B31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1E2B2-9511-4A40-AE69-024FB27B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Internet Applications</a:t>
            </a:r>
          </a:p>
          <a:p>
            <a:pPr lvl="1"/>
            <a:r>
              <a:rPr lang="en-US" altLang="zh-TW" dirty="0"/>
              <a:t>Internet enables people to quickly access and retrieve large amounts of information</a:t>
            </a:r>
          </a:p>
          <a:p>
            <a:pPr lvl="1"/>
            <a:r>
              <a:rPr lang="en-US" altLang="zh-TW" dirty="0"/>
              <a:t>Finding good routes on which the data will travel (CH24 Shortest Paths)</a:t>
            </a:r>
          </a:p>
          <a:p>
            <a:pPr lvl="1"/>
            <a:r>
              <a:rPr lang="en-US" altLang="zh-TW" dirty="0"/>
              <a:t>Using a search engine to quickly find pages on which particular information resides (CH11 Hash tables, 32 String Matching)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47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40C35-2C32-430D-83B8-F15B6964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BCFFB-BD7F-4F40-BF3E-809B70DD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Electronic Commerce with Public-key Cryptography and Digital Signatures (CH31 Number-Theoretic Algorithms)</a:t>
            </a:r>
          </a:p>
          <a:p>
            <a:pPr lvl="1" eaLnBrk="1" hangingPunct="1"/>
            <a:r>
              <a:rPr lang="en-US" altLang="zh-TW" b="1" i="1" dirty="0"/>
              <a:t>Electronic commerce </a:t>
            </a:r>
            <a:r>
              <a:rPr lang="en-US" altLang="zh-TW" dirty="0"/>
              <a:t>enables goods and services to be negotiated and exchanged electronically</a:t>
            </a:r>
          </a:p>
          <a:p>
            <a:pPr lvl="1" eaLnBrk="1" hangingPunct="1"/>
            <a:r>
              <a:rPr lang="en-US" altLang="zh-TW" b="1" i="1" dirty="0"/>
              <a:t>Credit card numbers</a:t>
            </a:r>
            <a:endParaRPr lang="en-US" altLang="zh-TW" b="1" dirty="0"/>
          </a:p>
          <a:p>
            <a:pPr lvl="1" eaLnBrk="1" hangingPunct="1"/>
            <a:r>
              <a:rPr lang="en-US" altLang="zh-TW" b="1" i="1" dirty="0"/>
              <a:t>Passwords</a:t>
            </a:r>
            <a:endParaRPr lang="en-US" altLang="zh-TW" b="1" dirty="0"/>
          </a:p>
          <a:p>
            <a:pPr lvl="1" eaLnBrk="1" hangingPunct="1"/>
            <a:r>
              <a:rPr lang="en-US" altLang="zh-TW" b="1" i="1" dirty="0"/>
              <a:t>Bank statements private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41F72F3F-111C-4877-98E4-A15BC424A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32" y="4665743"/>
            <a:ext cx="34575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">
            <a:extLst>
              <a:ext uri="{FF2B5EF4-FFF2-40B4-BE49-F238E27FC236}">
                <a16:creationId xmlns:a16="http://schemas.microsoft.com/office/drawing/2014/main" id="{FD81FB5B-BA1C-4B47-B4D8-46656181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36" y="3724266"/>
            <a:ext cx="261778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5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CDE80-8C23-4227-9C27-135D482B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2C41A-5AD5-4206-AC56-2BAE6ADF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Manufacturing and Other Commercial Settings</a:t>
            </a:r>
          </a:p>
          <a:p>
            <a:pPr lvl="1" eaLnBrk="1" hangingPunct="1"/>
            <a:r>
              <a:rPr lang="en-US" altLang="zh-TW" dirty="0"/>
              <a:t>Allocating scarce resources in the </a:t>
            </a:r>
            <a:r>
              <a:rPr lang="en-US" altLang="zh-TW" b="1" i="1" dirty="0"/>
              <a:t>most beneficial way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b="1" i="1" dirty="0"/>
              <a:t>How to assign crews to flights for an airline company</a:t>
            </a:r>
            <a:r>
              <a:rPr lang="en-US" altLang="zh-TW" dirty="0"/>
              <a:t>?</a:t>
            </a:r>
          </a:p>
          <a:p>
            <a:pPr lvl="1" eaLnBrk="1" hangingPunct="1"/>
            <a:r>
              <a:rPr lang="en-US" altLang="zh-TW" dirty="0"/>
              <a:t>Where to place its wells for an oil company?</a:t>
            </a:r>
          </a:p>
          <a:p>
            <a:pPr lvl="1" eaLnBrk="1" hangingPunct="1"/>
            <a:r>
              <a:rPr lang="en-US" altLang="zh-TW" dirty="0"/>
              <a:t>Where to spend money buying advertising?</a:t>
            </a:r>
          </a:p>
          <a:p>
            <a:pPr lvl="1" eaLnBrk="1" hangingPunct="1"/>
            <a:r>
              <a:rPr lang="en-US" altLang="zh-TW" dirty="0"/>
              <a:t>Where to place more resources for an Internet service provider?</a:t>
            </a:r>
            <a:endParaRPr lang="zh-TW" altLang="en-US" dirty="0"/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909CECB0-5980-4DC8-ABFC-FABA20C1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07" y="2522801"/>
            <a:ext cx="32194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>
            <a:extLst>
              <a:ext uri="{FF2B5EF4-FFF2-40B4-BE49-F238E27FC236}">
                <a16:creationId xmlns:a16="http://schemas.microsoft.com/office/drawing/2014/main" id="{BE9AD413-15EF-4D85-B7E6-A7BE59975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2788"/>
            <a:ext cx="29162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3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E9514-7B4D-4E16-BFD4-4603B6E0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959B3-AAC2-47CC-B2AA-6BA31818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Efficiency</a:t>
            </a:r>
          </a:p>
          <a:p>
            <a:pPr lvl="1" eaLnBrk="1" hangingPunct="1"/>
            <a:r>
              <a:rPr lang="en-US" altLang="zh-TW" dirty="0"/>
              <a:t>Algorithms devised to solve the same problem often differ dramatically in their efficiency</a:t>
            </a:r>
          </a:p>
          <a:p>
            <a:pPr lvl="1" eaLnBrk="1" hangingPunct="1"/>
            <a:r>
              <a:rPr lang="en-US" altLang="zh-TW" i="1" dirty="0"/>
              <a:t>These difference can be significant than differences due to hardware and software</a:t>
            </a:r>
          </a:p>
          <a:p>
            <a:pPr lvl="1" eaLnBrk="1" hangingPunct="1"/>
            <a:r>
              <a:rPr lang="en-US" altLang="zh-TW" b="1" i="1" dirty="0"/>
              <a:t>E.g., </a:t>
            </a:r>
            <a:r>
              <a:rPr lang="en-US" altLang="zh-TW" dirty="0"/>
              <a:t>Sorting </a:t>
            </a:r>
            <a:r>
              <a:rPr lang="en-US" altLang="zh-TW" i="1" dirty="0"/>
              <a:t>n </a:t>
            </a:r>
            <a:r>
              <a:rPr lang="en-US" altLang="zh-TW" dirty="0"/>
              <a:t>items</a:t>
            </a:r>
          </a:p>
          <a:p>
            <a:pPr lvl="1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D0A8466-7C23-4CC8-B8BD-053516A858E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3545" y="4978004"/>
            <a:ext cx="1535998" cy="646331"/>
          </a:xfrm>
          <a:prstGeom prst="rect">
            <a:avLst/>
          </a:prstGeom>
          <a:blipFill rotWithShape="1">
            <a:blip r:embed="rId2"/>
            <a:stretch>
              <a:fillRect l="-3571" t="-5660" r="-2778" b="-188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27" name="圓角矩形 2">
            <a:extLst>
              <a:ext uri="{FF2B5EF4-FFF2-40B4-BE49-F238E27FC236}">
                <a16:creationId xmlns:a16="http://schemas.microsoft.com/office/drawing/2014/main" id="{C34938B6-9053-4C87-9ED2-AC503C128457}"/>
              </a:ext>
            </a:extLst>
          </p:cNvPr>
          <p:cNvSpPr/>
          <p:nvPr/>
        </p:nvSpPr>
        <p:spPr>
          <a:xfrm>
            <a:off x="1992313" y="4941889"/>
            <a:ext cx="1619250" cy="71913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EB755AD-5073-4FD9-9D37-B63F88E010F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8984" y="4978004"/>
            <a:ext cx="1309141" cy="646331"/>
          </a:xfrm>
          <a:prstGeom prst="rect">
            <a:avLst/>
          </a:prstGeom>
          <a:blipFill rotWithShape="1">
            <a:blip r:embed="rId3"/>
            <a:stretch>
              <a:fillRect l="-4206" t="-5660" b="-849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29" name="圓角矩形 10">
            <a:extLst>
              <a:ext uri="{FF2B5EF4-FFF2-40B4-BE49-F238E27FC236}">
                <a16:creationId xmlns:a16="http://schemas.microsoft.com/office/drawing/2014/main" id="{EC9A5348-4253-4283-87F7-3FDBD1C67B8D}"/>
              </a:ext>
            </a:extLst>
          </p:cNvPr>
          <p:cNvSpPr/>
          <p:nvPr/>
        </p:nvSpPr>
        <p:spPr>
          <a:xfrm>
            <a:off x="3756025" y="4941889"/>
            <a:ext cx="1619250" cy="719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4452E9-173A-493B-B7DD-0AAEFEBAD8DB}"/>
              </a:ext>
            </a:extLst>
          </p:cNvPr>
          <p:cNvSpPr/>
          <p:nvPr/>
        </p:nvSpPr>
        <p:spPr>
          <a:xfrm>
            <a:off x="8399463" y="4508501"/>
            <a:ext cx="1981200" cy="14398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B050"/>
                </a:solidFill>
              </a:rPr>
              <a:t>Slower Computer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132B59E-C9E4-43D1-B2FC-E31A19B9D5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53320" y="5050092"/>
            <a:ext cx="1333185" cy="646331"/>
          </a:xfrm>
          <a:prstGeom prst="rect">
            <a:avLst/>
          </a:prstGeom>
          <a:blipFill rotWithShape="1">
            <a:blip r:embed="rId4"/>
            <a:stretch>
              <a:fillRect l="-4110" t="-5660" b="-849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2" name="圓角矩形 17">
            <a:extLst>
              <a:ext uri="{FF2B5EF4-FFF2-40B4-BE49-F238E27FC236}">
                <a16:creationId xmlns:a16="http://schemas.microsoft.com/office/drawing/2014/main" id="{62B906DC-991B-4B74-8453-A9F2BEEB877F}"/>
              </a:ext>
            </a:extLst>
          </p:cNvPr>
          <p:cNvSpPr/>
          <p:nvPr/>
        </p:nvSpPr>
        <p:spPr>
          <a:xfrm>
            <a:off x="8580438" y="5013325"/>
            <a:ext cx="1619250" cy="71913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59A4E3-9561-4AFD-A7B6-2114FB89C7E1}"/>
              </a:ext>
            </a:extLst>
          </p:cNvPr>
          <p:cNvSpPr/>
          <p:nvPr/>
        </p:nvSpPr>
        <p:spPr>
          <a:xfrm>
            <a:off x="6240463" y="4508501"/>
            <a:ext cx="1979612" cy="1439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Faster Computer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AA6FB9D-EED8-4A5C-A27F-401C6D6BC9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62217" y="5050092"/>
            <a:ext cx="1535998" cy="646331"/>
          </a:xfrm>
          <a:prstGeom prst="rect">
            <a:avLst/>
          </a:prstGeom>
          <a:blipFill rotWithShape="1">
            <a:blip r:embed="rId5"/>
            <a:stretch>
              <a:fillRect l="-3175" t="-5660" r="-317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5" name="圓角矩形 21">
            <a:extLst>
              <a:ext uri="{FF2B5EF4-FFF2-40B4-BE49-F238E27FC236}">
                <a16:creationId xmlns:a16="http://schemas.microsoft.com/office/drawing/2014/main" id="{13EA4A04-C261-4FE7-8710-1393B0A89240}"/>
              </a:ext>
            </a:extLst>
          </p:cNvPr>
          <p:cNvSpPr/>
          <p:nvPr/>
        </p:nvSpPr>
        <p:spPr>
          <a:xfrm>
            <a:off x="6419850" y="5013325"/>
            <a:ext cx="1620838" cy="71913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6" name="向右箭號 11">
            <a:extLst>
              <a:ext uri="{FF2B5EF4-FFF2-40B4-BE49-F238E27FC236}">
                <a16:creationId xmlns:a16="http://schemas.microsoft.com/office/drawing/2014/main" id="{D00DB782-9606-4B48-96DC-CBF3FED3072D}"/>
              </a:ext>
            </a:extLst>
          </p:cNvPr>
          <p:cNvSpPr/>
          <p:nvPr/>
        </p:nvSpPr>
        <p:spPr>
          <a:xfrm>
            <a:off x="5556250" y="5030788"/>
            <a:ext cx="539750" cy="5397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0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FAB35-9F33-444A-9684-2A050751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What kind of problem can be solved by algorithm?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558A0-3EAD-4239-AF22-8CEEBAB3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Efficiency</a:t>
            </a:r>
          </a:p>
          <a:p>
            <a:pPr lvl="1"/>
            <a:r>
              <a:rPr lang="en-US" altLang="zh-TW" i="1" dirty="0"/>
              <a:t>These difference can be significant than differences due to hardware and software</a:t>
            </a:r>
          </a:p>
          <a:p>
            <a:pPr lvl="1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EF55DB-7C2F-4444-B9BD-DB3203CD8046}"/>
              </a:ext>
            </a:extLst>
          </p:cNvPr>
          <p:cNvSpPr/>
          <p:nvPr/>
        </p:nvSpPr>
        <p:spPr>
          <a:xfrm>
            <a:off x="4008438" y="3321051"/>
            <a:ext cx="1979612" cy="12604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B050"/>
                </a:solidFill>
              </a:rPr>
              <a:t>Slower Computer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252733E-4F3B-483C-A54C-B42D6F076CB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0832" y="3753948"/>
            <a:ext cx="1363643" cy="646331"/>
          </a:xfrm>
          <a:prstGeom prst="rect">
            <a:avLst/>
          </a:prstGeom>
          <a:blipFill rotWithShape="1">
            <a:blip r:embed="rId2"/>
            <a:stretch>
              <a:fillRect l="-3571" t="-5660" b="-849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22" name="圓角矩形 17">
            <a:extLst>
              <a:ext uri="{FF2B5EF4-FFF2-40B4-BE49-F238E27FC236}">
                <a16:creationId xmlns:a16="http://schemas.microsoft.com/office/drawing/2014/main" id="{C4667C9F-CED0-40AB-89D0-CD1EF8112738}"/>
              </a:ext>
            </a:extLst>
          </p:cNvPr>
          <p:cNvSpPr/>
          <p:nvPr/>
        </p:nvSpPr>
        <p:spPr>
          <a:xfrm>
            <a:off x="4187825" y="3716339"/>
            <a:ext cx="1619250" cy="720725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91E161-E60E-4986-9298-EA1297E50BC3}"/>
              </a:ext>
            </a:extLst>
          </p:cNvPr>
          <p:cNvSpPr/>
          <p:nvPr/>
        </p:nvSpPr>
        <p:spPr>
          <a:xfrm>
            <a:off x="1847851" y="3321051"/>
            <a:ext cx="1979613" cy="12604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Faster Computer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6B9A79-575E-41B0-8C9F-6FB12B41096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9729" y="3753948"/>
            <a:ext cx="1535998" cy="646331"/>
          </a:xfrm>
          <a:prstGeom prst="rect">
            <a:avLst/>
          </a:prstGeom>
          <a:blipFill rotWithShape="1">
            <a:blip r:embed="rId3"/>
            <a:stretch>
              <a:fillRect l="-3586" t="-5660" r="-318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25" name="圓角矩形 21">
            <a:extLst>
              <a:ext uri="{FF2B5EF4-FFF2-40B4-BE49-F238E27FC236}">
                <a16:creationId xmlns:a16="http://schemas.microsoft.com/office/drawing/2014/main" id="{26642EC1-0230-4A35-A2F7-908DAD2B21FE}"/>
              </a:ext>
            </a:extLst>
          </p:cNvPr>
          <p:cNvSpPr/>
          <p:nvPr/>
        </p:nvSpPr>
        <p:spPr>
          <a:xfrm>
            <a:off x="2027239" y="3716339"/>
            <a:ext cx="1620837" cy="720725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60AC36-E805-4CBF-A1C8-6408AE981B7C}"/>
              </a:ext>
            </a:extLst>
          </p:cNvPr>
          <p:cNvSpPr/>
          <p:nvPr/>
        </p:nvSpPr>
        <p:spPr>
          <a:xfrm>
            <a:off x="4008438" y="5265739"/>
            <a:ext cx="1979612" cy="1258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B050"/>
                </a:solidFill>
              </a:rPr>
              <a:t>Slower Computer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57303F1-0560-4640-9BF1-CE41BDD7627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0832" y="5734148"/>
            <a:ext cx="1333185" cy="646331"/>
          </a:xfrm>
          <a:prstGeom prst="rect">
            <a:avLst/>
          </a:prstGeom>
          <a:blipFill rotWithShape="1">
            <a:blip r:embed="rId4"/>
            <a:stretch>
              <a:fillRect l="-3653" t="-5660" b="-849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28" name="圓角矩形 25">
            <a:extLst>
              <a:ext uri="{FF2B5EF4-FFF2-40B4-BE49-F238E27FC236}">
                <a16:creationId xmlns:a16="http://schemas.microsoft.com/office/drawing/2014/main" id="{36237347-60DC-4CFA-B0B4-F6958F1BCB68}"/>
              </a:ext>
            </a:extLst>
          </p:cNvPr>
          <p:cNvSpPr/>
          <p:nvPr/>
        </p:nvSpPr>
        <p:spPr>
          <a:xfrm>
            <a:off x="4187825" y="5697539"/>
            <a:ext cx="1619250" cy="719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C4BB93-9554-416C-B25D-068941AE725A}"/>
              </a:ext>
            </a:extLst>
          </p:cNvPr>
          <p:cNvSpPr/>
          <p:nvPr/>
        </p:nvSpPr>
        <p:spPr>
          <a:xfrm>
            <a:off x="1847851" y="5265739"/>
            <a:ext cx="1979613" cy="1258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TW" sz="1600" b="1" dirty="0">
                <a:solidFill>
                  <a:srgbClr val="0070C0"/>
                </a:solidFill>
              </a:rPr>
              <a:t>Faster Computer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2055F74-01F8-4B3E-A5BC-7F4E21ACBE1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9729" y="5734148"/>
            <a:ext cx="1535998" cy="646331"/>
          </a:xfrm>
          <a:prstGeom prst="rect">
            <a:avLst/>
          </a:prstGeom>
          <a:blipFill rotWithShape="1">
            <a:blip r:embed="rId5"/>
            <a:stretch>
              <a:fillRect l="-3586" t="-5660" r="-318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1" name="圓角矩形 29">
            <a:extLst>
              <a:ext uri="{FF2B5EF4-FFF2-40B4-BE49-F238E27FC236}">
                <a16:creationId xmlns:a16="http://schemas.microsoft.com/office/drawing/2014/main" id="{A2B73EF2-1C86-4E8E-AD66-576B8D5C42C3}"/>
              </a:ext>
            </a:extLst>
          </p:cNvPr>
          <p:cNvSpPr/>
          <p:nvPr/>
        </p:nvSpPr>
        <p:spPr>
          <a:xfrm>
            <a:off x="2027239" y="5697539"/>
            <a:ext cx="1620837" cy="719137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6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39EAB2-3E43-4EAD-89BF-7FA0121C43C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84915" y="2961088"/>
            <a:ext cx="1603324" cy="369332"/>
          </a:xfrm>
          <a:prstGeom prst="rect">
            <a:avLst/>
          </a:prstGeom>
          <a:blipFill rotWithShape="1">
            <a:blip r:embed="rId6"/>
            <a:stretch>
              <a:fillRect l="-3042" t="-8333" b="-2666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6E9FA6-903C-4E3C-876F-746CAA989D0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1665" y="4905144"/>
            <a:ext cx="1713867" cy="375552"/>
          </a:xfrm>
          <a:prstGeom prst="rect">
            <a:avLst/>
          </a:prstGeom>
          <a:blipFill rotWithShape="1">
            <a:blip r:embed="rId7"/>
            <a:stretch>
              <a:fillRect l="-3203" t="-4918" b="-27869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F70679A-9894-43D7-899F-C3008369AE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30346" y="3681168"/>
            <a:ext cx="4070345" cy="590354"/>
          </a:xfrm>
          <a:prstGeom prst="rect">
            <a:avLst/>
          </a:prstGeom>
          <a:blipFill rotWithShape="1">
            <a:blip r:embed="rId8"/>
            <a:stretch>
              <a:fillRect l="-749" t="-2062" b="-12371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AB5AB0-3F53-4DFE-B545-8EA832E3B5D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30345" y="5571628"/>
            <a:ext cx="4602286" cy="595932"/>
          </a:xfrm>
          <a:prstGeom prst="rect">
            <a:avLst/>
          </a:prstGeom>
          <a:blipFill rotWithShape="1">
            <a:blip r:embed="rId9"/>
            <a:stretch>
              <a:fillRect l="-662" t="-2041" b="-1224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TW" altLang="en-US" sz="1600">
                <a:noFill/>
                <a:latin typeface="Arial" charset="0"/>
                <a:ea typeface="新細明體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238530"/>
      </p:ext>
    </p:extLst>
  </p:cSld>
  <p:clrMapOvr>
    <a:masterClrMapping/>
  </p:clrMapOvr>
</p:sld>
</file>

<file path=ppt/theme/theme1.xml><?xml version="1.0" encoding="utf-8"?>
<a:theme xmlns:a="http://schemas.openxmlformats.org/drawingml/2006/main" name="成功大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成功大學" id="{05D4D663-4E5B-4BB2-B7C7-2CB5BA656208}" vid="{80899A51-7B67-445F-AE80-8C3F436F41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成功大學</Template>
  <TotalTime>2255</TotalTime>
  <Words>455</Words>
  <Application>Microsoft Office PowerPoint</Application>
  <PresentationFormat>寬螢幕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Cambria Math</vt:lpstr>
      <vt:lpstr>成功大學</vt:lpstr>
      <vt:lpstr>Chapter 1 The Role of the Algorithms in Computing</vt:lpstr>
      <vt:lpstr>Algorithms</vt:lpstr>
      <vt:lpstr>PowerPoint 簡報</vt:lpstr>
      <vt:lpstr>What kind of problem can be solved by algorithm?</vt:lpstr>
      <vt:lpstr>What kind of problem can be solved by algorithm?</vt:lpstr>
      <vt:lpstr>What kind of problem can be solved by algorithm?</vt:lpstr>
      <vt:lpstr>What kind of problem can be solved by algorithm?</vt:lpstr>
      <vt:lpstr>What kind of problem can be solved by algorithm?</vt:lpstr>
      <vt:lpstr>What kind of problem can be solved by algorithm?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2021-02-21T11:13:02Z</dcterms:created>
  <dcterms:modified xsi:type="dcterms:W3CDTF">2021-02-23T00:48:28Z</dcterms:modified>
</cp:coreProperties>
</file>