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57" r:id="rId3"/>
    <p:sldId id="282" r:id="rId4"/>
    <p:sldId id="284" r:id="rId5"/>
    <p:sldId id="285" r:id="rId6"/>
    <p:sldId id="287" r:id="rId7"/>
    <p:sldId id="288" r:id="rId8"/>
    <p:sldId id="289" r:id="rId9"/>
    <p:sldId id="290" r:id="rId10"/>
    <p:sldId id="291" r:id="rId11"/>
    <p:sldId id="314" r:id="rId12"/>
    <p:sldId id="292" r:id="rId13"/>
    <p:sldId id="316" r:id="rId14"/>
    <p:sldId id="293" r:id="rId15"/>
    <p:sldId id="315" r:id="rId16"/>
    <p:sldId id="294" r:id="rId17"/>
    <p:sldId id="295" r:id="rId18"/>
    <p:sldId id="296" r:id="rId19"/>
    <p:sldId id="317" r:id="rId20"/>
    <p:sldId id="318" r:id="rId21"/>
    <p:sldId id="319" r:id="rId22"/>
    <p:sldId id="297" r:id="rId23"/>
    <p:sldId id="298" r:id="rId24"/>
    <p:sldId id="300" r:id="rId25"/>
    <p:sldId id="302" r:id="rId26"/>
    <p:sldId id="303" r:id="rId27"/>
    <p:sldId id="304" r:id="rId28"/>
    <p:sldId id="320" r:id="rId29"/>
    <p:sldId id="305" r:id="rId30"/>
    <p:sldId id="321" r:id="rId31"/>
    <p:sldId id="332" r:id="rId32"/>
    <p:sldId id="306" r:id="rId33"/>
    <p:sldId id="331" r:id="rId34"/>
    <p:sldId id="307" r:id="rId35"/>
    <p:sldId id="308" r:id="rId36"/>
    <p:sldId id="322" r:id="rId37"/>
    <p:sldId id="309" r:id="rId38"/>
    <p:sldId id="310" r:id="rId39"/>
    <p:sldId id="311" r:id="rId40"/>
    <p:sldId id="312" r:id="rId41"/>
    <p:sldId id="323" r:id="rId42"/>
    <p:sldId id="313" r:id="rId43"/>
    <p:sldId id="324" r:id="rId44"/>
    <p:sldId id="325" r:id="rId45"/>
    <p:sldId id="326" r:id="rId46"/>
    <p:sldId id="327" r:id="rId47"/>
    <p:sldId id="328" r:id="rId48"/>
    <p:sldId id="329" r:id="rId49"/>
    <p:sldId id="330" r:id="rId5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E2AAFD-DEC3-405C-B321-B595B6A0AAF6}" type="datetimeFigureOut">
              <a:rPr lang="zh-TW" altLang="en-US" smtClean="0"/>
              <a:t>2021/3/23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C8DAF-E379-4820-95C0-EAF48BC34E02}" type="slidenum">
              <a:rPr lang="zh-TW" altLang="en-US" smtClean="0"/>
              <a:t>‹#›</a:t>
            </a:fld>
            <a:endParaRPr lang="zh-TW" altLang="en-US"/>
          </a:p>
        </p:txBody>
      </p:sp>
    </p:spTree>
    <p:extLst>
      <p:ext uri="{BB962C8B-B14F-4D97-AF65-F5344CB8AC3E}">
        <p14:creationId xmlns:p14="http://schemas.microsoft.com/office/powerpoint/2010/main" val="225769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487488" y="1988841"/>
            <a:ext cx="9264352" cy="1758057"/>
          </a:xfrm>
        </p:spPr>
        <p:txBody>
          <a:bodyPr/>
          <a:lstStyle>
            <a:lvl1pPr algn="ctr">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2543606" y="4149080"/>
            <a:ext cx="7392821" cy="720080"/>
          </a:xfrm>
        </p:spPr>
        <p:txBody>
          <a:bodyPr>
            <a:normAutofit/>
          </a:bodyPr>
          <a:lstStyle>
            <a:lvl1pPr marL="0" indent="0" algn="ctr">
              <a:buNone/>
              <a:defRPr sz="2800"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zh-TW" altLang="en-US" dirty="0"/>
          </a:p>
        </p:txBody>
      </p:sp>
      <p:sp>
        <p:nvSpPr>
          <p:cNvPr id="4" name="日期版面配置區 3"/>
          <p:cNvSpPr>
            <a:spLocks noGrp="1"/>
          </p:cNvSpPr>
          <p:nvPr>
            <p:ph type="dt" sz="half" idx="10"/>
          </p:nvPr>
        </p:nvSpPr>
        <p:spPr/>
        <p:txBody>
          <a:bodyPr/>
          <a:lstStyle/>
          <a:p>
            <a:fld id="{1C8FD678-6168-4F48-94F2-48B731811ED4}" type="datetime1">
              <a:rPr lang="zh-TW" altLang="en-US" smtClean="0"/>
              <a:t>2021/3/23</a:t>
            </a:fld>
            <a:endParaRPr lang="zh-TW" altLang="en-US"/>
          </a:p>
        </p:txBody>
      </p:sp>
      <p:sp>
        <p:nvSpPr>
          <p:cNvPr id="6" name="投影片編號版面配置區 5"/>
          <p:cNvSpPr>
            <a:spLocks noGrp="1"/>
          </p:cNvSpPr>
          <p:nvPr>
            <p:ph type="sldNum" sz="quarter" idx="12"/>
          </p:nvPr>
        </p:nvSpPr>
        <p:spPr/>
        <p:txBody>
          <a:bodyPr/>
          <a:lstStyle/>
          <a:p>
            <a:fld id="{C087288C-9883-4D44-B068-F26062673494}" type="slidenum">
              <a:rPr lang="zh-TW" altLang="en-US" smtClean="0"/>
              <a:t>‹#›</a:t>
            </a:fld>
            <a:endParaRPr lang="zh-TW" altLang="en-US"/>
          </a:p>
        </p:txBody>
      </p:sp>
    </p:spTree>
    <p:extLst>
      <p:ext uri="{BB962C8B-B14F-4D97-AF65-F5344CB8AC3E}">
        <p14:creationId xmlns:p14="http://schemas.microsoft.com/office/powerpoint/2010/main" val="3524913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E5941002-0D38-4915-A054-1D3FF7C5557F}" type="datetime1">
              <a:rPr lang="zh-TW" altLang="en-US" smtClean="0"/>
              <a:t>2021/3/23</a:t>
            </a:fld>
            <a:endParaRPr lang="zh-TW" altLang="en-US"/>
          </a:p>
        </p:txBody>
      </p:sp>
      <p:sp>
        <p:nvSpPr>
          <p:cNvPr id="5" name="頁尾版面配置區 4"/>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p:txBody>
          <a:bodyPr/>
          <a:lstStyle/>
          <a:p>
            <a:fld id="{C087288C-9883-4D44-B068-F26062673494}" type="slidenum">
              <a:rPr lang="zh-TW" altLang="en-US" smtClean="0"/>
              <a:t>‹#›</a:t>
            </a:fld>
            <a:endParaRPr lang="zh-TW" altLang="en-US"/>
          </a:p>
        </p:txBody>
      </p:sp>
    </p:spTree>
    <p:extLst>
      <p:ext uri="{BB962C8B-B14F-4D97-AF65-F5344CB8AC3E}">
        <p14:creationId xmlns:p14="http://schemas.microsoft.com/office/powerpoint/2010/main" val="416737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9200" y="274639"/>
            <a:ext cx="27432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09600" y="274639"/>
            <a:ext cx="80264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9654F34-F7A8-49FB-B802-0D6B97EB6B75}" type="datetime1">
              <a:rPr lang="zh-TW" altLang="en-US" smtClean="0"/>
              <a:t>2021/3/23</a:t>
            </a:fld>
            <a:endParaRPr lang="zh-TW" altLang="en-US"/>
          </a:p>
        </p:txBody>
      </p:sp>
      <p:sp>
        <p:nvSpPr>
          <p:cNvPr id="5" name="頁尾版面配置區 4"/>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p:txBody>
          <a:bodyPr/>
          <a:lstStyle/>
          <a:p>
            <a:fld id="{C087288C-9883-4D44-B068-F26062673494}" type="slidenum">
              <a:rPr lang="zh-TW" altLang="en-US" smtClean="0"/>
              <a:t>‹#›</a:t>
            </a:fld>
            <a:endParaRPr lang="zh-TW" altLang="en-US"/>
          </a:p>
        </p:txBody>
      </p:sp>
    </p:spTree>
    <p:extLst>
      <p:ext uri="{BB962C8B-B14F-4D97-AF65-F5344CB8AC3E}">
        <p14:creationId xmlns:p14="http://schemas.microsoft.com/office/powerpoint/2010/main" val="1818555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191600" y="274650"/>
            <a:ext cx="8616800" cy="11430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zh-TW" altLang="en-US"/>
              <a:t>按一下以編輯母片標題樣式</a:t>
            </a:r>
            <a:endParaRPr/>
          </a:p>
        </p:txBody>
      </p:sp>
      <p:sp>
        <p:nvSpPr>
          <p:cNvPr id="33" name="Google Shape;33;p5"/>
          <p:cNvSpPr txBox="1">
            <a:spLocks noGrp="1"/>
          </p:cNvSpPr>
          <p:nvPr>
            <p:ph type="body" idx="1"/>
          </p:nvPr>
        </p:nvSpPr>
        <p:spPr>
          <a:xfrm>
            <a:off x="1191600" y="1831450"/>
            <a:ext cx="8616800" cy="47364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pPr lvl="0"/>
            <a:r>
              <a:rPr lang="zh-TW" altLang="en-US"/>
              <a:t>按一下以編輯母片文字樣式</a:t>
            </a:r>
          </a:p>
        </p:txBody>
      </p:sp>
      <p:sp>
        <p:nvSpPr>
          <p:cNvPr id="34" name="Google Shape;34;p5"/>
          <p:cNvSpPr/>
          <p:nvPr/>
        </p:nvSpPr>
        <p:spPr>
          <a:xfrm>
            <a:off x="9808488" y="6755100"/>
            <a:ext cx="11916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 name="Google Shape;35;p5"/>
          <p:cNvSpPr/>
          <p:nvPr/>
        </p:nvSpPr>
        <p:spPr>
          <a:xfrm>
            <a:off x="11000416" y="6755100"/>
            <a:ext cx="11916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 name="Google Shape;36;p5"/>
          <p:cNvSpPr/>
          <p:nvPr/>
        </p:nvSpPr>
        <p:spPr>
          <a:xfrm>
            <a:off x="0" y="6755100"/>
            <a:ext cx="11916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5"/>
          <p:cNvSpPr/>
          <p:nvPr/>
        </p:nvSpPr>
        <p:spPr>
          <a:xfrm>
            <a:off x="1191613" y="6755100"/>
            <a:ext cx="86168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5"/>
          <p:cNvSpPr txBox="1">
            <a:spLocks noGrp="1"/>
          </p:cNvSpPr>
          <p:nvPr>
            <p:ph type="sldNum" idx="12"/>
          </p:nvPr>
        </p:nvSpPr>
        <p:spPr>
          <a:xfrm>
            <a:off x="11307433" y="6364177"/>
            <a:ext cx="7316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087288C-9883-4D44-B068-F26062673494}" type="slidenum">
              <a:rPr lang="zh-TW" altLang="en-US" smtClean="0"/>
              <a:t>‹#›</a:t>
            </a:fld>
            <a:endParaRPr lang="zh-TW" altLang="en-US"/>
          </a:p>
        </p:txBody>
      </p:sp>
    </p:spTree>
    <p:extLst>
      <p:ext uri="{BB962C8B-B14F-4D97-AF65-F5344CB8AC3E}">
        <p14:creationId xmlns:p14="http://schemas.microsoft.com/office/powerpoint/2010/main" val="2899213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日期版面配置區 3"/>
          <p:cNvSpPr>
            <a:spLocks noGrp="1"/>
          </p:cNvSpPr>
          <p:nvPr>
            <p:ph type="dt" sz="half" idx="10"/>
          </p:nvPr>
        </p:nvSpPr>
        <p:spPr/>
        <p:txBody>
          <a:bodyPr/>
          <a:lstStyle/>
          <a:p>
            <a:fld id="{26951E9E-9466-4880-BA31-0F27C6386D7D}" type="datetime1">
              <a:rPr lang="zh-TW" altLang="en-US" smtClean="0"/>
              <a:t>2021/3/23</a:t>
            </a:fld>
            <a:endParaRPr lang="zh-TW" altLang="en-US"/>
          </a:p>
        </p:txBody>
      </p:sp>
      <p:sp>
        <p:nvSpPr>
          <p:cNvPr id="5" name="頁尾版面配置區 4"/>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p:txBody>
          <a:bodyPr/>
          <a:lstStyle/>
          <a:p>
            <a:fld id="{C087288C-9883-4D44-B068-F26062673494}" type="slidenum">
              <a:rPr lang="zh-TW" altLang="en-US" smtClean="0"/>
              <a:t>‹#›</a:t>
            </a:fld>
            <a:endParaRPr lang="zh-TW" altLang="en-US"/>
          </a:p>
        </p:txBody>
      </p:sp>
    </p:spTree>
    <p:extLst>
      <p:ext uri="{BB962C8B-B14F-4D97-AF65-F5344CB8AC3E}">
        <p14:creationId xmlns:p14="http://schemas.microsoft.com/office/powerpoint/2010/main" val="260460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E1AD38E8-6E68-4790-A4D0-8A03B082257B}" type="datetime1">
              <a:rPr lang="zh-TW" altLang="en-US" smtClean="0"/>
              <a:t>2021/3/23</a:t>
            </a:fld>
            <a:endParaRPr lang="zh-TW" altLang="en-US"/>
          </a:p>
        </p:txBody>
      </p:sp>
      <p:sp>
        <p:nvSpPr>
          <p:cNvPr id="5" name="頁尾版面配置區 4"/>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p:txBody>
          <a:bodyPr/>
          <a:lstStyle/>
          <a:p>
            <a:fld id="{C087288C-9883-4D44-B068-F26062673494}" type="slidenum">
              <a:rPr lang="zh-TW" altLang="en-US" smtClean="0"/>
              <a:t>‹#›</a:t>
            </a:fld>
            <a:endParaRPr lang="zh-TW" altLang="en-US"/>
          </a:p>
        </p:txBody>
      </p:sp>
    </p:spTree>
    <p:extLst>
      <p:ext uri="{BB962C8B-B14F-4D97-AF65-F5344CB8AC3E}">
        <p14:creationId xmlns:p14="http://schemas.microsoft.com/office/powerpoint/2010/main" val="1108450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CD699647-E533-4DED-8E51-C673EF8AD764}" type="datetime1">
              <a:rPr lang="zh-TW" altLang="en-US" smtClean="0"/>
              <a:t>2021/3/23</a:t>
            </a:fld>
            <a:endParaRPr lang="zh-TW" altLang="en-US"/>
          </a:p>
        </p:txBody>
      </p:sp>
      <p:sp>
        <p:nvSpPr>
          <p:cNvPr id="6" name="頁尾版面配置區 5"/>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p:txBody>
          <a:bodyPr/>
          <a:lstStyle/>
          <a:p>
            <a:fld id="{C087288C-9883-4D44-B068-F26062673494}" type="slidenum">
              <a:rPr lang="zh-TW" altLang="en-US" smtClean="0"/>
              <a:t>‹#›</a:t>
            </a:fld>
            <a:endParaRPr lang="zh-TW" altLang="en-US"/>
          </a:p>
        </p:txBody>
      </p:sp>
    </p:spTree>
    <p:extLst>
      <p:ext uri="{BB962C8B-B14F-4D97-AF65-F5344CB8AC3E}">
        <p14:creationId xmlns:p14="http://schemas.microsoft.com/office/powerpoint/2010/main" val="2191021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C21A74BA-8AF9-451C-98FC-5DF429C4F0F8}" type="datetime1">
              <a:rPr lang="zh-TW" altLang="en-US" smtClean="0"/>
              <a:t>2021/3/23</a:t>
            </a:fld>
            <a:endParaRPr lang="zh-TW" altLang="en-US"/>
          </a:p>
        </p:txBody>
      </p:sp>
      <p:sp>
        <p:nvSpPr>
          <p:cNvPr id="8" name="頁尾版面配置區 7"/>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9" name="投影片編號版面配置區 8"/>
          <p:cNvSpPr>
            <a:spLocks noGrp="1"/>
          </p:cNvSpPr>
          <p:nvPr>
            <p:ph type="sldNum" sz="quarter" idx="12"/>
          </p:nvPr>
        </p:nvSpPr>
        <p:spPr/>
        <p:txBody>
          <a:bodyPr/>
          <a:lstStyle/>
          <a:p>
            <a:fld id="{C087288C-9883-4D44-B068-F26062673494}" type="slidenum">
              <a:rPr lang="zh-TW" altLang="en-US" smtClean="0"/>
              <a:t>‹#›</a:t>
            </a:fld>
            <a:endParaRPr lang="zh-TW" altLang="en-US"/>
          </a:p>
        </p:txBody>
      </p:sp>
    </p:spTree>
    <p:extLst>
      <p:ext uri="{BB962C8B-B14F-4D97-AF65-F5344CB8AC3E}">
        <p14:creationId xmlns:p14="http://schemas.microsoft.com/office/powerpoint/2010/main" val="3570481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71CA5CD4-05CF-4D2A-84DC-196ADE6E7384}" type="datetime1">
              <a:rPr lang="zh-TW" altLang="en-US" smtClean="0"/>
              <a:t>2021/3/23</a:t>
            </a:fld>
            <a:endParaRPr lang="zh-TW" altLang="en-US"/>
          </a:p>
        </p:txBody>
      </p:sp>
      <p:sp>
        <p:nvSpPr>
          <p:cNvPr id="4" name="頁尾版面配置區 3"/>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5" name="投影片編號版面配置區 4"/>
          <p:cNvSpPr>
            <a:spLocks noGrp="1"/>
          </p:cNvSpPr>
          <p:nvPr>
            <p:ph type="sldNum" sz="quarter" idx="12"/>
          </p:nvPr>
        </p:nvSpPr>
        <p:spPr/>
        <p:txBody>
          <a:bodyPr/>
          <a:lstStyle/>
          <a:p>
            <a:fld id="{C087288C-9883-4D44-B068-F26062673494}" type="slidenum">
              <a:rPr lang="zh-TW" altLang="en-US" smtClean="0"/>
              <a:t>‹#›</a:t>
            </a:fld>
            <a:endParaRPr lang="zh-TW" altLang="en-US"/>
          </a:p>
        </p:txBody>
      </p:sp>
    </p:spTree>
    <p:extLst>
      <p:ext uri="{BB962C8B-B14F-4D97-AF65-F5344CB8AC3E}">
        <p14:creationId xmlns:p14="http://schemas.microsoft.com/office/powerpoint/2010/main" val="72217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E50013C-9DE9-4357-BF67-A10CCD905558}" type="datetime1">
              <a:rPr lang="zh-TW" altLang="en-US" smtClean="0"/>
              <a:t>2021/3/23</a:t>
            </a:fld>
            <a:endParaRPr lang="zh-TW" altLang="en-US"/>
          </a:p>
        </p:txBody>
      </p:sp>
      <p:sp>
        <p:nvSpPr>
          <p:cNvPr id="3" name="頁尾版面配置區 2"/>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4" name="投影片編號版面配置區 3"/>
          <p:cNvSpPr>
            <a:spLocks noGrp="1"/>
          </p:cNvSpPr>
          <p:nvPr>
            <p:ph type="sldNum" sz="quarter" idx="12"/>
          </p:nvPr>
        </p:nvSpPr>
        <p:spPr/>
        <p:txBody>
          <a:bodyPr/>
          <a:lstStyle/>
          <a:p>
            <a:fld id="{C087288C-9883-4D44-B068-F26062673494}" type="slidenum">
              <a:rPr lang="zh-TW" altLang="en-US" smtClean="0"/>
              <a:t>‹#›</a:t>
            </a:fld>
            <a:endParaRPr lang="zh-TW" altLang="en-US"/>
          </a:p>
        </p:txBody>
      </p:sp>
    </p:spTree>
    <p:extLst>
      <p:ext uri="{BB962C8B-B14F-4D97-AF65-F5344CB8AC3E}">
        <p14:creationId xmlns:p14="http://schemas.microsoft.com/office/powerpoint/2010/main" val="71235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B55267C2-A12F-4DBB-9A49-20F0D901A4AA}" type="datetime1">
              <a:rPr lang="zh-TW" altLang="en-US" smtClean="0"/>
              <a:t>2021/3/23</a:t>
            </a:fld>
            <a:endParaRPr lang="zh-TW" altLang="en-US"/>
          </a:p>
        </p:txBody>
      </p:sp>
      <p:sp>
        <p:nvSpPr>
          <p:cNvPr id="6" name="頁尾版面配置區 5"/>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p:txBody>
          <a:bodyPr/>
          <a:lstStyle/>
          <a:p>
            <a:fld id="{C087288C-9883-4D44-B068-F26062673494}" type="slidenum">
              <a:rPr lang="zh-TW" altLang="en-US" smtClean="0"/>
              <a:t>‹#›</a:t>
            </a:fld>
            <a:endParaRPr lang="zh-TW" altLang="en-US"/>
          </a:p>
        </p:txBody>
      </p:sp>
    </p:spTree>
    <p:extLst>
      <p:ext uri="{BB962C8B-B14F-4D97-AF65-F5344CB8AC3E}">
        <p14:creationId xmlns:p14="http://schemas.microsoft.com/office/powerpoint/2010/main" val="2285073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DCDE331C-DDCF-45B7-A753-15A87ADE8FE0}" type="datetime1">
              <a:rPr lang="zh-TW" altLang="en-US" smtClean="0"/>
              <a:t>2021/3/23</a:t>
            </a:fld>
            <a:endParaRPr lang="zh-TW" altLang="en-US"/>
          </a:p>
        </p:txBody>
      </p:sp>
      <p:sp>
        <p:nvSpPr>
          <p:cNvPr id="6" name="頁尾版面配置區 5"/>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p:txBody>
          <a:bodyPr/>
          <a:lstStyle/>
          <a:p>
            <a:fld id="{C087288C-9883-4D44-B068-F26062673494}" type="slidenum">
              <a:rPr lang="zh-TW" altLang="en-US" smtClean="0"/>
              <a:t>‹#›</a:t>
            </a:fld>
            <a:endParaRPr lang="zh-TW" altLang="en-US"/>
          </a:p>
        </p:txBody>
      </p:sp>
    </p:spTree>
    <p:extLst>
      <p:ext uri="{BB962C8B-B14F-4D97-AF65-F5344CB8AC3E}">
        <p14:creationId xmlns:p14="http://schemas.microsoft.com/office/powerpoint/2010/main" val="2122007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2.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137920"/>
            <a:ext cx="12192000" cy="720080"/>
          </a:xfrm>
          <a:prstGeom prst="rect">
            <a:avLst/>
          </a:prstGeom>
          <a:blipFill>
            <a:blip r:embed="rId14">
              <a:duotone>
                <a:schemeClr val="accent2">
                  <a:shade val="45000"/>
                  <a:satMod val="135000"/>
                </a:schemeClr>
                <a:prstClr val="white"/>
              </a:duotone>
              <a:extLst>
                <a:ext uri="{BEBA8EAE-BF5A-486C-A8C5-ECC9F3942E4B}">
                  <a14:imgProps xmlns:a14="http://schemas.microsoft.com/office/drawing/2010/main">
                    <a14:imgLayer r:embed="rId15">
                      <a14:imgEffect>
                        <a14:artisticTexturizer/>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2" name="標題版面配置區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609600" y="1600201"/>
            <a:ext cx="10972800" cy="442108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9936427" y="6471269"/>
            <a:ext cx="1344149" cy="293117"/>
          </a:xfrm>
          <a:prstGeom prst="rect">
            <a:avLst/>
          </a:prstGeom>
        </p:spPr>
        <p:txBody>
          <a:bodyPr vert="horz" lIns="91440" tIns="45720" rIns="91440" bIns="45720" rtlCol="0" anchor="ctr"/>
          <a:lstStyle>
            <a:lvl1pPr algn="l">
              <a:defRPr sz="1200" b="1">
                <a:solidFill>
                  <a:schemeClr val="tx1"/>
                </a:solidFill>
                <a:latin typeface="+mn-lt"/>
                <a:ea typeface="微軟正黑體" panose="020B0604030504040204" pitchFamily="34" charset="-120"/>
              </a:defRPr>
            </a:lvl1pPr>
          </a:lstStyle>
          <a:p>
            <a:fld id="{660FDE79-04FE-4D69-8587-69BB5D25FE09}" type="datetime1">
              <a:rPr lang="zh-TW" altLang="en-US" smtClean="0"/>
              <a:t>2021/3/23</a:t>
            </a:fld>
            <a:endParaRPr lang="zh-TW" altLang="en-US"/>
          </a:p>
        </p:txBody>
      </p:sp>
      <p:sp>
        <p:nvSpPr>
          <p:cNvPr id="6" name="投影片編號版面配置區 5"/>
          <p:cNvSpPr>
            <a:spLocks noGrp="1"/>
          </p:cNvSpPr>
          <p:nvPr>
            <p:ph type="sldNum" sz="quarter" idx="4"/>
          </p:nvPr>
        </p:nvSpPr>
        <p:spPr>
          <a:xfrm>
            <a:off x="11418068" y="6489341"/>
            <a:ext cx="768085" cy="365125"/>
          </a:xfrm>
          <a:prstGeom prst="rect">
            <a:avLst/>
          </a:prstGeom>
        </p:spPr>
        <p:txBody>
          <a:bodyPr vert="horz" lIns="91440" tIns="45720" rIns="91440" bIns="45720" rtlCol="0" anchor="ctr"/>
          <a:lstStyle>
            <a:lvl1pPr algn="r">
              <a:defRPr sz="1200" b="1">
                <a:solidFill>
                  <a:schemeClr val="tx1"/>
                </a:solidFill>
                <a:latin typeface="+mn-lt"/>
              </a:defRPr>
            </a:lvl1pPr>
          </a:lstStyle>
          <a:p>
            <a:fld id="{C087288C-9883-4D44-B068-F26062673494}" type="slidenum">
              <a:rPr lang="zh-TW" altLang="en-US" smtClean="0"/>
              <a:t>‹#›</a:t>
            </a:fld>
            <a:endParaRPr lang="zh-TW" altLang="en-US"/>
          </a:p>
        </p:txBody>
      </p:sp>
      <p:sp>
        <p:nvSpPr>
          <p:cNvPr id="7" name="文字方塊 6"/>
          <p:cNvSpPr txBox="1"/>
          <p:nvPr/>
        </p:nvSpPr>
        <p:spPr>
          <a:xfrm>
            <a:off x="1209458" y="6165304"/>
            <a:ext cx="6518724" cy="369332"/>
          </a:xfrm>
          <a:prstGeom prst="rect">
            <a:avLst/>
          </a:prstGeom>
          <a:noFill/>
        </p:spPr>
        <p:txBody>
          <a:bodyPr wrap="square" rtlCol="0">
            <a:spAutoFit/>
          </a:bodyPr>
          <a:lstStyle/>
          <a:p>
            <a:r>
              <a:rPr lang="en-US" altLang="zh-TW" sz="1800" dirty="0"/>
              <a:t>National Cheng Kung University</a:t>
            </a:r>
            <a:endParaRPr lang="zh-TW" altLang="en-US" sz="1800" dirty="0"/>
          </a:p>
        </p:txBody>
      </p:sp>
      <p:pic>
        <p:nvPicPr>
          <p:cNvPr id="13" name="圖片 12"/>
          <p:cNvPicPr>
            <a:picLocks noChangeAspect="1"/>
          </p:cNvPicPr>
          <p:nvPr/>
        </p:nvPicPr>
        <p:blipFill>
          <a:blip r:embed="rId16" cstate="print">
            <a:extLst>
              <a:ext uri="{BEBA8EAE-BF5A-486C-A8C5-ECC9F3942E4B}">
                <a14:imgProps xmlns:a14="http://schemas.microsoft.com/office/drawing/2010/main">
                  <a14:imgLayer r:embed="rId17">
                    <a14:imgEffect>
                      <a14:backgroundRemoval t="10000" b="90000" l="10000" r="90000"/>
                    </a14:imgEffect>
                    <a14:imgEffect>
                      <a14:artisticMarker/>
                    </a14:imgEffect>
                  </a14:imgLayer>
                </a14:imgProps>
              </a:ext>
              <a:ext uri="{28A0092B-C50C-407E-A947-70E740481C1C}">
                <a14:useLocalDpi xmlns:a14="http://schemas.microsoft.com/office/drawing/2010/main" val="0"/>
              </a:ext>
            </a:extLst>
          </a:blip>
          <a:stretch>
            <a:fillRect/>
          </a:stretch>
        </p:blipFill>
        <p:spPr>
          <a:xfrm>
            <a:off x="239349" y="6137920"/>
            <a:ext cx="960107" cy="720080"/>
          </a:xfrm>
          <a:prstGeom prst="rect">
            <a:avLst/>
          </a:prstGeom>
          <a:noFill/>
          <a:ln>
            <a:noFill/>
          </a:ln>
        </p:spPr>
      </p:pic>
    </p:spTree>
    <p:extLst>
      <p:ext uri="{BB962C8B-B14F-4D97-AF65-F5344CB8AC3E}">
        <p14:creationId xmlns:p14="http://schemas.microsoft.com/office/powerpoint/2010/main" val="3447756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ea"/>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5.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4.png"/><Relationship Id="rId2"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94.png"/><Relationship Id="rId5" Type="http://schemas.openxmlformats.org/officeDocument/2006/relationships/image" Target="../media/image20.png"/><Relationship Id="rId10" Type="http://schemas.openxmlformats.org/officeDocument/2006/relationships/image" Target="../media/image93.png"/><Relationship Id="rId4" Type="http://schemas.openxmlformats.org/officeDocument/2006/relationships/image" Target="../media/image19.png"/><Relationship Id="rId9" Type="http://schemas.openxmlformats.org/officeDocument/2006/relationships/image" Target="../media/image92.png"/></Relationships>
</file>

<file path=ppt/slides/_rels/slide1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9711DA-D65D-47A8-8788-E37F4166382B}"/>
              </a:ext>
            </a:extLst>
          </p:cNvPr>
          <p:cNvSpPr>
            <a:spLocks noGrp="1"/>
          </p:cNvSpPr>
          <p:nvPr>
            <p:ph type="ctrTitle"/>
          </p:nvPr>
        </p:nvSpPr>
        <p:spPr/>
        <p:txBody>
          <a:bodyPr/>
          <a:lstStyle/>
          <a:p>
            <a:r>
              <a:rPr lang="en-US" altLang="zh-TW" dirty="0"/>
              <a:t>Chapter 7</a:t>
            </a:r>
            <a:br>
              <a:rPr lang="en-US" altLang="zh-TW" dirty="0"/>
            </a:br>
            <a:r>
              <a:rPr lang="en-US" altLang="zh-TW" dirty="0"/>
              <a:t>Quicksort</a:t>
            </a:r>
            <a:endParaRPr lang="zh-TW" altLang="en-US" dirty="0"/>
          </a:p>
        </p:txBody>
      </p:sp>
      <p:sp>
        <p:nvSpPr>
          <p:cNvPr id="3" name="副標題 2">
            <a:extLst>
              <a:ext uri="{FF2B5EF4-FFF2-40B4-BE49-F238E27FC236}">
                <a16:creationId xmlns:a16="http://schemas.microsoft.com/office/drawing/2014/main" id="{EEF07CE1-D4DD-42FF-92D4-CEF8177F26A3}"/>
              </a:ext>
            </a:extLst>
          </p:cNvPr>
          <p:cNvSpPr>
            <a:spLocks noGrp="1"/>
          </p:cNvSpPr>
          <p:nvPr>
            <p:ph type="subTitle" idx="1"/>
          </p:nvPr>
        </p:nvSpPr>
        <p:spPr/>
        <p:txBody>
          <a:bodyPr>
            <a:normAutofit fontScale="47500" lnSpcReduction="20000"/>
          </a:bodyPr>
          <a:lstStyle/>
          <a:p>
            <a:r>
              <a:rPr lang="en-US" altLang="zh-TW" dirty="0"/>
              <a:t>Chi-Yeh Chen</a:t>
            </a:r>
          </a:p>
          <a:p>
            <a:r>
              <a:rPr lang="zh-TW" altLang="en-US" dirty="0"/>
              <a:t>陳奇業</a:t>
            </a:r>
          </a:p>
          <a:p>
            <a:r>
              <a:rPr lang="zh-TW" altLang="en-US" dirty="0"/>
              <a:t>成功大學資訊工程學系</a:t>
            </a:r>
          </a:p>
        </p:txBody>
      </p:sp>
      <p:sp>
        <p:nvSpPr>
          <p:cNvPr id="4" name="投影片編號版面配置區 3">
            <a:extLst>
              <a:ext uri="{FF2B5EF4-FFF2-40B4-BE49-F238E27FC236}">
                <a16:creationId xmlns:a16="http://schemas.microsoft.com/office/drawing/2014/main" id="{C5131379-CE5D-4EEE-A790-E3CE4D705C68}"/>
              </a:ext>
            </a:extLst>
          </p:cNvPr>
          <p:cNvSpPr>
            <a:spLocks noGrp="1"/>
          </p:cNvSpPr>
          <p:nvPr>
            <p:ph type="sldNum" sz="quarter" idx="12"/>
          </p:nvPr>
        </p:nvSpPr>
        <p:spPr/>
        <p:txBody>
          <a:bodyPr/>
          <a:lstStyle/>
          <a:p>
            <a:fld id="{C087288C-9883-4D44-B068-F26062673494}" type="slidenum">
              <a:rPr lang="zh-TW" altLang="en-US" smtClean="0"/>
              <a:t>1</a:t>
            </a:fld>
            <a:endParaRPr lang="zh-TW" altLang="en-US"/>
          </a:p>
        </p:txBody>
      </p:sp>
    </p:spTree>
    <p:extLst>
      <p:ext uri="{BB962C8B-B14F-4D97-AF65-F5344CB8AC3E}">
        <p14:creationId xmlns:p14="http://schemas.microsoft.com/office/powerpoint/2010/main" val="3654965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A1F50F-E8B7-483E-961A-F6DCB2DC809B}"/>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4C7A248-F2CA-409A-B2E1-6BCB28B26925}"/>
                  </a:ext>
                </a:extLst>
              </p:cNvPr>
              <p:cNvSpPr>
                <a:spLocks noGrp="1"/>
              </p:cNvSpPr>
              <p:nvPr>
                <p:ph idx="1"/>
              </p:nvPr>
            </p:nvSpPr>
            <p:spPr/>
            <p:txBody>
              <a:bodyPr>
                <a:normAutofit fontScale="92500" lnSpcReduction="10000"/>
              </a:bodyPr>
              <a:lstStyle/>
              <a:p>
                <a:r>
                  <a:rPr lang="en-US" altLang="zh-TW" b="1" dirty="0">
                    <a:solidFill>
                      <a:srgbClr val="FF0000"/>
                    </a:solidFill>
                  </a:rPr>
                  <a:t>Correctness</a:t>
                </a:r>
                <a:r>
                  <a:rPr lang="en-US" altLang="zh-TW" dirty="0"/>
                  <a:t>: Use the loop invariant to prove correctness of PARTITION.</a:t>
                </a:r>
              </a:p>
              <a:p>
                <a:pPr lvl="1"/>
                <a:r>
                  <a:rPr lang="en-US" altLang="zh-TW" b="1" dirty="0">
                    <a:solidFill>
                      <a:srgbClr val="FF0000"/>
                    </a:solidFill>
                  </a:rPr>
                  <a:t>Initialization</a:t>
                </a:r>
                <a:r>
                  <a:rPr lang="en-US" altLang="zh-TW" dirty="0"/>
                  <a:t>: Before the loop starts, all the conditions of the loop invariant are satisfied, because </a:t>
                </a:r>
                <a14:m>
                  <m:oMath xmlns:m="http://schemas.openxmlformats.org/officeDocument/2006/math">
                    <m:r>
                      <a:rPr lang="en-US" altLang="zh-TW" i="1" dirty="0" smtClean="0">
                        <a:latin typeface="Cambria Math" panose="02040503050406030204" pitchFamily="18" charset="0"/>
                      </a:rPr>
                      <m:t>𝑟</m:t>
                    </m:r>
                  </m:oMath>
                </a14:m>
                <a:r>
                  <a:rPr lang="en-US" altLang="zh-TW" dirty="0"/>
                  <a:t> is the pivot and the subarrays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𝑝</m:t>
                    </m:r>
                    <m:r>
                      <a:rPr lang="en-US" altLang="zh-TW" b="0" i="1" dirty="0" smtClean="0">
                        <a:latin typeface="Cambria Math" panose="02040503050406030204" pitchFamily="18" charset="0"/>
                      </a:rPr>
                      <m:t>…</m:t>
                    </m:r>
                    <m:r>
                      <a:rPr lang="en-US" altLang="zh-TW" i="1" dirty="0" err="1" smtClean="0">
                        <a:latin typeface="Cambria Math" panose="02040503050406030204" pitchFamily="18" charset="0"/>
                      </a:rPr>
                      <m:t>𝑖</m:t>
                    </m:r>
                    <m:r>
                      <a:rPr lang="en-US" altLang="zh-TW" i="1" dirty="0" smtClean="0">
                        <a:latin typeface="Cambria Math" panose="02040503050406030204" pitchFamily="18" charset="0"/>
                      </a:rPr>
                      <m:t>]</m:t>
                    </m:r>
                  </m:oMath>
                </a14:m>
                <a:r>
                  <a:rPr lang="en-US" altLang="zh-TW" dirty="0"/>
                  <a:t> and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𝑖</m:t>
                    </m:r>
                    <m:r>
                      <a:rPr lang="en-US" altLang="zh-TW" i="1" dirty="0" smtClean="0">
                        <a:latin typeface="Cambria Math" panose="02040503050406030204" pitchFamily="18" charset="0"/>
                      </a:rPr>
                      <m:t>+1…</m:t>
                    </m:r>
                    <m:r>
                      <a:rPr lang="en-US" altLang="zh-TW" i="1" dirty="0" smtClean="0">
                        <a:latin typeface="Cambria Math" panose="02040503050406030204" pitchFamily="18" charset="0"/>
                      </a:rPr>
                      <m:t>𝑗</m:t>
                    </m:r>
                    <m:r>
                      <a:rPr lang="en-US" altLang="zh-TW" i="1" dirty="0" smtClean="0">
                        <a:latin typeface="Cambria Math" panose="02040503050406030204" pitchFamily="18" charset="0"/>
                      </a:rPr>
                      <m:t>−1] </m:t>
                    </m:r>
                  </m:oMath>
                </a14:m>
                <a:r>
                  <a:rPr lang="en-US" altLang="zh-TW" dirty="0"/>
                  <a:t>are empty.</a:t>
                </a:r>
              </a:p>
              <a:p>
                <a:pPr lvl="1"/>
                <a:r>
                  <a:rPr lang="en-US" altLang="zh-TW" b="1" dirty="0">
                    <a:solidFill>
                      <a:srgbClr val="FF0000"/>
                    </a:solidFill>
                  </a:rPr>
                  <a:t>Maintenance</a:t>
                </a:r>
                <a:r>
                  <a:rPr lang="en-US" altLang="zh-TW" dirty="0"/>
                  <a:t>: While the loop is running, if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𝑗</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𝑝𝑖𝑣𝑜𝑡</m:t>
                    </m:r>
                  </m:oMath>
                </a14:m>
                <a:r>
                  <a:rPr lang="en-US" altLang="zh-TW" dirty="0"/>
                  <a:t>, then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𝑗</m:t>
                    </m:r>
                    <m:r>
                      <a:rPr lang="en-US" altLang="zh-TW" i="1" dirty="0" smtClean="0">
                        <a:latin typeface="Cambria Math" panose="02040503050406030204" pitchFamily="18" charset="0"/>
                      </a:rPr>
                      <m:t>]</m:t>
                    </m:r>
                  </m:oMath>
                </a14:m>
                <a:r>
                  <a:rPr lang="en-US" altLang="zh-TW" dirty="0"/>
                  <a:t> and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𝑖</m:t>
                    </m:r>
                    <m:r>
                      <a:rPr lang="en-US" altLang="zh-TW" i="1" dirty="0" smtClean="0">
                        <a:latin typeface="Cambria Math" panose="02040503050406030204" pitchFamily="18" charset="0"/>
                      </a:rPr>
                      <m:t>+1]</m:t>
                    </m:r>
                  </m:oMath>
                </a14:m>
                <a:r>
                  <a:rPr lang="en-US" altLang="zh-TW" dirty="0"/>
                  <a:t> are swapped and then </a:t>
                </a:r>
                <a14:m>
                  <m:oMath xmlns:m="http://schemas.openxmlformats.org/officeDocument/2006/math">
                    <m:r>
                      <a:rPr lang="en-US" altLang="zh-TW" i="1" dirty="0" smtClean="0">
                        <a:latin typeface="Cambria Math" panose="02040503050406030204" pitchFamily="18" charset="0"/>
                      </a:rPr>
                      <m:t>𝑖</m:t>
                    </m:r>
                  </m:oMath>
                </a14:m>
                <a:r>
                  <a:rPr lang="en-US" altLang="zh-TW" dirty="0"/>
                  <a:t> and j are incremented. If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𝑗</m:t>
                    </m:r>
                    <m:r>
                      <a:rPr lang="en-US" altLang="zh-TW" i="1" dirty="0" smtClean="0">
                        <a:latin typeface="Cambria Math" panose="02040503050406030204" pitchFamily="18" charset="0"/>
                      </a:rPr>
                      <m:t>]&gt;</m:t>
                    </m:r>
                    <m:r>
                      <a:rPr lang="en-US" altLang="zh-TW" i="1" dirty="0" smtClean="0">
                        <a:latin typeface="Cambria Math" panose="02040503050406030204" pitchFamily="18" charset="0"/>
                      </a:rPr>
                      <m:t>𝑝𝑖𝑣𝑜𝑡</m:t>
                    </m:r>
                  </m:oMath>
                </a14:m>
                <a:r>
                  <a:rPr lang="en-US" altLang="zh-TW" dirty="0"/>
                  <a:t>, then increment only </a:t>
                </a:r>
                <a14:m>
                  <m:oMath xmlns:m="http://schemas.openxmlformats.org/officeDocument/2006/math">
                    <m:r>
                      <a:rPr lang="en-US" altLang="zh-TW" i="1" dirty="0" smtClean="0">
                        <a:latin typeface="Cambria Math" panose="02040503050406030204" pitchFamily="18" charset="0"/>
                      </a:rPr>
                      <m:t>𝑗</m:t>
                    </m:r>
                  </m:oMath>
                </a14:m>
                <a:r>
                  <a:rPr lang="en-US" altLang="zh-TW" dirty="0"/>
                  <a:t>.</a:t>
                </a:r>
              </a:p>
              <a:p>
                <a:pPr lvl="1"/>
                <a:r>
                  <a:rPr lang="en-US" altLang="zh-TW" b="1" dirty="0">
                    <a:solidFill>
                      <a:srgbClr val="FF0000"/>
                    </a:solidFill>
                  </a:rPr>
                  <a:t>Termination</a:t>
                </a:r>
                <a:r>
                  <a:rPr lang="en-US" altLang="zh-TW" dirty="0"/>
                  <a:t>: When the loop terminates, </a:t>
                </a:r>
                <a14:m>
                  <m:oMath xmlns:m="http://schemas.openxmlformats.org/officeDocument/2006/math">
                    <m:r>
                      <a:rPr lang="en-US" altLang="zh-TW" i="1" dirty="0" smtClean="0">
                        <a:latin typeface="Cambria Math" panose="02040503050406030204" pitchFamily="18" charset="0"/>
                      </a:rPr>
                      <m:t>𝑗</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𝑟</m:t>
                    </m:r>
                  </m:oMath>
                </a14:m>
                <a:r>
                  <a:rPr lang="en-US" altLang="zh-TW" dirty="0"/>
                  <a:t>, so all elements in </a:t>
                </a:r>
                <a14:m>
                  <m:oMath xmlns:m="http://schemas.openxmlformats.org/officeDocument/2006/math">
                    <m:r>
                      <a:rPr lang="en-US" altLang="zh-TW" i="1" dirty="0" smtClean="0">
                        <a:latin typeface="Cambria Math" panose="02040503050406030204" pitchFamily="18" charset="0"/>
                      </a:rPr>
                      <m:t>𝐴</m:t>
                    </m:r>
                  </m:oMath>
                </a14:m>
                <a:r>
                  <a:rPr lang="en-US" altLang="zh-TW" dirty="0"/>
                  <a:t> are partitioned into one of the three cases: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𝑝</m:t>
                    </m:r>
                    <m:r>
                      <a:rPr lang="en-US" altLang="zh-TW" b="0" i="1" dirty="0" smtClean="0">
                        <a:latin typeface="Cambria Math" panose="02040503050406030204" pitchFamily="18" charset="0"/>
                      </a:rPr>
                      <m:t>…</m:t>
                    </m:r>
                    <m:r>
                      <a:rPr lang="en-US" altLang="zh-TW" i="1" dirty="0" err="1" smtClean="0">
                        <a:latin typeface="Cambria Math" panose="02040503050406030204" pitchFamily="18" charset="0"/>
                      </a:rPr>
                      <m:t>𝑖</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𝑝𝑖𝑣𝑜𝑡</m:t>
                    </m:r>
                  </m:oMath>
                </a14:m>
                <a:r>
                  <a:rPr lang="en-US" altLang="zh-TW" dirty="0"/>
                  <a:t>,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𝑖</m:t>
                    </m:r>
                    <m:r>
                      <a:rPr lang="en-US" altLang="zh-TW" i="1" dirty="0" smtClean="0">
                        <a:latin typeface="Cambria Math" panose="02040503050406030204" pitchFamily="18" charset="0"/>
                      </a:rPr>
                      <m:t>+1…</m:t>
                    </m:r>
                    <m:r>
                      <a:rPr lang="en-US" altLang="zh-TW" i="1" dirty="0" smtClean="0">
                        <a:latin typeface="Cambria Math" panose="02040503050406030204" pitchFamily="18" charset="0"/>
                      </a:rPr>
                      <m:t>𝑟</m:t>
                    </m:r>
                    <m:r>
                      <a:rPr lang="en-US" altLang="zh-TW" i="1" dirty="0" smtClean="0">
                        <a:latin typeface="Cambria Math" panose="02040503050406030204" pitchFamily="18" charset="0"/>
                      </a:rPr>
                      <m:t>−1]&gt;</m:t>
                    </m:r>
                    <m:r>
                      <a:rPr lang="en-US" altLang="zh-TW" i="1" dirty="0" smtClean="0">
                        <a:latin typeface="Cambria Math" panose="02040503050406030204" pitchFamily="18" charset="0"/>
                      </a:rPr>
                      <m:t>𝑝𝑖𝑣𝑜𝑡</m:t>
                    </m:r>
                  </m:oMath>
                </a14:m>
                <a:r>
                  <a:rPr lang="en-US" altLang="zh-TW" dirty="0"/>
                  <a:t>, and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𝑟</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𝑝𝑖𝑣𝑜𝑡</m:t>
                    </m:r>
                  </m:oMath>
                </a14:m>
                <a:r>
                  <a:rPr lang="en-US" altLang="zh-TW" dirty="0"/>
                  <a:t>.</a:t>
                </a:r>
              </a:p>
              <a:p>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34C7A248-F2CA-409A-B2E1-6BCB28B26925}"/>
                  </a:ext>
                </a:extLst>
              </p:cNvPr>
              <p:cNvSpPr>
                <a:spLocks noGrp="1" noRot="1" noChangeAspect="1" noMove="1" noResize="1" noEditPoints="1" noAdjustHandles="1" noChangeArrowheads="1" noChangeShapeType="1" noTextEdit="1"/>
              </p:cNvSpPr>
              <p:nvPr>
                <p:ph idx="1"/>
              </p:nvPr>
            </p:nvSpPr>
            <p:spPr>
              <a:blipFill>
                <a:blip r:embed="rId2"/>
                <a:stretch>
                  <a:fillRect l="-1111" t="-2897" r="-2000" b="-220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DBD273B4-B5CC-49B9-9C97-0F16FA15EEFC}"/>
              </a:ext>
            </a:extLst>
          </p:cNvPr>
          <p:cNvSpPr>
            <a:spLocks noGrp="1"/>
          </p:cNvSpPr>
          <p:nvPr>
            <p:ph type="sldNum" sz="quarter" idx="12"/>
          </p:nvPr>
        </p:nvSpPr>
        <p:spPr/>
        <p:txBody>
          <a:bodyPr/>
          <a:lstStyle/>
          <a:p>
            <a:fld id="{C087288C-9883-4D44-B068-F26062673494}" type="slidenum">
              <a:rPr lang="zh-TW" altLang="en-US" smtClean="0"/>
              <a:t>10</a:t>
            </a:fld>
            <a:endParaRPr lang="zh-TW" altLang="en-US"/>
          </a:p>
        </p:txBody>
      </p:sp>
    </p:spTree>
    <p:extLst>
      <p:ext uri="{BB962C8B-B14F-4D97-AF65-F5344CB8AC3E}">
        <p14:creationId xmlns:p14="http://schemas.microsoft.com/office/powerpoint/2010/main" val="1791028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894F3E-A557-448D-982A-27A07E9FA642}"/>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D978A80-C82C-402E-904F-0A0ED6669B1D}"/>
                  </a:ext>
                </a:extLst>
              </p:cNvPr>
              <p:cNvSpPr>
                <a:spLocks noGrp="1"/>
              </p:cNvSpPr>
              <p:nvPr>
                <p:ph idx="1"/>
              </p:nvPr>
            </p:nvSpPr>
            <p:spPr/>
            <p:txBody>
              <a:bodyPr/>
              <a:lstStyle/>
              <a:p>
                <a:r>
                  <a:rPr lang="en-US" altLang="zh-TW" dirty="0"/>
                  <a:t>The last two lines of PARTITION move the pivot element from the end of the array to between the two  subarrays. This is done by swapping the pivot and the first element of the second subarray, i.e., by swapping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𝑖</m:t>
                    </m:r>
                    <m:r>
                      <a:rPr lang="en-US" altLang="zh-TW" i="1" dirty="0" smtClean="0">
                        <a:latin typeface="Cambria Math" panose="02040503050406030204" pitchFamily="18" charset="0"/>
                      </a:rPr>
                      <m:t>+1]</m:t>
                    </m:r>
                  </m:oMath>
                </a14:m>
                <a:r>
                  <a:rPr lang="en-US" altLang="zh-TW" dirty="0"/>
                  <a:t> and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𝑟</m:t>
                    </m:r>
                    <m:r>
                      <a:rPr lang="en-US" altLang="zh-TW" i="1" dirty="0" smtClean="0">
                        <a:latin typeface="Cambria Math" panose="02040503050406030204" pitchFamily="18" charset="0"/>
                      </a:rPr>
                      <m:t>]</m:t>
                    </m:r>
                  </m:oMath>
                </a14:m>
                <a:r>
                  <a:rPr lang="en-US" altLang="zh-TW" dirty="0"/>
                  <a:t>.</a:t>
                </a:r>
              </a:p>
              <a:p>
                <a:r>
                  <a:rPr lang="en-US" altLang="zh-TW" dirty="0"/>
                  <a:t>Time for partitioning: </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Θ</m:t>
                    </m:r>
                    <m:d>
                      <m:dPr>
                        <m:ctrlPr>
                          <a:rPr lang="el-GR"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e>
                    </m:d>
                  </m:oMath>
                </a14:m>
                <a:r>
                  <a:rPr lang="en-US" altLang="zh-TW" dirty="0"/>
                  <a:t> to partition an </a:t>
                </a:r>
                <a14:m>
                  <m:oMath xmlns:m="http://schemas.openxmlformats.org/officeDocument/2006/math">
                    <m:r>
                      <a:rPr lang="en-US" altLang="zh-TW" i="1" dirty="0" smtClean="0">
                        <a:latin typeface="Cambria Math" panose="02040503050406030204" pitchFamily="18" charset="0"/>
                      </a:rPr>
                      <m:t>𝑛</m:t>
                    </m:r>
                  </m:oMath>
                </a14:m>
                <a:r>
                  <a:rPr lang="en-US" altLang="zh-TW" dirty="0"/>
                  <a:t>-element subarray.</a:t>
                </a:r>
              </a:p>
              <a:p>
                <a:endParaRPr lang="zh-TW" altLang="en-US" dirty="0"/>
              </a:p>
            </p:txBody>
          </p:sp>
        </mc:Choice>
        <mc:Fallback xmlns="">
          <p:sp>
            <p:nvSpPr>
              <p:cNvPr id="3" name="內容版面配置區 2">
                <a:extLst>
                  <a:ext uri="{FF2B5EF4-FFF2-40B4-BE49-F238E27FC236}">
                    <a16:creationId xmlns:a16="http://schemas.microsoft.com/office/drawing/2014/main" id="{6D978A80-C82C-402E-904F-0A0ED6669B1D}"/>
                  </a:ext>
                </a:extLst>
              </p:cNvPr>
              <p:cNvSpPr>
                <a:spLocks noGrp="1" noRot="1" noChangeAspect="1" noMove="1" noResize="1" noEditPoints="1" noAdjustHandles="1" noChangeArrowheads="1" noChangeShapeType="1" noTextEdit="1"/>
              </p:cNvSpPr>
              <p:nvPr>
                <p:ph idx="1"/>
              </p:nvPr>
            </p:nvSpPr>
            <p:spPr>
              <a:blipFill>
                <a:blip r:embed="rId2"/>
                <a:stretch>
                  <a:fillRect l="-1278" t="-1793" r="-105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F7C444E5-8D46-40B8-9B69-4BA44EF769FD}"/>
              </a:ext>
            </a:extLst>
          </p:cNvPr>
          <p:cNvSpPr>
            <a:spLocks noGrp="1"/>
          </p:cNvSpPr>
          <p:nvPr>
            <p:ph type="sldNum" sz="quarter" idx="12"/>
          </p:nvPr>
        </p:nvSpPr>
        <p:spPr/>
        <p:txBody>
          <a:bodyPr/>
          <a:lstStyle/>
          <a:p>
            <a:fld id="{C087288C-9883-4D44-B068-F26062673494}" type="slidenum">
              <a:rPr lang="zh-TW" altLang="en-US" smtClean="0"/>
              <a:t>11</a:t>
            </a:fld>
            <a:endParaRPr lang="zh-TW" altLang="en-US"/>
          </a:p>
        </p:txBody>
      </p:sp>
    </p:spTree>
    <p:extLst>
      <p:ext uri="{BB962C8B-B14F-4D97-AF65-F5344CB8AC3E}">
        <p14:creationId xmlns:p14="http://schemas.microsoft.com/office/powerpoint/2010/main" val="3575870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480E0B-E70F-4AAA-820B-CDE7E29A4A44}"/>
              </a:ext>
            </a:extLst>
          </p:cNvPr>
          <p:cNvSpPr>
            <a:spLocks noGrp="1"/>
          </p:cNvSpPr>
          <p:nvPr>
            <p:ph type="title"/>
          </p:nvPr>
        </p:nvSpPr>
        <p:spPr/>
        <p:txBody>
          <a:bodyPr/>
          <a:lstStyle/>
          <a:p>
            <a:r>
              <a:rPr lang="en-US" altLang="zh-TW" dirty="0"/>
              <a:t>Performance of Quicksort</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5DD714BE-E893-4E00-8C32-E1E82A269BE0}"/>
                  </a:ext>
                </a:extLst>
              </p:cNvPr>
              <p:cNvSpPr>
                <a:spLocks noGrp="1"/>
              </p:cNvSpPr>
              <p:nvPr>
                <p:ph idx="1"/>
              </p:nvPr>
            </p:nvSpPr>
            <p:spPr/>
            <p:txBody>
              <a:bodyPr>
                <a:normAutofit fontScale="77500" lnSpcReduction="20000"/>
              </a:bodyPr>
              <a:lstStyle/>
              <a:p>
                <a:r>
                  <a:rPr lang="en-US" altLang="zh-TW" dirty="0"/>
                  <a:t>The running time of quicksort depends on the partitioning of the subarrays:</a:t>
                </a:r>
              </a:p>
              <a:p>
                <a:pPr lvl="1"/>
                <a:r>
                  <a:rPr lang="en-US" altLang="zh-TW" dirty="0"/>
                  <a:t>If the subarrays are </a:t>
                </a:r>
                <a:r>
                  <a:rPr lang="en-US" altLang="zh-TW" dirty="0">
                    <a:solidFill>
                      <a:srgbClr val="FF0000"/>
                    </a:solidFill>
                  </a:rPr>
                  <a:t>balanced</a:t>
                </a:r>
                <a:r>
                  <a:rPr lang="en-US" altLang="zh-TW" dirty="0"/>
                  <a:t>, then quicksort can run </a:t>
                </a:r>
                <a:r>
                  <a:rPr lang="en-US" altLang="zh-TW" dirty="0">
                    <a:solidFill>
                      <a:srgbClr val="FF0000"/>
                    </a:solidFill>
                  </a:rPr>
                  <a:t>as fast as </a:t>
                </a:r>
                <a:r>
                  <a:rPr lang="en-US" altLang="zh-TW" dirty="0" err="1">
                    <a:solidFill>
                      <a:srgbClr val="FF0000"/>
                    </a:solidFill>
                  </a:rPr>
                  <a:t>mergesort</a:t>
                </a:r>
                <a:r>
                  <a:rPr lang="en-US" altLang="zh-TW" dirty="0"/>
                  <a:t>.</a:t>
                </a:r>
              </a:p>
              <a:p>
                <a:pPr lvl="1"/>
                <a:r>
                  <a:rPr lang="en-US" altLang="zh-TW" dirty="0"/>
                  <a:t>If they are </a:t>
                </a:r>
                <a:r>
                  <a:rPr lang="en-US" altLang="zh-TW" dirty="0">
                    <a:solidFill>
                      <a:srgbClr val="FF0000"/>
                    </a:solidFill>
                  </a:rPr>
                  <a:t>unbalanced</a:t>
                </a:r>
                <a:r>
                  <a:rPr lang="en-US" altLang="zh-TW" dirty="0"/>
                  <a:t>, then quicksort can run </a:t>
                </a:r>
                <a:r>
                  <a:rPr lang="en-US" altLang="zh-TW" dirty="0">
                    <a:solidFill>
                      <a:srgbClr val="FF0000"/>
                    </a:solidFill>
                  </a:rPr>
                  <a:t>as slowly as insertion sort</a:t>
                </a:r>
                <a:r>
                  <a:rPr lang="en-US" altLang="zh-TW" dirty="0"/>
                  <a:t>.</a:t>
                </a:r>
              </a:p>
              <a:p>
                <a:r>
                  <a:rPr lang="en-US" altLang="zh-TW" b="1" dirty="0">
                    <a:solidFill>
                      <a:srgbClr val="FF0000"/>
                    </a:solidFill>
                  </a:rPr>
                  <a:t>Worst case</a:t>
                </a:r>
              </a:p>
              <a:p>
                <a:pPr lvl="1"/>
                <a:r>
                  <a:rPr lang="en-US" altLang="zh-TW" dirty="0"/>
                  <a:t>Occurs when the subarrays are completely unbalanced.</a:t>
                </a:r>
              </a:p>
              <a:p>
                <a:pPr lvl="1"/>
                <a:r>
                  <a:rPr lang="en-US" altLang="zh-TW" dirty="0"/>
                  <a:t>Have 0 elements in one subarray and </a:t>
                </a:r>
                <a14:m>
                  <m:oMath xmlns:m="http://schemas.openxmlformats.org/officeDocument/2006/math">
                    <m:r>
                      <a:rPr lang="en-US" altLang="zh-TW" i="1" dirty="0" smtClean="0">
                        <a:latin typeface="Cambria Math" panose="02040503050406030204" pitchFamily="18" charset="0"/>
                      </a:rPr>
                      <m:t>𝑛</m:t>
                    </m:r>
                    <m:r>
                      <a:rPr lang="en-US" altLang="zh-TW" i="1" dirty="0" smtClean="0">
                        <a:latin typeface="Cambria Math" panose="02040503050406030204" pitchFamily="18" charset="0"/>
                      </a:rPr>
                      <m:t>−1</m:t>
                    </m:r>
                  </m:oMath>
                </a14:m>
                <a:r>
                  <a:rPr lang="en-US" altLang="zh-TW" dirty="0"/>
                  <a:t> elements in the other subarray.</a:t>
                </a:r>
              </a:p>
              <a:p>
                <a:pPr lvl="1"/>
                <a:r>
                  <a:rPr lang="en-US" altLang="zh-TW" dirty="0"/>
                  <a:t>Get the recurrence</a:t>
                </a:r>
                <a:br>
                  <a:rPr lang="en-US" altLang="zh-TW" dirty="0"/>
                </a:b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rPr>
                      <m:t>=</m:t>
                    </m:r>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𝑛</m:t>
                        </m:r>
                        <m:r>
                          <a:rPr lang="en-US" altLang="zh-TW" b="0" i="1" smtClean="0">
                            <a:latin typeface="Cambria Math" panose="02040503050406030204" pitchFamily="18" charset="0"/>
                          </a:rPr>
                          <m:t>−1</m:t>
                        </m:r>
                      </m:e>
                    </m:d>
                    <m:r>
                      <a:rPr lang="en-US" altLang="zh-TW" b="0" i="1" smtClean="0">
                        <a:latin typeface="Cambria Math" panose="02040503050406030204" pitchFamily="18" charset="0"/>
                      </a:rPr>
                      <m:t>+</m:t>
                    </m:r>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b="0" i="1" smtClean="0">
                            <a:latin typeface="Cambria Math" panose="02040503050406030204" pitchFamily="18" charset="0"/>
                          </a:rPr>
                          <m:t>0</m:t>
                        </m:r>
                      </m:e>
                    </m:d>
                    <m:r>
                      <a:rPr lang="en-US" altLang="zh-TW" b="0" i="1" smtClean="0">
                        <a:latin typeface="Cambria Math" panose="02040503050406030204" pitchFamily="18" charset="0"/>
                      </a:rPr>
                      <m:t>+</m:t>
                    </m:r>
                    <m:r>
                      <m:rPr>
                        <m:sty m:val="p"/>
                      </m:rPr>
                      <a:rPr lang="el-GR" altLang="zh-TW" i="1" smtClean="0">
                        <a:latin typeface="Cambria Math" panose="02040503050406030204" pitchFamily="18" charset="0"/>
                        <a:ea typeface="Cambria Math" panose="02040503050406030204" pitchFamily="18" charset="0"/>
                      </a:rPr>
                      <m:t>Θ</m:t>
                    </m:r>
                    <m:d>
                      <m:dPr>
                        <m:ctrlPr>
                          <a:rPr lang="el-GR"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e>
                    </m:d>
                    <m:r>
                      <a:rPr lang="en-US" altLang="zh-TW" b="0"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−1</m:t>
                        </m:r>
                      </m:e>
                    </m:d>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r>
                      <a:rPr lang="en-US" altLang="zh-TW" b="0" i="1" smtClean="0">
                        <a:latin typeface="Cambria Math" panose="02040503050406030204" pitchFamily="18" charset="0"/>
                        <a:ea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sSup>
                          <m:sSupPr>
                            <m:ctrlPr>
                              <a:rPr lang="el-GR" altLang="zh-TW"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𝑛</m:t>
                            </m:r>
                          </m:e>
                          <m:sup>
                            <m:r>
                              <a:rPr lang="en-US" altLang="zh-TW" b="0" i="1" smtClean="0">
                                <a:latin typeface="Cambria Math" panose="02040503050406030204" pitchFamily="18" charset="0"/>
                                <a:ea typeface="Cambria Math" panose="02040503050406030204" pitchFamily="18" charset="0"/>
                              </a:rPr>
                              <m:t>2</m:t>
                            </m:r>
                          </m:sup>
                        </m:sSup>
                      </m:e>
                    </m:d>
                  </m:oMath>
                </a14:m>
                <a:endParaRPr lang="en-US" altLang="zh-TW" dirty="0"/>
              </a:p>
              <a:p>
                <a:pPr lvl="1"/>
                <a:r>
                  <a:rPr lang="en-US" altLang="zh-TW" dirty="0"/>
                  <a:t>Same running time as insertion sort.</a:t>
                </a:r>
              </a:p>
              <a:p>
                <a:pPr lvl="1"/>
                <a:r>
                  <a:rPr lang="en-US" altLang="zh-TW" dirty="0"/>
                  <a:t>In fact, the worst-case running time occurs when quicksort takes a sorted array as input, but insertion sort runs in </a:t>
                </a:r>
                <a14:m>
                  <m:oMath xmlns:m="http://schemas.openxmlformats.org/officeDocument/2006/math">
                    <m:r>
                      <m:rPr>
                        <m:sty m:val="p"/>
                      </m:rPr>
                      <a:rPr lang="en-US" altLang="zh-TW" b="0" i="0" smtClean="0">
                        <a:latin typeface="Cambria Math" panose="02040503050406030204" pitchFamily="18" charset="0"/>
                      </a:rPr>
                      <m:t>O</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oMath>
                </a14:m>
                <a:r>
                  <a:rPr lang="en-US" altLang="zh-TW" dirty="0"/>
                  <a:t> time in this case.</a:t>
                </a:r>
              </a:p>
              <a:p>
                <a:endParaRPr lang="zh-TW" altLang="en-US" dirty="0"/>
              </a:p>
            </p:txBody>
          </p:sp>
        </mc:Choice>
        <mc:Fallback xmlns="">
          <p:sp>
            <p:nvSpPr>
              <p:cNvPr id="3" name="內容版面配置區 2">
                <a:extLst>
                  <a:ext uri="{FF2B5EF4-FFF2-40B4-BE49-F238E27FC236}">
                    <a16:creationId xmlns:a16="http://schemas.microsoft.com/office/drawing/2014/main" id="{5DD714BE-E893-4E00-8C32-E1E82A269BE0}"/>
                  </a:ext>
                </a:extLst>
              </p:cNvPr>
              <p:cNvSpPr>
                <a:spLocks noGrp="1" noRot="1" noChangeAspect="1" noMove="1" noResize="1" noEditPoints="1" noAdjustHandles="1" noChangeArrowheads="1" noChangeShapeType="1" noTextEdit="1"/>
              </p:cNvSpPr>
              <p:nvPr>
                <p:ph idx="1"/>
              </p:nvPr>
            </p:nvSpPr>
            <p:spPr>
              <a:blipFill>
                <a:blip r:embed="rId2"/>
                <a:stretch>
                  <a:fillRect l="-778" t="-289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2B7A7DE5-98EF-4B27-9F1F-E6F20DB0E018}"/>
              </a:ext>
            </a:extLst>
          </p:cNvPr>
          <p:cNvSpPr>
            <a:spLocks noGrp="1"/>
          </p:cNvSpPr>
          <p:nvPr>
            <p:ph type="sldNum" sz="quarter" idx="12"/>
          </p:nvPr>
        </p:nvSpPr>
        <p:spPr/>
        <p:txBody>
          <a:bodyPr/>
          <a:lstStyle/>
          <a:p>
            <a:fld id="{C087288C-9883-4D44-B068-F26062673494}" type="slidenum">
              <a:rPr lang="zh-TW" altLang="en-US" smtClean="0"/>
              <a:t>12</a:t>
            </a:fld>
            <a:endParaRPr lang="zh-TW" altLang="en-US"/>
          </a:p>
        </p:txBody>
      </p:sp>
    </p:spTree>
    <p:extLst>
      <p:ext uri="{BB962C8B-B14F-4D97-AF65-F5344CB8AC3E}">
        <p14:creationId xmlns:p14="http://schemas.microsoft.com/office/powerpoint/2010/main" val="1090280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B5651E0-1A5D-4C02-A69C-24593CCAAF76}"/>
                  </a:ext>
                </a:extLst>
              </p:cNvPr>
              <p:cNvSpPr>
                <a:spLocks noGrp="1"/>
              </p:cNvSpPr>
              <p:nvPr>
                <p:ph idx="1"/>
              </p:nvPr>
            </p:nvSpPr>
            <p:spPr>
              <a:xfrm>
                <a:off x="609600" y="142613"/>
                <a:ext cx="10972800" cy="5878676"/>
              </a:xfrm>
            </p:spPr>
            <p:txBody>
              <a:bodyPr>
                <a:normAutofit lnSpcReduction="10000"/>
              </a:bodyPr>
              <a:lstStyle/>
              <a:p>
                <a:r>
                  <a:rPr lang="en-US" altLang="zh-TW" dirty="0"/>
                  <a:t>The running time of QUICKSORT is </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Θ</m:t>
                    </m:r>
                    <m:d>
                      <m:dPr>
                        <m:ctrlPr>
                          <a:rPr lang="el-GR" altLang="zh-TW" i="1" smtClean="0">
                            <a:latin typeface="Cambria Math" panose="02040503050406030204" pitchFamily="18" charset="0"/>
                            <a:ea typeface="Cambria Math" panose="02040503050406030204" pitchFamily="18" charset="0"/>
                          </a:rPr>
                        </m:ctrlPr>
                      </m:dPr>
                      <m:e>
                        <m:sSup>
                          <m:sSupPr>
                            <m:ctrlPr>
                              <a:rPr lang="el-GR" altLang="zh-TW"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𝑛</m:t>
                            </m:r>
                          </m:e>
                          <m:sup>
                            <m:r>
                              <a:rPr lang="en-US" altLang="zh-TW" b="0" i="1" smtClean="0">
                                <a:latin typeface="Cambria Math" panose="02040503050406030204" pitchFamily="18" charset="0"/>
                                <a:ea typeface="Cambria Math" panose="02040503050406030204" pitchFamily="18" charset="0"/>
                              </a:rPr>
                              <m:t>2</m:t>
                            </m:r>
                          </m:sup>
                        </m:sSup>
                      </m:e>
                    </m:d>
                  </m:oMath>
                </a14:m>
                <a:r>
                  <a:rPr lang="zh-TW" altLang="en-US" dirty="0"/>
                  <a:t> </a:t>
                </a:r>
                <a:r>
                  <a:rPr lang="en-US" altLang="zh-TW" dirty="0"/>
                  <a:t>when the array </a:t>
                </a:r>
                <a14:m>
                  <m:oMath xmlns:m="http://schemas.openxmlformats.org/officeDocument/2006/math">
                    <m:r>
                      <a:rPr lang="en-US" altLang="zh-TW" b="0" i="1" smtClean="0">
                        <a:latin typeface="Cambria Math" panose="02040503050406030204" pitchFamily="18" charset="0"/>
                      </a:rPr>
                      <m:t>𝐴</m:t>
                    </m:r>
                  </m:oMath>
                </a14:m>
                <a:r>
                  <a:rPr lang="zh-TW" altLang="en-US" dirty="0"/>
                  <a:t> </a:t>
                </a:r>
                <a:r>
                  <a:rPr lang="en-US" altLang="zh-TW" dirty="0"/>
                  <a:t>contains distinct elements and is sorted in decreasing order.</a:t>
                </a:r>
              </a:p>
              <a:p>
                <a:pPr lvl="1"/>
                <a:r>
                  <a:rPr lang="en-US" altLang="zh-TW" dirty="0"/>
                  <a:t>PARTITION does a “worst-case partitioning” when the elements are in decreasing order. It reduces the size of the subarray under consideration by only 1 at each step, which we’ve seen has running time </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Θ</m:t>
                    </m:r>
                    <m:d>
                      <m:dPr>
                        <m:ctrlPr>
                          <a:rPr lang="el-GR" altLang="zh-TW" i="1" smtClean="0">
                            <a:latin typeface="Cambria Math" panose="02040503050406030204" pitchFamily="18" charset="0"/>
                            <a:ea typeface="Cambria Math" panose="02040503050406030204" pitchFamily="18" charset="0"/>
                          </a:rPr>
                        </m:ctrlPr>
                      </m:dPr>
                      <m:e>
                        <m:sSup>
                          <m:sSupPr>
                            <m:ctrlPr>
                              <a:rPr lang="el-GR" altLang="zh-TW"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𝑛</m:t>
                            </m:r>
                          </m:e>
                          <m:sup>
                            <m:r>
                              <a:rPr lang="en-US" altLang="zh-TW" b="0" i="1" smtClean="0">
                                <a:latin typeface="Cambria Math" panose="02040503050406030204" pitchFamily="18" charset="0"/>
                                <a:ea typeface="Cambria Math" panose="02040503050406030204" pitchFamily="18" charset="0"/>
                              </a:rPr>
                              <m:t>2</m:t>
                            </m:r>
                          </m:sup>
                        </m:sSup>
                      </m:e>
                    </m:d>
                  </m:oMath>
                </a14:m>
                <a:r>
                  <a:rPr lang="en-US" altLang="zh-TW" dirty="0"/>
                  <a:t>.</a:t>
                </a:r>
              </a:p>
              <a:p>
                <a:pPr lvl="1"/>
                <a:r>
                  <a:rPr lang="en-US" altLang="zh-TW" dirty="0"/>
                  <a:t>In particular, PARTITION, given a subarray </a:t>
                </a:r>
                <a14:m>
                  <m:oMath xmlns:m="http://schemas.openxmlformats.org/officeDocument/2006/math">
                    <m:r>
                      <a:rPr lang="en-US" altLang="zh-TW" b="0" i="1" smtClean="0">
                        <a:latin typeface="Cambria Math" panose="02040503050406030204" pitchFamily="18" charset="0"/>
                      </a:rPr>
                      <m:t>𝐴</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𝑝</m:t>
                        </m:r>
                        <m:r>
                          <a:rPr lang="en-US" altLang="zh-TW" b="0" i="1" smtClean="0">
                            <a:latin typeface="Cambria Math" panose="02040503050406030204" pitchFamily="18" charset="0"/>
                          </a:rPr>
                          <m:t>…</m:t>
                        </m:r>
                        <m:r>
                          <a:rPr lang="en-US" altLang="zh-TW" b="0" i="1" smtClean="0">
                            <a:latin typeface="Cambria Math" panose="02040503050406030204" pitchFamily="18" charset="0"/>
                          </a:rPr>
                          <m:t>𝑟</m:t>
                        </m:r>
                      </m:e>
                    </m:d>
                  </m:oMath>
                </a14:m>
                <a:r>
                  <a:rPr lang="en-US" altLang="zh-TW" dirty="0"/>
                  <a:t> of distinct elements in decreasing order, produces an empty partition in </a:t>
                </a:r>
                <a14:m>
                  <m:oMath xmlns:m="http://schemas.openxmlformats.org/officeDocument/2006/math">
                    <m:r>
                      <a:rPr lang="en-US" altLang="zh-TW" i="1">
                        <a:latin typeface="Cambria Math" panose="02040503050406030204" pitchFamily="18" charset="0"/>
                      </a:rPr>
                      <m:t>𝐴</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𝑝</m:t>
                        </m:r>
                        <m:r>
                          <a:rPr lang="en-US" altLang="zh-TW" i="1">
                            <a:latin typeface="Cambria Math" panose="02040503050406030204" pitchFamily="18" charset="0"/>
                          </a:rPr>
                          <m:t>…</m:t>
                        </m:r>
                        <m:r>
                          <a:rPr lang="en-US" altLang="zh-TW" b="0" i="1" smtClean="0">
                            <a:latin typeface="Cambria Math" panose="02040503050406030204" pitchFamily="18" charset="0"/>
                          </a:rPr>
                          <m:t>𝑞</m:t>
                        </m:r>
                        <m:r>
                          <a:rPr lang="en-US" altLang="zh-TW" b="0" i="1" smtClean="0">
                            <a:latin typeface="Cambria Math" panose="02040503050406030204" pitchFamily="18" charset="0"/>
                          </a:rPr>
                          <m:t>−1</m:t>
                        </m:r>
                      </m:e>
                    </m:d>
                  </m:oMath>
                </a14:m>
                <a:r>
                  <a:rPr lang="en-US" altLang="zh-TW" dirty="0"/>
                  <a:t> puts the pivot (originally in </a:t>
                </a:r>
                <a14:m>
                  <m:oMath xmlns:m="http://schemas.openxmlformats.org/officeDocument/2006/math">
                    <m:r>
                      <a:rPr lang="en-US" altLang="zh-TW" b="0" i="1" smtClean="0">
                        <a:latin typeface="Cambria Math" panose="02040503050406030204" pitchFamily="18" charset="0"/>
                      </a:rPr>
                      <m:t>𝐴</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𝑟</m:t>
                        </m:r>
                      </m:e>
                    </m:d>
                  </m:oMath>
                </a14:m>
                <a:r>
                  <a:rPr lang="en-US" altLang="zh-TW" dirty="0"/>
                  <a:t>) into </a:t>
                </a:r>
                <a14:m>
                  <m:oMath xmlns:m="http://schemas.openxmlformats.org/officeDocument/2006/math">
                    <m:r>
                      <a:rPr lang="en-US" altLang="zh-TW" i="1">
                        <a:latin typeface="Cambria Math" panose="02040503050406030204" pitchFamily="18" charset="0"/>
                      </a:rPr>
                      <m:t>𝐴</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𝑝</m:t>
                        </m:r>
                      </m:e>
                    </m:d>
                  </m:oMath>
                </a14:m>
                <a:r>
                  <a:rPr lang="en-US" altLang="zh-TW" dirty="0"/>
                  <a:t>, and produces a partition </a:t>
                </a:r>
                <a14:m>
                  <m:oMath xmlns:m="http://schemas.openxmlformats.org/officeDocument/2006/math">
                    <m:r>
                      <a:rPr lang="en-US" altLang="zh-TW" i="1">
                        <a:latin typeface="Cambria Math" panose="02040503050406030204" pitchFamily="18" charset="0"/>
                      </a:rPr>
                      <m:t>𝐴</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𝑝</m:t>
                        </m:r>
                        <m:r>
                          <a:rPr lang="en-US" altLang="zh-TW" b="0" i="1" smtClean="0">
                            <a:latin typeface="Cambria Math" panose="02040503050406030204" pitchFamily="18" charset="0"/>
                          </a:rPr>
                          <m:t>+1</m:t>
                        </m:r>
                        <m:r>
                          <a:rPr lang="en-US" altLang="zh-TW" i="1">
                            <a:latin typeface="Cambria Math" panose="02040503050406030204" pitchFamily="18" charset="0"/>
                          </a:rPr>
                          <m:t>…</m:t>
                        </m:r>
                        <m:r>
                          <a:rPr lang="en-US" altLang="zh-TW" i="1">
                            <a:latin typeface="Cambria Math" panose="02040503050406030204" pitchFamily="18" charset="0"/>
                          </a:rPr>
                          <m:t>𝑟</m:t>
                        </m:r>
                      </m:e>
                    </m:d>
                  </m:oMath>
                </a14:m>
                <a:r>
                  <a:rPr lang="en-US" altLang="zh-TW" dirty="0"/>
                  <a:t> with only one fewer element than </a:t>
                </a:r>
                <a14:m>
                  <m:oMath xmlns:m="http://schemas.openxmlformats.org/officeDocument/2006/math">
                    <m:r>
                      <a:rPr lang="en-US" altLang="zh-TW" i="1">
                        <a:latin typeface="Cambria Math" panose="02040503050406030204" pitchFamily="18" charset="0"/>
                      </a:rPr>
                      <m:t>𝐴</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𝑝</m:t>
                        </m:r>
                        <m:r>
                          <a:rPr lang="en-US" altLang="zh-TW" i="1">
                            <a:latin typeface="Cambria Math" panose="02040503050406030204" pitchFamily="18" charset="0"/>
                          </a:rPr>
                          <m:t>…</m:t>
                        </m:r>
                        <m:r>
                          <a:rPr lang="en-US" altLang="zh-TW" i="1">
                            <a:latin typeface="Cambria Math" panose="02040503050406030204" pitchFamily="18" charset="0"/>
                          </a:rPr>
                          <m:t>𝑟</m:t>
                        </m:r>
                      </m:e>
                    </m:d>
                  </m:oMath>
                </a14:m>
                <a:r>
                  <a:rPr lang="en-US" altLang="zh-TW" dirty="0"/>
                  <a:t>. The recurrence for QUICKSORT becomes </a:t>
                </a:r>
                <a14:m>
                  <m:oMath xmlns:m="http://schemas.openxmlformats.org/officeDocument/2006/math">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𝑛</m:t>
                        </m:r>
                      </m:e>
                    </m:d>
                    <m:r>
                      <a:rPr lang="en-US" altLang="zh-TW" i="1">
                        <a:latin typeface="Cambria Math" panose="02040503050406030204" pitchFamily="18" charset="0"/>
                      </a:rPr>
                      <m:t>=</m:t>
                    </m:r>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−1</m:t>
                        </m:r>
                      </m:e>
                    </m:d>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r>
                      <a:rPr lang="en-US" altLang="zh-TW" i="1">
                        <a:latin typeface="Cambria Math" panose="02040503050406030204" pitchFamily="18" charset="0"/>
                        <a:ea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sSup>
                          <m:sSupPr>
                            <m:ctrlPr>
                              <a:rPr lang="el-GR"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𝑛</m:t>
                            </m:r>
                          </m:e>
                          <m:sup>
                            <m:r>
                              <a:rPr lang="en-US" altLang="zh-TW" i="1">
                                <a:latin typeface="Cambria Math" panose="02040503050406030204" pitchFamily="18" charset="0"/>
                                <a:ea typeface="Cambria Math" panose="02040503050406030204" pitchFamily="18" charset="0"/>
                              </a:rPr>
                              <m:t>2</m:t>
                            </m:r>
                          </m:sup>
                        </m:sSup>
                      </m:e>
                    </m:d>
                  </m:oMath>
                </a14:m>
                <a:r>
                  <a:rPr lang="en-US" altLang="zh-TW" dirty="0"/>
                  <a:t>.</a:t>
                </a:r>
                <a:endParaRPr lang="zh-TW" altLang="en-US" dirty="0"/>
              </a:p>
            </p:txBody>
          </p:sp>
        </mc:Choice>
        <mc:Fallback xmlns="">
          <p:sp>
            <p:nvSpPr>
              <p:cNvPr id="3" name="內容版面配置區 2">
                <a:extLst>
                  <a:ext uri="{FF2B5EF4-FFF2-40B4-BE49-F238E27FC236}">
                    <a16:creationId xmlns:a16="http://schemas.microsoft.com/office/drawing/2014/main" id="{6B5651E0-1A5D-4C02-A69C-24593CCAAF76}"/>
                  </a:ext>
                </a:extLst>
              </p:cNvPr>
              <p:cNvSpPr>
                <a:spLocks noGrp="1" noRot="1" noChangeAspect="1" noMove="1" noResize="1" noEditPoints="1" noAdjustHandles="1" noChangeArrowheads="1" noChangeShapeType="1" noTextEdit="1"/>
              </p:cNvSpPr>
              <p:nvPr>
                <p:ph idx="1"/>
              </p:nvPr>
            </p:nvSpPr>
            <p:spPr>
              <a:xfrm>
                <a:off x="609600" y="142613"/>
                <a:ext cx="10972800" cy="5878676"/>
              </a:xfrm>
              <a:blipFill>
                <a:blip r:embed="rId2"/>
                <a:stretch>
                  <a:fillRect l="-1278" t="-2176" r="-16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27930955-CCCD-413B-852A-E3414E0A4B9F}"/>
              </a:ext>
            </a:extLst>
          </p:cNvPr>
          <p:cNvSpPr>
            <a:spLocks noGrp="1"/>
          </p:cNvSpPr>
          <p:nvPr>
            <p:ph type="sldNum" sz="quarter" idx="12"/>
          </p:nvPr>
        </p:nvSpPr>
        <p:spPr/>
        <p:txBody>
          <a:bodyPr/>
          <a:lstStyle/>
          <a:p>
            <a:fld id="{C087288C-9883-4D44-B068-F26062673494}" type="slidenum">
              <a:rPr lang="zh-TW" altLang="en-US" smtClean="0"/>
              <a:t>13</a:t>
            </a:fld>
            <a:endParaRPr lang="zh-TW" altLang="en-US"/>
          </a:p>
        </p:txBody>
      </p:sp>
    </p:spTree>
    <p:extLst>
      <p:ext uri="{BB962C8B-B14F-4D97-AF65-F5344CB8AC3E}">
        <p14:creationId xmlns:p14="http://schemas.microsoft.com/office/powerpoint/2010/main" val="2478451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AE70B2-434B-4EBE-928E-5AEF1976D159}"/>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1BFEAAE2-CDE9-4D84-9A2C-55F55F5DC252}"/>
                  </a:ext>
                </a:extLst>
              </p:cNvPr>
              <p:cNvSpPr>
                <a:spLocks noGrp="1"/>
              </p:cNvSpPr>
              <p:nvPr>
                <p:ph idx="1"/>
              </p:nvPr>
            </p:nvSpPr>
            <p:spPr/>
            <p:txBody>
              <a:bodyPr>
                <a:normAutofit fontScale="77500" lnSpcReduction="20000"/>
              </a:bodyPr>
              <a:lstStyle/>
              <a:p>
                <a:r>
                  <a:rPr lang="en-US" altLang="zh-TW" b="1" dirty="0">
                    <a:solidFill>
                      <a:srgbClr val="FF0000"/>
                    </a:solidFill>
                  </a:rPr>
                  <a:t>Best case</a:t>
                </a:r>
              </a:p>
              <a:p>
                <a:pPr lvl="1"/>
                <a:r>
                  <a:rPr lang="en-US" altLang="zh-TW" dirty="0"/>
                  <a:t>Occurs when the subarrays are completely balanced every time.</a:t>
                </a:r>
              </a:p>
              <a:p>
                <a:pPr lvl="1"/>
                <a:r>
                  <a:rPr lang="en-US" altLang="zh-TW" dirty="0"/>
                  <a:t>Each subarray has </a:t>
                </a:r>
                <a14:m>
                  <m:oMath xmlns:m="http://schemas.openxmlformats.org/officeDocument/2006/math">
                    <m:r>
                      <a:rPr lang="en-US" altLang="zh-TW" i="1" dirty="0" smtClean="0">
                        <a:latin typeface="Cambria Math" panose="02040503050406030204" pitchFamily="18" charset="0"/>
                      </a:rPr>
                      <m:t>≤</m:t>
                    </m:r>
                    <m:r>
                      <a:rPr lang="en-US" altLang="zh-TW" i="1" dirty="0" smtClean="0">
                        <a:latin typeface="Cambria Math" panose="02040503050406030204" pitchFamily="18" charset="0"/>
                      </a:rPr>
                      <m:t>𝑛</m:t>
                    </m:r>
                    <m:r>
                      <a:rPr lang="en-US" altLang="zh-TW" i="1" dirty="0" smtClean="0">
                        <a:latin typeface="Cambria Math" panose="02040503050406030204" pitchFamily="18" charset="0"/>
                      </a:rPr>
                      <m:t>/2</m:t>
                    </m:r>
                  </m:oMath>
                </a14:m>
                <a:r>
                  <a:rPr lang="en-US" altLang="zh-TW" dirty="0"/>
                  <a:t> elements.</a:t>
                </a:r>
              </a:p>
              <a:p>
                <a:pPr lvl="1"/>
                <a:r>
                  <a:rPr lang="en-US" altLang="zh-TW" dirty="0"/>
                  <a:t>Get the recurrence</a:t>
                </a:r>
                <a:br>
                  <a:rPr lang="en-US" altLang="zh-TW" dirty="0"/>
                </a:b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rPr>
                      <m:t>=2</m:t>
                    </m:r>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/2</m:t>
                        </m:r>
                      </m:e>
                    </m:d>
                    <m:r>
                      <a:rPr lang="en-US" altLang="zh-TW" b="0" i="1" smtClean="0">
                        <a:latin typeface="Cambria Math" panose="02040503050406030204" pitchFamily="18" charset="0"/>
                      </a:rPr>
                      <m:t>+</m:t>
                    </m:r>
                    <m:r>
                      <m:rPr>
                        <m:sty m:val="p"/>
                      </m:rPr>
                      <a:rPr lang="el-GR" altLang="zh-TW" b="0" i="1" smtClean="0">
                        <a:latin typeface="Cambria Math" panose="02040503050406030204" pitchFamily="18" charset="0"/>
                        <a:ea typeface="Cambria Math" panose="02040503050406030204" pitchFamily="18" charset="0"/>
                      </a:rPr>
                      <m:t>Θ</m:t>
                    </m:r>
                    <m:d>
                      <m:dPr>
                        <m:ctrlPr>
                          <a:rPr lang="el-GR"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e>
                    </m:d>
                    <m:r>
                      <a:rPr lang="en-US" altLang="zh-TW" b="0" i="1" smtClean="0">
                        <a:latin typeface="Cambria Math" panose="02040503050406030204" pitchFamily="18" charset="0"/>
                        <a:ea typeface="Cambria Math" panose="02040503050406030204" pitchFamily="18" charset="0"/>
                      </a:rPr>
                      <m:t>=</m:t>
                    </m:r>
                    <m:r>
                      <m:rPr>
                        <m:sty m:val="p"/>
                      </m:rPr>
                      <a:rPr lang="el-GR" altLang="zh-TW" b="0" i="1" smtClean="0">
                        <a:latin typeface="Cambria Math" panose="02040503050406030204" pitchFamily="18" charset="0"/>
                        <a:ea typeface="Cambria Math" panose="02040503050406030204" pitchFamily="18" charset="0"/>
                      </a:rPr>
                      <m:t>Θ</m:t>
                    </m:r>
                    <m:d>
                      <m:dPr>
                        <m:ctrlPr>
                          <a:rPr lang="el-GR"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ea typeface="Cambria Math" panose="02040503050406030204" pitchFamily="18" charset="0"/>
                              </a:rPr>
                              <m:t>𝑛</m:t>
                            </m:r>
                          </m:e>
                        </m:func>
                      </m:e>
                    </m:d>
                  </m:oMath>
                </a14:m>
                <a:endParaRPr lang="en-US" altLang="zh-TW" dirty="0"/>
              </a:p>
              <a:p>
                <a:endParaRPr lang="en-US" altLang="zh-TW" dirty="0"/>
              </a:p>
              <a:p>
                <a:r>
                  <a:rPr lang="en-US" altLang="zh-TW" b="1" dirty="0">
                    <a:solidFill>
                      <a:srgbClr val="FF0000"/>
                    </a:solidFill>
                  </a:rPr>
                  <a:t>Balanced case</a:t>
                </a:r>
              </a:p>
              <a:p>
                <a:pPr lvl="1"/>
                <a:r>
                  <a:rPr lang="en-US" altLang="zh-TW" dirty="0"/>
                  <a:t>Quicksort’s average running time is much closer to the best case than to the worst case.</a:t>
                </a:r>
              </a:p>
              <a:p>
                <a:pPr lvl="1"/>
                <a:r>
                  <a:rPr lang="en-US" altLang="zh-TW" dirty="0"/>
                  <a:t>Imagine that PARTITION always produces a 9-to-1 split.</a:t>
                </a:r>
              </a:p>
              <a:p>
                <a:pPr lvl="1"/>
                <a:r>
                  <a:rPr lang="en-US" altLang="zh-TW" dirty="0"/>
                  <a:t>Get the recurrence</a:t>
                </a:r>
                <a:br>
                  <a:rPr lang="en-US" altLang="zh-TW" dirty="0"/>
                </a:b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𝑇</m:t>
                    </m:r>
                    <m:d>
                      <m:dPr>
                        <m:ctrlPr>
                          <a:rPr lang="en-US" altLang="zh-TW" b="0" i="1" smtClean="0">
                            <a:latin typeface="Cambria Math" panose="02040503050406030204" pitchFamily="18" charset="0"/>
                            <a:ea typeface="Cambria Math" panose="02040503050406030204" pitchFamily="18" charset="0"/>
                          </a:rPr>
                        </m:ctrlPr>
                      </m:dPr>
                      <m:e>
                        <m:f>
                          <m:fPr>
                            <m:ctrlPr>
                              <a:rPr lang="en-US" altLang="zh-TW" b="0" i="1" smtClean="0">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9</m:t>
                            </m:r>
                            <m:r>
                              <a:rPr lang="en-US" altLang="zh-TW" b="0" i="1" smtClean="0">
                                <a:latin typeface="Cambria Math" panose="02040503050406030204" pitchFamily="18" charset="0"/>
                                <a:ea typeface="Cambria Math" panose="02040503050406030204" pitchFamily="18" charset="0"/>
                              </a:rPr>
                              <m:t>𝑛</m:t>
                            </m:r>
                          </m:num>
                          <m:den>
                            <m:r>
                              <a:rPr lang="en-US" altLang="zh-TW" b="0" i="1" smtClean="0">
                                <a:latin typeface="Cambria Math" panose="02040503050406030204" pitchFamily="18" charset="0"/>
                                <a:ea typeface="Cambria Math" panose="02040503050406030204" pitchFamily="18" charset="0"/>
                              </a:rPr>
                              <m:t>10</m:t>
                            </m:r>
                          </m:den>
                        </m:f>
                      </m:e>
                    </m:d>
                    <m:r>
                      <a:rPr lang="en-US" altLang="zh-TW" b="0"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𝑇</m:t>
                    </m:r>
                    <m:d>
                      <m:dPr>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𝑛</m:t>
                            </m:r>
                          </m:num>
                          <m:den>
                            <m:r>
                              <a:rPr lang="en-US" altLang="zh-TW" i="1">
                                <a:latin typeface="Cambria Math" panose="02040503050406030204" pitchFamily="18" charset="0"/>
                                <a:ea typeface="Cambria Math" panose="02040503050406030204" pitchFamily="18" charset="0"/>
                              </a:rPr>
                              <m:t>10</m:t>
                            </m:r>
                          </m:den>
                        </m:f>
                      </m:e>
                    </m:d>
                    <m:r>
                      <a:rPr lang="en-US" altLang="zh-TW" b="0" i="1" smtClean="0">
                        <a:latin typeface="Cambria Math" panose="02040503050406030204" pitchFamily="18" charset="0"/>
                        <a:ea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r>
                      <a:rPr lang="en-US" altLang="zh-TW" b="0" i="1" smtClean="0">
                        <a:latin typeface="Cambria Math" panose="02040503050406030204" pitchFamily="18" charset="0"/>
                        <a:ea typeface="Cambria Math" panose="02040503050406030204" pitchFamily="18" charset="0"/>
                      </a:rPr>
                      <m:t>=</m:t>
                    </m:r>
                    <m:r>
                      <m:rPr>
                        <m:sty m:val="p"/>
                      </m:rPr>
                      <a:rPr lang="en-US" altLang="zh-TW" b="0" i="0" smtClean="0">
                        <a:latin typeface="Cambria Math" panose="02040503050406030204" pitchFamily="18" charset="0"/>
                        <a:ea typeface="Cambria Math" panose="02040503050406030204" pitchFamily="18" charset="0"/>
                      </a:rPr>
                      <m:t>O</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r>
                              <a:rPr lang="en-US" altLang="zh-TW" i="1">
                                <a:latin typeface="Cambria Math" panose="02040503050406030204" pitchFamily="18" charset="0"/>
                                <a:ea typeface="Cambria Math" panose="02040503050406030204" pitchFamily="18" charset="0"/>
                              </a:rPr>
                              <m:t>𝑛</m:t>
                            </m:r>
                          </m:e>
                        </m:func>
                      </m:e>
                    </m:d>
                  </m:oMath>
                </a14:m>
                <a:endParaRPr lang="zh-TW" altLang="en-US" dirty="0"/>
              </a:p>
            </p:txBody>
          </p:sp>
        </mc:Choice>
        <mc:Fallback xmlns="">
          <p:sp>
            <p:nvSpPr>
              <p:cNvPr id="3" name="內容版面配置區 2">
                <a:extLst>
                  <a:ext uri="{FF2B5EF4-FFF2-40B4-BE49-F238E27FC236}">
                    <a16:creationId xmlns:a16="http://schemas.microsoft.com/office/drawing/2014/main" id="{1BFEAAE2-CDE9-4D84-9A2C-55F55F5DC252}"/>
                  </a:ext>
                </a:extLst>
              </p:cNvPr>
              <p:cNvSpPr>
                <a:spLocks noGrp="1" noRot="1" noChangeAspect="1" noMove="1" noResize="1" noEditPoints="1" noAdjustHandles="1" noChangeArrowheads="1" noChangeShapeType="1" noTextEdit="1"/>
              </p:cNvSpPr>
              <p:nvPr>
                <p:ph idx="1"/>
              </p:nvPr>
            </p:nvSpPr>
            <p:spPr>
              <a:blipFill>
                <a:blip r:embed="rId2"/>
                <a:stretch>
                  <a:fillRect l="-778" t="-289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2C8EF54A-6378-4C57-B3C5-C22BDA346010}"/>
              </a:ext>
            </a:extLst>
          </p:cNvPr>
          <p:cNvSpPr>
            <a:spLocks noGrp="1"/>
          </p:cNvSpPr>
          <p:nvPr>
            <p:ph type="sldNum" sz="quarter" idx="12"/>
          </p:nvPr>
        </p:nvSpPr>
        <p:spPr/>
        <p:txBody>
          <a:bodyPr/>
          <a:lstStyle/>
          <a:p>
            <a:fld id="{C087288C-9883-4D44-B068-F26062673494}" type="slidenum">
              <a:rPr lang="zh-TW" altLang="en-US" smtClean="0"/>
              <a:t>14</a:t>
            </a:fld>
            <a:endParaRPr lang="zh-TW" altLang="en-US"/>
          </a:p>
        </p:txBody>
      </p:sp>
    </p:spTree>
    <p:extLst>
      <p:ext uri="{BB962C8B-B14F-4D97-AF65-F5344CB8AC3E}">
        <p14:creationId xmlns:p14="http://schemas.microsoft.com/office/powerpoint/2010/main" val="613525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9AA324B5-B8E1-4336-95AE-C8A4FB020630}"/>
              </a:ext>
            </a:extLst>
          </p:cNvPr>
          <p:cNvGrpSpPr/>
          <p:nvPr/>
        </p:nvGrpSpPr>
        <p:grpSpPr>
          <a:xfrm>
            <a:off x="1459684" y="1933080"/>
            <a:ext cx="9110444" cy="3163425"/>
            <a:chOff x="2021746" y="2214585"/>
            <a:chExt cx="8013640" cy="3163425"/>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95031589-B3FE-420B-A7D6-C761CAD8E28F}"/>
                    </a:ext>
                  </a:extLst>
                </p:cNvPr>
                <p:cNvSpPr txBox="1"/>
                <p:nvPr/>
              </p:nvSpPr>
              <p:spPr>
                <a:xfrm>
                  <a:off x="4869711" y="2224024"/>
                  <a:ext cx="4916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𝑐𝑛</m:t>
                        </m:r>
                      </m:oMath>
                    </m:oMathPara>
                  </a14:m>
                  <a:endParaRPr lang="zh-TW" altLang="en-US" dirty="0"/>
                </a:p>
              </p:txBody>
            </p:sp>
          </mc:Choice>
          <mc:Fallback xmlns="">
            <p:sp>
              <p:nvSpPr>
                <p:cNvPr id="5" name="文字方塊 4">
                  <a:extLst>
                    <a:ext uri="{FF2B5EF4-FFF2-40B4-BE49-F238E27FC236}">
                      <a16:creationId xmlns:a16="http://schemas.microsoft.com/office/drawing/2014/main" id="{8D3CA917-0AF5-44A6-BCC9-A43967BDC76F}"/>
                    </a:ext>
                  </a:extLst>
                </p:cNvPr>
                <p:cNvSpPr txBox="1">
                  <a:spLocks noRot="1" noChangeAspect="1" noMove="1" noResize="1" noEditPoints="1" noAdjustHandles="1" noChangeArrowheads="1" noChangeShapeType="1" noTextEdit="1"/>
                </p:cNvSpPr>
                <p:nvPr/>
              </p:nvSpPr>
              <p:spPr>
                <a:xfrm>
                  <a:off x="4869711" y="2224024"/>
                  <a:ext cx="491609" cy="369332"/>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59CBD979-5796-47FB-8849-CF8399218AF0}"/>
                    </a:ext>
                  </a:extLst>
                </p:cNvPr>
                <p:cNvSpPr txBox="1"/>
                <p:nvPr/>
              </p:nvSpPr>
              <p:spPr>
                <a:xfrm>
                  <a:off x="3442071" y="3071818"/>
                  <a:ext cx="1060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𝑐</m:t>
                        </m:r>
                        <m:d>
                          <m:dPr>
                            <m:ctrlPr>
                              <a:rPr lang="en-US" altLang="zh-TW" b="0" i="1" smtClean="0">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/10</m:t>
                            </m:r>
                          </m:e>
                        </m:d>
                      </m:oMath>
                    </m:oMathPara>
                  </a14:m>
                  <a:endParaRPr lang="zh-TW" altLang="en-US" dirty="0"/>
                </a:p>
              </p:txBody>
            </p:sp>
          </mc:Choice>
          <mc:Fallback xmlns="">
            <p:sp>
              <p:nvSpPr>
                <p:cNvPr id="6" name="文字方塊 5">
                  <a:extLst>
                    <a:ext uri="{FF2B5EF4-FFF2-40B4-BE49-F238E27FC236}">
                      <a16:creationId xmlns:a16="http://schemas.microsoft.com/office/drawing/2014/main" id="{59CBD979-5796-47FB-8849-CF8399218AF0}"/>
                    </a:ext>
                  </a:extLst>
                </p:cNvPr>
                <p:cNvSpPr txBox="1">
                  <a:spLocks noRot="1" noChangeAspect="1" noMove="1" noResize="1" noEditPoints="1" noAdjustHandles="1" noChangeArrowheads="1" noChangeShapeType="1" noTextEdit="1"/>
                </p:cNvSpPr>
                <p:nvPr/>
              </p:nvSpPr>
              <p:spPr>
                <a:xfrm>
                  <a:off x="3442071" y="3071818"/>
                  <a:ext cx="1060803" cy="369332"/>
                </a:xfrm>
                <a:prstGeom prst="rect">
                  <a:avLst/>
                </a:prstGeom>
                <a:blipFill>
                  <a:blip r:embed="rId3"/>
                  <a:stretch>
                    <a:fillRect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21D53023-2BE2-433B-81CE-C14E6AD2C2B7}"/>
                    </a:ext>
                  </a:extLst>
                </p:cNvPr>
                <p:cNvSpPr txBox="1"/>
                <p:nvPr/>
              </p:nvSpPr>
              <p:spPr>
                <a:xfrm>
                  <a:off x="5728157" y="3068057"/>
                  <a:ext cx="11890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𝑐</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9</m:t>
                            </m:r>
                            <m:r>
                              <a:rPr lang="en-US" altLang="zh-TW" i="1">
                                <a:latin typeface="Cambria Math" panose="02040503050406030204" pitchFamily="18" charset="0"/>
                              </a:rPr>
                              <m:t>𝑛</m:t>
                            </m:r>
                            <m:r>
                              <a:rPr lang="en-US" altLang="zh-TW" b="0" i="1" smtClean="0">
                                <a:latin typeface="Cambria Math" panose="02040503050406030204" pitchFamily="18" charset="0"/>
                              </a:rPr>
                              <m:t>/10</m:t>
                            </m:r>
                          </m:e>
                        </m:d>
                      </m:oMath>
                    </m:oMathPara>
                  </a14:m>
                  <a:endParaRPr lang="zh-TW" altLang="en-US" dirty="0"/>
                </a:p>
              </p:txBody>
            </p:sp>
          </mc:Choice>
          <mc:Fallback xmlns="">
            <p:sp>
              <p:nvSpPr>
                <p:cNvPr id="7" name="文字方塊 6">
                  <a:extLst>
                    <a:ext uri="{FF2B5EF4-FFF2-40B4-BE49-F238E27FC236}">
                      <a16:creationId xmlns:a16="http://schemas.microsoft.com/office/drawing/2014/main" id="{21D53023-2BE2-433B-81CE-C14E6AD2C2B7}"/>
                    </a:ext>
                  </a:extLst>
                </p:cNvPr>
                <p:cNvSpPr txBox="1">
                  <a:spLocks noRot="1" noChangeAspect="1" noMove="1" noResize="1" noEditPoints="1" noAdjustHandles="1" noChangeArrowheads="1" noChangeShapeType="1" noTextEdit="1"/>
                </p:cNvSpPr>
                <p:nvPr/>
              </p:nvSpPr>
              <p:spPr>
                <a:xfrm>
                  <a:off x="5728157" y="3068057"/>
                  <a:ext cx="1189043" cy="369332"/>
                </a:xfrm>
                <a:prstGeom prst="rect">
                  <a:avLst/>
                </a:prstGeom>
                <a:blipFill>
                  <a:blip r:embed="rId4"/>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11153452-A171-4736-B20F-10357E25330A}"/>
                    </a:ext>
                  </a:extLst>
                </p:cNvPr>
                <p:cNvSpPr txBox="1"/>
                <p:nvPr/>
              </p:nvSpPr>
              <p:spPr>
                <a:xfrm>
                  <a:off x="2804787" y="3915851"/>
                  <a:ext cx="11890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𝑐</m:t>
                        </m:r>
                        <m:d>
                          <m:dPr>
                            <m:ctrlPr>
                              <a:rPr lang="en-US" altLang="zh-TW" b="0" i="1" smtClean="0">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/100</m:t>
                            </m:r>
                          </m:e>
                        </m:d>
                      </m:oMath>
                    </m:oMathPara>
                  </a14:m>
                  <a:endParaRPr lang="zh-TW" altLang="en-US" dirty="0"/>
                </a:p>
              </p:txBody>
            </p:sp>
          </mc:Choice>
          <mc:Fallback xmlns="">
            <p:sp>
              <p:nvSpPr>
                <p:cNvPr id="8" name="文字方塊 7">
                  <a:extLst>
                    <a:ext uri="{FF2B5EF4-FFF2-40B4-BE49-F238E27FC236}">
                      <a16:creationId xmlns:a16="http://schemas.microsoft.com/office/drawing/2014/main" id="{11153452-A171-4736-B20F-10357E25330A}"/>
                    </a:ext>
                  </a:extLst>
                </p:cNvPr>
                <p:cNvSpPr txBox="1">
                  <a:spLocks noRot="1" noChangeAspect="1" noMove="1" noResize="1" noEditPoints="1" noAdjustHandles="1" noChangeArrowheads="1" noChangeShapeType="1" noTextEdit="1"/>
                </p:cNvSpPr>
                <p:nvPr/>
              </p:nvSpPr>
              <p:spPr>
                <a:xfrm>
                  <a:off x="2804787" y="3915851"/>
                  <a:ext cx="1189043" cy="369332"/>
                </a:xfrm>
                <a:prstGeom prst="rect">
                  <a:avLst/>
                </a:prstGeom>
                <a:blipFill>
                  <a:blip r:embed="rId5"/>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4E9BC7C4-6DCE-4835-BBC5-4B84F0F7278F}"/>
                    </a:ext>
                  </a:extLst>
                </p:cNvPr>
                <p:cNvSpPr txBox="1"/>
                <p:nvPr/>
              </p:nvSpPr>
              <p:spPr>
                <a:xfrm>
                  <a:off x="3906178" y="3915851"/>
                  <a:ext cx="13172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𝑐</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9</m:t>
                            </m:r>
                            <m:r>
                              <a:rPr lang="en-US" altLang="zh-TW" i="1">
                                <a:latin typeface="Cambria Math" panose="02040503050406030204" pitchFamily="18" charset="0"/>
                              </a:rPr>
                              <m:t>𝑛</m:t>
                            </m:r>
                            <m:r>
                              <a:rPr lang="en-US" altLang="zh-TW" i="1">
                                <a:latin typeface="Cambria Math" panose="02040503050406030204" pitchFamily="18" charset="0"/>
                              </a:rPr>
                              <m:t>/100</m:t>
                            </m:r>
                          </m:e>
                        </m:d>
                      </m:oMath>
                    </m:oMathPara>
                  </a14:m>
                  <a:endParaRPr lang="zh-TW" altLang="en-US" dirty="0"/>
                </a:p>
              </p:txBody>
            </p:sp>
          </mc:Choice>
          <mc:Fallback xmlns="">
            <p:sp>
              <p:nvSpPr>
                <p:cNvPr id="9" name="文字方塊 8">
                  <a:extLst>
                    <a:ext uri="{FF2B5EF4-FFF2-40B4-BE49-F238E27FC236}">
                      <a16:creationId xmlns:a16="http://schemas.microsoft.com/office/drawing/2014/main" id="{4E9BC7C4-6DCE-4835-BBC5-4B84F0F7278F}"/>
                    </a:ext>
                  </a:extLst>
                </p:cNvPr>
                <p:cNvSpPr txBox="1">
                  <a:spLocks noRot="1" noChangeAspect="1" noMove="1" noResize="1" noEditPoints="1" noAdjustHandles="1" noChangeArrowheads="1" noChangeShapeType="1" noTextEdit="1"/>
                </p:cNvSpPr>
                <p:nvPr/>
              </p:nvSpPr>
              <p:spPr>
                <a:xfrm>
                  <a:off x="3906178" y="3915851"/>
                  <a:ext cx="1317284" cy="369332"/>
                </a:xfrm>
                <a:prstGeom prst="rect">
                  <a:avLst/>
                </a:prstGeom>
                <a:blipFill>
                  <a:blip r:embed="rId6"/>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7DC8A848-D9D9-4FA3-8575-2552DBE50780}"/>
                    </a:ext>
                  </a:extLst>
                </p:cNvPr>
                <p:cNvSpPr txBox="1"/>
                <p:nvPr/>
              </p:nvSpPr>
              <p:spPr>
                <a:xfrm>
                  <a:off x="5135809" y="3915851"/>
                  <a:ext cx="13172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𝑐</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9</m:t>
                            </m:r>
                            <m:r>
                              <a:rPr lang="en-US" altLang="zh-TW" i="1">
                                <a:latin typeface="Cambria Math" panose="02040503050406030204" pitchFamily="18" charset="0"/>
                              </a:rPr>
                              <m:t>𝑛</m:t>
                            </m:r>
                            <m:r>
                              <a:rPr lang="en-US" altLang="zh-TW" b="0" i="1" smtClean="0">
                                <a:latin typeface="Cambria Math" panose="02040503050406030204" pitchFamily="18" charset="0"/>
                              </a:rPr>
                              <m:t>/100</m:t>
                            </m:r>
                          </m:e>
                        </m:d>
                      </m:oMath>
                    </m:oMathPara>
                  </a14:m>
                  <a:endParaRPr lang="zh-TW" altLang="en-US" dirty="0"/>
                </a:p>
              </p:txBody>
            </p:sp>
          </mc:Choice>
          <mc:Fallback xmlns="">
            <p:sp>
              <p:nvSpPr>
                <p:cNvPr id="10" name="文字方塊 9">
                  <a:extLst>
                    <a:ext uri="{FF2B5EF4-FFF2-40B4-BE49-F238E27FC236}">
                      <a16:creationId xmlns:a16="http://schemas.microsoft.com/office/drawing/2014/main" id="{7DC8A848-D9D9-4FA3-8575-2552DBE50780}"/>
                    </a:ext>
                  </a:extLst>
                </p:cNvPr>
                <p:cNvSpPr txBox="1">
                  <a:spLocks noRot="1" noChangeAspect="1" noMove="1" noResize="1" noEditPoints="1" noAdjustHandles="1" noChangeArrowheads="1" noChangeShapeType="1" noTextEdit="1"/>
                </p:cNvSpPr>
                <p:nvPr/>
              </p:nvSpPr>
              <p:spPr>
                <a:xfrm>
                  <a:off x="5135809" y="3915851"/>
                  <a:ext cx="1317284" cy="369332"/>
                </a:xfrm>
                <a:prstGeom prst="rect">
                  <a:avLst/>
                </a:prstGeom>
                <a:blipFill>
                  <a:blip r:embed="rId7"/>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AD4401CB-3EB8-42FA-94B2-03E41BB17790}"/>
                    </a:ext>
                  </a:extLst>
                </p:cNvPr>
                <p:cNvSpPr txBox="1"/>
                <p:nvPr/>
              </p:nvSpPr>
              <p:spPr>
                <a:xfrm>
                  <a:off x="6365441" y="3915851"/>
                  <a:ext cx="14455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𝑐</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81</m:t>
                            </m:r>
                            <m:r>
                              <a:rPr lang="en-US" altLang="zh-TW" i="1">
                                <a:latin typeface="Cambria Math" panose="02040503050406030204" pitchFamily="18" charset="0"/>
                              </a:rPr>
                              <m:t>𝑛</m:t>
                            </m:r>
                            <m:r>
                              <a:rPr lang="en-US" altLang="zh-TW" b="0" i="1" smtClean="0">
                                <a:latin typeface="Cambria Math" panose="02040503050406030204" pitchFamily="18" charset="0"/>
                              </a:rPr>
                              <m:t>/100</m:t>
                            </m:r>
                          </m:e>
                        </m:d>
                      </m:oMath>
                    </m:oMathPara>
                  </a14:m>
                  <a:endParaRPr lang="zh-TW" altLang="en-US" dirty="0"/>
                </a:p>
              </p:txBody>
            </p:sp>
          </mc:Choice>
          <mc:Fallback xmlns="">
            <p:sp>
              <p:nvSpPr>
                <p:cNvPr id="11" name="文字方塊 10">
                  <a:extLst>
                    <a:ext uri="{FF2B5EF4-FFF2-40B4-BE49-F238E27FC236}">
                      <a16:creationId xmlns:a16="http://schemas.microsoft.com/office/drawing/2014/main" id="{AD4401CB-3EB8-42FA-94B2-03E41BB17790}"/>
                    </a:ext>
                  </a:extLst>
                </p:cNvPr>
                <p:cNvSpPr txBox="1">
                  <a:spLocks noRot="1" noChangeAspect="1" noMove="1" noResize="1" noEditPoints="1" noAdjustHandles="1" noChangeArrowheads="1" noChangeShapeType="1" noTextEdit="1"/>
                </p:cNvSpPr>
                <p:nvPr/>
              </p:nvSpPr>
              <p:spPr>
                <a:xfrm>
                  <a:off x="6365441" y="3915851"/>
                  <a:ext cx="1445524" cy="369332"/>
                </a:xfrm>
                <a:prstGeom prst="rect">
                  <a:avLst/>
                </a:prstGeom>
                <a:blipFill>
                  <a:blip r:embed="rId8"/>
                  <a:stretch>
                    <a:fillRect b="-14754"/>
                  </a:stretch>
                </a:blipFill>
              </p:spPr>
              <p:txBody>
                <a:bodyPr/>
                <a:lstStyle/>
                <a:p>
                  <a:r>
                    <a:rPr lang="zh-TW" altLang="en-US">
                      <a:noFill/>
                    </a:rPr>
                    <a:t> </a:t>
                  </a:r>
                </a:p>
              </p:txBody>
            </p:sp>
          </mc:Fallback>
        </mc:AlternateContent>
        <p:cxnSp>
          <p:nvCxnSpPr>
            <p:cNvPr id="12" name="直線接點 11">
              <a:extLst>
                <a:ext uri="{FF2B5EF4-FFF2-40B4-BE49-F238E27FC236}">
                  <a16:creationId xmlns:a16="http://schemas.microsoft.com/office/drawing/2014/main" id="{E0F7D045-916A-4938-BA8C-BAB87DE05B8B}"/>
                </a:ext>
              </a:extLst>
            </p:cNvPr>
            <p:cNvCxnSpPr>
              <a:stCxn id="5" idx="2"/>
              <a:endCxn id="6" idx="0"/>
            </p:cNvCxnSpPr>
            <p:nvPr/>
          </p:nvCxnSpPr>
          <p:spPr>
            <a:xfrm flipH="1">
              <a:off x="3972473" y="2593356"/>
              <a:ext cx="1143043" cy="478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049A2713-76CA-4630-97EA-B1C1FD3FA310}"/>
                </a:ext>
              </a:extLst>
            </p:cNvPr>
            <p:cNvCxnSpPr>
              <a:stCxn id="5" idx="2"/>
              <a:endCxn id="7" idx="0"/>
            </p:cNvCxnSpPr>
            <p:nvPr/>
          </p:nvCxnSpPr>
          <p:spPr>
            <a:xfrm>
              <a:off x="5115516" y="2593356"/>
              <a:ext cx="1207163" cy="474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FFD9E62D-345A-45F4-91C3-2C762975DDC9}"/>
                </a:ext>
              </a:extLst>
            </p:cNvPr>
            <p:cNvCxnSpPr>
              <a:stCxn id="6" idx="2"/>
              <a:endCxn id="8" idx="0"/>
            </p:cNvCxnSpPr>
            <p:nvPr/>
          </p:nvCxnSpPr>
          <p:spPr>
            <a:xfrm flipH="1">
              <a:off x="3399309" y="3441150"/>
              <a:ext cx="573164" cy="474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C6A1FDE-B1C7-432A-BDB9-3289817C1D41}"/>
                </a:ext>
              </a:extLst>
            </p:cNvPr>
            <p:cNvCxnSpPr>
              <a:stCxn id="6" idx="2"/>
              <a:endCxn id="9" idx="0"/>
            </p:cNvCxnSpPr>
            <p:nvPr/>
          </p:nvCxnSpPr>
          <p:spPr>
            <a:xfrm>
              <a:off x="3972473" y="3441150"/>
              <a:ext cx="592347" cy="474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8A7BA55A-7F4F-4765-AA0A-11E22082E5C1}"/>
                </a:ext>
              </a:extLst>
            </p:cNvPr>
            <p:cNvCxnSpPr>
              <a:stCxn id="7" idx="2"/>
              <a:endCxn id="10" idx="0"/>
            </p:cNvCxnSpPr>
            <p:nvPr/>
          </p:nvCxnSpPr>
          <p:spPr>
            <a:xfrm flipH="1">
              <a:off x="5794451" y="3437389"/>
              <a:ext cx="528228" cy="478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FD5A9D5D-23CB-4E96-977E-684D380CFE60}"/>
                </a:ext>
              </a:extLst>
            </p:cNvPr>
            <p:cNvCxnSpPr>
              <a:stCxn id="7" idx="2"/>
              <a:endCxn id="11" idx="0"/>
            </p:cNvCxnSpPr>
            <p:nvPr/>
          </p:nvCxnSpPr>
          <p:spPr>
            <a:xfrm>
              <a:off x="6322679" y="3437389"/>
              <a:ext cx="765524" cy="478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D89FE0D5-05A9-4E1B-B6A2-EB8508BC9209}"/>
                </a:ext>
              </a:extLst>
            </p:cNvPr>
            <p:cNvCxnSpPr>
              <a:cxnSpLocks/>
            </p:cNvCxnSpPr>
            <p:nvPr/>
          </p:nvCxnSpPr>
          <p:spPr>
            <a:xfrm>
              <a:off x="7647615" y="2399251"/>
              <a:ext cx="2004597" cy="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DAC2C5AC-4F07-4E2C-AADE-0C6B6050E204}"/>
                </a:ext>
              </a:extLst>
            </p:cNvPr>
            <p:cNvCxnSpPr>
              <a:cxnSpLocks/>
            </p:cNvCxnSpPr>
            <p:nvPr/>
          </p:nvCxnSpPr>
          <p:spPr>
            <a:xfrm>
              <a:off x="7647615" y="3189214"/>
              <a:ext cx="2004597" cy="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C609FBB8-50A3-4170-AF60-2E80EB7C3B03}"/>
                </a:ext>
              </a:extLst>
            </p:cNvPr>
            <p:cNvCxnSpPr>
              <a:cxnSpLocks/>
            </p:cNvCxnSpPr>
            <p:nvPr/>
          </p:nvCxnSpPr>
          <p:spPr>
            <a:xfrm>
              <a:off x="7647615" y="4086837"/>
              <a:ext cx="2004597" cy="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69B00ADF-0424-4306-898A-A27C02403902}"/>
                    </a:ext>
                  </a:extLst>
                </p:cNvPr>
                <p:cNvSpPr txBox="1"/>
                <p:nvPr/>
              </p:nvSpPr>
              <p:spPr>
                <a:xfrm>
                  <a:off x="9543777" y="2214585"/>
                  <a:ext cx="4916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𝑐𝑛</m:t>
                        </m:r>
                      </m:oMath>
                    </m:oMathPara>
                  </a14:m>
                  <a:endParaRPr lang="zh-TW" altLang="en-US" dirty="0"/>
                </a:p>
              </p:txBody>
            </p:sp>
          </mc:Choice>
          <mc:Fallback xmlns="">
            <p:sp>
              <p:nvSpPr>
                <p:cNvPr id="21" name="文字方塊 20">
                  <a:extLst>
                    <a:ext uri="{FF2B5EF4-FFF2-40B4-BE49-F238E27FC236}">
                      <a16:creationId xmlns:a16="http://schemas.microsoft.com/office/drawing/2014/main" id="{9A519F82-1489-4EAA-9389-213273093BC4}"/>
                    </a:ext>
                  </a:extLst>
                </p:cNvPr>
                <p:cNvSpPr txBox="1">
                  <a:spLocks noRot="1" noChangeAspect="1" noMove="1" noResize="1" noEditPoints="1" noAdjustHandles="1" noChangeArrowheads="1" noChangeShapeType="1" noTextEdit="1"/>
                </p:cNvSpPr>
                <p:nvPr/>
              </p:nvSpPr>
              <p:spPr>
                <a:xfrm>
                  <a:off x="9543777" y="2214585"/>
                  <a:ext cx="491609" cy="369332"/>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a:extLst>
                    <a:ext uri="{FF2B5EF4-FFF2-40B4-BE49-F238E27FC236}">
                      <a16:creationId xmlns:a16="http://schemas.microsoft.com/office/drawing/2014/main" id="{9B1C52B4-292B-4561-90A9-3E75CC519CE9}"/>
                    </a:ext>
                  </a:extLst>
                </p:cNvPr>
                <p:cNvSpPr txBox="1"/>
                <p:nvPr/>
              </p:nvSpPr>
              <p:spPr>
                <a:xfrm>
                  <a:off x="9543777" y="3004548"/>
                  <a:ext cx="4916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𝑐𝑛</m:t>
                        </m:r>
                      </m:oMath>
                    </m:oMathPara>
                  </a14:m>
                  <a:endParaRPr lang="zh-TW" altLang="en-US" dirty="0"/>
                </a:p>
              </p:txBody>
            </p:sp>
          </mc:Choice>
          <mc:Fallback xmlns="">
            <p:sp>
              <p:nvSpPr>
                <p:cNvPr id="22" name="文字方塊 21">
                  <a:extLst>
                    <a:ext uri="{FF2B5EF4-FFF2-40B4-BE49-F238E27FC236}">
                      <a16:creationId xmlns:a16="http://schemas.microsoft.com/office/drawing/2014/main" id="{5B26F2FE-E097-48F6-831A-E7DF9E37D166}"/>
                    </a:ext>
                  </a:extLst>
                </p:cNvPr>
                <p:cNvSpPr txBox="1">
                  <a:spLocks noRot="1" noChangeAspect="1" noMove="1" noResize="1" noEditPoints="1" noAdjustHandles="1" noChangeArrowheads="1" noChangeShapeType="1" noTextEdit="1"/>
                </p:cNvSpPr>
                <p:nvPr/>
              </p:nvSpPr>
              <p:spPr>
                <a:xfrm>
                  <a:off x="9543777" y="3004548"/>
                  <a:ext cx="491609" cy="369332"/>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a:extLst>
                    <a:ext uri="{FF2B5EF4-FFF2-40B4-BE49-F238E27FC236}">
                      <a16:creationId xmlns:a16="http://schemas.microsoft.com/office/drawing/2014/main" id="{BCE21332-ADE3-4FC3-A8E5-15585E95458B}"/>
                    </a:ext>
                  </a:extLst>
                </p:cNvPr>
                <p:cNvSpPr txBox="1"/>
                <p:nvPr/>
              </p:nvSpPr>
              <p:spPr>
                <a:xfrm>
                  <a:off x="9543777" y="3886961"/>
                  <a:ext cx="4916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𝑐𝑛</m:t>
                        </m:r>
                      </m:oMath>
                    </m:oMathPara>
                  </a14:m>
                  <a:endParaRPr lang="zh-TW" altLang="en-US" dirty="0"/>
                </a:p>
              </p:txBody>
            </p:sp>
          </mc:Choice>
          <mc:Fallback xmlns="">
            <p:sp>
              <p:nvSpPr>
                <p:cNvPr id="23" name="文字方塊 22">
                  <a:extLst>
                    <a:ext uri="{FF2B5EF4-FFF2-40B4-BE49-F238E27FC236}">
                      <a16:creationId xmlns:a16="http://schemas.microsoft.com/office/drawing/2014/main" id="{DE801783-1BED-4789-9CEE-A710B5233064}"/>
                    </a:ext>
                  </a:extLst>
                </p:cNvPr>
                <p:cNvSpPr txBox="1">
                  <a:spLocks noRot="1" noChangeAspect="1" noMove="1" noResize="1" noEditPoints="1" noAdjustHandles="1" noChangeArrowheads="1" noChangeShapeType="1" noTextEdit="1"/>
                </p:cNvSpPr>
                <p:nvPr/>
              </p:nvSpPr>
              <p:spPr>
                <a:xfrm>
                  <a:off x="9543777" y="3886961"/>
                  <a:ext cx="491609" cy="369332"/>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5FBE4812-26E4-47AF-83F1-6022006B2DBA}"/>
                    </a:ext>
                  </a:extLst>
                </p:cNvPr>
                <p:cNvSpPr txBox="1"/>
                <p:nvPr/>
              </p:nvSpPr>
              <p:spPr>
                <a:xfrm>
                  <a:off x="2021746" y="4774640"/>
                  <a:ext cx="2499282" cy="535531"/>
                </a:xfrm>
                <a:prstGeom prst="rect">
                  <a:avLst/>
                </a:prstGeom>
                <a:noFill/>
              </p:spPr>
              <p:txBody>
                <a:bodyPr wrap="square" rtlCol="0">
                  <a:spAutoFit/>
                </a:bodyPr>
                <a:lstStyle/>
                <a:p>
                  <a:pPr>
                    <a:lnSpc>
                      <a:spcPct val="80000"/>
                    </a:lnSpc>
                  </a:pPr>
                  <a:r>
                    <a:rPr lang="en-US" altLang="zh-TW" sz="1800" dirty="0">
                      <a:cs typeface="Times New Roman" panose="02020603050405020304" pitchFamily="18" charset="0"/>
                    </a:rPr>
                    <a:t>leftmost </a:t>
                  </a:r>
                  <a:r>
                    <a:rPr lang="en-US" altLang="zh-TW" dirty="0">
                      <a:cs typeface="Times New Roman" panose="02020603050405020304" pitchFamily="18" charset="0"/>
                    </a:rPr>
                    <a:t>branch peters out </a:t>
                  </a:r>
                  <a:r>
                    <a:rPr lang="en-US" altLang="zh-TW" sz="1800" dirty="0">
                      <a:cs typeface="Times New Roman" panose="02020603050405020304" pitchFamily="18" charset="0"/>
                    </a:rPr>
                    <a:t>after </a:t>
                  </a:r>
                  <a14:m>
                    <m:oMath xmlns:m="http://schemas.openxmlformats.org/officeDocument/2006/math">
                      <m:func>
                        <m:funcPr>
                          <m:ctrlPr>
                            <a:rPr lang="en-US" altLang="zh-TW" sz="1800" i="1" smtClean="0">
                              <a:latin typeface="Cambria Math" panose="02040503050406030204" pitchFamily="18" charset="0"/>
                              <a:cs typeface="Times New Roman" panose="02020603050405020304" pitchFamily="18" charset="0"/>
                            </a:rPr>
                          </m:ctrlPr>
                        </m:funcPr>
                        <m:fName>
                          <m:sSub>
                            <m:sSubPr>
                              <m:ctrlPr>
                                <a:rPr lang="en-US" altLang="zh-TW" sz="1800" i="1" smtClean="0">
                                  <a:latin typeface="Cambria Math" panose="02040503050406030204" pitchFamily="18" charset="0"/>
                                  <a:cs typeface="Times New Roman" panose="02020603050405020304" pitchFamily="18" charset="0"/>
                                </a:rPr>
                              </m:ctrlPr>
                            </m:sSubPr>
                            <m:e>
                              <m:r>
                                <m:rPr>
                                  <m:sty m:val="p"/>
                                </m:rPr>
                                <a:rPr lang="en-US" altLang="zh-TW" sz="1800" i="0" smtClean="0">
                                  <a:latin typeface="Cambria Math" panose="02040503050406030204" pitchFamily="18" charset="0"/>
                                  <a:cs typeface="Times New Roman" panose="02020603050405020304" pitchFamily="18" charset="0"/>
                                </a:rPr>
                                <m:t>log</m:t>
                              </m:r>
                            </m:e>
                            <m:sub>
                              <m:r>
                                <a:rPr lang="en-US" altLang="zh-TW" sz="1800" b="0" i="1" smtClean="0">
                                  <a:latin typeface="Cambria Math" panose="02040503050406030204" pitchFamily="18" charset="0"/>
                                  <a:cs typeface="Times New Roman" panose="02020603050405020304" pitchFamily="18" charset="0"/>
                                </a:rPr>
                                <m:t>10</m:t>
                              </m:r>
                            </m:sub>
                          </m:sSub>
                        </m:fName>
                        <m:e>
                          <m:r>
                            <a:rPr lang="en-US" altLang="zh-TW" sz="1800" b="0" i="1" smtClean="0">
                              <a:latin typeface="Cambria Math" panose="02040503050406030204" pitchFamily="18" charset="0"/>
                              <a:cs typeface="Times New Roman" panose="02020603050405020304" pitchFamily="18" charset="0"/>
                            </a:rPr>
                            <m:t>𝑛</m:t>
                          </m:r>
                        </m:e>
                      </m:func>
                    </m:oMath>
                  </a14:m>
                  <a:r>
                    <a:rPr lang="en-US" altLang="zh-TW" sz="1800" dirty="0">
                      <a:cs typeface="Times New Roman" panose="02020603050405020304" pitchFamily="18" charset="0"/>
                    </a:rPr>
                    <a:t> levels</a:t>
                  </a:r>
                  <a:endParaRPr lang="zh-TW" altLang="en-US" dirty="0"/>
                </a:p>
              </p:txBody>
            </p:sp>
          </mc:Choice>
          <mc:Fallback xmlns="">
            <p:sp>
              <p:nvSpPr>
                <p:cNvPr id="24" name="文字方塊 23">
                  <a:extLst>
                    <a:ext uri="{FF2B5EF4-FFF2-40B4-BE49-F238E27FC236}">
                      <a16:creationId xmlns:a16="http://schemas.microsoft.com/office/drawing/2014/main" id="{5FBE4812-26E4-47AF-83F1-6022006B2DBA}"/>
                    </a:ext>
                  </a:extLst>
                </p:cNvPr>
                <p:cNvSpPr txBox="1">
                  <a:spLocks noRot="1" noChangeAspect="1" noMove="1" noResize="1" noEditPoints="1" noAdjustHandles="1" noChangeArrowheads="1" noChangeShapeType="1" noTextEdit="1"/>
                </p:cNvSpPr>
                <p:nvPr/>
              </p:nvSpPr>
              <p:spPr>
                <a:xfrm>
                  <a:off x="2021746" y="4774640"/>
                  <a:ext cx="2499282" cy="535531"/>
                </a:xfrm>
                <a:prstGeom prst="rect">
                  <a:avLst/>
                </a:prstGeom>
                <a:blipFill>
                  <a:blip r:embed="rId12"/>
                  <a:stretch>
                    <a:fillRect l="-1713" t="-15909" r="-3426" b="-1704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F205255A-C564-44CF-AD2D-17D10D8EA6AD}"/>
                    </a:ext>
                  </a:extLst>
                </p:cNvPr>
                <p:cNvSpPr txBox="1"/>
                <p:nvPr/>
              </p:nvSpPr>
              <p:spPr>
                <a:xfrm>
                  <a:off x="5366622" y="4706801"/>
                  <a:ext cx="3079008" cy="671209"/>
                </a:xfrm>
                <a:prstGeom prst="rect">
                  <a:avLst/>
                </a:prstGeom>
                <a:noFill/>
              </p:spPr>
              <p:txBody>
                <a:bodyPr wrap="square" rtlCol="0">
                  <a:spAutoFit/>
                </a:bodyPr>
                <a:lstStyle/>
                <a:p>
                  <a:r>
                    <a:rPr lang="en-US" altLang="zh-TW" sz="1800" dirty="0">
                      <a:cs typeface="Times New Roman" panose="02020603050405020304" pitchFamily="18" charset="0"/>
                    </a:rPr>
                    <a:t>rightmost branch peters out after </a:t>
                  </a:r>
                  <a14:m>
                    <m:oMath xmlns:m="http://schemas.openxmlformats.org/officeDocument/2006/math">
                      <m:func>
                        <m:funcPr>
                          <m:ctrlPr>
                            <a:rPr lang="en-US" altLang="zh-TW" sz="1800" i="1" smtClean="0">
                              <a:latin typeface="Cambria Math" panose="02040503050406030204" pitchFamily="18" charset="0"/>
                              <a:cs typeface="Times New Roman" panose="02020603050405020304" pitchFamily="18" charset="0"/>
                            </a:rPr>
                          </m:ctrlPr>
                        </m:funcPr>
                        <m:fName>
                          <m:sSub>
                            <m:sSubPr>
                              <m:ctrlPr>
                                <a:rPr lang="en-US" altLang="zh-TW" sz="1800" i="1" smtClean="0">
                                  <a:latin typeface="Cambria Math" panose="02040503050406030204" pitchFamily="18" charset="0"/>
                                  <a:cs typeface="Times New Roman" panose="02020603050405020304" pitchFamily="18" charset="0"/>
                                </a:rPr>
                              </m:ctrlPr>
                            </m:sSubPr>
                            <m:e>
                              <m:r>
                                <m:rPr>
                                  <m:sty m:val="p"/>
                                </m:rPr>
                                <a:rPr lang="en-US" altLang="zh-TW" sz="1800" i="0" smtClean="0">
                                  <a:latin typeface="Cambria Math" panose="02040503050406030204" pitchFamily="18" charset="0"/>
                                  <a:cs typeface="Times New Roman" panose="02020603050405020304" pitchFamily="18" charset="0"/>
                                </a:rPr>
                                <m:t>log</m:t>
                              </m:r>
                            </m:e>
                            <m:sub>
                              <m:r>
                                <a:rPr lang="en-US" altLang="zh-TW" sz="1800" b="0" i="1" smtClean="0">
                                  <a:latin typeface="Cambria Math" panose="02040503050406030204" pitchFamily="18" charset="0"/>
                                  <a:cs typeface="Times New Roman" panose="02020603050405020304" pitchFamily="18" charset="0"/>
                                </a:rPr>
                                <m:t>10/9</m:t>
                              </m:r>
                            </m:sub>
                          </m:sSub>
                        </m:fName>
                        <m:e>
                          <m:r>
                            <a:rPr lang="en-US" altLang="zh-TW" sz="1800" b="0" i="1" smtClean="0">
                              <a:latin typeface="Cambria Math" panose="02040503050406030204" pitchFamily="18" charset="0"/>
                              <a:cs typeface="Times New Roman" panose="02020603050405020304" pitchFamily="18" charset="0"/>
                            </a:rPr>
                            <m:t>𝑛</m:t>
                          </m:r>
                        </m:e>
                      </m:func>
                    </m:oMath>
                  </a14:m>
                  <a:r>
                    <a:rPr lang="en-US" altLang="zh-TW" sz="1800" dirty="0">
                      <a:cs typeface="Times New Roman" panose="02020603050405020304" pitchFamily="18" charset="0"/>
                    </a:rPr>
                    <a:t> levels</a:t>
                  </a:r>
                  <a:endParaRPr lang="zh-TW" altLang="en-US" dirty="0"/>
                </a:p>
              </p:txBody>
            </p:sp>
          </mc:Choice>
          <mc:Fallback xmlns="">
            <p:sp>
              <p:nvSpPr>
                <p:cNvPr id="25" name="文字方塊 24">
                  <a:extLst>
                    <a:ext uri="{FF2B5EF4-FFF2-40B4-BE49-F238E27FC236}">
                      <a16:creationId xmlns:a16="http://schemas.microsoft.com/office/drawing/2014/main" id="{F205255A-C564-44CF-AD2D-17D10D8EA6AD}"/>
                    </a:ext>
                  </a:extLst>
                </p:cNvPr>
                <p:cNvSpPr txBox="1">
                  <a:spLocks noRot="1" noChangeAspect="1" noMove="1" noResize="1" noEditPoints="1" noAdjustHandles="1" noChangeArrowheads="1" noChangeShapeType="1" noTextEdit="1"/>
                </p:cNvSpPr>
                <p:nvPr/>
              </p:nvSpPr>
              <p:spPr>
                <a:xfrm>
                  <a:off x="5366622" y="4706801"/>
                  <a:ext cx="3079008" cy="671209"/>
                </a:xfrm>
                <a:prstGeom prst="rect">
                  <a:avLst/>
                </a:prstGeom>
                <a:blipFill>
                  <a:blip r:embed="rId13"/>
                  <a:stretch>
                    <a:fillRect l="-1394" t="-5455" r="-2962" b="-10000"/>
                  </a:stretch>
                </a:blipFill>
              </p:spPr>
              <p:txBody>
                <a:bodyPr/>
                <a:lstStyle/>
                <a:p>
                  <a:r>
                    <a:rPr lang="zh-TW" altLang="en-US">
                      <a:noFill/>
                    </a:rPr>
                    <a:t> </a:t>
                  </a:r>
                </a:p>
              </p:txBody>
            </p:sp>
          </mc:Fallback>
        </mc:AlternateContent>
        <p:cxnSp>
          <p:nvCxnSpPr>
            <p:cNvPr id="26" name="直線單箭頭接點 25">
              <a:extLst>
                <a:ext uri="{FF2B5EF4-FFF2-40B4-BE49-F238E27FC236}">
                  <a16:creationId xmlns:a16="http://schemas.microsoft.com/office/drawing/2014/main" id="{D8130164-2AEC-4E8D-BD8B-F32117F5AA89}"/>
                </a:ext>
              </a:extLst>
            </p:cNvPr>
            <p:cNvCxnSpPr>
              <a:stCxn id="24" idx="0"/>
              <a:endCxn id="8" idx="2"/>
            </p:cNvCxnSpPr>
            <p:nvPr/>
          </p:nvCxnSpPr>
          <p:spPr>
            <a:xfrm flipV="1">
              <a:off x="3271387" y="4285183"/>
              <a:ext cx="127922" cy="489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C10065A8-17CC-4C71-B797-7D8393C5F8B9}"/>
                </a:ext>
              </a:extLst>
            </p:cNvPr>
            <p:cNvCxnSpPr>
              <a:stCxn id="25" idx="0"/>
              <a:endCxn id="11" idx="2"/>
            </p:cNvCxnSpPr>
            <p:nvPr/>
          </p:nvCxnSpPr>
          <p:spPr>
            <a:xfrm flipV="1">
              <a:off x="6906126" y="4285183"/>
              <a:ext cx="182077" cy="421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投影片編號版面配置區 1">
            <a:extLst>
              <a:ext uri="{FF2B5EF4-FFF2-40B4-BE49-F238E27FC236}">
                <a16:creationId xmlns:a16="http://schemas.microsoft.com/office/drawing/2014/main" id="{C63538A5-0533-405F-8F79-4BCD41A2F1C7}"/>
              </a:ext>
            </a:extLst>
          </p:cNvPr>
          <p:cNvSpPr>
            <a:spLocks noGrp="1"/>
          </p:cNvSpPr>
          <p:nvPr>
            <p:ph type="sldNum" sz="quarter" idx="12"/>
          </p:nvPr>
        </p:nvSpPr>
        <p:spPr/>
        <p:txBody>
          <a:bodyPr/>
          <a:lstStyle/>
          <a:p>
            <a:fld id="{C087288C-9883-4D44-B068-F26062673494}" type="slidenum">
              <a:rPr lang="zh-TW" altLang="en-US" smtClean="0"/>
              <a:t>15</a:t>
            </a:fld>
            <a:endParaRPr lang="zh-TW" altLang="en-US"/>
          </a:p>
        </p:txBody>
      </p:sp>
    </p:spTree>
    <p:extLst>
      <p:ext uri="{BB962C8B-B14F-4D97-AF65-F5344CB8AC3E}">
        <p14:creationId xmlns:p14="http://schemas.microsoft.com/office/powerpoint/2010/main" val="2346404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C931BC-C628-48BC-A1B4-240A95EC6971}"/>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869DAA5-7B43-45E6-B013-EA58A54C7D40}"/>
                  </a:ext>
                </a:extLst>
              </p:cNvPr>
              <p:cNvSpPr>
                <a:spLocks noGrp="1"/>
              </p:cNvSpPr>
              <p:nvPr>
                <p:ph idx="1"/>
              </p:nvPr>
            </p:nvSpPr>
            <p:spPr/>
            <p:txBody>
              <a:bodyPr>
                <a:normAutofit/>
              </a:bodyPr>
              <a:lstStyle/>
              <a:p>
                <a:r>
                  <a:rPr lang="en-US" altLang="zh-TW" dirty="0"/>
                  <a:t>Intuition: look at the recursion tree.</a:t>
                </a:r>
              </a:p>
              <a:p>
                <a:pPr lvl="1"/>
                <a:r>
                  <a:rPr lang="en-US" altLang="zh-TW" dirty="0"/>
                  <a:t>It’s like the one for </a:t>
                </a: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/3</m:t>
                        </m:r>
                      </m:e>
                    </m:d>
                    <m:r>
                      <a:rPr lang="en-US" altLang="zh-TW" b="0" i="1" smtClean="0">
                        <a:latin typeface="Cambria Math" panose="02040503050406030204" pitchFamily="18" charset="0"/>
                      </a:rPr>
                      <m:t>+</m:t>
                    </m:r>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b="0" i="1" smtClean="0">
                            <a:latin typeface="Cambria Math" panose="02040503050406030204" pitchFamily="18" charset="0"/>
                          </a:rPr>
                          <m:t>2</m:t>
                        </m:r>
                        <m:r>
                          <a:rPr lang="en-US" altLang="zh-TW" i="1">
                            <a:latin typeface="Cambria Math" panose="02040503050406030204" pitchFamily="18" charset="0"/>
                          </a:rPr>
                          <m:t>𝑛</m:t>
                        </m:r>
                        <m:r>
                          <a:rPr lang="en-US" altLang="zh-TW" i="1">
                            <a:latin typeface="Cambria Math" panose="02040503050406030204" pitchFamily="18" charset="0"/>
                          </a:rPr>
                          <m:t>/3</m:t>
                        </m:r>
                      </m:e>
                    </m:d>
                    <m:r>
                      <a:rPr lang="en-US" altLang="zh-TW" b="0" i="1" smtClean="0">
                        <a:latin typeface="Cambria Math" panose="02040503050406030204" pitchFamily="18" charset="0"/>
                      </a:rPr>
                      <m:t>+</m:t>
                    </m:r>
                    <m:r>
                      <m:rPr>
                        <m:sty m:val="p"/>
                      </m:rPr>
                      <a:rPr lang="en-US" altLang="zh-TW" b="0" i="0" smtClean="0">
                        <a:latin typeface="Cambria Math" panose="02040503050406030204" pitchFamily="18" charset="0"/>
                      </a:rPr>
                      <m:t>O</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oMath>
                </a14:m>
                <a:r>
                  <a:rPr lang="en-US" altLang="zh-TW" dirty="0"/>
                  <a:t> in Section 4.2.</a:t>
                </a:r>
              </a:p>
              <a:p>
                <a:pPr lvl="1"/>
                <a:r>
                  <a:rPr lang="en-US" altLang="zh-TW" dirty="0"/>
                  <a:t>Except that here the constants are different; we get </a:t>
                </a:r>
                <a14:m>
                  <m:oMath xmlns:m="http://schemas.openxmlformats.org/officeDocument/2006/math">
                    <m:func>
                      <m:funcPr>
                        <m:ctrlPr>
                          <a:rPr lang="en-US" altLang="zh-TW" i="1" smtClean="0">
                            <a:latin typeface="Cambria Math" panose="02040503050406030204" pitchFamily="18" charset="0"/>
                          </a:rPr>
                        </m:ctrlPr>
                      </m:funcPr>
                      <m:fName>
                        <m:sSub>
                          <m:sSubPr>
                            <m:ctrlPr>
                              <a:rPr lang="en-US" altLang="zh-TW" i="1" smtClean="0">
                                <a:latin typeface="Cambria Math" panose="02040503050406030204" pitchFamily="18" charset="0"/>
                              </a:rPr>
                            </m:ctrlPr>
                          </m:sSubPr>
                          <m:e>
                            <m:r>
                              <m:rPr>
                                <m:sty m:val="p"/>
                              </m:rPr>
                              <a:rPr lang="en-US" altLang="zh-TW" i="0" smtClean="0">
                                <a:latin typeface="Cambria Math" panose="02040503050406030204" pitchFamily="18" charset="0"/>
                              </a:rPr>
                              <m:t>log</m:t>
                            </m:r>
                          </m:e>
                          <m:sub>
                            <m:r>
                              <a:rPr lang="en-US" altLang="zh-TW" b="0" i="1" smtClean="0">
                                <a:latin typeface="Cambria Math" panose="02040503050406030204" pitchFamily="18" charset="0"/>
                              </a:rPr>
                              <m:t>10</m:t>
                            </m:r>
                          </m:sub>
                        </m:sSub>
                      </m:fName>
                      <m:e>
                        <m:r>
                          <a:rPr lang="en-US" altLang="zh-TW" b="0" i="1" smtClean="0">
                            <a:latin typeface="Cambria Math" panose="02040503050406030204" pitchFamily="18" charset="0"/>
                          </a:rPr>
                          <m:t>𝑛</m:t>
                        </m:r>
                      </m:e>
                    </m:func>
                  </m:oMath>
                </a14:m>
                <a:r>
                  <a:rPr lang="en-US" altLang="zh-TW" dirty="0"/>
                  <a:t> full levels and </a:t>
                </a:r>
                <a14:m>
                  <m:oMath xmlns:m="http://schemas.openxmlformats.org/officeDocument/2006/math">
                    <m:func>
                      <m:funcPr>
                        <m:ctrlPr>
                          <a:rPr lang="en-US" altLang="zh-TW" i="1">
                            <a:latin typeface="Cambria Math" panose="02040503050406030204" pitchFamily="18" charset="0"/>
                          </a:rPr>
                        </m:ctrlPr>
                      </m:funcPr>
                      <m:fName>
                        <m:sSub>
                          <m:sSubPr>
                            <m:ctrlPr>
                              <a:rPr lang="en-US" altLang="zh-TW" i="1">
                                <a:latin typeface="Cambria Math" panose="02040503050406030204" pitchFamily="18" charset="0"/>
                              </a:rPr>
                            </m:ctrlPr>
                          </m:sSubPr>
                          <m:e>
                            <m:r>
                              <m:rPr>
                                <m:sty m:val="p"/>
                              </m:rPr>
                              <a:rPr lang="en-US" altLang="zh-TW">
                                <a:latin typeface="Cambria Math" panose="02040503050406030204" pitchFamily="18" charset="0"/>
                              </a:rPr>
                              <m:t>log</m:t>
                            </m:r>
                          </m:e>
                          <m:sub>
                            <m:r>
                              <a:rPr lang="en-US" altLang="zh-TW" i="1">
                                <a:latin typeface="Cambria Math" panose="02040503050406030204" pitchFamily="18" charset="0"/>
                              </a:rPr>
                              <m:t>10</m:t>
                            </m:r>
                            <m:r>
                              <a:rPr lang="en-US" altLang="zh-TW" b="0" i="1" smtClean="0">
                                <a:latin typeface="Cambria Math" panose="02040503050406030204" pitchFamily="18" charset="0"/>
                              </a:rPr>
                              <m:t>/9</m:t>
                            </m:r>
                          </m:sub>
                        </m:sSub>
                      </m:fName>
                      <m:e>
                        <m:r>
                          <a:rPr lang="en-US" altLang="zh-TW" i="1">
                            <a:latin typeface="Cambria Math" panose="02040503050406030204" pitchFamily="18" charset="0"/>
                          </a:rPr>
                          <m:t>𝑛</m:t>
                        </m:r>
                      </m:e>
                    </m:func>
                  </m:oMath>
                </a14:m>
                <a:r>
                  <a:rPr lang="en-US" altLang="zh-TW" dirty="0"/>
                  <a:t> levels that are nonempty.</a:t>
                </a:r>
              </a:p>
              <a:p>
                <a:pPr lvl="1"/>
                <a:r>
                  <a:rPr lang="en-US" altLang="zh-TW" dirty="0"/>
                  <a:t>As long as it’s a constant, the base of the log doesn’t matter in asymptotic notation.</a:t>
                </a:r>
              </a:p>
              <a:p>
                <a:pPr lvl="1"/>
                <a:r>
                  <a:rPr lang="en-US" altLang="zh-TW" dirty="0"/>
                  <a:t>Any split of constant proportionality will yield a recursion tree of depth </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Θ</m:t>
                    </m:r>
                    <m:d>
                      <m:dPr>
                        <m:ctrlPr>
                          <a:rPr lang="el-GR" altLang="zh-TW" i="1" smtClean="0">
                            <a:latin typeface="Cambria Math" panose="02040503050406030204" pitchFamily="18" charset="0"/>
                            <a:ea typeface="Cambria Math" panose="02040503050406030204" pitchFamily="18" charset="0"/>
                          </a:rPr>
                        </m:ctrlPr>
                      </m:dPr>
                      <m:e>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ea typeface="Cambria Math" panose="02040503050406030204" pitchFamily="18" charset="0"/>
                              </a:rPr>
                              <m:t>𝑛</m:t>
                            </m:r>
                          </m:e>
                        </m:func>
                      </m:e>
                    </m:d>
                  </m:oMath>
                </a14:m>
                <a:r>
                  <a:rPr lang="en-US" altLang="zh-TW" dirty="0"/>
                  <a:t>.</a:t>
                </a:r>
              </a:p>
              <a:p>
                <a:endParaRPr lang="zh-TW" altLang="en-US" dirty="0"/>
              </a:p>
            </p:txBody>
          </p:sp>
        </mc:Choice>
        <mc:Fallback xmlns="">
          <p:sp>
            <p:nvSpPr>
              <p:cNvPr id="3" name="內容版面配置區 2">
                <a:extLst>
                  <a:ext uri="{FF2B5EF4-FFF2-40B4-BE49-F238E27FC236}">
                    <a16:creationId xmlns:a16="http://schemas.microsoft.com/office/drawing/2014/main" id="{6869DAA5-7B43-45E6-B013-EA58A54C7D40}"/>
                  </a:ext>
                </a:extLst>
              </p:cNvPr>
              <p:cNvSpPr>
                <a:spLocks noGrp="1" noRot="1" noChangeAspect="1" noMove="1" noResize="1" noEditPoints="1" noAdjustHandles="1" noChangeArrowheads="1" noChangeShapeType="1" noTextEdit="1"/>
              </p:cNvSpPr>
              <p:nvPr>
                <p:ph idx="1"/>
              </p:nvPr>
            </p:nvSpPr>
            <p:spPr>
              <a:blipFill>
                <a:blip r:embed="rId2"/>
                <a:stretch>
                  <a:fillRect l="-1278" t="-1793" b="-2759"/>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10808AF3-0849-4A43-9795-C775B5185113}"/>
              </a:ext>
            </a:extLst>
          </p:cNvPr>
          <p:cNvSpPr>
            <a:spLocks noGrp="1"/>
          </p:cNvSpPr>
          <p:nvPr>
            <p:ph type="sldNum" sz="quarter" idx="12"/>
          </p:nvPr>
        </p:nvSpPr>
        <p:spPr/>
        <p:txBody>
          <a:bodyPr/>
          <a:lstStyle/>
          <a:p>
            <a:fld id="{C087288C-9883-4D44-B068-F26062673494}" type="slidenum">
              <a:rPr lang="zh-TW" altLang="en-US" smtClean="0"/>
              <a:t>16</a:t>
            </a:fld>
            <a:endParaRPr lang="zh-TW" altLang="en-US"/>
          </a:p>
        </p:txBody>
      </p:sp>
    </p:spTree>
    <p:extLst>
      <p:ext uri="{BB962C8B-B14F-4D97-AF65-F5344CB8AC3E}">
        <p14:creationId xmlns:p14="http://schemas.microsoft.com/office/powerpoint/2010/main" val="4267502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709E4CB-0FD4-4A4B-9B6D-4EA78FD5C185}"/>
              </a:ext>
            </a:extLst>
          </p:cNvPr>
          <p:cNvSpPr>
            <a:spLocks noGrp="1"/>
          </p:cNvSpPr>
          <p:nvPr>
            <p:ph idx="1"/>
          </p:nvPr>
        </p:nvSpPr>
        <p:spPr>
          <a:xfrm>
            <a:off x="609600" y="167780"/>
            <a:ext cx="10972800" cy="5853509"/>
          </a:xfrm>
        </p:spPr>
        <p:txBody>
          <a:bodyPr/>
          <a:lstStyle/>
          <a:p>
            <a:r>
              <a:rPr lang="en-US" altLang="zh-TW" b="1" dirty="0"/>
              <a:t>Intuition for the average case</a:t>
            </a:r>
          </a:p>
          <a:p>
            <a:pPr lvl="1"/>
            <a:r>
              <a:rPr lang="en-US" altLang="zh-TW" dirty="0"/>
              <a:t>Splits in the recursion tree will not always be constant.</a:t>
            </a:r>
          </a:p>
          <a:p>
            <a:pPr lvl="1"/>
            <a:r>
              <a:rPr lang="en-US" altLang="zh-TW" dirty="0"/>
              <a:t>There will usually be a mix of good and bad splits throughout the recursion tree.</a:t>
            </a:r>
          </a:p>
          <a:p>
            <a:pPr lvl="1"/>
            <a:r>
              <a:rPr lang="en-US" altLang="zh-TW" dirty="0"/>
              <a:t>To see that this doesn’t affect the asymptotic running time of quicksort, assume that levels alternate between best-case and worst-case splits.</a:t>
            </a:r>
          </a:p>
          <a:p>
            <a:endParaRPr lang="zh-TW" altLang="en-US" dirty="0"/>
          </a:p>
        </p:txBody>
      </p:sp>
      <p:sp>
        <p:nvSpPr>
          <p:cNvPr id="4" name="Oval 4">
            <a:extLst>
              <a:ext uri="{FF2B5EF4-FFF2-40B4-BE49-F238E27FC236}">
                <a16:creationId xmlns:a16="http://schemas.microsoft.com/office/drawing/2014/main" id="{CECA9CD9-A4F8-421F-95F9-3D8980A35823}"/>
              </a:ext>
            </a:extLst>
          </p:cNvPr>
          <p:cNvSpPr>
            <a:spLocks noChangeArrowheads="1"/>
          </p:cNvSpPr>
          <p:nvPr/>
        </p:nvSpPr>
        <p:spPr bwMode="auto">
          <a:xfrm rot="2400000">
            <a:off x="2876551" y="4026774"/>
            <a:ext cx="2016125" cy="11525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5" name="Text Box 5">
            <a:extLst>
              <a:ext uri="{FF2B5EF4-FFF2-40B4-BE49-F238E27FC236}">
                <a16:creationId xmlns:a16="http://schemas.microsoft.com/office/drawing/2014/main" id="{CF55C9DB-F1C6-435E-BEC9-B68F1892C6EB}"/>
              </a:ext>
            </a:extLst>
          </p:cNvPr>
          <p:cNvSpPr txBox="1">
            <a:spLocks noChangeArrowheads="1"/>
          </p:cNvSpPr>
          <p:nvPr/>
        </p:nvSpPr>
        <p:spPr bwMode="auto">
          <a:xfrm>
            <a:off x="3216275" y="395216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n</a:t>
            </a:r>
          </a:p>
        </p:txBody>
      </p:sp>
      <p:sp>
        <p:nvSpPr>
          <p:cNvPr id="6" name="Text Box 6">
            <a:extLst>
              <a:ext uri="{FF2B5EF4-FFF2-40B4-BE49-F238E27FC236}">
                <a16:creationId xmlns:a16="http://schemas.microsoft.com/office/drawing/2014/main" id="{D101115F-4386-48C0-9E7C-A7AD563DA67A}"/>
              </a:ext>
            </a:extLst>
          </p:cNvPr>
          <p:cNvSpPr txBox="1">
            <a:spLocks noChangeArrowheads="1"/>
          </p:cNvSpPr>
          <p:nvPr/>
        </p:nvSpPr>
        <p:spPr bwMode="auto">
          <a:xfrm>
            <a:off x="4008439" y="4815762"/>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n</a:t>
            </a:r>
            <a:r>
              <a:rPr lang="en-US" altLang="zh-TW" sz="2000"/>
              <a:t>-1</a:t>
            </a:r>
          </a:p>
        </p:txBody>
      </p:sp>
      <p:sp>
        <p:nvSpPr>
          <p:cNvPr id="7" name="Freeform 7">
            <a:extLst>
              <a:ext uri="{FF2B5EF4-FFF2-40B4-BE49-F238E27FC236}">
                <a16:creationId xmlns:a16="http://schemas.microsoft.com/office/drawing/2014/main" id="{294BD9C2-500F-41C5-9493-C50D41D07F3D}"/>
              </a:ext>
            </a:extLst>
          </p:cNvPr>
          <p:cNvSpPr>
            <a:spLocks/>
          </p:cNvSpPr>
          <p:nvPr/>
        </p:nvSpPr>
        <p:spPr bwMode="auto">
          <a:xfrm>
            <a:off x="3540125" y="4283949"/>
            <a:ext cx="533400" cy="606425"/>
          </a:xfrm>
          <a:custGeom>
            <a:avLst/>
            <a:gdLst>
              <a:gd name="T0" fmla="*/ 0 w 336"/>
              <a:gd name="T1" fmla="*/ 0 h 382"/>
              <a:gd name="T2" fmla="*/ 2147483646 w 336"/>
              <a:gd name="T3" fmla="*/ 2147483646 h 382"/>
              <a:gd name="T4" fmla="*/ 0 60000 65536"/>
              <a:gd name="T5" fmla="*/ 0 60000 65536"/>
              <a:gd name="T6" fmla="*/ 0 w 336"/>
              <a:gd name="T7" fmla="*/ 0 h 382"/>
              <a:gd name="T8" fmla="*/ 336 w 336"/>
              <a:gd name="T9" fmla="*/ 382 h 382"/>
            </a:gdLst>
            <a:ahLst/>
            <a:cxnLst>
              <a:cxn ang="T4">
                <a:pos x="T0" y="T1"/>
              </a:cxn>
              <a:cxn ang="T5">
                <a:pos x="T2" y="T3"/>
              </a:cxn>
            </a:cxnLst>
            <a:rect l="T6" t="T7" r="T8" b="T9"/>
            <a:pathLst>
              <a:path w="336" h="382">
                <a:moveTo>
                  <a:pt x="0" y="0"/>
                </a:moveTo>
                <a:lnTo>
                  <a:pt x="336" y="382"/>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 name="Line 8">
            <a:extLst>
              <a:ext uri="{FF2B5EF4-FFF2-40B4-BE49-F238E27FC236}">
                <a16:creationId xmlns:a16="http://schemas.microsoft.com/office/drawing/2014/main" id="{24AE63B7-C333-4EB7-B00A-D180B8C96A86}"/>
              </a:ext>
            </a:extLst>
          </p:cNvPr>
          <p:cNvSpPr>
            <a:spLocks noChangeShapeType="1"/>
          </p:cNvSpPr>
          <p:nvPr/>
        </p:nvSpPr>
        <p:spPr bwMode="auto">
          <a:xfrm flipH="1">
            <a:off x="2516189" y="4242674"/>
            <a:ext cx="649287"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 name="Text Box 9">
            <a:extLst>
              <a:ext uri="{FF2B5EF4-FFF2-40B4-BE49-F238E27FC236}">
                <a16:creationId xmlns:a16="http://schemas.microsoft.com/office/drawing/2014/main" id="{D9BFF392-EA04-4A68-8562-C3A1ECDCD7D9}"/>
              </a:ext>
            </a:extLst>
          </p:cNvPr>
          <p:cNvSpPr txBox="1">
            <a:spLocks noChangeArrowheads="1"/>
          </p:cNvSpPr>
          <p:nvPr/>
        </p:nvSpPr>
        <p:spPr bwMode="auto">
          <a:xfrm>
            <a:off x="2136775" y="438396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0</a:t>
            </a:r>
          </a:p>
        </p:txBody>
      </p:sp>
      <p:sp>
        <p:nvSpPr>
          <p:cNvPr id="10" name="Text Box 10">
            <a:extLst>
              <a:ext uri="{FF2B5EF4-FFF2-40B4-BE49-F238E27FC236}">
                <a16:creationId xmlns:a16="http://schemas.microsoft.com/office/drawing/2014/main" id="{52E2F7C0-C412-444E-B8A1-1799B7F0ECCC}"/>
              </a:ext>
            </a:extLst>
          </p:cNvPr>
          <p:cNvSpPr txBox="1">
            <a:spLocks noChangeArrowheads="1"/>
          </p:cNvSpPr>
          <p:nvPr/>
        </p:nvSpPr>
        <p:spPr bwMode="auto">
          <a:xfrm>
            <a:off x="3144838" y="5392024"/>
            <a:ext cx="1225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a:t>
            </a:r>
            <a:r>
              <a:rPr lang="en-US" altLang="zh-TW" sz="2000" i="1"/>
              <a:t>n</a:t>
            </a:r>
            <a:r>
              <a:rPr lang="en-US" altLang="zh-TW" sz="2000"/>
              <a:t>-1)/2 - 1</a:t>
            </a:r>
          </a:p>
        </p:txBody>
      </p:sp>
      <p:sp>
        <p:nvSpPr>
          <p:cNvPr id="11" name="Text Box 11">
            <a:extLst>
              <a:ext uri="{FF2B5EF4-FFF2-40B4-BE49-F238E27FC236}">
                <a16:creationId xmlns:a16="http://schemas.microsoft.com/office/drawing/2014/main" id="{9577404C-AD5A-4F94-AADD-D7EFF8162D38}"/>
              </a:ext>
            </a:extLst>
          </p:cNvPr>
          <p:cNvSpPr txBox="1">
            <a:spLocks noChangeArrowheads="1"/>
          </p:cNvSpPr>
          <p:nvPr/>
        </p:nvSpPr>
        <p:spPr bwMode="auto">
          <a:xfrm>
            <a:off x="4873626" y="5392024"/>
            <a:ext cx="887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a:t>
            </a:r>
            <a:r>
              <a:rPr lang="en-US" altLang="zh-TW" sz="2000" i="1"/>
              <a:t>n</a:t>
            </a:r>
            <a:r>
              <a:rPr lang="en-US" altLang="zh-TW" sz="2000"/>
              <a:t>-1)/2</a:t>
            </a:r>
          </a:p>
        </p:txBody>
      </p:sp>
      <p:sp>
        <p:nvSpPr>
          <p:cNvPr id="12" name="Rectangle 12">
            <a:extLst>
              <a:ext uri="{FF2B5EF4-FFF2-40B4-BE49-F238E27FC236}">
                <a16:creationId xmlns:a16="http://schemas.microsoft.com/office/drawing/2014/main" id="{17BFECEA-ACAE-4F10-BBA5-1762376A3FBC}"/>
              </a:ext>
            </a:extLst>
          </p:cNvPr>
          <p:cNvSpPr>
            <a:spLocks noChangeArrowheads="1"/>
          </p:cNvSpPr>
          <p:nvPr/>
        </p:nvSpPr>
        <p:spPr bwMode="auto">
          <a:xfrm>
            <a:off x="3165475" y="5466637"/>
            <a:ext cx="1150938" cy="288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13" name="Rectangle 13">
            <a:extLst>
              <a:ext uri="{FF2B5EF4-FFF2-40B4-BE49-F238E27FC236}">
                <a16:creationId xmlns:a16="http://schemas.microsoft.com/office/drawing/2014/main" id="{5C032A20-86E3-4F8F-B457-4C13F783E4FB}"/>
              </a:ext>
            </a:extLst>
          </p:cNvPr>
          <p:cNvSpPr>
            <a:spLocks noChangeArrowheads="1"/>
          </p:cNvSpPr>
          <p:nvPr/>
        </p:nvSpPr>
        <p:spPr bwMode="auto">
          <a:xfrm>
            <a:off x="4892676" y="5466637"/>
            <a:ext cx="936625" cy="288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14" name="Line 14">
            <a:extLst>
              <a:ext uri="{FF2B5EF4-FFF2-40B4-BE49-F238E27FC236}">
                <a16:creationId xmlns:a16="http://schemas.microsoft.com/office/drawing/2014/main" id="{FA4A4CB4-5951-49BD-8689-E3B9971741A1}"/>
              </a:ext>
            </a:extLst>
          </p:cNvPr>
          <p:cNvSpPr>
            <a:spLocks noChangeShapeType="1"/>
          </p:cNvSpPr>
          <p:nvPr/>
        </p:nvSpPr>
        <p:spPr bwMode="auto">
          <a:xfrm flipH="1">
            <a:off x="4029076" y="5250736"/>
            <a:ext cx="144463"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 name="Freeform 15">
            <a:extLst>
              <a:ext uri="{FF2B5EF4-FFF2-40B4-BE49-F238E27FC236}">
                <a16:creationId xmlns:a16="http://schemas.microsoft.com/office/drawing/2014/main" id="{E1D0BDB1-C317-429A-87FB-DFA9DD893251}"/>
              </a:ext>
            </a:extLst>
          </p:cNvPr>
          <p:cNvSpPr>
            <a:spLocks/>
          </p:cNvSpPr>
          <p:nvPr/>
        </p:nvSpPr>
        <p:spPr bwMode="auto">
          <a:xfrm>
            <a:off x="4532313" y="5179299"/>
            <a:ext cx="550862" cy="284163"/>
          </a:xfrm>
          <a:custGeom>
            <a:avLst/>
            <a:gdLst>
              <a:gd name="T0" fmla="*/ 0 w 347"/>
              <a:gd name="T1" fmla="*/ 0 h 179"/>
              <a:gd name="T2" fmla="*/ 2147483646 w 347"/>
              <a:gd name="T3" fmla="*/ 2147483646 h 179"/>
              <a:gd name="T4" fmla="*/ 0 60000 65536"/>
              <a:gd name="T5" fmla="*/ 0 60000 65536"/>
              <a:gd name="T6" fmla="*/ 0 w 347"/>
              <a:gd name="T7" fmla="*/ 0 h 179"/>
              <a:gd name="T8" fmla="*/ 347 w 347"/>
              <a:gd name="T9" fmla="*/ 179 h 179"/>
            </a:gdLst>
            <a:ahLst/>
            <a:cxnLst>
              <a:cxn ang="T4">
                <a:pos x="T0" y="T1"/>
              </a:cxn>
              <a:cxn ang="T5">
                <a:pos x="T2" y="T3"/>
              </a:cxn>
            </a:cxnLst>
            <a:rect l="T6" t="T7" r="T8" b="T9"/>
            <a:pathLst>
              <a:path w="347" h="179">
                <a:moveTo>
                  <a:pt x="0" y="0"/>
                </a:moveTo>
                <a:lnTo>
                  <a:pt x="347" y="179"/>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6" name="Oval 16">
            <a:extLst>
              <a:ext uri="{FF2B5EF4-FFF2-40B4-BE49-F238E27FC236}">
                <a16:creationId xmlns:a16="http://schemas.microsoft.com/office/drawing/2014/main" id="{9B8433C2-C71C-4BCE-9C37-1893F841510F}"/>
              </a:ext>
            </a:extLst>
          </p:cNvPr>
          <p:cNvSpPr>
            <a:spLocks noChangeArrowheads="1"/>
          </p:cNvSpPr>
          <p:nvPr/>
        </p:nvSpPr>
        <p:spPr bwMode="auto">
          <a:xfrm>
            <a:off x="7916864" y="4098212"/>
            <a:ext cx="720725" cy="4333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17" name="Text Box 17">
            <a:extLst>
              <a:ext uri="{FF2B5EF4-FFF2-40B4-BE49-F238E27FC236}">
                <a16:creationId xmlns:a16="http://schemas.microsoft.com/office/drawing/2014/main" id="{C85744BD-5D97-42A6-926A-A94506776C2C}"/>
              </a:ext>
            </a:extLst>
          </p:cNvPr>
          <p:cNvSpPr txBox="1">
            <a:spLocks noChangeArrowheads="1"/>
          </p:cNvSpPr>
          <p:nvPr/>
        </p:nvSpPr>
        <p:spPr bwMode="auto">
          <a:xfrm>
            <a:off x="8110538" y="40982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n</a:t>
            </a:r>
          </a:p>
        </p:txBody>
      </p:sp>
      <p:sp>
        <p:nvSpPr>
          <p:cNvPr id="18" name="Text Box 18">
            <a:extLst>
              <a:ext uri="{FF2B5EF4-FFF2-40B4-BE49-F238E27FC236}">
                <a16:creationId xmlns:a16="http://schemas.microsoft.com/office/drawing/2014/main" id="{5799F878-2583-43CE-BB10-CABE76001895}"/>
              </a:ext>
            </a:extLst>
          </p:cNvPr>
          <p:cNvSpPr txBox="1">
            <a:spLocks noChangeArrowheads="1"/>
          </p:cNvSpPr>
          <p:nvPr/>
        </p:nvSpPr>
        <p:spPr bwMode="auto">
          <a:xfrm>
            <a:off x="7053263" y="5034837"/>
            <a:ext cx="887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a:t>
            </a:r>
            <a:r>
              <a:rPr lang="en-US" altLang="zh-TW" sz="2000" i="1"/>
              <a:t>n</a:t>
            </a:r>
            <a:r>
              <a:rPr lang="en-US" altLang="zh-TW" sz="2000"/>
              <a:t>-1)/2</a:t>
            </a:r>
          </a:p>
        </p:txBody>
      </p:sp>
      <p:sp>
        <p:nvSpPr>
          <p:cNvPr id="19" name="Text Box 19">
            <a:extLst>
              <a:ext uri="{FF2B5EF4-FFF2-40B4-BE49-F238E27FC236}">
                <a16:creationId xmlns:a16="http://schemas.microsoft.com/office/drawing/2014/main" id="{11BAD0FF-D406-4327-8EA9-0D92F0126A89}"/>
              </a:ext>
            </a:extLst>
          </p:cNvPr>
          <p:cNvSpPr txBox="1">
            <a:spLocks noChangeArrowheads="1"/>
          </p:cNvSpPr>
          <p:nvPr/>
        </p:nvSpPr>
        <p:spPr bwMode="auto">
          <a:xfrm>
            <a:off x="8782051" y="5034837"/>
            <a:ext cx="887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a:t>
            </a:r>
            <a:r>
              <a:rPr lang="en-US" altLang="zh-TW" sz="2000" i="1"/>
              <a:t>n</a:t>
            </a:r>
            <a:r>
              <a:rPr lang="en-US" altLang="zh-TW" sz="2000"/>
              <a:t>-1)/2</a:t>
            </a:r>
          </a:p>
        </p:txBody>
      </p:sp>
      <p:sp>
        <p:nvSpPr>
          <p:cNvPr id="20" name="Rectangle 20">
            <a:extLst>
              <a:ext uri="{FF2B5EF4-FFF2-40B4-BE49-F238E27FC236}">
                <a16:creationId xmlns:a16="http://schemas.microsoft.com/office/drawing/2014/main" id="{B7A7F5CE-7F24-4DF8-9E28-24E36A545E2F}"/>
              </a:ext>
            </a:extLst>
          </p:cNvPr>
          <p:cNvSpPr>
            <a:spLocks noChangeArrowheads="1"/>
          </p:cNvSpPr>
          <p:nvPr/>
        </p:nvSpPr>
        <p:spPr bwMode="auto">
          <a:xfrm>
            <a:off x="8782050" y="4963399"/>
            <a:ext cx="935038" cy="57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21" name="Rectangle 21">
            <a:extLst>
              <a:ext uri="{FF2B5EF4-FFF2-40B4-BE49-F238E27FC236}">
                <a16:creationId xmlns:a16="http://schemas.microsoft.com/office/drawing/2014/main" id="{E9DE0EE5-01FC-40B3-8DF5-FA933D8631FC}"/>
              </a:ext>
            </a:extLst>
          </p:cNvPr>
          <p:cNvSpPr>
            <a:spLocks noChangeArrowheads="1"/>
          </p:cNvSpPr>
          <p:nvPr/>
        </p:nvSpPr>
        <p:spPr bwMode="auto">
          <a:xfrm>
            <a:off x="7053264" y="4963399"/>
            <a:ext cx="935037" cy="57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22" name="Freeform 22">
            <a:extLst>
              <a:ext uri="{FF2B5EF4-FFF2-40B4-BE49-F238E27FC236}">
                <a16:creationId xmlns:a16="http://schemas.microsoft.com/office/drawing/2014/main" id="{9DCA4D19-B722-41E5-8056-C6B6B5C6FF12}"/>
              </a:ext>
            </a:extLst>
          </p:cNvPr>
          <p:cNvSpPr>
            <a:spLocks/>
          </p:cNvSpPr>
          <p:nvPr/>
        </p:nvSpPr>
        <p:spPr bwMode="auto">
          <a:xfrm>
            <a:off x="7702550" y="4488736"/>
            <a:ext cx="325438" cy="474662"/>
          </a:xfrm>
          <a:custGeom>
            <a:avLst/>
            <a:gdLst>
              <a:gd name="T0" fmla="*/ 2147483646 w 205"/>
              <a:gd name="T1" fmla="*/ 0 h 299"/>
              <a:gd name="T2" fmla="*/ 0 w 205"/>
              <a:gd name="T3" fmla="*/ 2147483646 h 299"/>
              <a:gd name="T4" fmla="*/ 0 60000 65536"/>
              <a:gd name="T5" fmla="*/ 0 60000 65536"/>
              <a:gd name="T6" fmla="*/ 0 w 205"/>
              <a:gd name="T7" fmla="*/ 0 h 299"/>
              <a:gd name="T8" fmla="*/ 205 w 205"/>
              <a:gd name="T9" fmla="*/ 299 h 299"/>
            </a:gdLst>
            <a:ahLst/>
            <a:cxnLst>
              <a:cxn ang="T4">
                <a:pos x="T0" y="T1"/>
              </a:cxn>
              <a:cxn ang="T5">
                <a:pos x="T2" y="T3"/>
              </a:cxn>
            </a:cxnLst>
            <a:rect l="T6" t="T7" r="T8" b="T9"/>
            <a:pathLst>
              <a:path w="205" h="299">
                <a:moveTo>
                  <a:pt x="205" y="0"/>
                </a:moveTo>
                <a:lnTo>
                  <a:pt x="0" y="299"/>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 name="Line 23">
            <a:extLst>
              <a:ext uri="{FF2B5EF4-FFF2-40B4-BE49-F238E27FC236}">
                <a16:creationId xmlns:a16="http://schemas.microsoft.com/office/drawing/2014/main" id="{12D4B1C7-CC6E-4B29-9D02-2CAE9D35F19D}"/>
              </a:ext>
            </a:extLst>
          </p:cNvPr>
          <p:cNvSpPr>
            <a:spLocks noChangeShapeType="1"/>
          </p:cNvSpPr>
          <p:nvPr/>
        </p:nvSpPr>
        <p:spPr bwMode="auto">
          <a:xfrm>
            <a:off x="8566150" y="4458574"/>
            <a:ext cx="503238"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 name="Line 24">
            <a:extLst>
              <a:ext uri="{FF2B5EF4-FFF2-40B4-BE49-F238E27FC236}">
                <a16:creationId xmlns:a16="http://schemas.microsoft.com/office/drawing/2014/main" id="{032143D1-8056-47FC-B0E2-D71C929CD417}"/>
              </a:ext>
            </a:extLst>
          </p:cNvPr>
          <p:cNvSpPr>
            <a:spLocks noChangeShapeType="1"/>
          </p:cNvSpPr>
          <p:nvPr/>
        </p:nvSpPr>
        <p:spPr bwMode="auto">
          <a:xfrm>
            <a:off x="4389438" y="4242673"/>
            <a:ext cx="1008062" cy="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5" name="Line 25">
            <a:extLst>
              <a:ext uri="{FF2B5EF4-FFF2-40B4-BE49-F238E27FC236}">
                <a16:creationId xmlns:a16="http://schemas.microsoft.com/office/drawing/2014/main" id="{A2DAB4B0-732B-4416-8785-66A96474DB6F}"/>
              </a:ext>
            </a:extLst>
          </p:cNvPr>
          <p:cNvSpPr>
            <a:spLocks noChangeShapeType="1"/>
          </p:cNvSpPr>
          <p:nvPr/>
        </p:nvSpPr>
        <p:spPr bwMode="auto">
          <a:xfrm>
            <a:off x="8637588" y="4242673"/>
            <a:ext cx="1008062" cy="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6" name="Text Box 26">
            <a:extLst>
              <a:ext uri="{FF2B5EF4-FFF2-40B4-BE49-F238E27FC236}">
                <a16:creationId xmlns:a16="http://schemas.microsoft.com/office/drawing/2014/main" id="{BC68E9D5-6338-41AB-BB98-A70B7239AA40}"/>
              </a:ext>
            </a:extLst>
          </p:cNvPr>
          <p:cNvSpPr txBox="1">
            <a:spLocks noChangeArrowheads="1"/>
          </p:cNvSpPr>
          <p:nvPr/>
        </p:nvSpPr>
        <p:spPr bwMode="auto">
          <a:xfrm>
            <a:off x="5448300" y="4017249"/>
            <a:ext cx="668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sym typeface="Symbol" panose="05050102010706020507" pitchFamily="18" charset="2"/>
              </a:rPr>
              <a:t>(</a:t>
            </a:r>
            <a:r>
              <a:rPr lang="en-US" altLang="zh-TW" sz="2000" i="1">
                <a:sym typeface="Symbol" panose="05050102010706020507" pitchFamily="18" charset="2"/>
              </a:rPr>
              <a:t>n</a:t>
            </a:r>
            <a:r>
              <a:rPr lang="en-US" altLang="zh-TW" sz="2000">
                <a:sym typeface="Symbol" panose="05050102010706020507" pitchFamily="18" charset="2"/>
              </a:rPr>
              <a:t>)</a:t>
            </a:r>
          </a:p>
        </p:txBody>
      </p:sp>
      <p:sp>
        <p:nvSpPr>
          <p:cNvPr id="27" name="Text Box 27">
            <a:extLst>
              <a:ext uri="{FF2B5EF4-FFF2-40B4-BE49-F238E27FC236}">
                <a16:creationId xmlns:a16="http://schemas.microsoft.com/office/drawing/2014/main" id="{FFA1F6CC-BF23-4584-9F42-4ED064303D4B}"/>
              </a:ext>
            </a:extLst>
          </p:cNvPr>
          <p:cNvSpPr txBox="1">
            <a:spLocks noChangeArrowheads="1"/>
          </p:cNvSpPr>
          <p:nvPr/>
        </p:nvSpPr>
        <p:spPr bwMode="auto">
          <a:xfrm>
            <a:off x="9625014" y="4026774"/>
            <a:ext cx="668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sym typeface="Symbol" panose="05050102010706020507" pitchFamily="18" charset="2"/>
              </a:rPr>
              <a:t>(</a:t>
            </a:r>
            <a:r>
              <a:rPr lang="en-US" altLang="zh-TW" sz="2000" i="1">
                <a:sym typeface="Symbol" panose="05050102010706020507" pitchFamily="18" charset="2"/>
              </a:rPr>
              <a:t>n</a:t>
            </a:r>
            <a:r>
              <a:rPr lang="en-US" altLang="zh-TW" sz="2000">
                <a:sym typeface="Symbol" panose="05050102010706020507" pitchFamily="18" charset="2"/>
              </a:rPr>
              <a:t>)</a:t>
            </a:r>
          </a:p>
        </p:txBody>
      </p:sp>
      <p:sp>
        <p:nvSpPr>
          <p:cNvPr id="2" name="投影片編號版面配置區 1">
            <a:extLst>
              <a:ext uri="{FF2B5EF4-FFF2-40B4-BE49-F238E27FC236}">
                <a16:creationId xmlns:a16="http://schemas.microsoft.com/office/drawing/2014/main" id="{4DEA3284-958A-4ECC-8094-AE113A2FC8ED}"/>
              </a:ext>
            </a:extLst>
          </p:cNvPr>
          <p:cNvSpPr>
            <a:spLocks noGrp="1"/>
          </p:cNvSpPr>
          <p:nvPr>
            <p:ph type="sldNum" sz="quarter" idx="12"/>
          </p:nvPr>
        </p:nvSpPr>
        <p:spPr/>
        <p:txBody>
          <a:bodyPr/>
          <a:lstStyle/>
          <a:p>
            <a:fld id="{C087288C-9883-4D44-B068-F26062673494}" type="slidenum">
              <a:rPr lang="zh-TW" altLang="en-US" smtClean="0"/>
              <a:t>17</a:t>
            </a:fld>
            <a:endParaRPr lang="zh-TW" altLang="en-US"/>
          </a:p>
        </p:txBody>
      </p:sp>
    </p:spTree>
    <p:extLst>
      <p:ext uri="{BB962C8B-B14F-4D97-AF65-F5344CB8AC3E}">
        <p14:creationId xmlns:p14="http://schemas.microsoft.com/office/powerpoint/2010/main" val="3603856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7E9BB9-81FF-4E53-A71D-8ED57546A3E0}"/>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564D9909-8158-4669-9DE0-EC08B4DDF3AA}"/>
                  </a:ext>
                </a:extLst>
              </p:cNvPr>
              <p:cNvSpPr>
                <a:spLocks noGrp="1"/>
              </p:cNvSpPr>
              <p:nvPr>
                <p:ph idx="1"/>
              </p:nvPr>
            </p:nvSpPr>
            <p:spPr/>
            <p:txBody>
              <a:bodyPr/>
              <a:lstStyle/>
              <a:p>
                <a:pPr lvl="1" eaLnBrk="1" hangingPunct="1"/>
                <a:r>
                  <a:rPr lang="en-US" altLang="zh-TW" dirty="0"/>
                  <a:t>The extra level in the left-hand figure only adds to the constant hidden in the </a:t>
                </a:r>
                <a14:m>
                  <m:oMath xmlns:m="http://schemas.openxmlformats.org/officeDocument/2006/math">
                    <m:r>
                      <a:rPr lang="en-US" altLang="zh-TW" i="1" dirty="0" smtClean="0">
                        <a:latin typeface="Cambria Math" panose="02040503050406030204" pitchFamily="18" charset="0"/>
                        <a:sym typeface="Symbol" panose="05050102010706020507" pitchFamily="18" charset="2"/>
                      </a:rPr>
                      <m:t></m:t>
                    </m:r>
                  </m:oMath>
                </a14:m>
                <a:r>
                  <a:rPr lang="en-US" altLang="zh-TW" dirty="0">
                    <a:sym typeface="Symbol" panose="05050102010706020507" pitchFamily="18" charset="2"/>
                  </a:rPr>
                  <a:t>-notation.</a:t>
                </a:r>
              </a:p>
              <a:p>
                <a:pPr lvl="1" eaLnBrk="1" hangingPunct="1"/>
                <a:r>
                  <a:rPr lang="en-US" altLang="zh-TW" dirty="0">
                    <a:sym typeface="Symbol" panose="05050102010706020507" pitchFamily="18" charset="2"/>
                  </a:rPr>
                  <a:t>There are still the same number of subarrays to sort, and only twice as much work was done to get to that point.</a:t>
                </a:r>
              </a:p>
              <a:p>
                <a:pPr lvl="1" eaLnBrk="1" hangingPunct="1"/>
                <a:r>
                  <a:rPr lang="en-US" altLang="zh-TW" dirty="0">
                    <a:sym typeface="Symbol" panose="05050102010706020507" pitchFamily="18" charset="2"/>
                  </a:rPr>
                  <a:t>Both figures result in </a:t>
                </a:r>
                <a14:m>
                  <m:oMath xmlns:m="http://schemas.openxmlformats.org/officeDocument/2006/math">
                    <m:r>
                      <a:rPr lang="en-US" altLang="zh-TW" b="0" i="1" smtClean="0">
                        <a:latin typeface="Cambria Math" panose="02040503050406030204" pitchFamily="18" charset="0"/>
                        <a:sym typeface="Symbol" panose="05050102010706020507" pitchFamily="18" charset="2"/>
                      </a:rPr>
                      <m:t>𝑂</m:t>
                    </m:r>
                    <m:d>
                      <m:dPr>
                        <m:ctrlPr>
                          <a:rPr lang="en-US" altLang="zh-TW" b="0" i="1" smtClean="0">
                            <a:latin typeface="Cambria Math" panose="02040503050406030204" pitchFamily="18" charset="0"/>
                            <a:sym typeface="Symbol" panose="05050102010706020507" pitchFamily="18" charset="2"/>
                          </a:rPr>
                        </m:ctrlPr>
                      </m:dPr>
                      <m:e>
                        <m:r>
                          <a:rPr lang="en-US" altLang="zh-TW" b="0" i="1" smtClean="0">
                            <a:latin typeface="Cambria Math" panose="02040503050406030204" pitchFamily="18" charset="0"/>
                            <a:sym typeface="Symbol" panose="05050102010706020507" pitchFamily="18" charset="2"/>
                          </a:rPr>
                          <m:t>𝑛</m:t>
                        </m:r>
                        <m:func>
                          <m:funcPr>
                            <m:ctrlPr>
                              <a:rPr lang="en-US" altLang="zh-TW" b="0" i="1" smtClean="0">
                                <a:latin typeface="Cambria Math" panose="02040503050406030204" pitchFamily="18" charset="0"/>
                                <a:sym typeface="Symbol" panose="05050102010706020507" pitchFamily="18" charset="2"/>
                              </a:rPr>
                            </m:ctrlPr>
                          </m:funcPr>
                          <m:fName>
                            <m:r>
                              <m:rPr>
                                <m:sty m:val="p"/>
                              </m:rPr>
                              <a:rPr lang="en-US" altLang="zh-TW" b="0" i="0" smtClean="0">
                                <a:latin typeface="Cambria Math" panose="02040503050406030204" pitchFamily="18" charset="0"/>
                                <a:sym typeface="Symbol" panose="05050102010706020507" pitchFamily="18" charset="2"/>
                              </a:rPr>
                              <m:t>lg</m:t>
                            </m:r>
                          </m:fName>
                          <m:e>
                            <m:r>
                              <a:rPr lang="en-US" altLang="zh-TW" b="0" i="1" smtClean="0">
                                <a:latin typeface="Cambria Math" panose="02040503050406030204" pitchFamily="18" charset="0"/>
                                <a:sym typeface="Symbol" panose="05050102010706020507" pitchFamily="18" charset="2"/>
                              </a:rPr>
                              <m:t>𝑛</m:t>
                            </m:r>
                          </m:e>
                        </m:func>
                      </m:e>
                    </m:d>
                  </m:oMath>
                </a14:m>
                <a:r>
                  <a:rPr lang="en-US" altLang="zh-TW" dirty="0">
                    <a:sym typeface="Symbol" panose="05050102010706020507" pitchFamily="18" charset="2"/>
                  </a:rPr>
                  <a:t> time, though the constant for the figure on the left is higher than that of the figure on the right.</a:t>
                </a:r>
              </a:p>
              <a:p>
                <a:endParaRPr lang="zh-TW" altLang="en-US" dirty="0"/>
              </a:p>
            </p:txBody>
          </p:sp>
        </mc:Choice>
        <mc:Fallback xmlns="">
          <p:sp>
            <p:nvSpPr>
              <p:cNvPr id="3" name="內容版面配置區 2">
                <a:extLst>
                  <a:ext uri="{FF2B5EF4-FFF2-40B4-BE49-F238E27FC236}">
                    <a16:creationId xmlns:a16="http://schemas.microsoft.com/office/drawing/2014/main" id="{564D9909-8158-4669-9DE0-EC08B4DDF3AA}"/>
                  </a:ext>
                </a:extLst>
              </p:cNvPr>
              <p:cNvSpPr>
                <a:spLocks noGrp="1" noRot="1" noChangeAspect="1" noMove="1" noResize="1" noEditPoints="1" noAdjustHandles="1" noChangeArrowheads="1" noChangeShapeType="1" noTextEdit="1"/>
              </p:cNvSpPr>
              <p:nvPr>
                <p:ph idx="1"/>
              </p:nvPr>
            </p:nvSpPr>
            <p:spPr>
              <a:blipFill>
                <a:blip r:embed="rId2"/>
                <a:stretch>
                  <a:fillRect t="-1379" r="-5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FF58820F-0F67-41CB-A8BE-0F650C634543}"/>
              </a:ext>
            </a:extLst>
          </p:cNvPr>
          <p:cNvSpPr>
            <a:spLocks noGrp="1"/>
          </p:cNvSpPr>
          <p:nvPr>
            <p:ph type="sldNum" sz="quarter" idx="12"/>
          </p:nvPr>
        </p:nvSpPr>
        <p:spPr/>
        <p:txBody>
          <a:bodyPr/>
          <a:lstStyle/>
          <a:p>
            <a:fld id="{C087288C-9883-4D44-B068-F26062673494}" type="slidenum">
              <a:rPr lang="zh-TW" altLang="en-US" smtClean="0"/>
              <a:t>18</a:t>
            </a:fld>
            <a:endParaRPr lang="zh-TW" altLang="en-US"/>
          </a:p>
        </p:txBody>
      </p:sp>
    </p:spTree>
    <p:extLst>
      <p:ext uri="{BB962C8B-B14F-4D97-AF65-F5344CB8AC3E}">
        <p14:creationId xmlns:p14="http://schemas.microsoft.com/office/powerpoint/2010/main" val="2560456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0B4FBF-838A-48EB-9A0C-71B9B93434A8}"/>
              </a:ext>
            </a:extLst>
          </p:cNvPr>
          <p:cNvSpPr>
            <a:spLocks noGrp="1"/>
          </p:cNvSpPr>
          <p:nvPr>
            <p:ph type="title"/>
          </p:nvPr>
        </p:nvSpPr>
        <p:spPr/>
        <p:txBody>
          <a:bodyPr/>
          <a:lstStyle/>
          <a:p>
            <a:endParaRPr lang="zh-TW" altLang="en-US"/>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C61654C7-2928-4442-A97E-08EF593ECF74}"/>
                  </a:ext>
                </a:extLst>
              </p:cNvPr>
              <p:cNvSpPr>
                <a:spLocks noGrp="1"/>
              </p:cNvSpPr>
              <p:nvPr>
                <p:ph idx="1"/>
              </p:nvPr>
            </p:nvSpPr>
            <p:spPr/>
            <p:txBody>
              <a:bodyPr/>
              <a:lstStyle/>
              <a:p>
                <a:r>
                  <a:rPr lang="en-US" altLang="zh-TW" dirty="0"/>
                  <a:t>Suppose that the splits at every level of Quicksort are in the proportion </a:t>
                </a:r>
                <a14:m>
                  <m:oMath xmlns:m="http://schemas.openxmlformats.org/officeDocument/2006/math">
                    <m:r>
                      <a:rPr lang="en-US" altLang="zh-TW" b="0" i="1" smtClean="0">
                        <a:latin typeface="Cambria Math" panose="02040503050406030204" pitchFamily="18" charset="0"/>
                      </a:rPr>
                      <m:t>1−</m:t>
                    </m:r>
                    <m:r>
                      <a:rPr lang="zh-TW" altLang="en-US" b="0" i="1" smtClean="0">
                        <a:latin typeface="Cambria Math" panose="02040503050406030204" pitchFamily="18" charset="0"/>
                      </a:rPr>
                      <m:t>𝛼</m:t>
                    </m:r>
                  </m:oMath>
                </a14:m>
                <a:r>
                  <a:rPr lang="zh-TW" altLang="en-US" dirty="0"/>
                  <a:t> </a:t>
                </a:r>
                <a:r>
                  <a:rPr lang="en-US" altLang="zh-TW" dirty="0"/>
                  <a:t>to </a:t>
                </a:r>
                <a14:m>
                  <m:oMath xmlns:m="http://schemas.openxmlformats.org/officeDocument/2006/math">
                    <m:r>
                      <a:rPr lang="zh-TW" altLang="en-US" i="1" smtClean="0">
                        <a:latin typeface="Cambria Math" panose="02040503050406030204" pitchFamily="18" charset="0"/>
                      </a:rPr>
                      <m:t>𝛼</m:t>
                    </m:r>
                  </m:oMath>
                </a14:m>
                <a:r>
                  <a:rPr lang="en-US" altLang="zh-TW" dirty="0"/>
                  <a:t>, where </a:t>
                </a:r>
                <a14:m>
                  <m:oMath xmlns:m="http://schemas.openxmlformats.org/officeDocument/2006/math">
                    <m:r>
                      <a:rPr lang="en-US" altLang="zh-TW" b="0" i="1" smtClean="0">
                        <a:latin typeface="Cambria Math" panose="02040503050406030204" pitchFamily="18" charset="0"/>
                      </a:rPr>
                      <m:t>0</m:t>
                    </m:r>
                    <m:r>
                      <a:rPr lang="en-US" altLang="zh-TW" b="0" i="1" smtClean="0">
                        <a:latin typeface="Cambria Math" panose="02040503050406030204" pitchFamily="18" charset="0"/>
                        <a:ea typeface="Cambria Math" panose="02040503050406030204" pitchFamily="18" charset="0"/>
                      </a:rPr>
                      <m:t>&lt;</m:t>
                    </m:r>
                    <m:r>
                      <a:rPr lang="zh-TW" altLang="en-US" b="0" i="1" smtClean="0">
                        <a:latin typeface="Cambria Math" panose="02040503050406030204" pitchFamily="18" charset="0"/>
                        <a:ea typeface="Cambria Math" panose="02040503050406030204" pitchFamily="18" charset="0"/>
                      </a:rPr>
                      <m:t>𝛼</m:t>
                    </m:r>
                    <m:r>
                      <a:rPr lang="zh-TW" altLang="en-US" b="0" i="1" smtClean="0">
                        <a:latin typeface="Cambria Math" panose="02040503050406030204" pitchFamily="18" charset="0"/>
                        <a:ea typeface="Cambria Math" panose="02040503050406030204" pitchFamily="18" charset="0"/>
                      </a:rPr>
                      <m:t>≤1/2</m:t>
                    </m:r>
                  </m:oMath>
                </a14:m>
                <a:r>
                  <a:rPr lang="zh-TW" altLang="en-US" dirty="0"/>
                  <a:t> </a:t>
                </a:r>
                <a:r>
                  <a:rPr lang="en-US" altLang="zh-TW" dirty="0"/>
                  <a:t>is a constant. </a:t>
                </a:r>
              </a:p>
              <a:p>
                <a:pPr lvl="1"/>
                <a:r>
                  <a:rPr lang="en-US" altLang="zh-TW" dirty="0"/>
                  <a:t>The minimum depth of a leaf in the recursion tree is approximately </a:t>
                </a:r>
                <a14:m>
                  <m:oMath xmlns:m="http://schemas.openxmlformats.org/officeDocument/2006/math">
                    <m:r>
                      <a:rPr lang="en-US" altLang="zh-TW" b="0" i="1" smtClean="0">
                        <a:latin typeface="Cambria Math" panose="02040503050406030204" pitchFamily="18" charset="0"/>
                      </a:rPr>
                      <m:t>−</m:t>
                    </m:r>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r>
                          <a:rPr lang="en-US" altLang="zh-TW" b="0" i="1" smtClean="0">
                            <a:latin typeface="Cambria Math" panose="02040503050406030204" pitchFamily="18" charset="0"/>
                          </a:rPr>
                          <m:t>𝑛</m:t>
                        </m:r>
                      </m:e>
                    </m:func>
                    <m:r>
                      <a:rPr lang="en-US" altLang="zh-TW" b="0" i="1" smtClean="0">
                        <a:latin typeface="Cambria Math" panose="02040503050406030204" pitchFamily="18" charset="0"/>
                      </a:rPr>
                      <m:t>/</m:t>
                    </m:r>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r>
                          <a:rPr lang="zh-TW" altLang="en-US" b="0" i="1" smtClean="0">
                            <a:latin typeface="Cambria Math" panose="02040503050406030204" pitchFamily="18" charset="0"/>
                          </a:rPr>
                          <m:t>𝛼</m:t>
                        </m:r>
                      </m:e>
                    </m:func>
                  </m:oMath>
                </a14:m>
                <a:r>
                  <a:rPr lang="zh-TW" altLang="en-US" dirty="0"/>
                  <a:t> </a:t>
                </a:r>
                <a:r>
                  <a:rPr lang="en-US" altLang="zh-TW" dirty="0"/>
                  <a:t>and </a:t>
                </a:r>
              </a:p>
              <a:p>
                <a:pPr lvl="1"/>
                <a:r>
                  <a:rPr lang="en-US" altLang="zh-TW" dirty="0"/>
                  <a:t>The maximum depth is approximately </a:t>
                </a:r>
                <a14:m>
                  <m:oMath xmlns:m="http://schemas.openxmlformats.org/officeDocument/2006/math">
                    <m:r>
                      <a:rPr lang="en-US" altLang="zh-TW" i="1">
                        <a:latin typeface="Cambria Math" panose="02040503050406030204" pitchFamily="18" charset="0"/>
                      </a:rPr>
                      <m:t>−</m:t>
                    </m:r>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lg</m:t>
                        </m:r>
                      </m:fName>
                      <m:e>
                        <m:r>
                          <a:rPr lang="en-US" altLang="zh-TW" i="1">
                            <a:latin typeface="Cambria Math" panose="02040503050406030204" pitchFamily="18" charset="0"/>
                          </a:rPr>
                          <m:t>𝑛</m:t>
                        </m:r>
                      </m:e>
                    </m:func>
                    <m:r>
                      <a:rPr lang="en-US" altLang="zh-TW" i="1">
                        <a:latin typeface="Cambria Math" panose="02040503050406030204" pitchFamily="18" charset="0"/>
                      </a:rPr>
                      <m:t>/</m:t>
                    </m:r>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lg</m:t>
                        </m:r>
                      </m:fName>
                      <m:e>
                        <m:d>
                          <m:dPr>
                            <m:ctrlPr>
                              <a:rPr lang="en-US" altLang="zh-TW" i="1" smtClean="0">
                                <a:latin typeface="Cambria Math" panose="02040503050406030204" pitchFamily="18" charset="0"/>
                              </a:rPr>
                            </m:ctrlPr>
                          </m:dPr>
                          <m:e>
                            <m:r>
                              <a:rPr lang="en-US" altLang="zh-TW" b="0" i="1" smtClean="0">
                                <a:latin typeface="Cambria Math" panose="02040503050406030204" pitchFamily="18" charset="0"/>
                              </a:rPr>
                              <m:t>1−</m:t>
                            </m:r>
                            <m:r>
                              <a:rPr lang="zh-TW" altLang="en-US" i="1">
                                <a:latin typeface="Cambria Math" panose="02040503050406030204" pitchFamily="18" charset="0"/>
                              </a:rPr>
                              <m:t>𝛼</m:t>
                            </m:r>
                          </m:e>
                        </m:d>
                      </m:e>
                    </m:func>
                  </m:oMath>
                </a14:m>
                <a:r>
                  <a:rPr lang="en-US" altLang="zh-TW" dirty="0"/>
                  <a:t>. </a:t>
                </a:r>
              </a:p>
              <a:p>
                <a:pPr marL="457200" lvl="1" indent="0">
                  <a:buNone/>
                </a:pPr>
                <a:r>
                  <a:rPr lang="en-US" altLang="zh-TW" dirty="0"/>
                  <a:t>(if don’t worry about integer round-off)</a:t>
                </a:r>
                <a:endParaRPr lang="zh-TW" altLang="en-US" dirty="0"/>
              </a:p>
            </p:txBody>
          </p:sp>
        </mc:Choice>
        <mc:Fallback>
          <p:sp>
            <p:nvSpPr>
              <p:cNvPr id="3" name="內容版面配置區 2">
                <a:extLst>
                  <a:ext uri="{FF2B5EF4-FFF2-40B4-BE49-F238E27FC236}">
                    <a16:creationId xmlns:a16="http://schemas.microsoft.com/office/drawing/2014/main" id="{C61654C7-2928-4442-A97E-08EF593ECF74}"/>
                  </a:ext>
                </a:extLst>
              </p:cNvPr>
              <p:cNvSpPr>
                <a:spLocks noGrp="1" noRot="1" noChangeAspect="1" noMove="1" noResize="1" noEditPoints="1" noAdjustHandles="1" noChangeArrowheads="1" noChangeShapeType="1" noTextEdit="1"/>
              </p:cNvSpPr>
              <p:nvPr>
                <p:ph idx="1"/>
              </p:nvPr>
            </p:nvSpPr>
            <p:spPr>
              <a:blipFill>
                <a:blip r:embed="rId2"/>
                <a:stretch>
                  <a:fillRect l="-1278"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7211CE67-CA21-4EEB-B293-3CACEE08B6E0}"/>
              </a:ext>
            </a:extLst>
          </p:cNvPr>
          <p:cNvSpPr>
            <a:spLocks noGrp="1"/>
          </p:cNvSpPr>
          <p:nvPr>
            <p:ph type="sldNum" sz="quarter" idx="12"/>
          </p:nvPr>
        </p:nvSpPr>
        <p:spPr/>
        <p:txBody>
          <a:bodyPr/>
          <a:lstStyle/>
          <a:p>
            <a:fld id="{C087288C-9883-4D44-B068-F26062673494}" type="slidenum">
              <a:rPr lang="zh-TW" altLang="en-US" smtClean="0"/>
              <a:t>19</a:t>
            </a:fld>
            <a:endParaRPr lang="zh-TW" altLang="en-US"/>
          </a:p>
        </p:txBody>
      </p:sp>
    </p:spTree>
    <p:extLst>
      <p:ext uri="{BB962C8B-B14F-4D97-AF65-F5344CB8AC3E}">
        <p14:creationId xmlns:p14="http://schemas.microsoft.com/office/powerpoint/2010/main" val="131907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DEAD5E-914B-4B91-8D40-7FEA84970DAA}"/>
              </a:ext>
            </a:extLst>
          </p:cNvPr>
          <p:cNvSpPr>
            <a:spLocks noGrp="1"/>
          </p:cNvSpPr>
          <p:nvPr>
            <p:ph type="title"/>
          </p:nvPr>
        </p:nvSpPr>
        <p:spPr/>
        <p:txBody>
          <a:bodyPr/>
          <a:lstStyle/>
          <a:p>
            <a:r>
              <a:rPr lang="en-US" altLang="zh-TW" dirty="0"/>
              <a:t>Overview</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AD4C936-F922-47B6-9307-EB5FA4750CEF}"/>
                  </a:ext>
                </a:extLst>
              </p:cNvPr>
              <p:cNvSpPr>
                <a:spLocks noGrp="1"/>
              </p:cNvSpPr>
              <p:nvPr>
                <p:ph idx="1"/>
              </p:nvPr>
            </p:nvSpPr>
            <p:spPr/>
            <p:txBody>
              <a:bodyPr/>
              <a:lstStyle/>
              <a:p>
                <a:r>
                  <a:rPr lang="en-US" altLang="zh-TW" dirty="0">
                    <a:solidFill>
                      <a:srgbClr val="FF0000"/>
                    </a:solidFill>
                  </a:rPr>
                  <a:t>Quicksort</a:t>
                </a:r>
              </a:p>
              <a:p>
                <a:pPr lvl="1"/>
                <a:r>
                  <a:rPr lang="en-US" altLang="zh-TW" dirty="0"/>
                  <a:t>Worst-case running time: </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Θ</m:t>
                    </m:r>
                    <m:d>
                      <m:dPr>
                        <m:ctrlPr>
                          <a:rPr lang="el-GR" altLang="zh-TW" i="1" smtClean="0">
                            <a:latin typeface="Cambria Math" panose="02040503050406030204" pitchFamily="18" charset="0"/>
                            <a:ea typeface="Cambria Math" panose="02040503050406030204" pitchFamily="18" charset="0"/>
                          </a:rPr>
                        </m:ctrlPr>
                      </m:dPr>
                      <m:e>
                        <m:sSup>
                          <m:sSupPr>
                            <m:ctrlPr>
                              <a:rPr lang="el-GR" altLang="zh-TW"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𝑛</m:t>
                            </m:r>
                          </m:e>
                          <m:sup>
                            <m:r>
                              <a:rPr lang="en-US" altLang="zh-TW" b="0" i="1" smtClean="0">
                                <a:latin typeface="Cambria Math" panose="02040503050406030204" pitchFamily="18" charset="0"/>
                                <a:ea typeface="Cambria Math" panose="02040503050406030204" pitchFamily="18" charset="0"/>
                              </a:rPr>
                              <m:t>2</m:t>
                            </m:r>
                          </m:sup>
                        </m:sSup>
                      </m:e>
                    </m:d>
                  </m:oMath>
                </a14:m>
                <a:endParaRPr lang="en-US" altLang="zh-TW" dirty="0"/>
              </a:p>
              <a:p>
                <a:pPr lvl="1"/>
                <a:r>
                  <a:rPr lang="en-US" altLang="zh-TW" dirty="0"/>
                  <a:t>Expected running time: </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Θ</m:t>
                    </m:r>
                    <m:d>
                      <m:dPr>
                        <m:ctrlPr>
                          <a:rPr lang="el-GR"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ea typeface="Cambria Math" panose="02040503050406030204" pitchFamily="18" charset="0"/>
                              </a:rPr>
                              <m:t>𝑛</m:t>
                            </m:r>
                          </m:e>
                        </m:func>
                      </m:e>
                    </m:d>
                  </m:oMath>
                </a14:m>
                <a:endParaRPr lang="en-US" altLang="zh-TW" dirty="0"/>
              </a:p>
              <a:p>
                <a:pPr lvl="1"/>
                <a:r>
                  <a:rPr lang="en-US" altLang="zh-TW" dirty="0"/>
                  <a:t>Constants hidden in </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Θ</m:t>
                    </m:r>
                    <m:d>
                      <m:dPr>
                        <m:ctrlPr>
                          <a:rPr lang="el-GR"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ea typeface="Cambria Math" panose="02040503050406030204" pitchFamily="18" charset="0"/>
                              </a:rPr>
                              <m:t>𝑛</m:t>
                            </m:r>
                          </m:e>
                        </m:func>
                      </m:e>
                    </m:d>
                  </m:oMath>
                </a14:m>
                <a:r>
                  <a:rPr lang="en-US" altLang="zh-TW" dirty="0"/>
                  <a:t> are small</a:t>
                </a:r>
              </a:p>
              <a:p>
                <a:pPr lvl="1"/>
                <a:r>
                  <a:rPr lang="en-US" altLang="zh-TW" dirty="0"/>
                  <a:t>Sorts in place</a:t>
                </a:r>
                <a:endParaRPr lang="zh-TW" altLang="en-US" dirty="0"/>
              </a:p>
            </p:txBody>
          </p:sp>
        </mc:Choice>
        <mc:Fallback xmlns="">
          <p:sp>
            <p:nvSpPr>
              <p:cNvPr id="3" name="內容版面配置區 2">
                <a:extLst>
                  <a:ext uri="{FF2B5EF4-FFF2-40B4-BE49-F238E27FC236}">
                    <a16:creationId xmlns:a16="http://schemas.microsoft.com/office/drawing/2014/main" id="{FAD4C936-F922-47B6-9307-EB5FA4750CEF}"/>
                  </a:ext>
                </a:extLst>
              </p:cNvPr>
              <p:cNvSpPr>
                <a:spLocks noGrp="1" noRot="1" noChangeAspect="1" noMove="1" noResize="1" noEditPoints="1" noAdjustHandles="1" noChangeArrowheads="1" noChangeShapeType="1" noTextEdit="1"/>
              </p:cNvSpPr>
              <p:nvPr>
                <p:ph idx="1"/>
              </p:nvPr>
            </p:nvSpPr>
            <p:spPr>
              <a:blipFill>
                <a:blip r:embed="rId2"/>
                <a:stretch>
                  <a:fillRect l="-1278"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897AC777-BDC2-4E05-9922-62838CFAA337}"/>
              </a:ext>
            </a:extLst>
          </p:cNvPr>
          <p:cNvSpPr>
            <a:spLocks noGrp="1"/>
          </p:cNvSpPr>
          <p:nvPr>
            <p:ph type="sldNum" sz="quarter" idx="12"/>
          </p:nvPr>
        </p:nvSpPr>
        <p:spPr/>
        <p:txBody>
          <a:bodyPr/>
          <a:lstStyle/>
          <a:p>
            <a:fld id="{C087288C-9883-4D44-B068-F26062673494}" type="slidenum">
              <a:rPr lang="zh-TW" altLang="en-US" smtClean="0"/>
              <a:t>2</a:t>
            </a:fld>
            <a:endParaRPr lang="zh-TW" altLang="en-US"/>
          </a:p>
        </p:txBody>
      </p:sp>
    </p:spTree>
    <p:extLst>
      <p:ext uri="{BB962C8B-B14F-4D97-AF65-F5344CB8AC3E}">
        <p14:creationId xmlns:p14="http://schemas.microsoft.com/office/powerpoint/2010/main" val="588522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85069FB-F609-4723-AF93-16D5788F81D1}"/>
                  </a:ext>
                </a:extLst>
              </p:cNvPr>
              <p:cNvSpPr>
                <a:spLocks noGrp="1"/>
              </p:cNvSpPr>
              <p:nvPr>
                <p:ph idx="1"/>
              </p:nvPr>
            </p:nvSpPr>
            <p:spPr>
              <a:xfrm>
                <a:off x="609600" y="201336"/>
                <a:ext cx="10972800" cy="5819953"/>
              </a:xfrm>
            </p:spPr>
            <p:txBody>
              <a:bodyPr>
                <a:normAutofit/>
              </a:bodyPr>
              <a:lstStyle/>
              <a:p>
                <a:r>
                  <a:rPr lang="en-US" altLang="zh-TW" dirty="0"/>
                  <a:t>The minimum depth follows a path that always takes the smaller part of the partition— i.e., that multiplies the number of elements by </a:t>
                </a:r>
                <a14:m>
                  <m:oMath xmlns:m="http://schemas.openxmlformats.org/officeDocument/2006/math">
                    <m:r>
                      <a:rPr lang="zh-TW" altLang="en-US" i="1" smtClean="0">
                        <a:latin typeface="Cambria Math" panose="02040503050406030204" pitchFamily="18" charset="0"/>
                      </a:rPr>
                      <m:t>𝛼</m:t>
                    </m:r>
                  </m:oMath>
                </a14:m>
                <a:r>
                  <a:rPr lang="en-US" altLang="zh-TW" dirty="0"/>
                  <a:t>. </a:t>
                </a:r>
              </a:p>
              <a:p>
                <a:pPr lvl="1"/>
                <a:r>
                  <a:rPr lang="en-US" altLang="zh-TW" dirty="0"/>
                  <a:t>One iteration reduces the number of elements from </a:t>
                </a:r>
                <a14:m>
                  <m:oMath xmlns:m="http://schemas.openxmlformats.org/officeDocument/2006/math">
                    <m:r>
                      <a:rPr lang="en-US" altLang="zh-TW" i="1" dirty="0" smtClean="0">
                        <a:latin typeface="Cambria Math" panose="02040503050406030204" pitchFamily="18" charset="0"/>
                      </a:rPr>
                      <m:t>𝑛</m:t>
                    </m:r>
                  </m:oMath>
                </a14:m>
                <a:r>
                  <a:rPr lang="en-US" altLang="zh-TW" dirty="0"/>
                  <a:t> to </a:t>
                </a:r>
                <a14:m>
                  <m:oMath xmlns:m="http://schemas.openxmlformats.org/officeDocument/2006/math">
                    <m:r>
                      <a:rPr lang="zh-TW" altLang="en-US" i="1">
                        <a:latin typeface="Cambria Math" panose="02040503050406030204" pitchFamily="18" charset="0"/>
                      </a:rPr>
                      <m:t>𝛼</m:t>
                    </m:r>
                    <m:r>
                      <a:rPr lang="en-US" altLang="zh-TW" b="0" i="1" smtClean="0">
                        <a:latin typeface="Cambria Math" panose="02040503050406030204" pitchFamily="18" charset="0"/>
                      </a:rPr>
                      <m:t>𝑛</m:t>
                    </m:r>
                  </m:oMath>
                </a14:m>
                <a:r>
                  <a:rPr lang="en-US" altLang="zh-TW" dirty="0"/>
                  <a:t>, and </a:t>
                </a:r>
                <a14:m>
                  <m:oMath xmlns:m="http://schemas.openxmlformats.org/officeDocument/2006/math">
                    <m:r>
                      <a:rPr lang="en-US" altLang="zh-TW" i="1" dirty="0" smtClean="0">
                        <a:latin typeface="Cambria Math" panose="02040503050406030204" pitchFamily="18" charset="0"/>
                      </a:rPr>
                      <m:t>𝑖</m:t>
                    </m:r>
                  </m:oMath>
                </a14:m>
                <a:r>
                  <a:rPr lang="en-US" altLang="zh-TW" dirty="0"/>
                  <a:t> iterations reduces the number of elements to </a:t>
                </a:r>
                <a14:m>
                  <m:oMath xmlns:m="http://schemas.openxmlformats.org/officeDocument/2006/math">
                    <m:sSup>
                      <m:sSupPr>
                        <m:ctrlPr>
                          <a:rPr lang="en-US" altLang="zh-TW" i="1" smtClean="0">
                            <a:latin typeface="Cambria Math" panose="02040503050406030204" pitchFamily="18" charset="0"/>
                          </a:rPr>
                        </m:ctrlPr>
                      </m:sSupPr>
                      <m:e>
                        <m:r>
                          <a:rPr lang="zh-TW" altLang="en-US" i="1">
                            <a:latin typeface="Cambria Math" panose="02040503050406030204" pitchFamily="18" charset="0"/>
                          </a:rPr>
                          <m:t>𝛼</m:t>
                        </m:r>
                      </m:e>
                      <m:sup>
                        <m:r>
                          <a:rPr lang="en-US" altLang="zh-TW" b="0" i="1" smtClean="0">
                            <a:latin typeface="Cambria Math" panose="02040503050406030204" pitchFamily="18" charset="0"/>
                          </a:rPr>
                          <m:t>𝑖</m:t>
                        </m:r>
                      </m:sup>
                    </m:sSup>
                    <m:r>
                      <a:rPr lang="en-US" altLang="zh-TW" i="1">
                        <a:latin typeface="Cambria Math" panose="02040503050406030204" pitchFamily="18" charset="0"/>
                      </a:rPr>
                      <m:t>𝑛</m:t>
                    </m:r>
                  </m:oMath>
                </a14:m>
                <a:r>
                  <a:rPr lang="en-US" altLang="zh-TW" dirty="0"/>
                  <a:t>. </a:t>
                </a:r>
              </a:p>
              <a:p>
                <a:pPr lvl="1"/>
                <a:r>
                  <a:rPr lang="en-US" altLang="zh-TW" dirty="0"/>
                  <a:t>At a leaf, there is just one remaining element, and so at a minimum-depth leaf of depth </a:t>
                </a:r>
                <a14:m>
                  <m:oMath xmlns:m="http://schemas.openxmlformats.org/officeDocument/2006/math">
                    <m:r>
                      <a:rPr lang="en-US" altLang="zh-TW" i="1" dirty="0" smtClean="0">
                        <a:latin typeface="Cambria Math" panose="02040503050406030204" pitchFamily="18" charset="0"/>
                      </a:rPr>
                      <m:t>𝑚</m:t>
                    </m:r>
                  </m:oMath>
                </a14:m>
                <a:r>
                  <a:rPr lang="en-US" altLang="zh-TW" dirty="0"/>
                  <a:t>, we have </a:t>
                </a:r>
                <a14:m>
                  <m:oMath xmlns:m="http://schemas.openxmlformats.org/officeDocument/2006/math">
                    <m:sSup>
                      <m:sSupPr>
                        <m:ctrlPr>
                          <a:rPr lang="en-US" altLang="zh-TW" i="1">
                            <a:latin typeface="Cambria Math" panose="02040503050406030204" pitchFamily="18" charset="0"/>
                          </a:rPr>
                        </m:ctrlPr>
                      </m:sSupPr>
                      <m:e>
                        <m:r>
                          <a:rPr lang="zh-TW" altLang="en-US" i="1">
                            <a:latin typeface="Cambria Math" panose="02040503050406030204" pitchFamily="18" charset="0"/>
                          </a:rPr>
                          <m:t>𝛼</m:t>
                        </m:r>
                      </m:e>
                      <m:sup>
                        <m:r>
                          <a:rPr lang="en-US" altLang="zh-TW" b="0" i="1" smtClean="0">
                            <a:latin typeface="Cambria Math" panose="02040503050406030204" pitchFamily="18" charset="0"/>
                          </a:rPr>
                          <m:t>𝑚</m:t>
                        </m:r>
                      </m:sup>
                    </m:sSup>
                    <m:r>
                      <a:rPr lang="en-US" altLang="zh-TW" i="1">
                        <a:latin typeface="Cambria Math" panose="02040503050406030204" pitchFamily="18" charset="0"/>
                      </a:rPr>
                      <m:t>𝑛</m:t>
                    </m:r>
                    <m:r>
                      <a:rPr lang="en-US" altLang="zh-TW" b="0" i="1" smtClean="0">
                        <a:latin typeface="Cambria Math" panose="02040503050406030204" pitchFamily="18" charset="0"/>
                      </a:rPr>
                      <m:t>=1</m:t>
                    </m:r>
                  </m:oMath>
                </a14:m>
                <a:r>
                  <a:rPr lang="en-US" altLang="zh-TW" dirty="0"/>
                  <a:t>. Thus, </a:t>
                </a:r>
                <a14:m>
                  <m:oMath xmlns:m="http://schemas.openxmlformats.org/officeDocument/2006/math">
                    <m:sSup>
                      <m:sSupPr>
                        <m:ctrlPr>
                          <a:rPr lang="en-US" altLang="zh-TW" i="1">
                            <a:latin typeface="Cambria Math" panose="02040503050406030204" pitchFamily="18" charset="0"/>
                          </a:rPr>
                        </m:ctrlPr>
                      </m:sSupPr>
                      <m:e>
                        <m:r>
                          <a:rPr lang="zh-TW" altLang="en-US" i="1">
                            <a:latin typeface="Cambria Math" panose="02040503050406030204" pitchFamily="18" charset="0"/>
                          </a:rPr>
                          <m:t>𝛼</m:t>
                        </m:r>
                      </m:e>
                      <m:sup>
                        <m:r>
                          <a:rPr lang="en-US" altLang="zh-TW" i="1">
                            <a:latin typeface="Cambria Math" panose="02040503050406030204" pitchFamily="18" charset="0"/>
                          </a:rPr>
                          <m:t>𝑚</m:t>
                        </m:r>
                      </m:sup>
                    </m:sSup>
                    <m:r>
                      <a:rPr lang="en-US" altLang="zh-TW" i="1">
                        <a:latin typeface="Cambria Math" panose="02040503050406030204" pitchFamily="18" charset="0"/>
                      </a:rPr>
                      <m:t>=1</m:t>
                    </m:r>
                    <m:r>
                      <a:rPr lang="en-US" altLang="zh-TW" b="0" i="0" smtClean="0">
                        <a:latin typeface="Cambria Math" panose="02040503050406030204" pitchFamily="18" charset="0"/>
                      </a:rPr>
                      <m:t>/</m:t>
                    </m:r>
                    <m:r>
                      <a:rPr lang="en-US" altLang="zh-TW" b="0" i="1" smtClean="0">
                        <a:latin typeface="Cambria Math" panose="02040503050406030204" pitchFamily="18" charset="0"/>
                      </a:rPr>
                      <m:t>𝑛</m:t>
                    </m:r>
                  </m:oMath>
                </a14:m>
                <a:r>
                  <a:rPr lang="en-US" altLang="zh-TW" dirty="0"/>
                  <a:t>. Taking logs, we get </a:t>
                </a:r>
                <a14:m>
                  <m:oMath xmlns:m="http://schemas.openxmlformats.org/officeDocument/2006/math">
                    <m:r>
                      <a:rPr lang="en-US" altLang="zh-TW" b="0" i="1" smtClean="0">
                        <a:latin typeface="Cambria Math" panose="02040503050406030204" pitchFamily="18" charset="0"/>
                      </a:rPr>
                      <m:t>𝑚</m:t>
                    </m:r>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r>
                          <a:rPr lang="zh-TW" altLang="en-US" b="0" i="1" smtClean="0">
                            <a:latin typeface="Cambria Math" panose="02040503050406030204" pitchFamily="18" charset="0"/>
                          </a:rPr>
                          <m:t>𝛼</m:t>
                        </m:r>
                      </m:e>
                    </m:func>
                    <m:r>
                      <a:rPr lang="en-US" altLang="zh-TW" b="0" i="1" smtClean="0">
                        <a:latin typeface="Cambria Math" panose="02040503050406030204" pitchFamily="18" charset="0"/>
                      </a:rPr>
                      <m:t>=−</m:t>
                    </m:r>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r>
                          <a:rPr lang="en-US" altLang="zh-TW" b="0" i="1" smtClean="0">
                            <a:latin typeface="Cambria Math" panose="02040503050406030204" pitchFamily="18" charset="0"/>
                          </a:rPr>
                          <m:t>𝑛</m:t>
                        </m:r>
                      </m:e>
                    </m:func>
                  </m:oMath>
                </a14:m>
                <a:r>
                  <a:rPr lang="en-US" altLang="zh-TW" dirty="0"/>
                  <a:t>, or </a:t>
                </a:r>
                <a14:m>
                  <m:oMath xmlns:m="http://schemas.openxmlformats.org/officeDocument/2006/math">
                    <m:r>
                      <a:rPr lang="en-US" altLang="zh-TW" i="1">
                        <a:latin typeface="Cambria Math" panose="02040503050406030204" pitchFamily="18" charset="0"/>
                      </a:rPr>
                      <m:t>𝑚</m:t>
                    </m:r>
                    <m:r>
                      <a:rPr lang="en-US" altLang="zh-TW" i="1">
                        <a:latin typeface="Cambria Math" panose="02040503050406030204" pitchFamily="18" charset="0"/>
                      </a:rPr>
                      <m:t>=−</m:t>
                    </m:r>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lg</m:t>
                        </m:r>
                      </m:fName>
                      <m:e>
                        <m:r>
                          <a:rPr lang="en-US" altLang="zh-TW" i="1">
                            <a:latin typeface="Cambria Math" panose="02040503050406030204" pitchFamily="18" charset="0"/>
                          </a:rPr>
                          <m:t>𝑛</m:t>
                        </m:r>
                      </m:e>
                    </m:func>
                  </m:oMath>
                </a14:m>
                <a:r>
                  <a:rPr lang="en-US" altLang="zh-TW" dirty="0"/>
                  <a:t>/ </a:t>
                </a:r>
                <a14:m>
                  <m:oMath xmlns:m="http://schemas.openxmlformats.org/officeDocument/2006/math">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lg</m:t>
                        </m:r>
                      </m:fName>
                      <m:e>
                        <m:r>
                          <a:rPr lang="zh-TW" altLang="en-US" i="1">
                            <a:latin typeface="Cambria Math" panose="02040503050406030204" pitchFamily="18" charset="0"/>
                          </a:rPr>
                          <m:t>𝛼</m:t>
                        </m:r>
                      </m:e>
                    </m:func>
                  </m:oMath>
                </a14:m>
                <a:r>
                  <a:rPr lang="en-US" altLang="zh-TW" dirty="0"/>
                  <a:t>.</a:t>
                </a:r>
                <a:endParaRPr lang="zh-TW" altLang="en-US" dirty="0"/>
              </a:p>
            </p:txBody>
          </p:sp>
        </mc:Choice>
        <mc:Fallback xmlns="">
          <p:sp>
            <p:nvSpPr>
              <p:cNvPr id="3" name="內容版面配置區 2">
                <a:extLst>
                  <a:ext uri="{FF2B5EF4-FFF2-40B4-BE49-F238E27FC236}">
                    <a16:creationId xmlns:a16="http://schemas.microsoft.com/office/drawing/2014/main" id="{385069FB-F609-4723-AF93-16D5788F81D1}"/>
                  </a:ext>
                </a:extLst>
              </p:cNvPr>
              <p:cNvSpPr>
                <a:spLocks noGrp="1" noRot="1" noChangeAspect="1" noMove="1" noResize="1" noEditPoints="1" noAdjustHandles="1" noChangeArrowheads="1" noChangeShapeType="1" noTextEdit="1"/>
              </p:cNvSpPr>
              <p:nvPr>
                <p:ph idx="1"/>
              </p:nvPr>
            </p:nvSpPr>
            <p:spPr>
              <a:xfrm>
                <a:off x="609600" y="201336"/>
                <a:ext cx="10972800" cy="5819953"/>
              </a:xfrm>
              <a:blipFill>
                <a:blip r:embed="rId2"/>
                <a:stretch>
                  <a:fillRect l="-1278" t="-1361" r="-556"/>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29789FE1-F810-4FEC-AC17-6A69F500E86C}"/>
              </a:ext>
            </a:extLst>
          </p:cNvPr>
          <p:cNvSpPr>
            <a:spLocks noGrp="1"/>
          </p:cNvSpPr>
          <p:nvPr>
            <p:ph type="sldNum" sz="quarter" idx="12"/>
          </p:nvPr>
        </p:nvSpPr>
        <p:spPr/>
        <p:txBody>
          <a:bodyPr/>
          <a:lstStyle/>
          <a:p>
            <a:fld id="{C087288C-9883-4D44-B068-F26062673494}" type="slidenum">
              <a:rPr lang="zh-TW" altLang="en-US" smtClean="0"/>
              <a:t>20</a:t>
            </a:fld>
            <a:endParaRPr lang="zh-TW" altLang="en-US"/>
          </a:p>
        </p:txBody>
      </p:sp>
    </p:spTree>
    <p:extLst>
      <p:ext uri="{BB962C8B-B14F-4D97-AF65-F5344CB8AC3E}">
        <p14:creationId xmlns:p14="http://schemas.microsoft.com/office/powerpoint/2010/main" val="1141165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4607FC5-1D27-4AE3-BB75-316CCB7C1220}"/>
                  </a:ext>
                </a:extLst>
              </p:cNvPr>
              <p:cNvSpPr>
                <a:spLocks noGrp="1"/>
              </p:cNvSpPr>
              <p:nvPr>
                <p:ph idx="1"/>
              </p:nvPr>
            </p:nvSpPr>
            <p:spPr>
              <a:xfrm>
                <a:off x="609600" y="184558"/>
                <a:ext cx="10972800" cy="5836731"/>
              </a:xfrm>
            </p:spPr>
            <p:txBody>
              <a:bodyPr/>
              <a:lstStyle/>
              <a:p>
                <a:r>
                  <a:rPr lang="en-US" altLang="zh-TW" dirty="0"/>
                  <a:t>Similarly, maximum depth corresponds to always taking the larger part of the partition, i.e., keeping a fraction </a:t>
                </a:r>
                <a14:m>
                  <m:oMath xmlns:m="http://schemas.openxmlformats.org/officeDocument/2006/math">
                    <m:r>
                      <a:rPr lang="en-US" altLang="zh-TW" b="0" i="1" smtClean="0">
                        <a:latin typeface="Cambria Math" panose="02040503050406030204" pitchFamily="18" charset="0"/>
                      </a:rPr>
                      <m:t>1−</m:t>
                    </m:r>
                    <m:r>
                      <a:rPr lang="zh-TW" altLang="en-US" b="0" i="1" smtClean="0">
                        <a:latin typeface="Cambria Math" panose="02040503050406030204" pitchFamily="18" charset="0"/>
                      </a:rPr>
                      <m:t>𝛼</m:t>
                    </m:r>
                  </m:oMath>
                </a14:m>
                <a:r>
                  <a:rPr lang="zh-TW" altLang="en-US" dirty="0"/>
                  <a:t> </a:t>
                </a:r>
                <a:r>
                  <a:rPr lang="en-US" altLang="zh-TW" dirty="0"/>
                  <a:t>of the elements each time. </a:t>
                </a:r>
              </a:p>
              <a:p>
                <a:pPr lvl="1"/>
                <a:r>
                  <a:rPr lang="en-US" altLang="zh-TW" dirty="0"/>
                  <a:t>The maximum depth </a:t>
                </a:r>
                <a14:m>
                  <m:oMath xmlns:m="http://schemas.openxmlformats.org/officeDocument/2006/math">
                    <m:r>
                      <a:rPr lang="en-US" altLang="zh-TW" i="1" dirty="0" smtClean="0">
                        <a:latin typeface="Cambria Math" panose="02040503050406030204" pitchFamily="18" charset="0"/>
                      </a:rPr>
                      <m:t>𝑀</m:t>
                    </m:r>
                  </m:oMath>
                </a14:m>
                <a:r>
                  <a:rPr lang="en-US" altLang="zh-TW" dirty="0"/>
                  <a:t> is reached when there is one element left, that is, when </a:t>
                </a:r>
                <a14:m>
                  <m:oMath xmlns:m="http://schemas.openxmlformats.org/officeDocument/2006/math">
                    <m:sSup>
                      <m:sSupPr>
                        <m:ctrlPr>
                          <a:rPr lang="en-US" altLang="zh-TW" i="1" smtClean="0">
                            <a:latin typeface="Cambria Math" panose="02040503050406030204" pitchFamily="18" charset="0"/>
                          </a:rPr>
                        </m:ctrlPr>
                      </m:sSupPr>
                      <m:e>
                        <m:d>
                          <m:dPr>
                            <m:ctrlPr>
                              <a:rPr lang="en-US" altLang="zh-TW" i="1" smtClean="0">
                                <a:latin typeface="Cambria Math" panose="02040503050406030204" pitchFamily="18" charset="0"/>
                              </a:rPr>
                            </m:ctrlPr>
                          </m:dPr>
                          <m:e>
                            <m:r>
                              <a:rPr lang="en-US" altLang="zh-TW" b="0" i="1" smtClean="0">
                                <a:latin typeface="Cambria Math" panose="02040503050406030204" pitchFamily="18" charset="0"/>
                              </a:rPr>
                              <m:t>1−</m:t>
                            </m:r>
                            <m:r>
                              <a:rPr lang="zh-TW" altLang="en-US" b="0" i="1" smtClean="0">
                                <a:latin typeface="Cambria Math" panose="02040503050406030204" pitchFamily="18" charset="0"/>
                              </a:rPr>
                              <m:t>𝛼</m:t>
                            </m:r>
                          </m:e>
                        </m:d>
                      </m:e>
                      <m:sup>
                        <m:r>
                          <a:rPr lang="en-US" altLang="zh-TW" b="0" i="1" smtClean="0">
                            <a:latin typeface="Cambria Math" panose="02040503050406030204" pitchFamily="18" charset="0"/>
                          </a:rPr>
                          <m:t>𝑀</m:t>
                        </m:r>
                      </m:sup>
                    </m:sSup>
                    <m:r>
                      <a:rPr lang="en-US" altLang="zh-TW" b="0" i="1" smtClean="0">
                        <a:latin typeface="Cambria Math" panose="02040503050406030204" pitchFamily="18" charset="0"/>
                      </a:rPr>
                      <m:t>𝑛</m:t>
                    </m:r>
                    <m:r>
                      <a:rPr lang="en-US" altLang="zh-TW" b="0" i="1" smtClean="0">
                        <a:latin typeface="Cambria Math" panose="02040503050406030204" pitchFamily="18" charset="0"/>
                      </a:rPr>
                      <m:t>=1</m:t>
                    </m:r>
                  </m:oMath>
                </a14:m>
                <a:r>
                  <a:rPr lang="en-US" altLang="zh-TW" dirty="0"/>
                  <a:t>. </a:t>
                </a:r>
              </a:p>
              <a:p>
                <a:pPr lvl="1"/>
                <a:r>
                  <a:rPr lang="en-US" altLang="zh-TW" dirty="0"/>
                  <a:t>Thus, </a:t>
                </a:r>
                <a14:m>
                  <m:oMath xmlns:m="http://schemas.openxmlformats.org/officeDocument/2006/math">
                    <m:r>
                      <a:rPr lang="en-US" altLang="zh-TW" b="0" i="1" smtClean="0">
                        <a:latin typeface="Cambria Math" panose="02040503050406030204" pitchFamily="18" charset="0"/>
                      </a:rPr>
                      <m:t>𝑀</m:t>
                    </m:r>
                    <m:r>
                      <a:rPr lang="en-US" altLang="zh-TW" b="0" i="0" smtClean="0">
                        <a:latin typeface="Cambria Math" panose="02040503050406030204" pitchFamily="18" charset="0"/>
                      </a:rPr>
                      <m:t>=</m:t>
                    </m:r>
                    <m:r>
                      <a:rPr lang="en-US" altLang="zh-TW" i="1">
                        <a:latin typeface="Cambria Math" panose="02040503050406030204" pitchFamily="18" charset="0"/>
                      </a:rPr>
                      <m:t>−</m:t>
                    </m:r>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lg</m:t>
                        </m:r>
                      </m:fName>
                      <m:e>
                        <m:r>
                          <a:rPr lang="en-US" altLang="zh-TW" i="1">
                            <a:latin typeface="Cambria Math" panose="02040503050406030204" pitchFamily="18" charset="0"/>
                          </a:rPr>
                          <m:t>𝑛</m:t>
                        </m:r>
                      </m:e>
                    </m:func>
                    <m:r>
                      <a:rPr lang="en-US" altLang="zh-TW" i="1">
                        <a:latin typeface="Cambria Math" panose="02040503050406030204" pitchFamily="18" charset="0"/>
                      </a:rPr>
                      <m:t>/</m:t>
                    </m:r>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lg</m:t>
                        </m:r>
                      </m:fName>
                      <m:e>
                        <m:d>
                          <m:dPr>
                            <m:ctrlPr>
                              <a:rPr lang="en-US" altLang="zh-TW" i="1">
                                <a:latin typeface="Cambria Math" panose="02040503050406030204" pitchFamily="18" charset="0"/>
                              </a:rPr>
                            </m:ctrlPr>
                          </m:dPr>
                          <m:e>
                            <m:r>
                              <a:rPr lang="en-US" altLang="zh-TW" i="1">
                                <a:latin typeface="Cambria Math" panose="02040503050406030204" pitchFamily="18" charset="0"/>
                              </a:rPr>
                              <m:t>1−</m:t>
                            </m:r>
                            <m:r>
                              <a:rPr lang="zh-TW" altLang="en-US" i="1">
                                <a:latin typeface="Cambria Math" panose="02040503050406030204" pitchFamily="18" charset="0"/>
                              </a:rPr>
                              <m:t>𝛼</m:t>
                            </m:r>
                          </m:e>
                        </m:d>
                      </m:e>
                    </m:func>
                  </m:oMath>
                </a14:m>
                <a:r>
                  <a:rPr lang="en-US" altLang="zh-TW" dirty="0"/>
                  <a:t>.</a:t>
                </a:r>
                <a:endParaRPr lang="zh-TW" altLang="en-US" dirty="0"/>
              </a:p>
            </p:txBody>
          </p:sp>
        </mc:Choice>
        <mc:Fallback xmlns="">
          <p:sp>
            <p:nvSpPr>
              <p:cNvPr id="3" name="內容版面配置區 2">
                <a:extLst>
                  <a:ext uri="{FF2B5EF4-FFF2-40B4-BE49-F238E27FC236}">
                    <a16:creationId xmlns:a16="http://schemas.microsoft.com/office/drawing/2014/main" id="{F4607FC5-1D27-4AE3-BB75-316CCB7C1220}"/>
                  </a:ext>
                </a:extLst>
              </p:cNvPr>
              <p:cNvSpPr>
                <a:spLocks noGrp="1" noRot="1" noChangeAspect="1" noMove="1" noResize="1" noEditPoints="1" noAdjustHandles="1" noChangeArrowheads="1" noChangeShapeType="1" noTextEdit="1"/>
              </p:cNvSpPr>
              <p:nvPr>
                <p:ph idx="1"/>
              </p:nvPr>
            </p:nvSpPr>
            <p:spPr>
              <a:xfrm>
                <a:off x="609600" y="184558"/>
                <a:ext cx="10972800" cy="5836731"/>
              </a:xfrm>
              <a:blipFill>
                <a:blip r:embed="rId2"/>
                <a:stretch>
                  <a:fillRect l="-1278" t="-1357"/>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15773884-EE38-4D1D-A7B0-066F167DA9CF}"/>
              </a:ext>
            </a:extLst>
          </p:cNvPr>
          <p:cNvSpPr>
            <a:spLocks noGrp="1"/>
          </p:cNvSpPr>
          <p:nvPr>
            <p:ph type="sldNum" sz="quarter" idx="12"/>
          </p:nvPr>
        </p:nvSpPr>
        <p:spPr/>
        <p:txBody>
          <a:bodyPr/>
          <a:lstStyle/>
          <a:p>
            <a:fld id="{C087288C-9883-4D44-B068-F26062673494}" type="slidenum">
              <a:rPr lang="zh-TW" altLang="en-US" smtClean="0"/>
              <a:t>21</a:t>
            </a:fld>
            <a:endParaRPr lang="zh-TW" altLang="en-US"/>
          </a:p>
        </p:txBody>
      </p:sp>
    </p:spTree>
    <p:extLst>
      <p:ext uri="{BB962C8B-B14F-4D97-AF65-F5344CB8AC3E}">
        <p14:creationId xmlns:p14="http://schemas.microsoft.com/office/powerpoint/2010/main" val="283154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C9C76F-30FF-4A27-B936-4C862A590985}"/>
              </a:ext>
            </a:extLst>
          </p:cNvPr>
          <p:cNvSpPr>
            <a:spLocks noGrp="1"/>
          </p:cNvSpPr>
          <p:nvPr>
            <p:ph type="title"/>
          </p:nvPr>
        </p:nvSpPr>
        <p:spPr/>
        <p:txBody>
          <a:bodyPr/>
          <a:lstStyle/>
          <a:p>
            <a:r>
              <a:rPr lang="en-US" altLang="zh-TW" dirty="0"/>
              <a:t>Randomized version of Quicksort</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348684E-64B3-4BFB-A8A7-4D133661F76D}"/>
                  </a:ext>
                </a:extLst>
              </p:cNvPr>
              <p:cNvSpPr>
                <a:spLocks noGrp="1"/>
              </p:cNvSpPr>
              <p:nvPr>
                <p:ph idx="1"/>
              </p:nvPr>
            </p:nvSpPr>
            <p:spPr/>
            <p:txBody>
              <a:bodyPr>
                <a:normAutofit fontScale="92500" lnSpcReduction="10000"/>
              </a:bodyPr>
              <a:lstStyle/>
              <a:p>
                <a:r>
                  <a:rPr lang="en-US" altLang="zh-TW" dirty="0"/>
                  <a:t>We have assumed that all input permutations are equally likely.</a:t>
                </a:r>
              </a:p>
              <a:p>
                <a:r>
                  <a:rPr lang="en-US" altLang="zh-TW" dirty="0"/>
                  <a:t>This is not always true.</a:t>
                </a:r>
              </a:p>
              <a:p>
                <a:r>
                  <a:rPr lang="en-US" altLang="zh-TW" dirty="0"/>
                  <a:t>To correct this, we add randomization to quicksort.</a:t>
                </a:r>
              </a:p>
              <a:p>
                <a:r>
                  <a:rPr lang="en-US" altLang="zh-TW" dirty="0"/>
                  <a:t>We could randomly permute the input array.</a:t>
                </a:r>
              </a:p>
              <a:p>
                <a:r>
                  <a:rPr lang="en-US" altLang="zh-TW" dirty="0"/>
                  <a:t>Instead, we use </a:t>
                </a:r>
                <a:r>
                  <a:rPr lang="en-US" altLang="zh-TW" b="1" dirty="0"/>
                  <a:t>random sampling</a:t>
                </a:r>
                <a:r>
                  <a:rPr lang="en-US" altLang="zh-TW" dirty="0"/>
                  <a:t>, or picking one element at random.</a:t>
                </a:r>
              </a:p>
              <a:p>
                <a:r>
                  <a:rPr lang="en-US" altLang="zh-TW" dirty="0"/>
                  <a:t>Don’t always use </a:t>
                </a:r>
                <a14:m>
                  <m:oMath xmlns:m="http://schemas.openxmlformats.org/officeDocument/2006/math">
                    <m:r>
                      <a:rPr lang="en-US" altLang="zh-TW" i="1" dirty="0" smtClean="0">
                        <a:latin typeface="Cambria Math" panose="02040503050406030204" pitchFamily="18" charset="0"/>
                      </a:rPr>
                      <m:t>𝐴</m:t>
                    </m:r>
                    <m:d>
                      <m:dPr>
                        <m:begChr m:val="["/>
                        <m:endChr m:val="]"/>
                        <m:ctrlPr>
                          <a:rPr lang="en-US" altLang="zh-TW" i="1" dirty="0" smtClean="0">
                            <a:latin typeface="Cambria Math" panose="02040503050406030204" pitchFamily="18" charset="0"/>
                          </a:rPr>
                        </m:ctrlPr>
                      </m:dPr>
                      <m:e>
                        <m:r>
                          <a:rPr lang="en-US" altLang="zh-TW" b="0" i="1" dirty="0" smtClean="0">
                            <a:latin typeface="Cambria Math" panose="02040503050406030204" pitchFamily="18" charset="0"/>
                          </a:rPr>
                          <m:t>𝑟</m:t>
                        </m:r>
                      </m:e>
                    </m:d>
                  </m:oMath>
                </a14:m>
                <a:r>
                  <a:rPr lang="en-US" altLang="zh-TW" dirty="0"/>
                  <a:t> as the </a:t>
                </a:r>
                <a14:m>
                  <m:oMath xmlns:m="http://schemas.openxmlformats.org/officeDocument/2006/math">
                    <m:r>
                      <a:rPr lang="en-US" altLang="zh-TW" i="1" dirty="0" smtClean="0">
                        <a:latin typeface="Cambria Math" panose="02040503050406030204" pitchFamily="18" charset="0"/>
                      </a:rPr>
                      <m:t>𝑝𝑖𝑣𝑜𝑡</m:t>
                    </m:r>
                  </m:oMath>
                </a14:m>
                <a:r>
                  <a:rPr lang="en-US" altLang="zh-TW" dirty="0"/>
                  <a:t>. Instead, randomly pick an element from the subarray that is being sorted.</a:t>
                </a:r>
              </a:p>
              <a:p>
                <a:endParaRPr lang="zh-TW" altLang="en-US" dirty="0"/>
              </a:p>
            </p:txBody>
          </p:sp>
        </mc:Choice>
        <mc:Fallback xmlns="">
          <p:sp>
            <p:nvSpPr>
              <p:cNvPr id="3" name="內容版面配置區 2">
                <a:extLst>
                  <a:ext uri="{FF2B5EF4-FFF2-40B4-BE49-F238E27FC236}">
                    <a16:creationId xmlns:a16="http://schemas.microsoft.com/office/drawing/2014/main" id="{C348684E-64B3-4BFB-A8A7-4D133661F76D}"/>
                  </a:ext>
                </a:extLst>
              </p:cNvPr>
              <p:cNvSpPr>
                <a:spLocks noGrp="1" noRot="1" noChangeAspect="1" noMove="1" noResize="1" noEditPoints="1" noAdjustHandles="1" noChangeArrowheads="1" noChangeShapeType="1" noTextEdit="1"/>
              </p:cNvSpPr>
              <p:nvPr>
                <p:ph idx="1"/>
              </p:nvPr>
            </p:nvSpPr>
            <p:spPr>
              <a:blipFill>
                <a:blip r:embed="rId2"/>
                <a:stretch>
                  <a:fillRect l="-1111" t="-2897" r="-2000" b="-27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3B67136A-E61A-4F0C-97D4-01A18370F2E5}"/>
              </a:ext>
            </a:extLst>
          </p:cNvPr>
          <p:cNvSpPr>
            <a:spLocks noGrp="1"/>
          </p:cNvSpPr>
          <p:nvPr>
            <p:ph type="sldNum" sz="quarter" idx="12"/>
          </p:nvPr>
        </p:nvSpPr>
        <p:spPr/>
        <p:txBody>
          <a:bodyPr/>
          <a:lstStyle/>
          <a:p>
            <a:fld id="{C087288C-9883-4D44-B068-F26062673494}" type="slidenum">
              <a:rPr lang="zh-TW" altLang="en-US" smtClean="0"/>
              <a:t>22</a:t>
            </a:fld>
            <a:endParaRPr lang="zh-TW" altLang="en-US"/>
          </a:p>
        </p:txBody>
      </p:sp>
    </p:spTree>
    <p:extLst>
      <p:ext uri="{BB962C8B-B14F-4D97-AF65-F5344CB8AC3E}">
        <p14:creationId xmlns:p14="http://schemas.microsoft.com/office/powerpoint/2010/main" val="3041325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8FB99B-0AB1-4684-9B9B-01BC9C30B284}"/>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16381AEA-9500-45B2-AB8B-5105A6E6345F}"/>
                  </a:ext>
                </a:extLst>
              </p:cNvPr>
              <p:cNvSpPr>
                <a:spLocks noGrp="1"/>
              </p:cNvSpPr>
              <p:nvPr>
                <p:ph idx="1"/>
              </p:nvPr>
            </p:nvSpPr>
            <p:spPr/>
            <p:txBody>
              <a:bodyPr/>
              <a:lstStyle/>
              <a:p>
                <a:r>
                  <a:rPr lang="en-US" altLang="zh-TW" dirty="0"/>
                  <a:t>We add this randomization by not always using </a:t>
                </a:r>
                <a14:m>
                  <m:oMath xmlns:m="http://schemas.openxmlformats.org/officeDocument/2006/math">
                    <m:r>
                      <a:rPr lang="en-US" altLang="zh-TW" i="1" dirty="0" smtClean="0">
                        <a:latin typeface="Cambria Math" panose="02040503050406030204" pitchFamily="18" charset="0"/>
                      </a:rPr>
                      <m:t>𝐴</m:t>
                    </m:r>
                    <m:d>
                      <m:dPr>
                        <m:begChr m:val="["/>
                        <m:endChr m:val="]"/>
                        <m:ctrlPr>
                          <a:rPr lang="en-US" altLang="zh-TW" i="1" dirty="0" smtClean="0">
                            <a:latin typeface="Cambria Math" panose="02040503050406030204" pitchFamily="18" charset="0"/>
                          </a:rPr>
                        </m:ctrlPr>
                      </m:dPr>
                      <m:e>
                        <m:r>
                          <a:rPr lang="en-US" altLang="zh-TW" b="0" i="1" dirty="0" smtClean="0">
                            <a:latin typeface="Cambria Math" panose="02040503050406030204" pitchFamily="18" charset="0"/>
                          </a:rPr>
                          <m:t>𝑟</m:t>
                        </m:r>
                      </m:e>
                    </m:d>
                  </m:oMath>
                </a14:m>
                <a:r>
                  <a:rPr lang="en-US" altLang="zh-TW" dirty="0"/>
                  <a:t> as the pivot, but instead randomly picking an element from the subarray that is being sorted.</a:t>
                </a:r>
              </a:p>
              <a:p>
                <a:endParaRPr lang="zh-TW" altLang="en-US" dirty="0"/>
              </a:p>
            </p:txBody>
          </p:sp>
        </mc:Choice>
        <mc:Fallback xmlns="">
          <p:sp>
            <p:nvSpPr>
              <p:cNvPr id="3" name="內容版面配置區 2">
                <a:extLst>
                  <a:ext uri="{FF2B5EF4-FFF2-40B4-BE49-F238E27FC236}">
                    <a16:creationId xmlns:a16="http://schemas.microsoft.com/office/drawing/2014/main" id="{16381AEA-9500-45B2-AB8B-5105A6E6345F}"/>
                  </a:ext>
                </a:extLst>
              </p:cNvPr>
              <p:cNvSpPr>
                <a:spLocks noGrp="1" noRot="1" noChangeAspect="1" noMove="1" noResize="1" noEditPoints="1" noAdjustHandles="1" noChangeArrowheads="1" noChangeShapeType="1" noTextEdit="1"/>
              </p:cNvSpPr>
              <p:nvPr>
                <p:ph idx="1"/>
              </p:nvPr>
            </p:nvSpPr>
            <p:spPr>
              <a:blipFill>
                <a:blip r:embed="rId2"/>
                <a:stretch>
                  <a:fillRect l="-1278" t="-1793" r="-133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CA5856BC-F524-4E06-AEF7-A4468359B924}"/>
              </a:ext>
            </a:extLst>
          </p:cNvPr>
          <p:cNvSpPr>
            <a:spLocks noGrp="1"/>
          </p:cNvSpPr>
          <p:nvPr>
            <p:ph type="sldNum" sz="quarter" idx="12"/>
          </p:nvPr>
        </p:nvSpPr>
        <p:spPr/>
        <p:txBody>
          <a:bodyPr/>
          <a:lstStyle/>
          <a:p>
            <a:fld id="{C087288C-9883-4D44-B068-F26062673494}" type="slidenum">
              <a:rPr lang="zh-TW" altLang="en-US" smtClean="0"/>
              <a:t>23</a:t>
            </a:fld>
            <a:endParaRPr lang="zh-TW" altLang="en-US"/>
          </a:p>
        </p:txBody>
      </p:sp>
    </p:spTree>
    <p:extLst>
      <p:ext uri="{BB962C8B-B14F-4D97-AF65-F5344CB8AC3E}">
        <p14:creationId xmlns:p14="http://schemas.microsoft.com/office/powerpoint/2010/main" val="598320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D8C152-A183-4F7A-B61F-0455491F85E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F71D086E-FE5F-41B9-A579-F322FD3A7573}"/>
              </a:ext>
            </a:extLst>
          </p:cNvPr>
          <p:cNvSpPr>
            <a:spLocks noGrp="1"/>
          </p:cNvSpPr>
          <p:nvPr>
            <p:ph idx="1"/>
          </p:nvPr>
        </p:nvSpPr>
        <p:spPr/>
        <p:txBody>
          <a:bodyPr/>
          <a:lstStyle/>
          <a:p>
            <a:r>
              <a:rPr lang="en-US" altLang="zh-TW" dirty="0"/>
              <a:t>Randomly selecting the pivot element will, on average, cause the split of the input array to be reasonably well balanced.</a:t>
            </a:r>
            <a:endParaRPr lang="zh-TW" altLang="en-US" dirty="0"/>
          </a:p>
        </p:txBody>
      </p:sp>
      <p:pic>
        <p:nvPicPr>
          <p:cNvPr id="4" name="內容版面配置區 4">
            <a:extLst>
              <a:ext uri="{FF2B5EF4-FFF2-40B4-BE49-F238E27FC236}">
                <a16:creationId xmlns:a16="http://schemas.microsoft.com/office/drawing/2014/main" id="{B6DD9D35-5C5F-487F-B1A8-D5E9FCC4383A}"/>
              </a:ext>
            </a:extLst>
          </p:cNvPr>
          <p:cNvPicPr>
            <a:picLocks noChangeAspect="1"/>
          </p:cNvPicPr>
          <p:nvPr/>
        </p:nvPicPr>
        <p:blipFill>
          <a:blip r:embed="rId2"/>
          <a:stretch>
            <a:fillRect/>
          </a:stretch>
        </p:blipFill>
        <p:spPr>
          <a:xfrm>
            <a:off x="777380" y="3347274"/>
            <a:ext cx="10972800" cy="2034386"/>
          </a:xfrm>
          <a:prstGeom prst="rect">
            <a:avLst/>
          </a:prstGeom>
        </p:spPr>
      </p:pic>
      <p:sp>
        <p:nvSpPr>
          <p:cNvPr id="5" name="投影片編號版面配置區 4">
            <a:extLst>
              <a:ext uri="{FF2B5EF4-FFF2-40B4-BE49-F238E27FC236}">
                <a16:creationId xmlns:a16="http://schemas.microsoft.com/office/drawing/2014/main" id="{55312DBC-20BE-4D9F-AA37-BD86B54921D0}"/>
              </a:ext>
            </a:extLst>
          </p:cNvPr>
          <p:cNvSpPr>
            <a:spLocks noGrp="1"/>
          </p:cNvSpPr>
          <p:nvPr>
            <p:ph type="sldNum" sz="quarter" idx="12"/>
          </p:nvPr>
        </p:nvSpPr>
        <p:spPr/>
        <p:txBody>
          <a:bodyPr/>
          <a:lstStyle/>
          <a:p>
            <a:fld id="{C087288C-9883-4D44-B068-F26062673494}" type="slidenum">
              <a:rPr lang="zh-TW" altLang="en-US" smtClean="0"/>
              <a:t>24</a:t>
            </a:fld>
            <a:endParaRPr lang="zh-TW" altLang="en-US"/>
          </a:p>
        </p:txBody>
      </p:sp>
    </p:spTree>
    <p:extLst>
      <p:ext uri="{BB962C8B-B14F-4D97-AF65-F5344CB8AC3E}">
        <p14:creationId xmlns:p14="http://schemas.microsoft.com/office/powerpoint/2010/main" val="3173153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15D1219-D702-4C0A-A050-45F8FB9FFC67}"/>
              </a:ext>
            </a:extLst>
          </p:cNvPr>
          <p:cNvSpPr>
            <a:spLocks noGrp="1"/>
          </p:cNvSpPr>
          <p:nvPr>
            <p:ph idx="1"/>
          </p:nvPr>
        </p:nvSpPr>
        <p:spPr>
          <a:xfrm>
            <a:off x="609600" y="226503"/>
            <a:ext cx="10972800" cy="5794786"/>
          </a:xfrm>
        </p:spPr>
        <p:txBody>
          <a:bodyPr/>
          <a:lstStyle/>
          <a:p>
            <a:r>
              <a:rPr lang="en-US" altLang="zh-TW" dirty="0"/>
              <a:t>Randomization of quicksort stops any specific type of array from causing worst-case behavior. </a:t>
            </a:r>
          </a:p>
          <a:p>
            <a:r>
              <a:rPr lang="en-US" altLang="zh-TW" dirty="0"/>
              <a:t>For example, an already-sorted array causes worst-case behavior in non-randomized QUICKSORT, but not in RANDOMIZED QUICKSORT.</a:t>
            </a:r>
          </a:p>
          <a:p>
            <a:endParaRPr lang="zh-TW" altLang="en-US" dirty="0"/>
          </a:p>
        </p:txBody>
      </p:sp>
      <p:pic>
        <p:nvPicPr>
          <p:cNvPr id="4" name="內容版面配置區 4">
            <a:extLst>
              <a:ext uri="{FF2B5EF4-FFF2-40B4-BE49-F238E27FC236}">
                <a16:creationId xmlns:a16="http://schemas.microsoft.com/office/drawing/2014/main" id="{F49FF3A9-10DB-4CF5-A050-E5E725D10100}"/>
              </a:ext>
            </a:extLst>
          </p:cNvPr>
          <p:cNvPicPr>
            <a:picLocks noChangeAspect="1"/>
          </p:cNvPicPr>
          <p:nvPr/>
        </p:nvPicPr>
        <p:blipFill>
          <a:blip r:embed="rId2"/>
          <a:stretch>
            <a:fillRect/>
          </a:stretch>
        </p:blipFill>
        <p:spPr>
          <a:xfrm>
            <a:off x="676712" y="3123896"/>
            <a:ext cx="10972800" cy="2417735"/>
          </a:xfrm>
          <a:prstGeom prst="rect">
            <a:avLst/>
          </a:prstGeom>
        </p:spPr>
      </p:pic>
      <p:sp>
        <p:nvSpPr>
          <p:cNvPr id="2" name="投影片編號版面配置區 1">
            <a:extLst>
              <a:ext uri="{FF2B5EF4-FFF2-40B4-BE49-F238E27FC236}">
                <a16:creationId xmlns:a16="http://schemas.microsoft.com/office/drawing/2014/main" id="{2A2E5ECC-045E-4C37-95A4-80364BF1BEC5}"/>
              </a:ext>
            </a:extLst>
          </p:cNvPr>
          <p:cNvSpPr>
            <a:spLocks noGrp="1"/>
          </p:cNvSpPr>
          <p:nvPr>
            <p:ph type="sldNum" sz="quarter" idx="12"/>
          </p:nvPr>
        </p:nvSpPr>
        <p:spPr/>
        <p:txBody>
          <a:bodyPr/>
          <a:lstStyle/>
          <a:p>
            <a:fld id="{C087288C-9883-4D44-B068-F26062673494}" type="slidenum">
              <a:rPr lang="zh-TW" altLang="en-US" smtClean="0"/>
              <a:t>25</a:t>
            </a:fld>
            <a:endParaRPr lang="zh-TW" altLang="en-US"/>
          </a:p>
        </p:txBody>
      </p:sp>
    </p:spTree>
    <p:extLst>
      <p:ext uri="{BB962C8B-B14F-4D97-AF65-F5344CB8AC3E}">
        <p14:creationId xmlns:p14="http://schemas.microsoft.com/office/powerpoint/2010/main" val="3536850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8F4429-F552-4D53-B9DC-69E836174B3A}"/>
              </a:ext>
            </a:extLst>
          </p:cNvPr>
          <p:cNvSpPr>
            <a:spLocks noGrp="1"/>
          </p:cNvSpPr>
          <p:nvPr>
            <p:ph type="title"/>
          </p:nvPr>
        </p:nvSpPr>
        <p:spPr/>
        <p:txBody>
          <a:bodyPr/>
          <a:lstStyle/>
          <a:p>
            <a:r>
              <a:rPr lang="en-US" altLang="zh-TW" dirty="0"/>
              <a:t>Analysis of Quicksort</a:t>
            </a:r>
            <a:endParaRPr lang="zh-TW" altLang="en-US" dirty="0"/>
          </a:p>
        </p:txBody>
      </p:sp>
      <p:sp>
        <p:nvSpPr>
          <p:cNvPr id="3" name="內容版面配置區 2">
            <a:extLst>
              <a:ext uri="{FF2B5EF4-FFF2-40B4-BE49-F238E27FC236}">
                <a16:creationId xmlns:a16="http://schemas.microsoft.com/office/drawing/2014/main" id="{54DD4AF1-4418-46AC-8203-71A5D50FC016}"/>
              </a:ext>
            </a:extLst>
          </p:cNvPr>
          <p:cNvSpPr>
            <a:spLocks noGrp="1"/>
          </p:cNvSpPr>
          <p:nvPr>
            <p:ph idx="1"/>
          </p:nvPr>
        </p:nvSpPr>
        <p:spPr/>
        <p:txBody>
          <a:bodyPr/>
          <a:lstStyle/>
          <a:p>
            <a:r>
              <a:rPr lang="en-US" altLang="zh-TW" dirty="0"/>
              <a:t>We will analyze</a:t>
            </a:r>
          </a:p>
          <a:p>
            <a:pPr lvl="1"/>
            <a:r>
              <a:rPr lang="en-US" altLang="zh-TW" dirty="0"/>
              <a:t>The worst-case running time of QUICKSORT and RANDOMIZED-QUICKSORT (the same), and</a:t>
            </a:r>
          </a:p>
          <a:p>
            <a:pPr lvl="1"/>
            <a:r>
              <a:rPr lang="en-US" altLang="zh-TW" dirty="0"/>
              <a:t>The expected (average-case) running time of RANDOMIZED QUICKSORT.</a:t>
            </a:r>
          </a:p>
          <a:p>
            <a:endParaRPr lang="zh-TW" altLang="en-US" dirty="0"/>
          </a:p>
        </p:txBody>
      </p:sp>
      <p:sp>
        <p:nvSpPr>
          <p:cNvPr id="4" name="投影片編號版面配置區 3">
            <a:extLst>
              <a:ext uri="{FF2B5EF4-FFF2-40B4-BE49-F238E27FC236}">
                <a16:creationId xmlns:a16="http://schemas.microsoft.com/office/drawing/2014/main" id="{C977C4F5-82DF-4AA6-89E2-C3CD47D08D64}"/>
              </a:ext>
            </a:extLst>
          </p:cNvPr>
          <p:cNvSpPr>
            <a:spLocks noGrp="1"/>
          </p:cNvSpPr>
          <p:nvPr>
            <p:ph type="sldNum" sz="quarter" idx="12"/>
          </p:nvPr>
        </p:nvSpPr>
        <p:spPr/>
        <p:txBody>
          <a:bodyPr/>
          <a:lstStyle/>
          <a:p>
            <a:fld id="{C087288C-9883-4D44-B068-F26062673494}" type="slidenum">
              <a:rPr lang="zh-TW" altLang="en-US" smtClean="0"/>
              <a:t>26</a:t>
            </a:fld>
            <a:endParaRPr lang="zh-TW" altLang="en-US"/>
          </a:p>
        </p:txBody>
      </p:sp>
    </p:spTree>
    <p:extLst>
      <p:ext uri="{BB962C8B-B14F-4D97-AF65-F5344CB8AC3E}">
        <p14:creationId xmlns:p14="http://schemas.microsoft.com/office/powerpoint/2010/main" val="1350965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D92E17-165C-4CC6-81AA-1383D19D48B4}"/>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387C052-A232-4443-9B3B-D8C9B0CCF76F}"/>
                  </a:ext>
                </a:extLst>
              </p:cNvPr>
              <p:cNvSpPr>
                <a:spLocks noGrp="1"/>
              </p:cNvSpPr>
              <p:nvPr>
                <p:ph idx="1"/>
              </p:nvPr>
            </p:nvSpPr>
            <p:spPr/>
            <p:txBody>
              <a:bodyPr>
                <a:normAutofit fontScale="85000" lnSpcReduction="20000"/>
              </a:bodyPr>
              <a:lstStyle/>
              <a:p>
                <a:r>
                  <a:rPr lang="en-US" altLang="zh-TW" b="1" dirty="0">
                    <a:solidFill>
                      <a:srgbClr val="FF0000"/>
                    </a:solidFill>
                  </a:rPr>
                  <a:t>Worst-case analysis</a:t>
                </a:r>
                <a:br>
                  <a:rPr lang="en-US" altLang="zh-TW" dirty="0"/>
                </a:br>
                <a:r>
                  <a:rPr lang="en-US" altLang="zh-TW" dirty="0"/>
                  <a:t>We will prove that a worst-case split at every level produces a worst-case running time of </a:t>
                </a:r>
                <a14:m>
                  <m:oMath xmlns:m="http://schemas.openxmlformats.org/officeDocument/2006/math">
                    <m:r>
                      <m:rPr>
                        <m:sty m:val="p"/>
                      </m:rPr>
                      <a:rPr lang="en-US" altLang="zh-TW" b="0" i="0" smtClean="0">
                        <a:latin typeface="Cambria Math" panose="02040503050406030204" pitchFamily="18" charset="0"/>
                      </a:rPr>
                      <m:t>O</m:t>
                    </m:r>
                    <m:d>
                      <m:dPr>
                        <m:ctrlPr>
                          <a:rPr lang="en-US" altLang="zh-TW" b="0" i="1" smtClean="0">
                            <a:latin typeface="Cambria Math" panose="02040503050406030204" pitchFamily="18" charset="0"/>
                          </a:rPr>
                        </m:ctrlPr>
                      </m:dPr>
                      <m:e>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𝑛</m:t>
                            </m:r>
                          </m:e>
                          <m:sup>
                            <m:r>
                              <a:rPr lang="en-US" altLang="zh-TW" b="0" i="1" smtClean="0">
                                <a:latin typeface="Cambria Math" panose="02040503050406030204" pitchFamily="18" charset="0"/>
                              </a:rPr>
                              <m:t>2</m:t>
                            </m:r>
                          </m:sup>
                        </m:sSup>
                      </m:e>
                    </m:d>
                  </m:oMath>
                </a14:m>
                <a:r>
                  <a:rPr lang="en-US" altLang="zh-TW" dirty="0"/>
                  <a:t>.</a:t>
                </a:r>
              </a:p>
              <a:p>
                <a:pPr lvl="1"/>
                <a:r>
                  <a:rPr lang="en-US" altLang="zh-TW" dirty="0"/>
                  <a:t>Recurrence for the worst-case running time of QUICKSORT:</a:t>
                </a:r>
                <a:br>
                  <a:rPr lang="en-US" altLang="zh-TW" dirty="0"/>
                </a:b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rPr>
                      <m:t>=</m:t>
                    </m:r>
                    <m:func>
                      <m:funcPr>
                        <m:ctrlPr>
                          <a:rPr lang="en-US" altLang="zh-TW" b="0" i="1" smtClean="0">
                            <a:latin typeface="Cambria Math" panose="02040503050406030204" pitchFamily="18" charset="0"/>
                          </a:rPr>
                        </m:ctrlPr>
                      </m:funcPr>
                      <m:fName>
                        <m:limLow>
                          <m:limLowPr>
                            <m:ctrlPr>
                              <a:rPr lang="en-US" altLang="zh-TW" b="0" i="1" smtClean="0">
                                <a:latin typeface="Cambria Math" panose="02040503050406030204" pitchFamily="18" charset="0"/>
                              </a:rPr>
                            </m:ctrlPr>
                          </m:limLowPr>
                          <m:e>
                            <m:r>
                              <m:rPr>
                                <m:sty m:val="p"/>
                              </m:rPr>
                              <a:rPr lang="en-US" altLang="zh-TW" b="0" i="0" smtClean="0">
                                <a:latin typeface="Cambria Math" panose="02040503050406030204" pitchFamily="18" charset="0"/>
                              </a:rPr>
                              <m:t>max</m:t>
                            </m:r>
                          </m:e>
                          <m:lim>
                            <m:r>
                              <a:rPr lang="en-US" altLang="zh-TW" b="0" i="1" smtClean="0">
                                <a:latin typeface="Cambria Math" panose="02040503050406030204" pitchFamily="18" charset="0"/>
                              </a:rPr>
                              <m:t>0</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𝑞</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−1</m:t>
                            </m:r>
                          </m:lim>
                        </m:limLow>
                      </m:fName>
                      <m:e>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𝑞</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𝑞</m:t>
                                </m:r>
                                <m:r>
                                  <a:rPr lang="en-US" altLang="zh-TW" b="0" i="1" smtClean="0">
                                    <a:latin typeface="Cambria Math" panose="02040503050406030204" pitchFamily="18" charset="0"/>
                                  </a:rPr>
                                  <m:t>−1</m:t>
                                </m:r>
                              </m:e>
                            </m:d>
                          </m:e>
                        </m:d>
                      </m:e>
                    </m:func>
                    <m:r>
                      <a:rPr lang="en-US" altLang="zh-TW" b="0" i="1" smtClean="0">
                        <a:latin typeface="Cambria Math" panose="02040503050406030204" pitchFamily="18" charset="0"/>
                      </a:rPr>
                      <m:t>+</m:t>
                    </m:r>
                    <m:r>
                      <m:rPr>
                        <m:sty m:val="p"/>
                      </m:rPr>
                      <a:rPr lang="el-GR" altLang="zh-TW" b="0" i="1" smtClean="0">
                        <a:latin typeface="Cambria Math" panose="02040503050406030204" pitchFamily="18" charset="0"/>
                        <a:ea typeface="Cambria Math" panose="02040503050406030204" pitchFamily="18" charset="0"/>
                      </a:rPr>
                      <m:t>Θ</m:t>
                    </m:r>
                    <m:d>
                      <m:dPr>
                        <m:ctrlPr>
                          <a:rPr lang="el-GR"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e>
                    </m:d>
                  </m:oMath>
                </a14:m>
                <a:endParaRPr lang="en-US" altLang="zh-TW" dirty="0"/>
              </a:p>
              <a:p>
                <a:pPr lvl="1"/>
                <a:r>
                  <a:rPr lang="en-US" altLang="zh-TW" dirty="0"/>
                  <a:t>Because PARTITION produces two subproblems, totaling size </a:t>
                </a:r>
                <a14:m>
                  <m:oMath xmlns:m="http://schemas.openxmlformats.org/officeDocument/2006/math">
                    <m:r>
                      <a:rPr lang="en-US" altLang="zh-TW" i="1" dirty="0" smtClean="0">
                        <a:latin typeface="Cambria Math" panose="02040503050406030204" pitchFamily="18" charset="0"/>
                      </a:rPr>
                      <m:t>𝑛</m:t>
                    </m:r>
                    <m:r>
                      <a:rPr lang="en-US" altLang="zh-TW" i="1" dirty="0" smtClean="0">
                        <a:latin typeface="Cambria Math" panose="02040503050406030204" pitchFamily="18" charset="0"/>
                      </a:rPr>
                      <m:t> – 1</m:t>
                    </m:r>
                  </m:oMath>
                </a14:m>
                <a:r>
                  <a:rPr lang="en-US" altLang="zh-TW" dirty="0"/>
                  <a:t>, </a:t>
                </a:r>
                <a14:m>
                  <m:oMath xmlns:m="http://schemas.openxmlformats.org/officeDocument/2006/math">
                    <m:r>
                      <a:rPr lang="en-US" altLang="zh-TW" i="1" dirty="0" smtClean="0">
                        <a:latin typeface="Cambria Math" panose="02040503050406030204" pitchFamily="18" charset="0"/>
                      </a:rPr>
                      <m:t>𝑞</m:t>
                    </m:r>
                  </m:oMath>
                </a14:m>
                <a:r>
                  <a:rPr lang="en-US" altLang="zh-TW" dirty="0"/>
                  <a:t> ranges from 0 to </a:t>
                </a:r>
                <a14:m>
                  <m:oMath xmlns:m="http://schemas.openxmlformats.org/officeDocument/2006/math">
                    <m:r>
                      <a:rPr lang="en-US" altLang="zh-TW" i="1" dirty="0" smtClean="0">
                        <a:latin typeface="Cambria Math" panose="02040503050406030204" pitchFamily="18" charset="0"/>
                      </a:rPr>
                      <m:t>𝑛</m:t>
                    </m:r>
                    <m:r>
                      <a:rPr lang="en-US" altLang="zh-TW" i="1" dirty="0" smtClean="0">
                        <a:latin typeface="Cambria Math" panose="02040503050406030204" pitchFamily="18" charset="0"/>
                      </a:rPr>
                      <m:t> – 1</m:t>
                    </m:r>
                  </m:oMath>
                </a14:m>
                <a:r>
                  <a:rPr lang="en-US" altLang="zh-TW" dirty="0"/>
                  <a:t>.</a:t>
                </a:r>
              </a:p>
              <a:p>
                <a:pPr lvl="1"/>
                <a:r>
                  <a:rPr lang="en-US" altLang="zh-TW" b="1" dirty="0"/>
                  <a:t>Guess</a:t>
                </a:r>
                <a:r>
                  <a:rPr lang="en-US" altLang="zh-TW" dirty="0"/>
                  <a:t>: </a:t>
                </a:r>
                <a14:m>
                  <m:oMath xmlns:m="http://schemas.openxmlformats.org/officeDocument/2006/math">
                    <m:r>
                      <a:rPr lang="en-US" altLang="zh-TW" b="0" i="1" smtClean="0">
                        <a:solidFill>
                          <a:srgbClr val="FF0000"/>
                        </a:solidFill>
                        <a:latin typeface="Cambria Math" panose="02040503050406030204" pitchFamily="18" charset="0"/>
                      </a:rPr>
                      <m:t>𝑇</m:t>
                    </m:r>
                    <m:d>
                      <m:dPr>
                        <m:ctrlPr>
                          <a:rPr lang="en-US" altLang="zh-TW" b="0" i="1" smtClean="0">
                            <a:solidFill>
                              <a:srgbClr val="FF0000"/>
                            </a:solidFill>
                            <a:latin typeface="Cambria Math" panose="02040503050406030204" pitchFamily="18" charset="0"/>
                          </a:rPr>
                        </m:ctrlPr>
                      </m:dPr>
                      <m:e>
                        <m:r>
                          <a:rPr lang="en-US" altLang="zh-TW" b="0" i="1" smtClean="0">
                            <a:solidFill>
                              <a:srgbClr val="FF0000"/>
                            </a:solidFill>
                            <a:latin typeface="Cambria Math" panose="02040503050406030204" pitchFamily="18" charset="0"/>
                          </a:rPr>
                          <m:t>𝑛</m:t>
                        </m:r>
                      </m:e>
                    </m:d>
                    <m:r>
                      <a:rPr lang="en-US" altLang="zh-TW" b="0" i="1" smtClean="0">
                        <a:solidFill>
                          <a:srgbClr val="FF0000"/>
                        </a:solidFill>
                        <a:latin typeface="Cambria Math" panose="02040503050406030204" pitchFamily="18" charset="0"/>
                        <a:ea typeface="Cambria Math" panose="02040503050406030204" pitchFamily="18" charset="0"/>
                      </a:rPr>
                      <m:t>≤</m:t>
                    </m:r>
                    <m:r>
                      <a:rPr lang="en-US" altLang="zh-TW" b="0" i="1" smtClean="0">
                        <a:solidFill>
                          <a:srgbClr val="FF0000"/>
                        </a:solidFill>
                        <a:latin typeface="Cambria Math" panose="02040503050406030204" pitchFamily="18" charset="0"/>
                        <a:ea typeface="Cambria Math" panose="02040503050406030204" pitchFamily="18" charset="0"/>
                      </a:rPr>
                      <m:t>𝑐</m:t>
                    </m:r>
                    <m:sSup>
                      <m:sSupPr>
                        <m:ctrlPr>
                          <a:rPr lang="en-US" altLang="zh-TW" b="0" i="1" smtClean="0">
                            <a:solidFill>
                              <a:srgbClr val="FF0000"/>
                            </a:solidFill>
                            <a:latin typeface="Cambria Math" panose="02040503050406030204" pitchFamily="18" charset="0"/>
                            <a:ea typeface="Cambria Math" panose="02040503050406030204" pitchFamily="18" charset="0"/>
                          </a:rPr>
                        </m:ctrlPr>
                      </m:sSupPr>
                      <m:e>
                        <m:r>
                          <a:rPr lang="en-US" altLang="zh-TW" b="0" i="1" smtClean="0">
                            <a:solidFill>
                              <a:srgbClr val="FF0000"/>
                            </a:solidFill>
                            <a:latin typeface="Cambria Math" panose="02040503050406030204" pitchFamily="18" charset="0"/>
                            <a:ea typeface="Cambria Math" panose="02040503050406030204" pitchFamily="18" charset="0"/>
                          </a:rPr>
                          <m:t>𝑛</m:t>
                        </m:r>
                      </m:e>
                      <m:sup>
                        <m:r>
                          <a:rPr lang="en-US" altLang="zh-TW" b="0" i="1" smtClean="0">
                            <a:solidFill>
                              <a:srgbClr val="FF0000"/>
                            </a:solidFill>
                            <a:latin typeface="Cambria Math" panose="02040503050406030204" pitchFamily="18" charset="0"/>
                            <a:ea typeface="Cambria Math" panose="02040503050406030204" pitchFamily="18" charset="0"/>
                          </a:rPr>
                          <m:t>2</m:t>
                        </m:r>
                      </m:sup>
                    </m:sSup>
                  </m:oMath>
                </a14:m>
                <a:r>
                  <a:rPr lang="en-US" altLang="zh-TW" dirty="0">
                    <a:solidFill>
                      <a:srgbClr val="FF0000"/>
                    </a:solidFill>
                  </a:rPr>
                  <a:t>, for some </a:t>
                </a:r>
                <a14:m>
                  <m:oMath xmlns:m="http://schemas.openxmlformats.org/officeDocument/2006/math">
                    <m:r>
                      <a:rPr lang="en-US" altLang="zh-TW" i="1" dirty="0" smtClean="0">
                        <a:solidFill>
                          <a:srgbClr val="FF0000"/>
                        </a:solidFill>
                        <a:latin typeface="Cambria Math" panose="02040503050406030204" pitchFamily="18" charset="0"/>
                      </a:rPr>
                      <m:t>𝑐</m:t>
                    </m:r>
                  </m:oMath>
                </a14:m>
                <a:r>
                  <a:rPr lang="en-US" altLang="zh-TW" dirty="0">
                    <a:solidFill>
                      <a:srgbClr val="FF0000"/>
                    </a:solidFill>
                  </a:rPr>
                  <a:t>.</a:t>
                </a:r>
              </a:p>
              <a:p>
                <a:pPr lvl="1"/>
                <a:r>
                  <a:rPr lang="en-US" altLang="zh-TW" dirty="0"/>
                  <a:t>Substituting our guess into the above recurrence:</a:t>
                </a:r>
                <a:br>
                  <a:rPr lang="en-US" altLang="zh-TW" dirty="0"/>
                </a:b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ea typeface="Cambria Math" panose="02040503050406030204" pitchFamily="18" charset="0"/>
                      </a:rPr>
                      <m:t>≤</m:t>
                    </m:r>
                    <m:func>
                      <m:funcPr>
                        <m:ctrlPr>
                          <a:rPr lang="en-US" altLang="zh-TW" b="0" i="1" smtClean="0">
                            <a:latin typeface="Cambria Math" panose="02040503050406030204" pitchFamily="18" charset="0"/>
                          </a:rPr>
                        </m:ctrlPr>
                      </m:funcPr>
                      <m:fName>
                        <m:limLow>
                          <m:limLowPr>
                            <m:ctrlPr>
                              <a:rPr lang="en-US" altLang="zh-TW" b="0" i="1" smtClean="0">
                                <a:latin typeface="Cambria Math" panose="02040503050406030204" pitchFamily="18" charset="0"/>
                              </a:rPr>
                            </m:ctrlPr>
                          </m:limLowPr>
                          <m:e>
                            <m:r>
                              <m:rPr>
                                <m:sty m:val="p"/>
                              </m:rPr>
                              <a:rPr lang="en-US" altLang="zh-TW" b="0" i="0" smtClean="0">
                                <a:latin typeface="Cambria Math" panose="02040503050406030204" pitchFamily="18" charset="0"/>
                              </a:rPr>
                              <m:t>max</m:t>
                            </m:r>
                          </m:e>
                          <m:lim>
                            <m:r>
                              <a:rPr lang="en-US" altLang="zh-TW" b="0" i="1" smtClean="0">
                                <a:latin typeface="Cambria Math" panose="02040503050406030204" pitchFamily="18" charset="0"/>
                              </a:rPr>
                              <m:t>0</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𝑞</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−1</m:t>
                            </m:r>
                          </m:lim>
                        </m:limLow>
                      </m:fName>
                      <m:e>
                        <m:d>
                          <m:dPr>
                            <m:ctrlPr>
                              <a:rPr lang="en-US" altLang="zh-TW" b="0" i="1" smtClean="0">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𝑐</m:t>
                            </m:r>
                            <m:sSup>
                              <m:sSupPr>
                                <m:ctrlPr>
                                  <a:rPr lang="en-US" altLang="zh-TW" i="1">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𝑞</m:t>
                                </m:r>
                              </m:e>
                              <m:sup>
                                <m:r>
                                  <a:rPr lang="en-US" altLang="zh-TW" i="1">
                                    <a:latin typeface="Cambria Math" panose="02040503050406030204" pitchFamily="18" charset="0"/>
                                    <a:ea typeface="Cambria Math" panose="02040503050406030204" pitchFamily="18" charset="0"/>
                                  </a:rPr>
                                  <m:t>2</m:t>
                                </m:r>
                              </m:sup>
                            </m:sSup>
                            <m:r>
                              <a:rPr lang="en-US" altLang="zh-TW" b="0" i="1" smtClean="0">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sSup>
                              <m:sSupPr>
                                <m:ctrlPr>
                                  <a:rPr lang="en-US" altLang="zh-TW" i="1">
                                    <a:latin typeface="Cambria Math" panose="02040503050406030204" pitchFamily="18" charset="0"/>
                                    <a:ea typeface="Cambria Math" panose="02040503050406030204" pitchFamily="18" charset="0"/>
                                  </a:rPr>
                                </m:ctrlPr>
                              </m:sSupPr>
                              <m:e>
                                <m:d>
                                  <m:dPr>
                                    <m:ctrlPr>
                                      <a:rPr lang="en-US"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𝑞</m:t>
                                    </m:r>
                                    <m:r>
                                      <a:rPr lang="en-US" altLang="zh-TW" b="0" i="1" smtClean="0">
                                        <a:latin typeface="Cambria Math" panose="02040503050406030204" pitchFamily="18" charset="0"/>
                                        <a:ea typeface="Cambria Math" panose="02040503050406030204" pitchFamily="18" charset="0"/>
                                      </a:rPr>
                                      <m:t>−1</m:t>
                                    </m:r>
                                  </m:e>
                                </m:d>
                              </m:e>
                              <m:sup>
                                <m:r>
                                  <a:rPr lang="en-US" altLang="zh-TW" i="1">
                                    <a:latin typeface="Cambria Math" panose="02040503050406030204" pitchFamily="18" charset="0"/>
                                    <a:ea typeface="Cambria Math" panose="02040503050406030204" pitchFamily="18" charset="0"/>
                                  </a:rPr>
                                  <m:t>2</m:t>
                                </m:r>
                              </m:sup>
                            </m:sSup>
                          </m:e>
                        </m:d>
                      </m:e>
                    </m:func>
                    <m:r>
                      <a:rPr lang="en-US" altLang="zh-TW" b="0" i="1" smtClean="0">
                        <a:latin typeface="Cambria Math" panose="02040503050406030204" pitchFamily="18" charset="0"/>
                      </a:rPr>
                      <m:t>+</m:t>
                    </m:r>
                    <m:r>
                      <m:rPr>
                        <m:sty m:val="p"/>
                      </m:rPr>
                      <a:rPr lang="el-GR" altLang="zh-TW" b="0" i="1" smtClean="0">
                        <a:latin typeface="Cambria Math" panose="02040503050406030204" pitchFamily="18" charset="0"/>
                        <a:ea typeface="Cambria Math" panose="02040503050406030204" pitchFamily="18" charset="0"/>
                      </a:rPr>
                      <m:t>Θ</m:t>
                    </m:r>
                    <m:d>
                      <m:dPr>
                        <m:ctrlPr>
                          <a:rPr lang="el-GR"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e>
                    </m:d>
                  </m:oMath>
                </a14:m>
                <a:br>
                  <a:rPr lang="en-US" altLang="zh-TW" b="0" dirty="0">
                    <a:ea typeface="Cambria Math" panose="02040503050406030204" pitchFamily="18" charset="0"/>
                  </a:rPr>
                </a:br>
                <a14:m>
                  <m:oMath xmlns:m="http://schemas.openxmlformats.org/officeDocument/2006/math">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m:t>
                    </m:r>
                    <m:func>
                      <m:funcPr>
                        <m:ctrlPr>
                          <a:rPr lang="en-US" altLang="zh-TW" i="1">
                            <a:latin typeface="Cambria Math" panose="02040503050406030204" pitchFamily="18" charset="0"/>
                          </a:rPr>
                        </m:ctrlPr>
                      </m:funcPr>
                      <m:fName>
                        <m:limLow>
                          <m:limLowPr>
                            <m:ctrlPr>
                              <a:rPr lang="en-US" altLang="zh-TW" i="1">
                                <a:latin typeface="Cambria Math" panose="02040503050406030204" pitchFamily="18" charset="0"/>
                              </a:rPr>
                            </m:ctrlPr>
                          </m:limLowPr>
                          <m:e>
                            <m:r>
                              <m:rPr>
                                <m:sty m:val="p"/>
                              </m:rPr>
                              <a:rPr lang="en-US" altLang="zh-TW">
                                <a:latin typeface="Cambria Math" panose="02040503050406030204" pitchFamily="18" charset="0"/>
                              </a:rPr>
                              <m:t>max</m:t>
                            </m:r>
                          </m:e>
                          <m:lim>
                            <m:r>
                              <a:rPr lang="en-US" altLang="zh-TW" i="1">
                                <a:latin typeface="Cambria Math" panose="02040503050406030204" pitchFamily="18" charset="0"/>
                              </a:rPr>
                              <m:t>0</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lim>
                        </m:limLow>
                      </m:fName>
                      <m:e>
                        <m:d>
                          <m:dPr>
                            <m:ctrlPr>
                              <a:rPr lang="en-US" altLang="zh-TW" i="1">
                                <a:latin typeface="Cambria Math" panose="02040503050406030204" pitchFamily="18" charset="0"/>
                              </a:rPr>
                            </m:ctrlPr>
                          </m:dPr>
                          <m:e>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𝑞</m:t>
                                </m:r>
                              </m:e>
                              <m:sup>
                                <m:r>
                                  <a:rPr lang="en-US" altLang="zh-TW" i="1">
                                    <a:latin typeface="Cambria Math" panose="02040503050406030204" pitchFamily="18" charset="0"/>
                                    <a:ea typeface="Cambria Math" panose="02040503050406030204" pitchFamily="18" charset="0"/>
                                  </a:rPr>
                                  <m:t>2</m:t>
                                </m:r>
                              </m:sup>
                            </m:sSup>
                            <m:r>
                              <a:rPr lang="en-US" altLang="zh-TW" i="1">
                                <a:latin typeface="Cambria Math" panose="02040503050406030204" pitchFamily="18" charset="0"/>
                              </a:rPr>
                              <m:t>+</m:t>
                            </m:r>
                            <m:sSup>
                              <m:sSupPr>
                                <m:ctrlPr>
                                  <a:rPr lang="en-US" altLang="zh-TW" i="1">
                                    <a:latin typeface="Cambria Math" panose="02040503050406030204" pitchFamily="18" charset="0"/>
                                    <a:ea typeface="Cambria Math" panose="02040503050406030204" pitchFamily="18" charset="0"/>
                                  </a:rPr>
                                </m:ctrlPr>
                              </m:sSupPr>
                              <m:e>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−1</m:t>
                                    </m:r>
                                  </m:e>
                                </m:d>
                              </m:e>
                              <m:sup>
                                <m:r>
                                  <a:rPr lang="en-US" altLang="zh-TW" i="1">
                                    <a:latin typeface="Cambria Math" panose="02040503050406030204" pitchFamily="18" charset="0"/>
                                    <a:ea typeface="Cambria Math" panose="02040503050406030204" pitchFamily="18" charset="0"/>
                                  </a:rPr>
                                  <m:t>2</m:t>
                                </m:r>
                              </m:sup>
                            </m:sSup>
                          </m:e>
                        </m:d>
                      </m:e>
                    </m:func>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a14:m>
                <a:endParaRPr lang="en-US" altLang="zh-TW" dirty="0"/>
              </a:p>
            </p:txBody>
          </p:sp>
        </mc:Choice>
        <mc:Fallback xmlns="">
          <p:sp>
            <p:nvSpPr>
              <p:cNvPr id="3" name="內容版面配置區 2">
                <a:extLst>
                  <a:ext uri="{FF2B5EF4-FFF2-40B4-BE49-F238E27FC236}">
                    <a16:creationId xmlns:a16="http://schemas.microsoft.com/office/drawing/2014/main" id="{6387C052-A232-4443-9B3B-D8C9B0CCF76F}"/>
                  </a:ext>
                </a:extLst>
              </p:cNvPr>
              <p:cNvSpPr>
                <a:spLocks noGrp="1" noRot="1" noChangeAspect="1" noMove="1" noResize="1" noEditPoints="1" noAdjustHandles="1" noChangeArrowheads="1" noChangeShapeType="1" noTextEdit="1"/>
              </p:cNvSpPr>
              <p:nvPr>
                <p:ph idx="1"/>
              </p:nvPr>
            </p:nvSpPr>
            <p:spPr>
              <a:blipFill>
                <a:blip r:embed="rId2"/>
                <a:stretch>
                  <a:fillRect l="-944" t="-317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23EE849D-09BE-4E5C-8127-D64512DDD607}"/>
              </a:ext>
            </a:extLst>
          </p:cNvPr>
          <p:cNvSpPr>
            <a:spLocks noGrp="1"/>
          </p:cNvSpPr>
          <p:nvPr>
            <p:ph type="sldNum" sz="quarter" idx="12"/>
          </p:nvPr>
        </p:nvSpPr>
        <p:spPr/>
        <p:txBody>
          <a:bodyPr/>
          <a:lstStyle/>
          <a:p>
            <a:fld id="{C087288C-9883-4D44-B068-F26062673494}" type="slidenum">
              <a:rPr lang="zh-TW" altLang="en-US" smtClean="0"/>
              <a:t>27</a:t>
            </a:fld>
            <a:endParaRPr lang="zh-TW" altLang="en-US"/>
          </a:p>
        </p:txBody>
      </p:sp>
    </p:spTree>
    <p:extLst>
      <p:ext uri="{BB962C8B-B14F-4D97-AF65-F5344CB8AC3E}">
        <p14:creationId xmlns:p14="http://schemas.microsoft.com/office/powerpoint/2010/main" val="1479717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818D6A35-884F-4630-9DF5-8408C3734801}"/>
                  </a:ext>
                </a:extLst>
              </p:cNvPr>
              <p:cNvSpPr>
                <a:spLocks noGrp="1"/>
              </p:cNvSpPr>
              <p:nvPr>
                <p:ph idx="1"/>
              </p:nvPr>
            </p:nvSpPr>
            <p:spPr>
              <a:xfrm>
                <a:off x="609600" y="201336"/>
                <a:ext cx="10972800" cy="5819953"/>
              </a:xfrm>
            </p:spPr>
            <p:txBody>
              <a:bodyPr>
                <a:normAutofit fontScale="92500" lnSpcReduction="10000"/>
              </a:bodyPr>
              <a:lstStyle/>
              <a:p>
                <a14:m>
                  <m:oMath xmlns:m="http://schemas.openxmlformats.org/officeDocument/2006/math">
                    <m:r>
                      <a:rPr lang="en-US" altLang="zh-TW" b="0" i="1" smtClean="0">
                        <a:latin typeface="Cambria Math" panose="02040503050406030204" pitchFamily="18" charset="0"/>
                      </a:rPr>
                      <m:t>𝑓</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𝑞</m:t>
                        </m:r>
                      </m:e>
                    </m:d>
                    <m:r>
                      <a:rPr lang="en-US" altLang="zh-TW" b="0" i="1"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𝑞</m:t>
                        </m:r>
                      </m:e>
                      <m:sup>
                        <m:r>
                          <a:rPr lang="en-US" altLang="zh-TW" i="1">
                            <a:latin typeface="Cambria Math" panose="02040503050406030204" pitchFamily="18" charset="0"/>
                          </a:rPr>
                          <m:t>2</m:t>
                        </m:r>
                      </m:sup>
                    </m:sSup>
                    <m:r>
                      <a:rPr lang="en-US" altLang="zh-TW" i="1">
                        <a:latin typeface="Cambria Math" panose="02040503050406030204" pitchFamily="18" charset="0"/>
                      </a:rPr>
                      <m:t>+</m:t>
                    </m:r>
                    <m:sSup>
                      <m:sSupPr>
                        <m:ctrlPr>
                          <a:rPr lang="en-US" altLang="zh-TW" i="1">
                            <a:latin typeface="Cambria Math" panose="02040503050406030204" pitchFamily="18" charset="0"/>
                          </a:rPr>
                        </m:ctrlPr>
                      </m:sSupPr>
                      <m:e>
                        <m:d>
                          <m:dPr>
                            <m:ctrlPr>
                              <a:rPr lang="en-US" altLang="zh-TW" i="1">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m:t>
                            </m:r>
                            <m:r>
                              <a:rPr lang="en-US" altLang="zh-TW" i="1">
                                <a:latin typeface="Cambria Math" panose="02040503050406030204" pitchFamily="18" charset="0"/>
                              </a:rPr>
                              <m:t>𝑞</m:t>
                            </m:r>
                            <m:r>
                              <a:rPr lang="en-US" altLang="zh-TW" i="1">
                                <a:latin typeface="Cambria Math" panose="02040503050406030204" pitchFamily="18" charset="0"/>
                              </a:rPr>
                              <m:t>−1</m:t>
                            </m:r>
                          </m:e>
                        </m:d>
                      </m:e>
                      <m:sup>
                        <m:r>
                          <a:rPr lang="en-US" altLang="zh-TW" i="1">
                            <a:latin typeface="Cambria Math" panose="02040503050406030204" pitchFamily="18" charset="0"/>
                          </a:rPr>
                          <m:t>2</m:t>
                        </m:r>
                      </m:sup>
                    </m:sSup>
                  </m:oMath>
                </a14:m>
                <a:endParaRPr lang="en-US" altLang="zh-TW" dirty="0"/>
              </a:p>
              <a:p>
                <a14:m>
                  <m:oMath xmlns:m="http://schemas.openxmlformats.org/officeDocument/2006/math">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𝑓</m:t>
                        </m:r>
                      </m:e>
                      <m:sup>
                        <m:r>
                          <a:rPr lang="en-US" altLang="zh-TW" b="0" i="1" smtClean="0">
                            <a:latin typeface="Cambria Math" panose="02040503050406030204" pitchFamily="18" charset="0"/>
                          </a:rPr>
                          <m:t>′</m:t>
                        </m:r>
                      </m:sup>
                    </m:sSup>
                    <m:d>
                      <m:dPr>
                        <m:ctrlPr>
                          <a:rPr lang="en-US" altLang="zh-TW" i="1">
                            <a:latin typeface="Cambria Math" panose="02040503050406030204" pitchFamily="18" charset="0"/>
                          </a:rPr>
                        </m:ctrlPr>
                      </m:dPr>
                      <m:e>
                        <m:r>
                          <a:rPr lang="en-US" altLang="zh-TW" i="1">
                            <a:latin typeface="Cambria Math" panose="02040503050406030204" pitchFamily="18" charset="0"/>
                          </a:rPr>
                          <m:t>𝑞</m:t>
                        </m:r>
                      </m:e>
                    </m:d>
                    <m:r>
                      <a:rPr lang="en-US" altLang="zh-TW" b="0" i="1" smtClean="0">
                        <a:latin typeface="Cambria Math" panose="02040503050406030204" pitchFamily="18" charset="0"/>
                      </a:rPr>
                      <m:t>=2</m:t>
                    </m:r>
                    <m:r>
                      <a:rPr lang="en-US" altLang="zh-TW" b="0" i="1" smtClean="0">
                        <a:latin typeface="Cambria Math" panose="02040503050406030204" pitchFamily="18" charset="0"/>
                      </a:rPr>
                      <m:t>𝑞</m:t>
                    </m:r>
                    <m:r>
                      <a:rPr lang="en-US" altLang="zh-TW" b="0" i="1" smtClean="0">
                        <a:latin typeface="Cambria Math" panose="02040503050406030204" pitchFamily="18" charset="0"/>
                      </a:rPr>
                      <m:t>−2</m:t>
                    </m:r>
                    <m:d>
                      <m:dPr>
                        <m:ctrlPr>
                          <a:rPr lang="en-US" altLang="zh-TW" i="1">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m:t>
                        </m:r>
                        <m:r>
                          <a:rPr lang="en-US" altLang="zh-TW" i="1">
                            <a:latin typeface="Cambria Math" panose="02040503050406030204" pitchFamily="18" charset="0"/>
                          </a:rPr>
                          <m:t>𝑞</m:t>
                        </m:r>
                        <m:r>
                          <a:rPr lang="en-US" altLang="zh-TW" i="1">
                            <a:latin typeface="Cambria Math" panose="02040503050406030204" pitchFamily="18" charset="0"/>
                          </a:rPr>
                          <m:t>−1</m:t>
                        </m:r>
                      </m:e>
                    </m:d>
                    <m:r>
                      <a:rPr lang="en-US" altLang="zh-TW" b="0" i="1" smtClean="0">
                        <a:latin typeface="Cambria Math" panose="02040503050406030204" pitchFamily="18" charset="0"/>
                      </a:rPr>
                      <m:t>=4</m:t>
                    </m:r>
                    <m:r>
                      <a:rPr lang="en-US" altLang="zh-TW" b="0" i="1" smtClean="0">
                        <a:latin typeface="Cambria Math" panose="02040503050406030204" pitchFamily="18" charset="0"/>
                      </a:rPr>
                      <m:t>𝑞</m:t>
                    </m:r>
                    <m:r>
                      <a:rPr lang="en-US" altLang="zh-TW" b="0" i="1" smtClean="0">
                        <a:latin typeface="Cambria Math" panose="02040503050406030204" pitchFamily="18" charset="0"/>
                      </a:rPr>
                      <m:t>−2</m:t>
                    </m:r>
                    <m:r>
                      <a:rPr lang="en-US" altLang="zh-TW" b="0" i="1" smtClean="0">
                        <a:latin typeface="Cambria Math" panose="02040503050406030204" pitchFamily="18" charset="0"/>
                      </a:rPr>
                      <m:t>𝑛</m:t>
                    </m:r>
                    <m:r>
                      <a:rPr lang="en-US" altLang="zh-TW" b="0" i="1" smtClean="0">
                        <a:latin typeface="Cambria Math" panose="02040503050406030204" pitchFamily="18" charset="0"/>
                      </a:rPr>
                      <m:t>+2</m:t>
                    </m:r>
                  </m:oMath>
                </a14:m>
                <a:endParaRPr lang="en-US" altLang="zh-TW" b="0" dirty="0"/>
              </a:p>
              <a:p>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𝑓</m:t>
                        </m:r>
                      </m:e>
                      <m:sup>
                        <m:r>
                          <a:rPr lang="en-US" altLang="zh-TW" i="1">
                            <a:latin typeface="Cambria Math" panose="02040503050406030204" pitchFamily="18" charset="0"/>
                          </a:rPr>
                          <m:t>′</m:t>
                        </m:r>
                      </m:sup>
                    </m:sSup>
                    <m:r>
                      <a:rPr lang="en-US" altLang="zh-TW" i="1">
                        <a:latin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rPr>
                          <m:t>𝑞</m:t>
                        </m:r>
                      </m:e>
                    </m:d>
                    <m:r>
                      <a:rPr lang="en-US" altLang="zh-TW" b="0" i="1" smtClean="0">
                        <a:latin typeface="Cambria Math" panose="02040503050406030204" pitchFamily="18" charset="0"/>
                      </a:rPr>
                      <m:t>=2</m:t>
                    </m:r>
                    <m:r>
                      <a:rPr lang="en-US" altLang="zh-TW" b="0" i="1" smtClean="0">
                        <a:latin typeface="Cambria Math" panose="02040503050406030204" pitchFamily="18" charset="0"/>
                      </a:rPr>
                      <m:t>+</m:t>
                    </m:r>
                    <m:r>
                      <a:rPr lang="en-US" altLang="zh-TW" b="0" i="1" smtClean="0">
                        <a:latin typeface="Cambria Math" panose="02040503050406030204" pitchFamily="18" charset="0"/>
                      </a:rPr>
                      <m:t>2=4</m:t>
                    </m:r>
                  </m:oMath>
                </a14:m>
                <a:endParaRPr lang="en-US" altLang="zh-TW" dirty="0"/>
              </a:p>
              <a:p>
                <a14:m>
                  <m:oMath xmlns:m="http://schemas.openxmlformats.org/officeDocument/2006/math">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𝑓</m:t>
                        </m:r>
                      </m:e>
                      <m:sup>
                        <m:r>
                          <a:rPr lang="en-US" altLang="zh-TW" b="0" i="1" smtClean="0">
                            <a:latin typeface="Cambria Math" panose="02040503050406030204" pitchFamily="18" charset="0"/>
                          </a:rPr>
                          <m:t>′</m:t>
                        </m:r>
                      </m:sup>
                    </m:sSup>
                    <m:d>
                      <m:dPr>
                        <m:ctrlPr>
                          <a:rPr lang="en-US" altLang="zh-TW" i="1">
                            <a:latin typeface="Cambria Math" panose="02040503050406030204" pitchFamily="18" charset="0"/>
                          </a:rPr>
                        </m:ctrlPr>
                      </m:dPr>
                      <m:e>
                        <m:r>
                          <a:rPr lang="en-US" altLang="zh-TW" i="1">
                            <a:latin typeface="Cambria Math" panose="02040503050406030204" pitchFamily="18" charset="0"/>
                          </a:rPr>
                          <m:t>𝑞</m:t>
                        </m:r>
                      </m:e>
                    </m:d>
                    <m:r>
                      <a:rPr lang="en-US" altLang="zh-TW" b="0" i="1" smtClean="0">
                        <a:latin typeface="Cambria Math" panose="02040503050406030204" pitchFamily="18" charset="0"/>
                      </a:rPr>
                      <m:t>=0</m:t>
                    </m:r>
                  </m:oMath>
                </a14:m>
                <a:r>
                  <a:rPr lang="zh-TW" altLang="en-US" dirty="0"/>
                  <a:t> </a:t>
                </a:r>
                <a:r>
                  <a:rPr lang="en-US" altLang="zh-TW" dirty="0"/>
                  <a:t>when </a:t>
                </a:r>
                <a14:m>
                  <m:oMath xmlns:m="http://schemas.openxmlformats.org/officeDocument/2006/math">
                    <m:r>
                      <a:rPr lang="en-US" altLang="zh-TW" b="0" i="1" smtClean="0">
                        <a:latin typeface="Cambria Math" panose="02040503050406030204" pitchFamily="18" charset="0"/>
                      </a:rPr>
                      <m:t>𝑞</m:t>
                    </m:r>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2</m:t>
                        </m:r>
                      </m:den>
                    </m:f>
                    <m:r>
                      <a:rPr lang="en-US" altLang="zh-TW" b="0" i="1" smtClean="0">
                        <a:latin typeface="Cambria Math" panose="02040503050406030204" pitchFamily="18" charset="0"/>
                      </a:rPr>
                      <m:t>𝑛</m:t>
                    </m:r>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2</m:t>
                        </m:r>
                      </m:den>
                    </m:f>
                  </m:oMath>
                </a14:m>
                <a:r>
                  <a:rPr lang="en-US" altLang="zh-TW" dirty="0"/>
                  <a:t>.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𝑓</m:t>
                        </m:r>
                      </m:e>
                      <m:sup>
                        <m:r>
                          <a:rPr lang="en-US" altLang="zh-TW" i="1">
                            <a:latin typeface="Cambria Math" panose="02040503050406030204" pitchFamily="18" charset="0"/>
                          </a:rPr>
                          <m:t>′</m:t>
                        </m:r>
                      </m:sup>
                    </m:sSup>
                    <m:d>
                      <m:dPr>
                        <m:ctrlPr>
                          <a:rPr lang="en-US" altLang="zh-TW" i="1">
                            <a:latin typeface="Cambria Math" panose="02040503050406030204" pitchFamily="18" charset="0"/>
                          </a:rPr>
                        </m:ctrlPr>
                      </m:dPr>
                      <m:e>
                        <m:r>
                          <a:rPr lang="en-US" altLang="zh-TW" i="1">
                            <a:latin typeface="Cambria Math" panose="02040503050406030204" pitchFamily="18" charset="0"/>
                          </a:rPr>
                          <m:t>𝑞</m:t>
                        </m:r>
                      </m:e>
                    </m:d>
                  </m:oMath>
                </a14:m>
                <a:r>
                  <a:rPr lang="zh-TW" altLang="en-US" dirty="0"/>
                  <a:t> </a:t>
                </a:r>
                <a:r>
                  <a:rPr lang="en-US" altLang="zh-TW" dirty="0"/>
                  <a:t>is also continuous.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𝑞</m:t>
                    </m:r>
                    <m:r>
                      <a:rPr lang="en-US" altLang="zh-TW" b="0" i="1" smtClean="0">
                        <a:latin typeface="Cambria Math" panose="02040503050406030204" pitchFamily="18" charset="0"/>
                        <a:ea typeface="Cambria Math" panose="02040503050406030204" pitchFamily="18" charset="0"/>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𝑓</m:t>
                        </m:r>
                      </m:e>
                      <m:sup>
                        <m:r>
                          <a:rPr lang="en-US" altLang="zh-TW" i="1">
                            <a:latin typeface="Cambria Math" panose="02040503050406030204" pitchFamily="18" charset="0"/>
                          </a:rPr>
                          <m:t>′</m:t>
                        </m:r>
                      </m:sup>
                    </m:sSup>
                    <m:r>
                      <a:rPr lang="en-US" altLang="zh-TW" i="1">
                        <a:latin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rPr>
                          <m:t>𝑞</m:t>
                        </m:r>
                      </m:e>
                    </m:d>
                    <m:r>
                      <a:rPr lang="en-US" altLang="zh-TW" b="0" i="0" smtClean="0">
                        <a:latin typeface="Cambria Math" panose="02040503050406030204" pitchFamily="18" charset="0"/>
                      </a:rPr>
                      <m:t>&gt;0</m:t>
                    </m:r>
                  </m:oMath>
                </a14:m>
                <a:r>
                  <a:rPr lang="zh-TW" altLang="en-US" dirty="0"/>
                  <a:t> </a:t>
                </a:r>
                <a:r>
                  <a:rPr lang="en-US" altLang="zh-TW" dirty="0"/>
                  <a:t>which means that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𝑓</m:t>
                        </m:r>
                      </m:e>
                      <m:sup>
                        <m:r>
                          <a:rPr lang="en-US" altLang="zh-TW" i="1">
                            <a:latin typeface="Cambria Math" panose="02040503050406030204" pitchFamily="18" charset="0"/>
                          </a:rPr>
                          <m:t>′</m:t>
                        </m:r>
                      </m:sup>
                    </m:sSup>
                    <m:d>
                      <m:dPr>
                        <m:ctrlPr>
                          <a:rPr lang="en-US" altLang="zh-TW" i="1">
                            <a:latin typeface="Cambria Math" panose="02040503050406030204" pitchFamily="18" charset="0"/>
                          </a:rPr>
                        </m:ctrlPr>
                      </m:dPr>
                      <m:e>
                        <m:r>
                          <a:rPr lang="en-US" altLang="zh-TW" i="1">
                            <a:latin typeface="Cambria Math" panose="02040503050406030204" pitchFamily="18" charset="0"/>
                          </a:rPr>
                          <m:t>𝑞</m:t>
                        </m:r>
                      </m:e>
                    </m:d>
                  </m:oMath>
                </a14:m>
                <a:r>
                  <a:rPr lang="zh-TW" altLang="en-US" dirty="0"/>
                  <a:t> </a:t>
                </a:r>
                <a:r>
                  <a:rPr lang="en-US" altLang="zh-TW" dirty="0"/>
                  <a:t>is negative left of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𝑓</m:t>
                        </m:r>
                      </m:e>
                      <m:sup>
                        <m:r>
                          <a:rPr lang="en-US" altLang="zh-TW" i="1">
                            <a:latin typeface="Cambria Math" panose="02040503050406030204" pitchFamily="18" charset="0"/>
                          </a:rPr>
                          <m:t>′</m:t>
                        </m:r>
                      </m:sup>
                    </m:sSup>
                    <m:d>
                      <m:dPr>
                        <m:ctrlPr>
                          <a:rPr lang="en-US" altLang="zh-TW" i="1">
                            <a:latin typeface="Cambria Math" panose="02040503050406030204" pitchFamily="18" charset="0"/>
                          </a:rPr>
                        </m:ctrlPr>
                      </m:dPr>
                      <m:e>
                        <m:r>
                          <a:rPr lang="en-US" altLang="zh-TW" i="1">
                            <a:latin typeface="Cambria Math" panose="02040503050406030204" pitchFamily="18" charset="0"/>
                          </a:rPr>
                          <m:t>𝑞</m:t>
                        </m:r>
                      </m:e>
                    </m:d>
                    <m:r>
                      <a:rPr lang="en-US" altLang="zh-TW" b="0" i="1" smtClean="0">
                        <a:latin typeface="Cambria Math" panose="02040503050406030204" pitchFamily="18" charset="0"/>
                      </a:rPr>
                      <m:t>=0</m:t>
                    </m:r>
                  </m:oMath>
                </a14:m>
                <a:r>
                  <a:rPr lang="zh-TW" altLang="en-US" dirty="0"/>
                  <a:t> </a:t>
                </a:r>
                <a:r>
                  <a:rPr lang="en-US" altLang="zh-TW" dirty="0"/>
                  <a:t>and positive right of it, which means that this is a local minima. In this case, </a:t>
                </a:r>
                <a14:m>
                  <m:oMath xmlns:m="http://schemas.openxmlformats.org/officeDocument/2006/math">
                    <m:r>
                      <a:rPr lang="en-US" altLang="zh-TW" i="1">
                        <a:latin typeface="Cambria Math" panose="02040503050406030204" pitchFamily="18" charset="0"/>
                      </a:rPr>
                      <m:t>𝑓</m:t>
                    </m:r>
                    <m:d>
                      <m:dPr>
                        <m:ctrlPr>
                          <a:rPr lang="en-US" altLang="zh-TW" i="1">
                            <a:latin typeface="Cambria Math" panose="02040503050406030204" pitchFamily="18" charset="0"/>
                          </a:rPr>
                        </m:ctrlPr>
                      </m:dPr>
                      <m:e>
                        <m:r>
                          <a:rPr lang="en-US" altLang="zh-TW" i="1">
                            <a:latin typeface="Cambria Math" panose="02040503050406030204" pitchFamily="18" charset="0"/>
                          </a:rPr>
                          <m:t>𝑞</m:t>
                        </m:r>
                      </m:e>
                    </m:d>
                  </m:oMath>
                </a14:m>
                <a:r>
                  <a:rPr lang="zh-TW" altLang="en-US" dirty="0"/>
                  <a:t> </a:t>
                </a:r>
                <a:r>
                  <a:rPr lang="en-US" altLang="zh-TW" dirty="0"/>
                  <a:t>is decreasing in the beginning of the interval and increasing in the end, which means that those two points are the only candidates for a maximum in the interval.</a:t>
                </a:r>
                <a:br>
                  <a:rPr lang="en-US" altLang="zh-TW" dirty="0"/>
                </a:br>
                <a14:m>
                  <m:oMath xmlns:m="http://schemas.openxmlformats.org/officeDocument/2006/math">
                    <m:r>
                      <a:rPr lang="en-US" altLang="zh-TW" i="1">
                        <a:latin typeface="Cambria Math" panose="02040503050406030204" pitchFamily="18" charset="0"/>
                      </a:rPr>
                      <m:t>𝑓</m:t>
                    </m:r>
                    <m:d>
                      <m:dPr>
                        <m:ctrlPr>
                          <a:rPr lang="en-US" altLang="zh-TW" i="1">
                            <a:latin typeface="Cambria Math" panose="02040503050406030204" pitchFamily="18" charset="0"/>
                          </a:rPr>
                        </m:ctrlPr>
                      </m:dPr>
                      <m:e>
                        <m:r>
                          <a:rPr lang="en-US" altLang="zh-TW" b="0" i="1" smtClean="0">
                            <a:latin typeface="Cambria Math" panose="02040503050406030204" pitchFamily="18" charset="0"/>
                          </a:rPr>
                          <m:t>0</m:t>
                        </m:r>
                      </m:e>
                    </m:d>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0</m:t>
                        </m:r>
                      </m:e>
                      <m:sup>
                        <m:r>
                          <a:rPr lang="en-US" altLang="zh-TW" i="1">
                            <a:latin typeface="Cambria Math" panose="02040503050406030204" pitchFamily="18" charset="0"/>
                          </a:rPr>
                          <m:t>2</m:t>
                        </m:r>
                      </m:sup>
                    </m:sSup>
                    <m:r>
                      <a:rPr lang="en-US" altLang="zh-TW" i="1">
                        <a:latin typeface="Cambria Math" panose="02040503050406030204" pitchFamily="18" charset="0"/>
                      </a:rPr>
                      <m:t>+</m:t>
                    </m:r>
                    <m:sSup>
                      <m:sSupPr>
                        <m:ctrlPr>
                          <a:rPr lang="en-US" altLang="zh-TW" i="1">
                            <a:latin typeface="Cambria Math" panose="02040503050406030204" pitchFamily="18" charset="0"/>
                          </a:rPr>
                        </m:ctrlPr>
                      </m:sSupPr>
                      <m:e>
                        <m:d>
                          <m:dPr>
                            <m:ctrlPr>
                              <a:rPr lang="en-US" altLang="zh-TW" i="1">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−1</m:t>
                            </m:r>
                          </m:e>
                        </m:d>
                      </m:e>
                      <m:sup>
                        <m:r>
                          <a:rPr lang="en-US" altLang="zh-TW" i="1">
                            <a:latin typeface="Cambria Math" panose="02040503050406030204" pitchFamily="18" charset="0"/>
                          </a:rPr>
                          <m:t>2</m:t>
                        </m:r>
                      </m:sup>
                    </m:sSup>
                  </m:oMath>
                </a14:m>
                <a:br>
                  <a:rPr lang="en-US" altLang="zh-TW" dirty="0"/>
                </a:br>
                <a14:m>
                  <m:oMath xmlns:m="http://schemas.openxmlformats.org/officeDocument/2006/math">
                    <m:r>
                      <a:rPr lang="en-US" altLang="zh-TW" i="1">
                        <a:latin typeface="Cambria Math" panose="02040503050406030204" pitchFamily="18" charset="0"/>
                      </a:rPr>
                      <m:t>𝑓</m:t>
                    </m:r>
                    <m:d>
                      <m:dPr>
                        <m:ctrlPr>
                          <a:rPr lang="en-US" altLang="zh-TW" i="1">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−1</m:t>
                        </m:r>
                      </m:e>
                    </m:d>
                    <m:r>
                      <a:rPr lang="en-US" altLang="zh-TW" i="1">
                        <a:latin typeface="Cambria Math" panose="02040503050406030204" pitchFamily="18" charset="0"/>
                      </a:rPr>
                      <m:t>=</m:t>
                    </m:r>
                    <m:sSup>
                      <m:sSupPr>
                        <m:ctrlPr>
                          <a:rPr lang="en-US" altLang="zh-TW" i="1">
                            <a:latin typeface="Cambria Math" panose="02040503050406030204" pitchFamily="18" charset="0"/>
                          </a:rPr>
                        </m:ctrlPr>
                      </m:sSupPr>
                      <m:e>
                        <m:d>
                          <m:dPr>
                            <m:ctrlPr>
                              <a:rPr lang="en-US" altLang="zh-TW" i="1">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−1</m:t>
                            </m:r>
                          </m:e>
                        </m:d>
                      </m:e>
                      <m:sup>
                        <m:r>
                          <a:rPr lang="en-US" altLang="zh-TW" i="1">
                            <a:latin typeface="Cambria Math" panose="02040503050406030204" pitchFamily="18" charset="0"/>
                          </a:rPr>
                          <m:t>2</m:t>
                        </m:r>
                      </m:sup>
                    </m:sSup>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0</m:t>
                        </m:r>
                      </m:e>
                      <m:sup>
                        <m:r>
                          <a:rPr lang="en-US" altLang="zh-TW" i="1">
                            <a:latin typeface="Cambria Math" panose="02040503050406030204" pitchFamily="18" charset="0"/>
                          </a:rPr>
                          <m:t>2</m:t>
                        </m:r>
                      </m:sup>
                    </m:sSup>
                  </m:oMath>
                </a14:m>
                <a:endParaRPr lang="en-US" altLang="zh-TW" dirty="0"/>
              </a:p>
              <a:p>
                <a:endParaRPr lang="zh-TW" altLang="en-US" dirty="0"/>
              </a:p>
            </p:txBody>
          </p:sp>
        </mc:Choice>
        <mc:Fallback>
          <p:sp>
            <p:nvSpPr>
              <p:cNvPr id="3" name="內容版面配置區 2">
                <a:extLst>
                  <a:ext uri="{FF2B5EF4-FFF2-40B4-BE49-F238E27FC236}">
                    <a16:creationId xmlns:a16="http://schemas.microsoft.com/office/drawing/2014/main" id="{818D6A35-884F-4630-9DF5-8408C3734801}"/>
                  </a:ext>
                </a:extLst>
              </p:cNvPr>
              <p:cNvSpPr>
                <a:spLocks noGrp="1" noRot="1" noChangeAspect="1" noMove="1" noResize="1" noEditPoints="1" noAdjustHandles="1" noChangeArrowheads="1" noChangeShapeType="1" noTextEdit="1"/>
              </p:cNvSpPr>
              <p:nvPr>
                <p:ph idx="1"/>
              </p:nvPr>
            </p:nvSpPr>
            <p:spPr>
              <a:xfrm>
                <a:off x="609600" y="201336"/>
                <a:ext cx="10972800" cy="5819953"/>
              </a:xfrm>
              <a:blipFill>
                <a:blip r:embed="rId2"/>
                <a:stretch>
                  <a:fillRect r="-833"/>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1947BC14-CAE9-455F-87D9-891F92929149}"/>
              </a:ext>
            </a:extLst>
          </p:cNvPr>
          <p:cNvSpPr>
            <a:spLocks noGrp="1"/>
          </p:cNvSpPr>
          <p:nvPr>
            <p:ph type="sldNum" sz="quarter" idx="12"/>
          </p:nvPr>
        </p:nvSpPr>
        <p:spPr/>
        <p:txBody>
          <a:bodyPr/>
          <a:lstStyle/>
          <a:p>
            <a:fld id="{C087288C-9883-4D44-B068-F26062673494}" type="slidenum">
              <a:rPr lang="zh-TW" altLang="en-US" smtClean="0"/>
              <a:t>28</a:t>
            </a:fld>
            <a:endParaRPr lang="zh-TW" altLang="en-US"/>
          </a:p>
        </p:txBody>
      </p:sp>
    </p:spTree>
    <p:extLst>
      <p:ext uri="{BB962C8B-B14F-4D97-AF65-F5344CB8AC3E}">
        <p14:creationId xmlns:p14="http://schemas.microsoft.com/office/powerpoint/2010/main" val="1115943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F883086-3C73-4120-823F-35EEC09B863C}"/>
                  </a:ext>
                </a:extLst>
              </p:cNvPr>
              <p:cNvSpPr>
                <a:spLocks noGrp="1"/>
              </p:cNvSpPr>
              <p:nvPr>
                <p:ph idx="1"/>
              </p:nvPr>
            </p:nvSpPr>
            <p:spPr>
              <a:xfrm>
                <a:off x="609600" y="444617"/>
                <a:ext cx="10972800" cy="5576672"/>
              </a:xfrm>
            </p:spPr>
            <p:txBody>
              <a:bodyPr>
                <a:normAutofit fontScale="92500" lnSpcReduction="10000"/>
              </a:bodyPr>
              <a:lstStyle/>
              <a:p>
                <a:r>
                  <a:rPr lang="en-US" altLang="zh-TW" dirty="0"/>
                  <a:t>The maximum value of </a:t>
                </a:r>
                <a14:m>
                  <m:oMath xmlns:m="http://schemas.openxmlformats.org/officeDocument/2006/math">
                    <m:d>
                      <m:dPr>
                        <m:ctrlPr>
                          <a:rPr lang="en-US" altLang="zh-TW" i="1" smtClean="0">
                            <a:latin typeface="Cambria Math" panose="02040503050406030204" pitchFamily="18" charset="0"/>
                          </a:rPr>
                        </m:ctrlPr>
                      </m:dPr>
                      <m:e>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𝑞</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𝑞</m:t>
                                </m:r>
                                <m:r>
                                  <a:rPr lang="en-US" altLang="zh-TW" b="0" i="1" smtClean="0">
                                    <a:latin typeface="Cambria Math" panose="02040503050406030204" pitchFamily="18" charset="0"/>
                                  </a:rPr>
                                  <m:t>−1</m:t>
                                </m:r>
                              </m:e>
                            </m:d>
                          </m:e>
                          <m:sup>
                            <m:r>
                              <a:rPr lang="en-US" altLang="zh-TW" b="0" i="1" smtClean="0">
                                <a:latin typeface="Cambria Math" panose="02040503050406030204" pitchFamily="18" charset="0"/>
                              </a:rPr>
                              <m:t>2</m:t>
                            </m:r>
                          </m:sup>
                        </m:sSup>
                      </m:e>
                    </m:d>
                  </m:oMath>
                </a14:m>
                <a:r>
                  <a:rPr lang="en-US" altLang="zh-TW" dirty="0"/>
                  <a:t> occurs when </a:t>
                </a:r>
                <a14:m>
                  <m:oMath xmlns:m="http://schemas.openxmlformats.org/officeDocument/2006/math">
                    <m:r>
                      <a:rPr lang="en-US" altLang="zh-TW" i="1" dirty="0" smtClean="0">
                        <a:latin typeface="Cambria Math" panose="02040503050406030204" pitchFamily="18" charset="0"/>
                      </a:rPr>
                      <m:t>𝑞</m:t>
                    </m:r>
                  </m:oMath>
                </a14:m>
                <a:r>
                  <a:rPr lang="en-US" altLang="zh-TW" dirty="0"/>
                  <a:t> is either 0 or </a:t>
                </a:r>
                <a14:m>
                  <m:oMath xmlns:m="http://schemas.openxmlformats.org/officeDocument/2006/math">
                    <m:r>
                      <a:rPr lang="en-US" altLang="zh-TW" i="1" dirty="0" smtClean="0">
                        <a:latin typeface="Cambria Math" panose="02040503050406030204" pitchFamily="18" charset="0"/>
                      </a:rPr>
                      <m:t>𝑛</m:t>
                    </m:r>
                    <m:r>
                      <a:rPr lang="en-US" altLang="zh-TW" i="1" dirty="0" smtClean="0">
                        <a:latin typeface="Cambria Math" panose="02040503050406030204" pitchFamily="18" charset="0"/>
                      </a:rPr>
                      <m:t> – 1</m:t>
                    </m:r>
                  </m:oMath>
                </a14:m>
                <a:r>
                  <a:rPr lang="en-US" altLang="zh-TW" dirty="0"/>
                  <a:t>. (Second derivative with respect to </a:t>
                </a:r>
                <a14:m>
                  <m:oMath xmlns:m="http://schemas.openxmlformats.org/officeDocument/2006/math">
                    <m:r>
                      <a:rPr lang="en-US" altLang="zh-TW" i="1" dirty="0" smtClean="0">
                        <a:latin typeface="Cambria Math" panose="02040503050406030204" pitchFamily="18" charset="0"/>
                      </a:rPr>
                      <m:t>𝑞</m:t>
                    </m:r>
                  </m:oMath>
                </a14:m>
                <a:r>
                  <a:rPr lang="en-US" altLang="zh-TW" dirty="0"/>
                  <a:t> is positive.) This means that</a:t>
                </a:r>
                <a:br>
                  <a:rPr lang="en-US" altLang="zh-TW" dirty="0"/>
                </a:br>
                <a14:m>
                  <m:oMath xmlns:m="http://schemas.openxmlformats.org/officeDocument/2006/math">
                    <m:d>
                      <m:dPr>
                        <m:ctrlPr>
                          <a:rPr lang="en-US" altLang="zh-TW" i="1">
                            <a:latin typeface="Cambria Math" panose="02040503050406030204" pitchFamily="18" charset="0"/>
                          </a:rPr>
                        </m:ctrlPr>
                      </m:dPr>
                      <m:e>
                        <m:sSup>
                          <m:sSupPr>
                            <m:ctrlPr>
                              <a:rPr lang="en-US" altLang="zh-TW" i="1">
                                <a:latin typeface="Cambria Math" panose="02040503050406030204" pitchFamily="18" charset="0"/>
                              </a:rPr>
                            </m:ctrlPr>
                          </m:sSupPr>
                          <m:e>
                            <m:r>
                              <a:rPr lang="en-US" altLang="zh-TW" i="1">
                                <a:latin typeface="Cambria Math" panose="02040503050406030204" pitchFamily="18" charset="0"/>
                              </a:rPr>
                              <m:t>𝑞</m:t>
                            </m:r>
                          </m:e>
                          <m:sup>
                            <m:r>
                              <a:rPr lang="en-US" altLang="zh-TW" i="1">
                                <a:latin typeface="Cambria Math" panose="02040503050406030204" pitchFamily="18" charset="0"/>
                              </a:rPr>
                              <m:t>2</m:t>
                            </m:r>
                          </m:sup>
                        </m:sSup>
                        <m:r>
                          <a:rPr lang="en-US" altLang="zh-TW" i="1">
                            <a:latin typeface="Cambria Math" panose="02040503050406030204" pitchFamily="18" charset="0"/>
                          </a:rPr>
                          <m:t>+</m:t>
                        </m:r>
                        <m:sSup>
                          <m:sSupPr>
                            <m:ctrlPr>
                              <a:rPr lang="en-US" altLang="zh-TW" i="1">
                                <a:latin typeface="Cambria Math" panose="02040503050406030204" pitchFamily="18" charset="0"/>
                              </a:rPr>
                            </m:ctrlPr>
                          </m:sSupPr>
                          <m:e>
                            <m:d>
                              <m:dPr>
                                <m:ctrlPr>
                                  <a:rPr lang="en-US" altLang="zh-TW" i="1">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m:t>
                                </m:r>
                                <m:r>
                                  <a:rPr lang="en-US" altLang="zh-TW" i="1">
                                    <a:latin typeface="Cambria Math" panose="02040503050406030204" pitchFamily="18" charset="0"/>
                                  </a:rPr>
                                  <m:t>𝑞</m:t>
                                </m:r>
                                <m:r>
                                  <a:rPr lang="en-US" altLang="zh-TW" i="1">
                                    <a:latin typeface="Cambria Math" panose="02040503050406030204" pitchFamily="18" charset="0"/>
                                  </a:rPr>
                                  <m:t>−1</m:t>
                                </m:r>
                              </m:e>
                            </m:d>
                          </m:e>
                          <m:sup>
                            <m:r>
                              <a:rPr lang="en-US" altLang="zh-TW" i="1">
                                <a:latin typeface="Cambria Math" panose="02040503050406030204" pitchFamily="18" charset="0"/>
                              </a:rPr>
                              <m:t>2</m:t>
                            </m:r>
                          </m:sup>
                        </m:sSup>
                      </m:e>
                    </m:d>
                    <m:r>
                      <a:rPr lang="en-US" altLang="zh-TW" i="1" smtClean="0">
                        <a:latin typeface="Cambria Math" panose="02040503050406030204" pitchFamily="18" charset="0"/>
                        <a:ea typeface="Cambria Math" panose="02040503050406030204" pitchFamily="18" charset="0"/>
                      </a:rPr>
                      <m:t>≤</m:t>
                    </m:r>
                    <m:sSup>
                      <m:sSupPr>
                        <m:ctrlPr>
                          <a:rPr lang="en-US" altLang="zh-TW" i="1" smtClean="0">
                            <a:latin typeface="Cambria Math" panose="02040503050406030204" pitchFamily="18" charset="0"/>
                            <a:ea typeface="Cambria Math" panose="02040503050406030204" pitchFamily="18" charset="0"/>
                          </a:rPr>
                        </m:ctrlPr>
                      </m:sSupPr>
                      <m:e>
                        <m:d>
                          <m:dPr>
                            <m:ctrlPr>
                              <a:rPr lang="en-US"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−1</m:t>
                            </m:r>
                          </m:e>
                        </m:d>
                      </m:e>
                      <m:sup>
                        <m:r>
                          <a:rPr lang="en-US" altLang="zh-TW" b="0" i="1" smtClean="0">
                            <a:latin typeface="Cambria Math" panose="02040503050406030204" pitchFamily="18" charset="0"/>
                            <a:ea typeface="Cambria Math" panose="02040503050406030204" pitchFamily="18" charset="0"/>
                          </a:rPr>
                          <m:t>2</m:t>
                        </m:r>
                      </m:sup>
                    </m:sSup>
                    <m:r>
                      <a:rPr lang="en-US" altLang="zh-TW" b="0" i="1" smtClean="0">
                        <a:latin typeface="Cambria Math" panose="02040503050406030204" pitchFamily="18" charset="0"/>
                        <a:ea typeface="Cambria Math" panose="02040503050406030204" pitchFamily="18" charset="0"/>
                      </a:rPr>
                      <m:t>=</m:t>
                    </m:r>
                    <m:sSup>
                      <m:sSupPr>
                        <m:ctrlPr>
                          <a:rPr lang="en-US" altLang="zh-TW" b="0"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𝑛</m:t>
                        </m:r>
                      </m:e>
                      <m:sup>
                        <m:r>
                          <a:rPr lang="en-US" altLang="zh-TW" b="0" i="1" smtClean="0">
                            <a:latin typeface="Cambria Math" panose="02040503050406030204" pitchFamily="18" charset="0"/>
                            <a:ea typeface="Cambria Math" panose="02040503050406030204" pitchFamily="18" charset="0"/>
                          </a:rPr>
                          <m:t>2</m:t>
                        </m:r>
                      </m:sup>
                    </m:sSup>
                    <m:r>
                      <a:rPr lang="en-US" altLang="zh-TW" b="0" i="1" smtClean="0">
                        <a:latin typeface="Cambria Math" panose="02040503050406030204" pitchFamily="18" charset="0"/>
                        <a:ea typeface="Cambria Math" panose="02040503050406030204" pitchFamily="18" charset="0"/>
                      </a:rPr>
                      <m:t>−2</m:t>
                    </m:r>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+1</m:t>
                    </m:r>
                  </m:oMath>
                </a14:m>
                <a:endParaRPr lang="en-US" altLang="zh-TW" dirty="0"/>
              </a:p>
              <a:p>
                <a:r>
                  <a:rPr lang="en-US" altLang="zh-TW" dirty="0"/>
                  <a:t>Therefore,</a:t>
                </a:r>
                <a:br>
                  <a:rPr lang="en-US" altLang="zh-TW" dirty="0"/>
                </a:b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ea typeface="Cambria Math" panose="02040503050406030204" pitchFamily="18" charset="0"/>
                      </a:rPr>
                      <m:t>≤</m:t>
                    </m:r>
                    <m:sSup>
                      <m:sSupPr>
                        <m:ctrlPr>
                          <a:rPr lang="en-US" altLang="zh-TW" i="1">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𝑐</m:t>
                        </m:r>
                        <m:r>
                          <a:rPr lang="en-US" altLang="zh-TW" i="1">
                            <a:latin typeface="Cambria Math" panose="02040503050406030204" pitchFamily="18" charset="0"/>
                            <a:ea typeface="Cambria Math" panose="02040503050406030204" pitchFamily="18" charset="0"/>
                          </a:rPr>
                          <m:t>𝑛</m:t>
                        </m:r>
                      </m:e>
                      <m:sup>
                        <m:r>
                          <a:rPr lang="en-US" altLang="zh-TW" i="1">
                            <a:latin typeface="Cambria Math" panose="02040503050406030204" pitchFamily="18" charset="0"/>
                            <a:ea typeface="Cambria Math" panose="02040503050406030204" pitchFamily="18" charset="0"/>
                          </a:rPr>
                          <m:t>2</m:t>
                        </m:r>
                      </m:sup>
                    </m:sSup>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m:t>
                    </m:r>
                    <m:d>
                      <m:dPr>
                        <m:ctrlPr>
                          <a:rPr lang="en-US" altLang="zh-TW" b="0" i="1" smtClean="0">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2</m:t>
                        </m:r>
                        <m:r>
                          <a:rPr lang="en-US" altLang="zh-TW" i="1">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1</m:t>
                        </m:r>
                        <m:r>
                          <m:rPr>
                            <m:nor/>
                          </m:rPr>
                          <a:rPr lang="en-US" altLang="zh-TW" dirty="0"/>
                          <m:t> </m:t>
                        </m:r>
                      </m:e>
                    </m:d>
                    <m:r>
                      <a:rPr lang="en-US" altLang="zh-TW" b="0" i="1" smtClean="0">
                        <a:latin typeface="Cambria Math" panose="02040503050406030204" pitchFamily="18" charset="0"/>
                        <a:ea typeface="Cambria Math" panose="02040503050406030204" pitchFamily="18" charset="0"/>
                      </a:rPr>
                      <m:t>+</m:t>
                    </m:r>
                    <m:r>
                      <m:rPr>
                        <m:sty m:val="p"/>
                      </m:rPr>
                      <a:rPr lang="el-GR" altLang="zh-TW" b="0" i="1" smtClean="0">
                        <a:latin typeface="Cambria Math" panose="02040503050406030204" pitchFamily="18" charset="0"/>
                        <a:ea typeface="Cambria Math" panose="02040503050406030204" pitchFamily="18" charset="0"/>
                      </a:rPr>
                      <m:t>Θ</m:t>
                    </m:r>
                    <m:d>
                      <m:dPr>
                        <m:ctrlPr>
                          <a:rPr lang="el-GR"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e>
                    </m:d>
                  </m:oMath>
                </a14:m>
                <a:r>
                  <a:rPr lang="en-US" altLang="zh-TW" b="0" dirty="0">
                    <a:ea typeface="Cambria Math" panose="02040503050406030204" pitchFamily="18" charset="0"/>
                  </a:rPr>
                  <a:t> </a:t>
                </a:r>
                <a:br>
                  <a:rPr lang="en-US" altLang="zh-TW" b="0" dirty="0">
                    <a:ea typeface="Cambria Math" panose="02040503050406030204" pitchFamily="18" charset="0"/>
                  </a:rPr>
                </a:br>
                <a:r>
                  <a:rPr lang="en-US" altLang="zh-TW" b="0" dirty="0">
                    <a:ea typeface="Cambria Math" panose="02040503050406030204" pitchFamily="18" charset="0"/>
                  </a:rPr>
                  <a:t>         </a:t>
                </a:r>
                <a14:m>
                  <m:oMath xmlns:m="http://schemas.openxmlformats.org/officeDocument/2006/math">
                    <m:r>
                      <a:rPr lang="en-US" altLang="zh-TW" b="0" i="1" smtClean="0">
                        <a:latin typeface="Cambria Math" panose="02040503050406030204" pitchFamily="18" charset="0"/>
                        <a:ea typeface="Cambria Math" panose="02040503050406030204" pitchFamily="18" charset="0"/>
                      </a:rPr>
                      <m:t>≤</m:t>
                    </m:r>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𝑐𝑛</m:t>
                        </m:r>
                      </m:e>
                      <m:sup>
                        <m:r>
                          <a:rPr lang="en-US" altLang="zh-TW" i="1">
                            <a:latin typeface="Cambria Math" panose="02040503050406030204" pitchFamily="18" charset="0"/>
                            <a:ea typeface="Cambria Math" panose="02040503050406030204" pitchFamily="18" charset="0"/>
                          </a:rPr>
                          <m:t>2</m:t>
                        </m:r>
                      </m:sup>
                    </m:sSup>
                  </m:oMath>
                </a14:m>
                <a:r>
                  <a:rPr lang="en-US" altLang="zh-TW" dirty="0"/>
                  <a:t>    if </a:t>
                </a:r>
                <a14:m>
                  <m:oMath xmlns:m="http://schemas.openxmlformats.org/officeDocument/2006/math">
                    <m:r>
                      <a:rPr lang="en-US" altLang="zh-TW" i="1">
                        <a:latin typeface="Cambria Math" panose="02040503050406030204" pitchFamily="18" charset="0"/>
                        <a:ea typeface="Cambria Math" panose="02040503050406030204" pitchFamily="18" charset="0"/>
                      </a:rPr>
                      <m:t>𝑐</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2</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r>
                          <m:rPr>
                            <m:nor/>
                          </m:rPr>
                          <a:rPr lang="en-US" altLang="zh-TW" dirty="0"/>
                          <m:t> </m:t>
                        </m:r>
                      </m:e>
                    </m:d>
                    <m:r>
                      <a:rPr lang="en-US" altLang="zh-TW" i="1" smtClean="0">
                        <a:latin typeface="Cambria Math" panose="02040503050406030204" pitchFamily="18" charset="0"/>
                        <a:ea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a14:m>
                <a:endParaRPr lang="en-US" altLang="zh-TW" dirty="0"/>
              </a:p>
              <a:p>
                <a:pPr marL="0" indent="0">
                  <a:buNone/>
                </a:pPr>
                <a:r>
                  <a:rPr lang="en-US" altLang="zh-TW" dirty="0"/>
                  <a:t>    Pick </a:t>
                </a:r>
                <a14:m>
                  <m:oMath xmlns:m="http://schemas.openxmlformats.org/officeDocument/2006/math">
                    <m:r>
                      <a:rPr lang="en-US" altLang="zh-TW" i="1" dirty="0" smtClean="0">
                        <a:latin typeface="Cambria Math" panose="02040503050406030204" pitchFamily="18" charset="0"/>
                      </a:rPr>
                      <m:t>𝑐</m:t>
                    </m:r>
                  </m:oMath>
                </a14:m>
                <a:r>
                  <a:rPr lang="en-US" altLang="zh-TW" dirty="0"/>
                  <a:t> so that </a:t>
                </a:r>
                <a14:m>
                  <m:oMath xmlns:m="http://schemas.openxmlformats.org/officeDocument/2006/math">
                    <m:r>
                      <a:rPr lang="en-US" altLang="zh-TW" i="1" dirty="0" smtClean="0">
                        <a:latin typeface="Cambria Math" panose="02040503050406030204" pitchFamily="18" charset="0"/>
                      </a:rPr>
                      <m:t>𝑐</m:t>
                    </m:r>
                    <m:r>
                      <a:rPr lang="en-US" altLang="zh-TW" i="1" dirty="0" smtClean="0">
                        <a:latin typeface="Cambria Math" panose="02040503050406030204" pitchFamily="18" charset="0"/>
                      </a:rPr>
                      <m:t>(2</m:t>
                    </m:r>
                    <m:r>
                      <a:rPr lang="en-US" altLang="zh-TW" i="1" dirty="0" smtClean="0">
                        <a:latin typeface="Cambria Math" panose="02040503050406030204" pitchFamily="18" charset="0"/>
                      </a:rPr>
                      <m:t>𝑛</m:t>
                    </m:r>
                    <m:r>
                      <a:rPr lang="en-US" altLang="zh-TW" i="1" dirty="0" smtClean="0">
                        <a:latin typeface="Cambria Math" panose="02040503050406030204" pitchFamily="18" charset="0"/>
                      </a:rPr>
                      <m:t> – 1) </m:t>
                    </m:r>
                  </m:oMath>
                </a14:m>
                <a:r>
                  <a:rPr lang="en-US" altLang="zh-TW" dirty="0"/>
                  <a:t>dominates </a:t>
                </a:r>
                <a14:m>
                  <m:oMath xmlns:m="http://schemas.openxmlformats.org/officeDocument/2006/math">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a14:m>
                <a:r>
                  <a:rPr lang="en-US" altLang="zh-TW" dirty="0"/>
                  <a:t>.</a:t>
                </a:r>
              </a:p>
              <a:p>
                <a:r>
                  <a:rPr lang="en-US" altLang="zh-TW" dirty="0"/>
                  <a:t>Therefore, the worst-case running time of quicksort is </a:t>
                </a:r>
                <a14:m>
                  <m:oMath xmlns:m="http://schemas.openxmlformats.org/officeDocument/2006/math">
                    <m:r>
                      <m:rPr>
                        <m:sty m:val="p"/>
                      </m:rPr>
                      <a:rPr lang="en-US" altLang="zh-TW" b="0" i="0" smtClean="0">
                        <a:latin typeface="Cambria Math" panose="02040503050406030204" pitchFamily="18" charset="0"/>
                      </a:rPr>
                      <m:t>O</m:t>
                    </m:r>
                    <m:d>
                      <m:dPr>
                        <m:ctrlPr>
                          <a:rPr lang="en-US" altLang="zh-TW" b="0" i="1" smtClean="0">
                            <a:latin typeface="Cambria Math" panose="02040503050406030204" pitchFamily="18" charset="0"/>
                          </a:rPr>
                        </m:ctrlPr>
                      </m:dPr>
                      <m:e>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𝑛</m:t>
                            </m:r>
                          </m:e>
                          <m:sup>
                            <m:r>
                              <a:rPr lang="en-US" altLang="zh-TW" i="1">
                                <a:latin typeface="Cambria Math" panose="02040503050406030204" pitchFamily="18" charset="0"/>
                                <a:ea typeface="Cambria Math" panose="02040503050406030204" pitchFamily="18" charset="0"/>
                              </a:rPr>
                              <m:t>2</m:t>
                            </m:r>
                          </m:sup>
                        </m:sSup>
                      </m:e>
                    </m:d>
                  </m:oMath>
                </a14:m>
                <a:r>
                  <a:rPr lang="en-US" altLang="zh-TW" dirty="0"/>
                  <a:t>.</a:t>
                </a:r>
              </a:p>
              <a:p>
                <a:r>
                  <a:rPr lang="en-US" altLang="zh-TW" dirty="0"/>
                  <a:t>We can also show that the recurrence’s solution is </a:t>
                </a:r>
                <a14:m>
                  <m:oMath xmlns:m="http://schemas.openxmlformats.org/officeDocument/2006/math">
                    <m:r>
                      <m:rPr>
                        <m:sty m:val="p"/>
                      </m:rPr>
                      <a:rPr lang="el-GR" altLang="zh-TW" b="0" i="1" smtClean="0">
                        <a:latin typeface="Cambria Math" panose="02040503050406030204" pitchFamily="18" charset="0"/>
                        <a:ea typeface="Cambria Math" panose="02040503050406030204" pitchFamily="18" charset="0"/>
                      </a:rPr>
                      <m:t>Ω</m:t>
                    </m:r>
                    <m:d>
                      <m:dPr>
                        <m:ctrlPr>
                          <a:rPr lang="en-US" altLang="zh-TW" b="0" i="1" smtClean="0">
                            <a:latin typeface="Cambria Math" panose="02040503050406030204" pitchFamily="18" charset="0"/>
                          </a:rPr>
                        </m:ctrlPr>
                      </m:dPr>
                      <m:e>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𝑛</m:t>
                            </m:r>
                          </m:e>
                          <m:sup>
                            <m:r>
                              <a:rPr lang="en-US" altLang="zh-TW" i="1">
                                <a:latin typeface="Cambria Math" panose="02040503050406030204" pitchFamily="18" charset="0"/>
                                <a:ea typeface="Cambria Math" panose="02040503050406030204" pitchFamily="18" charset="0"/>
                              </a:rPr>
                              <m:t>2</m:t>
                            </m:r>
                          </m:sup>
                        </m:sSup>
                      </m:e>
                    </m:d>
                  </m:oMath>
                </a14:m>
                <a:r>
                  <a:rPr lang="en-US" altLang="zh-TW" dirty="0"/>
                  <a:t>. Thus, the worst-case running time is </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Θ</m:t>
                    </m:r>
                    <m:d>
                      <m:dPr>
                        <m:ctrlPr>
                          <a:rPr lang="en-US" altLang="zh-TW" i="1">
                            <a:latin typeface="Cambria Math" panose="02040503050406030204" pitchFamily="18" charset="0"/>
                          </a:rPr>
                        </m:ctrlPr>
                      </m:dPr>
                      <m:e>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𝑛</m:t>
                            </m:r>
                          </m:e>
                          <m:sup>
                            <m:r>
                              <a:rPr lang="en-US" altLang="zh-TW" i="1">
                                <a:latin typeface="Cambria Math" panose="02040503050406030204" pitchFamily="18" charset="0"/>
                                <a:ea typeface="Cambria Math" panose="02040503050406030204" pitchFamily="18" charset="0"/>
                              </a:rPr>
                              <m:t>2</m:t>
                            </m:r>
                          </m:sup>
                        </m:sSup>
                      </m:e>
                    </m:d>
                  </m:oMath>
                </a14:m>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7F883086-3C73-4120-823F-35EEC09B863C}"/>
                  </a:ext>
                </a:extLst>
              </p:cNvPr>
              <p:cNvSpPr>
                <a:spLocks noGrp="1" noRot="1" noChangeAspect="1" noMove="1" noResize="1" noEditPoints="1" noAdjustHandles="1" noChangeArrowheads="1" noChangeShapeType="1" noTextEdit="1"/>
              </p:cNvSpPr>
              <p:nvPr>
                <p:ph idx="1"/>
              </p:nvPr>
            </p:nvSpPr>
            <p:spPr>
              <a:xfrm>
                <a:off x="609600" y="444617"/>
                <a:ext cx="10972800" cy="5576672"/>
              </a:xfrm>
              <a:blipFill>
                <a:blip r:embed="rId2"/>
                <a:stretch>
                  <a:fillRect l="-1111" t="-2295" r="-1167" b="-10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281E90A-C4E7-4FD9-8E75-0D45D0200132}"/>
              </a:ext>
            </a:extLst>
          </p:cNvPr>
          <p:cNvSpPr>
            <a:spLocks noGrp="1"/>
          </p:cNvSpPr>
          <p:nvPr>
            <p:ph type="sldNum" sz="quarter" idx="12"/>
          </p:nvPr>
        </p:nvSpPr>
        <p:spPr/>
        <p:txBody>
          <a:bodyPr/>
          <a:lstStyle/>
          <a:p>
            <a:fld id="{C087288C-9883-4D44-B068-F26062673494}" type="slidenum">
              <a:rPr lang="zh-TW" altLang="en-US" smtClean="0"/>
              <a:t>29</a:t>
            </a:fld>
            <a:endParaRPr lang="zh-TW" altLang="en-US"/>
          </a:p>
        </p:txBody>
      </p:sp>
    </p:spTree>
    <p:extLst>
      <p:ext uri="{BB962C8B-B14F-4D97-AF65-F5344CB8AC3E}">
        <p14:creationId xmlns:p14="http://schemas.microsoft.com/office/powerpoint/2010/main" val="3174376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AF16E3-C0CC-4179-B123-C07A8F2E3065}"/>
              </a:ext>
            </a:extLst>
          </p:cNvPr>
          <p:cNvSpPr>
            <a:spLocks noGrp="1"/>
          </p:cNvSpPr>
          <p:nvPr>
            <p:ph type="title"/>
          </p:nvPr>
        </p:nvSpPr>
        <p:spPr/>
        <p:txBody>
          <a:bodyPr/>
          <a:lstStyle/>
          <a:p>
            <a:r>
              <a:rPr lang="en-US" altLang="zh-TW" dirty="0"/>
              <a:t>Description of Quicksort</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1FD1AE69-A9F2-4713-9A96-839B60056805}"/>
                  </a:ext>
                </a:extLst>
              </p:cNvPr>
              <p:cNvSpPr>
                <a:spLocks noGrp="1"/>
              </p:cNvSpPr>
              <p:nvPr>
                <p:ph idx="1"/>
              </p:nvPr>
            </p:nvSpPr>
            <p:spPr/>
            <p:txBody>
              <a:bodyPr>
                <a:normAutofit fontScale="92500" lnSpcReduction="20000"/>
              </a:bodyPr>
              <a:lstStyle/>
              <a:p>
                <a:r>
                  <a:rPr lang="en-US" altLang="zh-TW" dirty="0"/>
                  <a:t>Quicksort is based on the three-step process of divide-and-conquer.</a:t>
                </a:r>
              </a:p>
              <a:p>
                <a:pPr lvl="1"/>
                <a:r>
                  <a:rPr lang="en-US" altLang="zh-TW" dirty="0"/>
                  <a:t>To sort the subarray </a:t>
                </a:r>
                <a14:m>
                  <m:oMath xmlns:m="http://schemas.openxmlformats.org/officeDocument/2006/math">
                    <m:r>
                      <a:rPr lang="en-US" altLang="zh-TW" b="0" i="1" smtClean="0">
                        <a:latin typeface="Cambria Math" panose="02040503050406030204" pitchFamily="18" charset="0"/>
                      </a:rPr>
                      <m:t>𝐴</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𝑝</m:t>
                        </m:r>
                        <m:r>
                          <a:rPr lang="en-US" altLang="zh-TW" b="0" i="1" smtClean="0">
                            <a:latin typeface="Cambria Math" panose="02040503050406030204" pitchFamily="18" charset="0"/>
                          </a:rPr>
                          <m:t>…</m:t>
                        </m:r>
                        <m:r>
                          <a:rPr lang="en-US" altLang="zh-TW" b="0" i="1" smtClean="0">
                            <a:latin typeface="Cambria Math" panose="02040503050406030204" pitchFamily="18" charset="0"/>
                          </a:rPr>
                          <m:t>𝑟</m:t>
                        </m:r>
                      </m:e>
                    </m:d>
                  </m:oMath>
                </a14:m>
                <a:r>
                  <a:rPr lang="en-US" altLang="zh-TW" dirty="0"/>
                  <a:t>:</a:t>
                </a:r>
              </a:p>
              <a:p>
                <a:pPr lvl="2"/>
                <a:r>
                  <a:rPr lang="en-US" altLang="zh-TW" dirty="0">
                    <a:solidFill>
                      <a:srgbClr val="FF0000"/>
                    </a:solidFill>
                  </a:rPr>
                  <a:t>Divide</a:t>
                </a:r>
                <a:r>
                  <a:rPr lang="en-US" altLang="zh-TW" dirty="0"/>
                  <a:t>: Partition </a:t>
                </a:r>
                <a14:m>
                  <m:oMath xmlns:m="http://schemas.openxmlformats.org/officeDocument/2006/math">
                    <m:r>
                      <a:rPr lang="en-US" altLang="zh-TW" b="0" i="1" smtClean="0">
                        <a:latin typeface="Cambria Math" panose="02040503050406030204" pitchFamily="18" charset="0"/>
                      </a:rPr>
                      <m:t>𝐴</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𝑝</m:t>
                        </m:r>
                        <m:r>
                          <a:rPr lang="en-US" altLang="zh-TW" b="0" i="1" smtClean="0">
                            <a:latin typeface="Cambria Math" panose="02040503050406030204" pitchFamily="18" charset="0"/>
                          </a:rPr>
                          <m:t>…</m:t>
                        </m:r>
                        <m:r>
                          <a:rPr lang="en-US" altLang="zh-TW" b="0" i="1" smtClean="0">
                            <a:latin typeface="Cambria Math" panose="02040503050406030204" pitchFamily="18" charset="0"/>
                          </a:rPr>
                          <m:t>𝑟</m:t>
                        </m:r>
                      </m:e>
                    </m:d>
                  </m:oMath>
                </a14:m>
                <a:r>
                  <a:rPr lang="en-US" altLang="zh-TW" dirty="0"/>
                  <a:t>, into two (possibly empty) subarrays </a:t>
                </a:r>
                <a14:m>
                  <m:oMath xmlns:m="http://schemas.openxmlformats.org/officeDocument/2006/math">
                    <m:r>
                      <a:rPr lang="en-US" altLang="zh-TW" i="1">
                        <a:latin typeface="Cambria Math" panose="02040503050406030204" pitchFamily="18" charset="0"/>
                      </a:rPr>
                      <m:t>𝐴</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𝑝</m:t>
                        </m:r>
                        <m:r>
                          <a:rPr lang="en-US" altLang="zh-TW" i="1">
                            <a:latin typeface="Cambria Math" panose="02040503050406030204" pitchFamily="18" charset="0"/>
                          </a:rPr>
                          <m:t>…</m:t>
                        </m:r>
                        <m:r>
                          <a:rPr lang="en-US" altLang="zh-TW" b="0" i="1" smtClean="0">
                            <a:latin typeface="Cambria Math" panose="02040503050406030204" pitchFamily="18" charset="0"/>
                          </a:rPr>
                          <m:t>𝑞</m:t>
                        </m:r>
                        <m:r>
                          <a:rPr lang="en-US" altLang="zh-TW" b="0" i="1" smtClean="0">
                            <a:latin typeface="Cambria Math" panose="02040503050406030204" pitchFamily="18" charset="0"/>
                          </a:rPr>
                          <m:t>−1</m:t>
                        </m:r>
                      </m:e>
                    </m:d>
                  </m:oMath>
                </a14:m>
                <a:r>
                  <a:rPr lang="en-US" altLang="zh-TW" dirty="0"/>
                  <a:t> and </a:t>
                </a:r>
                <a14:m>
                  <m:oMath xmlns:m="http://schemas.openxmlformats.org/officeDocument/2006/math">
                    <m:r>
                      <a:rPr lang="en-US" altLang="zh-TW" i="1">
                        <a:latin typeface="Cambria Math" panose="02040503050406030204" pitchFamily="18" charset="0"/>
                      </a:rPr>
                      <m:t>𝐴</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𝑞</m:t>
                        </m:r>
                        <m:r>
                          <a:rPr lang="en-US" altLang="zh-TW" b="0" i="1" smtClean="0">
                            <a:latin typeface="Cambria Math" panose="02040503050406030204" pitchFamily="18" charset="0"/>
                          </a:rPr>
                          <m:t>+1…</m:t>
                        </m:r>
                        <m:r>
                          <a:rPr lang="en-US" altLang="zh-TW" i="1">
                            <a:latin typeface="Cambria Math" panose="02040503050406030204" pitchFamily="18" charset="0"/>
                          </a:rPr>
                          <m:t>𝑟</m:t>
                        </m:r>
                      </m:e>
                    </m:d>
                  </m:oMath>
                </a14:m>
                <a:r>
                  <a:rPr lang="en-US" altLang="zh-TW" dirty="0"/>
                  <a:t>, such that each element in the first subarray </a:t>
                </a:r>
                <a14:m>
                  <m:oMath xmlns:m="http://schemas.openxmlformats.org/officeDocument/2006/math">
                    <m:r>
                      <a:rPr lang="en-US" altLang="zh-TW" i="1">
                        <a:latin typeface="Cambria Math" panose="02040503050406030204" pitchFamily="18" charset="0"/>
                      </a:rPr>
                      <m:t>𝐴</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𝑝</m:t>
                        </m:r>
                        <m:r>
                          <a:rPr lang="en-US" altLang="zh-TW" i="1">
                            <a:latin typeface="Cambria Math" panose="02040503050406030204" pitchFamily="18" charset="0"/>
                          </a:rPr>
                          <m:t>…</m:t>
                        </m:r>
                        <m:r>
                          <a:rPr lang="en-US" altLang="zh-TW" i="1">
                            <a:latin typeface="Cambria Math" panose="02040503050406030204" pitchFamily="18" charset="0"/>
                          </a:rPr>
                          <m:t>𝑞</m:t>
                        </m:r>
                        <m:r>
                          <a:rPr lang="en-US" altLang="zh-TW" i="1">
                            <a:latin typeface="Cambria Math" panose="02040503050406030204" pitchFamily="18" charset="0"/>
                          </a:rPr>
                          <m:t>−1</m:t>
                        </m:r>
                      </m:e>
                    </m:d>
                    <m:r>
                      <a:rPr lang="en-US" altLang="zh-TW" i="1">
                        <a:latin typeface="Cambria Math" panose="02040503050406030204" pitchFamily="18" charset="0"/>
                      </a:rPr>
                      <m:t> </m:t>
                    </m:r>
                  </m:oMath>
                </a14:m>
                <a:r>
                  <a:rPr lang="en-US" altLang="zh-TW" dirty="0"/>
                  <a:t>is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𝐴</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𝑞</m:t>
                        </m:r>
                      </m:e>
                    </m:d>
                  </m:oMath>
                </a14:m>
                <a:r>
                  <a:rPr lang="en-US" altLang="zh-TW" dirty="0"/>
                  <a:t> and </a:t>
                </a:r>
                <a14:m>
                  <m:oMath xmlns:m="http://schemas.openxmlformats.org/officeDocument/2006/math">
                    <m:r>
                      <a:rPr lang="en-US" altLang="zh-TW" i="1">
                        <a:latin typeface="Cambria Math" panose="02040503050406030204" pitchFamily="18" charset="0"/>
                      </a:rPr>
                      <m:t>𝐴</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𝑞</m:t>
                        </m:r>
                      </m:e>
                    </m:d>
                  </m:oMath>
                </a14:m>
                <a:r>
                  <a:rPr lang="en-US" altLang="zh-TW" dirty="0"/>
                  <a:t> is less than each element in the second subarray </a:t>
                </a:r>
                <a14:m>
                  <m:oMath xmlns:m="http://schemas.openxmlformats.org/officeDocument/2006/math">
                    <m:r>
                      <a:rPr lang="en-US" altLang="zh-TW" i="1">
                        <a:latin typeface="Cambria Math" panose="02040503050406030204" pitchFamily="18" charset="0"/>
                      </a:rPr>
                      <m:t>𝐴</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𝑞</m:t>
                        </m:r>
                        <m:r>
                          <a:rPr lang="en-US" altLang="zh-TW" i="1">
                            <a:latin typeface="Cambria Math" panose="02040503050406030204" pitchFamily="18" charset="0"/>
                          </a:rPr>
                          <m:t>+1…</m:t>
                        </m:r>
                        <m:r>
                          <a:rPr lang="en-US" altLang="zh-TW" i="1">
                            <a:latin typeface="Cambria Math" panose="02040503050406030204" pitchFamily="18" charset="0"/>
                          </a:rPr>
                          <m:t>𝑟</m:t>
                        </m:r>
                      </m:e>
                    </m:d>
                  </m:oMath>
                </a14:m>
                <a:r>
                  <a:rPr lang="en-US" altLang="zh-TW" dirty="0"/>
                  <a:t>.</a:t>
                </a:r>
              </a:p>
              <a:p>
                <a:pPr lvl="2"/>
                <a:r>
                  <a:rPr lang="en-US" altLang="zh-TW" dirty="0">
                    <a:solidFill>
                      <a:srgbClr val="FF0000"/>
                    </a:solidFill>
                  </a:rPr>
                  <a:t>Conquer</a:t>
                </a:r>
                <a:r>
                  <a:rPr lang="en-US" altLang="zh-TW" dirty="0"/>
                  <a:t>: Sort the two subarrays by recursive calls to QUICKSORT.</a:t>
                </a:r>
              </a:p>
              <a:p>
                <a:pPr lvl="2"/>
                <a:r>
                  <a:rPr lang="en-US" altLang="zh-TW" dirty="0">
                    <a:solidFill>
                      <a:srgbClr val="FF0000"/>
                    </a:solidFill>
                  </a:rPr>
                  <a:t>Combine</a:t>
                </a:r>
                <a:r>
                  <a:rPr lang="en-US" altLang="zh-TW" dirty="0"/>
                  <a:t>: No work is needed to combine the subarrays, because they are sorted in place.</a:t>
                </a:r>
              </a:p>
              <a:p>
                <a:pPr lvl="1"/>
                <a:r>
                  <a:rPr lang="en-US" altLang="zh-TW" dirty="0"/>
                  <a:t>Perform the divide step by a procedure PARTITION, which returns the index </a:t>
                </a:r>
                <a14:m>
                  <m:oMath xmlns:m="http://schemas.openxmlformats.org/officeDocument/2006/math">
                    <m:r>
                      <a:rPr lang="en-US" altLang="zh-TW" i="1" dirty="0" smtClean="0">
                        <a:latin typeface="Cambria Math" panose="02040503050406030204" pitchFamily="18" charset="0"/>
                      </a:rPr>
                      <m:t>𝑞</m:t>
                    </m:r>
                  </m:oMath>
                </a14:m>
                <a:r>
                  <a:rPr lang="en-US" altLang="zh-TW" dirty="0"/>
                  <a:t> that marks the position separating the subarrays.</a:t>
                </a:r>
              </a:p>
              <a:p>
                <a:endParaRPr lang="zh-TW" altLang="en-US" dirty="0"/>
              </a:p>
            </p:txBody>
          </p:sp>
        </mc:Choice>
        <mc:Fallback xmlns="">
          <p:sp>
            <p:nvSpPr>
              <p:cNvPr id="3" name="內容版面配置區 2">
                <a:extLst>
                  <a:ext uri="{FF2B5EF4-FFF2-40B4-BE49-F238E27FC236}">
                    <a16:creationId xmlns:a16="http://schemas.microsoft.com/office/drawing/2014/main" id="{1FD1AE69-A9F2-4713-9A96-839B60056805}"/>
                  </a:ext>
                </a:extLst>
              </p:cNvPr>
              <p:cNvSpPr>
                <a:spLocks noGrp="1" noRot="1" noChangeAspect="1" noMove="1" noResize="1" noEditPoints="1" noAdjustHandles="1" noChangeArrowheads="1" noChangeShapeType="1" noTextEdit="1"/>
              </p:cNvSpPr>
              <p:nvPr>
                <p:ph idx="1"/>
              </p:nvPr>
            </p:nvSpPr>
            <p:spPr>
              <a:blipFill>
                <a:blip r:embed="rId2"/>
                <a:stretch>
                  <a:fillRect l="-1111" t="-3862" r="-172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58240386-B209-45A9-8659-91A78ACD45EE}"/>
              </a:ext>
            </a:extLst>
          </p:cNvPr>
          <p:cNvSpPr>
            <a:spLocks noGrp="1"/>
          </p:cNvSpPr>
          <p:nvPr>
            <p:ph type="sldNum" sz="quarter" idx="12"/>
          </p:nvPr>
        </p:nvSpPr>
        <p:spPr/>
        <p:txBody>
          <a:bodyPr/>
          <a:lstStyle/>
          <a:p>
            <a:fld id="{C087288C-9883-4D44-B068-F26062673494}" type="slidenum">
              <a:rPr lang="zh-TW" altLang="en-US" smtClean="0"/>
              <a:t>3</a:t>
            </a:fld>
            <a:endParaRPr lang="zh-TW" altLang="en-US"/>
          </a:p>
        </p:txBody>
      </p:sp>
    </p:spTree>
    <p:extLst>
      <p:ext uri="{BB962C8B-B14F-4D97-AF65-F5344CB8AC3E}">
        <p14:creationId xmlns:p14="http://schemas.microsoft.com/office/powerpoint/2010/main" val="1673314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1F00574-8846-4567-A0F3-1C39F502B690}"/>
                  </a:ext>
                </a:extLst>
              </p:cNvPr>
              <p:cNvSpPr>
                <a:spLocks noGrp="1"/>
              </p:cNvSpPr>
              <p:nvPr>
                <p:ph idx="1"/>
              </p:nvPr>
            </p:nvSpPr>
            <p:spPr>
              <a:xfrm>
                <a:off x="609600" y="100668"/>
                <a:ext cx="10972800" cy="5920621"/>
              </a:xfrm>
            </p:spPr>
            <p:txBody>
              <a:bodyPr/>
              <a:lstStyle/>
              <a:p>
                <a:r>
                  <a:rPr lang="en-US" altLang="zh-TW" b="1" dirty="0"/>
                  <a:t>Guess</a:t>
                </a:r>
                <a:r>
                  <a:rPr lang="en-US" altLang="zh-TW" dirty="0"/>
                  <a:t>: </a:t>
                </a:r>
                <a14:m>
                  <m:oMath xmlns:m="http://schemas.openxmlformats.org/officeDocument/2006/math">
                    <m:r>
                      <a:rPr lang="en-US" altLang="zh-TW" b="0" i="1" smtClean="0">
                        <a:solidFill>
                          <a:srgbClr val="FF0000"/>
                        </a:solidFill>
                        <a:latin typeface="Cambria Math" panose="02040503050406030204" pitchFamily="18" charset="0"/>
                      </a:rPr>
                      <m:t>𝑇</m:t>
                    </m:r>
                    <m:d>
                      <m:dPr>
                        <m:ctrlPr>
                          <a:rPr lang="en-US" altLang="zh-TW" b="0" i="1" smtClean="0">
                            <a:solidFill>
                              <a:srgbClr val="FF0000"/>
                            </a:solidFill>
                            <a:latin typeface="Cambria Math" panose="02040503050406030204" pitchFamily="18" charset="0"/>
                          </a:rPr>
                        </m:ctrlPr>
                      </m:dPr>
                      <m:e>
                        <m:r>
                          <a:rPr lang="en-US" altLang="zh-TW" b="0" i="1" smtClean="0">
                            <a:solidFill>
                              <a:srgbClr val="FF0000"/>
                            </a:solidFill>
                            <a:latin typeface="Cambria Math" panose="02040503050406030204" pitchFamily="18" charset="0"/>
                          </a:rPr>
                          <m:t>𝑛</m:t>
                        </m:r>
                      </m:e>
                    </m:d>
                    <m:r>
                      <a:rPr lang="en-US" altLang="zh-TW" b="0" i="1" smtClean="0">
                        <a:solidFill>
                          <a:srgbClr val="FF0000"/>
                        </a:solidFill>
                        <a:latin typeface="Cambria Math" panose="02040503050406030204" pitchFamily="18" charset="0"/>
                        <a:ea typeface="Cambria Math" panose="02040503050406030204" pitchFamily="18" charset="0"/>
                      </a:rPr>
                      <m:t>≥</m:t>
                    </m:r>
                    <m:r>
                      <a:rPr lang="en-US" altLang="zh-TW" b="0" i="1" smtClean="0">
                        <a:solidFill>
                          <a:srgbClr val="FF0000"/>
                        </a:solidFill>
                        <a:latin typeface="Cambria Math" panose="02040503050406030204" pitchFamily="18" charset="0"/>
                        <a:ea typeface="Cambria Math" panose="02040503050406030204" pitchFamily="18" charset="0"/>
                      </a:rPr>
                      <m:t>𝑐</m:t>
                    </m:r>
                    <m:sSup>
                      <m:sSupPr>
                        <m:ctrlPr>
                          <a:rPr lang="en-US" altLang="zh-TW" b="0" i="1" smtClean="0">
                            <a:solidFill>
                              <a:srgbClr val="FF0000"/>
                            </a:solidFill>
                            <a:latin typeface="Cambria Math" panose="02040503050406030204" pitchFamily="18" charset="0"/>
                            <a:ea typeface="Cambria Math" panose="02040503050406030204" pitchFamily="18" charset="0"/>
                          </a:rPr>
                        </m:ctrlPr>
                      </m:sSupPr>
                      <m:e>
                        <m:r>
                          <a:rPr lang="en-US" altLang="zh-TW" b="0" i="1" smtClean="0">
                            <a:solidFill>
                              <a:srgbClr val="FF0000"/>
                            </a:solidFill>
                            <a:latin typeface="Cambria Math" panose="02040503050406030204" pitchFamily="18" charset="0"/>
                            <a:ea typeface="Cambria Math" panose="02040503050406030204" pitchFamily="18" charset="0"/>
                          </a:rPr>
                          <m:t>𝑛</m:t>
                        </m:r>
                      </m:e>
                      <m:sup>
                        <m:r>
                          <a:rPr lang="en-US" altLang="zh-TW" b="0" i="1" smtClean="0">
                            <a:solidFill>
                              <a:srgbClr val="FF0000"/>
                            </a:solidFill>
                            <a:latin typeface="Cambria Math" panose="02040503050406030204" pitchFamily="18" charset="0"/>
                            <a:ea typeface="Cambria Math" panose="02040503050406030204" pitchFamily="18" charset="0"/>
                          </a:rPr>
                          <m:t>2</m:t>
                        </m:r>
                      </m:sup>
                    </m:sSup>
                    <m:r>
                      <a:rPr lang="en-US" altLang="zh-TW" b="0" i="1" smtClean="0">
                        <a:solidFill>
                          <a:srgbClr val="FF0000"/>
                        </a:solidFill>
                        <a:latin typeface="Cambria Math" panose="02040503050406030204" pitchFamily="18" charset="0"/>
                        <a:ea typeface="Cambria Math" panose="02040503050406030204" pitchFamily="18" charset="0"/>
                      </a:rPr>
                      <m:t>−</m:t>
                    </m:r>
                    <m:r>
                      <a:rPr lang="en-US" altLang="zh-TW" b="0" i="1" smtClean="0">
                        <a:solidFill>
                          <a:srgbClr val="FF0000"/>
                        </a:solidFill>
                        <a:latin typeface="Cambria Math" panose="02040503050406030204" pitchFamily="18" charset="0"/>
                        <a:ea typeface="Cambria Math" panose="02040503050406030204" pitchFamily="18" charset="0"/>
                      </a:rPr>
                      <m:t>𝑑𝑛</m:t>
                    </m:r>
                  </m:oMath>
                </a14:m>
                <a:r>
                  <a:rPr lang="en-US" altLang="zh-TW" dirty="0">
                    <a:solidFill>
                      <a:srgbClr val="FF0000"/>
                    </a:solidFill>
                  </a:rPr>
                  <a:t>, for some </a:t>
                </a:r>
                <a14:m>
                  <m:oMath xmlns:m="http://schemas.openxmlformats.org/officeDocument/2006/math">
                    <m:r>
                      <a:rPr lang="en-US" altLang="zh-TW" i="1" dirty="0" smtClean="0">
                        <a:solidFill>
                          <a:srgbClr val="FF0000"/>
                        </a:solidFill>
                        <a:latin typeface="Cambria Math" panose="02040503050406030204" pitchFamily="18" charset="0"/>
                      </a:rPr>
                      <m:t>𝑐</m:t>
                    </m:r>
                  </m:oMath>
                </a14:m>
                <a:r>
                  <a:rPr lang="en-US" altLang="zh-TW" dirty="0"/>
                  <a:t>:</a:t>
                </a:r>
                <a:br>
                  <a:rPr lang="en-US" altLang="zh-TW" dirty="0"/>
                </a:br>
                <a14:m>
                  <m:oMath xmlns:m="http://schemas.openxmlformats.org/officeDocument/2006/math">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𝑛</m:t>
                        </m:r>
                      </m:e>
                    </m:d>
                    <m:r>
                      <a:rPr lang="en-US" altLang="zh-TW" i="1">
                        <a:latin typeface="Cambria Math" panose="02040503050406030204" pitchFamily="18" charset="0"/>
                      </a:rPr>
                      <m:t>=</m:t>
                    </m:r>
                    <m:func>
                      <m:funcPr>
                        <m:ctrlPr>
                          <a:rPr lang="en-US" altLang="zh-TW" i="1">
                            <a:latin typeface="Cambria Math" panose="02040503050406030204" pitchFamily="18" charset="0"/>
                          </a:rPr>
                        </m:ctrlPr>
                      </m:funcPr>
                      <m:fName>
                        <m:limLow>
                          <m:limLowPr>
                            <m:ctrlPr>
                              <a:rPr lang="en-US" altLang="zh-TW" i="1">
                                <a:latin typeface="Cambria Math" panose="02040503050406030204" pitchFamily="18" charset="0"/>
                              </a:rPr>
                            </m:ctrlPr>
                          </m:limLowPr>
                          <m:e>
                            <m:r>
                              <m:rPr>
                                <m:sty m:val="p"/>
                              </m:rPr>
                              <a:rPr lang="en-US" altLang="zh-TW">
                                <a:latin typeface="Cambria Math" panose="02040503050406030204" pitchFamily="18" charset="0"/>
                              </a:rPr>
                              <m:t>max</m:t>
                            </m:r>
                          </m:e>
                          <m:lim>
                            <m:r>
                              <a:rPr lang="en-US" altLang="zh-TW" i="1">
                                <a:latin typeface="Cambria Math" panose="02040503050406030204" pitchFamily="18" charset="0"/>
                              </a:rPr>
                              <m:t>0</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lim>
                        </m:limLow>
                      </m:fName>
                      <m:e>
                        <m:d>
                          <m:dPr>
                            <m:ctrlPr>
                              <a:rPr lang="en-US" altLang="zh-TW" i="1">
                                <a:latin typeface="Cambria Math" panose="02040503050406030204" pitchFamily="18" charset="0"/>
                              </a:rPr>
                            </m:ctrlPr>
                          </m:dPr>
                          <m:e>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𝑞</m:t>
                                </m:r>
                              </m:e>
                            </m:d>
                            <m:r>
                              <a:rPr lang="en-US" altLang="zh-TW" i="1">
                                <a:latin typeface="Cambria Math" panose="02040503050406030204" pitchFamily="18" charset="0"/>
                              </a:rPr>
                              <m:t>+</m:t>
                            </m:r>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m:t>
                                </m:r>
                                <m:r>
                                  <a:rPr lang="en-US" altLang="zh-TW" i="1">
                                    <a:latin typeface="Cambria Math" panose="02040503050406030204" pitchFamily="18" charset="0"/>
                                  </a:rPr>
                                  <m:t>𝑞</m:t>
                                </m:r>
                                <m:r>
                                  <a:rPr lang="en-US" altLang="zh-TW" i="1">
                                    <a:latin typeface="Cambria Math" panose="02040503050406030204" pitchFamily="18" charset="0"/>
                                  </a:rPr>
                                  <m:t>−1</m:t>
                                </m:r>
                              </m:e>
                            </m:d>
                          </m:e>
                        </m:d>
                      </m:e>
                    </m:func>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a14:m>
                <a:br>
                  <a:rPr lang="en-US" altLang="zh-TW" dirty="0">
                    <a:ea typeface="Cambria Math" panose="02040503050406030204" pitchFamily="18" charset="0"/>
                  </a:rPr>
                </a:b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func>
                      <m:funcPr>
                        <m:ctrlPr>
                          <a:rPr lang="en-US" altLang="zh-TW" i="1">
                            <a:latin typeface="Cambria Math" panose="02040503050406030204" pitchFamily="18" charset="0"/>
                          </a:rPr>
                        </m:ctrlPr>
                      </m:funcPr>
                      <m:fName>
                        <m:limLow>
                          <m:limLowPr>
                            <m:ctrlPr>
                              <a:rPr lang="en-US" altLang="zh-TW" i="1">
                                <a:latin typeface="Cambria Math" panose="02040503050406030204" pitchFamily="18" charset="0"/>
                              </a:rPr>
                            </m:ctrlPr>
                          </m:limLowPr>
                          <m:e>
                            <m:r>
                              <m:rPr>
                                <m:sty m:val="p"/>
                              </m:rPr>
                              <a:rPr lang="en-US" altLang="zh-TW">
                                <a:latin typeface="Cambria Math" panose="02040503050406030204" pitchFamily="18" charset="0"/>
                              </a:rPr>
                              <m:t>max</m:t>
                            </m:r>
                          </m:e>
                          <m:lim>
                            <m:r>
                              <a:rPr lang="en-US" altLang="zh-TW" i="1">
                                <a:latin typeface="Cambria Math" panose="02040503050406030204" pitchFamily="18" charset="0"/>
                              </a:rPr>
                              <m:t>0</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lim>
                        </m:limLow>
                      </m:fName>
                      <m:e>
                        <m:d>
                          <m:dPr>
                            <m:ctrlPr>
                              <a:rPr lang="en-US" altLang="zh-TW" i="1">
                                <a:latin typeface="Cambria Math" panose="02040503050406030204" pitchFamily="18" charset="0"/>
                              </a:rPr>
                            </m:ctrlPr>
                          </m:dPr>
                          <m:e>
                            <m:r>
                              <a:rPr lang="en-US" altLang="zh-TW" i="1" smtClean="0">
                                <a:solidFill>
                                  <a:schemeClr val="tx1"/>
                                </a:solidFill>
                                <a:latin typeface="Cambria Math" panose="02040503050406030204" pitchFamily="18" charset="0"/>
                                <a:ea typeface="Cambria Math" panose="02040503050406030204" pitchFamily="18" charset="0"/>
                              </a:rPr>
                              <m:t>𝑐</m:t>
                            </m:r>
                            <m:sSup>
                              <m:sSupPr>
                                <m:ctrlPr>
                                  <a:rPr lang="en-US" altLang="zh-TW" i="1">
                                    <a:solidFill>
                                      <a:schemeClr val="tx1"/>
                                    </a:solidFill>
                                    <a:latin typeface="Cambria Math" panose="02040503050406030204" pitchFamily="18" charset="0"/>
                                    <a:ea typeface="Cambria Math" panose="02040503050406030204" pitchFamily="18" charset="0"/>
                                  </a:rPr>
                                </m:ctrlPr>
                              </m:sSupPr>
                              <m:e>
                                <m:r>
                                  <a:rPr lang="en-US" altLang="zh-TW" b="0" i="1" smtClean="0">
                                    <a:solidFill>
                                      <a:schemeClr val="tx1"/>
                                    </a:solidFill>
                                    <a:latin typeface="Cambria Math" panose="02040503050406030204" pitchFamily="18" charset="0"/>
                                    <a:ea typeface="Cambria Math" panose="02040503050406030204" pitchFamily="18" charset="0"/>
                                  </a:rPr>
                                  <m:t>𝑞</m:t>
                                </m:r>
                              </m:e>
                              <m:sup>
                                <m:r>
                                  <a:rPr lang="en-US" altLang="zh-TW" i="1">
                                    <a:solidFill>
                                      <a:schemeClr val="tx1"/>
                                    </a:solidFill>
                                    <a:latin typeface="Cambria Math" panose="02040503050406030204" pitchFamily="18" charset="0"/>
                                    <a:ea typeface="Cambria Math" panose="02040503050406030204" pitchFamily="18" charset="0"/>
                                  </a:rPr>
                                  <m:t>2</m:t>
                                </m:r>
                              </m:sup>
                            </m:sSup>
                            <m:r>
                              <a:rPr lang="en-US" altLang="zh-TW" i="1">
                                <a:solidFill>
                                  <a:schemeClr val="tx1"/>
                                </a:solidFill>
                                <a:latin typeface="Cambria Math" panose="02040503050406030204" pitchFamily="18" charset="0"/>
                                <a:ea typeface="Cambria Math" panose="02040503050406030204" pitchFamily="18" charset="0"/>
                              </a:rPr>
                              <m:t>−</m:t>
                            </m:r>
                            <m:r>
                              <a:rPr lang="en-US" altLang="zh-TW" b="0" i="1" smtClean="0">
                                <a:solidFill>
                                  <a:schemeClr val="tx1"/>
                                </a:solidFill>
                                <a:latin typeface="Cambria Math" panose="02040503050406030204" pitchFamily="18" charset="0"/>
                                <a:ea typeface="Cambria Math" panose="02040503050406030204" pitchFamily="18" charset="0"/>
                              </a:rPr>
                              <m:t>𝑑𝑞</m:t>
                            </m:r>
                            <m:r>
                              <a:rPr lang="en-US" altLang="zh-TW" i="1">
                                <a:latin typeface="Cambria Math" panose="02040503050406030204" pitchFamily="18" charset="0"/>
                              </a:rPr>
                              <m:t>+</m:t>
                            </m:r>
                            <m:r>
                              <a:rPr lang="en-US" altLang="zh-TW" b="0" i="1" smtClean="0">
                                <a:latin typeface="Cambria Math" panose="02040503050406030204" pitchFamily="18" charset="0"/>
                              </a:rPr>
                              <m:t>𝑐</m:t>
                            </m:r>
                            <m:sSup>
                              <m:sSupPr>
                                <m:ctrlPr>
                                  <a:rPr lang="en-US" altLang="zh-TW" b="0" i="1" smtClean="0">
                                    <a:latin typeface="Cambria Math" panose="02040503050406030204" pitchFamily="18" charset="0"/>
                                  </a:rPr>
                                </m:ctrlPr>
                              </m:sSupPr>
                              <m:e>
                                <m:d>
                                  <m:dPr>
                                    <m:ctrlPr>
                                      <a:rPr lang="en-US" altLang="zh-TW" i="1">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m:t>
                                    </m:r>
                                    <m:r>
                                      <a:rPr lang="en-US" altLang="zh-TW" i="1">
                                        <a:latin typeface="Cambria Math" panose="02040503050406030204" pitchFamily="18" charset="0"/>
                                      </a:rPr>
                                      <m:t>𝑞</m:t>
                                    </m:r>
                                    <m:r>
                                      <a:rPr lang="en-US" altLang="zh-TW" i="1">
                                        <a:latin typeface="Cambria Math" panose="02040503050406030204" pitchFamily="18" charset="0"/>
                                      </a:rPr>
                                      <m:t>−1</m:t>
                                    </m:r>
                                  </m:e>
                                </m:d>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r>
                              <a:rPr lang="en-US" altLang="zh-TW" b="0" i="1" smtClean="0">
                                <a:latin typeface="Cambria Math" panose="02040503050406030204" pitchFamily="18" charset="0"/>
                              </a:rPr>
                              <m:t>𝑑𝑛</m:t>
                            </m:r>
                            <m:r>
                              <a:rPr lang="en-US" altLang="zh-TW" b="0" i="1" smtClean="0">
                                <a:latin typeface="Cambria Math" panose="02040503050406030204" pitchFamily="18" charset="0"/>
                              </a:rPr>
                              <m:t>+</m:t>
                            </m:r>
                            <m:r>
                              <a:rPr lang="en-US" altLang="zh-TW" b="0" i="1" smtClean="0">
                                <a:latin typeface="Cambria Math" panose="02040503050406030204" pitchFamily="18" charset="0"/>
                              </a:rPr>
                              <m:t>𝑑𝑞</m:t>
                            </m:r>
                            <m:r>
                              <a:rPr lang="en-US" altLang="zh-TW" b="0" i="1" smtClean="0">
                                <a:latin typeface="Cambria Math" panose="02040503050406030204" pitchFamily="18" charset="0"/>
                              </a:rPr>
                              <m:t>+</m:t>
                            </m:r>
                            <m:r>
                              <a:rPr lang="en-US" altLang="zh-TW" b="0" i="1" smtClean="0">
                                <a:latin typeface="Cambria Math" panose="02040503050406030204" pitchFamily="18" charset="0"/>
                              </a:rPr>
                              <m:t>𝑑</m:t>
                            </m:r>
                          </m:e>
                        </m:d>
                      </m:e>
                    </m:func>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a14:m>
                <a:br>
                  <a:rPr lang="en-US" altLang="zh-TW" dirty="0">
                    <a:ea typeface="Cambria Math" panose="02040503050406030204" pitchFamily="18" charset="0"/>
                  </a:rPr>
                </a:b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m:t>
                    </m:r>
                    <m:func>
                      <m:funcPr>
                        <m:ctrlPr>
                          <a:rPr lang="en-US" altLang="zh-TW" i="1">
                            <a:latin typeface="Cambria Math" panose="02040503050406030204" pitchFamily="18" charset="0"/>
                          </a:rPr>
                        </m:ctrlPr>
                      </m:funcPr>
                      <m:fName>
                        <m:limLow>
                          <m:limLowPr>
                            <m:ctrlPr>
                              <a:rPr lang="en-US" altLang="zh-TW" i="1">
                                <a:latin typeface="Cambria Math" panose="02040503050406030204" pitchFamily="18" charset="0"/>
                              </a:rPr>
                            </m:ctrlPr>
                          </m:limLowPr>
                          <m:e>
                            <m:r>
                              <m:rPr>
                                <m:sty m:val="p"/>
                              </m:rPr>
                              <a:rPr lang="en-US" altLang="zh-TW">
                                <a:latin typeface="Cambria Math" panose="02040503050406030204" pitchFamily="18" charset="0"/>
                              </a:rPr>
                              <m:t>max</m:t>
                            </m:r>
                          </m:e>
                          <m:lim>
                            <m:r>
                              <a:rPr lang="en-US" altLang="zh-TW" i="1">
                                <a:latin typeface="Cambria Math" panose="02040503050406030204" pitchFamily="18" charset="0"/>
                              </a:rPr>
                              <m:t>0</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lim>
                        </m:limLow>
                      </m:fName>
                      <m:e>
                        <m:d>
                          <m:dPr>
                            <m:ctrlPr>
                              <a:rPr lang="en-US" altLang="zh-TW" i="1">
                                <a:latin typeface="Cambria Math" panose="02040503050406030204" pitchFamily="18" charset="0"/>
                              </a:rPr>
                            </m:ctrlPr>
                          </m:dPr>
                          <m:e>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𝑞</m:t>
                                </m:r>
                              </m:e>
                              <m:sup>
                                <m:r>
                                  <a:rPr lang="en-US" altLang="zh-TW" i="1">
                                    <a:latin typeface="Cambria Math" panose="02040503050406030204" pitchFamily="18" charset="0"/>
                                    <a:ea typeface="Cambria Math" panose="02040503050406030204" pitchFamily="18" charset="0"/>
                                  </a:rPr>
                                  <m:t>2</m:t>
                                </m:r>
                              </m:sup>
                            </m:sSup>
                            <m:r>
                              <a:rPr lang="en-US" altLang="zh-TW" i="1">
                                <a:latin typeface="Cambria Math" panose="02040503050406030204" pitchFamily="18" charset="0"/>
                              </a:rPr>
                              <m:t>+</m:t>
                            </m:r>
                            <m:sSup>
                              <m:sSupPr>
                                <m:ctrlPr>
                                  <a:rPr lang="en-US" altLang="zh-TW" i="1">
                                    <a:latin typeface="Cambria Math" panose="02040503050406030204" pitchFamily="18" charset="0"/>
                                  </a:rPr>
                                </m:ctrlPr>
                              </m:sSupPr>
                              <m:e>
                                <m:d>
                                  <m:dPr>
                                    <m:ctrlPr>
                                      <a:rPr lang="en-US" altLang="zh-TW" i="1">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m:t>
                                    </m:r>
                                    <m:r>
                                      <a:rPr lang="en-US" altLang="zh-TW" i="1">
                                        <a:latin typeface="Cambria Math" panose="02040503050406030204" pitchFamily="18" charset="0"/>
                                      </a:rPr>
                                      <m:t>𝑞</m:t>
                                    </m:r>
                                    <m:r>
                                      <a:rPr lang="en-US" altLang="zh-TW" i="1">
                                        <a:latin typeface="Cambria Math" panose="02040503050406030204" pitchFamily="18" charset="0"/>
                                      </a:rPr>
                                      <m:t>−1</m:t>
                                    </m:r>
                                  </m:e>
                                </m:d>
                              </m:e>
                              <m:sup>
                                <m:r>
                                  <a:rPr lang="en-US" altLang="zh-TW" i="1">
                                    <a:latin typeface="Cambria Math" panose="02040503050406030204" pitchFamily="18" charset="0"/>
                                  </a:rPr>
                                  <m:t>2</m:t>
                                </m:r>
                              </m:sup>
                            </m:sSup>
                          </m:e>
                        </m:d>
                      </m:e>
                    </m:func>
                    <m:r>
                      <a:rPr lang="en-US" altLang="zh-TW" i="1">
                        <a:latin typeface="Cambria Math" panose="02040503050406030204" pitchFamily="18" charset="0"/>
                      </a:rPr>
                      <m:t>−</m:t>
                    </m:r>
                    <m:r>
                      <a:rPr lang="en-US" altLang="zh-TW" b="0" i="1" smtClean="0">
                        <a:latin typeface="Cambria Math" panose="02040503050406030204" pitchFamily="18" charset="0"/>
                      </a:rPr>
                      <m:t>𝑑</m:t>
                    </m:r>
                    <m:d>
                      <m:dPr>
                        <m:ctrlPr>
                          <a:rPr lang="en-US" altLang="zh-TW" i="1">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−1</m:t>
                        </m:r>
                      </m:e>
                    </m:d>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a14:m>
                <a:br>
                  <a:rPr lang="en-US" altLang="zh-TW" dirty="0">
                    <a:ea typeface="Cambria Math" panose="02040503050406030204" pitchFamily="18" charset="0"/>
                  </a:rPr>
                </a:br>
                <a14:m>
                  <m:oMath xmlns:m="http://schemas.openxmlformats.org/officeDocument/2006/math">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m:t>
                    </m:r>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𝑛</m:t>
                        </m:r>
                      </m:e>
                      <m:sup>
                        <m:r>
                          <a:rPr lang="en-US" altLang="zh-TW" i="1">
                            <a:latin typeface="Cambria Math" panose="02040503050406030204" pitchFamily="18" charset="0"/>
                            <a:ea typeface="Cambria Math" panose="02040503050406030204" pitchFamily="18" charset="0"/>
                          </a:rPr>
                          <m:t>2</m:t>
                        </m:r>
                      </m:sup>
                    </m:sSup>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2</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r>
                          <m:rPr>
                            <m:nor/>
                          </m:rPr>
                          <a:rPr lang="en-US" altLang="zh-TW" dirty="0"/>
                          <m:t> </m:t>
                        </m:r>
                      </m:e>
                    </m:d>
                    <m:r>
                      <a:rPr lang="en-US" altLang="zh-TW" i="1">
                        <a:latin typeface="Cambria Math" panose="02040503050406030204" pitchFamily="18" charset="0"/>
                      </a:rPr>
                      <m:t>−</m:t>
                    </m:r>
                    <m:r>
                      <a:rPr lang="en-US" altLang="zh-TW" i="1">
                        <a:latin typeface="Cambria Math" panose="02040503050406030204" pitchFamily="18" charset="0"/>
                      </a:rPr>
                      <m:t>𝑑</m:t>
                    </m:r>
                    <m:d>
                      <m:dPr>
                        <m:ctrlPr>
                          <a:rPr lang="en-US" altLang="zh-TW" i="1">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−1</m:t>
                        </m:r>
                      </m:e>
                    </m:d>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a14:m>
                <a:br>
                  <a:rPr lang="en-US" altLang="zh-TW" dirty="0">
                    <a:ea typeface="Cambria Math" panose="02040503050406030204" pitchFamily="18" charset="0"/>
                  </a:rPr>
                </a:br>
                <a14:m>
                  <m:oMath xmlns:m="http://schemas.openxmlformats.org/officeDocument/2006/math">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𝑛</m:t>
                        </m:r>
                      </m:e>
                      <m:sup>
                        <m:r>
                          <a:rPr lang="en-US" altLang="zh-TW" i="1">
                            <a:latin typeface="Cambria Math" panose="02040503050406030204" pitchFamily="18" charset="0"/>
                            <a:ea typeface="Cambria Math" panose="02040503050406030204" pitchFamily="18" charset="0"/>
                          </a:rPr>
                          <m:t>2</m:t>
                        </m:r>
                      </m:sup>
                    </m:sSup>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𝑑𝑛</m:t>
                    </m:r>
                    <m:r>
                      <a:rPr lang="en-US" altLang="zh-TW" b="0"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2</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r>
                          <m:rPr>
                            <m:nor/>
                          </m:rPr>
                          <a:rPr lang="en-US" altLang="zh-TW" dirty="0"/>
                          <m:t> </m:t>
                        </m:r>
                      </m:e>
                    </m:d>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𝑑</m:t>
                    </m:r>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a14:m>
                <a:br>
                  <a:rPr lang="en-US" altLang="zh-TW" dirty="0">
                    <a:ea typeface="Cambria Math" panose="02040503050406030204" pitchFamily="18" charset="0"/>
                  </a:rPr>
                </a:b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𝑛</m:t>
                        </m:r>
                      </m:e>
                      <m:sup>
                        <m:r>
                          <a:rPr lang="en-US" altLang="zh-TW" i="1">
                            <a:latin typeface="Cambria Math" panose="02040503050406030204" pitchFamily="18" charset="0"/>
                            <a:ea typeface="Cambria Math" panose="02040503050406030204" pitchFamily="18" charset="0"/>
                          </a:rPr>
                          <m:t>2</m:t>
                        </m:r>
                      </m:sup>
                    </m:sSup>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𝑑𝑛</m:t>
                    </m:r>
                    <m:r>
                      <a:rPr lang="en-US" altLang="zh-TW" b="0" i="1" smtClean="0">
                        <a:latin typeface="Cambria Math" panose="02040503050406030204" pitchFamily="18" charset="0"/>
                        <a:ea typeface="Cambria Math" panose="02040503050406030204" pitchFamily="18" charset="0"/>
                      </a:rPr>
                      <m:t>     </m:t>
                    </m:r>
                    <m:r>
                      <m:rPr>
                        <m:sty m:val="p"/>
                      </m:rPr>
                      <a:rPr lang="en-US" altLang="zh-TW" b="0" i="0" smtClean="0">
                        <a:latin typeface="Cambria Math" panose="02040503050406030204" pitchFamily="18" charset="0"/>
                        <a:ea typeface="Cambria Math" panose="02040503050406030204" pitchFamily="18" charset="0"/>
                      </a:rPr>
                      <m:t>if</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2</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r>
                          <m:rPr>
                            <m:nor/>
                          </m:rPr>
                          <a:rPr lang="en-US" altLang="zh-TW" dirty="0"/>
                          <m:t> </m:t>
                        </m:r>
                      </m:e>
                    </m:d>
                    <m:r>
                      <a:rPr lang="en-US" altLang="zh-TW" i="1" dirty="0">
                        <a:latin typeface="Cambria Math" panose="02040503050406030204" pitchFamily="18" charset="0"/>
                      </a:rPr>
                      <m:t>+</m:t>
                    </m:r>
                    <m:r>
                      <a:rPr lang="en-US" altLang="zh-TW" i="1" dirty="0">
                        <a:latin typeface="Cambria Math" panose="02040503050406030204" pitchFamily="18" charset="0"/>
                      </a:rPr>
                      <m:t>𝑑</m:t>
                    </m:r>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0</m:t>
                    </m:r>
                  </m:oMath>
                </a14:m>
                <a:endParaRPr lang="zh-TW" altLang="en-US" dirty="0"/>
              </a:p>
            </p:txBody>
          </p:sp>
        </mc:Choice>
        <mc:Fallback xmlns="">
          <p:sp>
            <p:nvSpPr>
              <p:cNvPr id="3" name="內容版面配置區 2">
                <a:extLst>
                  <a:ext uri="{FF2B5EF4-FFF2-40B4-BE49-F238E27FC236}">
                    <a16:creationId xmlns:a16="http://schemas.microsoft.com/office/drawing/2014/main" id="{E1F00574-8846-4567-A0F3-1C39F502B690}"/>
                  </a:ext>
                </a:extLst>
              </p:cNvPr>
              <p:cNvSpPr>
                <a:spLocks noGrp="1" noRot="1" noChangeAspect="1" noMove="1" noResize="1" noEditPoints="1" noAdjustHandles="1" noChangeArrowheads="1" noChangeShapeType="1" noTextEdit="1"/>
              </p:cNvSpPr>
              <p:nvPr>
                <p:ph idx="1"/>
              </p:nvPr>
            </p:nvSpPr>
            <p:spPr>
              <a:xfrm>
                <a:off x="609600" y="100668"/>
                <a:ext cx="10972800" cy="5920621"/>
              </a:xfrm>
              <a:blipFill>
                <a:blip r:embed="rId2"/>
                <a:stretch>
                  <a:fillRect l="-1278" t="-133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72CFAA2F-4D9A-47E8-900D-46FB3485540C}"/>
              </a:ext>
            </a:extLst>
          </p:cNvPr>
          <p:cNvSpPr>
            <a:spLocks noGrp="1"/>
          </p:cNvSpPr>
          <p:nvPr>
            <p:ph type="sldNum" sz="quarter" idx="12"/>
          </p:nvPr>
        </p:nvSpPr>
        <p:spPr/>
        <p:txBody>
          <a:bodyPr/>
          <a:lstStyle/>
          <a:p>
            <a:fld id="{C087288C-9883-4D44-B068-F26062673494}" type="slidenum">
              <a:rPr lang="zh-TW" altLang="en-US" smtClean="0"/>
              <a:t>30</a:t>
            </a:fld>
            <a:endParaRPr lang="zh-TW" altLang="en-US"/>
          </a:p>
        </p:txBody>
      </p:sp>
    </p:spTree>
    <p:extLst>
      <p:ext uri="{BB962C8B-B14F-4D97-AF65-F5344CB8AC3E}">
        <p14:creationId xmlns:p14="http://schemas.microsoft.com/office/powerpoint/2010/main" val="693881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E1F00574-8846-4567-A0F3-1C39F502B690}"/>
                  </a:ext>
                </a:extLst>
              </p:cNvPr>
              <p:cNvSpPr>
                <a:spLocks noGrp="1"/>
              </p:cNvSpPr>
              <p:nvPr>
                <p:ph idx="1"/>
              </p:nvPr>
            </p:nvSpPr>
            <p:spPr>
              <a:xfrm>
                <a:off x="609600" y="100668"/>
                <a:ext cx="10972800" cy="5920621"/>
              </a:xfrm>
            </p:spPr>
            <p:txBody>
              <a:bodyPr/>
              <a:lstStyle/>
              <a:p>
                <a:r>
                  <a:rPr lang="en-US" altLang="zh-TW" b="1" dirty="0"/>
                  <a:t>Guess</a:t>
                </a:r>
                <a:r>
                  <a:rPr lang="en-US" altLang="zh-TW" dirty="0"/>
                  <a:t>: </a:t>
                </a:r>
                <a14:m>
                  <m:oMath xmlns:m="http://schemas.openxmlformats.org/officeDocument/2006/math">
                    <m:r>
                      <a:rPr lang="en-US" altLang="zh-TW" b="0" i="1" smtClean="0">
                        <a:solidFill>
                          <a:srgbClr val="FF0000"/>
                        </a:solidFill>
                        <a:latin typeface="Cambria Math" panose="02040503050406030204" pitchFamily="18" charset="0"/>
                      </a:rPr>
                      <m:t>𝑇</m:t>
                    </m:r>
                    <m:d>
                      <m:dPr>
                        <m:ctrlPr>
                          <a:rPr lang="en-US" altLang="zh-TW" b="0" i="1" smtClean="0">
                            <a:solidFill>
                              <a:srgbClr val="FF0000"/>
                            </a:solidFill>
                            <a:latin typeface="Cambria Math" panose="02040503050406030204" pitchFamily="18" charset="0"/>
                          </a:rPr>
                        </m:ctrlPr>
                      </m:dPr>
                      <m:e>
                        <m:r>
                          <a:rPr lang="en-US" altLang="zh-TW" b="0" i="1" smtClean="0">
                            <a:solidFill>
                              <a:srgbClr val="FF0000"/>
                            </a:solidFill>
                            <a:latin typeface="Cambria Math" panose="02040503050406030204" pitchFamily="18" charset="0"/>
                          </a:rPr>
                          <m:t>𝑛</m:t>
                        </m:r>
                      </m:e>
                    </m:d>
                    <m:r>
                      <a:rPr lang="en-US" altLang="zh-TW" b="0" i="1" smtClean="0">
                        <a:solidFill>
                          <a:srgbClr val="FF0000"/>
                        </a:solidFill>
                        <a:latin typeface="Cambria Math" panose="02040503050406030204" pitchFamily="18" charset="0"/>
                        <a:ea typeface="Cambria Math" panose="02040503050406030204" pitchFamily="18" charset="0"/>
                      </a:rPr>
                      <m:t>≥</m:t>
                    </m:r>
                    <m:r>
                      <a:rPr lang="en-US" altLang="zh-TW" b="0" i="1" smtClean="0">
                        <a:solidFill>
                          <a:srgbClr val="FF0000"/>
                        </a:solidFill>
                        <a:latin typeface="Cambria Math" panose="02040503050406030204" pitchFamily="18" charset="0"/>
                        <a:ea typeface="Cambria Math" panose="02040503050406030204" pitchFamily="18" charset="0"/>
                      </a:rPr>
                      <m:t>𝑐</m:t>
                    </m:r>
                    <m:sSup>
                      <m:sSupPr>
                        <m:ctrlPr>
                          <a:rPr lang="en-US" altLang="zh-TW" b="0" i="1" smtClean="0">
                            <a:solidFill>
                              <a:srgbClr val="FF0000"/>
                            </a:solidFill>
                            <a:latin typeface="Cambria Math" panose="02040503050406030204" pitchFamily="18" charset="0"/>
                            <a:ea typeface="Cambria Math" panose="02040503050406030204" pitchFamily="18" charset="0"/>
                          </a:rPr>
                        </m:ctrlPr>
                      </m:sSupPr>
                      <m:e>
                        <m:r>
                          <a:rPr lang="en-US" altLang="zh-TW" b="0" i="1" smtClean="0">
                            <a:solidFill>
                              <a:srgbClr val="FF0000"/>
                            </a:solidFill>
                            <a:latin typeface="Cambria Math" panose="02040503050406030204" pitchFamily="18" charset="0"/>
                            <a:ea typeface="Cambria Math" panose="02040503050406030204" pitchFamily="18" charset="0"/>
                          </a:rPr>
                          <m:t>𝑛</m:t>
                        </m:r>
                      </m:e>
                      <m:sup>
                        <m:r>
                          <a:rPr lang="en-US" altLang="zh-TW" b="0" i="1" smtClean="0">
                            <a:solidFill>
                              <a:srgbClr val="FF0000"/>
                            </a:solidFill>
                            <a:latin typeface="Cambria Math" panose="02040503050406030204" pitchFamily="18" charset="0"/>
                            <a:ea typeface="Cambria Math" panose="02040503050406030204" pitchFamily="18" charset="0"/>
                          </a:rPr>
                          <m:t>2</m:t>
                        </m:r>
                      </m:sup>
                    </m:sSup>
                  </m:oMath>
                </a14:m>
                <a:r>
                  <a:rPr lang="en-US" altLang="zh-TW" dirty="0">
                    <a:solidFill>
                      <a:srgbClr val="FF0000"/>
                    </a:solidFill>
                  </a:rPr>
                  <a:t>, for some </a:t>
                </a:r>
                <a14:m>
                  <m:oMath xmlns:m="http://schemas.openxmlformats.org/officeDocument/2006/math">
                    <m:r>
                      <a:rPr lang="en-US" altLang="zh-TW" i="1" dirty="0" smtClean="0">
                        <a:solidFill>
                          <a:srgbClr val="FF0000"/>
                        </a:solidFill>
                        <a:latin typeface="Cambria Math" panose="02040503050406030204" pitchFamily="18" charset="0"/>
                      </a:rPr>
                      <m:t>𝑐</m:t>
                    </m:r>
                  </m:oMath>
                </a14:m>
                <a:r>
                  <a:rPr lang="en-US" altLang="zh-TW" dirty="0"/>
                  <a:t>:</a:t>
                </a:r>
                <a:br>
                  <a:rPr lang="en-US" altLang="zh-TW" dirty="0"/>
                </a:br>
                <a14:m>
                  <m:oMath xmlns:m="http://schemas.openxmlformats.org/officeDocument/2006/math">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𝑛</m:t>
                        </m:r>
                      </m:e>
                    </m:d>
                    <m:r>
                      <a:rPr lang="en-US" altLang="zh-TW" i="1">
                        <a:latin typeface="Cambria Math" panose="02040503050406030204" pitchFamily="18" charset="0"/>
                      </a:rPr>
                      <m:t>=</m:t>
                    </m:r>
                    <m:func>
                      <m:funcPr>
                        <m:ctrlPr>
                          <a:rPr lang="en-US" altLang="zh-TW" i="1">
                            <a:latin typeface="Cambria Math" panose="02040503050406030204" pitchFamily="18" charset="0"/>
                          </a:rPr>
                        </m:ctrlPr>
                      </m:funcPr>
                      <m:fName>
                        <m:limLow>
                          <m:limLowPr>
                            <m:ctrlPr>
                              <a:rPr lang="en-US" altLang="zh-TW" i="1">
                                <a:latin typeface="Cambria Math" panose="02040503050406030204" pitchFamily="18" charset="0"/>
                              </a:rPr>
                            </m:ctrlPr>
                          </m:limLowPr>
                          <m:e>
                            <m:r>
                              <m:rPr>
                                <m:sty m:val="p"/>
                              </m:rPr>
                              <a:rPr lang="en-US" altLang="zh-TW">
                                <a:latin typeface="Cambria Math" panose="02040503050406030204" pitchFamily="18" charset="0"/>
                              </a:rPr>
                              <m:t>max</m:t>
                            </m:r>
                          </m:e>
                          <m:lim>
                            <m:r>
                              <a:rPr lang="en-US" altLang="zh-TW" i="1">
                                <a:latin typeface="Cambria Math" panose="02040503050406030204" pitchFamily="18" charset="0"/>
                              </a:rPr>
                              <m:t>0</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lim>
                        </m:limLow>
                      </m:fName>
                      <m:e>
                        <m:d>
                          <m:dPr>
                            <m:ctrlPr>
                              <a:rPr lang="en-US" altLang="zh-TW" i="1">
                                <a:latin typeface="Cambria Math" panose="02040503050406030204" pitchFamily="18" charset="0"/>
                              </a:rPr>
                            </m:ctrlPr>
                          </m:dPr>
                          <m:e>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𝑞</m:t>
                                </m:r>
                              </m:e>
                            </m:d>
                            <m:r>
                              <a:rPr lang="en-US" altLang="zh-TW" i="1">
                                <a:latin typeface="Cambria Math" panose="02040503050406030204" pitchFamily="18" charset="0"/>
                              </a:rPr>
                              <m:t>+</m:t>
                            </m:r>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m:t>
                                </m:r>
                                <m:r>
                                  <a:rPr lang="en-US" altLang="zh-TW" i="1">
                                    <a:latin typeface="Cambria Math" panose="02040503050406030204" pitchFamily="18" charset="0"/>
                                  </a:rPr>
                                  <m:t>𝑞</m:t>
                                </m:r>
                                <m:r>
                                  <a:rPr lang="en-US" altLang="zh-TW" i="1">
                                    <a:latin typeface="Cambria Math" panose="02040503050406030204" pitchFamily="18" charset="0"/>
                                  </a:rPr>
                                  <m:t>−1</m:t>
                                </m:r>
                              </m:e>
                            </m:d>
                          </m:e>
                        </m:d>
                      </m:e>
                    </m:func>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a14:m>
                <a:br>
                  <a:rPr lang="en-US" altLang="zh-TW" dirty="0">
                    <a:ea typeface="Cambria Math" panose="02040503050406030204" pitchFamily="18" charset="0"/>
                  </a:rPr>
                </a:b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func>
                      <m:funcPr>
                        <m:ctrlPr>
                          <a:rPr lang="en-US" altLang="zh-TW" i="1">
                            <a:latin typeface="Cambria Math" panose="02040503050406030204" pitchFamily="18" charset="0"/>
                          </a:rPr>
                        </m:ctrlPr>
                      </m:funcPr>
                      <m:fName>
                        <m:limLow>
                          <m:limLowPr>
                            <m:ctrlPr>
                              <a:rPr lang="en-US" altLang="zh-TW" i="1">
                                <a:latin typeface="Cambria Math" panose="02040503050406030204" pitchFamily="18" charset="0"/>
                              </a:rPr>
                            </m:ctrlPr>
                          </m:limLowPr>
                          <m:e>
                            <m:r>
                              <m:rPr>
                                <m:sty m:val="p"/>
                              </m:rPr>
                              <a:rPr lang="en-US" altLang="zh-TW">
                                <a:latin typeface="Cambria Math" panose="02040503050406030204" pitchFamily="18" charset="0"/>
                              </a:rPr>
                              <m:t>max</m:t>
                            </m:r>
                          </m:e>
                          <m:lim>
                            <m:r>
                              <a:rPr lang="en-US" altLang="zh-TW" i="1">
                                <a:latin typeface="Cambria Math" panose="02040503050406030204" pitchFamily="18" charset="0"/>
                              </a:rPr>
                              <m:t>0</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lim>
                        </m:limLow>
                      </m:fName>
                      <m:e>
                        <m:d>
                          <m:dPr>
                            <m:ctrlPr>
                              <a:rPr lang="en-US" altLang="zh-TW" i="1">
                                <a:latin typeface="Cambria Math" panose="02040503050406030204" pitchFamily="18" charset="0"/>
                              </a:rPr>
                            </m:ctrlPr>
                          </m:dPr>
                          <m:e>
                            <m:r>
                              <a:rPr lang="en-US" altLang="zh-TW" i="1" smtClean="0">
                                <a:solidFill>
                                  <a:schemeClr val="tx1"/>
                                </a:solidFill>
                                <a:latin typeface="Cambria Math" panose="02040503050406030204" pitchFamily="18" charset="0"/>
                                <a:ea typeface="Cambria Math" panose="02040503050406030204" pitchFamily="18" charset="0"/>
                              </a:rPr>
                              <m:t>𝑐</m:t>
                            </m:r>
                            <m:sSup>
                              <m:sSupPr>
                                <m:ctrlPr>
                                  <a:rPr lang="en-US" altLang="zh-TW" i="1">
                                    <a:solidFill>
                                      <a:schemeClr val="tx1"/>
                                    </a:solidFill>
                                    <a:latin typeface="Cambria Math" panose="02040503050406030204" pitchFamily="18" charset="0"/>
                                    <a:ea typeface="Cambria Math" panose="02040503050406030204" pitchFamily="18" charset="0"/>
                                  </a:rPr>
                                </m:ctrlPr>
                              </m:sSupPr>
                              <m:e>
                                <m:r>
                                  <a:rPr lang="en-US" altLang="zh-TW" b="0" i="1" smtClean="0">
                                    <a:solidFill>
                                      <a:schemeClr val="tx1"/>
                                    </a:solidFill>
                                    <a:latin typeface="Cambria Math" panose="02040503050406030204" pitchFamily="18" charset="0"/>
                                    <a:ea typeface="Cambria Math" panose="02040503050406030204" pitchFamily="18" charset="0"/>
                                  </a:rPr>
                                  <m:t>𝑞</m:t>
                                </m:r>
                              </m:e>
                              <m:sup>
                                <m:r>
                                  <a:rPr lang="en-US" altLang="zh-TW" i="1">
                                    <a:solidFill>
                                      <a:schemeClr val="tx1"/>
                                    </a:solidFill>
                                    <a:latin typeface="Cambria Math" panose="02040503050406030204" pitchFamily="18" charset="0"/>
                                    <a:ea typeface="Cambria Math" panose="02040503050406030204" pitchFamily="18" charset="0"/>
                                  </a:rPr>
                                  <m:t>2</m:t>
                                </m:r>
                              </m:sup>
                            </m:sSup>
                            <m:r>
                              <a:rPr lang="en-US" altLang="zh-TW" i="1">
                                <a:latin typeface="Cambria Math" panose="02040503050406030204" pitchFamily="18" charset="0"/>
                              </a:rPr>
                              <m:t>+</m:t>
                            </m:r>
                            <m:r>
                              <a:rPr lang="en-US" altLang="zh-TW" b="0" i="1" smtClean="0">
                                <a:latin typeface="Cambria Math" panose="02040503050406030204" pitchFamily="18" charset="0"/>
                              </a:rPr>
                              <m:t>𝑐</m:t>
                            </m:r>
                            <m:sSup>
                              <m:sSupPr>
                                <m:ctrlPr>
                                  <a:rPr lang="en-US" altLang="zh-TW" b="0" i="1" smtClean="0">
                                    <a:latin typeface="Cambria Math" panose="02040503050406030204" pitchFamily="18" charset="0"/>
                                  </a:rPr>
                                </m:ctrlPr>
                              </m:sSupPr>
                              <m:e>
                                <m:d>
                                  <m:dPr>
                                    <m:ctrlPr>
                                      <a:rPr lang="en-US" altLang="zh-TW" i="1">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m:t>
                                    </m:r>
                                    <m:r>
                                      <a:rPr lang="en-US" altLang="zh-TW" i="1">
                                        <a:latin typeface="Cambria Math" panose="02040503050406030204" pitchFamily="18" charset="0"/>
                                      </a:rPr>
                                      <m:t>𝑞</m:t>
                                    </m:r>
                                    <m:r>
                                      <a:rPr lang="en-US" altLang="zh-TW" i="1">
                                        <a:latin typeface="Cambria Math" panose="02040503050406030204" pitchFamily="18" charset="0"/>
                                      </a:rPr>
                                      <m:t>−1</m:t>
                                    </m:r>
                                  </m:e>
                                </m:d>
                              </m:e>
                              <m:sup>
                                <m:r>
                                  <a:rPr lang="en-US" altLang="zh-TW" b="0" i="1" smtClean="0">
                                    <a:latin typeface="Cambria Math" panose="02040503050406030204" pitchFamily="18" charset="0"/>
                                  </a:rPr>
                                  <m:t>2</m:t>
                                </m:r>
                              </m:sup>
                            </m:sSup>
                          </m:e>
                        </m:d>
                      </m:e>
                    </m:func>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a14:m>
                <a:br>
                  <a:rPr lang="en-US" altLang="zh-TW" dirty="0">
                    <a:ea typeface="Cambria Math" panose="02040503050406030204" pitchFamily="18" charset="0"/>
                  </a:rPr>
                </a:b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m:t>
                    </m:r>
                    <m:func>
                      <m:funcPr>
                        <m:ctrlPr>
                          <a:rPr lang="en-US" altLang="zh-TW" i="1">
                            <a:latin typeface="Cambria Math" panose="02040503050406030204" pitchFamily="18" charset="0"/>
                          </a:rPr>
                        </m:ctrlPr>
                      </m:funcPr>
                      <m:fName>
                        <m:limLow>
                          <m:limLowPr>
                            <m:ctrlPr>
                              <a:rPr lang="en-US" altLang="zh-TW" i="1">
                                <a:latin typeface="Cambria Math" panose="02040503050406030204" pitchFamily="18" charset="0"/>
                              </a:rPr>
                            </m:ctrlPr>
                          </m:limLowPr>
                          <m:e>
                            <m:r>
                              <m:rPr>
                                <m:sty m:val="p"/>
                              </m:rPr>
                              <a:rPr lang="en-US" altLang="zh-TW">
                                <a:latin typeface="Cambria Math" panose="02040503050406030204" pitchFamily="18" charset="0"/>
                              </a:rPr>
                              <m:t>max</m:t>
                            </m:r>
                          </m:e>
                          <m:lim>
                            <m:r>
                              <a:rPr lang="en-US" altLang="zh-TW" i="1">
                                <a:latin typeface="Cambria Math" panose="02040503050406030204" pitchFamily="18" charset="0"/>
                              </a:rPr>
                              <m:t>0</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lim>
                        </m:limLow>
                      </m:fName>
                      <m:e>
                        <m:d>
                          <m:dPr>
                            <m:ctrlPr>
                              <a:rPr lang="en-US" altLang="zh-TW" i="1">
                                <a:latin typeface="Cambria Math" panose="02040503050406030204" pitchFamily="18" charset="0"/>
                              </a:rPr>
                            </m:ctrlPr>
                          </m:dPr>
                          <m:e>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𝑞</m:t>
                                </m:r>
                              </m:e>
                              <m:sup>
                                <m:r>
                                  <a:rPr lang="en-US" altLang="zh-TW" i="1">
                                    <a:latin typeface="Cambria Math" panose="02040503050406030204" pitchFamily="18" charset="0"/>
                                    <a:ea typeface="Cambria Math" panose="02040503050406030204" pitchFamily="18" charset="0"/>
                                  </a:rPr>
                                  <m:t>2</m:t>
                                </m:r>
                              </m:sup>
                            </m:sSup>
                            <m:r>
                              <a:rPr lang="en-US" altLang="zh-TW" i="1">
                                <a:latin typeface="Cambria Math" panose="02040503050406030204" pitchFamily="18" charset="0"/>
                              </a:rPr>
                              <m:t>+</m:t>
                            </m:r>
                            <m:sSup>
                              <m:sSupPr>
                                <m:ctrlPr>
                                  <a:rPr lang="en-US" altLang="zh-TW" i="1">
                                    <a:latin typeface="Cambria Math" panose="02040503050406030204" pitchFamily="18" charset="0"/>
                                  </a:rPr>
                                </m:ctrlPr>
                              </m:sSupPr>
                              <m:e>
                                <m:d>
                                  <m:dPr>
                                    <m:ctrlPr>
                                      <a:rPr lang="en-US" altLang="zh-TW" i="1">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m:t>
                                    </m:r>
                                    <m:r>
                                      <a:rPr lang="en-US" altLang="zh-TW" i="1">
                                        <a:latin typeface="Cambria Math" panose="02040503050406030204" pitchFamily="18" charset="0"/>
                                      </a:rPr>
                                      <m:t>𝑞</m:t>
                                    </m:r>
                                    <m:r>
                                      <a:rPr lang="en-US" altLang="zh-TW" i="1">
                                        <a:latin typeface="Cambria Math" panose="02040503050406030204" pitchFamily="18" charset="0"/>
                                      </a:rPr>
                                      <m:t>−1</m:t>
                                    </m:r>
                                  </m:e>
                                </m:d>
                              </m:e>
                              <m:sup>
                                <m:r>
                                  <a:rPr lang="en-US" altLang="zh-TW" i="1">
                                    <a:latin typeface="Cambria Math" panose="02040503050406030204" pitchFamily="18" charset="0"/>
                                  </a:rPr>
                                  <m:t>2</m:t>
                                </m:r>
                              </m:sup>
                            </m:sSup>
                          </m:e>
                        </m:d>
                      </m:e>
                    </m:func>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a14:m>
                <a:br>
                  <a:rPr lang="en-US" altLang="zh-TW" dirty="0">
                    <a:ea typeface="Cambria Math" panose="02040503050406030204" pitchFamily="18" charset="0"/>
                  </a:rPr>
                </a:br>
                <a14:m>
                  <m:oMath xmlns:m="http://schemas.openxmlformats.org/officeDocument/2006/math">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m:t>
                    </m:r>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𝑛</m:t>
                        </m:r>
                      </m:e>
                      <m:sup>
                        <m:r>
                          <a:rPr lang="en-US" altLang="zh-TW" i="1">
                            <a:latin typeface="Cambria Math" panose="02040503050406030204" pitchFamily="18" charset="0"/>
                            <a:ea typeface="Cambria Math" panose="02040503050406030204" pitchFamily="18" charset="0"/>
                          </a:rPr>
                          <m:t>2</m:t>
                        </m:r>
                      </m:sup>
                    </m:sSup>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2</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r>
                          <m:rPr>
                            <m:nor/>
                          </m:rPr>
                          <a:rPr lang="en-US" altLang="zh-TW" dirty="0"/>
                          <m:t> </m:t>
                        </m:r>
                      </m:e>
                    </m:d>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a14:m>
                <a:br>
                  <a:rPr lang="en-US" altLang="zh-TW" dirty="0">
                    <a:ea typeface="Cambria Math" panose="02040503050406030204" pitchFamily="18" charset="0"/>
                  </a:rPr>
                </a:b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𝑛</m:t>
                        </m:r>
                      </m:e>
                      <m:sup>
                        <m:r>
                          <a:rPr lang="en-US" altLang="zh-TW" i="1">
                            <a:latin typeface="Cambria Math" panose="02040503050406030204" pitchFamily="18" charset="0"/>
                            <a:ea typeface="Cambria Math" panose="02040503050406030204" pitchFamily="18" charset="0"/>
                          </a:rPr>
                          <m:t>2</m:t>
                        </m:r>
                      </m:sup>
                    </m:sSup>
                    <m:r>
                      <a:rPr lang="en-US" altLang="zh-TW" b="0" i="1" smtClean="0">
                        <a:latin typeface="Cambria Math" panose="02040503050406030204" pitchFamily="18" charset="0"/>
                        <a:ea typeface="Cambria Math" panose="02040503050406030204" pitchFamily="18" charset="0"/>
                      </a:rPr>
                      <m:t>     </m:t>
                    </m:r>
                    <m:r>
                      <m:rPr>
                        <m:sty m:val="p"/>
                      </m:rPr>
                      <a:rPr lang="en-US" altLang="zh-TW" b="0" i="0" smtClean="0">
                        <a:latin typeface="Cambria Math" panose="02040503050406030204" pitchFamily="18" charset="0"/>
                        <a:ea typeface="Cambria Math" panose="02040503050406030204" pitchFamily="18" charset="0"/>
                      </a:rPr>
                      <m:t>if</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2</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r>
                          <m:rPr>
                            <m:nor/>
                          </m:rPr>
                          <a:rPr lang="en-US" altLang="zh-TW" dirty="0"/>
                          <m:t> </m:t>
                        </m:r>
                      </m:e>
                    </m:d>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0</m:t>
                    </m:r>
                  </m:oMath>
                </a14:m>
                <a:endParaRPr lang="zh-TW" altLang="en-US" dirty="0"/>
              </a:p>
            </p:txBody>
          </p:sp>
        </mc:Choice>
        <mc:Fallback>
          <p:sp>
            <p:nvSpPr>
              <p:cNvPr id="3" name="內容版面配置區 2">
                <a:extLst>
                  <a:ext uri="{FF2B5EF4-FFF2-40B4-BE49-F238E27FC236}">
                    <a16:creationId xmlns:a16="http://schemas.microsoft.com/office/drawing/2014/main" id="{E1F00574-8846-4567-A0F3-1C39F502B690}"/>
                  </a:ext>
                </a:extLst>
              </p:cNvPr>
              <p:cNvSpPr>
                <a:spLocks noGrp="1" noRot="1" noChangeAspect="1" noMove="1" noResize="1" noEditPoints="1" noAdjustHandles="1" noChangeArrowheads="1" noChangeShapeType="1" noTextEdit="1"/>
              </p:cNvSpPr>
              <p:nvPr>
                <p:ph idx="1"/>
              </p:nvPr>
            </p:nvSpPr>
            <p:spPr>
              <a:xfrm>
                <a:off x="609600" y="100668"/>
                <a:ext cx="10972800" cy="5920621"/>
              </a:xfrm>
              <a:blipFill>
                <a:blip r:embed="rId2"/>
                <a:stretch>
                  <a:fillRect l="-1278" t="-133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72CFAA2F-4D9A-47E8-900D-46FB3485540C}"/>
              </a:ext>
            </a:extLst>
          </p:cNvPr>
          <p:cNvSpPr>
            <a:spLocks noGrp="1"/>
          </p:cNvSpPr>
          <p:nvPr>
            <p:ph type="sldNum" sz="quarter" idx="12"/>
          </p:nvPr>
        </p:nvSpPr>
        <p:spPr/>
        <p:txBody>
          <a:bodyPr/>
          <a:lstStyle/>
          <a:p>
            <a:fld id="{C087288C-9883-4D44-B068-F26062673494}" type="slidenum">
              <a:rPr lang="zh-TW" altLang="en-US" smtClean="0"/>
              <a:t>31</a:t>
            </a:fld>
            <a:endParaRPr lang="zh-TW" altLang="en-US"/>
          </a:p>
        </p:txBody>
      </p:sp>
    </p:spTree>
    <p:extLst>
      <p:ext uri="{BB962C8B-B14F-4D97-AF65-F5344CB8AC3E}">
        <p14:creationId xmlns:p14="http://schemas.microsoft.com/office/powerpoint/2010/main" val="2096985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16AE08-0C46-4EAB-B724-4CB88E6A297D}"/>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09C4607B-CB31-4739-A313-6E255A1E6B78}"/>
                  </a:ext>
                </a:extLst>
              </p:cNvPr>
              <p:cNvSpPr>
                <a:spLocks noGrp="1"/>
              </p:cNvSpPr>
              <p:nvPr>
                <p:ph idx="1"/>
              </p:nvPr>
            </p:nvSpPr>
            <p:spPr/>
            <p:txBody>
              <a:bodyPr>
                <a:normAutofit fontScale="85000" lnSpcReduction="10000"/>
              </a:bodyPr>
              <a:lstStyle/>
              <a:p>
                <a:r>
                  <a:rPr lang="en-US" altLang="zh-TW" b="1" dirty="0">
                    <a:solidFill>
                      <a:srgbClr val="FF0000"/>
                    </a:solidFill>
                  </a:rPr>
                  <a:t>Average-case analysis</a:t>
                </a:r>
              </a:p>
              <a:p>
                <a:pPr lvl="1"/>
                <a:r>
                  <a:rPr lang="en-US" altLang="zh-TW" dirty="0"/>
                  <a:t>The dominant cost of the algorithm is partitioning.</a:t>
                </a:r>
              </a:p>
              <a:p>
                <a:pPr lvl="1"/>
                <a:r>
                  <a:rPr lang="en-US" altLang="zh-TW" dirty="0"/>
                  <a:t>PARTITION removes the pivot element from future consideration each time.</a:t>
                </a:r>
              </a:p>
              <a:p>
                <a:pPr lvl="1"/>
                <a:r>
                  <a:rPr lang="en-US" altLang="zh-TW" dirty="0"/>
                  <a:t>Thus, PARTITION is called </a:t>
                </a:r>
                <a:r>
                  <a:rPr lang="en-US" altLang="zh-TW" dirty="0">
                    <a:solidFill>
                      <a:srgbClr val="FF0000"/>
                    </a:solidFill>
                  </a:rPr>
                  <a:t>at most </a:t>
                </a:r>
                <a14:m>
                  <m:oMath xmlns:m="http://schemas.openxmlformats.org/officeDocument/2006/math">
                    <m:r>
                      <a:rPr lang="en-US" altLang="zh-TW" i="1" dirty="0" smtClean="0">
                        <a:solidFill>
                          <a:srgbClr val="FF0000"/>
                        </a:solidFill>
                        <a:latin typeface="Cambria Math" panose="02040503050406030204" pitchFamily="18" charset="0"/>
                      </a:rPr>
                      <m:t>𝑛</m:t>
                    </m:r>
                  </m:oMath>
                </a14:m>
                <a:r>
                  <a:rPr lang="en-US" altLang="zh-TW" dirty="0">
                    <a:solidFill>
                      <a:srgbClr val="FF0000"/>
                    </a:solidFill>
                  </a:rPr>
                  <a:t> times</a:t>
                </a:r>
                <a:r>
                  <a:rPr lang="en-US" altLang="zh-TW" dirty="0"/>
                  <a:t>.</a:t>
                </a:r>
              </a:p>
              <a:p>
                <a:pPr lvl="1"/>
                <a:r>
                  <a:rPr lang="en-US" altLang="zh-TW" dirty="0"/>
                  <a:t>QUICKSORT recurses on the partitions.</a:t>
                </a:r>
              </a:p>
              <a:p>
                <a:pPr lvl="1"/>
                <a:r>
                  <a:rPr lang="en-US" altLang="zh-TW" dirty="0"/>
                  <a:t>The amount of work that each call to PARTITION does is a constant plus the number of comparisons that are performed in its </a:t>
                </a:r>
                <a:r>
                  <a:rPr lang="en-US" altLang="zh-TW" b="1" dirty="0"/>
                  <a:t>for</a:t>
                </a:r>
                <a:r>
                  <a:rPr lang="en-US" altLang="zh-TW" dirty="0"/>
                  <a:t> loop.</a:t>
                </a:r>
              </a:p>
              <a:p>
                <a:pPr lvl="1"/>
                <a:r>
                  <a:rPr lang="en-US" altLang="zh-TW" dirty="0"/>
                  <a:t>Let </a:t>
                </a:r>
                <a14:m>
                  <m:oMath xmlns:m="http://schemas.openxmlformats.org/officeDocument/2006/math">
                    <m:r>
                      <a:rPr lang="en-US" altLang="zh-TW" i="1" dirty="0" smtClean="0">
                        <a:latin typeface="Cambria Math" panose="02040503050406030204" pitchFamily="18" charset="0"/>
                      </a:rPr>
                      <m:t>𝑋</m:t>
                    </m:r>
                    <m:r>
                      <a:rPr lang="en-US" altLang="zh-TW" i="1" dirty="0" smtClean="0">
                        <a:latin typeface="Cambria Math" panose="02040503050406030204" pitchFamily="18" charset="0"/>
                      </a:rPr>
                      <m:t>=</m:t>
                    </m:r>
                  </m:oMath>
                </a14:m>
                <a:r>
                  <a:rPr lang="en-US" altLang="zh-TW" dirty="0"/>
                  <a:t> the total number of comparisons performed in all calls to PARTITION.</a:t>
                </a:r>
              </a:p>
              <a:p>
                <a:pPr lvl="1"/>
                <a:r>
                  <a:rPr lang="en-US" altLang="zh-TW" dirty="0"/>
                  <a:t>Therefore, the total work done over the entire execution is </a:t>
                </a:r>
                <a14:m>
                  <m:oMath xmlns:m="http://schemas.openxmlformats.org/officeDocument/2006/math">
                    <m:r>
                      <m:rPr>
                        <m:sty m:val="p"/>
                      </m:rPr>
                      <a:rPr lang="en-US" altLang="zh-TW" b="0" i="0" smtClean="0">
                        <a:latin typeface="Cambria Math" panose="02040503050406030204" pitchFamily="18" charset="0"/>
                      </a:rPr>
                      <m:t>O</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𝑋</m:t>
                        </m:r>
                      </m:e>
                    </m:d>
                  </m:oMath>
                </a14:m>
                <a:r>
                  <a:rPr lang="en-US" altLang="zh-TW" dirty="0"/>
                  <a:t>.</a:t>
                </a:r>
              </a:p>
              <a:p>
                <a:endParaRPr lang="zh-TW" altLang="en-US" dirty="0"/>
              </a:p>
            </p:txBody>
          </p:sp>
        </mc:Choice>
        <mc:Fallback xmlns="">
          <p:sp>
            <p:nvSpPr>
              <p:cNvPr id="3" name="內容版面配置區 2">
                <a:extLst>
                  <a:ext uri="{FF2B5EF4-FFF2-40B4-BE49-F238E27FC236}">
                    <a16:creationId xmlns:a16="http://schemas.microsoft.com/office/drawing/2014/main" id="{09C4607B-CB31-4739-A313-6E255A1E6B78}"/>
                  </a:ext>
                </a:extLst>
              </p:cNvPr>
              <p:cNvSpPr>
                <a:spLocks noGrp="1" noRot="1" noChangeAspect="1" noMove="1" noResize="1" noEditPoints="1" noAdjustHandles="1" noChangeArrowheads="1" noChangeShapeType="1" noTextEdit="1"/>
              </p:cNvSpPr>
              <p:nvPr>
                <p:ph idx="1"/>
              </p:nvPr>
            </p:nvSpPr>
            <p:spPr>
              <a:blipFill>
                <a:blip r:embed="rId2"/>
                <a:stretch>
                  <a:fillRect l="-944" t="-2207" r="-6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55FBEEF-18A4-4864-9630-3B3DCD829306}"/>
              </a:ext>
            </a:extLst>
          </p:cNvPr>
          <p:cNvSpPr>
            <a:spLocks noGrp="1"/>
          </p:cNvSpPr>
          <p:nvPr>
            <p:ph type="sldNum" sz="quarter" idx="12"/>
          </p:nvPr>
        </p:nvSpPr>
        <p:spPr/>
        <p:txBody>
          <a:bodyPr/>
          <a:lstStyle/>
          <a:p>
            <a:fld id="{C087288C-9883-4D44-B068-F26062673494}" type="slidenum">
              <a:rPr lang="zh-TW" altLang="en-US" smtClean="0"/>
              <a:t>32</a:t>
            </a:fld>
            <a:endParaRPr lang="zh-TW" altLang="en-US"/>
          </a:p>
        </p:txBody>
      </p:sp>
    </p:spTree>
    <p:extLst>
      <p:ext uri="{BB962C8B-B14F-4D97-AF65-F5344CB8AC3E}">
        <p14:creationId xmlns:p14="http://schemas.microsoft.com/office/powerpoint/2010/main" val="3533393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02B9DD-B5D6-44CD-8769-7B3F48B3A801}"/>
              </a:ext>
            </a:extLst>
          </p:cNvPr>
          <p:cNvSpPr>
            <a:spLocks noGrp="1"/>
          </p:cNvSpPr>
          <p:nvPr>
            <p:ph type="title"/>
          </p:nvPr>
        </p:nvSpPr>
        <p:spPr/>
        <p:txBody>
          <a:bodyPr/>
          <a:lstStyle/>
          <a:p>
            <a:endParaRPr lang="zh-TW" altLang="en-US"/>
          </a:p>
        </p:txBody>
      </p:sp>
      <p:pic>
        <p:nvPicPr>
          <p:cNvPr id="4" name="內容版面配置區 4">
            <a:extLst>
              <a:ext uri="{FF2B5EF4-FFF2-40B4-BE49-F238E27FC236}">
                <a16:creationId xmlns:a16="http://schemas.microsoft.com/office/drawing/2014/main" id="{AA2A56C8-9579-43F9-8D60-7B06F3D830BC}"/>
              </a:ext>
            </a:extLst>
          </p:cNvPr>
          <p:cNvPicPr>
            <a:picLocks noGrp="1" noChangeAspect="1"/>
          </p:cNvPicPr>
          <p:nvPr>
            <p:ph idx="1"/>
          </p:nvPr>
        </p:nvPicPr>
        <p:blipFill>
          <a:blip r:embed="rId2"/>
          <a:stretch>
            <a:fillRect/>
          </a:stretch>
        </p:blipFill>
        <p:spPr>
          <a:xfrm>
            <a:off x="609600" y="1815740"/>
            <a:ext cx="10972800" cy="3990108"/>
          </a:xfrm>
          <a:prstGeom prst="rect">
            <a:avLst/>
          </a:prstGeom>
        </p:spPr>
      </p:pic>
      <p:sp>
        <p:nvSpPr>
          <p:cNvPr id="3" name="投影片編號版面配置區 2">
            <a:extLst>
              <a:ext uri="{FF2B5EF4-FFF2-40B4-BE49-F238E27FC236}">
                <a16:creationId xmlns:a16="http://schemas.microsoft.com/office/drawing/2014/main" id="{F07784BA-AB8E-4604-AE46-0850F60A37BB}"/>
              </a:ext>
            </a:extLst>
          </p:cNvPr>
          <p:cNvSpPr>
            <a:spLocks noGrp="1"/>
          </p:cNvSpPr>
          <p:nvPr>
            <p:ph type="sldNum" sz="quarter" idx="12"/>
          </p:nvPr>
        </p:nvSpPr>
        <p:spPr/>
        <p:txBody>
          <a:bodyPr/>
          <a:lstStyle/>
          <a:p>
            <a:fld id="{C087288C-9883-4D44-B068-F26062673494}" type="slidenum">
              <a:rPr lang="zh-TW" altLang="en-US" smtClean="0"/>
              <a:t>33</a:t>
            </a:fld>
            <a:endParaRPr lang="zh-TW" altLang="en-US"/>
          </a:p>
        </p:txBody>
      </p:sp>
    </p:spTree>
    <p:extLst>
      <p:ext uri="{BB962C8B-B14F-4D97-AF65-F5344CB8AC3E}">
        <p14:creationId xmlns:p14="http://schemas.microsoft.com/office/powerpoint/2010/main" val="1362078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24F6CD-4B5B-476B-AA43-4F8089B12E29}"/>
              </a:ext>
            </a:extLst>
          </p:cNvPr>
          <p:cNvSpPr>
            <a:spLocks noGrp="1"/>
          </p:cNvSpPr>
          <p:nvPr>
            <p:ph type="title"/>
          </p:nvPr>
        </p:nvSpPr>
        <p:spPr/>
        <p:txBody>
          <a:bodyPr/>
          <a:lstStyle/>
          <a:p>
            <a:endParaRPr lang="zh-TW" altLang="en-US"/>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0D988A75-9381-41A6-8BE7-B2E93A0382A3}"/>
                  </a:ext>
                </a:extLst>
              </p:cNvPr>
              <p:cNvSpPr>
                <a:spLocks noGrp="1"/>
              </p:cNvSpPr>
              <p:nvPr>
                <p:ph idx="1"/>
              </p:nvPr>
            </p:nvSpPr>
            <p:spPr/>
            <p:txBody>
              <a:bodyPr/>
              <a:lstStyle/>
              <a:p>
                <a:r>
                  <a:rPr lang="en-US" altLang="zh-TW" dirty="0"/>
                  <a:t>We will now compute a bound on the overall number of comparisons.</a:t>
                </a:r>
              </a:p>
              <a:p>
                <a:r>
                  <a:rPr lang="en-US" altLang="zh-TW" dirty="0"/>
                  <a:t>For ease of analysis:</a:t>
                </a:r>
              </a:p>
              <a:p>
                <a:pPr lvl="1"/>
                <a:r>
                  <a:rPr lang="en-US" altLang="zh-TW" dirty="0"/>
                  <a:t>Rename the element of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 </m:t>
                    </m:r>
                  </m:oMath>
                </a14:m>
                <a:r>
                  <a:rPr lang="en-US" altLang="zh-TW" dirty="0"/>
                  <a:t>as </a:t>
                </a:r>
                <a14:m>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𝑧</m:t>
                        </m:r>
                      </m:e>
                      <m:sub>
                        <m:r>
                          <a:rPr lang="en-US" altLang="zh-TW" b="0" i="1" dirty="0" smtClean="0">
                            <a:latin typeface="Cambria Math" panose="02040503050406030204" pitchFamily="18" charset="0"/>
                          </a:rPr>
                          <m:t>1</m:t>
                        </m:r>
                      </m:sub>
                    </m:sSub>
                    <m:r>
                      <a:rPr lang="en-US" altLang="zh-TW" i="1" dirty="0" smtClean="0">
                        <a:latin typeface="Cambria Math" panose="02040503050406030204" pitchFamily="18" charset="0"/>
                      </a:rPr>
                      <m:t>,</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𝑧</m:t>
                        </m:r>
                      </m:e>
                      <m:sub>
                        <m:r>
                          <a:rPr lang="en-US" altLang="zh-TW" b="0" i="1" dirty="0" smtClean="0">
                            <a:latin typeface="Cambria Math" panose="02040503050406030204" pitchFamily="18" charset="0"/>
                          </a:rPr>
                          <m:t>2</m:t>
                        </m:r>
                      </m:sub>
                    </m:sSub>
                    <m:r>
                      <a:rPr lang="en-US" altLang="zh-TW" i="1" dirty="0" smtClean="0">
                        <a:latin typeface="Cambria Math" panose="02040503050406030204" pitchFamily="18" charset="0"/>
                      </a:rPr>
                      <m:t>, …, </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𝑧</m:t>
                        </m:r>
                      </m:e>
                      <m:sub>
                        <m:r>
                          <a:rPr lang="en-US" altLang="zh-TW" b="0" i="1" dirty="0" smtClean="0">
                            <a:latin typeface="Cambria Math" panose="02040503050406030204" pitchFamily="18" charset="0"/>
                          </a:rPr>
                          <m:t>𝑛</m:t>
                        </m:r>
                      </m:sub>
                    </m:sSub>
                  </m:oMath>
                </a14:m>
                <a:r>
                  <a:rPr lang="en-US" altLang="zh-TW" dirty="0"/>
                  <a:t>, with </a:t>
                </a:r>
                <a14:m>
                  <m:oMath xmlns:m="http://schemas.openxmlformats.org/officeDocument/2006/math">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𝑧</m:t>
                        </m:r>
                      </m:e>
                      <m:sub>
                        <m:r>
                          <a:rPr lang="en-US" altLang="zh-TW" b="0" i="1" dirty="0" smtClean="0">
                            <a:latin typeface="Cambria Math" panose="02040503050406030204" pitchFamily="18" charset="0"/>
                          </a:rPr>
                          <m:t>𝑖</m:t>
                        </m:r>
                      </m:sub>
                    </m:sSub>
                  </m:oMath>
                </a14:m>
                <a:r>
                  <a:rPr lang="en-US" altLang="zh-TW" dirty="0"/>
                  <a:t> being the </a:t>
                </a:r>
                <a14:m>
                  <m:oMath xmlns:m="http://schemas.openxmlformats.org/officeDocument/2006/math">
                    <m:r>
                      <a:rPr lang="en-US" altLang="zh-TW" i="1" dirty="0" smtClean="0">
                        <a:latin typeface="Cambria Math" panose="02040503050406030204" pitchFamily="18" charset="0"/>
                      </a:rPr>
                      <m:t>𝑖</m:t>
                    </m:r>
                  </m:oMath>
                </a14:m>
                <a:r>
                  <a:rPr lang="en-US" altLang="zh-TW" dirty="0" err="1"/>
                  <a:t>th</a:t>
                </a:r>
                <a:r>
                  <a:rPr lang="en-US" altLang="zh-TW" dirty="0"/>
                  <a:t> smallest element.</a:t>
                </a:r>
              </a:p>
              <a:p>
                <a:pPr lvl="1"/>
                <a:r>
                  <a:rPr lang="en-US" altLang="zh-TW" dirty="0"/>
                  <a:t>Define the set </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𝑍</m:t>
                        </m:r>
                      </m:e>
                      <m:sub>
                        <m:r>
                          <a:rPr lang="en-US" altLang="zh-TW" i="1" dirty="0">
                            <a:latin typeface="Cambria Math" panose="02040503050406030204" pitchFamily="18" charset="0"/>
                          </a:rPr>
                          <m:t>𝑖𝑗</m:t>
                        </m:r>
                      </m:sub>
                    </m:sSub>
                    <m:r>
                      <a:rPr lang="en-US" altLang="zh-TW" i="1" dirty="0" smtClean="0">
                        <a:latin typeface="Cambria Math" panose="02040503050406030204" pitchFamily="18" charset="0"/>
                      </a:rPr>
                      <m:t>=</m:t>
                    </m:r>
                    <m:d>
                      <m:dPr>
                        <m:begChr m:val="{"/>
                        <m:endChr m:val="}"/>
                        <m:ctrlPr>
                          <a:rPr lang="en-US" altLang="zh-TW" i="1" dirty="0" smtClean="0">
                            <a:latin typeface="Cambria Math" panose="02040503050406030204" pitchFamily="18" charset="0"/>
                          </a:rPr>
                        </m:ctrlPr>
                      </m:dPr>
                      <m:e>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𝑧</m:t>
                            </m:r>
                          </m:e>
                          <m:sub>
                            <m:r>
                              <a:rPr lang="en-US" altLang="zh-TW" i="1" dirty="0">
                                <a:latin typeface="Cambria Math" panose="02040503050406030204" pitchFamily="18" charset="0"/>
                              </a:rPr>
                              <m:t>𝑖</m:t>
                            </m:r>
                          </m:sub>
                        </m:sSub>
                        <m:r>
                          <a:rPr lang="en-US" altLang="zh-TW" i="1" dirty="0">
                            <a:latin typeface="Cambria Math" panose="02040503050406030204" pitchFamily="18" charset="0"/>
                          </a:rPr>
                          <m:t>,</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𝑧</m:t>
                            </m:r>
                          </m:e>
                          <m:sub>
                            <m:r>
                              <a:rPr lang="en-US" altLang="zh-TW" i="1" dirty="0">
                                <a:latin typeface="Cambria Math" panose="02040503050406030204" pitchFamily="18" charset="0"/>
                              </a:rPr>
                              <m:t>𝑖</m:t>
                            </m:r>
                            <m:r>
                              <a:rPr lang="en-US" altLang="zh-TW" i="1" dirty="0">
                                <a:latin typeface="Cambria Math" panose="02040503050406030204" pitchFamily="18" charset="0"/>
                              </a:rPr>
                              <m:t>+1</m:t>
                            </m:r>
                          </m:sub>
                        </m:sSub>
                        <m:r>
                          <a:rPr lang="en-US" altLang="zh-TW" i="1" dirty="0">
                            <a:latin typeface="Cambria Math" panose="02040503050406030204" pitchFamily="18" charset="0"/>
                          </a:rPr>
                          <m:t>, …,</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𝑧</m:t>
                            </m:r>
                          </m:e>
                          <m:sub>
                            <m:r>
                              <a:rPr lang="en-US" altLang="zh-TW" i="1" dirty="0">
                                <a:latin typeface="Cambria Math" panose="02040503050406030204" pitchFamily="18" charset="0"/>
                              </a:rPr>
                              <m:t>𝑗</m:t>
                            </m:r>
                          </m:sub>
                        </m:sSub>
                      </m:e>
                    </m:d>
                  </m:oMath>
                </a14:m>
                <a:r>
                  <a:rPr lang="en-US" altLang="zh-TW" dirty="0"/>
                  <a:t> to be the set of elements between </a:t>
                </a:r>
                <a14:m>
                  <m:oMath xmlns:m="http://schemas.openxmlformats.org/officeDocument/2006/math">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𝑧</m:t>
                        </m:r>
                      </m:e>
                      <m:sub>
                        <m:r>
                          <a:rPr lang="en-US" altLang="zh-TW" i="1" dirty="0">
                            <a:latin typeface="Cambria Math" panose="02040503050406030204" pitchFamily="18" charset="0"/>
                          </a:rPr>
                          <m:t>𝑖</m:t>
                        </m:r>
                      </m:sub>
                    </m:sSub>
                  </m:oMath>
                </a14:m>
                <a:r>
                  <a:rPr lang="en-US" altLang="zh-TW" dirty="0"/>
                  <a:t> and </a:t>
                </a:r>
                <a14:m>
                  <m:oMath xmlns:m="http://schemas.openxmlformats.org/officeDocument/2006/math">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𝑧</m:t>
                        </m:r>
                      </m:e>
                      <m:sub>
                        <m:r>
                          <a:rPr lang="en-US" altLang="zh-TW" i="1" dirty="0">
                            <a:latin typeface="Cambria Math" panose="02040503050406030204" pitchFamily="18" charset="0"/>
                          </a:rPr>
                          <m:t>𝑗</m:t>
                        </m:r>
                      </m:sub>
                    </m:sSub>
                  </m:oMath>
                </a14:m>
                <a:r>
                  <a:rPr lang="en-US" altLang="zh-TW" dirty="0"/>
                  <a:t>, inclusive.</a:t>
                </a:r>
              </a:p>
              <a:p>
                <a:endParaRPr lang="zh-TW" altLang="en-US" dirty="0"/>
              </a:p>
            </p:txBody>
          </p:sp>
        </mc:Choice>
        <mc:Fallback>
          <p:sp>
            <p:nvSpPr>
              <p:cNvPr id="3" name="內容版面配置區 2">
                <a:extLst>
                  <a:ext uri="{FF2B5EF4-FFF2-40B4-BE49-F238E27FC236}">
                    <a16:creationId xmlns:a16="http://schemas.microsoft.com/office/drawing/2014/main" id="{0D988A75-9381-41A6-8BE7-B2E93A0382A3}"/>
                  </a:ext>
                </a:extLst>
              </p:cNvPr>
              <p:cNvSpPr>
                <a:spLocks noGrp="1" noRot="1" noChangeAspect="1" noMove="1" noResize="1" noEditPoints="1" noAdjustHandles="1" noChangeArrowheads="1" noChangeShapeType="1" noTextEdit="1"/>
              </p:cNvSpPr>
              <p:nvPr>
                <p:ph idx="1"/>
              </p:nvPr>
            </p:nvSpPr>
            <p:spPr>
              <a:blipFill>
                <a:blip r:embed="rId2"/>
                <a:stretch>
                  <a:fillRect l="-1278"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C82BE8AF-DD3E-4584-9F8B-DE9C827CD690}"/>
              </a:ext>
            </a:extLst>
          </p:cNvPr>
          <p:cNvSpPr>
            <a:spLocks noGrp="1"/>
          </p:cNvSpPr>
          <p:nvPr>
            <p:ph type="sldNum" sz="quarter" idx="12"/>
          </p:nvPr>
        </p:nvSpPr>
        <p:spPr/>
        <p:txBody>
          <a:bodyPr/>
          <a:lstStyle/>
          <a:p>
            <a:fld id="{C087288C-9883-4D44-B068-F26062673494}" type="slidenum">
              <a:rPr lang="zh-TW" altLang="en-US" smtClean="0"/>
              <a:t>34</a:t>
            </a:fld>
            <a:endParaRPr lang="zh-TW" altLang="en-US"/>
          </a:p>
        </p:txBody>
      </p:sp>
    </p:spTree>
    <p:extLst>
      <p:ext uri="{BB962C8B-B14F-4D97-AF65-F5344CB8AC3E}">
        <p14:creationId xmlns:p14="http://schemas.microsoft.com/office/powerpoint/2010/main" val="3914393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BEFB19-B43F-47FC-9C27-AE928B0A1241}"/>
              </a:ext>
            </a:extLst>
          </p:cNvPr>
          <p:cNvSpPr>
            <a:spLocks noGrp="1"/>
          </p:cNvSpPr>
          <p:nvPr>
            <p:ph type="title"/>
          </p:nvPr>
        </p:nvSpPr>
        <p:spPr/>
        <p:txBody>
          <a:bodyPr/>
          <a:lstStyle/>
          <a:p>
            <a:endParaRPr lang="zh-TW" altLang="en-US"/>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D4A25634-2042-49EB-9EB2-0CD895D7B492}"/>
                  </a:ext>
                </a:extLst>
              </p:cNvPr>
              <p:cNvSpPr>
                <a:spLocks noGrp="1"/>
              </p:cNvSpPr>
              <p:nvPr>
                <p:ph idx="1"/>
              </p:nvPr>
            </p:nvSpPr>
            <p:spPr/>
            <p:txBody>
              <a:bodyPr>
                <a:normAutofit fontScale="85000" lnSpcReduction="10000"/>
              </a:bodyPr>
              <a:lstStyle/>
              <a:p>
                <a:r>
                  <a:rPr lang="en-US" altLang="zh-TW" dirty="0"/>
                  <a:t>Each pair of elements is compared </a:t>
                </a:r>
                <a:r>
                  <a:rPr lang="en-US" altLang="zh-TW" dirty="0">
                    <a:solidFill>
                      <a:srgbClr val="FF0000"/>
                    </a:solidFill>
                  </a:rPr>
                  <a:t>at most once</a:t>
                </a:r>
                <a:r>
                  <a:rPr lang="en-US" altLang="zh-TW" dirty="0"/>
                  <a:t>, because elements are </a:t>
                </a:r>
                <a:r>
                  <a:rPr lang="en-US" altLang="zh-TW" dirty="0">
                    <a:solidFill>
                      <a:srgbClr val="FF0000"/>
                    </a:solidFill>
                  </a:rPr>
                  <a:t>compared only to the pivot</a:t>
                </a:r>
                <a:r>
                  <a:rPr lang="en-US" altLang="zh-TW" dirty="0"/>
                  <a:t> element, and then the pivot element is never in any later call to PARTITION.</a:t>
                </a:r>
              </a:p>
              <a:p>
                <a:r>
                  <a:rPr lang="en-US" altLang="zh-TW" dirty="0"/>
                  <a:t>Let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𝑋</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r>
                      <m:rPr>
                        <m:sty m:val="p"/>
                      </m:rPr>
                      <a:rPr lang="el-GR" altLang="zh-TW" b="0" i="1" smtClean="0">
                        <a:latin typeface="Cambria Math" panose="02040503050406030204" pitchFamily="18" charset="0"/>
                        <a:ea typeface="Cambria Math" panose="02040503050406030204" pitchFamily="18" charset="0"/>
                      </a:rPr>
                      <m:t>Ι</m:t>
                    </m:r>
                    <m:d>
                      <m:dPr>
                        <m:begChr m:val="{"/>
                        <m:endChr m:val="}"/>
                        <m:ctrlPr>
                          <a:rPr lang="el-GR" altLang="zh-TW" b="0" i="1" smtClean="0">
                            <a:latin typeface="Cambria Math" panose="02040503050406030204" pitchFamily="18" charset="0"/>
                            <a:ea typeface="Cambria Math" panose="02040503050406030204" pitchFamily="18" charset="0"/>
                          </a:rPr>
                        </m:ctrlPr>
                      </m:dPr>
                      <m:e>
                        <m:sSub>
                          <m:sSubPr>
                            <m:ctrlPr>
                              <a:rPr lang="el-GR"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𝑧</m:t>
                            </m:r>
                          </m:e>
                          <m:sub>
                            <m:r>
                              <a:rPr lang="en-US" altLang="zh-TW" b="0" i="1" smtClean="0">
                                <a:latin typeface="Cambria Math" panose="02040503050406030204" pitchFamily="18" charset="0"/>
                                <a:ea typeface="Cambria Math" panose="02040503050406030204" pitchFamily="18" charset="0"/>
                              </a:rPr>
                              <m:t>𝑖</m:t>
                            </m:r>
                          </m:sub>
                        </m:sSub>
                        <m:r>
                          <a:rPr lang="en-US" altLang="zh-TW" b="0" i="1" smtClean="0">
                            <a:latin typeface="Cambria Math" panose="02040503050406030204" pitchFamily="18" charset="0"/>
                            <a:ea typeface="Cambria Math" panose="02040503050406030204" pitchFamily="18" charset="0"/>
                          </a:rPr>
                          <m:t> </m:t>
                        </m:r>
                        <m:r>
                          <m:rPr>
                            <m:sty m:val="p"/>
                          </m:rPr>
                          <a:rPr lang="en-US" altLang="zh-TW" b="0" i="0" smtClean="0">
                            <a:latin typeface="Cambria Math" panose="02040503050406030204" pitchFamily="18" charset="0"/>
                            <a:ea typeface="Cambria Math" panose="02040503050406030204" pitchFamily="18" charset="0"/>
                          </a:rPr>
                          <m:t>is</m:t>
                        </m:r>
                        <m:r>
                          <a:rPr lang="en-US" altLang="zh-TW" b="0" i="0" smtClean="0">
                            <a:latin typeface="Cambria Math" panose="02040503050406030204" pitchFamily="18" charset="0"/>
                            <a:ea typeface="Cambria Math" panose="02040503050406030204" pitchFamily="18" charset="0"/>
                          </a:rPr>
                          <m:t> </m:t>
                        </m:r>
                        <m:r>
                          <m:rPr>
                            <m:sty m:val="p"/>
                          </m:rPr>
                          <a:rPr lang="en-US" altLang="zh-TW" b="0" i="0" smtClean="0">
                            <a:latin typeface="Cambria Math" panose="02040503050406030204" pitchFamily="18" charset="0"/>
                            <a:ea typeface="Cambria Math" panose="02040503050406030204" pitchFamily="18" charset="0"/>
                          </a:rPr>
                          <m:t>compared</m:t>
                        </m:r>
                        <m:r>
                          <a:rPr lang="en-US" altLang="zh-TW" b="0" i="0" smtClean="0">
                            <a:latin typeface="Cambria Math" panose="02040503050406030204" pitchFamily="18" charset="0"/>
                            <a:ea typeface="Cambria Math" panose="02040503050406030204" pitchFamily="18" charset="0"/>
                          </a:rPr>
                          <m:t> </m:t>
                        </m:r>
                        <m:r>
                          <m:rPr>
                            <m:sty m:val="p"/>
                          </m:rPr>
                          <a:rPr lang="en-US" altLang="zh-TW" b="0" i="0" smtClean="0">
                            <a:latin typeface="Cambria Math" panose="02040503050406030204" pitchFamily="18" charset="0"/>
                            <a:ea typeface="Cambria Math" panose="02040503050406030204" pitchFamily="18" charset="0"/>
                          </a:rPr>
                          <m:t>to</m:t>
                        </m:r>
                        <m:r>
                          <a:rPr lang="en-US" altLang="zh-TW" b="0" i="0" smtClean="0">
                            <a:latin typeface="Cambria Math" panose="02040503050406030204" pitchFamily="18" charset="0"/>
                            <a:ea typeface="Cambria Math" panose="02040503050406030204" pitchFamily="18" charset="0"/>
                          </a:rPr>
                          <m:t> </m:t>
                        </m:r>
                        <m:sSub>
                          <m:sSubPr>
                            <m:ctrlPr>
                              <a:rPr lang="el-GR"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𝑧</m:t>
                            </m:r>
                          </m:e>
                          <m:sub>
                            <m:r>
                              <a:rPr lang="en-US" altLang="zh-TW" b="0" i="1" smtClean="0">
                                <a:latin typeface="Cambria Math" panose="02040503050406030204" pitchFamily="18" charset="0"/>
                                <a:ea typeface="Cambria Math" panose="02040503050406030204" pitchFamily="18" charset="0"/>
                              </a:rPr>
                              <m:t>𝑗</m:t>
                            </m:r>
                          </m:sub>
                        </m:sSub>
                      </m:e>
                    </m:d>
                  </m:oMath>
                </a14:m>
                <a:r>
                  <a:rPr lang="en-US" altLang="zh-TW" dirty="0"/>
                  <a:t>. (Considering whether </a:t>
                </a:r>
                <a14:m>
                  <m:oMath xmlns:m="http://schemas.openxmlformats.org/officeDocument/2006/math">
                    <m:sSub>
                      <m:sSubPr>
                        <m:ctrlPr>
                          <a:rPr lang="el-GR"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𝑧</m:t>
                        </m:r>
                      </m:e>
                      <m:sub>
                        <m:r>
                          <a:rPr lang="en-US" altLang="zh-TW" i="1">
                            <a:latin typeface="Cambria Math" panose="02040503050406030204" pitchFamily="18" charset="0"/>
                            <a:ea typeface="Cambria Math" panose="02040503050406030204" pitchFamily="18" charset="0"/>
                          </a:rPr>
                          <m:t>𝑖</m:t>
                        </m:r>
                      </m:sub>
                    </m:sSub>
                  </m:oMath>
                </a14:m>
                <a:r>
                  <a:rPr lang="en-US" altLang="zh-TW" dirty="0"/>
                  <a:t> is compared to </a:t>
                </a:r>
                <a14:m>
                  <m:oMath xmlns:m="http://schemas.openxmlformats.org/officeDocument/2006/math">
                    <m:sSub>
                      <m:sSubPr>
                        <m:ctrlPr>
                          <a:rPr lang="el-GR"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𝑧</m:t>
                        </m:r>
                      </m:e>
                      <m:sub>
                        <m:r>
                          <a:rPr lang="en-US" altLang="zh-TW" i="1">
                            <a:latin typeface="Cambria Math" panose="02040503050406030204" pitchFamily="18" charset="0"/>
                            <a:ea typeface="Cambria Math" panose="02040503050406030204" pitchFamily="18" charset="0"/>
                          </a:rPr>
                          <m:t>𝑗</m:t>
                        </m:r>
                      </m:sub>
                    </m:sSub>
                  </m:oMath>
                </a14:m>
                <a:r>
                  <a:rPr lang="en-US" altLang="zh-TW" dirty="0"/>
                  <a:t> at any time during the entire quicksort algorithm, not just during one call of PARTITION.)</a:t>
                </a:r>
              </a:p>
              <a:p>
                <a:r>
                  <a:rPr lang="en-US" altLang="zh-TW" dirty="0"/>
                  <a:t>Since each pair is compared at most once, the total number of comparisons performed by the algorithm is</a:t>
                </a:r>
                <a:br>
                  <a:rPr lang="en-US" altLang="zh-TW" dirty="0"/>
                </a:br>
                <a14:m>
                  <m:oMath xmlns:m="http://schemas.openxmlformats.org/officeDocument/2006/math">
                    <m:r>
                      <a:rPr lang="en-US" altLang="zh-TW" b="0" i="1" smtClean="0">
                        <a:latin typeface="Cambria Math" panose="02040503050406030204" pitchFamily="18" charset="0"/>
                      </a:rPr>
                      <m:t>𝑋</m:t>
                    </m:r>
                    <m:r>
                      <a:rPr lang="en-US" altLang="zh-TW" b="0" i="1" smtClean="0">
                        <a:latin typeface="Cambria Math" panose="02040503050406030204" pitchFamily="18" charset="0"/>
                      </a:rPr>
                      <m:t>=</m:t>
                    </m:r>
                    <m:nary>
                      <m:naryPr>
                        <m:chr m:val="∑"/>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r>
                          <a:rPr lang="en-US" altLang="zh-TW" b="0" i="1" smtClean="0">
                            <a:latin typeface="Cambria Math" panose="02040503050406030204" pitchFamily="18" charset="0"/>
                          </a:rPr>
                          <m:t>−1</m:t>
                        </m:r>
                      </m:sup>
                      <m:e>
                        <m:nary>
                          <m:naryPr>
                            <m:chr m:val="∑"/>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m:t>
                            </m:r>
                            <m: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a:latin typeface="Cambria Math" panose="02040503050406030204" pitchFamily="18" charset="0"/>
                                  </a:rPr>
                                  <m:t>𝑖𝑗</m:t>
                                </m:r>
                              </m:sub>
                            </m:sSub>
                          </m:e>
                        </m:nary>
                      </m:e>
                    </m:nary>
                  </m:oMath>
                </a14:m>
                <a:endParaRPr lang="en-US" altLang="zh-TW" dirty="0"/>
              </a:p>
              <a:p>
                <a:endParaRPr lang="en-US" altLang="zh-TW" dirty="0"/>
              </a:p>
              <a:p>
                <a:endParaRPr lang="zh-TW" altLang="en-US" dirty="0"/>
              </a:p>
            </p:txBody>
          </p:sp>
        </mc:Choice>
        <mc:Fallback>
          <p:sp>
            <p:nvSpPr>
              <p:cNvPr id="3" name="內容版面配置區 2">
                <a:extLst>
                  <a:ext uri="{FF2B5EF4-FFF2-40B4-BE49-F238E27FC236}">
                    <a16:creationId xmlns:a16="http://schemas.microsoft.com/office/drawing/2014/main" id="{D4A25634-2042-49EB-9EB2-0CD895D7B492}"/>
                  </a:ext>
                </a:extLst>
              </p:cNvPr>
              <p:cNvSpPr>
                <a:spLocks noGrp="1" noRot="1" noChangeAspect="1" noMove="1" noResize="1" noEditPoints="1" noAdjustHandles="1" noChangeArrowheads="1" noChangeShapeType="1" noTextEdit="1"/>
              </p:cNvSpPr>
              <p:nvPr>
                <p:ph idx="1"/>
              </p:nvPr>
            </p:nvSpPr>
            <p:spPr>
              <a:blipFill>
                <a:blip r:embed="rId2"/>
                <a:stretch>
                  <a:fillRect l="-944" t="-2207" r="-1278"/>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CE7C214A-9588-4ACB-9EA6-823F37E36AB6}"/>
              </a:ext>
            </a:extLst>
          </p:cNvPr>
          <p:cNvSpPr>
            <a:spLocks noGrp="1"/>
          </p:cNvSpPr>
          <p:nvPr>
            <p:ph type="sldNum" sz="quarter" idx="12"/>
          </p:nvPr>
        </p:nvSpPr>
        <p:spPr/>
        <p:txBody>
          <a:bodyPr/>
          <a:lstStyle/>
          <a:p>
            <a:fld id="{C087288C-9883-4D44-B068-F26062673494}" type="slidenum">
              <a:rPr lang="zh-TW" altLang="en-US" smtClean="0"/>
              <a:t>35</a:t>
            </a:fld>
            <a:endParaRPr lang="zh-TW" altLang="en-US"/>
          </a:p>
        </p:txBody>
      </p:sp>
    </p:spTree>
    <p:extLst>
      <p:ext uri="{BB962C8B-B14F-4D97-AF65-F5344CB8AC3E}">
        <p14:creationId xmlns:p14="http://schemas.microsoft.com/office/powerpoint/2010/main" val="4122021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97D339-610E-47B6-A28C-C7DD75593EAB}"/>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05491CD7-09BC-4DFA-BD2B-331FB541CA87}"/>
                  </a:ext>
                </a:extLst>
              </p:cNvPr>
              <p:cNvSpPr>
                <a:spLocks noGrp="1"/>
              </p:cNvSpPr>
              <p:nvPr>
                <p:ph idx="1"/>
              </p:nvPr>
            </p:nvSpPr>
            <p:spPr/>
            <p:txBody>
              <a:bodyPr/>
              <a:lstStyle/>
              <a:p>
                <a:r>
                  <a:rPr lang="en-US" altLang="zh-TW" dirty="0"/>
                  <a:t>Lemma 5.1</a:t>
                </a:r>
                <a:br>
                  <a:rPr lang="en-US" altLang="zh-TW" dirty="0"/>
                </a:br>
                <a:r>
                  <a:rPr lang="en-US" altLang="zh-TW" dirty="0"/>
                  <a:t>Given a sample space </a:t>
                </a:r>
                <a14:m>
                  <m:oMath xmlns:m="http://schemas.openxmlformats.org/officeDocument/2006/math">
                    <m:r>
                      <a:rPr lang="en-US" altLang="zh-TW" i="1" dirty="0" smtClean="0">
                        <a:latin typeface="Cambria Math" panose="02040503050406030204" pitchFamily="18" charset="0"/>
                      </a:rPr>
                      <m:t>𝑆</m:t>
                    </m:r>
                  </m:oMath>
                </a14:m>
                <a:r>
                  <a:rPr lang="en-US" altLang="zh-TW" dirty="0"/>
                  <a:t> and an even </a:t>
                </a:r>
                <a14:m>
                  <m:oMath xmlns:m="http://schemas.openxmlformats.org/officeDocument/2006/math">
                    <m:r>
                      <a:rPr lang="en-US" altLang="zh-TW" i="1" dirty="0" smtClean="0">
                        <a:latin typeface="Cambria Math" panose="02040503050406030204" pitchFamily="18" charset="0"/>
                      </a:rPr>
                      <m:t>𝐴</m:t>
                    </m:r>
                  </m:oMath>
                </a14:m>
                <a:r>
                  <a:rPr lang="en-US" altLang="zh-TW" dirty="0"/>
                  <a:t> in the sample space S, let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𝑋</m:t>
                        </m:r>
                      </m:e>
                      <m:sub>
                        <m:r>
                          <a:rPr lang="en-US" altLang="zh-TW" b="0" i="1" smtClean="0">
                            <a:latin typeface="Cambria Math" panose="02040503050406030204" pitchFamily="18" charset="0"/>
                          </a:rPr>
                          <m:t>𝐴</m:t>
                        </m:r>
                      </m:sub>
                    </m:sSub>
                    <m:r>
                      <a:rPr lang="en-US" altLang="zh-TW" b="0" i="1" smtClean="0">
                        <a:latin typeface="Cambria Math" panose="02040503050406030204" pitchFamily="18" charset="0"/>
                      </a:rPr>
                      <m:t>=</m:t>
                    </m:r>
                    <m:r>
                      <m:rPr>
                        <m:sty m:val="p"/>
                      </m:rPr>
                      <a:rPr lang="en-US" altLang="zh-TW" b="0" i="0" smtClean="0">
                        <a:latin typeface="Cambria Math" panose="02040503050406030204" pitchFamily="18" charset="0"/>
                      </a:rPr>
                      <m:t>I</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𝐴</m:t>
                        </m:r>
                      </m:e>
                    </m:d>
                  </m:oMath>
                </a14:m>
                <a:r>
                  <a:rPr lang="en-US" altLang="zh-TW" dirty="0"/>
                  <a:t>. Then </a:t>
                </a:r>
                <a14:m>
                  <m:oMath xmlns:m="http://schemas.openxmlformats.org/officeDocument/2006/math">
                    <m:r>
                      <m:rPr>
                        <m:sty m:val="p"/>
                      </m:rPr>
                      <a:rPr lang="en-US" altLang="zh-TW" b="0" i="0" smtClean="0">
                        <a:latin typeface="Cambria Math" panose="02040503050406030204" pitchFamily="18" charset="0"/>
                      </a:rPr>
                      <m:t>E</m:t>
                    </m:r>
                    <m:d>
                      <m:dPr>
                        <m:begChr m:val="["/>
                        <m:endChr m:val="]"/>
                        <m:ctrlPr>
                          <a:rPr lang="en-US" altLang="zh-TW" b="0" i="1" smtClean="0">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a:latin typeface="Cambria Math" panose="02040503050406030204" pitchFamily="18" charset="0"/>
                              </a:rPr>
                              <m:t>𝐴</m:t>
                            </m:r>
                          </m:sub>
                        </m:sSub>
                      </m:e>
                    </m:d>
                    <m:r>
                      <a:rPr lang="en-US" altLang="zh-TW" b="0" i="1" smtClean="0">
                        <a:latin typeface="Cambria Math" panose="02040503050406030204" pitchFamily="18" charset="0"/>
                      </a:rPr>
                      <m:t>=</m:t>
                    </m:r>
                    <m:r>
                      <m:rPr>
                        <m:sty m:val="p"/>
                      </m:rPr>
                      <a:rPr lang="en-US" altLang="zh-TW" b="0" i="0" smtClean="0">
                        <a:latin typeface="Cambria Math" panose="02040503050406030204" pitchFamily="18" charset="0"/>
                      </a:rPr>
                      <m:t>Pr</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𝐴</m:t>
                        </m:r>
                      </m:e>
                    </m:d>
                  </m:oMath>
                </a14:m>
                <a:r>
                  <a:rPr lang="en-US" altLang="zh-TW" dirty="0"/>
                  <a:t>.</a:t>
                </a:r>
                <a:br>
                  <a:rPr lang="en-US" altLang="zh-TW" dirty="0"/>
                </a:br>
                <a:r>
                  <a:rPr lang="en-US" altLang="zh-TW" b="1" i="1" dirty="0"/>
                  <a:t>Proof</a:t>
                </a:r>
                <a:r>
                  <a:rPr lang="en-US" altLang="zh-TW" dirty="0"/>
                  <a:t> </a:t>
                </a:r>
                <a:br>
                  <a:rPr lang="en-US" altLang="zh-TW" dirty="0"/>
                </a:br>
                <a14:m>
                  <m:oMath xmlns:m="http://schemas.openxmlformats.org/officeDocument/2006/math">
                    <m:r>
                      <m:rPr>
                        <m:sty m:val="p"/>
                      </m:rPr>
                      <a:rPr lang="en-US" altLang="zh-TW">
                        <a:latin typeface="Cambria Math" panose="02040503050406030204" pitchFamily="18" charset="0"/>
                      </a:rPr>
                      <m:t>E</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a:latin typeface="Cambria Math" panose="02040503050406030204" pitchFamily="18" charset="0"/>
                              </a:rPr>
                              <m:t>𝐴</m:t>
                            </m:r>
                          </m:sub>
                        </m:sSub>
                      </m:e>
                    </m:d>
                    <m:r>
                      <a:rPr lang="en-US" altLang="zh-TW" b="0" i="1" smtClean="0">
                        <a:latin typeface="Cambria Math" panose="02040503050406030204" pitchFamily="18" charset="0"/>
                      </a:rPr>
                      <m:t>=</m:t>
                    </m:r>
                    <m:r>
                      <m:rPr>
                        <m:sty m:val="p"/>
                      </m:rPr>
                      <a:rPr lang="en-US" altLang="zh-TW">
                        <a:latin typeface="Cambria Math" panose="02040503050406030204" pitchFamily="18" charset="0"/>
                      </a:rPr>
                      <m:t>E</m:t>
                    </m:r>
                    <m:d>
                      <m:dPr>
                        <m:begChr m:val="["/>
                        <m:endChr m:val="]"/>
                        <m:ctrlPr>
                          <a:rPr lang="en-US" altLang="zh-TW" i="1">
                            <a:latin typeface="Cambria Math" panose="02040503050406030204" pitchFamily="18" charset="0"/>
                          </a:rPr>
                        </m:ctrlPr>
                      </m:dPr>
                      <m:e>
                        <m:r>
                          <m:rPr>
                            <m:sty m:val="p"/>
                          </m:rPr>
                          <a:rPr lang="en-US" altLang="zh-TW">
                            <a:latin typeface="Cambria Math" panose="02040503050406030204" pitchFamily="18" charset="0"/>
                          </a:rPr>
                          <m:t>I</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𝐴</m:t>
                            </m:r>
                          </m:e>
                        </m:d>
                      </m:e>
                    </m:d>
                    <m:r>
                      <a:rPr lang="en-US" altLang="zh-TW" b="0" i="1" smtClean="0">
                        <a:latin typeface="Cambria Math" panose="02040503050406030204" pitchFamily="18" charset="0"/>
                      </a:rPr>
                      <m:t>=1</m:t>
                    </m:r>
                    <m:r>
                      <a:rPr lang="en-US" altLang="zh-TW" b="0" i="1" smtClean="0">
                        <a:latin typeface="Cambria Math" panose="02040503050406030204" pitchFamily="18" charset="0"/>
                        <a:ea typeface="Cambria Math" panose="02040503050406030204" pitchFamily="18" charset="0"/>
                      </a:rPr>
                      <m:t>∙</m:t>
                    </m:r>
                    <m:r>
                      <m:rPr>
                        <m:sty m:val="p"/>
                      </m:rPr>
                      <a:rPr lang="en-US" altLang="zh-TW">
                        <a:latin typeface="Cambria Math" panose="02040503050406030204" pitchFamily="18" charset="0"/>
                      </a:rPr>
                      <m:t>Pr</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𝐴</m:t>
                        </m:r>
                      </m:e>
                    </m:d>
                    <m:r>
                      <a:rPr lang="en-US" altLang="zh-TW" b="0" i="1" smtClean="0">
                        <a:latin typeface="Cambria Math" panose="02040503050406030204" pitchFamily="18" charset="0"/>
                      </a:rPr>
                      <m:t>+0</m:t>
                    </m:r>
                    <m:r>
                      <a:rPr lang="en-US" altLang="zh-TW" i="1">
                        <a:latin typeface="Cambria Math" panose="02040503050406030204" pitchFamily="18" charset="0"/>
                        <a:ea typeface="Cambria Math" panose="02040503050406030204" pitchFamily="18" charset="0"/>
                      </a:rPr>
                      <m:t>∙</m:t>
                    </m:r>
                    <m:r>
                      <m:rPr>
                        <m:sty m:val="p"/>
                      </m:rPr>
                      <a:rPr lang="en-US" altLang="zh-TW">
                        <a:latin typeface="Cambria Math" panose="02040503050406030204" pitchFamily="18" charset="0"/>
                      </a:rPr>
                      <m:t>Pr</m:t>
                    </m:r>
                    <m:d>
                      <m:dPr>
                        <m:begChr m:val="{"/>
                        <m:endChr m:val="}"/>
                        <m:ctrlPr>
                          <a:rPr lang="en-US" altLang="zh-TW" i="1">
                            <a:latin typeface="Cambria Math" panose="02040503050406030204" pitchFamily="18" charset="0"/>
                          </a:rPr>
                        </m:ctrlPr>
                      </m:dPr>
                      <m:e>
                        <m:acc>
                          <m:accPr>
                            <m:chr m:val="̅"/>
                            <m:ctrlPr>
                              <a:rPr lang="en-US" altLang="zh-TW" i="1" smtClean="0">
                                <a:latin typeface="Cambria Math" panose="02040503050406030204" pitchFamily="18" charset="0"/>
                              </a:rPr>
                            </m:ctrlPr>
                          </m:accPr>
                          <m:e>
                            <m:r>
                              <a:rPr lang="en-US" altLang="zh-TW" b="0" i="1" smtClean="0">
                                <a:latin typeface="Cambria Math" panose="02040503050406030204" pitchFamily="18" charset="0"/>
                              </a:rPr>
                              <m:t>𝐴</m:t>
                            </m:r>
                          </m:e>
                        </m:acc>
                      </m:e>
                    </m:d>
                    <m:r>
                      <a:rPr lang="en-US" altLang="zh-TW" b="0" i="1" smtClean="0">
                        <a:latin typeface="Cambria Math" panose="02040503050406030204" pitchFamily="18" charset="0"/>
                      </a:rPr>
                      <m:t>=</m:t>
                    </m:r>
                    <m:r>
                      <m:rPr>
                        <m:sty m:val="p"/>
                      </m:rPr>
                      <a:rPr lang="en-US" altLang="zh-TW">
                        <a:latin typeface="Cambria Math" panose="02040503050406030204" pitchFamily="18" charset="0"/>
                      </a:rPr>
                      <m:t>Pr</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𝐴</m:t>
                        </m:r>
                      </m:e>
                    </m:d>
                  </m:oMath>
                </a14:m>
                <a:endParaRPr lang="en-US" altLang="zh-TW" dirty="0"/>
              </a:p>
            </p:txBody>
          </p:sp>
        </mc:Choice>
        <mc:Fallback xmlns="">
          <p:sp>
            <p:nvSpPr>
              <p:cNvPr id="3" name="內容版面配置區 2">
                <a:extLst>
                  <a:ext uri="{FF2B5EF4-FFF2-40B4-BE49-F238E27FC236}">
                    <a16:creationId xmlns:a16="http://schemas.microsoft.com/office/drawing/2014/main" id="{05491CD7-09BC-4DFA-BD2B-331FB541CA87}"/>
                  </a:ext>
                </a:extLst>
              </p:cNvPr>
              <p:cNvSpPr>
                <a:spLocks noGrp="1" noRot="1" noChangeAspect="1" noMove="1" noResize="1" noEditPoints="1" noAdjustHandles="1" noChangeArrowheads="1" noChangeShapeType="1" noTextEdit="1"/>
              </p:cNvSpPr>
              <p:nvPr>
                <p:ph idx="1"/>
              </p:nvPr>
            </p:nvSpPr>
            <p:spPr>
              <a:blipFill>
                <a:blip r:embed="rId2"/>
                <a:stretch>
                  <a:fillRect l="-1278"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C168B6A5-8C8B-4C0F-94E4-024CBAD7FF13}"/>
              </a:ext>
            </a:extLst>
          </p:cNvPr>
          <p:cNvSpPr>
            <a:spLocks noGrp="1"/>
          </p:cNvSpPr>
          <p:nvPr>
            <p:ph type="sldNum" sz="quarter" idx="12"/>
          </p:nvPr>
        </p:nvSpPr>
        <p:spPr/>
        <p:txBody>
          <a:bodyPr/>
          <a:lstStyle/>
          <a:p>
            <a:fld id="{C087288C-9883-4D44-B068-F26062673494}" type="slidenum">
              <a:rPr lang="zh-TW" altLang="en-US" smtClean="0"/>
              <a:t>36</a:t>
            </a:fld>
            <a:endParaRPr lang="zh-TW" altLang="en-US"/>
          </a:p>
        </p:txBody>
      </p:sp>
    </p:spTree>
    <p:extLst>
      <p:ext uri="{BB962C8B-B14F-4D97-AF65-F5344CB8AC3E}">
        <p14:creationId xmlns:p14="http://schemas.microsoft.com/office/powerpoint/2010/main" val="673653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802EED-6F84-4268-BE21-387D63EE3377}"/>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E0D3612-2130-4660-B9AF-5CFF601F5210}"/>
                  </a:ext>
                </a:extLst>
              </p:cNvPr>
              <p:cNvSpPr>
                <a:spLocks noGrp="1"/>
              </p:cNvSpPr>
              <p:nvPr>
                <p:ph idx="1"/>
              </p:nvPr>
            </p:nvSpPr>
            <p:spPr/>
            <p:txBody>
              <a:bodyPr/>
              <a:lstStyle/>
              <a:p>
                <a:r>
                  <a:rPr lang="en-US" altLang="zh-TW" dirty="0"/>
                  <a:t>Take expectations of both sides, use Lemma 5.1 and linearity of expectation:</a:t>
                </a:r>
                <a:br>
                  <a:rPr lang="en-US" altLang="zh-TW" dirty="0"/>
                </a:br>
                <a14:m>
                  <m:oMath xmlns:m="http://schemas.openxmlformats.org/officeDocument/2006/math">
                    <m:r>
                      <a:rPr lang="en-US" altLang="zh-TW" b="0" i="1" smtClean="0">
                        <a:latin typeface="Cambria Math" panose="02040503050406030204" pitchFamily="18" charset="0"/>
                      </a:rPr>
                      <m:t>𝐸</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𝑋</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𝐸</m:t>
                    </m:r>
                    <m:d>
                      <m:dPr>
                        <m:begChr m:val="["/>
                        <m:endChr m:val="]"/>
                        <m:ctrlPr>
                          <a:rPr lang="en-US" altLang="zh-TW" b="0" i="1" smtClean="0">
                            <a:latin typeface="Cambria Math" panose="02040503050406030204" pitchFamily="18" charset="0"/>
                          </a:rPr>
                        </m:ctrlPr>
                      </m:dPr>
                      <m:e>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r>
                              <a:rPr lang="en-US" altLang="zh-TW" i="1">
                                <a:latin typeface="Cambria Math" panose="02040503050406030204" pitchFamily="18" charset="0"/>
                              </a:rPr>
                              <m:t>−1</m:t>
                            </m:r>
                          </m:sup>
                          <m:e>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𝑗</m:t>
                                </m:r>
                                <m:r>
                                  <a:rPr lang="en-US" altLang="zh-TW" i="1">
                                    <a:latin typeface="Cambria Math" panose="02040503050406030204" pitchFamily="18" charset="0"/>
                                  </a:rPr>
                                  <m:t>=</m:t>
                                </m:r>
                                <m: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a:latin typeface="Cambria Math" panose="02040503050406030204" pitchFamily="18" charset="0"/>
                                      </a:rPr>
                                      <m:t>𝑖𝑗</m:t>
                                    </m:r>
                                  </m:sub>
                                </m:sSub>
                              </m:e>
                            </m:nary>
                          </m:e>
                        </m:nary>
                      </m:e>
                    </m:d>
                    <m:r>
                      <a:rPr lang="en-US" altLang="zh-TW" b="0" i="1" smtClean="0">
                        <a:latin typeface="Cambria Math" panose="02040503050406030204" pitchFamily="18" charset="0"/>
                      </a:rPr>
                      <m:t>=</m:t>
                    </m:r>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r>
                          <a:rPr lang="en-US" altLang="zh-TW" i="1">
                            <a:latin typeface="Cambria Math" panose="02040503050406030204" pitchFamily="18" charset="0"/>
                          </a:rPr>
                          <m:t>−1</m:t>
                        </m:r>
                      </m:sup>
                      <m:e>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𝑗</m:t>
                            </m:r>
                            <m:r>
                              <a:rPr lang="en-US" altLang="zh-TW" i="1">
                                <a:latin typeface="Cambria Math" panose="02040503050406030204" pitchFamily="18" charset="0"/>
                              </a:rPr>
                              <m:t>=</m:t>
                            </m:r>
                            <m: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sup>
                          <m:e>
                            <m:r>
                              <a:rPr lang="en-US" altLang="zh-TW" i="1">
                                <a:latin typeface="Cambria Math" panose="02040503050406030204" pitchFamily="18" charset="0"/>
                              </a:rPr>
                              <m:t>𝐸</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a:latin typeface="Cambria Math" panose="02040503050406030204" pitchFamily="18" charset="0"/>
                                      </a:rPr>
                                      <m:t>𝑖𝑗</m:t>
                                    </m:r>
                                  </m:sub>
                                </m:sSub>
                              </m:e>
                            </m:d>
                          </m:e>
                        </m:nary>
                      </m:e>
                    </m:nary>
                  </m:oMath>
                </a14:m>
                <a:br>
                  <a:rPr lang="en-US" altLang="zh-TW" dirty="0"/>
                </a:br>
                <a14:m>
                  <m:oMath xmlns:m="http://schemas.openxmlformats.org/officeDocument/2006/math">
                    <m:r>
                      <a:rPr lang="en-US" altLang="zh-TW" b="0" i="1" smtClean="0">
                        <a:latin typeface="Cambria Math" panose="02040503050406030204" pitchFamily="18" charset="0"/>
                      </a:rPr>
                      <m:t>=</m:t>
                    </m:r>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r>
                          <a:rPr lang="en-US" altLang="zh-TW" i="1">
                            <a:latin typeface="Cambria Math" panose="02040503050406030204" pitchFamily="18" charset="0"/>
                          </a:rPr>
                          <m:t>−1</m:t>
                        </m:r>
                      </m:sup>
                      <m:e>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𝑗</m:t>
                            </m:r>
                            <m:r>
                              <a:rPr lang="en-US" altLang="zh-TW" i="1">
                                <a:latin typeface="Cambria Math" panose="02040503050406030204" pitchFamily="18" charset="0"/>
                              </a:rPr>
                              <m:t>=</m:t>
                            </m:r>
                            <m: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sup>
                          <m:e>
                            <m:r>
                              <m:rPr>
                                <m:sty m:val="p"/>
                              </m:rPr>
                              <a:rPr lang="en-US" altLang="zh-TW" b="0" i="0" smtClean="0">
                                <a:latin typeface="Cambria Math" panose="02040503050406030204" pitchFamily="18" charset="0"/>
                              </a:rPr>
                              <m:t>Pr</m:t>
                            </m:r>
                            <m:d>
                              <m:dPr>
                                <m:begChr m:val="{"/>
                                <m:endChr m:val="}"/>
                                <m:ctrlPr>
                                  <a:rPr lang="en-US" altLang="zh-TW" b="0" i="1" smtClean="0">
                                    <a:latin typeface="Cambria Math" panose="02040503050406030204" pitchFamily="18" charset="0"/>
                                  </a:rPr>
                                </m:ctrlPr>
                              </m:dPr>
                              <m:e>
                                <m:sSub>
                                  <m:sSubPr>
                                    <m:ctrlPr>
                                      <a:rPr lang="el-GR"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𝑧</m:t>
                                    </m:r>
                                  </m:e>
                                  <m:sub>
                                    <m:r>
                                      <a:rPr lang="en-US" altLang="zh-TW" i="1">
                                        <a:latin typeface="Cambria Math" panose="02040503050406030204" pitchFamily="18" charset="0"/>
                                        <a:ea typeface="Cambria Math" panose="02040503050406030204" pitchFamily="18" charset="0"/>
                                      </a:rPr>
                                      <m:t>𝑖</m:t>
                                    </m:r>
                                  </m:sub>
                                </m:sSub>
                                <m:r>
                                  <a:rPr lang="en-US" altLang="zh-TW" i="1">
                                    <a:latin typeface="Cambria Math" panose="02040503050406030204" pitchFamily="18" charset="0"/>
                                    <a:ea typeface="Cambria Math" panose="02040503050406030204" pitchFamily="18" charset="0"/>
                                  </a:rPr>
                                  <m:t> </m:t>
                                </m:r>
                                <m:r>
                                  <m:rPr>
                                    <m:sty m:val="p"/>
                                  </m:rPr>
                                  <a:rPr lang="en-US" altLang="zh-TW">
                                    <a:latin typeface="Cambria Math" panose="02040503050406030204" pitchFamily="18" charset="0"/>
                                    <a:ea typeface="Cambria Math" panose="02040503050406030204" pitchFamily="18" charset="0"/>
                                  </a:rPr>
                                  <m:t>is</m:t>
                                </m:r>
                                <m:r>
                                  <a:rPr lang="en-US" altLang="zh-TW">
                                    <a:latin typeface="Cambria Math" panose="02040503050406030204" pitchFamily="18" charset="0"/>
                                    <a:ea typeface="Cambria Math" panose="02040503050406030204" pitchFamily="18" charset="0"/>
                                  </a:rPr>
                                  <m:t> </m:t>
                                </m:r>
                                <m:r>
                                  <m:rPr>
                                    <m:sty m:val="p"/>
                                  </m:rPr>
                                  <a:rPr lang="en-US" altLang="zh-TW">
                                    <a:latin typeface="Cambria Math" panose="02040503050406030204" pitchFamily="18" charset="0"/>
                                    <a:ea typeface="Cambria Math" panose="02040503050406030204" pitchFamily="18" charset="0"/>
                                  </a:rPr>
                                  <m:t>compared</m:t>
                                </m:r>
                                <m:r>
                                  <a:rPr lang="en-US" altLang="zh-TW">
                                    <a:latin typeface="Cambria Math" panose="02040503050406030204" pitchFamily="18" charset="0"/>
                                    <a:ea typeface="Cambria Math" panose="02040503050406030204" pitchFamily="18" charset="0"/>
                                  </a:rPr>
                                  <m:t> </m:t>
                                </m:r>
                                <m:r>
                                  <m:rPr>
                                    <m:sty m:val="p"/>
                                  </m:rPr>
                                  <a:rPr lang="en-US" altLang="zh-TW">
                                    <a:latin typeface="Cambria Math" panose="02040503050406030204" pitchFamily="18" charset="0"/>
                                    <a:ea typeface="Cambria Math" panose="02040503050406030204" pitchFamily="18" charset="0"/>
                                  </a:rPr>
                                  <m:t>to</m:t>
                                </m:r>
                                <m:r>
                                  <a:rPr lang="en-US" altLang="zh-TW">
                                    <a:latin typeface="Cambria Math" panose="02040503050406030204" pitchFamily="18" charset="0"/>
                                    <a:ea typeface="Cambria Math" panose="02040503050406030204" pitchFamily="18" charset="0"/>
                                  </a:rPr>
                                  <m:t> </m:t>
                                </m:r>
                                <m:sSub>
                                  <m:sSubPr>
                                    <m:ctrlPr>
                                      <a:rPr lang="el-GR"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𝑧</m:t>
                                    </m:r>
                                  </m:e>
                                  <m:sub>
                                    <m:r>
                                      <a:rPr lang="en-US" altLang="zh-TW" i="1">
                                        <a:latin typeface="Cambria Math" panose="02040503050406030204" pitchFamily="18" charset="0"/>
                                        <a:ea typeface="Cambria Math" panose="02040503050406030204" pitchFamily="18" charset="0"/>
                                      </a:rPr>
                                      <m:t>𝑗</m:t>
                                    </m:r>
                                  </m:sub>
                                </m:sSub>
                              </m:e>
                            </m:d>
                          </m:e>
                        </m:nary>
                      </m:e>
                    </m:nary>
                  </m:oMath>
                </a14:m>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BE0D3612-2130-4660-B9AF-5CFF601F5210}"/>
                  </a:ext>
                </a:extLst>
              </p:cNvPr>
              <p:cNvSpPr>
                <a:spLocks noGrp="1" noRot="1" noChangeAspect="1" noMove="1" noResize="1" noEditPoints="1" noAdjustHandles="1" noChangeArrowheads="1" noChangeShapeType="1" noTextEdit="1"/>
              </p:cNvSpPr>
              <p:nvPr>
                <p:ph idx="1"/>
              </p:nvPr>
            </p:nvSpPr>
            <p:spPr>
              <a:blipFill>
                <a:blip r:embed="rId2"/>
                <a:stretch>
                  <a:fillRect l="-1278"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A1CCB634-B8A1-4437-9198-FE230B14CB00}"/>
              </a:ext>
            </a:extLst>
          </p:cNvPr>
          <p:cNvSpPr>
            <a:spLocks noGrp="1"/>
          </p:cNvSpPr>
          <p:nvPr>
            <p:ph type="sldNum" sz="quarter" idx="12"/>
          </p:nvPr>
        </p:nvSpPr>
        <p:spPr/>
        <p:txBody>
          <a:bodyPr/>
          <a:lstStyle/>
          <a:p>
            <a:fld id="{C087288C-9883-4D44-B068-F26062673494}" type="slidenum">
              <a:rPr lang="zh-TW" altLang="en-US" smtClean="0"/>
              <a:t>37</a:t>
            </a:fld>
            <a:endParaRPr lang="zh-TW" altLang="en-US"/>
          </a:p>
        </p:txBody>
      </p:sp>
    </p:spTree>
    <p:extLst>
      <p:ext uri="{BB962C8B-B14F-4D97-AF65-F5344CB8AC3E}">
        <p14:creationId xmlns:p14="http://schemas.microsoft.com/office/powerpoint/2010/main" val="2749684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6894BA-B456-4F76-8FE9-EFB7BF158D2B}"/>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823C3C9-A931-43DE-84CB-43C7289A2F64}"/>
                  </a:ext>
                </a:extLst>
              </p:cNvPr>
              <p:cNvSpPr>
                <a:spLocks noGrp="1"/>
              </p:cNvSpPr>
              <p:nvPr>
                <p:ph idx="1"/>
              </p:nvPr>
            </p:nvSpPr>
            <p:spPr/>
            <p:txBody>
              <a:bodyPr>
                <a:normAutofit fontScale="70000" lnSpcReduction="20000"/>
              </a:bodyPr>
              <a:lstStyle/>
              <a:p>
                <a:pPr marL="0" indent="0">
                  <a:buNone/>
                </a:pPr>
                <a:r>
                  <a:rPr lang="en-US" altLang="zh-TW" dirty="0"/>
                  <a:t>Now all we have to do is find the probability that two elements are compared.</a:t>
                </a:r>
              </a:p>
              <a:p>
                <a:r>
                  <a:rPr lang="en-US" altLang="zh-TW" dirty="0"/>
                  <a:t>Think about when two elements are </a:t>
                </a:r>
                <a:r>
                  <a:rPr lang="en-US" altLang="zh-TW" dirty="0">
                    <a:solidFill>
                      <a:srgbClr val="FF0000"/>
                    </a:solidFill>
                  </a:rPr>
                  <a:t>not compared</a:t>
                </a:r>
                <a:r>
                  <a:rPr lang="en-US" altLang="zh-TW" dirty="0"/>
                  <a:t>.</a:t>
                </a:r>
              </a:p>
              <a:p>
                <a:pPr lvl="1"/>
                <a:r>
                  <a:rPr lang="en-US" altLang="zh-TW" dirty="0"/>
                  <a:t>For example, numbers in </a:t>
                </a:r>
                <a:r>
                  <a:rPr lang="en-US" altLang="zh-TW" dirty="0">
                    <a:solidFill>
                      <a:srgbClr val="FF0000"/>
                    </a:solidFill>
                  </a:rPr>
                  <a:t>separate partitions</a:t>
                </a:r>
                <a:r>
                  <a:rPr lang="en-US" altLang="zh-TW" dirty="0"/>
                  <a:t> will not be compared.</a:t>
                </a:r>
              </a:p>
              <a:p>
                <a:pPr lvl="1"/>
                <a:r>
                  <a:rPr lang="en-US" altLang="zh-TW" dirty="0"/>
                  <a:t>In the previous example, </a:t>
                </a:r>
                <a14:m>
                  <m:oMath xmlns:m="http://schemas.openxmlformats.org/officeDocument/2006/math">
                    <m:d>
                      <m:dPr>
                        <m:begChr m:val="⟨"/>
                        <m:endChr m:val="⟩"/>
                        <m:ctrlPr>
                          <a:rPr lang="en-US" altLang="zh-TW" i="1" smtClean="0">
                            <a:latin typeface="Cambria Math" panose="02040503050406030204" pitchFamily="18" charset="0"/>
                          </a:rPr>
                        </m:ctrlPr>
                      </m:dPr>
                      <m:e>
                        <m:r>
                          <m:rPr>
                            <m:nor/>
                          </m:rPr>
                          <a:rPr lang="en-US" altLang="zh-TW" dirty="0"/>
                          <m:t>8, 1, 6, 4, 0, 3, 9, 5</m:t>
                        </m:r>
                      </m:e>
                    </m:d>
                  </m:oMath>
                </a14:m>
                <a:r>
                  <a:rPr lang="en-US" altLang="zh-TW" dirty="0"/>
                  <a:t> and the pivot is 5, so that none of the set </a:t>
                </a:r>
                <a14:m>
                  <m:oMath xmlns:m="http://schemas.openxmlformats.org/officeDocument/2006/math">
                    <m:d>
                      <m:dPr>
                        <m:begChr m:val="⟨"/>
                        <m:endChr m:val="⟩"/>
                        <m:ctrlPr>
                          <a:rPr lang="en-US" altLang="zh-TW" i="1" smtClean="0">
                            <a:latin typeface="Cambria Math" panose="02040503050406030204" pitchFamily="18" charset="0"/>
                          </a:rPr>
                        </m:ctrlPr>
                      </m:dPr>
                      <m:e>
                        <m:r>
                          <m:rPr>
                            <m:nor/>
                          </m:rPr>
                          <a:rPr lang="en-US" altLang="zh-TW" dirty="0"/>
                          <m:t>1, 4, 0, 3</m:t>
                        </m:r>
                      </m:e>
                    </m:d>
                  </m:oMath>
                </a14:m>
                <a:r>
                  <a:rPr lang="en-US" altLang="zh-TW" dirty="0"/>
                  <a:t> will ever be compared to any of the set </a:t>
                </a:r>
                <a14:m>
                  <m:oMath xmlns:m="http://schemas.openxmlformats.org/officeDocument/2006/math">
                    <m:d>
                      <m:dPr>
                        <m:begChr m:val="⟨"/>
                        <m:endChr m:val="⟩"/>
                        <m:ctrlPr>
                          <a:rPr lang="en-US" altLang="zh-TW" i="1" smtClean="0">
                            <a:latin typeface="Cambria Math" panose="02040503050406030204" pitchFamily="18" charset="0"/>
                          </a:rPr>
                        </m:ctrlPr>
                      </m:dPr>
                      <m:e>
                        <m:r>
                          <m:rPr>
                            <m:nor/>
                          </m:rPr>
                          <a:rPr lang="en-US" altLang="zh-TW" dirty="0"/>
                          <m:t>8, 6, 9</m:t>
                        </m:r>
                      </m:e>
                    </m:d>
                  </m:oMath>
                </a14:m>
                <a:r>
                  <a:rPr lang="en-US" altLang="zh-TW" dirty="0"/>
                  <a:t>.</a:t>
                </a:r>
              </a:p>
              <a:p>
                <a:pPr lvl="1"/>
                <a:r>
                  <a:rPr lang="en-US" altLang="zh-TW" dirty="0"/>
                  <a:t>Once a pivot </a:t>
                </a:r>
                <a14:m>
                  <m:oMath xmlns:m="http://schemas.openxmlformats.org/officeDocument/2006/math">
                    <m:r>
                      <a:rPr lang="en-US" altLang="zh-TW" i="1" dirty="0" smtClean="0">
                        <a:latin typeface="Cambria Math" panose="02040503050406030204" pitchFamily="18" charset="0"/>
                      </a:rPr>
                      <m:t>𝑥</m:t>
                    </m:r>
                  </m:oMath>
                </a14:m>
                <a:r>
                  <a:rPr lang="en-US" altLang="zh-TW" dirty="0"/>
                  <a:t> is chosen such that </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𝑧</m:t>
                        </m:r>
                      </m:e>
                      <m:sub>
                        <m:r>
                          <a:rPr lang="en-US" altLang="zh-TW" i="1" dirty="0">
                            <a:latin typeface="Cambria Math" panose="02040503050406030204" pitchFamily="18" charset="0"/>
                          </a:rPr>
                          <m:t>𝑖</m:t>
                        </m:r>
                      </m:sub>
                    </m:sSub>
                    <m:r>
                      <a:rPr lang="en-US" altLang="zh-TW" i="1" dirty="0" smtClean="0">
                        <a:latin typeface="Cambria Math" panose="02040503050406030204" pitchFamily="18" charset="0"/>
                      </a:rPr>
                      <m:t>&lt;</m:t>
                    </m:r>
                    <m:r>
                      <a:rPr lang="en-US" altLang="zh-TW" i="1" dirty="0" smtClean="0">
                        <a:latin typeface="Cambria Math" panose="02040503050406030204" pitchFamily="18" charset="0"/>
                      </a:rPr>
                      <m:t>𝑥</m:t>
                    </m:r>
                    <m:r>
                      <a:rPr lang="en-US" altLang="zh-TW" i="1" dirty="0" smtClean="0">
                        <a:latin typeface="Cambria Math" panose="02040503050406030204" pitchFamily="18" charset="0"/>
                      </a:rPr>
                      <m:t>&lt;</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𝑧</m:t>
                        </m:r>
                      </m:e>
                      <m:sub>
                        <m:r>
                          <a:rPr lang="en-US" altLang="zh-TW" b="0" i="1" dirty="0" smtClean="0">
                            <a:latin typeface="Cambria Math" panose="02040503050406030204" pitchFamily="18" charset="0"/>
                          </a:rPr>
                          <m:t>𝑗</m:t>
                        </m:r>
                      </m:sub>
                    </m:sSub>
                  </m:oMath>
                </a14:m>
                <a:r>
                  <a:rPr lang="en-US" altLang="zh-TW" dirty="0"/>
                  <a:t>, then </a:t>
                </a:r>
                <a14:m>
                  <m:oMath xmlns:m="http://schemas.openxmlformats.org/officeDocument/2006/math">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𝑧</m:t>
                        </m:r>
                      </m:e>
                      <m:sub>
                        <m:r>
                          <a:rPr lang="en-US" altLang="zh-TW" i="1" dirty="0">
                            <a:latin typeface="Cambria Math" panose="02040503050406030204" pitchFamily="18" charset="0"/>
                          </a:rPr>
                          <m:t>𝑖</m:t>
                        </m:r>
                      </m:sub>
                    </m:sSub>
                  </m:oMath>
                </a14:m>
                <a:r>
                  <a:rPr lang="en-US" altLang="zh-TW" dirty="0"/>
                  <a:t> and </a:t>
                </a:r>
                <a14:m>
                  <m:oMath xmlns:m="http://schemas.openxmlformats.org/officeDocument/2006/math">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𝑧</m:t>
                        </m:r>
                      </m:e>
                      <m:sub>
                        <m:r>
                          <a:rPr lang="en-US" altLang="zh-TW" i="1" dirty="0">
                            <a:latin typeface="Cambria Math" panose="02040503050406030204" pitchFamily="18" charset="0"/>
                          </a:rPr>
                          <m:t>𝑗</m:t>
                        </m:r>
                      </m:sub>
                    </m:sSub>
                  </m:oMath>
                </a14:m>
                <a:r>
                  <a:rPr lang="en-US" altLang="zh-TW" dirty="0"/>
                  <a:t> will never be compared at any later time.</a:t>
                </a:r>
              </a:p>
              <a:p>
                <a:pPr lvl="1"/>
                <a:r>
                  <a:rPr lang="en-US" altLang="zh-TW" dirty="0"/>
                  <a:t>If either </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𝑧</m:t>
                        </m:r>
                      </m:e>
                      <m:sub>
                        <m:r>
                          <a:rPr lang="en-US" altLang="zh-TW" i="1" dirty="0">
                            <a:latin typeface="Cambria Math" panose="02040503050406030204" pitchFamily="18" charset="0"/>
                          </a:rPr>
                          <m:t>𝑖</m:t>
                        </m:r>
                      </m:sub>
                    </m:sSub>
                  </m:oMath>
                </a14:m>
                <a:r>
                  <a:rPr lang="en-US" altLang="zh-TW" dirty="0"/>
                  <a:t> or </a:t>
                </a:r>
                <a14:m>
                  <m:oMath xmlns:m="http://schemas.openxmlformats.org/officeDocument/2006/math">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𝑧</m:t>
                        </m:r>
                      </m:e>
                      <m:sub>
                        <m:r>
                          <a:rPr lang="en-US" altLang="zh-TW" i="1" dirty="0">
                            <a:latin typeface="Cambria Math" panose="02040503050406030204" pitchFamily="18" charset="0"/>
                          </a:rPr>
                          <m:t>𝑗</m:t>
                        </m:r>
                      </m:sub>
                    </m:sSub>
                  </m:oMath>
                </a14:m>
                <a:r>
                  <a:rPr lang="en-US" altLang="zh-TW" dirty="0"/>
                  <a:t> is chosen before any other element of </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𝑍</m:t>
                        </m:r>
                      </m:e>
                      <m:sub>
                        <m:r>
                          <a:rPr lang="en-US" altLang="zh-TW" i="1" dirty="0">
                            <a:latin typeface="Cambria Math" panose="02040503050406030204" pitchFamily="18" charset="0"/>
                          </a:rPr>
                          <m:t>𝑖𝑗</m:t>
                        </m:r>
                      </m:sub>
                    </m:sSub>
                  </m:oMath>
                </a14:m>
                <a:r>
                  <a:rPr lang="en-US" altLang="zh-TW" dirty="0"/>
                  <a:t>, then it will be compared to all the elements of </a:t>
                </a:r>
                <a14:m>
                  <m:oMath xmlns:m="http://schemas.openxmlformats.org/officeDocument/2006/math">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𝑍</m:t>
                        </m:r>
                      </m:e>
                      <m:sub>
                        <m:r>
                          <a:rPr lang="en-US" altLang="zh-TW" i="1" dirty="0">
                            <a:latin typeface="Cambria Math" panose="02040503050406030204" pitchFamily="18" charset="0"/>
                          </a:rPr>
                          <m:t>𝑖𝑗</m:t>
                        </m:r>
                      </m:sub>
                    </m:sSub>
                  </m:oMath>
                </a14:m>
                <a:r>
                  <a:rPr lang="en-US" altLang="zh-TW" dirty="0"/>
                  <a:t>, except itself.</a:t>
                </a:r>
              </a:p>
              <a:p>
                <a:pPr lvl="1"/>
                <a:r>
                  <a:rPr lang="en-US" altLang="zh-TW" dirty="0"/>
                  <a:t>The probability that </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𝑧</m:t>
                        </m:r>
                      </m:e>
                      <m:sub>
                        <m:r>
                          <a:rPr lang="en-US" altLang="zh-TW" i="1" dirty="0">
                            <a:latin typeface="Cambria Math" panose="02040503050406030204" pitchFamily="18" charset="0"/>
                          </a:rPr>
                          <m:t>𝑖</m:t>
                        </m:r>
                      </m:sub>
                    </m:sSub>
                  </m:oMath>
                </a14:m>
                <a:r>
                  <a:rPr lang="en-US" altLang="zh-TW" dirty="0"/>
                  <a:t> is compared to </a:t>
                </a:r>
                <a14:m>
                  <m:oMath xmlns:m="http://schemas.openxmlformats.org/officeDocument/2006/math">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𝑧</m:t>
                        </m:r>
                      </m:e>
                      <m:sub>
                        <m:r>
                          <a:rPr lang="en-US" altLang="zh-TW" i="1" dirty="0">
                            <a:latin typeface="Cambria Math" panose="02040503050406030204" pitchFamily="18" charset="0"/>
                          </a:rPr>
                          <m:t>𝑗</m:t>
                        </m:r>
                      </m:sub>
                    </m:sSub>
                  </m:oMath>
                </a14:m>
                <a:r>
                  <a:rPr lang="en-US" altLang="zh-TW" dirty="0"/>
                  <a:t> is the probability that either </a:t>
                </a:r>
                <a14:m>
                  <m:oMath xmlns:m="http://schemas.openxmlformats.org/officeDocument/2006/math">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𝑧</m:t>
                        </m:r>
                      </m:e>
                      <m:sub>
                        <m:r>
                          <a:rPr lang="en-US" altLang="zh-TW" i="1" dirty="0">
                            <a:latin typeface="Cambria Math" panose="02040503050406030204" pitchFamily="18" charset="0"/>
                          </a:rPr>
                          <m:t>𝑖</m:t>
                        </m:r>
                      </m:sub>
                    </m:sSub>
                  </m:oMath>
                </a14:m>
                <a:r>
                  <a:rPr lang="en-US" altLang="zh-TW" dirty="0"/>
                  <a:t> or </a:t>
                </a:r>
                <a14:m>
                  <m:oMath xmlns:m="http://schemas.openxmlformats.org/officeDocument/2006/math">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𝑧</m:t>
                        </m:r>
                      </m:e>
                      <m:sub>
                        <m:r>
                          <a:rPr lang="en-US" altLang="zh-TW" i="1" dirty="0">
                            <a:latin typeface="Cambria Math" panose="02040503050406030204" pitchFamily="18" charset="0"/>
                          </a:rPr>
                          <m:t>𝑗</m:t>
                        </m:r>
                      </m:sub>
                    </m:sSub>
                    <m:r>
                      <a:rPr lang="en-US" altLang="zh-TW" i="1" dirty="0">
                        <a:latin typeface="Cambria Math" panose="02040503050406030204" pitchFamily="18" charset="0"/>
                      </a:rPr>
                      <m:t> </m:t>
                    </m:r>
                  </m:oMath>
                </a14:m>
                <a:r>
                  <a:rPr lang="en-US" altLang="zh-TW" dirty="0"/>
                  <a:t>is the first element chosen.</a:t>
                </a:r>
              </a:p>
              <a:p>
                <a:pPr lvl="1"/>
                <a:r>
                  <a:rPr lang="en-US" altLang="zh-TW" dirty="0"/>
                  <a:t>There are </a:t>
                </a:r>
                <a14:m>
                  <m:oMath xmlns:m="http://schemas.openxmlformats.org/officeDocument/2006/math">
                    <m:r>
                      <a:rPr lang="en-US" altLang="zh-TW" i="1" dirty="0" smtClean="0">
                        <a:latin typeface="Cambria Math" panose="02040503050406030204" pitchFamily="18" charset="0"/>
                      </a:rPr>
                      <m:t>𝑗</m:t>
                    </m:r>
                    <m:r>
                      <a:rPr lang="en-US" altLang="zh-TW" i="1" dirty="0" smtClean="0">
                        <a:latin typeface="Cambria Math" panose="02040503050406030204" pitchFamily="18" charset="0"/>
                      </a:rPr>
                      <m:t>–</m:t>
                    </m:r>
                    <m:r>
                      <a:rPr lang="en-US" altLang="zh-TW" i="1" dirty="0" err="1" smtClean="0">
                        <a:latin typeface="Cambria Math" panose="02040503050406030204" pitchFamily="18" charset="0"/>
                      </a:rPr>
                      <m:t>𝑖</m:t>
                    </m:r>
                    <m:r>
                      <a:rPr lang="en-US" altLang="zh-TW" i="1" dirty="0" smtClean="0">
                        <a:latin typeface="Cambria Math" panose="02040503050406030204" pitchFamily="18" charset="0"/>
                      </a:rPr>
                      <m:t>+1</m:t>
                    </m:r>
                  </m:oMath>
                </a14:m>
                <a:r>
                  <a:rPr lang="en-US" altLang="zh-TW" dirty="0"/>
                  <a:t> elements, and pivots are chosen randomly and independently. Thus the probability that any particular one of them is the first one chosen is </a:t>
                </a:r>
                <a14:m>
                  <m:oMath xmlns:m="http://schemas.openxmlformats.org/officeDocument/2006/math">
                    <m:r>
                      <a:rPr lang="en-US" altLang="zh-TW" i="1" dirty="0" smtClean="0">
                        <a:latin typeface="Cambria Math" panose="02040503050406030204" pitchFamily="18" charset="0"/>
                      </a:rPr>
                      <m:t>1/(</m:t>
                    </m:r>
                    <m:r>
                      <a:rPr lang="en-US" altLang="zh-TW" i="1" dirty="0" smtClean="0">
                        <a:latin typeface="Cambria Math" panose="02040503050406030204" pitchFamily="18" charset="0"/>
                      </a:rPr>
                      <m:t>𝑗</m:t>
                    </m:r>
                    <m:r>
                      <a:rPr lang="en-US" altLang="zh-TW" i="1" dirty="0" smtClean="0">
                        <a:latin typeface="Cambria Math" panose="02040503050406030204" pitchFamily="18" charset="0"/>
                      </a:rPr>
                      <m:t>–</m:t>
                    </m:r>
                    <m:r>
                      <a:rPr lang="en-US" altLang="zh-TW" i="1" dirty="0" err="1" smtClean="0">
                        <a:latin typeface="Cambria Math" panose="02040503050406030204" pitchFamily="18" charset="0"/>
                      </a:rPr>
                      <m:t>𝑖</m:t>
                    </m:r>
                    <m:r>
                      <a:rPr lang="en-US" altLang="zh-TW" i="1" dirty="0" smtClean="0">
                        <a:latin typeface="Cambria Math" panose="02040503050406030204" pitchFamily="18" charset="0"/>
                      </a:rPr>
                      <m:t>+1)</m:t>
                    </m:r>
                  </m:oMath>
                </a14:m>
                <a:r>
                  <a:rPr lang="en-US" altLang="zh-TW" dirty="0"/>
                  <a:t>.</a:t>
                </a:r>
              </a:p>
              <a:p>
                <a:endParaRPr lang="zh-TW" altLang="en-US" dirty="0"/>
              </a:p>
            </p:txBody>
          </p:sp>
        </mc:Choice>
        <mc:Fallback xmlns="">
          <p:sp>
            <p:nvSpPr>
              <p:cNvPr id="3" name="內容版面配置區 2">
                <a:extLst>
                  <a:ext uri="{FF2B5EF4-FFF2-40B4-BE49-F238E27FC236}">
                    <a16:creationId xmlns:a16="http://schemas.microsoft.com/office/drawing/2014/main" id="{C823C3C9-A931-43DE-84CB-43C7289A2F64}"/>
                  </a:ext>
                </a:extLst>
              </p:cNvPr>
              <p:cNvSpPr>
                <a:spLocks noGrp="1" noRot="1" noChangeAspect="1" noMove="1" noResize="1" noEditPoints="1" noAdjustHandles="1" noChangeArrowheads="1" noChangeShapeType="1" noTextEdit="1"/>
              </p:cNvSpPr>
              <p:nvPr>
                <p:ph idx="1"/>
              </p:nvPr>
            </p:nvSpPr>
            <p:spPr>
              <a:blipFill>
                <a:blip r:embed="rId2"/>
                <a:stretch>
                  <a:fillRect l="-722" t="-2483" r="-100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7CD0FEEF-8687-45C3-A79E-5A4701DD1A54}"/>
              </a:ext>
            </a:extLst>
          </p:cNvPr>
          <p:cNvSpPr>
            <a:spLocks noGrp="1"/>
          </p:cNvSpPr>
          <p:nvPr>
            <p:ph type="sldNum" sz="quarter" idx="12"/>
          </p:nvPr>
        </p:nvSpPr>
        <p:spPr/>
        <p:txBody>
          <a:bodyPr/>
          <a:lstStyle/>
          <a:p>
            <a:fld id="{C087288C-9883-4D44-B068-F26062673494}" type="slidenum">
              <a:rPr lang="zh-TW" altLang="en-US" smtClean="0"/>
              <a:t>38</a:t>
            </a:fld>
            <a:endParaRPr lang="zh-TW" altLang="en-US"/>
          </a:p>
        </p:txBody>
      </p:sp>
    </p:spTree>
    <p:extLst>
      <p:ext uri="{BB962C8B-B14F-4D97-AF65-F5344CB8AC3E}">
        <p14:creationId xmlns:p14="http://schemas.microsoft.com/office/powerpoint/2010/main" val="13288447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0692D0D-B2B1-4AD8-8184-1472DA3039F2}"/>
                  </a:ext>
                </a:extLst>
              </p:cNvPr>
              <p:cNvSpPr>
                <a:spLocks noGrp="1"/>
              </p:cNvSpPr>
              <p:nvPr>
                <p:ph idx="1"/>
              </p:nvPr>
            </p:nvSpPr>
            <p:spPr>
              <a:xfrm>
                <a:off x="609600" y="218114"/>
                <a:ext cx="10972800" cy="5803175"/>
              </a:xfrm>
            </p:spPr>
            <p:txBody>
              <a:bodyPr>
                <a:normAutofit lnSpcReduction="10000"/>
              </a:bodyPr>
              <a:lstStyle/>
              <a:p>
                <a:r>
                  <a:rPr lang="en-US" altLang="zh-TW" dirty="0"/>
                  <a:t>Therefore,</a:t>
                </a:r>
                <a:br>
                  <a:rPr lang="en-US" altLang="zh-TW" dirty="0"/>
                </a:br>
                <a14:m>
                  <m:oMath xmlns:m="http://schemas.openxmlformats.org/officeDocument/2006/math">
                    <m:r>
                      <m:rPr>
                        <m:sty m:val="p"/>
                      </m:rPr>
                      <a:rPr lang="en-US" altLang="zh-TW" i="1" dirty="0" smtClean="0">
                        <a:latin typeface="Cambria Math" panose="02040503050406030204" pitchFamily="18" charset="0"/>
                      </a:rPr>
                      <m:t>Pr</m:t>
                    </m:r>
                    <m:d>
                      <m:dPr>
                        <m:begChr m:val="{"/>
                        <m:endChr m:val="}"/>
                        <m:ctrlPr>
                          <a:rPr lang="en-US" altLang="zh-TW" i="1" dirty="0" smtClean="0">
                            <a:latin typeface="Cambria Math" panose="02040503050406030204" pitchFamily="18" charset="0"/>
                          </a:rPr>
                        </m:ctrlPr>
                      </m:dPr>
                      <m:e>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𝑧</m:t>
                            </m:r>
                          </m:e>
                          <m:sub>
                            <m:r>
                              <a:rPr lang="en-US" altLang="zh-TW" i="1" dirty="0">
                                <a:latin typeface="Cambria Math" panose="02040503050406030204" pitchFamily="18" charset="0"/>
                              </a:rPr>
                              <m:t>𝑖</m:t>
                            </m:r>
                          </m:sub>
                        </m:sSub>
                        <m:r>
                          <a:rPr lang="en-US" altLang="zh-TW" i="1" dirty="0">
                            <a:latin typeface="Cambria Math" panose="02040503050406030204" pitchFamily="18" charset="0"/>
                          </a:rPr>
                          <m:t> </m:t>
                        </m:r>
                        <m:r>
                          <m:rPr>
                            <m:sty m:val="p"/>
                          </m:rPr>
                          <a:rPr lang="en-US" altLang="zh-TW" i="0" dirty="0">
                            <a:latin typeface="Cambria Math" panose="02040503050406030204" pitchFamily="18" charset="0"/>
                          </a:rPr>
                          <m:t>is</m:t>
                        </m:r>
                        <m:r>
                          <a:rPr lang="en-US" altLang="zh-TW" i="0" dirty="0">
                            <a:latin typeface="Cambria Math" panose="02040503050406030204" pitchFamily="18" charset="0"/>
                          </a:rPr>
                          <m:t> </m:t>
                        </m:r>
                        <m:r>
                          <m:rPr>
                            <m:sty m:val="p"/>
                          </m:rPr>
                          <a:rPr lang="en-US" altLang="zh-TW" i="0" dirty="0">
                            <a:latin typeface="Cambria Math" panose="02040503050406030204" pitchFamily="18" charset="0"/>
                          </a:rPr>
                          <m:t>compared</m:t>
                        </m:r>
                        <m:r>
                          <a:rPr lang="en-US" altLang="zh-TW" i="0" dirty="0">
                            <a:latin typeface="Cambria Math" panose="02040503050406030204" pitchFamily="18" charset="0"/>
                          </a:rPr>
                          <m:t> </m:t>
                        </m:r>
                        <m:r>
                          <m:rPr>
                            <m:sty m:val="p"/>
                          </m:rPr>
                          <a:rPr lang="en-US" altLang="zh-TW" i="0" dirty="0">
                            <a:latin typeface="Cambria Math" panose="02040503050406030204" pitchFamily="18" charset="0"/>
                          </a:rPr>
                          <m:t>to</m:t>
                        </m:r>
                        <m:r>
                          <a:rPr lang="en-US" altLang="zh-TW" b="0" i="0" dirty="0" smtClean="0">
                            <a:latin typeface="Cambria Math" panose="02040503050406030204" pitchFamily="18" charset="0"/>
                          </a:rPr>
                          <m:t> </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𝑧</m:t>
                            </m:r>
                          </m:e>
                          <m:sub>
                            <m:r>
                              <a:rPr lang="en-US" altLang="zh-TW" b="0" i="1" dirty="0" smtClean="0">
                                <a:latin typeface="Cambria Math" panose="02040503050406030204" pitchFamily="18" charset="0"/>
                              </a:rPr>
                              <m:t>𝑗</m:t>
                            </m:r>
                          </m:sub>
                        </m:sSub>
                      </m:e>
                    </m:d>
                    <m:r>
                      <a:rPr lang="en-US" altLang="zh-TW" i="1" dirty="0" smtClean="0">
                        <a:latin typeface="Cambria Math" panose="02040503050406030204" pitchFamily="18" charset="0"/>
                      </a:rPr>
                      <m:t>⁡ =</m:t>
                    </m:r>
                    <m:r>
                      <m:rPr>
                        <m:sty m:val="p"/>
                      </m:rPr>
                      <a:rPr lang="en-US" altLang="zh-TW" i="1" dirty="0" err="1" smtClean="0">
                        <a:latin typeface="Cambria Math" panose="02040503050406030204" pitchFamily="18" charset="0"/>
                      </a:rPr>
                      <m:t>Pr</m:t>
                    </m:r>
                    <m:r>
                      <a:rPr lang="en-US" altLang="zh-TW" i="1" dirty="0" smtClean="0">
                        <a:latin typeface="Cambria Math" panose="02040503050406030204" pitchFamily="18" charset="0"/>
                      </a:rPr>
                      <m:t>⁡</m:t>
                    </m:r>
                    <m:d>
                      <m:dPr>
                        <m:begChr m:val="{"/>
                        <m:endChr m:val="}"/>
                        <m:ctrlPr>
                          <a:rPr lang="en-US" altLang="zh-TW" i="1" dirty="0" smtClean="0">
                            <a:latin typeface="Cambria Math" panose="02040503050406030204" pitchFamily="18" charset="0"/>
                          </a:rPr>
                        </m:ctrlPr>
                      </m:dPr>
                      <m:e>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𝑧</m:t>
                            </m:r>
                          </m:e>
                          <m:sub>
                            <m:r>
                              <a:rPr lang="en-US" altLang="zh-TW" i="1" dirty="0">
                                <a:latin typeface="Cambria Math" panose="02040503050406030204" pitchFamily="18" charset="0"/>
                              </a:rPr>
                              <m:t>𝑖</m:t>
                            </m:r>
                          </m:sub>
                        </m:sSub>
                        <m:r>
                          <a:rPr lang="en-US" altLang="zh-TW" i="1" dirty="0">
                            <a:latin typeface="Cambria Math" panose="02040503050406030204" pitchFamily="18" charset="0"/>
                          </a:rPr>
                          <m:t> </m:t>
                        </m:r>
                        <m:r>
                          <m:rPr>
                            <m:sty m:val="p"/>
                          </m:rPr>
                          <a:rPr lang="en-US" altLang="zh-TW" i="0" dirty="0">
                            <a:latin typeface="Cambria Math" panose="02040503050406030204" pitchFamily="18" charset="0"/>
                          </a:rPr>
                          <m:t>or</m:t>
                        </m:r>
                        <m:r>
                          <a:rPr lang="en-US" altLang="zh-TW" i="1" dirty="0">
                            <a:latin typeface="Cambria Math" panose="02040503050406030204" pitchFamily="18" charset="0"/>
                          </a:rPr>
                          <m:t> </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𝑧</m:t>
                            </m:r>
                          </m:e>
                          <m:sub>
                            <m:r>
                              <a:rPr lang="en-US" altLang="zh-TW" i="1" dirty="0">
                                <a:latin typeface="Cambria Math" panose="02040503050406030204" pitchFamily="18" charset="0"/>
                              </a:rPr>
                              <m:t>𝑗</m:t>
                            </m:r>
                          </m:sub>
                        </m:sSub>
                        <m:r>
                          <a:rPr lang="en-US" altLang="zh-TW" i="1" dirty="0">
                            <a:latin typeface="Cambria Math" panose="02040503050406030204" pitchFamily="18" charset="0"/>
                          </a:rPr>
                          <m:t> </m:t>
                        </m:r>
                        <m:r>
                          <m:rPr>
                            <m:sty m:val="p"/>
                          </m:rPr>
                          <a:rPr lang="en-US" altLang="zh-TW" i="0" dirty="0">
                            <a:latin typeface="Cambria Math" panose="02040503050406030204" pitchFamily="18" charset="0"/>
                          </a:rPr>
                          <m:t>is</m:t>
                        </m:r>
                        <m:r>
                          <a:rPr lang="en-US" altLang="zh-TW" i="0" dirty="0">
                            <a:latin typeface="Cambria Math" panose="02040503050406030204" pitchFamily="18" charset="0"/>
                          </a:rPr>
                          <m:t> </m:t>
                        </m:r>
                        <m:r>
                          <m:rPr>
                            <m:sty m:val="p"/>
                          </m:rPr>
                          <a:rPr lang="en-US" altLang="zh-TW" i="0" dirty="0">
                            <a:latin typeface="Cambria Math" panose="02040503050406030204" pitchFamily="18" charset="0"/>
                          </a:rPr>
                          <m:t>the</m:t>
                        </m:r>
                        <m:r>
                          <a:rPr lang="en-US" altLang="zh-TW" i="0" dirty="0">
                            <a:latin typeface="Cambria Math" panose="02040503050406030204" pitchFamily="18" charset="0"/>
                          </a:rPr>
                          <m:t> </m:t>
                        </m:r>
                        <m:r>
                          <m:rPr>
                            <m:sty m:val="p"/>
                          </m:rPr>
                          <a:rPr lang="en-US" altLang="zh-TW" i="0" dirty="0">
                            <a:latin typeface="Cambria Math" panose="02040503050406030204" pitchFamily="18" charset="0"/>
                          </a:rPr>
                          <m:t>first</m:t>
                        </m:r>
                        <m:r>
                          <a:rPr lang="en-US" altLang="zh-TW" i="0" dirty="0">
                            <a:latin typeface="Cambria Math" panose="02040503050406030204" pitchFamily="18" charset="0"/>
                          </a:rPr>
                          <m:t> </m:t>
                        </m:r>
                        <m:r>
                          <m:rPr>
                            <m:sty m:val="p"/>
                          </m:rPr>
                          <a:rPr lang="en-US" altLang="zh-TW" i="0" dirty="0">
                            <a:latin typeface="Cambria Math" panose="02040503050406030204" pitchFamily="18" charset="0"/>
                          </a:rPr>
                          <m:t>pivot</m:t>
                        </m:r>
                        <m:r>
                          <a:rPr lang="en-US" altLang="zh-TW" i="0" dirty="0">
                            <a:latin typeface="Cambria Math" panose="02040503050406030204" pitchFamily="18" charset="0"/>
                          </a:rPr>
                          <m:t> </m:t>
                        </m:r>
                        <m:r>
                          <m:rPr>
                            <m:sty m:val="p"/>
                          </m:rPr>
                          <a:rPr lang="en-US" altLang="zh-TW" i="0" dirty="0">
                            <a:latin typeface="Cambria Math" panose="02040503050406030204" pitchFamily="18" charset="0"/>
                          </a:rPr>
                          <m:t>chosen</m:t>
                        </m:r>
                        <m:r>
                          <a:rPr lang="en-US" altLang="zh-TW" i="0" dirty="0">
                            <a:latin typeface="Cambria Math" panose="02040503050406030204" pitchFamily="18" charset="0"/>
                          </a:rPr>
                          <m:t> </m:t>
                        </m:r>
                        <m:r>
                          <m:rPr>
                            <m:sty m:val="p"/>
                          </m:rPr>
                          <a:rPr lang="en-US" altLang="zh-TW" i="0" dirty="0">
                            <a:latin typeface="Cambria Math" panose="02040503050406030204" pitchFamily="18" charset="0"/>
                          </a:rPr>
                          <m:t>from</m:t>
                        </m:r>
                        <m:r>
                          <a:rPr lang="en-US" altLang="zh-TW" i="1" dirty="0">
                            <a:latin typeface="Cambria Math" panose="02040503050406030204" pitchFamily="18" charset="0"/>
                          </a:rPr>
                          <m:t> </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𝑍</m:t>
                            </m:r>
                          </m:e>
                          <m:sub>
                            <m:r>
                              <a:rPr lang="en-US" altLang="zh-TW" i="1" dirty="0">
                                <a:latin typeface="Cambria Math" panose="02040503050406030204" pitchFamily="18" charset="0"/>
                              </a:rPr>
                              <m:t>𝑖𝑗</m:t>
                            </m:r>
                          </m:sub>
                        </m:sSub>
                      </m:e>
                    </m:d>
                  </m:oMath>
                </a14:m>
                <a:br>
                  <a:rPr lang="en-US" altLang="zh-TW" dirty="0"/>
                </a:br>
                <a14:m>
                  <m:oMath xmlns:m="http://schemas.openxmlformats.org/officeDocument/2006/math">
                    <m:r>
                      <a:rPr lang="en-US" altLang="zh-TW" i="1" dirty="0" smtClean="0">
                        <a:latin typeface="Cambria Math" panose="02040503050406030204" pitchFamily="18" charset="0"/>
                      </a:rPr>
                      <m:t>=</m:t>
                    </m:r>
                    <m:r>
                      <m:rPr>
                        <m:sty m:val="p"/>
                      </m:rPr>
                      <a:rPr lang="en-US" altLang="zh-TW" i="1" dirty="0" err="1" smtClean="0">
                        <a:latin typeface="Cambria Math" panose="02040503050406030204" pitchFamily="18" charset="0"/>
                      </a:rPr>
                      <m:t>Pr</m:t>
                    </m:r>
                    <m:r>
                      <a:rPr lang="en-US" altLang="zh-TW" i="1" dirty="0" smtClean="0">
                        <a:latin typeface="Cambria Math" panose="02040503050406030204" pitchFamily="18" charset="0"/>
                      </a:rPr>
                      <m:t>⁡</m:t>
                    </m:r>
                    <m:d>
                      <m:dPr>
                        <m:begChr m:val="{"/>
                        <m:endChr m:val="}"/>
                        <m:ctrlPr>
                          <a:rPr lang="en-US" altLang="zh-TW" i="1" dirty="0" smtClean="0">
                            <a:latin typeface="Cambria Math" panose="02040503050406030204" pitchFamily="18" charset="0"/>
                          </a:rPr>
                        </m:ctrlPr>
                      </m:dPr>
                      <m:e>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𝑧</m:t>
                            </m:r>
                          </m:e>
                          <m:sub>
                            <m:r>
                              <a:rPr lang="en-US" altLang="zh-TW" i="1" dirty="0">
                                <a:latin typeface="Cambria Math" panose="02040503050406030204" pitchFamily="18" charset="0"/>
                              </a:rPr>
                              <m:t>𝑖</m:t>
                            </m:r>
                          </m:sub>
                        </m:sSub>
                        <m:r>
                          <a:rPr lang="en-US" altLang="zh-TW" i="1" dirty="0">
                            <a:latin typeface="Cambria Math" panose="02040503050406030204" pitchFamily="18" charset="0"/>
                          </a:rPr>
                          <m:t> </m:t>
                        </m:r>
                        <m:r>
                          <m:rPr>
                            <m:sty m:val="p"/>
                          </m:rPr>
                          <a:rPr lang="en-US" altLang="zh-TW" dirty="0">
                            <a:latin typeface="Cambria Math" panose="02040503050406030204" pitchFamily="18" charset="0"/>
                          </a:rPr>
                          <m:t>is</m:t>
                        </m:r>
                        <m:r>
                          <a:rPr lang="en-US" altLang="zh-TW" dirty="0">
                            <a:latin typeface="Cambria Math" panose="02040503050406030204" pitchFamily="18" charset="0"/>
                          </a:rPr>
                          <m:t> </m:t>
                        </m:r>
                        <m:r>
                          <m:rPr>
                            <m:sty m:val="p"/>
                          </m:rPr>
                          <a:rPr lang="en-US" altLang="zh-TW" dirty="0">
                            <a:latin typeface="Cambria Math" panose="02040503050406030204" pitchFamily="18" charset="0"/>
                          </a:rPr>
                          <m:t>the</m:t>
                        </m:r>
                        <m:r>
                          <a:rPr lang="en-US" altLang="zh-TW" dirty="0">
                            <a:latin typeface="Cambria Math" panose="02040503050406030204" pitchFamily="18" charset="0"/>
                          </a:rPr>
                          <m:t> </m:t>
                        </m:r>
                        <m:r>
                          <m:rPr>
                            <m:sty m:val="p"/>
                          </m:rPr>
                          <a:rPr lang="en-US" altLang="zh-TW" dirty="0">
                            <a:latin typeface="Cambria Math" panose="02040503050406030204" pitchFamily="18" charset="0"/>
                          </a:rPr>
                          <m:t>first</m:t>
                        </m:r>
                        <m:r>
                          <a:rPr lang="en-US" altLang="zh-TW" dirty="0">
                            <a:latin typeface="Cambria Math" panose="02040503050406030204" pitchFamily="18" charset="0"/>
                          </a:rPr>
                          <m:t> </m:t>
                        </m:r>
                        <m:r>
                          <m:rPr>
                            <m:sty m:val="p"/>
                          </m:rPr>
                          <a:rPr lang="en-US" altLang="zh-TW" dirty="0">
                            <a:latin typeface="Cambria Math" panose="02040503050406030204" pitchFamily="18" charset="0"/>
                          </a:rPr>
                          <m:t>pivot</m:t>
                        </m:r>
                        <m:r>
                          <a:rPr lang="en-US" altLang="zh-TW" dirty="0">
                            <a:latin typeface="Cambria Math" panose="02040503050406030204" pitchFamily="18" charset="0"/>
                          </a:rPr>
                          <m:t> </m:t>
                        </m:r>
                        <m:r>
                          <m:rPr>
                            <m:sty m:val="p"/>
                          </m:rPr>
                          <a:rPr lang="en-US" altLang="zh-TW" dirty="0">
                            <a:latin typeface="Cambria Math" panose="02040503050406030204" pitchFamily="18" charset="0"/>
                          </a:rPr>
                          <m:t>chosen</m:t>
                        </m:r>
                        <m:r>
                          <a:rPr lang="en-US" altLang="zh-TW" dirty="0">
                            <a:latin typeface="Cambria Math" panose="02040503050406030204" pitchFamily="18" charset="0"/>
                          </a:rPr>
                          <m:t> </m:t>
                        </m:r>
                        <m:r>
                          <m:rPr>
                            <m:sty m:val="p"/>
                          </m:rPr>
                          <a:rPr lang="en-US" altLang="zh-TW" dirty="0">
                            <a:latin typeface="Cambria Math" panose="02040503050406030204" pitchFamily="18" charset="0"/>
                          </a:rPr>
                          <m:t>from</m:t>
                        </m:r>
                        <m:r>
                          <a:rPr lang="en-US" altLang="zh-TW" i="1" dirty="0">
                            <a:latin typeface="Cambria Math" panose="02040503050406030204" pitchFamily="18" charset="0"/>
                          </a:rPr>
                          <m:t> </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𝑍</m:t>
                            </m:r>
                          </m:e>
                          <m:sub>
                            <m:r>
                              <a:rPr lang="en-US" altLang="zh-TW" i="1" dirty="0">
                                <a:latin typeface="Cambria Math" panose="02040503050406030204" pitchFamily="18" charset="0"/>
                              </a:rPr>
                              <m:t>𝑖𝑗</m:t>
                            </m:r>
                          </m:sub>
                        </m:sSub>
                      </m:e>
                    </m:d>
                    <m:r>
                      <a:rPr lang="en-US" altLang="zh-TW" i="1" dirty="0" smtClean="0">
                        <a:latin typeface="Cambria Math" panose="02040503050406030204" pitchFamily="18" charset="0"/>
                      </a:rPr>
                      <m:t> </m:t>
                    </m:r>
                  </m:oMath>
                </a14:m>
                <a:br>
                  <a:rPr lang="en-US" altLang="zh-TW" dirty="0"/>
                </a:br>
                <a14:m>
                  <m:oMath xmlns:m="http://schemas.openxmlformats.org/officeDocument/2006/math">
                    <m:r>
                      <a:rPr lang="en-US" altLang="zh-TW" i="1" dirty="0" smtClean="0">
                        <a:latin typeface="Cambria Math" panose="02040503050406030204" pitchFamily="18" charset="0"/>
                      </a:rPr>
                      <m:t>+ </m:t>
                    </m:r>
                    <m:r>
                      <m:rPr>
                        <m:sty m:val="p"/>
                      </m:rPr>
                      <a:rPr lang="en-US" altLang="zh-TW" i="1" dirty="0" err="1" smtClean="0">
                        <a:latin typeface="Cambria Math" panose="02040503050406030204" pitchFamily="18" charset="0"/>
                      </a:rPr>
                      <m:t>Pr</m:t>
                    </m:r>
                    <m:d>
                      <m:dPr>
                        <m:begChr m:val="{"/>
                        <m:endChr m:val="}"/>
                        <m:ctrlPr>
                          <a:rPr lang="en-US" altLang="zh-TW" i="1" dirty="0" smtClean="0">
                            <a:latin typeface="Cambria Math" panose="02040503050406030204" pitchFamily="18" charset="0"/>
                          </a:rPr>
                        </m:ctrlPr>
                      </m:dPr>
                      <m:e>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𝑧</m:t>
                            </m:r>
                          </m:e>
                          <m:sub>
                            <m:r>
                              <a:rPr lang="en-US" altLang="zh-TW" i="1" dirty="0">
                                <a:latin typeface="Cambria Math" panose="02040503050406030204" pitchFamily="18" charset="0"/>
                              </a:rPr>
                              <m:t>𝑗</m:t>
                            </m:r>
                          </m:sub>
                        </m:sSub>
                        <m:r>
                          <a:rPr lang="en-US" altLang="zh-TW" b="0" i="1" dirty="0" smtClean="0">
                            <a:latin typeface="Cambria Math" panose="02040503050406030204" pitchFamily="18" charset="0"/>
                          </a:rPr>
                          <m:t> </m:t>
                        </m:r>
                        <m:r>
                          <m:rPr>
                            <m:sty m:val="p"/>
                          </m:rPr>
                          <a:rPr lang="en-US" altLang="zh-TW" i="0" dirty="0">
                            <a:latin typeface="Cambria Math" panose="02040503050406030204" pitchFamily="18" charset="0"/>
                          </a:rPr>
                          <m:t>is</m:t>
                        </m:r>
                        <m:r>
                          <a:rPr lang="en-US" altLang="zh-TW" i="0" dirty="0">
                            <a:latin typeface="Cambria Math" panose="02040503050406030204" pitchFamily="18" charset="0"/>
                          </a:rPr>
                          <m:t> </m:t>
                        </m:r>
                        <m:r>
                          <m:rPr>
                            <m:sty m:val="p"/>
                          </m:rPr>
                          <a:rPr lang="en-US" altLang="zh-TW" i="0" dirty="0">
                            <a:latin typeface="Cambria Math" panose="02040503050406030204" pitchFamily="18" charset="0"/>
                          </a:rPr>
                          <m:t>the</m:t>
                        </m:r>
                        <m:r>
                          <a:rPr lang="en-US" altLang="zh-TW" i="0" dirty="0">
                            <a:latin typeface="Cambria Math" panose="02040503050406030204" pitchFamily="18" charset="0"/>
                          </a:rPr>
                          <m:t> </m:t>
                        </m:r>
                        <m:r>
                          <m:rPr>
                            <m:sty m:val="p"/>
                          </m:rPr>
                          <a:rPr lang="en-US" altLang="zh-TW" i="0" dirty="0">
                            <a:latin typeface="Cambria Math" panose="02040503050406030204" pitchFamily="18" charset="0"/>
                          </a:rPr>
                          <m:t>first</m:t>
                        </m:r>
                        <m:r>
                          <a:rPr lang="en-US" altLang="zh-TW" i="0" dirty="0">
                            <a:latin typeface="Cambria Math" panose="02040503050406030204" pitchFamily="18" charset="0"/>
                          </a:rPr>
                          <m:t> </m:t>
                        </m:r>
                        <m:r>
                          <m:rPr>
                            <m:sty m:val="p"/>
                          </m:rPr>
                          <a:rPr lang="en-US" altLang="zh-TW" i="0" dirty="0">
                            <a:latin typeface="Cambria Math" panose="02040503050406030204" pitchFamily="18" charset="0"/>
                          </a:rPr>
                          <m:t>pivot</m:t>
                        </m:r>
                        <m:r>
                          <a:rPr lang="en-US" altLang="zh-TW" i="0" dirty="0">
                            <a:latin typeface="Cambria Math" panose="02040503050406030204" pitchFamily="18" charset="0"/>
                          </a:rPr>
                          <m:t> </m:t>
                        </m:r>
                        <m:r>
                          <m:rPr>
                            <m:sty m:val="p"/>
                          </m:rPr>
                          <a:rPr lang="en-US" altLang="zh-TW" i="0" dirty="0">
                            <a:latin typeface="Cambria Math" panose="02040503050406030204" pitchFamily="18" charset="0"/>
                          </a:rPr>
                          <m:t>chosen</m:t>
                        </m:r>
                        <m:r>
                          <a:rPr lang="en-US" altLang="zh-TW" i="0" dirty="0">
                            <a:latin typeface="Cambria Math" panose="02040503050406030204" pitchFamily="18" charset="0"/>
                          </a:rPr>
                          <m:t> </m:t>
                        </m:r>
                        <m:r>
                          <m:rPr>
                            <m:sty m:val="p"/>
                          </m:rPr>
                          <a:rPr lang="en-US" altLang="zh-TW" i="0" dirty="0">
                            <a:latin typeface="Cambria Math" panose="02040503050406030204" pitchFamily="18" charset="0"/>
                          </a:rPr>
                          <m:t>from</m:t>
                        </m:r>
                        <m:r>
                          <a:rPr lang="en-US" altLang="zh-TW" b="0" i="0" dirty="0" smtClean="0">
                            <a:latin typeface="Cambria Math" panose="02040503050406030204" pitchFamily="18" charset="0"/>
                          </a:rPr>
                          <m:t> </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𝑍</m:t>
                            </m:r>
                          </m:e>
                          <m:sub>
                            <m:r>
                              <a:rPr lang="en-US" altLang="zh-TW" i="1" dirty="0">
                                <a:latin typeface="Cambria Math" panose="02040503050406030204" pitchFamily="18" charset="0"/>
                              </a:rPr>
                              <m:t>𝑖𝑗</m:t>
                            </m:r>
                          </m:sub>
                        </m:sSub>
                      </m:e>
                    </m:d>
                  </m:oMath>
                </a14:m>
                <a:br>
                  <a:rPr lang="en-US" altLang="zh-TW" i="1" dirty="0">
                    <a:latin typeface="Cambria Math" panose="02040503050406030204" pitchFamily="18" charset="0"/>
                  </a:rPr>
                </a:br>
                <a14:m>
                  <m:oMath xmlns:m="http://schemas.openxmlformats.org/officeDocument/2006/math">
                    <m:r>
                      <a:rPr lang="en-US" altLang="zh-TW" b="0" i="1" dirty="0" smtClean="0">
                        <a:latin typeface="Cambria Math" panose="02040503050406030204" pitchFamily="18" charset="0"/>
                      </a:rPr>
                      <m:t>=</m:t>
                    </m:r>
                    <m:func>
                      <m:funcPr>
                        <m:ctrlPr>
                          <a:rPr lang="en-US" altLang="zh-TW" b="0" i="1" dirty="0" smtClean="0">
                            <a:latin typeface="Cambria Math" panose="02040503050406030204" pitchFamily="18" charset="0"/>
                          </a:rPr>
                        </m:ctrlPr>
                      </m:funcPr>
                      <m:fName>
                        <m:f>
                          <m:fPr>
                            <m:ctrlPr>
                              <a:rPr lang="en-US" altLang="zh-TW" b="0" i="1" dirty="0" smtClean="0">
                                <a:latin typeface="Cambria Math" panose="02040503050406030204" pitchFamily="18" charset="0"/>
                              </a:rPr>
                            </m:ctrlPr>
                          </m:fPr>
                          <m:num>
                            <m:r>
                              <a:rPr lang="en-US" altLang="zh-TW" b="0" i="1" dirty="0" smtClean="0">
                                <a:latin typeface="Cambria Math" panose="02040503050406030204" pitchFamily="18" charset="0"/>
                              </a:rPr>
                              <m:t>1</m:t>
                            </m:r>
                          </m:num>
                          <m:den>
                            <m:r>
                              <a:rPr lang="en-US" altLang="zh-TW" b="0" i="1" dirty="0" smtClean="0">
                                <a:latin typeface="Cambria Math" panose="02040503050406030204" pitchFamily="18" charset="0"/>
                              </a:rPr>
                              <m:t>𝑗</m:t>
                            </m:r>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𝑖</m:t>
                            </m:r>
                            <m:r>
                              <a:rPr lang="en-US" altLang="zh-TW" b="0" i="1" dirty="0" smtClean="0">
                                <a:latin typeface="Cambria Math" panose="02040503050406030204" pitchFamily="18" charset="0"/>
                              </a:rPr>
                              <m:t>+1</m:t>
                            </m:r>
                          </m:den>
                        </m:f>
                      </m:fName>
                      <m:e>
                        <m:r>
                          <a:rPr lang="en-US" altLang="zh-TW" b="0" i="1" dirty="0" smtClean="0">
                            <a:latin typeface="Cambria Math" panose="02040503050406030204" pitchFamily="18" charset="0"/>
                          </a:rPr>
                          <m:t>+</m:t>
                        </m:r>
                        <m:f>
                          <m:fPr>
                            <m:ctrlPr>
                              <a:rPr lang="en-US" altLang="zh-TW" i="1" dirty="0">
                                <a:latin typeface="Cambria Math" panose="02040503050406030204" pitchFamily="18" charset="0"/>
                              </a:rPr>
                            </m:ctrlPr>
                          </m:fPr>
                          <m:num>
                            <m:r>
                              <a:rPr lang="en-US" altLang="zh-TW" i="1" dirty="0">
                                <a:latin typeface="Cambria Math" panose="02040503050406030204" pitchFamily="18" charset="0"/>
                              </a:rPr>
                              <m:t>1</m:t>
                            </m:r>
                          </m:num>
                          <m:den>
                            <m:r>
                              <a:rPr lang="en-US" altLang="zh-TW" i="1" dirty="0">
                                <a:latin typeface="Cambria Math" panose="02040503050406030204" pitchFamily="18" charset="0"/>
                              </a:rPr>
                              <m:t>𝑗</m:t>
                            </m:r>
                            <m:r>
                              <a:rPr lang="en-US" altLang="zh-TW" i="1" dirty="0">
                                <a:latin typeface="Cambria Math" panose="02040503050406030204" pitchFamily="18" charset="0"/>
                              </a:rPr>
                              <m:t>−</m:t>
                            </m:r>
                            <m:r>
                              <a:rPr lang="en-US" altLang="zh-TW" i="1" dirty="0">
                                <a:latin typeface="Cambria Math" panose="02040503050406030204" pitchFamily="18" charset="0"/>
                              </a:rPr>
                              <m:t>𝑖</m:t>
                            </m:r>
                            <m:r>
                              <a:rPr lang="en-US" altLang="zh-TW" i="1" dirty="0">
                                <a:latin typeface="Cambria Math" panose="02040503050406030204" pitchFamily="18" charset="0"/>
                              </a:rPr>
                              <m:t>+1</m:t>
                            </m:r>
                          </m:den>
                        </m:f>
                      </m:e>
                    </m:func>
                  </m:oMath>
                </a14:m>
                <a:br>
                  <a:rPr lang="en-US" altLang="zh-TW" i="1" dirty="0">
                    <a:latin typeface="Cambria Math" panose="02040503050406030204" pitchFamily="18" charset="0"/>
                  </a:rPr>
                </a:br>
                <a14:m>
                  <m:oMath xmlns:m="http://schemas.openxmlformats.org/officeDocument/2006/math">
                    <m:r>
                      <a:rPr lang="en-US" altLang="zh-TW" b="0" i="1" smtClean="0">
                        <a:latin typeface="Cambria Math" panose="02040503050406030204" pitchFamily="18" charset="0"/>
                      </a:rPr>
                      <m:t>=</m:t>
                    </m:r>
                    <m:f>
                      <m:fPr>
                        <m:ctrlPr>
                          <a:rPr lang="en-US" altLang="zh-TW" i="1" dirty="0">
                            <a:latin typeface="Cambria Math" panose="02040503050406030204" pitchFamily="18" charset="0"/>
                          </a:rPr>
                        </m:ctrlPr>
                      </m:fPr>
                      <m:num>
                        <m:r>
                          <a:rPr lang="en-US" altLang="zh-TW" b="0" i="1" dirty="0" smtClean="0">
                            <a:latin typeface="Cambria Math" panose="02040503050406030204" pitchFamily="18" charset="0"/>
                          </a:rPr>
                          <m:t>2</m:t>
                        </m:r>
                      </m:num>
                      <m:den>
                        <m:r>
                          <a:rPr lang="en-US" altLang="zh-TW" i="1" dirty="0">
                            <a:latin typeface="Cambria Math" panose="02040503050406030204" pitchFamily="18" charset="0"/>
                          </a:rPr>
                          <m:t>𝑗</m:t>
                        </m:r>
                        <m:r>
                          <a:rPr lang="en-US" altLang="zh-TW" i="1" dirty="0">
                            <a:latin typeface="Cambria Math" panose="02040503050406030204" pitchFamily="18" charset="0"/>
                          </a:rPr>
                          <m:t>−</m:t>
                        </m:r>
                        <m:r>
                          <a:rPr lang="en-US" altLang="zh-TW" i="1" dirty="0">
                            <a:latin typeface="Cambria Math" panose="02040503050406030204" pitchFamily="18" charset="0"/>
                          </a:rPr>
                          <m:t>𝑖</m:t>
                        </m:r>
                        <m:r>
                          <a:rPr lang="en-US" altLang="zh-TW" i="1" dirty="0">
                            <a:latin typeface="Cambria Math" panose="02040503050406030204" pitchFamily="18" charset="0"/>
                          </a:rPr>
                          <m:t>+1</m:t>
                        </m:r>
                      </m:den>
                    </m:f>
                  </m:oMath>
                </a14:m>
                <a:br>
                  <a:rPr lang="en-US" altLang="zh-TW" dirty="0"/>
                </a:br>
                <a:endParaRPr lang="en-US" altLang="zh-TW" dirty="0"/>
              </a:p>
              <a:p>
                <a:r>
                  <a:rPr lang="en-US" altLang="zh-TW" dirty="0"/>
                  <a:t>[The second line follows because the two events are mutually exclusive.]</a:t>
                </a:r>
                <a:endParaRPr lang="zh-TW" altLang="en-US" dirty="0"/>
              </a:p>
            </p:txBody>
          </p:sp>
        </mc:Choice>
        <mc:Fallback xmlns="">
          <p:sp>
            <p:nvSpPr>
              <p:cNvPr id="3" name="內容版面配置區 2">
                <a:extLst>
                  <a:ext uri="{FF2B5EF4-FFF2-40B4-BE49-F238E27FC236}">
                    <a16:creationId xmlns:a16="http://schemas.microsoft.com/office/drawing/2014/main" id="{C0692D0D-B2B1-4AD8-8184-1472DA3039F2}"/>
                  </a:ext>
                </a:extLst>
              </p:cNvPr>
              <p:cNvSpPr>
                <a:spLocks noGrp="1" noRot="1" noChangeAspect="1" noMove="1" noResize="1" noEditPoints="1" noAdjustHandles="1" noChangeArrowheads="1" noChangeShapeType="1" noTextEdit="1"/>
              </p:cNvSpPr>
              <p:nvPr>
                <p:ph idx="1"/>
              </p:nvPr>
            </p:nvSpPr>
            <p:spPr>
              <a:xfrm>
                <a:off x="609600" y="218114"/>
                <a:ext cx="10972800" cy="5803175"/>
              </a:xfrm>
              <a:blipFill>
                <a:blip r:embed="rId2"/>
                <a:stretch>
                  <a:fillRect l="-1278" t="-2206"/>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76EB0A2B-F716-4F69-8994-9ADEFA66B57A}"/>
              </a:ext>
            </a:extLst>
          </p:cNvPr>
          <p:cNvSpPr>
            <a:spLocks noGrp="1"/>
          </p:cNvSpPr>
          <p:nvPr>
            <p:ph type="sldNum" sz="quarter" idx="12"/>
          </p:nvPr>
        </p:nvSpPr>
        <p:spPr/>
        <p:txBody>
          <a:bodyPr/>
          <a:lstStyle/>
          <a:p>
            <a:fld id="{C087288C-9883-4D44-B068-F26062673494}" type="slidenum">
              <a:rPr lang="zh-TW" altLang="en-US" smtClean="0"/>
              <a:t>39</a:t>
            </a:fld>
            <a:endParaRPr lang="zh-TW" altLang="en-US"/>
          </a:p>
        </p:txBody>
      </p:sp>
    </p:spTree>
    <p:extLst>
      <p:ext uri="{BB962C8B-B14F-4D97-AF65-F5344CB8AC3E}">
        <p14:creationId xmlns:p14="http://schemas.microsoft.com/office/powerpoint/2010/main" val="263432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1DB22-A108-4107-8BA8-22245B319DE8}"/>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653C443-CCDB-44A8-9961-B6E7EB89355C}"/>
                  </a:ext>
                </a:extLst>
              </p:cNvPr>
              <p:cNvSpPr>
                <a:spLocks noGrp="1"/>
              </p:cNvSpPr>
              <p:nvPr>
                <p:ph idx="1"/>
              </p:nvPr>
            </p:nvSpPr>
            <p:spPr/>
            <p:txBody>
              <a:bodyPr/>
              <a:lstStyle/>
              <a:p>
                <a:r>
                  <a:rPr lang="en-US" altLang="zh-TW" dirty="0">
                    <a:solidFill>
                      <a:srgbClr val="FF0000"/>
                    </a:solidFill>
                  </a:rPr>
                  <a:t>Initial call is QUICKSORT(</a:t>
                </a:r>
                <a14:m>
                  <m:oMath xmlns:m="http://schemas.openxmlformats.org/officeDocument/2006/math">
                    <m:r>
                      <a:rPr lang="en-US" altLang="zh-TW" i="1" dirty="0" smtClean="0">
                        <a:solidFill>
                          <a:srgbClr val="FF0000"/>
                        </a:solidFill>
                        <a:latin typeface="Cambria Math" panose="02040503050406030204" pitchFamily="18" charset="0"/>
                      </a:rPr>
                      <m:t>𝐴</m:t>
                    </m:r>
                  </m:oMath>
                </a14:m>
                <a:r>
                  <a:rPr lang="en-US" altLang="zh-TW" dirty="0">
                    <a:solidFill>
                      <a:srgbClr val="FF0000"/>
                    </a:solidFill>
                  </a:rPr>
                  <a:t>, 1, </a:t>
                </a:r>
                <a14:m>
                  <m:oMath xmlns:m="http://schemas.openxmlformats.org/officeDocument/2006/math">
                    <m:r>
                      <a:rPr lang="en-US" altLang="zh-TW" i="1" dirty="0" smtClean="0">
                        <a:solidFill>
                          <a:srgbClr val="FF0000"/>
                        </a:solidFill>
                        <a:latin typeface="Cambria Math" panose="02040503050406030204" pitchFamily="18" charset="0"/>
                      </a:rPr>
                      <m:t>𝑛</m:t>
                    </m:r>
                  </m:oMath>
                </a14:m>
                <a:r>
                  <a:rPr lang="en-US" altLang="zh-TW" dirty="0">
                    <a:solidFill>
                      <a:srgbClr val="FF0000"/>
                    </a:solidFill>
                  </a:rPr>
                  <a:t>)</a:t>
                </a:r>
              </a:p>
              <a:p>
                <a:endParaRPr lang="zh-TW" altLang="en-US" dirty="0"/>
              </a:p>
            </p:txBody>
          </p:sp>
        </mc:Choice>
        <mc:Fallback xmlns="">
          <p:sp>
            <p:nvSpPr>
              <p:cNvPr id="3" name="內容版面配置區 2">
                <a:extLst>
                  <a:ext uri="{FF2B5EF4-FFF2-40B4-BE49-F238E27FC236}">
                    <a16:creationId xmlns:a16="http://schemas.microsoft.com/office/drawing/2014/main" id="{4653C443-CCDB-44A8-9961-B6E7EB89355C}"/>
                  </a:ext>
                </a:extLst>
              </p:cNvPr>
              <p:cNvSpPr>
                <a:spLocks noGrp="1" noRot="1" noChangeAspect="1" noMove="1" noResize="1" noEditPoints="1" noAdjustHandles="1" noChangeArrowheads="1" noChangeShapeType="1" noTextEdit="1"/>
              </p:cNvSpPr>
              <p:nvPr>
                <p:ph idx="1"/>
              </p:nvPr>
            </p:nvSpPr>
            <p:spPr>
              <a:blipFill>
                <a:blip r:embed="rId2"/>
                <a:stretch>
                  <a:fillRect l="-1278" t="-1793"/>
                </a:stretch>
              </a:blipFill>
            </p:spPr>
            <p:txBody>
              <a:bodyPr/>
              <a:lstStyle/>
              <a:p>
                <a:r>
                  <a:rPr lang="zh-TW" altLang="en-US">
                    <a:noFill/>
                  </a:rPr>
                  <a:t> </a:t>
                </a:r>
              </a:p>
            </p:txBody>
          </p:sp>
        </mc:Fallback>
      </mc:AlternateContent>
      <p:pic>
        <p:nvPicPr>
          <p:cNvPr id="5" name="內容版面配置區 8">
            <a:extLst>
              <a:ext uri="{FF2B5EF4-FFF2-40B4-BE49-F238E27FC236}">
                <a16:creationId xmlns:a16="http://schemas.microsoft.com/office/drawing/2014/main" id="{65D0EA8D-6F52-4AD5-9CA4-18D2888AAA37}"/>
              </a:ext>
            </a:extLst>
          </p:cNvPr>
          <p:cNvPicPr>
            <a:picLocks noChangeAspect="1"/>
          </p:cNvPicPr>
          <p:nvPr/>
        </p:nvPicPr>
        <p:blipFill>
          <a:blip r:embed="rId3"/>
          <a:stretch>
            <a:fillRect/>
          </a:stretch>
        </p:blipFill>
        <p:spPr>
          <a:xfrm>
            <a:off x="609600" y="2338441"/>
            <a:ext cx="10972800" cy="2391032"/>
          </a:xfrm>
          <a:prstGeom prst="rect">
            <a:avLst/>
          </a:prstGeom>
        </p:spPr>
      </p:pic>
      <p:sp>
        <p:nvSpPr>
          <p:cNvPr id="4" name="投影片編號版面配置區 3">
            <a:extLst>
              <a:ext uri="{FF2B5EF4-FFF2-40B4-BE49-F238E27FC236}">
                <a16:creationId xmlns:a16="http://schemas.microsoft.com/office/drawing/2014/main" id="{B2509C2B-F1B1-415A-8EC5-B254ED5B17E8}"/>
              </a:ext>
            </a:extLst>
          </p:cNvPr>
          <p:cNvSpPr>
            <a:spLocks noGrp="1"/>
          </p:cNvSpPr>
          <p:nvPr>
            <p:ph type="sldNum" sz="quarter" idx="12"/>
          </p:nvPr>
        </p:nvSpPr>
        <p:spPr/>
        <p:txBody>
          <a:bodyPr/>
          <a:lstStyle/>
          <a:p>
            <a:fld id="{C087288C-9883-4D44-B068-F26062673494}" type="slidenum">
              <a:rPr lang="zh-TW" altLang="en-US" smtClean="0"/>
              <a:t>4</a:t>
            </a:fld>
            <a:endParaRPr lang="zh-TW" altLang="en-US"/>
          </a:p>
        </p:txBody>
      </p:sp>
    </p:spTree>
    <p:extLst>
      <p:ext uri="{BB962C8B-B14F-4D97-AF65-F5344CB8AC3E}">
        <p14:creationId xmlns:p14="http://schemas.microsoft.com/office/powerpoint/2010/main" val="2330751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412790-FC67-484F-B425-5DB2E69D9C23}"/>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A37D1B68-66FF-4C75-B66E-C90A01015A08}"/>
                  </a:ext>
                </a:extLst>
              </p:cNvPr>
              <p:cNvSpPr>
                <a:spLocks noGrp="1"/>
              </p:cNvSpPr>
              <p:nvPr>
                <p:ph idx="1"/>
              </p:nvPr>
            </p:nvSpPr>
            <p:spPr/>
            <p:txBody>
              <a:bodyPr>
                <a:normAutofit/>
              </a:bodyPr>
              <a:lstStyle/>
              <a:p>
                <a:r>
                  <a:rPr lang="en-US" altLang="zh-TW" dirty="0"/>
                  <a:t>Substituting into the equation for </a:t>
                </a:r>
                <a14:m>
                  <m:oMath xmlns:m="http://schemas.openxmlformats.org/officeDocument/2006/math">
                    <m:r>
                      <a:rPr lang="en-US" altLang="zh-TW" i="1" dirty="0" smtClean="0">
                        <a:latin typeface="Cambria Math" panose="02040503050406030204" pitchFamily="18" charset="0"/>
                      </a:rPr>
                      <m:t>𝐸</m:t>
                    </m:r>
                    <m:d>
                      <m:dPr>
                        <m:begChr m:val="["/>
                        <m:endChr m:val="]"/>
                        <m:ctrlPr>
                          <a:rPr lang="en-US" altLang="zh-TW" i="1" dirty="0" smtClean="0">
                            <a:latin typeface="Cambria Math" panose="02040503050406030204" pitchFamily="18" charset="0"/>
                          </a:rPr>
                        </m:ctrlPr>
                      </m:dPr>
                      <m:e>
                        <m:r>
                          <a:rPr lang="en-US" altLang="zh-TW" b="0" i="1" dirty="0" smtClean="0">
                            <a:latin typeface="Cambria Math" panose="02040503050406030204" pitchFamily="18" charset="0"/>
                          </a:rPr>
                          <m:t>𝑋</m:t>
                        </m:r>
                      </m:e>
                    </m:d>
                  </m:oMath>
                </a14:m>
                <a:r>
                  <a:rPr lang="en-US" altLang="zh-TW" dirty="0"/>
                  <a:t>:</a:t>
                </a:r>
                <a:br>
                  <a:rPr lang="en-US" altLang="zh-TW" dirty="0"/>
                </a:br>
                <a14:m>
                  <m:oMath xmlns:m="http://schemas.openxmlformats.org/officeDocument/2006/math">
                    <m:r>
                      <a:rPr lang="en-US" altLang="zh-TW" i="1" dirty="0">
                        <a:latin typeface="Cambria Math" panose="02040503050406030204" pitchFamily="18" charset="0"/>
                      </a:rPr>
                      <m:t>𝐸</m:t>
                    </m:r>
                    <m:d>
                      <m:dPr>
                        <m:begChr m:val="["/>
                        <m:endChr m:val="]"/>
                        <m:ctrlPr>
                          <a:rPr lang="en-US" altLang="zh-TW" i="1" dirty="0">
                            <a:latin typeface="Cambria Math" panose="02040503050406030204" pitchFamily="18" charset="0"/>
                          </a:rPr>
                        </m:ctrlPr>
                      </m:dPr>
                      <m:e>
                        <m:r>
                          <a:rPr lang="en-US" altLang="zh-TW" i="1" dirty="0">
                            <a:latin typeface="Cambria Math" panose="02040503050406030204" pitchFamily="18" charset="0"/>
                          </a:rPr>
                          <m:t>𝑋</m:t>
                        </m:r>
                      </m:e>
                    </m:d>
                    <m:r>
                      <a:rPr lang="en-US" altLang="zh-TW" b="0" i="1" dirty="0" smtClean="0">
                        <a:latin typeface="Cambria Math" panose="02040503050406030204" pitchFamily="18" charset="0"/>
                      </a:rPr>
                      <m:t>=</m:t>
                    </m:r>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r>
                          <a:rPr lang="en-US" altLang="zh-TW" i="1">
                            <a:latin typeface="Cambria Math" panose="02040503050406030204" pitchFamily="18" charset="0"/>
                          </a:rPr>
                          <m:t>−1</m:t>
                        </m:r>
                      </m:sup>
                      <m:e>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𝑗</m:t>
                            </m:r>
                            <m:r>
                              <a:rPr lang="en-US" altLang="zh-TW" i="1">
                                <a:latin typeface="Cambria Math" panose="02040503050406030204" pitchFamily="18" charset="0"/>
                              </a:rPr>
                              <m:t>=</m:t>
                            </m:r>
                            <m: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sup>
                          <m:e>
                            <m:r>
                              <m:rPr>
                                <m:sty m:val="p"/>
                              </m:rPr>
                              <a:rPr lang="en-US" altLang="zh-TW">
                                <a:latin typeface="Cambria Math" panose="02040503050406030204" pitchFamily="18" charset="0"/>
                              </a:rPr>
                              <m:t>Pr</m:t>
                            </m:r>
                            <m:d>
                              <m:dPr>
                                <m:begChr m:val="{"/>
                                <m:endChr m:val="}"/>
                                <m:ctrlPr>
                                  <a:rPr lang="en-US" altLang="zh-TW" i="1">
                                    <a:latin typeface="Cambria Math" panose="02040503050406030204" pitchFamily="18" charset="0"/>
                                  </a:rPr>
                                </m:ctrlPr>
                              </m:dPr>
                              <m:e>
                                <m:sSub>
                                  <m:sSubPr>
                                    <m:ctrlPr>
                                      <a:rPr lang="el-GR"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𝑧</m:t>
                                    </m:r>
                                  </m:e>
                                  <m:sub>
                                    <m:r>
                                      <a:rPr lang="en-US" altLang="zh-TW" i="1">
                                        <a:latin typeface="Cambria Math" panose="02040503050406030204" pitchFamily="18" charset="0"/>
                                        <a:ea typeface="Cambria Math" panose="02040503050406030204" pitchFamily="18" charset="0"/>
                                      </a:rPr>
                                      <m:t>𝑖</m:t>
                                    </m:r>
                                  </m:sub>
                                </m:sSub>
                                <m:r>
                                  <a:rPr lang="en-US" altLang="zh-TW" i="1">
                                    <a:latin typeface="Cambria Math" panose="02040503050406030204" pitchFamily="18" charset="0"/>
                                    <a:ea typeface="Cambria Math" panose="02040503050406030204" pitchFamily="18" charset="0"/>
                                  </a:rPr>
                                  <m:t> </m:t>
                                </m:r>
                                <m:r>
                                  <m:rPr>
                                    <m:sty m:val="p"/>
                                  </m:rPr>
                                  <a:rPr lang="en-US" altLang="zh-TW">
                                    <a:latin typeface="Cambria Math" panose="02040503050406030204" pitchFamily="18" charset="0"/>
                                    <a:ea typeface="Cambria Math" panose="02040503050406030204" pitchFamily="18" charset="0"/>
                                  </a:rPr>
                                  <m:t>is</m:t>
                                </m:r>
                                <m:r>
                                  <a:rPr lang="en-US" altLang="zh-TW">
                                    <a:latin typeface="Cambria Math" panose="02040503050406030204" pitchFamily="18" charset="0"/>
                                    <a:ea typeface="Cambria Math" panose="02040503050406030204" pitchFamily="18" charset="0"/>
                                  </a:rPr>
                                  <m:t> </m:t>
                                </m:r>
                                <m:r>
                                  <m:rPr>
                                    <m:sty m:val="p"/>
                                  </m:rPr>
                                  <a:rPr lang="en-US" altLang="zh-TW">
                                    <a:latin typeface="Cambria Math" panose="02040503050406030204" pitchFamily="18" charset="0"/>
                                    <a:ea typeface="Cambria Math" panose="02040503050406030204" pitchFamily="18" charset="0"/>
                                  </a:rPr>
                                  <m:t>compared</m:t>
                                </m:r>
                                <m:r>
                                  <a:rPr lang="en-US" altLang="zh-TW">
                                    <a:latin typeface="Cambria Math" panose="02040503050406030204" pitchFamily="18" charset="0"/>
                                    <a:ea typeface="Cambria Math" panose="02040503050406030204" pitchFamily="18" charset="0"/>
                                  </a:rPr>
                                  <m:t> </m:t>
                                </m:r>
                                <m:r>
                                  <m:rPr>
                                    <m:sty m:val="p"/>
                                  </m:rPr>
                                  <a:rPr lang="en-US" altLang="zh-TW">
                                    <a:latin typeface="Cambria Math" panose="02040503050406030204" pitchFamily="18" charset="0"/>
                                    <a:ea typeface="Cambria Math" panose="02040503050406030204" pitchFamily="18" charset="0"/>
                                  </a:rPr>
                                  <m:t>to</m:t>
                                </m:r>
                                <m:r>
                                  <a:rPr lang="en-US" altLang="zh-TW">
                                    <a:latin typeface="Cambria Math" panose="02040503050406030204" pitchFamily="18" charset="0"/>
                                    <a:ea typeface="Cambria Math" panose="02040503050406030204" pitchFamily="18" charset="0"/>
                                  </a:rPr>
                                  <m:t> </m:t>
                                </m:r>
                                <m:sSub>
                                  <m:sSubPr>
                                    <m:ctrlPr>
                                      <a:rPr lang="el-GR"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𝑧</m:t>
                                    </m:r>
                                  </m:e>
                                  <m:sub>
                                    <m:r>
                                      <a:rPr lang="en-US" altLang="zh-TW" i="1">
                                        <a:latin typeface="Cambria Math" panose="02040503050406030204" pitchFamily="18" charset="0"/>
                                        <a:ea typeface="Cambria Math" panose="02040503050406030204" pitchFamily="18" charset="0"/>
                                      </a:rPr>
                                      <m:t>𝑗</m:t>
                                    </m:r>
                                  </m:sub>
                                </m:sSub>
                              </m:e>
                            </m:d>
                          </m:e>
                        </m:nary>
                      </m:e>
                    </m:nary>
                  </m:oMath>
                </a14:m>
                <a:br>
                  <a:rPr lang="en-US" altLang="zh-TW" dirty="0">
                    <a:ea typeface="Cambria Math" panose="02040503050406030204" pitchFamily="18" charset="0"/>
                  </a:rPr>
                </a:br>
                <a14:m>
                  <m:oMath xmlns:m="http://schemas.openxmlformats.org/officeDocument/2006/math">
                    <m:r>
                      <a:rPr lang="en-US" altLang="zh-TW" b="0" i="1" smtClean="0">
                        <a:latin typeface="Cambria Math" panose="02040503050406030204" pitchFamily="18" charset="0"/>
                        <a:ea typeface="Cambria Math" panose="02040503050406030204" pitchFamily="18" charset="0"/>
                      </a:rPr>
                      <m:t>=</m:t>
                    </m:r>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r>
                          <a:rPr lang="en-US" altLang="zh-TW" i="1">
                            <a:latin typeface="Cambria Math" panose="02040503050406030204" pitchFamily="18" charset="0"/>
                          </a:rPr>
                          <m:t>−1</m:t>
                        </m:r>
                      </m:sup>
                      <m:e>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𝑗</m:t>
                            </m:r>
                            <m:r>
                              <a:rPr lang="en-US" altLang="zh-TW" i="1">
                                <a:latin typeface="Cambria Math" panose="02040503050406030204" pitchFamily="18" charset="0"/>
                              </a:rPr>
                              <m:t>=</m:t>
                            </m:r>
                            <m: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sup>
                          <m:e>
                            <m:f>
                              <m:fPr>
                                <m:ctrlPr>
                                  <a:rPr lang="en-US" altLang="zh-TW" i="1" dirty="0">
                                    <a:latin typeface="Cambria Math" panose="02040503050406030204" pitchFamily="18" charset="0"/>
                                  </a:rPr>
                                </m:ctrlPr>
                              </m:fPr>
                              <m:num>
                                <m:r>
                                  <a:rPr lang="en-US" altLang="zh-TW" i="1" dirty="0">
                                    <a:latin typeface="Cambria Math" panose="02040503050406030204" pitchFamily="18" charset="0"/>
                                  </a:rPr>
                                  <m:t>2</m:t>
                                </m:r>
                              </m:num>
                              <m:den>
                                <m:r>
                                  <a:rPr lang="en-US" altLang="zh-TW" i="1" dirty="0">
                                    <a:latin typeface="Cambria Math" panose="02040503050406030204" pitchFamily="18" charset="0"/>
                                  </a:rPr>
                                  <m:t>𝑗</m:t>
                                </m:r>
                                <m:r>
                                  <a:rPr lang="en-US" altLang="zh-TW" i="1" dirty="0">
                                    <a:latin typeface="Cambria Math" panose="02040503050406030204" pitchFamily="18" charset="0"/>
                                  </a:rPr>
                                  <m:t>−</m:t>
                                </m:r>
                                <m:r>
                                  <a:rPr lang="en-US" altLang="zh-TW" i="1" dirty="0">
                                    <a:latin typeface="Cambria Math" panose="02040503050406030204" pitchFamily="18" charset="0"/>
                                  </a:rPr>
                                  <m:t>𝑖</m:t>
                                </m:r>
                                <m:r>
                                  <a:rPr lang="en-US" altLang="zh-TW" i="1" dirty="0">
                                    <a:latin typeface="Cambria Math" panose="02040503050406030204" pitchFamily="18" charset="0"/>
                                  </a:rPr>
                                  <m:t>+1</m:t>
                                </m:r>
                              </m:den>
                            </m:f>
                          </m:e>
                        </m:nary>
                      </m:e>
                    </m:nary>
                  </m:oMath>
                </a14:m>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A37D1B68-66FF-4C75-B66E-C90A01015A08}"/>
                  </a:ext>
                </a:extLst>
              </p:cNvPr>
              <p:cNvSpPr>
                <a:spLocks noGrp="1" noRot="1" noChangeAspect="1" noMove="1" noResize="1" noEditPoints="1" noAdjustHandles="1" noChangeArrowheads="1" noChangeShapeType="1" noTextEdit="1"/>
              </p:cNvSpPr>
              <p:nvPr>
                <p:ph idx="1"/>
              </p:nvPr>
            </p:nvSpPr>
            <p:spPr>
              <a:blipFill>
                <a:blip r:embed="rId2"/>
                <a:stretch>
                  <a:fillRect l="-1278"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A520D561-27FE-4C6F-8FD7-F14C0C1E103F}"/>
              </a:ext>
            </a:extLst>
          </p:cNvPr>
          <p:cNvSpPr>
            <a:spLocks noGrp="1"/>
          </p:cNvSpPr>
          <p:nvPr>
            <p:ph type="sldNum" sz="quarter" idx="12"/>
          </p:nvPr>
        </p:nvSpPr>
        <p:spPr/>
        <p:txBody>
          <a:bodyPr/>
          <a:lstStyle/>
          <a:p>
            <a:fld id="{C087288C-9883-4D44-B068-F26062673494}" type="slidenum">
              <a:rPr lang="zh-TW" altLang="en-US" smtClean="0"/>
              <a:t>40</a:t>
            </a:fld>
            <a:endParaRPr lang="zh-TW" altLang="en-US"/>
          </a:p>
        </p:txBody>
      </p:sp>
    </p:spTree>
    <p:extLst>
      <p:ext uri="{BB962C8B-B14F-4D97-AF65-F5344CB8AC3E}">
        <p14:creationId xmlns:p14="http://schemas.microsoft.com/office/powerpoint/2010/main" val="4672168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2AD810-D3D9-4B0E-AF12-4984A7A245FE}"/>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18149E4-7472-430D-94ED-A9996C57B9D9}"/>
                  </a:ext>
                </a:extLst>
              </p:cNvPr>
              <p:cNvSpPr>
                <a:spLocks noGrp="1"/>
              </p:cNvSpPr>
              <p:nvPr>
                <p:ph idx="1"/>
              </p:nvPr>
            </p:nvSpPr>
            <p:spPr/>
            <p:txBody>
              <a:bodyPr/>
              <a:lstStyle/>
              <a:p>
                <a:r>
                  <a:rPr lang="en-US" altLang="zh-TW" dirty="0"/>
                  <a:t>Harmonic series </a:t>
                </a:r>
                <a:br>
                  <a:rPr lang="en-US" altLang="zh-TW" dirty="0"/>
                </a:br>
                <a:r>
                  <a:rPr lang="en-US" altLang="zh-TW" dirty="0"/>
                  <a:t>For positive integers </a:t>
                </a:r>
                <a14:m>
                  <m:oMath xmlns:m="http://schemas.openxmlformats.org/officeDocument/2006/math">
                    <m:r>
                      <a:rPr lang="en-US" altLang="zh-TW" b="0" i="1" smtClean="0">
                        <a:latin typeface="Cambria Math" panose="02040503050406030204" pitchFamily="18" charset="0"/>
                      </a:rPr>
                      <m:t>𝑛</m:t>
                    </m:r>
                  </m:oMath>
                </a14:m>
                <a:r>
                  <a:rPr lang="en-US" altLang="zh-TW" dirty="0"/>
                  <a:t>, the </a:t>
                </a:r>
                <a14:m>
                  <m:oMath xmlns:m="http://schemas.openxmlformats.org/officeDocument/2006/math">
                    <m:r>
                      <a:rPr lang="en-US" altLang="zh-TW" i="1">
                        <a:latin typeface="Cambria Math" panose="02040503050406030204" pitchFamily="18" charset="0"/>
                      </a:rPr>
                      <m:t>𝑛</m:t>
                    </m:r>
                  </m:oMath>
                </a14:m>
                <a:r>
                  <a:rPr lang="en-US" altLang="zh-TW" dirty="0" err="1"/>
                  <a:t>th</a:t>
                </a:r>
                <a:r>
                  <a:rPr lang="en-US" altLang="zh-TW" dirty="0"/>
                  <a:t> </a:t>
                </a:r>
                <a:r>
                  <a:rPr lang="en-US" altLang="zh-TW" i="1" dirty="0"/>
                  <a:t>harmonic number</a:t>
                </a:r>
                <a:r>
                  <a:rPr lang="en-US" altLang="zh-TW" dirty="0"/>
                  <a:t> is </a:t>
                </a:r>
                <a:br>
                  <a:rPr lang="en-US" altLang="zh-TW" dirty="0"/>
                </a:b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𝐻</m:t>
                        </m:r>
                      </m:e>
                      <m:sub>
                        <m:r>
                          <a:rPr lang="en-US" altLang="zh-TW" b="0" i="1" smtClean="0">
                            <a:latin typeface="Cambria Math" panose="02040503050406030204" pitchFamily="18" charset="0"/>
                          </a:rPr>
                          <m:t>𝑛</m:t>
                        </m:r>
                      </m:sub>
                    </m:sSub>
                    <m:r>
                      <a:rPr lang="en-US" altLang="zh-TW" b="0" i="1" smtClean="0">
                        <a:latin typeface="Cambria Math" panose="02040503050406030204" pitchFamily="18" charset="0"/>
                      </a:rPr>
                      <m:t>=1+</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2</m:t>
                        </m:r>
                      </m:den>
                    </m:f>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b="0" i="1" smtClean="0">
                            <a:latin typeface="Cambria Math" panose="02040503050406030204" pitchFamily="18" charset="0"/>
                          </a:rPr>
                          <m:t>3</m:t>
                        </m:r>
                      </m:den>
                    </m:f>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b="0" i="1" smtClean="0">
                            <a:latin typeface="Cambria Math" panose="02040503050406030204" pitchFamily="18" charset="0"/>
                          </a:rPr>
                          <m:t>4</m:t>
                        </m:r>
                      </m:den>
                    </m:f>
                    <m:r>
                      <a:rPr lang="en-US" altLang="zh-TW" b="0" i="1" smtClean="0">
                        <a:latin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b="0" i="1" smtClean="0">
                            <a:latin typeface="Cambria Math" panose="02040503050406030204" pitchFamily="18" charset="0"/>
                          </a:rPr>
                          <m:t>𝑛</m:t>
                        </m:r>
                      </m:den>
                    </m:f>
                  </m:oMath>
                </a14:m>
                <a:br>
                  <a:rPr lang="en-US" altLang="zh-TW" dirty="0"/>
                </a:br>
                <a14:m>
                  <m:oMath xmlns:m="http://schemas.openxmlformats.org/officeDocument/2006/math">
                    <m:r>
                      <a:rPr lang="en-US" altLang="zh-TW" b="0" i="1" smtClean="0">
                        <a:latin typeface="Cambria Math" panose="02040503050406030204" pitchFamily="18" charset="0"/>
                      </a:rPr>
                      <m:t>=</m:t>
                    </m:r>
                    <m:nary>
                      <m:naryPr>
                        <m:chr m:val="∑"/>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𝑘</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b="0" i="1" smtClean="0">
                                <a:latin typeface="Cambria Math" panose="02040503050406030204" pitchFamily="18" charset="0"/>
                              </a:rPr>
                              <m:t>𝑘</m:t>
                            </m:r>
                          </m:den>
                        </m:f>
                      </m:e>
                    </m:nary>
                  </m:oMath>
                </a14:m>
                <a:br>
                  <a:rPr lang="en-US" altLang="zh-TW" dirty="0"/>
                </a:br>
                <a14:m>
                  <m:oMath xmlns:m="http://schemas.openxmlformats.org/officeDocument/2006/math">
                    <m:r>
                      <a:rPr lang="en-US" altLang="zh-TW" b="0" i="1" smtClean="0">
                        <a:latin typeface="Cambria Math" panose="02040503050406030204" pitchFamily="18" charset="0"/>
                      </a:rPr>
                      <m:t>=</m:t>
                    </m:r>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ln</m:t>
                        </m:r>
                      </m:fName>
                      <m:e>
                        <m:r>
                          <a:rPr lang="en-US" altLang="zh-TW" b="0" i="1" smtClean="0">
                            <a:latin typeface="Cambria Math" panose="02040503050406030204" pitchFamily="18" charset="0"/>
                          </a:rPr>
                          <m:t>𝑛</m:t>
                        </m:r>
                      </m:e>
                    </m:func>
                    <m:r>
                      <a:rPr lang="en-US" altLang="zh-TW" b="0" i="1" smtClean="0">
                        <a:latin typeface="Cambria Math" panose="02040503050406030204" pitchFamily="18" charset="0"/>
                      </a:rPr>
                      <m:t>+</m:t>
                    </m:r>
                    <m:r>
                      <m:rPr>
                        <m:sty m:val="p"/>
                      </m:rPr>
                      <a:rPr lang="en-US" altLang="zh-TW" b="0" i="0" smtClean="0">
                        <a:latin typeface="Cambria Math" panose="02040503050406030204" pitchFamily="18" charset="0"/>
                      </a:rPr>
                      <m:t>O</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1</m:t>
                        </m:r>
                      </m:e>
                    </m:d>
                  </m:oMath>
                </a14:m>
                <a:endParaRPr lang="en-US" altLang="zh-TW" dirty="0"/>
              </a:p>
              <a:p>
                <a:pPr marL="0" indent="0" algn="r">
                  <a:buNone/>
                </a:pPr>
                <a:r>
                  <a:rPr lang="en-US" altLang="zh-TW" dirty="0"/>
                  <a:t>(A.7)</a:t>
                </a:r>
                <a:endParaRPr lang="zh-TW" altLang="en-US" dirty="0"/>
              </a:p>
            </p:txBody>
          </p:sp>
        </mc:Choice>
        <mc:Fallback xmlns="">
          <p:sp>
            <p:nvSpPr>
              <p:cNvPr id="3" name="內容版面配置區 2">
                <a:extLst>
                  <a:ext uri="{FF2B5EF4-FFF2-40B4-BE49-F238E27FC236}">
                    <a16:creationId xmlns:a16="http://schemas.microsoft.com/office/drawing/2014/main" id="{B18149E4-7472-430D-94ED-A9996C57B9D9}"/>
                  </a:ext>
                </a:extLst>
              </p:cNvPr>
              <p:cNvSpPr>
                <a:spLocks noGrp="1" noRot="1" noChangeAspect="1" noMove="1" noResize="1" noEditPoints="1" noAdjustHandles="1" noChangeArrowheads="1" noChangeShapeType="1" noTextEdit="1"/>
              </p:cNvSpPr>
              <p:nvPr>
                <p:ph idx="1"/>
              </p:nvPr>
            </p:nvSpPr>
            <p:spPr>
              <a:blipFill>
                <a:blip r:embed="rId2"/>
                <a:stretch>
                  <a:fillRect l="-1278" t="-1793" r="-1389" b="-358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56C24548-2824-46B2-905B-06E197B52E7E}"/>
              </a:ext>
            </a:extLst>
          </p:cNvPr>
          <p:cNvSpPr>
            <a:spLocks noGrp="1"/>
          </p:cNvSpPr>
          <p:nvPr>
            <p:ph type="sldNum" sz="quarter" idx="12"/>
          </p:nvPr>
        </p:nvSpPr>
        <p:spPr/>
        <p:txBody>
          <a:bodyPr/>
          <a:lstStyle/>
          <a:p>
            <a:fld id="{C087288C-9883-4D44-B068-F26062673494}" type="slidenum">
              <a:rPr lang="zh-TW" altLang="en-US" smtClean="0"/>
              <a:t>41</a:t>
            </a:fld>
            <a:endParaRPr lang="zh-TW" altLang="en-US"/>
          </a:p>
        </p:txBody>
      </p:sp>
    </p:spTree>
    <p:extLst>
      <p:ext uri="{BB962C8B-B14F-4D97-AF65-F5344CB8AC3E}">
        <p14:creationId xmlns:p14="http://schemas.microsoft.com/office/powerpoint/2010/main" val="42189850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DEFB7A-1AD6-4944-965E-A22F36DD9521}"/>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A3B0140-DA4F-4D3D-87AF-654F708877A3}"/>
                  </a:ext>
                </a:extLst>
              </p:cNvPr>
              <p:cNvSpPr>
                <a:spLocks noGrp="1"/>
              </p:cNvSpPr>
              <p:nvPr>
                <p:ph idx="1"/>
              </p:nvPr>
            </p:nvSpPr>
            <p:spPr/>
            <p:txBody>
              <a:bodyPr>
                <a:normAutofit fontScale="92500" lnSpcReduction="10000"/>
              </a:bodyPr>
              <a:lstStyle/>
              <a:p>
                <a:r>
                  <a:rPr lang="en-US" altLang="zh-TW" dirty="0"/>
                  <a:t>Evaluate by using a change in variables </a:t>
                </a:r>
                <a14:m>
                  <m:oMath xmlns:m="http://schemas.openxmlformats.org/officeDocument/2006/math">
                    <m:r>
                      <a:rPr lang="en-US" altLang="zh-TW" i="1" dirty="0" smtClean="0">
                        <a:latin typeface="Cambria Math" panose="02040503050406030204" pitchFamily="18" charset="0"/>
                      </a:rPr>
                      <m:t>(</m:t>
                    </m:r>
                    <m:r>
                      <a:rPr lang="en-US" altLang="zh-TW" i="1" dirty="0" smtClean="0">
                        <a:latin typeface="Cambria Math" panose="02040503050406030204" pitchFamily="18" charset="0"/>
                      </a:rPr>
                      <m:t>𝑘</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𝑗</m:t>
                    </m:r>
                    <m:r>
                      <a:rPr lang="en-US" altLang="zh-TW" i="1" dirty="0" smtClean="0">
                        <a:latin typeface="Cambria Math" panose="02040503050406030204" pitchFamily="18" charset="0"/>
                      </a:rPr>
                      <m:t>–</m:t>
                    </m:r>
                    <m:r>
                      <a:rPr lang="en-US" altLang="zh-TW" i="1" dirty="0" err="1" smtClean="0">
                        <a:latin typeface="Cambria Math" panose="02040503050406030204" pitchFamily="18" charset="0"/>
                      </a:rPr>
                      <m:t>𝑖</m:t>
                    </m:r>
                    <m:r>
                      <a:rPr lang="en-US" altLang="zh-TW" i="1" dirty="0" smtClean="0">
                        <a:latin typeface="Cambria Math" panose="02040503050406030204" pitchFamily="18" charset="0"/>
                      </a:rPr>
                      <m:t>)</m:t>
                    </m:r>
                  </m:oMath>
                </a14:m>
                <a:r>
                  <a:rPr lang="en-US" altLang="zh-TW" dirty="0"/>
                  <a:t> and the bound on the harmonic series in equation (A.7):</a:t>
                </a:r>
                <a:br>
                  <a:rPr lang="en-US" altLang="zh-TW" dirty="0"/>
                </a:br>
                <a14:m>
                  <m:oMath xmlns:m="http://schemas.openxmlformats.org/officeDocument/2006/math">
                    <m:r>
                      <a:rPr lang="en-US" altLang="zh-TW" i="1" dirty="0">
                        <a:latin typeface="Cambria Math" panose="02040503050406030204" pitchFamily="18" charset="0"/>
                      </a:rPr>
                      <m:t>𝐸</m:t>
                    </m:r>
                    <m:d>
                      <m:dPr>
                        <m:begChr m:val="["/>
                        <m:endChr m:val="]"/>
                        <m:ctrlPr>
                          <a:rPr lang="en-US" altLang="zh-TW" i="1" dirty="0">
                            <a:latin typeface="Cambria Math" panose="02040503050406030204" pitchFamily="18" charset="0"/>
                          </a:rPr>
                        </m:ctrlPr>
                      </m:dPr>
                      <m:e>
                        <m:r>
                          <a:rPr lang="en-US" altLang="zh-TW" i="1" dirty="0">
                            <a:latin typeface="Cambria Math" panose="02040503050406030204" pitchFamily="18" charset="0"/>
                          </a:rPr>
                          <m:t>𝑋</m:t>
                        </m:r>
                      </m:e>
                    </m:d>
                    <m:r>
                      <a:rPr lang="en-US" altLang="zh-TW" i="1" dirty="0">
                        <a:latin typeface="Cambria Math" panose="02040503050406030204" pitchFamily="18" charset="0"/>
                      </a:rPr>
                      <m:t>=</m:t>
                    </m:r>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r>
                          <a:rPr lang="en-US" altLang="zh-TW" i="1">
                            <a:latin typeface="Cambria Math" panose="02040503050406030204" pitchFamily="18" charset="0"/>
                          </a:rPr>
                          <m:t>−1</m:t>
                        </m:r>
                      </m:sup>
                      <m:e>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𝑗</m:t>
                            </m:r>
                            <m:r>
                              <a:rPr lang="en-US" altLang="zh-TW" i="1">
                                <a:latin typeface="Cambria Math" panose="02040503050406030204" pitchFamily="18" charset="0"/>
                              </a:rPr>
                              <m:t>=</m:t>
                            </m:r>
                            <m: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sup>
                          <m:e>
                            <m:f>
                              <m:fPr>
                                <m:ctrlPr>
                                  <a:rPr lang="en-US" altLang="zh-TW" i="1" dirty="0">
                                    <a:latin typeface="Cambria Math" panose="02040503050406030204" pitchFamily="18" charset="0"/>
                                  </a:rPr>
                                </m:ctrlPr>
                              </m:fPr>
                              <m:num>
                                <m:r>
                                  <a:rPr lang="en-US" altLang="zh-TW" i="1" dirty="0">
                                    <a:latin typeface="Cambria Math" panose="02040503050406030204" pitchFamily="18" charset="0"/>
                                  </a:rPr>
                                  <m:t>2</m:t>
                                </m:r>
                              </m:num>
                              <m:den>
                                <m:r>
                                  <a:rPr lang="en-US" altLang="zh-TW" i="1" dirty="0">
                                    <a:latin typeface="Cambria Math" panose="02040503050406030204" pitchFamily="18" charset="0"/>
                                  </a:rPr>
                                  <m:t>𝑗</m:t>
                                </m:r>
                                <m:r>
                                  <a:rPr lang="en-US" altLang="zh-TW" i="1" dirty="0">
                                    <a:latin typeface="Cambria Math" panose="02040503050406030204" pitchFamily="18" charset="0"/>
                                  </a:rPr>
                                  <m:t>−</m:t>
                                </m:r>
                                <m:r>
                                  <a:rPr lang="en-US" altLang="zh-TW" i="1" dirty="0">
                                    <a:latin typeface="Cambria Math" panose="02040503050406030204" pitchFamily="18" charset="0"/>
                                  </a:rPr>
                                  <m:t>𝑖</m:t>
                                </m:r>
                                <m:r>
                                  <a:rPr lang="en-US" altLang="zh-TW" i="1" dirty="0">
                                    <a:latin typeface="Cambria Math" panose="02040503050406030204" pitchFamily="18" charset="0"/>
                                  </a:rPr>
                                  <m:t>+1</m:t>
                                </m:r>
                              </m:den>
                            </m:f>
                          </m:e>
                        </m:nary>
                      </m:e>
                    </m:nary>
                    <m:r>
                      <a:rPr lang="en-US" altLang="zh-TW" b="0" i="1" smtClean="0">
                        <a:latin typeface="Cambria Math" panose="02040503050406030204" pitchFamily="18" charset="0"/>
                      </a:rPr>
                      <m:t>=</m:t>
                    </m:r>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r>
                          <a:rPr lang="en-US" altLang="zh-TW" i="1">
                            <a:latin typeface="Cambria Math" panose="02040503050406030204" pitchFamily="18" charset="0"/>
                          </a:rPr>
                          <m:t>−1</m:t>
                        </m:r>
                      </m:sup>
                      <m:e>
                        <m:nary>
                          <m:naryPr>
                            <m:chr m:val="∑"/>
                            <m:ctrlPr>
                              <a:rPr lang="en-US" altLang="zh-TW" i="1">
                                <a:latin typeface="Cambria Math" panose="02040503050406030204" pitchFamily="18" charset="0"/>
                              </a:rPr>
                            </m:ctrlPr>
                          </m:naryPr>
                          <m:sub>
                            <m:r>
                              <a:rPr lang="en-US" altLang="zh-TW" b="0" i="1" smtClean="0">
                                <a:latin typeface="Cambria Math" panose="02040503050406030204" pitchFamily="18" charset="0"/>
                              </a:rPr>
                              <m:t>𝑘</m:t>
                            </m:r>
                            <m:r>
                              <a:rPr lang="en-US" altLang="zh-TW" i="1">
                                <a:latin typeface="Cambria Math" panose="02040503050406030204" pitchFamily="18" charset="0"/>
                              </a:rPr>
                              <m:t>=1</m:t>
                            </m:r>
                          </m:sub>
                          <m:sup>
                            <m:r>
                              <a:rPr lang="en-US" altLang="zh-TW" i="1">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𝑖</m:t>
                            </m:r>
                          </m:sup>
                          <m:e>
                            <m:f>
                              <m:fPr>
                                <m:ctrlPr>
                                  <a:rPr lang="en-US" altLang="zh-TW" i="1" dirty="0">
                                    <a:latin typeface="Cambria Math" panose="02040503050406030204" pitchFamily="18" charset="0"/>
                                  </a:rPr>
                                </m:ctrlPr>
                              </m:fPr>
                              <m:num>
                                <m:r>
                                  <a:rPr lang="en-US" altLang="zh-TW" i="1" dirty="0">
                                    <a:latin typeface="Cambria Math" panose="02040503050406030204" pitchFamily="18" charset="0"/>
                                  </a:rPr>
                                  <m:t>2</m:t>
                                </m:r>
                              </m:num>
                              <m:den>
                                <m:r>
                                  <a:rPr lang="en-US" altLang="zh-TW" b="0" i="1" dirty="0" smtClean="0">
                                    <a:latin typeface="Cambria Math" panose="02040503050406030204" pitchFamily="18" charset="0"/>
                                  </a:rPr>
                                  <m:t>𝑘</m:t>
                                </m:r>
                                <m:r>
                                  <a:rPr lang="en-US" altLang="zh-TW" i="1" dirty="0">
                                    <a:latin typeface="Cambria Math" panose="02040503050406030204" pitchFamily="18" charset="0"/>
                                  </a:rPr>
                                  <m:t>+1</m:t>
                                </m:r>
                              </m:den>
                            </m:f>
                          </m:e>
                        </m:nary>
                      </m:e>
                    </m:nary>
                    <m:r>
                      <a:rPr lang="en-US" altLang="zh-TW" b="0" i="1" smtClean="0">
                        <a:latin typeface="Cambria Math" panose="02040503050406030204" pitchFamily="18" charset="0"/>
                      </a:rPr>
                      <m:t>&lt;</m:t>
                    </m:r>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r>
                          <a:rPr lang="en-US" altLang="zh-TW" i="1">
                            <a:latin typeface="Cambria Math" panose="02040503050406030204" pitchFamily="18" charset="0"/>
                          </a:rPr>
                          <m:t>−1</m:t>
                        </m:r>
                      </m:sup>
                      <m:e>
                        <m:nary>
                          <m:naryPr>
                            <m:chr m:val="∑"/>
                            <m:ctrlPr>
                              <a:rPr lang="en-US" altLang="zh-TW" i="1">
                                <a:latin typeface="Cambria Math" panose="02040503050406030204" pitchFamily="18" charset="0"/>
                              </a:rPr>
                            </m:ctrlPr>
                          </m:naryPr>
                          <m:sub>
                            <m:r>
                              <a:rPr lang="en-US" altLang="zh-TW" i="1">
                                <a:latin typeface="Cambria Math" panose="02040503050406030204" pitchFamily="18" charset="0"/>
                              </a:rPr>
                              <m:t>𝑘</m:t>
                            </m:r>
                            <m:r>
                              <a:rPr lang="en-US" altLang="zh-TW" i="1">
                                <a:latin typeface="Cambria Math" panose="02040503050406030204" pitchFamily="18" charset="0"/>
                              </a:rPr>
                              <m:t>=1</m:t>
                            </m:r>
                          </m:sub>
                          <m:sup>
                            <m:r>
                              <a:rPr lang="en-US" altLang="zh-TW" i="1">
                                <a:latin typeface="Cambria Math" panose="02040503050406030204" pitchFamily="18" charset="0"/>
                              </a:rPr>
                              <m:t>𝑛</m:t>
                            </m:r>
                          </m:sup>
                          <m:e>
                            <m:f>
                              <m:fPr>
                                <m:ctrlPr>
                                  <a:rPr lang="en-US" altLang="zh-TW" i="1" dirty="0">
                                    <a:latin typeface="Cambria Math" panose="02040503050406030204" pitchFamily="18" charset="0"/>
                                  </a:rPr>
                                </m:ctrlPr>
                              </m:fPr>
                              <m:num>
                                <m:r>
                                  <a:rPr lang="en-US" altLang="zh-TW" i="1" dirty="0">
                                    <a:latin typeface="Cambria Math" panose="02040503050406030204" pitchFamily="18" charset="0"/>
                                  </a:rPr>
                                  <m:t>2</m:t>
                                </m:r>
                              </m:num>
                              <m:den>
                                <m:r>
                                  <a:rPr lang="en-US" altLang="zh-TW" i="1" dirty="0">
                                    <a:latin typeface="Cambria Math" panose="02040503050406030204" pitchFamily="18" charset="0"/>
                                  </a:rPr>
                                  <m:t>𝑘</m:t>
                                </m:r>
                              </m:den>
                            </m:f>
                          </m:e>
                        </m:nary>
                      </m:e>
                    </m:nary>
                  </m:oMath>
                </a14:m>
                <a:br>
                  <a:rPr lang="en-US" altLang="zh-TW" dirty="0"/>
                </a:br>
                <a14:m>
                  <m:oMath xmlns:m="http://schemas.openxmlformats.org/officeDocument/2006/math">
                    <m:r>
                      <a:rPr lang="en-US" altLang="zh-TW" b="0" i="1" smtClean="0">
                        <a:latin typeface="Cambria Math" panose="02040503050406030204" pitchFamily="18" charset="0"/>
                      </a:rPr>
                      <m:t>=</m:t>
                    </m:r>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r>
                          <a:rPr lang="en-US" altLang="zh-TW" i="1">
                            <a:latin typeface="Cambria Math" panose="02040503050406030204" pitchFamily="18" charset="0"/>
                          </a:rPr>
                          <m:t>−1</m:t>
                        </m:r>
                      </m:sup>
                      <m:e>
                        <m:r>
                          <m:rPr>
                            <m:sty m:val="p"/>
                          </m:rPr>
                          <a:rPr lang="en-US" altLang="zh-TW" b="0" i="0" smtClean="0">
                            <a:latin typeface="Cambria Math" panose="02040503050406030204" pitchFamily="18" charset="0"/>
                          </a:rPr>
                          <m:t>O</m:t>
                        </m:r>
                        <m:d>
                          <m:dPr>
                            <m:ctrlPr>
                              <a:rPr lang="en-US" altLang="zh-TW" b="0" i="1" smtClean="0">
                                <a:latin typeface="Cambria Math" panose="02040503050406030204" pitchFamily="18" charset="0"/>
                              </a:rPr>
                            </m:ctrlPr>
                          </m:dPr>
                          <m:e>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r>
                                  <a:rPr lang="en-US" altLang="zh-TW" b="0" i="1" smtClean="0">
                                    <a:latin typeface="Cambria Math" panose="02040503050406030204" pitchFamily="18" charset="0"/>
                                  </a:rPr>
                                  <m:t>𝑛</m:t>
                                </m:r>
                              </m:e>
                            </m:func>
                          </m:e>
                        </m:d>
                      </m:e>
                    </m:nary>
                    <m:r>
                      <a:rPr lang="en-US" altLang="zh-TW" b="0" i="1" dirty="0" smtClean="0">
                        <a:latin typeface="Cambria Math" panose="02040503050406030204" pitchFamily="18" charset="0"/>
                      </a:rPr>
                      <m:t>=</m:t>
                    </m:r>
                    <m:r>
                      <m:rPr>
                        <m:sty m:val="p"/>
                      </m:rPr>
                      <a:rPr lang="en-US" altLang="zh-TW">
                        <a:latin typeface="Cambria Math" panose="02040503050406030204" pitchFamily="18" charset="0"/>
                      </a:rPr>
                      <m:t>O</m:t>
                    </m:r>
                    <m:d>
                      <m:dPr>
                        <m:ctrlPr>
                          <a:rPr lang="en-US" altLang="zh-TW" i="1">
                            <a:latin typeface="Cambria Math" panose="02040503050406030204" pitchFamily="18" charset="0"/>
                          </a:rPr>
                        </m:ctrlPr>
                      </m:dPr>
                      <m:e>
                        <m:r>
                          <a:rPr lang="en-US" altLang="zh-TW" b="0" i="1" smtClean="0">
                            <a:latin typeface="Cambria Math" panose="02040503050406030204" pitchFamily="18" charset="0"/>
                          </a:rPr>
                          <m:t>𝑛</m:t>
                        </m:r>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lg</m:t>
                            </m:r>
                          </m:fName>
                          <m:e>
                            <m:r>
                              <a:rPr lang="en-US" altLang="zh-TW" i="1">
                                <a:latin typeface="Cambria Math" panose="02040503050406030204" pitchFamily="18" charset="0"/>
                              </a:rPr>
                              <m:t>𝑛</m:t>
                            </m:r>
                          </m:e>
                        </m:func>
                      </m:e>
                    </m:d>
                  </m:oMath>
                </a14:m>
                <a:endParaRPr lang="en-US" altLang="zh-TW" dirty="0"/>
              </a:p>
              <a:p>
                <a:r>
                  <a:rPr lang="en-US" altLang="zh-TW" dirty="0"/>
                  <a:t>So the expected running time of quicksort, using RANDOMIZED-PARTITION, is </a:t>
                </a:r>
                <a14:m>
                  <m:oMath xmlns:m="http://schemas.openxmlformats.org/officeDocument/2006/math">
                    <m:r>
                      <m:rPr>
                        <m:sty m:val="p"/>
                      </m:rPr>
                      <a:rPr lang="en-US" altLang="zh-TW" smtClean="0">
                        <a:latin typeface="Cambria Math" panose="02040503050406030204" pitchFamily="18" charset="0"/>
                      </a:rPr>
                      <m:t>O</m:t>
                    </m:r>
                    <m:d>
                      <m:dPr>
                        <m:ctrlPr>
                          <a:rPr lang="en-US" altLang="zh-TW" i="1">
                            <a:latin typeface="Cambria Math" panose="02040503050406030204" pitchFamily="18" charset="0"/>
                          </a:rPr>
                        </m:ctrlPr>
                      </m:dPr>
                      <m:e>
                        <m:r>
                          <a:rPr lang="en-US" altLang="zh-TW" b="0" i="1" smtClean="0">
                            <a:latin typeface="Cambria Math" panose="02040503050406030204" pitchFamily="18" charset="0"/>
                          </a:rPr>
                          <m:t>𝑛</m:t>
                        </m:r>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lg</m:t>
                            </m:r>
                          </m:fName>
                          <m:e>
                            <m:r>
                              <a:rPr lang="en-US" altLang="zh-TW" i="1">
                                <a:latin typeface="Cambria Math" panose="02040503050406030204" pitchFamily="18" charset="0"/>
                              </a:rPr>
                              <m:t>𝑛</m:t>
                            </m:r>
                          </m:e>
                        </m:func>
                      </m:e>
                    </m:d>
                  </m:oMath>
                </a14:m>
                <a:r>
                  <a:rPr lang="en-US" altLang="zh-TW" dirty="0"/>
                  <a:t>.</a:t>
                </a:r>
              </a:p>
              <a:p>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9A3B0140-DA4F-4D3D-87AF-654F708877A3}"/>
                  </a:ext>
                </a:extLst>
              </p:cNvPr>
              <p:cNvSpPr>
                <a:spLocks noGrp="1" noRot="1" noChangeAspect="1" noMove="1" noResize="1" noEditPoints="1" noAdjustHandles="1" noChangeArrowheads="1" noChangeShapeType="1" noTextEdit="1"/>
              </p:cNvSpPr>
              <p:nvPr>
                <p:ph idx="1"/>
              </p:nvPr>
            </p:nvSpPr>
            <p:spPr>
              <a:blipFill>
                <a:blip r:embed="rId2"/>
                <a:stretch>
                  <a:fillRect l="-1111" t="-289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DB359039-DB10-46E5-B975-E525B95F33F5}"/>
              </a:ext>
            </a:extLst>
          </p:cNvPr>
          <p:cNvSpPr>
            <a:spLocks noGrp="1"/>
          </p:cNvSpPr>
          <p:nvPr>
            <p:ph type="sldNum" sz="quarter" idx="12"/>
          </p:nvPr>
        </p:nvSpPr>
        <p:spPr/>
        <p:txBody>
          <a:bodyPr/>
          <a:lstStyle/>
          <a:p>
            <a:fld id="{C087288C-9883-4D44-B068-F26062673494}" type="slidenum">
              <a:rPr lang="zh-TW" altLang="en-US" smtClean="0"/>
              <a:t>42</a:t>
            </a:fld>
            <a:endParaRPr lang="zh-TW" altLang="en-US"/>
          </a:p>
        </p:txBody>
      </p:sp>
    </p:spTree>
    <p:extLst>
      <p:ext uri="{BB962C8B-B14F-4D97-AF65-F5344CB8AC3E}">
        <p14:creationId xmlns:p14="http://schemas.microsoft.com/office/powerpoint/2010/main" val="3398849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A1E082E5-E49D-4CF2-A28A-A3054E739C24}"/>
                  </a:ext>
                </a:extLst>
              </p:cNvPr>
              <p:cNvSpPr>
                <a:spLocks noGrp="1"/>
              </p:cNvSpPr>
              <p:nvPr>
                <p:ph idx="1"/>
              </p:nvPr>
            </p:nvSpPr>
            <p:spPr>
              <a:xfrm>
                <a:off x="609600" y="192947"/>
                <a:ext cx="10972800" cy="5828342"/>
              </a:xfrm>
            </p:spPr>
            <p:txBody>
              <a:bodyPr/>
              <a:lstStyle/>
              <a:p>
                <a:r>
                  <a:rPr lang="en-US" altLang="zh-TW" dirty="0"/>
                  <a:t>Quicksort’s best-case running time is </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Ω</m:t>
                    </m:r>
                    <m:d>
                      <m:dPr>
                        <m:ctrlPr>
                          <a:rPr lang="el-GR"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ea typeface="Cambria Math" panose="02040503050406030204" pitchFamily="18" charset="0"/>
                              </a:rPr>
                              <m:t>𝑛</m:t>
                            </m:r>
                          </m:e>
                        </m:func>
                      </m:e>
                    </m:d>
                  </m:oMath>
                </a14:m>
                <a:r>
                  <a:rPr lang="en-US" altLang="zh-TW" dirty="0"/>
                  <a:t>.</a:t>
                </a:r>
              </a:p>
              <a:p>
                <a:pPr lvl="1"/>
                <a:r>
                  <a:rPr lang="en-US" altLang="zh-TW" dirty="0"/>
                  <a:t>Get the recurrence</a:t>
                </a:r>
                <a:br>
                  <a:rPr lang="en-US" altLang="zh-TW" dirty="0"/>
                </a:b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rPr>
                      <m:t>=2</m:t>
                    </m:r>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/2</m:t>
                        </m:r>
                      </m:e>
                    </m:d>
                    <m:r>
                      <a:rPr lang="en-US" altLang="zh-TW" b="0" i="1" smtClean="0">
                        <a:latin typeface="Cambria Math" panose="02040503050406030204" pitchFamily="18" charset="0"/>
                      </a:rPr>
                      <m:t>+</m:t>
                    </m:r>
                    <m:r>
                      <m:rPr>
                        <m:sty m:val="p"/>
                      </m:rPr>
                      <a:rPr lang="el-GR" altLang="zh-TW" b="0" i="1" smtClean="0">
                        <a:latin typeface="Cambria Math" panose="02040503050406030204" pitchFamily="18" charset="0"/>
                        <a:ea typeface="Cambria Math" panose="02040503050406030204" pitchFamily="18" charset="0"/>
                      </a:rPr>
                      <m:t>Θ</m:t>
                    </m:r>
                    <m:d>
                      <m:dPr>
                        <m:ctrlPr>
                          <a:rPr lang="el-GR"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e>
                    </m:d>
                  </m:oMath>
                </a14:m>
                <a:br>
                  <a:rPr lang="en-US" altLang="zh-TW" dirty="0"/>
                </a:br>
                <a:r>
                  <a:rPr lang="en-US" altLang="zh-TW" dirty="0"/>
                  <a:t>Using master method, </a:t>
                </a:r>
                <a14:m>
                  <m:oMath xmlns:m="http://schemas.openxmlformats.org/officeDocument/2006/math">
                    <m:r>
                      <a:rPr lang="en-US" altLang="zh-TW" i="1">
                        <a:latin typeface="Cambria Math" panose="02040503050406030204" pitchFamily="18" charset="0"/>
                      </a:rPr>
                      <m:t>𝑓</m:t>
                    </m:r>
                    <m:d>
                      <m:dPr>
                        <m:ctrlPr>
                          <a:rPr lang="en-US" altLang="zh-TW" i="1">
                            <a:latin typeface="Cambria Math" panose="02040503050406030204" pitchFamily="18" charset="0"/>
                          </a:rPr>
                        </m:ctrlPr>
                      </m:dPr>
                      <m:e>
                        <m:r>
                          <a:rPr lang="en-US" altLang="zh-TW" i="1">
                            <a:latin typeface="Cambria Math" panose="02040503050406030204" pitchFamily="18" charset="0"/>
                          </a:rPr>
                          <m:t>𝑛</m:t>
                        </m:r>
                      </m:e>
                    </m:d>
                    <m:r>
                      <a:rPr lang="en-US" altLang="zh-TW" b="0" i="1" smtClean="0">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a14:m>
                <a:r>
                  <a:rPr lang="en-US" altLang="zh-TW" dirty="0"/>
                  <a:t> and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𝑛</m:t>
                        </m:r>
                      </m:e>
                      <m:sup>
                        <m:func>
                          <m:funcPr>
                            <m:ctrlPr>
                              <a:rPr lang="en-US" altLang="zh-TW" i="1">
                                <a:latin typeface="Cambria Math" panose="02040503050406030204" pitchFamily="18" charset="0"/>
                              </a:rPr>
                            </m:ctrlPr>
                          </m:funcPr>
                          <m:fName>
                            <m:sSub>
                              <m:sSubPr>
                                <m:ctrlPr>
                                  <a:rPr lang="en-US" altLang="zh-TW" i="1">
                                    <a:latin typeface="Cambria Math" panose="02040503050406030204" pitchFamily="18" charset="0"/>
                                  </a:rPr>
                                </m:ctrlPr>
                              </m:sSubPr>
                              <m:e>
                                <m:r>
                                  <m:rPr>
                                    <m:sty m:val="p"/>
                                  </m:rPr>
                                  <a:rPr lang="en-US" altLang="zh-TW">
                                    <a:latin typeface="Cambria Math" panose="02040503050406030204" pitchFamily="18" charset="0"/>
                                  </a:rPr>
                                  <m:t>log</m:t>
                                </m:r>
                              </m:e>
                              <m:sub>
                                <m:r>
                                  <a:rPr lang="en-US" altLang="zh-TW" i="1">
                                    <a:latin typeface="Cambria Math" panose="02040503050406030204" pitchFamily="18" charset="0"/>
                                  </a:rPr>
                                  <m:t>𝑏</m:t>
                                </m:r>
                              </m:sub>
                            </m:sSub>
                          </m:fName>
                          <m:e>
                            <m:r>
                              <a:rPr lang="en-US" altLang="zh-TW" i="1">
                                <a:latin typeface="Cambria Math" panose="02040503050406030204" pitchFamily="18" charset="0"/>
                              </a:rPr>
                              <m:t>𝑎</m:t>
                            </m:r>
                          </m:e>
                        </m:func>
                      </m:sup>
                    </m:sSup>
                    <m:r>
                      <a:rPr lang="en-US" altLang="zh-TW" b="0" i="1" smtClean="0">
                        <a:latin typeface="Cambria Math" panose="02040503050406030204" pitchFamily="18" charset="0"/>
                      </a:rPr>
                      <m:t>=</m:t>
                    </m:r>
                    <m:r>
                      <a:rPr lang="en-US" altLang="zh-TW" b="0" i="1" smtClean="0">
                        <a:latin typeface="Cambria Math" panose="02040503050406030204" pitchFamily="18" charset="0"/>
                      </a:rPr>
                      <m:t>𝑛</m:t>
                    </m:r>
                  </m:oMath>
                </a14:m>
                <a:r>
                  <a:rPr lang="en-US" altLang="zh-TW" dirty="0"/>
                  <a:t>. Since </a:t>
                </a:r>
                <a14:m>
                  <m:oMath xmlns:m="http://schemas.openxmlformats.org/officeDocument/2006/math">
                    <m:r>
                      <a:rPr lang="en-US" altLang="zh-TW" b="0" i="1" smtClean="0">
                        <a:latin typeface="Cambria Math" panose="02040503050406030204" pitchFamily="18" charset="0"/>
                      </a:rPr>
                      <m:t>𝑓</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rPr>
                      <m:t>=</m:t>
                    </m:r>
                    <m:r>
                      <m:rPr>
                        <m:sty m:val="p"/>
                      </m:rPr>
                      <a:rPr lang="el-GR" altLang="zh-TW" i="1" dirty="0">
                        <a:latin typeface="Cambria Math" panose="02040503050406030204" pitchFamily="18" charset="0"/>
                        <a:ea typeface="Cambria Math" panose="02040503050406030204" pitchFamily="18" charset="0"/>
                      </a:rPr>
                      <m:t>Θ</m:t>
                    </m:r>
                    <m:d>
                      <m:dPr>
                        <m:ctrlPr>
                          <a:rPr lang="en-US" altLang="zh-TW" i="1" dirty="0">
                            <a:latin typeface="Cambria Math" panose="02040503050406030204" pitchFamily="18" charset="0"/>
                          </a:rPr>
                        </m:ctrlPr>
                      </m:dPr>
                      <m:e>
                        <m:sSup>
                          <m:sSupPr>
                            <m:ctrlPr>
                              <a:rPr lang="en-US" altLang="zh-TW" i="1">
                                <a:latin typeface="Cambria Math" panose="02040503050406030204" pitchFamily="18" charset="0"/>
                              </a:rPr>
                            </m:ctrlPr>
                          </m:sSupPr>
                          <m:e>
                            <m:r>
                              <a:rPr lang="en-US" altLang="zh-TW" i="1">
                                <a:latin typeface="Cambria Math" panose="02040503050406030204" pitchFamily="18" charset="0"/>
                              </a:rPr>
                              <m:t>𝑛</m:t>
                            </m:r>
                          </m:e>
                          <m:sup>
                            <m:func>
                              <m:funcPr>
                                <m:ctrlPr>
                                  <a:rPr lang="en-US" altLang="zh-TW" i="1">
                                    <a:latin typeface="Cambria Math" panose="02040503050406030204" pitchFamily="18" charset="0"/>
                                  </a:rPr>
                                </m:ctrlPr>
                              </m:funcPr>
                              <m:fName>
                                <m:sSub>
                                  <m:sSubPr>
                                    <m:ctrlPr>
                                      <a:rPr lang="en-US" altLang="zh-TW" i="1">
                                        <a:latin typeface="Cambria Math" panose="02040503050406030204" pitchFamily="18" charset="0"/>
                                      </a:rPr>
                                    </m:ctrlPr>
                                  </m:sSubPr>
                                  <m:e>
                                    <m:r>
                                      <m:rPr>
                                        <m:sty m:val="p"/>
                                      </m:rPr>
                                      <a:rPr lang="en-US" altLang="zh-TW">
                                        <a:latin typeface="Cambria Math" panose="02040503050406030204" pitchFamily="18" charset="0"/>
                                      </a:rPr>
                                      <m:t>log</m:t>
                                    </m:r>
                                  </m:e>
                                  <m:sub>
                                    <m:r>
                                      <a:rPr lang="en-US" altLang="zh-TW" i="1">
                                        <a:latin typeface="Cambria Math" panose="02040503050406030204" pitchFamily="18" charset="0"/>
                                      </a:rPr>
                                      <m:t>𝑏</m:t>
                                    </m:r>
                                  </m:sub>
                                </m:sSub>
                              </m:fName>
                              <m:e>
                                <m:r>
                                  <a:rPr lang="en-US" altLang="zh-TW" i="1">
                                    <a:latin typeface="Cambria Math" panose="02040503050406030204" pitchFamily="18" charset="0"/>
                                  </a:rPr>
                                  <m:t>𝑎</m:t>
                                </m:r>
                              </m:e>
                            </m:func>
                          </m:sup>
                        </m:sSup>
                      </m:e>
                    </m:d>
                  </m:oMath>
                </a14:m>
                <a:r>
                  <a:rPr lang="en-US" altLang="zh-TW" dirty="0"/>
                  <a:t>, case 2 applies and </a:t>
                </a:r>
                <a14:m>
                  <m:oMath xmlns:m="http://schemas.openxmlformats.org/officeDocument/2006/math">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𝑛</m:t>
                        </m:r>
                      </m:e>
                    </m:d>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ea typeface="Cambria Math" panose="02040503050406030204" pitchFamily="18" charset="0"/>
                              </a:rPr>
                              <m:t>𝑛</m:t>
                            </m:r>
                          </m:e>
                        </m:func>
                      </m:e>
                    </m:d>
                  </m:oMath>
                </a14:m>
                <a:r>
                  <a:rPr lang="en-US" altLang="zh-TW" dirty="0"/>
                  <a:t>.</a:t>
                </a:r>
                <a:endParaRPr lang="zh-TW" altLang="en-US" dirty="0"/>
              </a:p>
            </p:txBody>
          </p:sp>
        </mc:Choice>
        <mc:Fallback xmlns="">
          <p:sp>
            <p:nvSpPr>
              <p:cNvPr id="3" name="內容版面配置區 2">
                <a:extLst>
                  <a:ext uri="{FF2B5EF4-FFF2-40B4-BE49-F238E27FC236}">
                    <a16:creationId xmlns:a16="http://schemas.microsoft.com/office/drawing/2014/main" id="{A1E082E5-E49D-4CF2-A28A-A3054E739C24}"/>
                  </a:ext>
                </a:extLst>
              </p:cNvPr>
              <p:cNvSpPr>
                <a:spLocks noGrp="1" noRot="1" noChangeAspect="1" noMove="1" noResize="1" noEditPoints="1" noAdjustHandles="1" noChangeArrowheads="1" noChangeShapeType="1" noTextEdit="1"/>
              </p:cNvSpPr>
              <p:nvPr>
                <p:ph idx="1"/>
              </p:nvPr>
            </p:nvSpPr>
            <p:spPr>
              <a:xfrm>
                <a:off x="609600" y="192947"/>
                <a:ext cx="10972800" cy="5828342"/>
              </a:xfrm>
              <a:blipFill>
                <a:blip r:embed="rId2"/>
                <a:stretch>
                  <a:fillRect l="-1278" t="-1360"/>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62695750-95DC-4F6B-9828-F0F9C2C04D19}"/>
              </a:ext>
            </a:extLst>
          </p:cNvPr>
          <p:cNvSpPr>
            <a:spLocks noGrp="1"/>
          </p:cNvSpPr>
          <p:nvPr>
            <p:ph type="sldNum" sz="quarter" idx="12"/>
          </p:nvPr>
        </p:nvSpPr>
        <p:spPr/>
        <p:txBody>
          <a:bodyPr/>
          <a:lstStyle/>
          <a:p>
            <a:fld id="{C087288C-9883-4D44-B068-F26062673494}" type="slidenum">
              <a:rPr lang="zh-TW" altLang="en-US" smtClean="0"/>
              <a:t>43</a:t>
            </a:fld>
            <a:endParaRPr lang="zh-TW" altLang="en-US"/>
          </a:p>
        </p:txBody>
      </p:sp>
    </p:spTree>
    <p:extLst>
      <p:ext uri="{BB962C8B-B14F-4D97-AF65-F5344CB8AC3E}">
        <p14:creationId xmlns:p14="http://schemas.microsoft.com/office/powerpoint/2010/main" val="1926648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16B6BFD8-6A65-4CE9-A3CF-E6C2A60347FA}"/>
                  </a:ext>
                </a:extLst>
              </p:cNvPr>
              <p:cNvSpPr>
                <a:spLocks noGrp="1"/>
              </p:cNvSpPr>
              <p:nvPr>
                <p:ph idx="1"/>
              </p:nvPr>
            </p:nvSpPr>
            <p:spPr>
              <a:xfrm>
                <a:off x="609600" y="142613"/>
                <a:ext cx="10972800" cy="5878676"/>
              </a:xfrm>
            </p:spPr>
            <p:txBody>
              <a:bodyPr/>
              <a:lstStyle/>
              <a:p>
                <a:r>
                  <a:rPr lang="en-US" altLang="zh-TW" dirty="0"/>
                  <a:t>Let </a:t>
                </a: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oMath>
                </a14:m>
                <a:r>
                  <a:rPr lang="en-US" altLang="zh-TW" dirty="0"/>
                  <a:t> be the best-case time for the procedure QUICKSORT on an input of size </a:t>
                </a:r>
                <a14:m>
                  <m:oMath xmlns:m="http://schemas.openxmlformats.org/officeDocument/2006/math">
                    <m:r>
                      <a:rPr lang="en-US" altLang="zh-TW" i="1" dirty="0" smtClean="0">
                        <a:latin typeface="Cambria Math" panose="02040503050406030204" pitchFamily="18" charset="0"/>
                      </a:rPr>
                      <m:t>𝑛</m:t>
                    </m:r>
                  </m:oMath>
                </a14:m>
                <a:r>
                  <a:rPr lang="en-US" altLang="zh-TW" dirty="0"/>
                  <a:t>.</a:t>
                </a:r>
              </a:p>
              <a:p>
                <a:r>
                  <a:rPr lang="en-US" altLang="zh-TW" dirty="0"/>
                  <a:t>We have the recurrence </a:t>
                </a:r>
                <a:br>
                  <a:rPr lang="en-US" altLang="zh-TW" dirty="0"/>
                </a:b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rPr>
                      <m:t>=</m:t>
                    </m:r>
                    <m:func>
                      <m:funcPr>
                        <m:ctrlPr>
                          <a:rPr lang="en-US" altLang="zh-TW" b="0" i="1" smtClean="0">
                            <a:latin typeface="Cambria Math" panose="02040503050406030204" pitchFamily="18" charset="0"/>
                          </a:rPr>
                        </m:ctrlPr>
                      </m:funcPr>
                      <m:fName>
                        <m:limLow>
                          <m:limLowPr>
                            <m:ctrlPr>
                              <a:rPr lang="en-US" altLang="zh-TW" b="0" i="1" smtClean="0">
                                <a:latin typeface="Cambria Math" panose="02040503050406030204" pitchFamily="18" charset="0"/>
                              </a:rPr>
                            </m:ctrlPr>
                          </m:limLowPr>
                          <m:e>
                            <m:r>
                              <m:rPr>
                                <m:sty m:val="p"/>
                              </m:rPr>
                              <a:rPr lang="en-US" altLang="zh-TW" b="0" i="0" smtClean="0">
                                <a:latin typeface="Cambria Math" panose="02040503050406030204" pitchFamily="18" charset="0"/>
                              </a:rPr>
                              <m:t>min</m:t>
                            </m:r>
                          </m:e>
                          <m:lim>
                            <m:r>
                              <a:rPr lang="en-US" altLang="zh-TW" b="0" i="1" smtClean="0">
                                <a:latin typeface="Cambria Math" panose="02040503050406030204" pitchFamily="18" charset="0"/>
                              </a:rPr>
                              <m:t>1</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𝑞</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−1</m:t>
                            </m:r>
                          </m:lim>
                        </m:limLow>
                      </m:fName>
                      <m:e>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𝑞</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𝑞</m:t>
                                </m:r>
                                <m:r>
                                  <a:rPr lang="en-US" altLang="zh-TW" b="0" i="1" smtClean="0">
                                    <a:latin typeface="Cambria Math" panose="02040503050406030204" pitchFamily="18" charset="0"/>
                                  </a:rPr>
                                  <m:t>−1</m:t>
                                </m:r>
                              </m:e>
                            </m:d>
                          </m:e>
                        </m:d>
                      </m:e>
                    </m:func>
                    <m:r>
                      <a:rPr lang="en-US" altLang="zh-TW" b="0" i="1" smtClean="0">
                        <a:latin typeface="Cambria Math" panose="02040503050406030204" pitchFamily="18" charset="0"/>
                      </a:rPr>
                      <m:t>+</m:t>
                    </m:r>
                    <m:r>
                      <m:rPr>
                        <m:sty m:val="p"/>
                      </m:rPr>
                      <a:rPr lang="el-GR" altLang="zh-TW" b="0" i="1" smtClean="0">
                        <a:latin typeface="Cambria Math" panose="02040503050406030204" pitchFamily="18" charset="0"/>
                        <a:ea typeface="Cambria Math" panose="02040503050406030204" pitchFamily="18" charset="0"/>
                      </a:rPr>
                      <m:t>Θ</m:t>
                    </m:r>
                    <m:d>
                      <m:dPr>
                        <m:ctrlPr>
                          <a:rPr lang="el-GR"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e>
                    </m:d>
                  </m:oMath>
                </a14:m>
                <a:endParaRPr lang="en-US" altLang="zh-TW" dirty="0"/>
              </a:p>
              <a:p>
                <a:r>
                  <a:rPr lang="en-US" altLang="zh-TW" dirty="0"/>
                  <a:t>We guess that </a:t>
                </a: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𝑐𝑛</m:t>
                    </m:r>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ea typeface="Cambria Math" panose="02040503050406030204" pitchFamily="18" charset="0"/>
                          </a:rPr>
                          <m:t>𝑛</m:t>
                        </m:r>
                      </m:e>
                    </m:func>
                  </m:oMath>
                </a14:m>
                <a:r>
                  <a:rPr lang="en-US" altLang="zh-TW" dirty="0"/>
                  <a:t> for some constant </a:t>
                </a:r>
                <a14:m>
                  <m:oMath xmlns:m="http://schemas.openxmlformats.org/officeDocument/2006/math">
                    <m:r>
                      <a:rPr lang="en-US" altLang="zh-TW" i="1" dirty="0" smtClean="0">
                        <a:latin typeface="Cambria Math" panose="02040503050406030204" pitchFamily="18" charset="0"/>
                      </a:rPr>
                      <m:t>𝑐</m:t>
                    </m:r>
                  </m:oMath>
                </a14:m>
                <a:r>
                  <a:rPr lang="en-US" altLang="zh-TW" dirty="0"/>
                  <a:t>. Substituting this guess into the recurrence, we obtain</a:t>
                </a:r>
                <a:br>
                  <a:rPr lang="en-US" altLang="zh-TW" dirty="0"/>
                </a:br>
                <a14:m>
                  <m:oMath xmlns:m="http://schemas.openxmlformats.org/officeDocument/2006/math">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𝑛</m:t>
                        </m:r>
                      </m:e>
                    </m:d>
                    <m:r>
                      <a:rPr lang="en-US" altLang="zh-TW" i="1" smtClean="0">
                        <a:latin typeface="Cambria Math" panose="02040503050406030204" pitchFamily="18" charset="0"/>
                        <a:ea typeface="Cambria Math" panose="02040503050406030204" pitchFamily="18" charset="0"/>
                      </a:rPr>
                      <m:t>≥</m:t>
                    </m:r>
                    <m:func>
                      <m:funcPr>
                        <m:ctrlPr>
                          <a:rPr lang="en-US" altLang="zh-TW" i="1">
                            <a:latin typeface="Cambria Math" panose="02040503050406030204" pitchFamily="18" charset="0"/>
                          </a:rPr>
                        </m:ctrlPr>
                      </m:funcPr>
                      <m:fName>
                        <m:limLow>
                          <m:limLowPr>
                            <m:ctrlPr>
                              <a:rPr lang="en-US" altLang="zh-TW" i="1">
                                <a:latin typeface="Cambria Math" panose="02040503050406030204" pitchFamily="18" charset="0"/>
                              </a:rPr>
                            </m:ctrlPr>
                          </m:limLowPr>
                          <m:e>
                            <m:r>
                              <m:rPr>
                                <m:sty m:val="p"/>
                              </m:rPr>
                              <a:rPr lang="en-US" altLang="zh-TW" b="0" i="0" smtClean="0">
                                <a:latin typeface="Cambria Math" panose="02040503050406030204" pitchFamily="18" charset="0"/>
                              </a:rPr>
                              <m:t>min</m:t>
                            </m:r>
                          </m:e>
                          <m:lim>
                            <m:r>
                              <a:rPr lang="en-US" altLang="zh-TW" b="0" i="1" smtClean="0">
                                <a:latin typeface="Cambria Math" panose="02040503050406030204" pitchFamily="18" charset="0"/>
                              </a:rPr>
                              <m:t>1</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lim>
                        </m:limLow>
                      </m:fName>
                      <m:e>
                        <m:d>
                          <m:dPr>
                            <m:ctrlPr>
                              <a:rPr lang="en-US" altLang="zh-TW" i="1">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𝑐</m:t>
                            </m:r>
                            <m:r>
                              <a:rPr lang="en-US" altLang="zh-TW" b="0" i="1" smtClean="0">
                                <a:latin typeface="Cambria Math" panose="02040503050406030204" pitchFamily="18" charset="0"/>
                                <a:ea typeface="Cambria Math" panose="02040503050406030204" pitchFamily="18" charset="0"/>
                              </a:rPr>
                              <m:t>𝑞</m:t>
                            </m:r>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ea typeface="Cambria Math" panose="02040503050406030204" pitchFamily="18" charset="0"/>
                                  </a:rPr>
                                  <m:t>𝑞</m:t>
                                </m:r>
                              </m:e>
                            </m:func>
                            <m:r>
                              <a:rPr lang="en-US" altLang="zh-TW" i="1">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−1</m:t>
                                </m:r>
                              </m:e>
                            </m:d>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−1</m:t>
                                    </m:r>
                                  </m:e>
                                </m:d>
                              </m:e>
                            </m:func>
                          </m:e>
                        </m:d>
                      </m:e>
                    </m:func>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a14:m>
                <a:br>
                  <a:rPr lang="en-US" altLang="zh-TW" dirty="0">
                    <a:ea typeface="Cambria Math" panose="02040503050406030204" pitchFamily="18" charset="0"/>
                  </a:rPr>
                </a:br>
                <a14:m>
                  <m:oMath xmlns:m="http://schemas.openxmlformats.org/officeDocument/2006/math">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func>
                      <m:funcPr>
                        <m:ctrlPr>
                          <a:rPr lang="en-US" altLang="zh-TW" i="1">
                            <a:latin typeface="Cambria Math" panose="02040503050406030204" pitchFamily="18" charset="0"/>
                          </a:rPr>
                        </m:ctrlPr>
                      </m:funcPr>
                      <m:fName>
                        <m:limLow>
                          <m:limLowPr>
                            <m:ctrlPr>
                              <a:rPr lang="en-US" altLang="zh-TW" i="1">
                                <a:latin typeface="Cambria Math" panose="02040503050406030204" pitchFamily="18" charset="0"/>
                              </a:rPr>
                            </m:ctrlPr>
                          </m:limLowPr>
                          <m:e>
                            <m:r>
                              <m:rPr>
                                <m:sty m:val="p"/>
                              </m:rPr>
                              <a:rPr lang="en-US" altLang="zh-TW">
                                <a:latin typeface="Cambria Math" panose="02040503050406030204" pitchFamily="18" charset="0"/>
                              </a:rPr>
                              <m:t>min</m:t>
                            </m:r>
                          </m:e>
                          <m:lim>
                            <m:r>
                              <a:rPr lang="en-US" altLang="zh-TW" b="0" i="1" smtClean="0">
                                <a:latin typeface="Cambria Math" panose="02040503050406030204" pitchFamily="18" charset="0"/>
                              </a:rPr>
                              <m:t>1</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lim>
                        </m:limLow>
                      </m:fName>
                      <m:e>
                        <m:d>
                          <m:dPr>
                            <m:ctrlPr>
                              <a:rPr lang="en-US" altLang="zh-TW" i="1">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𝑞</m:t>
                            </m:r>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r>
                                  <a:rPr lang="en-US" altLang="zh-TW" i="1">
                                    <a:latin typeface="Cambria Math" panose="02040503050406030204" pitchFamily="18" charset="0"/>
                                    <a:ea typeface="Cambria Math" panose="02040503050406030204" pitchFamily="18" charset="0"/>
                                  </a:rPr>
                                  <m:t>𝑞</m:t>
                                </m:r>
                              </m:e>
                            </m:func>
                            <m:r>
                              <a:rPr lang="en-US" altLang="zh-TW" i="1">
                                <a:latin typeface="Cambria Math" panose="02040503050406030204" pitchFamily="18" charset="0"/>
                              </a:rPr>
                              <m:t>+</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−1</m:t>
                                </m:r>
                              </m:e>
                            </m:d>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−1</m:t>
                                    </m:r>
                                  </m:e>
                                </m:d>
                              </m:e>
                            </m:func>
                          </m:e>
                        </m:d>
                      </m:e>
                    </m:func>
                  </m:oMath>
                </a14:m>
                <a:r>
                  <a:rPr lang="en-US" altLang="zh-TW" dirty="0"/>
                  <a:t> </a:t>
                </a:r>
                <a14:m>
                  <m:oMath xmlns:m="http://schemas.openxmlformats.org/officeDocument/2006/math">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a14:m>
                <a:endParaRPr lang="zh-TW" altLang="en-US" dirty="0"/>
              </a:p>
            </p:txBody>
          </p:sp>
        </mc:Choice>
        <mc:Fallback xmlns="">
          <p:sp>
            <p:nvSpPr>
              <p:cNvPr id="3" name="內容版面配置區 2">
                <a:extLst>
                  <a:ext uri="{FF2B5EF4-FFF2-40B4-BE49-F238E27FC236}">
                    <a16:creationId xmlns:a16="http://schemas.microsoft.com/office/drawing/2014/main" id="{16B6BFD8-6A65-4CE9-A3CF-E6C2A60347FA}"/>
                  </a:ext>
                </a:extLst>
              </p:cNvPr>
              <p:cNvSpPr>
                <a:spLocks noGrp="1" noRot="1" noChangeAspect="1" noMove="1" noResize="1" noEditPoints="1" noAdjustHandles="1" noChangeArrowheads="1" noChangeShapeType="1" noTextEdit="1"/>
              </p:cNvSpPr>
              <p:nvPr>
                <p:ph idx="1"/>
              </p:nvPr>
            </p:nvSpPr>
            <p:spPr>
              <a:xfrm>
                <a:off x="609600" y="142613"/>
                <a:ext cx="10972800" cy="5878676"/>
              </a:xfrm>
              <a:blipFill>
                <a:blip r:embed="rId2"/>
                <a:stretch>
                  <a:fillRect l="-1278" t="-1347"/>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2C8E683D-355A-44D5-A364-8A25C8E11A7D}"/>
              </a:ext>
            </a:extLst>
          </p:cNvPr>
          <p:cNvSpPr>
            <a:spLocks noGrp="1"/>
          </p:cNvSpPr>
          <p:nvPr>
            <p:ph type="sldNum" sz="quarter" idx="12"/>
          </p:nvPr>
        </p:nvSpPr>
        <p:spPr/>
        <p:txBody>
          <a:bodyPr/>
          <a:lstStyle/>
          <a:p>
            <a:fld id="{C087288C-9883-4D44-B068-F26062673494}" type="slidenum">
              <a:rPr lang="zh-TW" altLang="en-US" smtClean="0"/>
              <a:t>44</a:t>
            </a:fld>
            <a:endParaRPr lang="zh-TW" altLang="en-US"/>
          </a:p>
        </p:txBody>
      </p:sp>
    </p:spTree>
    <p:extLst>
      <p:ext uri="{BB962C8B-B14F-4D97-AF65-F5344CB8AC3E}">
        <p14:creationId xmlns:p14="http://schemas.microsoft.com/office/powerpoint/2010/main" val="63274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0196B8DB-1021-4F32-9BFC-A42A18DB5A7D}"/>
                  </a:ext>
                </a:extLst>
              </p:cNvPr>
              <p:cNvSpPr>
                <a:spLocks noGrp="1"/>
              </p:cNvSpPr>
              <p:nvPr>
                <p:ph idx="1"/>
              </p:nvPr>
            </p:nvSpPr>
            <p:spPr>
              <a:xfrm>
                <a:off x="617989" y="67112"/>
                <a:ext cx="10972800" cy="5954177"/>
              </a:xfrm>
            </p:spPr>
            <p:txBody>
              <a:bodyPr>
                <a:normAutofit/>
              </a:bodyPr>
              <a:lstStyle/>
              <a:p>
                <a:r>
                  <a:rPr lang="en-US" altLang="zh-TW" dirty="0"/>
                  <a:t>As we’ll show below, the expression </a:t>
                </a:r>
                <a14:m>
                  <m:oMath xmlns:m="http://schemas.openxmlformats.org/officeDocument/2006/math">
                    <m:r>
                      <a:rPr lang="en-US" altLang="zh-TW" i="1" smtClean="0">
                        <a:latin typeface="Cambria Math" panose="02040503050406030204" pitchFamily="18" charset="0"/>
                        <a:ea typeface="Cambria Math" panose="02040503050406030204" pitchFamily="18" charset="0"/>
                      </a:rPr>
                      <m:t>𝑞</m:t>
                    </m:r>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r>
                          <a:rPr lang="en-US" altLang="zh-TW" i="1">
                            <a:latin typeface="Cambria Math" panose="02040503050406030204" pitchFamily="18" charset="0"/>
                            <a:ea typeface="Cambria Math" panose="02040503050406030204" pitchFamily="18" charset="0"/>
                          </a:rPr>
                          <m:t>𝑞</m:t>
                        </m:r>
                      </m:e>
                    </m:func>
                    <m:r>
                      <a:rPr lang="en-US" altLang="zh-TW" i="1">
                        <a:latin typeface="Cambria Math" panose="02040503050406030204" pitchFamily="18" charset="0"/>
                      </a:rPr>
                      <m:t>+</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−1</m:t>
                        </m:r>
                      </m:e>
                    </m:d>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−1</m:t>
                            </m:r>
                          </m:e>
                        </m:d>
                      </m:e>
                    </m:func>
                  </m:oMath>
                </a14:m>
                <a:r>
                  <a:rPr lang="en-US" altLang="zh-TW" dirty="0"/>
                  <a:t> achieves a minimum over the range </a:t>
                </a:r>
                <a14:m>
                  <m:oMath xmlns:m="http://schemas.openxmlformats.org/officeDocument/2006/math">
                    <m:r>
                      <a:rPr lang="en-US" altLang="zh-TW" i="1">
                        <a:latin typeface="Cambria Math" panose="02040503050406030204" pitchFamily="18" charset="0"/>
                      </a:rPr>
                      <m:t>1</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oMath>
                </a14:m>
                <a:r>
                  <a:rPr lang="en-US" altLang="zh-TW" dirty="0"/>
                  <a:t> when </a:t>
                </a:r>
                <a14:m>
                  <m:oMath xmlns:m="http://schemas.openxmlformats.org/officeDocument/2006/math">
                    <m:r>
                      <a:rPr lang="en-US" altLang="zh-TW" b="0" i="1" smtClean="0">
                        <a:latin typeface="Cambria Math" panose="02040503050406030204" pitchFamily="18" charset="0"/>
                      </a:rPr>
                      <m:t>𝑞</m:t>
                    </m:r>
                    <m:r>
                      <a:rPr lang="en-US" altLang="zh-TW" b="0" i="1" smtClean="0">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−1</m:t>
                    </m:r>
                  </m:oMath>
                </a14:m>
                <a:r>
                  <a:rPr lang="en-US" altLang="zh-TW" dirty="0"/>
                  <a:t>, or </a:t>
                </a:r>
                <a14:m>
                  <m:oMath xmlns:m="http://schemas.openxmlformats.org/officeDocument/2006/math">
                    <m:r>
                      <a:rPr lang="en-US" altLang="zh-TW" i="1">
                        <a:latin typeface="Cambria Math" panose="02040503050406030204" pitchFamily="18" charset="0"/>
                      </a:rPr>
                      <m:t>𝑞</m:t>
                    </m:r>
                    <m:r>
                      <a:rPr lang="en-US" altLang="zh-TW" i="1">
                        <a:latin typeface="Cambria Math" panose="02040503050406030204" pitchFamily="18" charset="0"/>
                      </a:rPr>
                      <m:t>=</m:t>
                    </m:r>
                    <m:d>
                      <m:dPr>
                        <m:ctrlPr>
                          <a:rPr lang="en-US" altLang="zh-TW" i="1" smtClean="0">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e>
                    </m:d>
                    <m:r>
                      <a:rPr lang="en-US" altLang="zh-TW" b="0" i="1" smtClean="0">
                        <a:latin typeface="Cambria Math" panose="02040503050406030204" pitchFamily="18" charset="0"/>
                      </a:rPr>
                      <m:t>/2</m:t>
                    </m:r>
                  </m:oMath>
                </a14:m>
                <a:r>
                  <a:rPr lang="en-US" altLang="zh-TW" dirty="0"/>
                  <a:t>, since the first derivative of the expression with respect to </a:t>
                </a:r>
                <a14:m>
                  <m:oMath xmlns:m="http://schemas.openxmlformats.org/officeDocument/2006/math">
                    <m:r>
                      <a:rPr lang="en-US" altLang="zh-TW" i="1" dirty="0" smtClean="0">
                        <a:latin typeface="Cambria Math" panose="02040503050406030204" pitchFamily="18" charset="0"/>
                      </a:rPr>
                      <m:t>𝑞</m:t>
                    </m:r>
                  </m:oMath>
                </a14:m>
                <a:r>
                  <a:rPr lang="en-US" altLang="zh-TW" dirty="0"/>
                  <a:t> is 0 when </a:t>
                </a:r>
                <a14:m>
                  <m:oMath xmlns:m="http://schemas.openxmlformats.org/officeDocument/2006/math">
                    <m:r>
                      <a:rPr lang="en-US" altLang="zh-TW" i="1">
                        <a:latin typeface="Cambria Math" panose="02040503050406030204" pitchFamily="18" charset="0"/>
                      </a:rPr>
                      <m:t>𝑞</m:t>
                    </m:r>
                    <m:r>
                      <a:rPr lang="en-US" altLang="zh-TW" i="1">
                        <a:latin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e>
                    </m:d>
                    <m:r>
                      <a:rPr lang="en-US" altLang="zh-TW" i="1">
                        <a:latin typeface="Cambria Math" panose="02040503050406030204" pitchFamily="18" charset="0"/>
                      </a:rPr>
                      <m:t>/2 </m:t>
                    </m:r>
                  </m:oMath>
                </a14:m>
                <a:r>
                  <a:rPr lang="en-US" altLang="zh-TW" dirty="0"/>
                  <a:t>and the second derivative of the expression is positive. </a:t>
                </a:r>
              </a:p>
              <a:p>
                <a:r>
                  <a:rPr lang="en-US" altLang="zh-TW" dirty="0"/>
                  <a:t>(It doesn’t matter that </a:t>
                </a:r>
                <a14:m>
                  <m:oMath xmlns:m="http://schemas.openxmlformats.org/officeDocument/2006/math">
                    <m:r>
                      <a:rPr lang="en-US" altLang="zh-TW" i="1" dirty="0" smtClean="0">
                        <a:latin typeface="Cambria Math" panose="02040503050406030204" pitchFamily="18" charset="0"/>
                      </a:rPr>
                      <m:t>𝑞</m:t>
                    </m:r>
                  </m:oMath>
                </a14:m>
                <a:r>
                  <a:rPr lang="en-US" altLang="zh-TW" dirty="0"/>
                  <a:t> is not an integer when </a:t>
                </a:r>
                <a14:m>
                  <m:oMath xmlns:m="http://schemas.openxmlformats.org/officeDocument/2006/math">
                    <m:r>
                      <a:rPr lang="en-US" altLang="zh-TW" i="1" dirty="0" smtClean="0">
                        <a:latin typeface="Cambria Math" panose="02040503050406030204" pitchFamily="18" charset="0"/>
                      </a:rPr>
                      <m:t>𝑛</m:t>
                    </m:r>
                  </m:oMath>
                </a14:m>
                <a:r>
                  <a:rPr lang="en-US" altLang="zh-TW" dirty="0"/>
                  <a:t> is even, since we’re just trying to determine the minimum value of a function, knowing that when we constrain </a:t>
                </a:r>
                <a14:m>
                  <m:oMath xmlns:m="http://schemas.openxmlformats.org/officeDocument/2006/math">
                    <m:r>
                      <a:rPr lang="en-US" altLang="zh-TW" i="1" dirty="0" smtClean="0">
                        <a:latin typeface="Cambria Math" panose="02040503050406030204" pitchFamily="18" charset="0"/>
                      </a:rPr>
                      <m:t>𝑞</m:t>
                    </m:r>
                  </m:oMath>
                </a14:m>
                <a:r>
                  <a:rPr lang="en-US" altLang="zh-TW" dirty="0"/>
                  <a:t> to integer values, the function’s value will be no lower.)</a:t>
                </a:r>
                <a:endParaRPr lang="zh-TW" altLang="en-US" dirty="0"/>
              </a:p>
            </p:txBody>
          </p:sp>
        </mc:Choice>
        <mc:Fallback xmlns="">
          <p:sp>
            <p:nvSpPr>
              <p:cNvPr id="3" name="內容版面配置區 2">
                <a:extLst>
                  <a:ext uri="{FF2B5EF4-FFF2-40B4-BE49-F238E27FC236}">
                    <a16:creationId xmlns:a16="http://schemas.microsoft.com/office/drawing/2014/main" id="{0196B8DB-1021-4F32-9BFC-A42A18DB5A7D}"/>
                  </a:ext>
                </a:extLst>
              </p:cNvPr>
              <p:cNvSpPr>
                <a:spLocks noGrp="1" noRot="1" noChangeAspect="1" noMove="1" noResize="1" noEditPoints="1" noAdjustHandles="1" noChangeArrowheads="1" noChangeShapeType="1" noTextEdit="1"/>
              </p:cNvSpPr>
              <p:nvPr>
                <p:ph idx="1"/>
              </p:nvPr>
            </p:nvSpPr>
            <p:spPr>
              <a:xfrm>
                <a:off x="617989" y="67112"/>
                <a:ext cx="10972800" cy="5954177"/>
              </a:xfrm>
              <a:blipFill>
                <a:blip r:embed="rId2"/>
                <a:stretch>
                  <a:fillRect l="-1278" t="-1331" r="-2333"/>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12F11281-2105-4DAC-8021-E7CCDBEEA9E2}"/>
              </a:ext>
            </a:extLst>
          </p:cNvPr>
          <p:cNvSpPr>
            <a:spLocks noGrp="1"/>
          </p:cNvSpPr>
          <p:nvPr>
            <p:ph type="sldNum" sz="quarter" idx="12"/>
          </p:nvPr>
        </p:nvSpPr>
        <p:spPr/>
        <p:txBody>
          <a:bodyPr/>
          <a:lstStyle/>
          <a:p>
            <a:fld id="{C087288C-9883-4D44-B068-F26062673494}" type="slidenum">
              <a:rPr lang="zh-TW" altLang="en-US" smtClean="0"/>
              <a:t>45</a:t>
            </a:fld>
            <a:endParaRPr lang="zh-TW" altLang="en-US"/>
          </a:p>
        </p:txBody>
      </p:sp>
    </p:spTree>
    <p:extLst>
      <p:ext uri="{BB962C8B-B14F-4D97-AF65-F5344CB8AC3E}">
        <p14:creationId xmlns:p14="http://schemas.microsoft.com/office/powerpoint/2010/main" val="30708838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EA2EDEB-8C46-4858-A0E9-9CB642F3AD54}"/>
                  </a:ext>
                </a:extLst>
              </p:cNvPr>
              <p:cNvSpPr>
                <a:spLocks noGrp="1"/>
              </p:cNvSpPr>
              <p:nvPr>
                <p:ph idx="1"/>
              </p:nvPr>
            </p:nvSpPr>
            <p:spPr>
              <a:xfrm>
                <a:off x="609600" y="151002"/>
                <a:ext cx="10972800" cy="5870287"/>
              </a:xfrm>
            </p:spPr>
            <p:txBody>
              <a:bodyPr/>
              <a:lstStyle/>
              <a:p>
                <a:r>
                  <a:rPr lang="en-US" altLang="zh-TW" dirty="0"/>
                  <a:t>Choosing </a:t>
                </a:r>
                <a14:m>
                  <m:oMath xmlns:m="http://schemas.openxmlformats.org/officeDocument/2006/math">
                    <m:r>
                      <a:rPr lang="en-US" altLang="zh-TW" i="1" smtClean="0">
                        <a:latin typeface="Cambria Math" panose="02040503050406030204" pitchFamily="18" charset="0"/>
                      </a:rPr>
                      <m:t>𝑞</m:t>
                    </m:r>
                    <m:r>
                      <a:rPr lang="en-US" altLang="zh-TW" i="1" smtClean="0">
                        <a:latin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e>
                    </m:d>
                    <m:r>
                      <a:rPr lang="en-US" altLang="zh-TW" i="1">
                        <a:latin typeface="Cambria Math" panose="02040503050406030204" pitchFamily="18" charset="0"/>
                      </a:rPr>
                      <m:t>/2 </m:t>
                    </m:r>
                  </m:oMath>
                </a14:m>
                <a:r>
                  <a:rPr lang="en-US" altLang="zh-TW" dirty="0"/>
                  <a:t>gives us the bound</a:t>
                </a:r>
                <a:br>
                  <a:rPr lang="en-US" altLang="zh-TW" dirty="0"/>
                </a:br>
                <a14:m>
                  <m:oMath xmlns:m="http://schemas.openxmlformats.org/officeDocument/2006/math">
                    <m:func>
                      <m:funcPr>
                        <m:ctrlPr>
                          <a:rPr lang="en-US" altLang="zh-TW" i="1">
                            <a:latin typeface="Cambria Math" panose="02040503050406030204" pitchFamily="18" charset="0"/>
                          </a:rPr>
                        </m:ctrlPr>
                      </m:funcPr>
                      <m:fName>
                        <m:limLow>
                          <m:limLowPr>
                            <m:ctrlPr>
                              <a:rPr lang="en-US" altLang="zh-TW" i="1">
                                <a:latin typeface="Cambria Math" panose="02040503050406030204" pitchFamily="18" charset="0"/>
                              </a:rPr>
                            </m:ctrlPr>
                          </m:limLowPr>
                          <m:e>
                            <m:r>
                              <m:rPr>
                                <m:sty m:val="p"/>
                              </m:rPr>
                              <a:rPr lang="en-US" altLang="zh-TW">
                                <a:latin typeface="Cambria Math" panose="02040503050406030204" pitchFamily="18" charset="0"/>
                              </a:rPr>
                              <m:t>min</m:t>
                            </m:r>
                          </m:e>
                          <m:lim>
                            <m:r>
                              <a:rPr lang="en-US" altLang="zh-TW" i="1">
                                <a:latin typeface="Cambria Math" panose="02040503050406030204" pitchFamily="18" charset="0"/>
                              </a:rPr>
                              <m:t>1</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lim>
                        </m:limLow>
                      </m:fName>
                      <m:e>
                        <m:d>
                          <m:dPr>
                            <m:ctrlPr>
                              <a:rPr lang="en-US" altLang="zh-TW" i="1">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𝑞</m:t>
                            </m:r>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r>
                                  <a:rPr lang="en-US" altLang="zh-TW" i="1">
                                    <a:latin typeface="Cambria Math" panose="02040503050406030204" pitchFamily="18" charset="0"/>
                                    <a:ea typeface="Cambria Math" panose="02040503050406030204" pitchFamily="18" charset="0"/>
                                  </a:rPr>
                                  <m:t>𝑞</m:t>
                                </m:r>
                              </m:e>
                            </m:func>
                            <m:r>
                              <a:rPr lang="en-US" altLang="zh-TW" i="1">
                                <a:latin typeface="Cambria Math" panose="02040503050406030204" pitchFamily="18" charset="0"/>
                              </a:rPr>
                              <m:t>+</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−1</m:t>
                                </m:r>
                              </m:e>
                            </m:d>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−1</m:t>
                                    </m:r>
                                  </m:e>
                                </m:d>
                              </m:e>
                            </m:func>
                          </m:e>
                        </m:d>
                      </m:e>
                    </m:func>
                    <m:r>
                      <a:rPr lang="en-US" altLang="zh-TW" i="1" smtClean="0">
                        <a:latin typeface="Cambria Math" panose="02040503050406030204" pitchFamily="18" charset="0"/>
                        <a:ea typeface="Cambria Math" panose="02040503050406030204" pitchFamily="18" charset="0"/>
                      </a:rPr>
                      <m:t>≥</m:t>
                    </m:r>
                    <m:f>
                      <m:fPr>
                        <m:ctrlPr>
                          <a:rPr lang="en-US" altLang="zh-TW" i="1" smtClean="0">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−1</m:t>
                        </m:r>
                      </m:num>
                      <m:den>
                        <m:r>
                          <a:rPr lang="en-US" altLang="zh-TW" b="0" i="1" smtClean="0">
                            <a:latin typeface="Cambria Math" panose="02040503050406030204" pitchFamily="18" charset="0"/>
                            <a:ea typeface="Cambria Math" panose="02040503050406030204" pitchFamily="18" charset="0"/>
                          </a:rPr>
                          <m:t>2</m:t>
                        </m:r>
                      </m:den>
                    </m:f>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2</m:t>
                            </m:r>
                          </m:den>
                        </m:f>
                      </m:e>
                    </m:func>
                    <m:r>
                      <a:rPr lang="en-US" altLang="zh-TW" i="1">
                        <a:latin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2</m:t>
                        </m:r>
                      </m:den>
                    </m:f>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2</m:t>
                            </m:r>
                          </m:den>
                        </m:f>
                      </m:e>
                    </m:func>
                  </m:oMath>
                </a14:m>
                <a:br>
                  <a:rPr lang="en-US" altLang="zh-TW" dirty="0">
                    <a:ea typeface="Cambria Math" panose="02040503050406030204" pitchFamily="18" charset="0"/>
                  </a:rPr>
                </a:br>
                <a14:m>
                  <m:oMath xmlns:m="http://schemas.openxmlformats.org/officeDocument/2006/math">
                    <m:r>
                      <a:rPr lang="en-US" altLang="zh-TW" b="0" i="1" smtClean="0">
                        <a:latin typeface="Cambria Math" panose="02040503050406030204" pitchFamily="18" charset="0"/>
                        <a:ea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e>
                    </m:d>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2</m:t>
                            </m:r>
                          </m:den>
                        </m:f>
                      </m:e>
                    </m:func>
                  </m:oMath>
                </a14:m>
                <a:endParaRPr lang="en-US" altLang="zh-TW" dirty="0"/>
              </a:p>
              <a:p>
                <a:r>
                  <a:rPr lang="en-US" altLang="zh-TW" dirty="0"/>
                  <a:t>Continuing with our bounding of </a:t>
                </a: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oMath>
                </a14:m>
                <a:r>
                  <a:rPr lang="en-US" altLang="zh-TW" dirty="0"/>
                  <a:t>, we obtain, for </a:t>
                </a:r>
                <a14:m>
                  <m:oMath xmlns:m="http://schemas.openxmlformats.org/officeDocument/2006/math">
                    <m:r>
                      <a:rPr lang="en-US" altLang="zh-TW" b="0" i="1" smtClean="0">
                        <a:latin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rPr>
                      <m:t>2</m:t>
                    </m:r>
                  </m:oMath>
                </a14:m>
                <a:r>
                  <a:rPr lang="en-US" altLang="zh-TW" dirty="0"/>
                  <a:t>,</a:t>
                </a:r>
                <a:br>
                  <a:rPr lang="en-US" altLang="zh-TW" dirty="0"/>
                </a:br>
                <a14:m>
                  <m:oMath xmlns:m="http://schemas.openxmlformats.org/officeDocument/2006/math">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𝑛</m:t>
                        </m:r>
                      </m:e>
                    </m:d>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m:t>
                    </m:r>
                    <m:d>
                      <m:dPr>
                        <m:ctrlPr>
                          <a:rPr lang="en-US" altLang="zh-TW" i="1">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e>
                    </m:d>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2</m:t>
                            </m:r>
                          </m:den>
                        </m:f>
                      </m:e>
                    </m:func>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a14:m>
                <a:endParaRPr lang="zh-TW" altLang="en-US" dirty="0"/>
              </a:p>
            </p:txBody>
          </p:sp>
        </mc:Choice>
        <mc:Fallback xmlns="">
          <p:sp>
            <p:nvSpPr>
              <p:cNvPr id="3" name="內容版面配置區 2">
                <a:extLst>
                  <a:ext uri="{FF2B5EF4-FFF2-40B4-BE49-F238E27FC236}">
                    <a16:creationId xmlns:a16="http://schemas.microsoft.com/office/drawing/2014/main" id="{DEA2EDEB-8C46-4858-A0E9-9CB642F3AD54}"/>
                  </a:ext>
                </a:extLst>
              </p:cNvPr>
              <p:cNvSpPr>
                <a:spLocks noGrp="1" noRot="1" noChangeAspect="1" noMove="1" noResize="1" noEditPoints="1" noAdjustHandles="1" noChangeArrowheads="1" noChangeShapeType="1" noTextEdit="1"/>
              </p:cNvSpPr>
              <p:nvPr>
                <p:ph idx="1"/>
              </p:nvPr>
            </p:nvSpPr>
            <p:spPr>
              <a:xfrm>
                <a:off x="609600" y="151002"/>
                <a:ext cx="10972800" cy="5870287"/>
              </a:xfrm>
              <a:blipFill>
                <a:blip r:embed="rId2"/>
                <a:stretch>
                  <a:fillRect l="-1278" t="-1350"/>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30652B88-6636-43EA-969B-DFA4BB0AD7EE}"/>
              </a:ext>
            </a:extLst>
          </p:cNvPr>
          <p:cNvSpPr>
            <a:spLocks noGrp="1"/>
          </p:cNvSpPr>
          <p:nvPr>
            <p:ph type="sldNum" sz="quarter" idx="12"/>
          </p:nvPr>
        </p:nvSpPr>
        <p:spPr/>
        <p:txBody>
          <a:bodyPr/>
          <a:lstStyle/>
          <a:p>
            <a:fld id="{C087288C-9883-4D44-B068-F26062673494}" type="slidenum">
              <a:rPr lang="zh-TW" altLang="en-US" smtClean="0"/>
              <a:t>46</a:t>
            </a:fld>
            <a:endParaRPr lang="zh-TW" altLang="en-US"/>
          </a:p>
        </p:txBody>
      </p:sp>
    </p:spTree>
    <p:extLst>
      <p:ext uri="{BB962C8B-B14F-4D97-AF65-F5344CB8AC3E}">
        <p14:creationId xmlns:p14="http://schemas.microsoft.com/office/powerpoint/2010/main" val="2303061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6DA0822-6318-42E6-9A7B-C3A83FFCA956}"/>
                  </a:ext>
                </a:extLst>
              </p:cNvPr>
              <p:cNvSpPr>
                <a:spLocks noGrp="1"/>
              </p:cNvSpPr>
              <p:nvPr>
                <p:ph idx="1"/>
              </p:nvPr>
            </p:nvSpPr>
            <p:spPr>
              <a:xfrm>
                <a:off x="609600" y="100668"/>
                <a:ext cx="10972800" cy="5920621"/>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𝑛</m:t>
                          </m:r>
                        </m:e>
                      </m:d>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m:t>
                      </m:r>
                      <m:d>
                        <m:dPr>
                          <m:ctrlPr>
                            <a:rPr lang="en-US" altLang="zh-TW" i="1">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e>
                      </m:d>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2</m:t>
                              </m:r>
                            </m:den>
                          </m:f>
                        </m:e>
                      </m:func>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m:oMath xmlns:m="http://schemas.openxmlformats.org/officeDocument/2006/math">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d>
                        <m:dPr>
                          <m:ctrlPr>
                            <a:rPr lang="en-US" altLang="zh-TW" i="1">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e>
                      </m:d>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d>
                            <m:dPr>
                              <m:ctrlPr>
                                <a:rPr lang="en-US" altLang="zh-TW" i="1">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e>
                          </m:d>
                        </m:e>
                      </m:func>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m:t>
                      </m:r>
                      <m:d>
                        <m:dPr>
                          <m:ctrlPr>
                            <a:rPr lang="en-US" altLang="zh-TW" i="1">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e>
                      </m:d>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m:oMath xmlns:m="http://schemas.openxmlformats.org/officeDocument/2006/math">
                      <m:r>
                        <a:rPr lang="en-US" altLang="zh-TW" b="0"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r>
                        <a:rPr lang="en-US" altLang="zh-TW" b="0" i="1" smtClean="0">
                          <a:latin typeface="Cambria Math" panose="02040503050406030204" pitchFamily="18" charset="0"/>
                        </a:rPr>
                        <m:t>𝑛</m:t>
                      </m:r>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d>
                            <m:dPr>
                              <m:ctrlPr>
                                <a:rPr lang="en-US" altLang="zh-TW" i="1">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e>
                          </m:d>
                        </m:e>
                      </m:func>
                      <m:r>
                        <a:rPr lang="en-US" altLang="zh-TW" b="0"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d>
                            <m:dPr>
                              <m:ctrlPr>
                                <a:rPr lang="en-US" altLang="zh-TW" i="1">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e>
                          </m:d>
                        </m:e>
                      </m:func>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d>
                        <m:dPr>
                          <m:ctrlPr>
                            <a:rPr lang="en-US" altLang="zh-TW" i="1">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e>
                      </m:d>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r>
                        <a:rPr lang="en-US" altLang="zh-TW" i="1">
                          <a:latin typeface="Cambria Math" panose="02040503050406030204" pitchFamily="18" charset="0"/>
                        </a:rPr>
                        <m:t>𝑛</m:t>
                      </m:r>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d>
                            <m:dPr>
                              <m:ctrlPr>
                                <a:rPr lang="en-US" altLang="zh-TW" i="1">
                                  <a:latin typeface="Cambria Math" panose="02040503050406030204" pitchFamily="18" charset="0"/>
                                </a:rPr>
                              </m:ctrlPr>
                            </m:dPr>
                            <m:e>
                              <m:f>
                                <m:fPr>
                                  <m:ctrlPr>
                                    <a:rPr lang="en-US" altLang="zh-TW" b="0" i="1" smtClean="0">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𝑛</m:t>
                                  </m:r>
                                </m:num>
                                <m:den>
                                  <m:r>
                                    <a:rPr lang="en-US" altLang="zh-TW" b="0" i="1" smtClean="0">
                                      <a:latin typeface="Cambria Math" panose="02040503050406030204" pitchFamily="18" charset="0"/>
                                      <a:ea typeface="Cambria Math" panose="02040503050406030204" pitchFamily="18" charset="0"/>
                                    </a:rPr>
                                    <m:t>2</m:t>
                                  </m:r>
                                </m:den>
                              </m:f>
                            </m:e>
                          </m:d>
                        </m:e>
                      </m:func>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d>
                            <m:dPr>
                              <m:ctrlPr>
                                <a:rPr lang="en-US" altLang="zh-TW" i="1">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e>
                          </m:d>
                        </m:e>
                      </m:func>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d>
                        <m:dPr>
                          <m:ctrlPr>
                            <a:rPr lang="en-US" altLang="zh-TW" i="1">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e>
                      </m:d>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m:oMath xmlns:m="http://schemas.openxmlformats.org/officeDocument/2006/math">
                      <m:r>
                        <a:rPr lang="en-US" altLang="zh-TW" b="0"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r>
                        <a:rPr lang="en-US" altLang="zh-TW" i="1">
                          <a:latin typeface="Cambria Math" panose="02040503050406030204" pitchFamily="18" charset="0"/>
                        </a:rPr>
                        <m:t>𝑛</m:t>
                      </m:r>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rPr>
                            <m:t>𝑛</m:t>
                          </m:r>
                        </m:e>
                      </m:func>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d>
                            <m:dPr>
                              <m:ctrlPr>
                                <a:rPr lang="en-US" altLang="zh-TW" i="1">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e>
                          </m:d>
                        </m:e>
                      </m:func>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𝑐𝑛</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m:t>
                      </m:r>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m:oMath xmlns:m="http://schemas.openxmlformats.org/officeDocument/2006/math">
                      <m:r>
                        <a:rPr lang="en-US" altLang="zh-TW" b="0"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r>
                        <a:rPr lang="en-US" altLang="zh-TW" i="1">
                          <a:latin typeface="Cambria Math" panose="02040503050406030204" pitchFamily="18" charset="0"/>
                        </a:rPr>
                        <m:t>𝑛</m:t>
                      </m:r>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r>
                            <a:rPr lang="en-US" altLang="zh-TW" i="1">
                              <a:latin typeface="Cambria Math" panose="02040503050406030204" pitchFamily="18" charset="0"/>
                            </a:rPr>
                            <m:t>𝑛</m:t>
                          </m:r>
                        </m:e>
                      </m:func>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d>
                        <m:dPr>
                          <m:ctrlPr>
                            <a:rPr lang="en-US"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2</m:t>
                          </m:r>
                          <m:r>
                            <a:rPr lang="en-US" altLang="zh-TW" i="1">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m:t>
                          </m:r>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d>
                                <m:dPr>
                                  <m:ctrlPr>
                                    <a:rPr lang="en-US" altLang="zh-TW" i="1">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e>
                              </m:d>
                            </m:e>
                          </m:func>
                          <m:r>
                            <a:rPr lang="en-US" altLang="zh-TW" b="0" i="1" smtClean="0">
                              <a:latin typeface="Cambria Math" panose="02040503050406030204" pitchFamily="18" charset="0"/>
                              <a:ea typeface="Cambria Math" panose="02040503050406030204" pitchFamily="18" charset="0"/>
                            </a:rPr>
                            <m:t>−1</m:t>
                          </m:r>
                        </m:e>
                      </m:d>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r>
                        <a:rPr lang="en-US" altLang="zh-TW" i="1">
                          <a:latin typeface="Cambria Math" panose="02040503050406030204" pitchFamily="18" charset="0"/>
                        </a:rPr>
                        <m:t>𝑛</m:t>
                      </m:r>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r>
                            <a:rPr lang="en-US" altLang="zh-TW" i="1">
                              <a:latin typeface="Cambria Math" panose="02040503050406030204" pitchFamily="18" charset="0"/>
                            </a:rPr>
                            <m:t>𝑛</m:t>
                          </m:r>
                        </m:e>
                      </m:func>
                    </m:oMath>
                  </m:oMathPara>
                </a14:m>
                <a:endParaRPr lang="en-US" altLang="zh-TW" dirty="0"/>
              </a:p>
              <a:p>
                <a:pPr marL="0" indent="0">
                  <a:buNone/>
                </a:pPr>
                <a:r>
                  <a:rPr lang="en-US" altLang="zh-TW" dirty="0"/>
                  <a:t>since we can pick the constant </a:t>
                </a:r>
                <a14:m>
                  <m:oMath xmlns:m="http://schemas.openxmlformats.org/officeDocument/2006/math">
                    <m:r>
                      <a:rPr lang="en-US" altLang="zh-TW" i="1" dirty="0" smtClean="0">
                        <a:latin typeface="Cambria Math" panose="02040503050406030204" pitchFamily="18" charset="0"/>
                      </a:rPr>
                      <m:t>𝑐</m:t>
                    </m:r>
                  </m:oMath>
                </a14:m>
                <a:r>
                  <a:rPr lang="en-US" altLang="zh-TW" dirty="0"/>
                  <a:t> small enough so that the </a:t>
                </a:r>
                <a14:m>
                  <m:oMath xmlns:m="http://schemas.openxmlformats.org/officeDocument/2006/math">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a14:m>
                <a:r>
                  <a:rPr lang="en-US" altLang="zh-TW" dirty="0"/>
                  <a:t> term dominates the quantity </a:t>
                </a:r>
                <a14:m>
                  <m:oMath xmlns:m="http://schemas.openxmlformats.org/officeDocument/2006/math">
                    <m:r>
                      <a:rPr lang="en-US" altLang="zh-TW" i="1">
                        <a:latin typeface="Cambria Math" panose="02040503050406030204" pitchFamily="18" charset="0"/>
                        <a:ea typeface="Cambria Math" panose="02040503050406030204" pitchFamily="18" charset="0"/>
                      </a:rPr>
                      <m:t>𝑐</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2</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d>
                              <m:dPr>
                                <m:ctrlPr>
                                  <a:rPr lang="en-US" altLang="zh-TW" i="1">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e>
                            </m:d>
                          </m:e>
                        </m:func>
                        <m:r>
                          <a:rPr lang="en-US" altLang="zh-TW" i="1">
                            <a:latin typeface="Cambria Math" panose="02040503050406030204" pitchFamily="18" charset="0"/>
                            <a:ea typeface="Cambria Math" panose="02040503050406030204" pitchFamily="18" charset="0"/>
                          </a:rPr>
                          <m:t>−1</m:t>
                        </m:r>
                      </m:e>
                    </m:d>
                  </m:oMath>
                </a14:m>
                <a:r>
                  <a:rPr lang="en-US" altLang="zh-TW" dirty="0"/>
                  <a:t>. Thus, the best-case running time of quicksort is</a:t>
                </a:r>
                <a:r>
                  <a:rPr lang="el-GR" altLang="zh-TW" dirty="0">
                    <a:ea typeface="Cambria Math" panose="02040503050406030204" pitchFamily="18" charset="0"/>
                  </a:rPr>
                  <a:t> </a:t>
                </a:r>
                <a14:m>
                  <m:oMath xmlns:m="http://schemas.openxmlformats.org/officeDocument/2006/math">
                    <m:r>
                      <m:rPr>
                        <m:sty m:val="p"/>
                      </m:rPr>
                      <a:rPr lang="el-GR" altLang="zh-TW" i="1">
                        <a:latin typeface="Cambria Math" panose="02040503050406030204" pitchFamily="18" charset="0"/>
                        <a:ea typeface="Cambria Math" panose="02040503050406030204" pitchFamily="18" charset="0"/>
                      </a:rPr>
                      <m:t>Ω</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r>
                              <a:rPr lang="en-US" altLang="zh-TW" i="1">
                                <a:latin typeface="Cambria Math" panose="02040503050406030204" pitchFamily="18" charset="0"/>
                                <a:ea typeface="Cambria Math" panose="02040503050406030204" pitchFamily="18" charset="0"/>
                              </a:rPr>
                              <m:t>𝑛</m:t>
                            </m:r>
                          </m:e>
                        </m:func>
                      </m:e>
                    </m:d>
                  </m:oMath>
                </a14:m>
                <a:r>
                  <a:rPr lang="en-US" altLang="zh-TW" dirty="0"/>
                  <a:t>.</a:t>
                </a:r>
                <a:endParaRPr lang="zh-TW" altLang="en-US" dirty="0"/>
              </a:p>
            </p:txBody>
          </p:sp>
        </mc:Choice>
        <mc:Fallback xmlns="">
          <p:sp>
            <p:nvSpPr>
              <p:cNvPr id="3" name="內容版面配置區 2">
                <a:extLst>
                  <a:ext uri="{FF2B5EF4-FFF2-40B4-BE49-F238E27FC236}">
                    <a16:creationId xmlns:a16="http://schemas.microsoft.com/office/drawing/2014/main" id="{F6DA0822-6318-42E6-9A7B-C3A83FFCA956}"/>
                  </a:ext>
                </a:extLst>
              </p:cNvPr>
              <p:cNvSpPr>
                <a:spLocks noGrp="1" noRot="1" noChangeAspect="1" noMove="1" noResize="1" noEditPoints="1" noAdjustHandles="1" noChangeArrowheads="1" noChangeShapeType="1" noTextEdit="1"/>
              </p:cNvSpPr>
              <p:nvPr>
                <p:ph idx="1"/>
              </p:nvPr>
            </p:nvSpPr>
            <p:spPr>
              <a:xfrm>
                <a:off x="609600" y="100668"/>
                <a:ext cx="10972800" cy="5920621"/>
              </a:xfrm>
              <a:blipFill>
                <a:blip r:embed="rId2"/>
                <a:stretch>
                  <a:fillRect l="-1278" r="-1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B12ACEBD-5659-4B90-A6F1-B14D4065F74D}"/>
                  </a:ext>
                </a:extLst>
              </p:cNvPr>
              <p:cNvSpPr txBox="1"/>
              <p:nvPr/>
            </p:nvSpPr>
            <p:spPr>
              <a:xfrm>
                <a:off x="10086257" y="2267345"/>
                <a:ext cx="1565621" cy="369332"/>
              </a:xfrm>
              <a:prstGeom prst="rect">
                <a:avLst/>
              </a:prstGeom>
              <a:noFill/>
            </p:spPr>
            <p:txBody>
              <a:bodyPr wrap="none" rtlCol="0">
                <a:spAutoFit/>
              </a:bodyPr>
              <a:lstStyle/>
              <a:p>
                <a:r>
                  <a:rPr lang="en-US" altLang="zh-TW" dirty="0">
                    <a:solidFill>
                      <a:srgbClr val="FF0000"/>
                    </a:solidFill>
                  </a:rPr>
                  <a:t>(Since </a:t>
                </a:r>
                <a14:m>
                  <m:oMath xmlns:m="http://schemas.openxmlformats.org/officeDocument/2006/math">
                    <m:r>
                      <a:rPr lang="en-US" altLang="zh-TW" b="0" i="1" smtClean="0">
                        <a:solidFill>
                          <a:srgbClr val="FF0000"/>
                        </a:solidFill>
                        <a:latin typeface="Cambria Math" panose="02040503050406030204" pitchFamily="18" charset="0"/>
                      </a:rPr>
                      <m:t>𝑛</m:t>
                    </m:r>
                    <m:r>
                      <a:rPr lang="en-US" altLang="zh-TW" b="0" i="1" smtClean="0">
                        <a:solidFill>
                          <a:srgbClr val="FF0000"/>
                        </a:solidFill>
                        <a:latin typeface="Cambria Math" panose="02040503050406030204" pitchFamily="18" charset="0"/>
                        <a:ea typeface="Cambria Math" panose="02040503050406030204" pitchFamily="18" charset="0"/>
                      </a:rPr>
                      <m:t>≥2)</m:t>
                    </m:r>
                  </m:oMath>
                </a14:m>
                <a:endParaRPr lang="zh-TW" altLang="en-US" dirty="0">
                  <a:solidFill>
                    <a:srgbClr val="FF0000"/>
                  </a:solidFill>
                </a:endParaRPr>
              </a:p>
            </p:txBody>
          </p:sp>
        </mc:Choice>
        <mc:Fallback xmlns="">
          <p:sp>
            <p:nvSpPr>
              <p:cNvPr id="6" name="文字方塊 5">
                <a:extLst>
                  <a:ext uri="{FF2B5EF4-FFF2-40B4-BE49-F238E27FC236}">
                    <a16:creationId xmlns:a16="http://schemas.microsoft.com/office/drawing/2014/main" id="{B12ACEBD-5659-4B90-A6F1-B14D4065F74D}"/>
                  </a:ext>
                </a:extLst>
              </p:cNvPr>
              <p:cNvSpPr txBox="1">
                <a:spLocks noRot="1" noChangeAspect="1" noMove="1" noResize="1" noEditPoints="1" noAdjustHandles="1" noChangeArrowheads="1" noChangeShapeType="1" noTextEdit="1"/>
              </p:cNvSpPr>
              <p:nvPr/>
            </p:nvSpPr>
            <p:spPr>
              <a:xfrm>
                <a:off x="10086257" y="2267345"/>
                <a:ext cx="1565621" cy="369332"/>
              </a:xfrm>
              <a:prstGeom prst="rect">
                <a:avLst/>
              </a:prstGeom>
              <a:blipFill>
                <a:blip r:embed="rId3"/>
                <a:stretch>
                  <a:fillRect l="-3516" t="-9836" r="-781" b="-24590"/>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5D44681D-E0A3-478E-8518-60C9A19A0CFD}"/>
              </a:ext>
            </a:extLst>
          </p:cNvPr>
          <p:cNvSpPr>
            <a:spLocks noGrp="1"/>
          </p:cNvSpPr>
          <p:nvPr>
            <p:ph type="sldNum" sz="quarter" idx="12"/>
          </p:nvPr>
        </p:nvSpPr>
        <p:spPr/>
        <p:txBody>
          <a:bodyPr/>
          <a:lstStyle/>
          <a:p>
            <a:fld id="{C087288C-9883-4D44-B068-F26062673494}" type="slidenum">
              <a:rPr lang="zh-TW" altLang="en-US" smtClean="0"/>
              <a:t>47</a:t>
            </a:fld>
            <a:endParaRPr lang="zh-TW" altLang="en-US"/>
          </a:p>
        </p:txBody>
      </p:sp>
    </p:spTree>
    <p:extLst>
      <p:ext uri="{BB962C8B-B14F-4D97-AF65-F5344CB8AC3E}">
        <p14:creationId xmlns:p14="http://schemas.microsoft.com/office/powerpoint/2010/main" val="36888950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546FC24-404A-4409-8973-AC3D03CA0AC0}"/>
                  </a:ext>
                </a:extLst>
              </p:cNvPr>
              <p:cNvSpPr>
                <a:spLocks noGrp="1"/>
              </p:cNvSpPr>
              <p:nvPr>
                <p:ph idx="1"/>
              </p:nvPr>
            </p:nvSpPr>
            <p:spPr>
              <a:xfrm>
                <a:off x="609600" y="125835"/>
                <a:ext cx="10972800" cy="5895454"/>
              </a:xfrm>
            </p:spPr>
            <p:txBody>
              <a:bodyPr/>
              <a:lstStyle/>
              <a:p>
                <a:r>
                  <a:rPr lang="en-US" altLang="zh-TW" dirty="0"/>
                  <a:t>Letting </a:t>
                </a:r>
                <a14:m>
                  <m:oMath xmlns:m="http://schemas.openxmlformats.org/officeDocument/2006/math">
                    <m:r>
                      <a:rPr lang="en-US" altLang="zh-TW" b="0" i="1" smtClean="0">
                        <a:latin typeface="Cambria Math" panose="02040503050406030204" pitchFamily="18" charset="0"/>
                        <a:ea typeface="Cambria Math" panose="02040503050406030204" pitchFamily="18" charset="0"/>
                      </a:rPr>
                      <m:t>𝑓</m:t>
                    </m:r>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𝑞</m:t>
                        </m:r>
                      </m:e>
                    </m:d>
                    <m:r>
                      <a:rPr lang="en-US" altLang="zh-TW" b="0" i="1" smtClean="0">
                        <a:latin typeface="Cambria Math" panose="02040503050406030204" pitchFamily="18" charset="0"/>
                        <a:ea typeface="Cambria Math" panose="02040503050406030204" pitchFamily="18" charset="0"/>
                      </a:rPr>
                      <m:t>=</m:t>
                    </m:r>
                    <m:r>
                      <a:rPr lang="en-US" altLang="zh-TW" i="1" smtClean="0">
                        <a:latin typeface="Cambria Math" panose="02040503050406030204" pitchFamily="18" charset="0"/>
                        <a:ea typeface="Cambria Math" panose="02040503050406030204" pitchFamily="18" charset="0"/>
                      </a:rPr>
                      <m:t>𝑞</m:t>
                    </m:r>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r>
                          <a:rPr lang="en-US" altLang="zh-TW" i="1">
                            <a:latin typeface="Cambria Math" panose="02040503050406030204" pitchFamily="18" charset="0"/>
                            <a:ea typeface="Cambria Math" panose="02040503050406030204" pitchFamily="18" charset="0"/>
                          </a:rPr>
                          <m:t>𝑞</m:t>
                        </m:r>
                      </m:e>
                    </m:func>
                    <m:r>
                      <a:rPr lang="en-US" altLang="zh-TW" i="1">
                        <a:latin typeface="Cambria Math" panose="02040503050406030204" pitchFamily="18" charset="0"/>
                      </a:rPr>
                      <m:t>+</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−1</m:t>
                        </m:r>
                      </m:e>
                    </m:d>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−1</m:t>
                            </m:r>
                          </m:e>
                        </m:d>
                      </m:e>
                    </m:func>
                  </m:oMath>
                </a14:m>
                <a:r>
                  <a:rPr lang="en-US" altLang="zh-TW" dirty="0"/>
                  <a:t>, we now show how to find the minimum value of this function in the range </a:t>
                </a:r>
                <a14:m>
                  <m:oMath xmlns:m="http://schemas.openxmlformats.org/officeDocument/2006/math">
                    <m:r>
                      <a:rPr lang="en-US" altLang="zh-TW" i="1">
                        <a:latin typeface="Cambria Math" panose="02040503050406030204" pitchFamily="18" charset="0"/>
                      </a:rPr>
                      <m:t>1</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oMath>
                </a14:m>
                <a:r>
                  <a:rPr lang="en-US" altLang="zh-TW" dirty="0"/>
                  <a:t>. We need to find the value of </a:t>
                </a:r>
                <a14:m>
                  <m:oMath xmlns:m="http://schemas.openxmlformats.org/officeDocument/2006/math">
                    <m:r>
                      <a:rPr lang="en-US" altLang="zh-TW" i="1" dirty="0" smtClean="0">
                        <a:latin typeface="Cambria Math" panose="02040503050406030204" pitchFamily="18" charset="0"/>
                      </a:rPr>
                      <m:t>𝑞</m:t>
                    </m:r>
                  </m:oMath>
                </a14:m>
                <a:r>
                  <a:rPr lang="en-US" altLang="zh-TW" dirty="0"/>
                  <a:t> for which the derivative of </a:t>
                </a:r>
                <a14:m>
                  <m:oMath xmlns:m="http://schemas.openxmlformats.org/officeDocument/2006/math">
                    <m:r>
                      <a:rPr lang="en-US" altLang="zh-TW" i="1" dirty="0" smtClean="0">
                        <a:latin typeface="Cambria Math" panose="02040503050406030204" pitchFamily="18" charset="0"/>
                      </a:rPr>
                      <m:t>𝑓</m:t>
                    </m:r>
                  </m:oMath>
                </a14:m>
                <a:r>
                  <a:rPr lang="en-US" altLang="zh-TW" dirty="0"/>
                  <a:t> with respect to </a:t>
                </a:r>
                <a14:m>
                  <m:oMath xmlns:m="http://schemas.openxmlformats.org/officeDocument/2006/math">
                    <m:r>
                      <a:rPr lang="en-US" altLang="zh-TW" i="1" dirty="0" smtClean="0">
                        <a:latin typeface="Cambria Math" panose="02040503050406030204" pitchFamily="18" charset="0"/>
                      </a:rPr>
                      <m:t>𝑞</m:t>
                    </m:r>
                  </m:oMath>
                </a14:m>
                <a:r>
                  <a:rPr lang="en-US" altLang="zh-TW" dirty="0"/>
                  <a:t> is 0. We rewrite this function as</a:t>
                </a:r>
                <a:br>
                  <a:rPr lang="en-US" altLang="zh-TW" dirty="0"/>
                </a:br>
                <a14:m>
                  <m:oMath xmlns:m="http://schemas.openxmlformats.org/officeDocument/2006/math">
                    <m:r>
                      <a:rPr lang="en-US" altLang="zh-TW" i="1">
                        <a:latin typeface="Cambria Math" panose="02040503050406030204" pitchFamily="18" charset="0"/>
                        <a:ea typeface="Cambria Math" panose="02040503050406030204" pitchFamily="18" charset="0"/>
                      </a:rPr>
                      <m:t>𝑓</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𝑞</m:t>
                        </m:r>
                      </m:e>
                    </m:d>
                    <m:r>
                      <a:rPr lang="en-US" altLang="zh-TW" i="1">
                        <a:latin typeface="Cambria Math" panose="02040503050406030204" pitchFamily="18" charset="0"/>
                        <a:ea typeface="Cambria Math" panose="02040503050406030204" pitchFamily="18" charset="0"/>
                      </a:rPr>
                      <m:t>=</m:t>
                    </m:r>
                    <m:f>
                      <m:fPr>
                        <m:ctrlPr>
                          <a:rPr lang="en-US" altLang="zh-TW" i="1" smtClean="0">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𝑞</m:t>
                        </m:r>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ln</m:t>
                            </m:r>
                          </m:fName>
                          <m:e>
                            <m:r>
                              <a:rPr lang="en-US" altLang="zh-TW" i="1">
                                <a:latin typeface="Cambria Math" panose="02040503050406030204" pitchFamily="18" charset="0"/>
                                <a:ea typeface="Cambria Math" panose="02040503050406030204" pitchFamily="18" charset="0"/>
                              </a:rPr>
                              <m:t>𝑞</m:t>
                            </m:r>
                          </m:e>
                        </m:func>
                        <m:r>
                          <a:rPr lang="en-US" altLang="zh-TW" i="1">
                            <a:latin typeface="Cambria Math" panose="02040503050406030204" pitchFamily="18" charset="0"/>
                          </a:rPr>
                          <m:t>+</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−1</m:t>
                            </m:r>
                          </m:e>
                        </m:d>
                        <m:func>
                          <m:funcPr>
                            <m:ctrlPr>
                              <a:rPr lang="en-US" altLang="zh-TW" i="1" smtClean="0">
                                <a:latin typeface="Cambria Math" panose="02040503050406030204" pitchFamily="18" charset="0"/>
                                <a:ea typeface="Cambria Math" panose="02040503050406030204" pitchFamily="18" charset="0"/>
                              </a:rPr>
                            </m:ctrlPr>
                          </m:funcPr>
                          <m:fName>
                            <m:r>
                              <m:rPr>
                                <m:sty m:val="p"/>
                              </m:rPr>
                              <a:rPr lang="en-US" altLang="zh-TW" i="0" smtClean="0">
                                <a:latin typeface="Cambria Math" panose="02040503050406030204" pitchFamily="18" charset="0"/>
                                <a:ea typeface="Cambria Math" panose="02040503050406030204" pitchFamily="18" charset="0"/>
                              </a:rPr>
                              <m:t>ln</m:t>
                            </m:r>
                          </m:fName>
                          <m:e>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−1</m:t>
                                </m:r>
                              </m:e>
                            </m:d>
                          </m:e>
                        </m:func>
                      </m:num>
                      <m:den>
                        <m:func>
                          <m:funcPr>
                            <m:ctrlPr>
                              <a:rPr lang="en-US" altLang="zh-TW" i="1" smtClean="0">
                                <a:latin typeface="Cambria Math" panose="02040503050406030204" pitchFamily="18" charset="0"/>
                                <a:ea typeface="Cambria Math" panose="02040503050406030204" pitchFamily="18" charset="0"/>
                              </a:rPr>
                            </m:ctrlPr>
                          </m:funcPr>
                          <m:fName>
                            <m:r>
                              <m:rPr>
                                <m:sty m:val="p"/>
                              </m:rPr>
                              <a:rPr lang="en-US" altLang="zh-TW" i="0" smtClean="0">
                                <a:latin typeface="Cambria Math" panose="02040503050406030204" pitchFamily="18" charset="0"/>
                                <a:ea typeface="Cambria Math" panose="02040503050406030204" pitchFamily="18" charset="0"/>
                              </a:rPr>
                              <m:t>ln</m:t>
                            </m:r>
                          </m:fName>
                          <m:e>
                            <m:r>
                              <a:rPr lang="en-US" altLang="zh-TW" b="0" i="1" smtClean="0">
                                <a:latin typeface="Cambria Math" panose="02040503050406030204" pitchFamily="18" charset="0"/>
                                <a:ea typeface="Cambria Math" panose="02040503050406030204" pitchFamily="18" charset="0"/>
                              </a:rPr>
                              <m:t>2</m:t>
                            </m:r>
                          </m:e>
                        </m:func>
                      </m:den>
                    </m:f>
                  </m:oMath>
                </a14:m>
                <a:br>
                  <a:rPr lang="en-US" altLang="zh-TW" dirty="0"/>
                </a:br>
                <a:r>
                  <a:rPr lang="en-US" altLang="zh-TW" dirty="0"/>
                  <a:t>and so</a:t>
                </a:r>
                <a:br>
                  <a:rPr lang="en-US" altLang="zh-TW" dirty="0"/>
                </a:br>
                <a14:m>
                  <m:oMath xmlns:m="http://schemas.openxmlformats.org/officeDocument/2006/math">
                    <m:sSup>
                      <m:sSupPr>
                        <m:ctrlPr>
                          <a:rPr lang="en-US" altLang="zh-TW" b="0" i="1" smtClean="0">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𝑓</m:t>
                        </m:r>
                      </m:e>
                      <m:sup>
                        <m:r>
                          <a:rPr lang="en-US" altLang="zh-TW" b="0" i="1" smtClean="0">
                            <a:latin typeface="Cambria Math" panose="02040503050406030204" pitchFamily="18" charset="0"/>
                            <a:ea typeface="Cambria Math" panose="02040503050406030204" pitchFamily="18" charset="0"/>
                          </a:rPr>
                          <m:t>′</m:t>
                        </m:r>
                      </m:sup>
                    </m:sSup>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𝑞</m:t>
                        </m:r>
                      </m:e>
                    </m:d>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ln</m:t>
                            </m:r>
                          </m:fName>
                          <m:e>
                            <m:r>
                              <a:rPr lang="en-US" altLang="zh-TW" i="1">
                                <a:latin typeface="Cambria Math" panose="02040503050406030204" pitchFamily="18" charset="0"/>
                                <a:ea typeface="Cambria Math" panose="02040503050406030204" pitchFamily="18" charset="0"/>
                              </a:rPr>
                              <m:t>𝑞</m:t>
                            </m:r>
                          </m:e>
                        </m:func>
                        <m:r>
                          <a:rPr lang="en-US" altLang="zh-TW" b="0" i="1" smtClean="0">
                            <a:latin typeface="Cambria Math" panose="02040503050406030204" pitchFamily="18" charset="0"/>
                            <a:ea typeface="Cambria Math" panose="02040503050406030204" pitchFamily="18" charset="0"/>
                          </a:rPr>
                          <m:t>+1−</m:t>
                        </m:r>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ln</m:t>
                            </m:r>
                          </m:fName>
                          <m:e>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−1</m:t>
                                </m:r>
                              </m:e>
                            </m:d>
                          </m:e>
                        </m:func>
                        <m:r>
                          <a:rPr lang="en-US" altLang="zh-TW" b="0" i="1" smtClean="0">
                            <a:latin typeface="Cambria Math" panose="02040503050406030204" pitchFamily="18" charset="0"/>
                            <a:ea typeface="Cambria Math" panose="02040503050406030204" pitchFamily="18" charset="0"/>
                          </a:rPr>
                          <m:t>−1</m:t>
                        </m:r>
                      </m:num>
                      <m:den>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ln</m:t>
                            </m:r>
                          </m:fName>
                          <m:e>
                            <m:r>
                              <a:rPr lang="en-US" altLang="zh-TW" i="1">
                                <a:latin typeface="Cambria Math" panose="02040503050406030204" pitchFamily="18" charset="0"/>
                                <a:ea typeface="Cambria Math" panose="02040503050406030204" pitchFamily="18" charset="0"/>
                              </a:rPr>
                              <m:t>2</m:t>
                            </m:r>
                          </m:e>
                        </m:func>
                      </m:den>
                    </m:f>
                  </m:oMath>
                </a14:m>
                <a:br>
                  <a:rPr lang="en-US" altLang="zh-TW" dirty="0">
                    <a:ea typeface="Cambria Math" panose="02040503050406030204" pitchFamily="18" charset="0"/>
                  </a:rPr>
                </a:br>
                <a14:m>
                  <m:oMath xmlns:m="http://schemas.openxmlformats.org/officeDocument/2006/math">
                    <m:r>
                      <a:rPr lang="en-US" altLang="zh-TW" b="0" i="0" smtClean="0">
                        <a:latin typeface="Cambria Math" panose="02040503050406030204" pitchFamily="18" charset="0"/>
                        <a:ea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ln</m:t>
                            </m:r>
                          </m:fName>
                          <m:e>
                            <m:r>
                              <a:rPr lang="en-US" altLang="zh-TW" i="1">
                                <a:latin typeface="Cambria Math" panose="02040503050406030204" pitchFamily="18" charset="0"/>
                                <a:ea typeface="Cambria Math" panose="02040503050406030204" pitchFamily="18" charset="0"/>
                              </a:rPr>
                              <m:t>𝑞</m:t>
                            </m:r>
                          </m:e>
                        </m:func>
                        <m:r>
                          <a:rPr lang="en-US" altLang="zh-TW" i="1">
                            <a:latin typeface="Cambria Math" panose="02040503050406030204" pitchFamily="18" charset="0"/>
                            <a:ea typeface="Cambria Math" panose="02040503050406030204" pitchFamily="18" charset="0"/>
                          </a:rPr>
                          <m:t>−</m:t>
                        </m:r>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ln</m:t>
                            </m:r>
                          </m:fName>
                          <m:e>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−1</m:t>
                                </m:r>
                              </m:e>
                            </m:d>
                          </m:e>
                        </m:func>
                      </m:num>
                      <m:den>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ln</m:t>
                            </m:r>
                          </m:fName>
                          <m:e>
                            <m:r>
                              <a:rPr lang="en-US" altLang="zh-TW" i="1">
                                <a:latin typeface="Cambria Math" panose="02040503050406030204" pitchFamily="18" charset="0"/>
                                <a:ea typeface="Cambria Math" panose="02040503050406030204" pitchFamily="18" charset="0"/>
                              </a:rPr>
                              <m:t>2</m:t>
                            </m:r>
                          </m:e>
                        </m:func>
                      </m:den>
                    </m:f>
                  </m:oMath>
                </a14:m>
                <a:endParaRPr lang="en-US" altLang="zh-TW" dirty="0"/>
              </a:p>
            </p:txBody>
          </p:sp>
        </mc:Choice>
        <mc:Fallback xmlns="">
          <p:sp>
            <p:nvSpPr>
              <p:cNvPr id="3" name="內容版面配置區 2">
                <a:extLst>
                  <a:ext uri="{FF2B5EF4-FFF2-40B4-BE49-F238E27FC236}">
                    <a16:creationId xmlns:a16="http://schemas.microsoft.com/office/drawing/2014/main" id="{B546FC24-404A-4409-8973-AC3D03CA0AC0}"/>
                  </a:ext>
                </a:extLst>
              </p:cNvPr>
              <p:cNvSpPr>
                <a:spLocks noGrp="1" noRot="1" noChangeAspect="1" noMove="1" noResize="1" noEditPoints="1" noAdjustHandles="1" noChangeArrowheads="1" noChangeShapeType="1" noTextEdit="1"/>
              </p:cNvSpPr>
              <p:nvPr>
                <p:ph idx="1"/>
              </p:nvPr>
            </p:nvSpPr>
            <p:spPr>
              <a:xfrm>
                <a:off x="609600" y="125835"/>
                <a:ext cx="10972800" cy="5895454"/>
              </a:xfrm>
              <a:blipFill>
                <a:blip r:embed="rId2"/>
                <a:stretch>
                  <a:fillRect l="-1278" t="-1344" r="-1944"/>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789A704D-2DD1-4CD3-88A9-F5B8B6EEBA98}"/>
              </a:ext>
            </a:extLst>
          </p:cNvPr>
          <p:cNvSpPr>
            <a:spLocks noGrp="1"/>
          </p:cNvSpPr>
          <p:nvPr>
            <p:ph type="sldNum" sz="quarter" idx="12"/>
          </p:nvPr>
        </p:nvSpPr>
        <p:spPr/>
        <p:txBody>
          <a:bodyPr/>
          <a:lstStyle/>
          <a:p>
            <a:fld id="{C087288C-9883-4D44-B068-F26062673494}" type="slidenum">
              <a:rPr lang="zh-TW" altLang="en-US" smtClean="0"/>
              <a:t>48</a:t>
            </a:fld>
            <a:endParaRPr lang="zh-TW" altLang="en-US"/>
          </a:p>
        </p:txBody>
      </p:sp>
    </p:spTree>
    <p:extLst>
      <p:ext uri="{BB962C8B-B14F-4D97-AF65-F5344CB8AC3E}">
        <p14:creationId xmlns:p14="http://schemas.microsoft.com/office/powerpoint/2010/main" val="22261849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D0537FB-E79E-4FBC-9590-69B5B9C60115}"/>
                  </a:ext>
                </a:extLst>
              </p:cNvPr>
              <p:cNvSpPr>
                <a:spLocks noGrp="1"/>
              </p:cNvSpPr>
              <p:nvPr>
                <p:ph idx="1"/>
              </p:nvPr>
            </p:nvSpPr>
            <p:spPr>
              <a:xfrm>
                <a:off x="609600" y="184558"/>
                <a:ext cx="10972800" cy="5836731"/>
              </a:xfrm>
            </p:spPr>
            <p:txBody>
              <a:bodyPr>
                <a:normAutofit/>
              </a:bodyPr>
              <a:lstStyle/>
              <a:p>
                <a:r>
                  <a:rPr lang="en-US" altLang="zh-TW" dirty="0"/>
                  <a:t>The derivative </a:t>
                </a:r>
                <a14:m>
                  <m:oMath xmlns:m="http://schemas.openxmlformats.org/officeDocument/2006/math">
                    <m:r>
                      <a:rPr lang="en-US" altLang="zh-TW" i="1" smtClean="0">
                        <a:latin typeface="Cambria Math" panose="02040503050406030204" pitchFamily="18" charset="0"/>
                        <a:ea typeface="Cambria Math" panose="02040503050406030204" pitchFamily="18" charset="0"/>
                      </a:rPr>
                      <m:t>𝑓</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𝑞</m:t>
                        </m:r>
                      </m:e>
                    </m:d>
                  </m:oMath>
                </a14:m>
                <a:r>
                  <a:rPr lang="en-US" altLang="zh-TW" dirty="0"/>
                  <a:t> is 0 when </a:t>
                </a:r>
                <a14:m>
                  <m:oMath xmlns:m="http://schemas.openxmlformats.org/officeDocument/2006/math">
                    <m:r>
                      <a:rPr lang="en-US" altLang="zh-TW" i="1">
                        <a:latin typeface="Cambria Math" panose="02040503050406030204" pitchFamily="18" charset="0"/>
                      </a:rPr>
                      <m:t>𝑞</m:t>
                    </m:r>
                    <m:r>
                      <a:rPr lang="en-US" altLang="zh-TW" i="1">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−1</m:t>
                    </m:r>
                  </m:oMath>
                </a14:m>
                <a:r>
                  <a:rPr lang="en-US" altLang="zh-TW" dirty="0"/>
                  <a:t>, or when </a:t>
                </a:r>
                <a14:m>
                  <m:oMath xmlns:m="http://schemas.openxmlformats.org/officeDocument/2006/math">
                    <m:r>
                      <a:rPr lang="en-US" altLang="zh-TW" i="1">
                        <a:latin typeface="Cambria Math" panose="02040503050406030204" pitchFamily="18" charset="0"/>
                      </a:rPr>
                      <m:t>𝑞</m:t>
                    </m:r>
                    <m:r>
                      <a:rPr lang="en-US" altLang="zh-TW" i="1">
                        <a:latin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e>
                    </m:d>
                    <m:r>
                      <a:rPr lang="en-US" altLang="zh-TW" i="1">
                        <a:latin typeface="Cambria Math" panose="02040503050406030204" pitchFamily="18" charset="0"/>
                      </a:rPr>
                      <m:t>/2</m:t>
                    </m:r>
                  </m:oMath>
                </a14:m>
                <a:r>
                  <a:rPr lang="en-US" altLang="zh-TW" dirty="0"/>
                  <a:t>. To verify that </a:t>
                </a:r>
                <a14:m>
                  <m:oMath xmlns:m="http://schemas.openxmlformats.org/officeDocument/2006/math">
                    <m:r>
                      <a:rPr lang="en-US" altLang="zh-TW" i="1">
                        <a:latin typeface="Cambria Math" panose="02040503050406030204" pitchFamily="18" charset="0"/>
                      </a:rPr>
                      <m:t>𝑞</m:t>
                    </m:r>
                    <m:r>
                      <a:rPr lang="en-US" altLang="zh-TW" i="1">
                        <a:latin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e>
                    </m:d>
                    <m:r>
                      <a:rPr lang="en-US" altLang="zh-TW" i="1">
                        <a:latin typeface="Cambria Math" panose="02040503050406030204" pitchFamily="18" charset="0"/>
                      </a:rPr>
                      <m:t>/2</m:t>
                    </m:r>
                  </m:oMath>
                </a14:m>
                <a:r>
                  <a:rPr lang="en-US" altLang="zh-TW" dirty="0"/>
                  <a:t> is indeed a minimum (not a maximum or an inflection point), we need to check that the second derivative of </a:t>
                </a:r>
                <a14:m>
                  <m:oMath xmlns:m="http://schemas.openxmlformats.org/officeDocument/2006/math">
                    <m:r>
                      <a:rPr lang="en-US" altLang="zh-TW" i="1" dirty="0" smtClean="0">
                        <a:latin typeface="Cambria Math" panose="02040503050406030204" pitchFamily="18" charset="0"/>
                      </a:rPr>
                      <m:t>𝑓</m:t>
                    </m:r>
                  </m:oMath>
                </a14:m>
                <a:r>
                  <a:rPr lang="en-US" altLang="zh-TW" dirty="0"/>
                  <a:t> is positive at </a:t>
                </a:r>
                <a14:m>
                  <m:oMath xmlns:m="http://schemas.openxmlformats.org/officeDocument/2006/math">
                    <m:r>
                      <a:rPr lang="en-US" altLang="zh-TW" i="1">
                        <a:latin typeface="Cambria Math" panose="02040503050406030204" pitchFamily="18" charset="0"/>
                      </a:rPr>
                      <m:t>𝑞</m:t>
                    </m:r>
                    <m:r>
                      <a:rPr lang="en-US" altLang="zh-TW" i="1">
                        <a:latin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e>
                    </m:d>
                    <m:r>
                      <a:rPr lang="en-US" altLang="zh-TW" i="1">
                        <a:latin typeface="Cambria Math" panose="02040503050406030204" pitchFamily="18" charset="0"/>
                      </a:rPr>
                      <m:t>/2</m:t>
                    </m:r>
                  </m:oMath>
                </a14:m>
                <a:r>
                  <a:rPr lang="en-US" altLang="zh-TW" dirty="0"/>
                  <a:t> :</a:t>
                </a:r>
                <a:br>
                  <a:rPr lang="en-US" altLang="zh-TW" dirty="0"/>
                </a:br>
                <a14:m>
                  <m:oMath xmlns:m="http://schemas.openxmlformats.org/officeDocument/2006/math">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𝑓</m:t>
                        </m:r>
                      </m:e>
                      <m:sup>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m:t>
                        </m:r>
                      </m:sup>
                    </m:sSup>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𝑞</m:t>
                        </m:r>
                      </m:e>
                    </m:d>
                    <m:r>
                      <a:rPr lang="en-US" altLang="zh-TW" i="1">
                        <a:latin typeface="Cambria Math" panose="02040503050406030204" pitchFamily="18" charset="0"/>
                        <a:ea typeface="Cambria Math" panose="02040503050406030204" pitchFamily="18" charset="0"/>
                      </a:rPr>
                      <m:t>=</m:t>
                    </m:r>
                    <m:f>
                      <m:fPr>
                        <m:ctrlPr>
                          <a:rPr lang="en-US" altLang="zh-TW" i="1" smtClean="0">
                            <a:latin typeface="Cambria Math" panose="02040503050406030204" pitchFamily="18" charset="0"/>
                            <a:ea typeface="Cambria Math" panose="02040503050406030204" pitchFamily="18" charset="0"/>
                          </a:rPr>
                        </m:ctrlPr>
                      </m:fPr>
                      <m:num>
                        <m:r>
                          <a:rPr lang="en-US" altLang="zh-TW" i="1" smtClean="0">
                            <a:latin typeface="Cambria Math" panose="02040503050406030204" pitchFamily="18" charset="0"/>
                            <a:ea typeface="Cambria Math" panose="02040503050406030204" pitchFamily="18" charset="0"/>
                          </a:rPr>
                          <m:t>𝑑</m:t>
                        </m:r>
                      </m:num>
                      <m:den>
                        <m:r>
                          <a:rPr lang="en-US" altLang="zh-TW" i="1" smtClean="0">
                            <a:latin typeface="Cambria Math" panose="02040503050406030204" pitchFamily="18" charset="0"/>
                            <a:ea typeface="Cambria Math" panose="02040503050406030204" pitchFamily="18" charset="0"/>
                          </a:rPr>
                          <m:t>𝑑</m:t>
                        </m:r>
                        <m:r>
                          <a:rPr lang="en-US" altLang="zh-TW" b="0" i="1" smtClean="0">
                            <a:latin typeface="Cambria Math" panose="02040503050406030204" pitchFamily="18" charset="0"/>
                            <a:ea typeface="Cambria Math" panose="02040503050406030204" pitchFamily="18" charset="0"/>
                          </a:rPr>
                          <m:t>𝑞</m:t>
                        </m:r>
                      </m:den>
                    </m:f>
                    <m:d>
                      <m:dPr>
                        <m:ctrlPr>
                          <a:rPr lang="en-US" altLang="zh-TW" i="1" smtClean="0">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ln</m:t>
                                </m:r>
                              </m:fName>
                              <m:e>
                                <m:r>
                                  <a:rPr lang="en-US" altLang="zh-TW" i="1">
                                    <a:latin typeface="Cambria Math" panose="02040503050406030204" pitchFamily="18" charset="0"/>
                                    <a:ea typeface="Cambria Math" panose="02040503050406030204" pitchFamily="18" charset="0"/>
                                  </a:rPr>
                                  <m:t>𝑞</m:t>
                                </m:r>
                              </m:e>
                            </m:func>
                            <m:r>
                              <a:rPr lang="en-US" altLang="zh-TW" i="1">
                                <a:latin typeface="Cambria Math" panose="02040503050406030204" pitchFamily="18" charset="0"/>
                                <a:ea typeface="Cambria Math" panose="02040503050406030204" pitchFamily="18" charset="0"/>
                              </a:rPr>
                              <m:t>−</m:t>
                            </m:r>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ln</m:t>
                                </m:r>
                              </m:fName>
                              <m:e>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−1</m:t>
                                    </m:r>
                                  </m:e>
                                </m:d>
                              </m:e>
                            </m:func>
                          </m:num>
                          <m:den>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ln</m:t>
                                </m:r>
                              </m:fName>
                              <m:e>
                                <m:r>
                                  <a:rPr lang="en-US" altLang="zh-TW" i="1">
                                    <a:latin typeface="Cambria Math" panose="02040503050406030204" pitchFamily="18" charset="0"/>
                                    <a:ea typeface="Cambria Math" panose="02040503050406030204" pitchFamily="18" charset="0"/>
                                  </a:rPr>
                                  <m:t>2</m:t>
                                </m:r>
                              </m:e>
                            </m:func>
                          </m:den>
                        </m:f>
                      </m:e>
                    </m:d>
                  </m:oMath>
                </a14:m>
                <a:br>
                  <a:rPr lang="en-US" altLang="zh-TW" dirty="0">
                    <a:ea typeface="Cambria Math" panose="02040503050406030204" pitchFamily="18" charset="0"/>
                  </a:rPr>
                </a:br>
                <a14:m>
                  <m:oMath xmlns:m="http://schemas.openxmlformats.org/officeDocument/2006/math">
                    <m:r>
                      <a:rPr lang="en-US" altLang="zh-TW" b="0" i="1" smtClean="0">
                        <a:latin typeface="Cambria Math" panose="02040503050406030204" pitchFamily="18" charset="0"/>
                        <a:ea typeface="Cambria Math" panose="02040503050406030204" pitchFamily="18" charset="0"/>
                      </a:rPr>
                      <m:t>=</m:t>
                    </m:r>
                    <m:f>
                      <m:fPr>
                        <m:ctrlPr>
                          <a:rPr lang="en-US" altLang="zh-TW" i="1" smtClean="0">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1</m:t>
                        </m:r>
                      </m:num>
                      <m:den>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ln</m:t>
                            </m:r>
                          </m:fName>
                          <m:e>
                            <m:r>
                              <a:rPr lang="en-US" altLang="zh-TW" i="1">
                                <a:latin typeface="Cambria Math" panose="02040503050406030204" pitchFamily="18" charset="0"/>
                                <a:ea typeface="Cambria Math" panose="02040503050406030204" pitchFamily="18" charset="0"/>
                              </a:rPr>
                              <m:t>2</m:t>
                            </m:r>
                          </m:e>
                        </m:func>
                      </m:den>
                    </m:f>
                    <m:d>
                      <m:dPr>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1</m:t>
                            </m:r>
                          </m:num>
                          <m:den>
                            <m:r>
                              <a:rPr lang="en-US" altLang="zh-TW" b="0" i="1" smtClean="0">
                                <a:latin typeface="Cambria Math" panose="02040503050406030204" pitchFamily="18" charset="0"/>
                                <a:ea typeface="Cambria Math" panose="02040503050406030204" pitchFamily="18" charset="0"/>
                              </a:rPr>
                              <m:t>𝑞</m:t>
                            </m:r>
                          </m:den>
                        </m:f>
                        <m:r>
                          <a:rPr lang="en-US" altLang="zh-TW" b="0" i="1" smtClean="0">
                            <a:latin typeface="Cambria Math" panose="02040503050406030204" pitchFamily="18" charset="0"/>
                            <a:ea typeface="Cambria Math" panose="02040503050406030204" pitchFamily="18" charset="0"/>
                          </a:rPr>
                          <m:t>+</m:t>
                        </m:r>
                        <m:f>
                          <m:fPr>
                            <m:ctrlPr>
                              <a:rPr lang="en-US" altLang="zh-TW" b="0" i="1" smtClean="0">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𝑞</m:t>
                            </m:r>
                            <m:r>
                              <a:rPr lang="en-US" altLang="zh-TW" i="1">
                                <a:latin typeface="Cambria Math" panose="02040503050406030204" pitchFamily="18" charset="0"/>
                                <a:ea typeface="Cambria Math" panose="02040503050406030204" pitchFamily="18" charset="0"/>
                              </a:rPr>
                              <m:t>−1</m:t>
                            </m:r>
                          </m:den>
                        </m:f>
                      </m:e>
                    </m:d>
                  </m:oMath>
                </a14:m>
                <a:br>
                  <a:rPr lang="en-US" altLang="zh-TW" dirty="0"/>
                </a:br>
                <a14:m>
                  <m:oMath xmlns:m="http://schemas.openxmlformats.org/officeDocument/2006/math">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𝑓</m:t>
                        </m:r>
                      </m:e>
                      <m:sup>
                        <m:r>
                          <a:rPr lang="en-US" altLang="zh-TW" i="1">
                            <a:latin typeface="Cambria Math" panose="02040503050406030204" pitchFamily="18" charset="0"/>
                            <a:ea typeface="Cambria Math" panose="02040503050406030204" pitchFamily="18" charset="0"/>
                          </a:rPr>
                          <m:t>′′</m:t>
                        </m:r>
                      </m:sup>
                    </m:sSup>
                    <m:d>
                      <m:dPr>
                        <m:ctrlPr>
                          <a:rPr lang="en-US" altLang="zh-TW" i="1">
                            <a:latin typeface="Cambria Math" panose="02040503050406030204" pitchFamily="18" charset="0"/>
                            <a:ea typeface="Cambria Math" panose="02040503050406030204" pitchFamily="18" charset="0"/>
                          </a:rPr>
                        </m:ctrlPr>
                      </m:dPr>
                      <m:e>
                        <m:f>
                          <m:fPr>
                            <m:ctrlPr>
                              <a:rPr lang="en-US" altLang="zh-TW" i="1" smtClean="0">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−1</m:t>
                            </m:r>
                          </m:num>
                          <m:den>
                            <m:r>
                              <a:rPr lang="en-US" altLang="zh-TW" b="0" i="1" smtClean="0">
                                <a:latin typeface="Cambria Math" panose="02040503050406030204" pitchFamily="18" charset="0"/>
                                <a:ea typeface="Cambria Math" panose="02040503050406030204" pitchFamily="18" charset="0"/>
                              </a:rPr>
                              <m:t>2</m:t>
                            </m:r>
                          </m:den>
                        </m:f>
                      </m:e>
                    </m:d>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ln</m:t>
                            </m:r>
                          </m:fName>
                          <m:e>
                            <m:r>
                              <a:rPr lang="en-US" altLang="zh-TW" i="1">
                                <a:latin typeface="Cambria Math" panose="02040503050406030204" pitchFamily="18" charset="0"/>
                                <a:ea typeface="Cambria Math" panose="02040503050406030204" pitchFamily="18" charset="0"/>
                              </a:rPr>
                              <m:t>2</m:t>
                            </m:r>
                          </m:e>
                        </m:func>
                      </m:den>
                    </m:f>
                    <m:d>
                      <m:dPr>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2</m:t>
                            </m:r>
                          </m:num>
                          <m:den>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−1</m:t>
                            </m:r>
                          </m:den>
                        </m:f>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2</m:t>
                            </m:r>
                          </m:num>
                          <m:den>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den>
                        </m:f>
                      </m:e>
                    </m:d>
                    <m:r>
                      <a:rPr lang="en-US" altLang="zh-TW" b="0" i="1" smtClean="0">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ln</m:t>
                            </m:r>
                          </m:fName>
                          <m:e>
                            <m:r>
                              <a:rPr lang="en-US" altLang="zh-TW" i="1">
                                <a:latin typeface="Cambria Math" panose="02040503050406030204" pitchFamily="18" charset="0"/>
                                <a:ea typeface="Cambria Math" panose="02040503050406030204" pitchFamily="18" charset="0"/>
                              </a:rPr>
                              <m:t>2</m:t>
                            </m:r>
                          </m:e>
                        </m:func>
                      </m:den>
                    </m:f>
                    <m:r>
                      <a:rPr lang="en-US" altLang="zh-TW" i="1" smtClean="0">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4</m:t>
                        </m:r>
                      </m:num>
                      <m:den>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den>
                    </m:f>
                    <m:r>
                      <a:rPr lang="en-US" altLang="zh-TW" b="0" i="1" smtClean="0">
                        <a:latin typeface="Cambria Math" panose="02040503050406030204" pitchFamily="18" charset="0"/>
                        <a:ea typeface="Cambria Math" panose="02040503050406030204" pitchFamily="18" charset="0"/>
                      </a:rPr>
                      <m:t>&gt;0</m:t>
                    </m:r>
                  </m:oMath>
                </a14:m>
                <a:endParaRPr lang="zh-TW" altLang="en-US" dirty="0"/>
              </a:p>
            </p:txBody>
          </p:sp>
        </mc:Choice>
        <mc:Fallback xmlns="">
          <p:sp>
            <p:nvSpPr>
              <p:cNvPr id="3" name="內容版面配置區 2">
                <a:extLst>
                  <a:ext uri="{FF2B5EF4-FFF2-40B4-BE49-F238E27FC236}">
                    <a16:creationId xmlns:a16="http://schemas.microsoft.com/office/drawing/2014/main" id="{DD0537FB-E79E-4FBC-9590-69B5B9C60115}"/>
                  </a:ext>
                </a:extLst>
              </p:cNvPr>
              <p:cNvSpPr>
                <a:spLocks noGrp="1" noRot="1" noChangeAspect="1" noMove="1" noResize="1" noEditPoints="1" noAdjustHandles="1" noChangeArrowheads="1" noChangeShapeType="1" noTextEdit="1"/>
              </p:cNvSpPr>
              <p:nvPr>
                <p:ph idx="1"/>
              </p:nvPr>
            </p:nvSpPr>
            <p:spPr>
              <a:xfrm>
                <a:off x="609600" y="184558"/>
                <a:ext cx="10972800" cy="5836731"/>
              </a:xfrm>
              <a:blipFill>
                <a:blip r:embed="rId2"/>
                <a:stretch>
                  <a:fillRect l="-1278" t="-13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2ECE4F8C-0B5C-4647-B0B0-DE063D4FBEE2}"/>
                  </a:ext>
                </a:extLst>
              </p:cNvPr>
              <p:cNvSpPr txBox="1"/>
              <p:nvPr/>
            </p:nvSpPr>
            <p:spPr>
              <a:xfrm>
                <a:off x="10626379" y="5220269"/>
                <a:ext cx="1565621" cy="369332"/>
              </a:xfrm>
              <a:prstGeom prst="rect">
                <a:avLst/>
              </a:prstGeom>
              <a:noFill/>
            </p:spPr>
            <p:txBody>
              <a:bodyPr wrap="none" rtlCol="0">
                <a:spAutoFit/>
              </a:bodyPr>
              <a:lstStyle/>
              <a:p>
                <a:r>
                  <a:rPr lang="en-US" altLang="zh-TW" dirty="0">
                    <a:solidFill>
                      <a:srgbClr val="FF0000"/>
                    </a:solidFill>
                  </a:rPr>
                  <a:t>(Since </a:t>
                </a:r>
                <a14:m>
                  <m:oMath xmlns:m="http://schemas.openxmlformats.org/officeDocument/2006/math">
                    <m:r>
                      <a:rPr lang="en-US" altLang="zh-TW" b="0" i="1" smtClean="0">
                        <a:solidFill>
                          <a:srgbClr val="FF0000"/>
                        </a:solidFill>
                        <a:latin typeface="Cambria Math" panose="02040503050406030204" pitchFamily="18" charset="0"/>
                      </a:rPr>
                      <m:t>𝑛</m:t>
                    </m:r>
                    <m:r>
                      <a:rPr lang="en-US" altLang="zh-TW" b="0" i="1" smtClean="0">
                        <a:solidFill>
                          <a:srgbClr val="FF0000"/>
                        </a:solidFill>
                        <a:latin typeface="Cambria Math" panose="02040503050406030204" pitchFamily="18" charset="0"/>
                        <a:ea typeface="Cambria Math" panose="02040503050406030204" pitchFamily="18" charset="0"/>
                      </a:rPr>
                      <m:t>≥2)</m:t>
                    </m:r>
                  </m:oMath>
                </a14:m>
                <a:endParaRPr lang="zh-TW" altLang="en-US" dirty="0">
                  <a:solidFill>
                    <a:srgbClr val="FF0000"/>
                  </a:solidFill>
                </a:endParaRPr>
              </a:p>
            </p:txBody>
          </p:sp>
        </mc:Choice>
        <mc:Fallback xmlns="">
          <p:sp>
            <p:nvSpPr>
              <p:cNvPr id="6" name="文字方塊 5">
                <a:extLst>
                  <a:ext uri="{FF2B5EF4-FFF2-40B4-BE49-F238E27FC236}">
                    <a16:creationId xmlns:a16="http://schemas.microsoft.com/office/drawing/2014/main" id="{2ECE4F8C-0B5C-4647-B0B0-DE063D4FBEE2}"/>
                  </a:ext>
                </a:extLst>
              </p:cNvPr>
              <p:cNvSpPr txBox="1">
                <a:spLocks noRot="1" noChangeAspect="1" noMove="1" noResize="1" noEditPoints="1" noAdjustHandles="1" noChangeArrowheads="1" noChangeShapeType="1" noTextEdit="1"/>
              </p:cNvSpPr>
              <p:nvPr/>
            </p:nvSpPr>
            <p:spPr>
              <a:xfrm>
                <a:off x="10626379" y="5220269"/>
                <a:ext cx="1565621" cy="369332"/>
              </a:xfrm>
              <a:prstGeom prst="rect">
                <a:avLst/>
              </a:prstGeom>
              <a:blipFill>
                <a:blip r:embed="rId3"/>
                <a:stretch>
                  <a:fillRect l="-3113" t="-8197" r="-389" b="-24590"/>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65AD7E5F-FD70-46EA-9400-AA25F35B9FE5}"/>
              </a:ext>
            </a:extLst>
          </p:cNvPr>
          <p:cNvSpPr>
            <a:spLocks noGrp="1"/>
          </p:cNvSpPr>
          <p:nvPr>
            <p:ph type="sldNum" sz="quarter" idx="12"/>
          </p:nvPr>
        </p:nvSpPr>
        <p:spPr/>
        <p:txBody>
          <a:bodyPr/>
          <a:lstStyle/>
          <a:p>
            <a:fld id="{C087288C-9883-4D44-B068-F26062673494}" type="slidenum">
              <a:rPr lang="zh-TW" altLang="en-US" smtClean="0"/>
              <a:t>49</a:t>
            </a:fld>
            <a:endParaRPr lang="zh-TW" altLang="en-US"/>
          </a:p>
        </p:txBody>
      </p:sp>
    </p:spTree>
    <p:extLst>
      <p:ext uri="{BB962C8B-B14F-4D97-AF65-F5344CB8AC3E}">
        <p14:creationId xmlns:p14="http://schemas.microsoft.com/office/powerpoint/2010/main" val="445959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5F36C04-2BBA-44CE-8B6D-0F8B610646D7}"/>
                  </a:ext>
                </a:extLst>
              </p:cNvPr>
              <p:cNvSpPr>
                <a:spLocks noGrp="1"/>
              </p:cNvSpPr>
              <p:nvPr>
                <p:ph idx="1"/>
              </p:nvPr>
            </p:nvSpPr>
            <p:spPr>
              <a:xfrm>
                <a:off x="609600" y="142613"/>
                <a:ext cx="10972800" cy="5878676"/>
              </a:xfrm>
            </p:spPr>
            <p:txBody>
              <a:bodyPr/>
              <a:lstStyle/>
              <a:p>
                <a:r>
                  <a:rPr lang="en-US" altLang="zh-TW" dirty="0"/>
                  <a:t>Partitioning</a:t>
                </a:r>
              </a:p>
              <a:p>
                <a:pPr lvl="1"/>
                <a:r>
                  <a:rPr lang="en-US" altLang="zh-TW" dirty="0"/>
                  <a:t>Partition subarray </a:t>
                </a:r>
                <a14:m>
                  <m:oMath xmlns:m="http://schemas.openxmlformats.org/officeDocument/2006/math">
                    <m:r>
                      <a:rPr lang="en-US" altLang="zh-TW" b="0" i="1" smtClean="0">
                        <a:latin typeface="Cambria Math" panose="02040503050406030204" pitchFamily="18" charset="0"/>
                      </a:rPr>
                      <m:t>𝐴</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𝑝</m:t>
                        </m:r>
                        <m:r>
                          <a:rPr lang="en-US" altLang="zh-TW" b="0" i="1" smtClean="0">
                            <a:latin typeface="Cambria Math" panose="02040503050406030204" pitchFamily="18" charset="0"/>
                          </a:rPr>
                          <m:t>…</m:t>
                        </m:r>
                        <m:r>
                          <a:rPr lang="en-US" altLang="zh-TW" b="0" i="1" smtClean="0">
                            <a:latin typeface="Cambria Math" panose="02040503050406030204" pitchFamily="18" charset="0"/>
                          </a:rPr>
                          <m:t>𝑟</m:t>
                        </m:r>
                      </m:e>
                    </m:d>
                  </m:oMath>
                </a14:m>
                <a:r>
                  <a:rPr lang="en-US" altLang="zh-TW" dirty="0"/>
                  <a:t> by the following procedure:</a:t>
                </a:r>
              </a:p>
              <a:p>
                <a:endParaRPr lang="zh-TW" altLang="en-US" dirty="0"/>
              </a:p>
            </p:txBody>
          </p:sp>
        </mc:Choice>
        <mc:Fallback xmlns="">
          <p:sp>
            <p:nvSpPr>
              <p:cNvPr id="3" name="內容版面配置區 2">
                <a:extLst>
                  <a:ext uri="{FF2B5EF4-FFF2-40B4-BE49-F238E27FC236}">
                    <a16:creationId xmlns:a16="http://schemas.microsoft.com/office/drawing/2014/main" id="{35F36C04-2BBA-44CE-8B6D-0F8B610646D7}"/>
                  </a:ext>
                </a:extLst>
              </p:cNvPr>
              <p:cNvSpPr>
                <a:spLocks noGrp="1" noRot="1" noChangeAspect="1" noMove="1" noResize="1" noEditPoints="1" noAdjustHandles="1" noChangeArrowheads="1" noChangeShapeType="1" noTextEdit="1"/>
              </p:cNvSpPr>
              <p:nvPr>
                <p:ph idx="1"/>
              </p:nvPr>
            </p:nvSpPr>
            <p:spPr>
              <a:xfrm>
                <a:off x="609600" y="142613"/>
                <a:ext cx="10972800" cy="5878676"/>
              </a:xfrm>
              <a:blipFill>
                <a:blip r:embed="rId2"/>
                <a:stretch>
                  <a:fillRect l="-1278" t="-1347"/>
                </a:stretch>
              </a:blipFill>
            </p:spPr>
            <p:txBody>
              <a:bodyPr/>
              <a:lstStyle/>
              <a:p>
                <a:r>
                  <a:rPr lang="zh-TW" altLang="en-US">
                    <a:noFill/>
                  </a:rPr>
                  <a:t> </a:t>
                </a:r>
              </a:p>
            </p:txBody>
          </p:sp>
        </mc:Fallback>
      </mc:AlternateContent>
      <p:pic>
        <p:nvPicPr>
          <p:cNvPr id="4" name="內容版面配置區 4">
            <a:extLst>
              <a:ext uri="{FF2B5EF4-FFF2-40B4-BE49-F238E27FC236}">
                <a16:creationId xmlns:a16="http://schemas.microsoft.com/office/drawing/2014/main" id="{1541E1BB-502F-47F9-843D-42411C5AA7C8}"/>
              </a:ext>
            </a:extLst>
          </p:cNvPr>
          <p:cNvPicPr>
            <a:picLocks noChangeAspect="1"/>
          </p:cNvPicPr>
          <p:nvPr/>
        </p:nvPicPr>
        <p:blipFill>
          <a:blip r:embed="rId3"/>
          <a:stretch>
            <a:fillRect/>
          </a:stretch>
        </p:blipFill>
        <p:spPr>
          <a:xfrm>
            <a:off x="609600" y="1433946"/>
            <a:ext cx="10972800" cy="3990108"/>
          </a:xfrm>
          <a:prstGeom prst="rect">
            <a:avLst/>
          </a:prstGeom>
        </p:spPr>
      </p:pic>
      <p:sp>
        <p:nvSpPr>
          <p:cNvPr id="2" name="投影片編號版面配置區 1">
            <a:extLst>
              <a:ext uri="{FF2B5EF4-FFF2-40B4-BE49-F238E27FC236}">
                <a16:creationId xmlns:a16="http://schemas.microsoft.com/office/drawing/2014/main" id="{A9699A11-147A-493A-894C-639B9CBACD33}"/>
              </a:ext>
            </a:extLst>
          </p:cNvPr>
          <p:cNvSpPr>
            <a:spLocks noGrp="1"/>
          </p:cNvSpPr>
          <p:nvPr>
            <p:ph type="sldNum" sz="quarter" idx="12"/>
          </p:nvPr>
        </p:nvSpPr>
        <p:spPr/>
        <p:txBody>
          <a:bodyPr/>
          <a:lstStyle/>
          <a:p>
            <a:fld id="{C087288C-9883-4D44-B068-F26062673494}" type="slidenum">
              <a:rPr lang="zh-TW" altLang="en-US" smtClean="0"/>
              <a:t>5</a:t>
            </a:fld>
            <a:endParaRPr lang="zh-TW" altLang="en-US"/>
          </a:p>
        </p:txBody>
      </p:sp>
    </p:spTree>
    <p:extLst>
      <p:ext uri="{BB962C8B-B14F-4D97-AF65-F5344CB8AC3E}">
        <p14:creationId xmlns:p14="http://schemas.microsoft.com/office/powerpoint/2010/main" val="4107317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32938A-BBFA-4538-9FCE-D912A8373BBC}"/>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9668EF5-4F95-4CF7-8A73-6C421BB4B28E}"/>
                  </a:ext>
                </a:extLst>
              </p:cNvPr>
              <p:cNvSpPr>
                <a:spLocks noGrp="1"/>
              </p:cNvSpPr>
              <p:nvPr>
                <p:ph idx="1"/>
              </p:nvPr>
            </p:nvSpPr>
            <p:spPr/>
            <p:txBody>
              <a:bodyPr/>
              <a:lstStyle/>
              <a:p>
                <a:r>
                  <a:rPr lang="en-US" altLang="zh-TW" dirty="0"/>
                  <a:t>PARTITION always selects the last element </a:t>
                </a:r>
                <a14:m>
                  <m:oMath xmlns:m="http://schemas.openxmlformats.org/officeDocument/2006/math">
                    <m:r>
                      <a:rPr lang="en-US" altLang="zh-TW" b="0" i="1" smtClean="0">
                        <a:latin typeface="Cambria Math" panose="02040503050406030204" pitchFamily="18" charset="0"/>
                      </a:rPr>
                      <m:t>𝐴</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𝑟</m:t>
                        </m:r>
                      </m:e>
                    </m:d>
                  </m:oMath>
                </a14:m>
                <a:r>
                  <a:rPr lang="en-US" altLang="zh-TW" dirty="0"/>
                  <a:t> in the subarray </a:t>
                </a:r>
                <a14:m>
                  <m:oMath xmlns:m="http://schemas.openxmlformats.org/officeDocument/2006/math">
                    <m:r>
                      <a:rPr lang="en-US" altLang="zh-TW" i="1">
                        <a:latin typeface="Cambria Math" panose="02040503050406030204" pitchFamily="18" charset="0"/>
                      </a:rPr>
                      <m:t>𝐴</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𝑝</m:t>
                        </m:r>
                        <m:r>
                          <a:rPr lang="en-US" altLang="zh-TW" b="0" i="1" smtClean="0">
                            <a:latin typeface="Cambria Math" panose="02040503050406030204" pitchFamily="18" charset="0"/>
                          </a:rPr>
                          <m:t>…</m:t>
                        </m:r>
                        <m:r>
                          <a:rPr lang="en-US" altLang="zh-TW" i="1">
                            <a:latin typeface="Cambria Math" panose="02040503050406030204" pitchFamily="18" charset="0"/>
                          </a:rPr>
                          <m:t>𝑟</m:t>
                        </m:r>
                      </m:e>
                    </m:d>
                  </m:oMath>
                </a14:m>
                <a:r>
                  <a:rPr lang="en-US" altLang="zh-TW" dirty="0"/>
                  <a:t> as the </a:t>
                </a:r>
                <a:r>
                  <a:rPr lang="en-US" altLang="zh-TW" dirty="0">
                    <a:solidFill>
                      <a:srgbClr val="FF0000"/>
                    </a:solidFill>
                  </a:rPr>
                  <a:t>pivot</a:t>
                </a:r>
                <a:r>
                  <a:rPr lang="en-US" altLang="zh-TW" dirty="0"/>
                  <a:t>—the element around which to partition.</a:t>
                </a:r>
              </a:p>
              <a:p>
                <a:endParaRPr lang="zh-TW" altLang="en-US" dirty="0"/>
              </a:p>
            </p:txBody>
          </p:sp>
        </mc:Choice>
        <mc:Fallback xmlns="">
          <p:sp>
            <p:nvSpPr>
              <p:cNvPr id="3" name="內容版面配置區 2">
                <a:extLst>
                  <a:ext uri="{FF2B5EF4-FFF2-40B4-BE49-F238E27FC236}">
                    <a16:creationId xmlns:a16="http://schemas.microsoft.com/office/drawing/2014/main" id="{79668EF5-4F95-4CF7-8A73-6C421BB4B28E}"/>
                  </a:ext>
                </a:extLst>
              </p:cNvPr>
              <p:cNvSpPr>
                <a:spLocks noGrp="1" noRot="1" noChangeAspect="1" noMove="1" noResize="1" noEditPoints="1" noAdjustHandles="1" noChangeArrowheads="1" noChangeShapeType="1" noTextEdit="1"/>
              </p:cNvSpPr>
              <p:nvPr>
                <p:ph idx="1"/>
              </p:nvPr>
            </p:nvSpPr>
            <p:spPr>
              <a:blipFill>
                <a:blip r:embed="rId2"/>
                <a:stretch>
                  <a:fillRect l="-1278"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6F276832-138B-4FFD-8AF1-3BEFB55BAE1D}"/>
              </a:ext>
            </a:extLst>
          </p:cNvPr>
          <p:cNvSpPr>
            <a:spLocks noGrp="1"/>
          </p:cNvSpPr>
          <p:nvPr>
            <p:ph type="sldNum" sz="quarter" idx="12"/>
          </p:nvPr>
        </p:nvSpPr>
        <p:spPr/>
        <p:txBody>
          <a:bodyPr/>
          <a:lstStyle/>
          <a:p>
            <a:fld id="{C087288C-9883-4D44-B068-F26062673494}" type="slidenum">
              <a:rPr lang="zh-TW" altLang="en-US" smtClean="0"/>
              <a:t>6</a:t>
            </a:fld>
            <a:endParaRPr lang="zh-TW" altLang="en-US"/>
          </a:p>
        </p:txBody>
      </p:sp>
    </p:spTree>
    <p:extLst>
      <p:ext uri="{BB962C8B-B14F-4D97-AF65-F5344CB8AC3E}">
        <p14:creationId xmlns:p14="http://schemas.microsoft.com/office/powerpoint/2010/main" val="59537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D5E91D-29DA-4210-844B-5AEF7C2AF69D}"/>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51736652-6663-45DB-8914-BB420B8ADD7B}"/>
                  </a:ext>
                </a:extLst>
              </p:cNvPr>
              <p:cNvSpPr>
                <a:spLocks noGrp="1"/>
              </p:cNvSpPr>
              <p:nvPr>
                <p:ph idx="1"/>
              </p:nvPr>
            </p:nvSpPr>
            <p:spPr/>
            <p:txBody>
              <a:bodyPr>
                <a:normAutofit fontScale="85000" lnSpcReduction="10000"/>
              </a:bodyPr>
              <a:lstStyle/>
              <a:p>
                <a:r>
                  <a:rPr lang="en-US" altLang="zh-TW" dirty="0"/>
                  <a:t>As the procedure executes, the array is partitioned into four regions, some of which may be empty:</a:t>
                </a:r>
              </a:p>
              <a:p>
                <a:r>
                  <a:rPr lang="en-US" altLang="zh-TW" b="1" dirty="0"/>
                  <a:t>Loop invariant</a:t>
                </a:r>
                <a:r>
                  <a:rPr lang="en-US" altLang="zh-TW" dirty="0"/>
                  <a:t>:</a:t>
                </a:r>
              </a:p>
              <a:p>
                <a:pPr lvl="1"/>
                <a:r>
                  <a:rPr lang="en-US" altLang="zh-TW" dirty="0"/>
                  <a:t>All entries in </a:t>
                </a:r>
                <a14:m>
                  <m:oMath xmlns:m="http://schemas.openxmlformats.org/officeDocument/2006/math">
                    <m:r>
                      <a:rPr lang="en-US" altLang="zh-TW" b="0" i="1" smtClean="0">
                        <a:latin typeface="Cambria Math" panose="02040503050406030204" pitchFamily="18" charset="0"/>
                      </a:rPr>
                      <m:t>𝐴</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𝑝</m:t>
                        </m:r>
                        <m:r>
                          <a:rPr lang="en-US" altLang="zh-TW" b="0" i="1" smtClean="0">
                            <a:latin typeface="Cambria Math" panose="02040503050406030204" pitchFamily="18" charset="0"/>
                          </a:rPr>
                          <m:t>…</m:t>
                        </m:r>
                        <m:r>
                          <a:rPr lang="en-US" altLang="zh-TW" b="0" i="1" smtClean="0">
                            <a:latin typeface="Cambria Math" panose="02040503050406030204" pitchFamily="18" charset="0"/>
                          </a:rPr>
                          <m:t>𝑖</m:t>
                        </m:r>
                      </m:e>
                    </m:d>
                  </m:oMath>
                </a14:m>
                <a:r>
                  <a:rPr lang="en-US" altLang="zh-TW" dirty="0"/>
                  <a:t> are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𝑝𝑖𝑣𝑜𝑡</m:t>
                    </m:r>
                  </m:oMath>
                </a14:m>
                <a:r>
                  <a:rPr lang="en-US" altLang="zh-TW" dirty="0"/>
                  <a:t>.</a:t>
                </a:r>
              </a:p>
              <a:p>
                <a:pPr lvl="1"/>
                <a:r>
                  <a:rPr lang="en-US" altLang="zh-TW" dirty="0"/>
                  <a:t>All entries in </a:t>
                </a:r>
                <a14:m>
                  <m:oMath xmlns:m="http://schemas.openxmlformats.org/officeDocument/2006/math">
                    <m:r>
                      <a:rPr lang="en-US" altLang="zh-TW" i="1">
                        <a:latin typeface="Cambria Math" panose="02040503050406030204" pitchFamily="18" charset="0"/>
                      </a:rPr>
                      <m:t>𝐴</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𝑖</m:t>
                        </m:r>
                        <m:r>
                          <a:rPr lang="en-US" altLang="zh-TW" b="0" i="1" smtClean="0">
                            <a:latin typeface="Cambria Math" panose="02040503050406030204" pitchFamily="18" charset="0"/>
                          </a:rPr>
                          <m:t>+1…</m:t>
                        </m:r>
                        <m:r>
                          <a:rPr lang="en-US" altLang="zh-TW" b="0" i="1" smtClean="0">
                            <a:latin typeface="Cambria Math" panose="02040503050406030204" pitchFamily="18" charset="0"/>
                          </a:rPr>
                          <m:t>𝑗</m:t>
                        </m:r>
                        <m:r>
                          <a:rPr lang="en-US" altLang="zh-TW" b="0" i="1" smtClean="0">
                            <a:latin typeface="Cambria Math" panose="02040503050406030204" pitchFamily="18" charset="0"/>
                          </a:rPr>
                          <m:t>−1</m:t>
                        </m:r>
                      </m:e>
                    </m:d>
                  </m:oMath>
                </a14:m>
                <a:r>
                  <a:rPr lang="en-US" altLang="zh-TW" dirty="0"/>
                  <a:t> are </a:t>
                </a:r>
                <a14:m>
                  <m:oMath xmlns:m="http://schemas.openxmlformats.org/officeDocument/2006/math">
                    <m:r>
                      <a:rPr lang="en-US" altLang="zh-TW" b="0" i="1" smtClean="0">
                        <a:latin typeface="Cambria Math" panose="02040503050406030204" pitchFamily="18" charset="0"/>
                        <a:ea typeface="Cambria Math" panose="02040503050406030204" pitchFamily="18" charset="0"/>
                      </a:rPr>
                      <m:t>&gt;</m:t>
                    </m:r>
                    <m:r>
                      <a:rPr lang="en-US" altLang="zh-TW" b="0" i="1" smtClean="0">
                        <a:latin typeface="Cambria Math" panose="02040503050406030204" pitchFamily="18" charset="0"/>
                        <a:ea typeface="Cambria Math" panose="02040503050406030204" pitchFamily="18" charset="0"/>
                      </a:rPr>
                      <m:t>𝑝𝑖𝑣𝑜𝑡</m:t>
                    </m:r>
                  </m:oMath>
                </a14:m>
                <a:r>
                  <a:rPr lang="en-US" altLang="zh-TW" dirty="0"/>
                  <a:t>.</a:t>
                </a:r>
              </a:p>
              <a:p>
                <a:pPr lvl="1"/>
                <a14:m>
                  <m:oMath xmlns:m="http://schemas.openxmlformats.org/officeDocument/2006/math">
                    <m:r>
                      <a:rPr lang="en-US" altLang="zh-TW" b="0" i="1" smtClean="0">
                        <a:latin typeface="Cambria Math" panose="02040503050406030204" pitchFamily="18" charset="0"/>
                      </a:rPr>
                      <m:t>𝐴</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𝑟</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𝑝𝑖𝑣𝑜𝑡</m:t>
                    </m:r>
                  </m:oMath>
                </a14:m>
                <a:r>
                  <a:rPr lang="en-US" altLang="zh-TW" dirty="0"/>
                  <a:t>.</a:t>
                </a:r>
              </a:p>
              <a:p>
                <a:endParaRPr lang="en-US" altLang="zh-TW" dirty="0"/>
              </a:p>
              <a:p>
                <a:r>
                  <a:rPr lang="en-US" altLang="zh-TW" dirty="0"/>
                  <a:t>It’s not needed as part of the loop invariant, but the fourth region is </a:t>
                </a:r>
                <a14:m>
                  <m:oMath xmlns:m="http://schemas.openxmlformats.org/officeDocument/2006/math">
                    <m:r>
                      <a:rPr lang="en-US" altLang="zh-TW" b="0" i="1" smtClean="0">
                        <a:latin typeface="Cambria Math" panose="02040503050406030204" pitchFamily="18" charset="0"/>
                      </a:rPr>
                      <m:t>𝐴</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𝑗</m:t>
                        </m:r>
                        <m:r>
                          <a:rPr lang="en-US" altLang="zh-TW" b="0" i="1" smtClean="0">
                            <a:latin typeface="Cambria Math" panose="02040503050406030204" pitchFamily="18" charset="0"/>
                          </a:rPr>
                          <m:t>…</m:t>
                        </m:r>
                        <m:r>
                          <a:rPr lang="en-US" altLang="zh-TW" b="0" i="1" smtClean="0">
                            <a:latin typeface="Cambria Math" panose="02040503050406030204" pitchFamily="18" charset="0"/>
                          </a:rPr>
                          <m:t>𝑟</m:t>
                        </m:r>
                        <m:r>
                          <a:rPr lang="en-US" altLang="zh-TW" b="0" i="1" smtClean="0">
                            <a:latin typeface="Cambria Math" panose="02040503050406030204" pitchFamily="18" charset="0"/>
                          </a:rPr>
                          <m:t>−1</m:t>
                        </m:r>
                      </m:e>
                    </m:d>
                  </m:oMath>
                </a14:m>
                <a:r>
                  <a:rPr lang="en-US" altLang="zh-TW" dirty="0"/>
                  <a:t>, whose entries have not yet been examined, and so we don’t know how they compare to the pivot.</a:t>
                </a:r>
              </a:p>
              <a:p>
                <a:endParaRPr lang="zh-TW" altLang="en-US" dirty="0"/>
              </a:p>
            </p:txBody>
          </p:sp>
        </mc:Choice>
        <mc:Fallback xmlns="">
          <p:sp>
            <p:nvSpPr>
              <p:cNvPr id="3" name="內容版面配置區 2">
                <a:extLst>
                  <a:ext uri="{FF2B5EF4-FFF2-40B4-BE49-F238E27FC236}">
                    <a16:creationId xmlns:a16="http://schemas.microsoft.com/office/drawing/2014/main" id="{51736652-6663-45DB-8914-BB420B8ADD7B}"/>
                  </a:ext>
                </a:extLst>
              </p:cNvPr>
              <p:cNvSpPr>
                <a:spLocks noGrp="1" noRot="1" noChangeAspect="1" noMove="1" noResize="1" noEditPoints="1" noAdjustHandles="1" noChangeArrowheads="1" noChangeShapeType="1" noTextEdit="1"/>
              </p:cNvSpPr>
              <p:nvPr>
                <p:ph idx="1"/>
              </p:nvPr>
            </p:nvSpPr>
            <p:spPr>
              <a:blipFill>
                <a:blip r:embed="rId2"/>
                <a:stretch>
                  <a:fillRect l="-944" t="-2207" r="-33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B59F74DA-CACD-4418-9DE4-F469EA9864A7}"/>
              </a:ext>
            </a:extLst>
          </p:cNvPr>
          <p:cNvSpPr>
            <a:spLocks noGrp="1"/>
          </p:cNvSpPr>
          <p:nvPr>
            <p:ph type="sldNum" sz="quarter" idx="12"/>
          </p:nvPr>
        </p:nvSpPr>
        <p:spPr/>
        <p:txBody>
          <a:bodyPr/>
          <a:lstStyle/>
          <a:p>
            <a:fld id="{C087288C-9883-4D44-B068-F26062673494}" type="slidenum">
              <a:rPr lang="zh-TW" altLang="en-US" smtClean="0"/>
              <a:t>7</a:t>
            </a:fld>
            <a:endParaRPr lang="zh-TW" altLang="en-US"/>
          </a:p>
        </p:txBody>
      </p:sp>
    </p:spTree>
    <p:extLst>
      <p:ext uri="{BB962C8B-B14F-4D97-AF65-F5344CB8AC3E}">
        <p14:creationId xmlns:p14="http://schemas.microsoft.com/office/powerpoint/2010/main" val="664942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266276F-EBAD-4912-BA08-6D2BEC86CBD1}"/>
              </a:ext>
            </a:extLst>
          </p:cNvPr>
          <p:cNvSpPr>
            <a:spLocks noGrp="1"/>
          </p:cNvSpPr>
          <p:nvPr>
            <p:ph idx="1"/>
          </p:nvPr>
        </p:nvSpPr>
        <p:spPr>
          <a:xfrm>
            <a:off x="609600" y="159391"/>
            <a:ext cx="10972800" cy="5861898"/>
          </a:xfrm>
        </p:spPr>
        <p:txBody>
          <a:bodyPr/>
          <a:lstStyle/>
          <a:p>
            <a:r>
              <a:rPr lang="en-US" altLang="zh-TW" dirty="0"/>
              <a:t>Example: On an 8-element subarray.</a:t>
            </a:r>
          </a:p>
          <a:p>
            <a:endParaRPr lang="zh-TW" altLang="en-US" dirty="0"/>
          </a:p>
        </p:txBody>
      </p:sp>
      <p:sp>
        <p:nvSpPr>
          <p:cNvPr id="4" name="Rectangle 128">
            <a:extLst>
              <a:ext uri="{FF2B5EF4-FFF2-40B4-BE49-F238E27FC236}">
                <a16:creationId xmlns:a16="http://schemas.microsoft.com/office/drawing/2014/main" id="{6BB2EB41-21DF-4D47-9C64-D60A7797DB93}"/>
              </a:ext>
            </a:extLst>
          </p:cNvPr>
          <p:cNvSpPr>
            <a:spLocks noChangeArrowheads="1"/>
          </p:cNvSpPr>
          <p:nvPr/>
        </p:nvSpPr>
        <p:spPr bwMode="auto">
          <a:xfrm>
            <a:off x="1939926" y="1382697"/>
            <a:ext cx="5184775" cy="331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5" name="Line 129">
            <a:extLst>
              <a:ext uri="{FF2B5EF4-FFF2-40B4-BE49-F238E27FC236}">
                <a16:creationId xmlns:a16="http://schemas.microsoft.com/office/drawing/2014/main" id="{78F3A164-F477-42DD-A065-9AB01097FEC2}"/>
              </a:ext>
            </a:extLst>
          </p:cNvPr>
          <p:cNvSpPr>
            <a:spLocks noChangeShapeType="1"/>
          </p:cNvSpPr>
          <p:nvPr/>
        </p:nvSpPr>
        <p:spPr bwMode="auto">
          <a:xfrm>
            <a:off x="4532313" y="1382697"/>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130">
            <a:extLst>
              <a:ext uri="{FF2B5EF4-FFF2-40B4-BE49-F238E27FC236}">
                <a16:creationId xmlns:a16="http://schemas.microsoft.com/office/drawing/2014/main" id="{04F31973-7BC3-4756-8F9E-31450B9B1DB5}"/>
              </a:ext>
            </a:extLst>
          </p:cNvPr>
          <p:cNvSpPr>
            <a:spLocks noChangeShapeType="1"/>
          </p:cNvSpPr>
          <p:nvPr/>
        </p:nvSpPr>
        <p:spPr bwMode="auto">
          <a:xfrm>
            <a:off x="5180013" y="1382697"/>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 name="Line 131">
            <a:extLst>
              <a:ext uri="{FF2B5EF4-FFF2-40B4-BE49-F238E27FC236}">
                <a16:creationId xmlns:a16="http://schemas.microsoft.com/office/drawing/2014/main" id="{20C19411-3ABB-4AFF-BECB-BEB5CE3BD15C}"/>
              </a:ext>
            </a:extLst>
          </p:cNvPr>
          <p:cNvSpPr>
            <a:spLocks noChangeShapeType="1"/>
          </p:cNvSpPr>
          <p:nvPr/>
        </p:nvSpPr>
        <p:spPr bwMode="auto">
          <a:xfrm>
            <a:off x="5827713" y="1382697"/>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 name="Line 132">
            <a:extLst>
              <a:ext uri="{FF2B5EF4-FFF2-40B4-BE49-F238E27FC236}">
                <a16:creationId xmlns:a16="http://schemas.microsoft.com/office/drawing/2014/main" id="{187714A2-20DC-4C0F-9892-1F0CC0AE1B44}"/>
              </a:ext>
            </a:extLst>
          </p:cNvPr>
          <p:cNvSpPr>
            <a:spLocks noChangeShapeType="1"/>
          </p:cNvSpPr>
          <p:nvPr/>
        </p:nvSpPr>
        <p:spPr bwMode="auto">
          <a:xfrm>
            <a:off x="6477000" y="1382697"/>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 name="Line 133">
            <a:extLst>
              <a:ext uri="{FF2B5EF4-FFF2-40B4-BE49-F238E27FC236}">
                <a16:creationId xmlns:a16="http://schemas.microsoft.com/office/drawing/2014/main" id="{10723A5D-2AB4-44B4-871A-30CD4C02FA03}"/>
              </a:ext>
            </a:extLst>
          </p:cNvPr>
          <p:cNvSpPr>
            <a:spLocks noChangeShapeType="1"/>
          </p:cNvSpPr>
          <p:nvPr/>
        </p:nvSpPr>
        <p:spPr bwMode="auto">
          <a:xfrm>
            <a:off x="3884613" y="1382697"/>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 name="Line 134">
            <a:extLst>
              <a:ext uri="{FF2B5EF4-FFF2-40B4-BE49-F238E27FC236}">
                <a16:creationId xmlns:a16="http://schemas.microsoft.com/office/drawing/2014/main" id="{EE0EDD31-3A3A-4F30-8F4A-055E8DC8FDE8}"/>
              </a:ext>
            </a:extLst>
          </p:cNvPr>
          <p:cNvSpPr>
            <a:spLocks noChangeShapeType="1"/>
          </p:cNvSpPr>
          <p:nvPr/>
        </p:nvSpPr>
        <p:spPr bwMode="auto">
          <a:xfrm>
            <a:off x="3235325" y="1382697"/>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1" name="Line 135">
            <a:extLst>
              <a:ext uri="{FF2B5EF4-FFF2-40B4-BE49-F238E27FC236}">
                <a16:creationId xmlns:a16="http://schemas.microsoft.com/office/drawing/2014/main" id="{AD5D0C6C-EA0F-4D23-BC30-2F99CD7C90D2}"/>
              </a:ext>
            </a:extLst>
          </p:cNvPr>
          <p:cNvSpPr>
            <a:spLocks noChangeShapeType="1"/>
          </p:cNvSpPr>
          <p:nvPr/>
        </p:nvSpPr>
        <p:spPr bwMode="auto">
          <a:xfrm>
            <a:off x="2587625" y="1382697"/>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2" name="Text Box 136">
            <a:extLst>
              <a:ext uri="{FF2B5EF4-FFF2-40B4-BE49-F238E27FC236}">
                <a16:creationId xmlns:a16="http://schemas.microsoft.com/office/drawing/2014/main" id="{54EAE162-0582-4F7F-B62B-D1225ABCFBAC}"/>
              </a:ext>
            </a:extLst>
          </p:cNvPr>
          <p:cNvSpPr txBox="1">
            <a:spLocks noChangeArrowheads="1"/>
          </p:cNvSpPr>
          <p:nvPr/>
        </p:nvSpPr>
        <p:spPr bwMode="auto">
          <a:xfrm>
            <a:off x="2132013" y="137952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8</a:t>
            </a:r>
          </a:p>
        </p:txBody>
      </p:sp>
      <p:sp>
        <p:nvSpPr>
          <p:cNvPr id="13" name="Text Box 137">
            <a:extLst>
              <a:ext uri="{FF2B5EF4-FFF2-40B4-BE49-F238E27FC236}">
                <a16:creationId xmlns:a16="http://schemas.microsoft.com/office/drawing/2014/main" id="{745ED38C-7316-4CE8-A9DF-E40DEEF83017}"/>
              </a:ext>
            </a:extLst>
          </p:cNvPr>
          <p:cNvSpPr txBox="1">
            <a:spLocks noChangeArrowheads="1"/>
          </p:cNvSpPr>
          <p:nvPr/>
        </p:nvSpPr>
        <p:spPr bwMode="auto">
          <a:xfrm>
            <a:off x="2781300" y="138269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1</a:t>
            </a:r>
          </a:p>
        </p:txBody>
      </p:sp>
      <p:sp>
        <p:nvSpPr>
          <p:cNvPr id="14" name="Text Box 138">
            <a:extLst>
              <a:ext uri="{FF2B5EF4-FFF2-40B4-BE49-F238E27FC236}">
                <a16:creationId xmlns:a16="http://schemas.microsoft.com/office/drawing/2014/main" id="{A8B9C07C-F78D-415B-8C1E-3C3849E8CAA3}"/>
              </a:ext>
            </a:extLst>
          </p:cNvPr>
          <p:cNvSpPr txBox="1">
            <a:spLocks noChangeArrowheads="1"/>
          </p:cNvSpPr>
          <p:nvPr/>
        </p:nvSpPr>
        <p:spPr bwMode="auto">
          <a:xfrm>
            <a:off x="3429000" y="138269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6</a:t>
            </a:r>
          </a:p>
        </p:txBody>
      </p:sp>
      <p:sp>
        <p:nvSpPr>
          <p:cNvPr id="15" name="Text Box 139">
            <a:extLst>
              <a:ext uri="{FF2B5EF4-FFF2-40B4-BE49-F238E27FC236}">
                <a16:creationId xmlns:a16="http://schemas.microsoft.com/office/drawing/2014/main" id="{2FBEC905-B135-4245-871D-CD1B19ABB7E2}"/>
              </a:ext>
            </a:extLst>
          </p:cNvPr>
          <p:cNvSpPr txBox="1">
            <a:spLocks noChangeArrowheads="1"/>
          </p:cNvSpPr>
          <p:nvPr/>
        </p:nvSpPr>
        <p:spPr bwMode="auto">
          <a:xfrm>
            <a:off x="4076700" y="138269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4</a:t>
            </a:r>
          </a:p>
        </p:txBody>
      </p:sp>
      <p:sp>
        <p:nvSpPr>
          <p:cNvPr id="16" name="Text Box 140">
            <a:extLst>
              <a:ext uri="{FF2B5EF4-FFF2-40B4-BE49-F238E27FC236}">
                <a16:creationId xmlns:a16="http://schemas.microsoft.com/office/drawing/2014/main" id="{64216ECF-AEB8-4696-8826-8AEB836629E1}"/>
              </a:ext>
            </a:extLst>
          </p:cNvPr>
          <p:cNvSpPr txBox="1">
            <a:spLocks noChangeArrowheads="1"/>
          </p:cNvSpPr>
          <p:nvPr/>
        </p:nvSpPr>
        <p:spPr bwMode="auto">
          <a:xfrm>
            <a:off x="4724400" y="138269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0</a:t>
            </a:r>
          </a:p>
        </p:txBody>
      </p:sp>
      <p:sp>
        <p:nvSpPr>
          <p:cNvPr id="17" name="Text Box 141">
            <a:extLst>
              <a:ext uri="{FF2B5EF4-FFF2-40B4-BE49-F238E27FC236}">
                <a16:creationId xmlns:a16="http://schemas.microsoft.com/office/drawing/2014/main" id="{1A2D78D0-47EB-4A19-BA3A-0105B12AE72C}"/>
              </a:ext>
            </a:extLst>
          </p:cNvPr>
          <p:cNvSpPr txBox="1">
            <a:spLocks noChangeArrowheads="1"/>
          </p:cNvSpPr>
          <p:nvPr/>
        </p:nvSpPr>
        <p:spPr bwMode="auto">
          <a:xfrm>
            <a:off x="5324475" y="138269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3</a:t>
            </a:r>
          </a:p>
        </p:txBody>
      </p:sp>
      <p:sp>
        <p:nvSpPr>
          <p:cNvPr id="18" name="Text Box 142">
            <a:extLst>
              <a:ext uri="{FF2B5EF4-FFF2-40B4-BE49-F238E27FC236}">
                <a16:creationId xmlns:a16="http://schemas.microsoft.com/office/drawing/2014/main" id="{4FAB66DE-F274-493B-A761-3249F95C592C}"/>
              </a:ext>
            </a:extLst>
          </p:cNvPr>
          <p:cNvSpPr txBox="1">
            <a:spLocks noChangeArrowheads="1"/>
          </p:cNvSpPr>
          <p:nvPr/>
        </p:nvSpPr>
        <p:spPr bwMode="auto">
          <a:xfrm>
            <a:off x="6021388" y="138269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9</a:t>
            </a:r>
          </a:p>
        </p:txBody>
      </p:sp>
      <p:sp>
        <p:nvSpPr>
          <p:cNvPr id="19" name="Text Box 143">
            <a:extLst>
              <a:ext uri="{FF2B5EF4-FFF2-40B4-BE49-F238E27FC236}">
                <a16:creationId xmlns:a16="http://schemas.microsoft.com/office/drawing/2014/main" id="{1DE1F56C-92AC-4C47-BF38-57E794AB23A0}"/>
              </a:ext>
            </a:extLst>
          </p:cNvPr>
          <p:cNvSpPr txBox="1">
            <a:spLocks noChangeArrowheads="1"/>
          </p:cNvSpPr>
          <p:nvPr/>
        </p:nvSpPr>
        <p:spPr bwMode="auto">
          <a:xfrm>
            <a:off x="6669088" y="138269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5</a:t>
            </a:r>
          </a:p>
        </p:txBody>
      </p:sp>
      <p:sp>
        <p:nvSpPr>
          <p:cNvPr id="20" name="Text Box 144">
            <a:extLst>
              <a:ext uri="{FF2B5EF4-FFF2-40B4-BE49-F238E27FC236}">
                <a16:creationId xmlns:a16="http://schemas.microsoft.com/office/drawing/2014/main" id="{1BE75E9A-028E-4FA2-99E6-C7820A387758}"/>
              </a:ext>
            </a:extLst>
          </p:cNvPr>
          <p:cNvSpPr txBox="1">
            <a:spLocks noChangeArrowheads="1"/>
          </p:cNvSpPr>
          <p:nvPr/>
        </p:nvSpPr>
        <p:spPr bwMode="auto">
          <a:xfrm>
            <a:off x="1524000" y="988998"/>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i</a:t>
            </a:r>
          </a:p>
        </p:txBody>
      </p:sp>
      <p:sp>
        <p:nvSpPr>
          <p:cNvPr id="21" name="Freeform 145">
            <a:extLst>
              <a:ext uri="{FF2B5EF4-FFF2-40B4-BE49-F238E27FC236}">
                <a16:creationId xmlns:a16="http://schemas.microsoft.com/office/drawing/2014/main" id="{CE149849-0344-4CC6-9412-10920B438A52}"/>
              </a:ext>
            </a:extLst>
          </p:cNvPr>
          <p:cNvSpPr>
            <a:spLocks/>
          </p:cNvSpPr>
          <p:nvPr/>
        </p:nvSpPr>
        <p:spPr bwMode="auto">
          <a:xfrm>
            <a:off x="1935163" y="1325548"/>
            <a:ext cx="4762" cy="473075"/>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2" name="Freeform 146">
            <a:extLst>
              <a:ext uri="{FF2B5EF4-FFF2-40B4-BE49-F238E27FC236}">
                <a16:creationId xmlns:a16="http://schemas.microsoft.com/office/drawing/2014/main" id="{94F45E09-E689-43FF-B2E8-C894B511197D}"/>
              </a:ext>
            </a:extLst>
          </p:cNvPr>
          <p:cNvSpPr>
            <a:spLocks/>
          </p:cNvSpPr>
          <p:nvPr/>
        </p:nvSpPr>
        <p:spPr bwMode="auto">
          <a:xfrm>
            <a:off x="6472238" y="1325548"/>
            <a:ext cx="4762" cy="473075"/>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 name="Text Box 147">
            <a:extLst>
              <a:ext uri="{FF2B5EF4-FFF2-40B4-BE49-F238E27FC236}">
                <a16:creationId xmlns:a16="http://schemas.microsoft.com/office/drawing/2014/main" id="{2230E53B-A6F3-4CE9-8234-439E309CCEB5}"/>
              </a:ext>
            </a:extLst>
          </p:cNvPr>
          <p:cNvSpPr txBox="1">
            <a:spLocks noChangeArrowheads="1"/>
          </p:cNvSpPr>
          <p:nvPr/>
        </p:nvSpPr>
        <p:spPr bwMode="auto">
          <a:xfrm>
            <a:off x="2063750" y="988998"/>
            <a:ext cx="444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p,j</a:t>
            </a:r>
          </a:p>
        </p:txBody>
      </p:sp>
      <p:sp>
        <p:nvSpPr>
          <p:cNvPr id="24" name="Text Box 148">
            <a:extLst>
              <a:ext uri="{FF2B5EF4-FFF2-40B4-BE49-F238E27FC236}">
                <a16:creationId xmlns:a16="http://schemas.microsoft.com/office/drawing/2014/main" id="{27F5CF05-3552-49E8-B33E-960562B805D8}"/>
              </a:ext>
            </a:extLst>
          </p:cNvPr>
          <p:cNvSpPr txBox="1">
            <a:spLocks noChangeArrowheads="1"/>
          </p:cNvSpPr>
          <p:nvPr/>
        </p:nvSpPr>
        <p:spPr bwMode="auto">
          <a:xfrm>
            <a:off x="6477001" y="1076311"/>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r</a:t>
            </a:r>
          </a:p>
        </p:txBody>
      </p:sp>
      <p:sp>
        <p:nvSpPr>
          <p:cNvPr id="25" name="Rectangle 149">
            <a:extLst>
              <a:ext uri="{FF2B5EF4-FFF2-40B4-BE49-F238E27FC236}">
                <a16:creationId xmlns:a16="http://schemas.microsoft.com/office/drawing/2014/main" id="{810419F6-38ED-4011-A89C-29E225A455C3}"/>
              </a:ext>
            </a:extLst>
          </p:cNvPr>
          <p:cNvSpPr>
            <a:spLocks noChangeArrowheads="1"/>
          </p:cNvSpPr>
          <p:nvPr/>
        </p:nvSpPr>
        <p:spPr bwMode="auto">
          <a:xfrm>
            <a:off x="1939926" y="2047861"/>
            <a:ext cx="5184775" cy="333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26" name="Line 150">
            <a:extLst>
              <a:ext uri="{FF2B5EF4-FFF2-40B4-BE49-F238E27FC236}">
                <a16:creationId xmlns:a16="http://schemas.microsoft.com/office/drawing/2014/main" id="{DCA8AB7C-9673-423C-9348-CE0CCFE9C81D}"/>
              </a:ext>
            </a:extLst>
          </p:cNvPr>
          <p:cNvSpPr>
            <a:spLocks noChangeShapeType="1"/>
          </p:cNvSpPr>
          <p:nvPr/>
        </p:nvSpPr>
        <p:spPr bwMode="auto">
          <a:xfrm>
            <a:off x="4532313" y="2047861"/>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7" name="Line 151">
            <a:extLst>
              <a:ext uri="{FF2B5EF4-FFF2-40B4-BE49-F238E27FC236}">
                <a16:creationId xmlns:a16="http://schemas.microsoft.com/office/drawing/2014/main" id="{9E898483-D0B2-46AD-BBD0-4C8C600E734B}"/>
              </a:ext>
            </a:extLst>
          </p:cNvPr>
          <p:cNvSpPr>
            <a:spLocks noChangeShapeType="1"/>
          </p:cNvSpPr>
          <p:nvPr/>
        </p:nvSpPr>
        <p:spPr bwMode="auto">
          <a:xfrm>
            <a:off x="5180013" y="2047861"/>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8" name="Line 152">
            <a:extLst>
              <a:ext uri="{FF2B5EF4-FFF2-40B4-BE49-F238E27FC236}">
                <a16:creationId xmlns:a16="http://schemas.microsoft.com/office/drawing/2014/main" id="{0EA8788E-5D34-40E9-91E9-7F2C96F31348}"/>
              </a:ext>
            </a:extLst>
          </p:cNvPr>
          <p:cNvSpPr>
            <a:spLocks noChangeShapeType="1"/>
          </p:cNvSpPr>
          <p:nvPr/>
        </p:nvSpPr>
        <p:spPr bwMode="auto">
          <a:xfrm>
            <a:off x="5827713" y="2047861"/>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9" name="Line 153">
            <a:extLst>
              <a:ext uri="{FF2B5EF4-FFF2-40B4-BE49-F238E27FC236}">
                <a16:creationId xmlns:a16="http://schemas.microsoft.com/office/drawing/2014/main" id="{8C272C76-F841-476E-B99B-27929D07F1C6}"/>
              </a:ext>
            </a:extLst>
          </p:cNvPr>
          <p:cNvSpPr>
            <a:spLocks noChangeShapeType="1"/>
          </p:cNvSpPr>
          <p:nvPr/>
        </p:nvSpPr>
        <p:spPr bwMode="auto">
          <a:xfrm>
            <a:off x="6477000" y="2047861"/>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0" name="Line 154">
            <a:extLst>
              <a:ext uri="{FF2B5EF4-FFF2-40B4-BE49-F238E27FC236}">
                <a16:creationId xmlns:a16="http://schemas.microsoft.com/office/drawing/2014/main" id="{5671CA86-244E-469B-A7FB-D49B3DB2F52D}"/>
              </a:ext>
            </a:extLst>
          </p:cNvPr>
          <p:cNvSpPr>
            <a:spLocks noChangeShapeType="1"/>
          </p:cNvSpPr>
          <p:nvPr/>
        </p:nvSpPr>
        <p:spPr bwMode="auto">
          <a:xfrm>
            <a:off x="3884613" y="2047861"/>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1" name="Line 155">
            <a:extLst>
              <a:ext uri="{FF2B5EF4-FFF2-40B4-BE49-F238E27FC236}">
                <a16:creationId xmlns:a16="http://schemas.microsoft.com/office/drawing/2014/main" id="{305E3DE6-F16F-44E3-8FA5-FDADDBD29961}"/>
              </a:ext>
            </a:extLst>
          </p:cNvPr>
          <p:cNvSpPr>
            <a:spLocks noChangeShapeType="1"/>
          </p:cNvSpPr>
          <p:nvPr/>
        </p:nvSpPr>
        <p:spPr bwMode="auto">
          <a:xfrm>
            <a:off x="3235325" y="2047861"/>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2" name="Line 156">
            <a:extLst>
              <a:ext uri="{FF2B5EF4-FFF2-40B4-BE49-F238E27FC236}">
                <a16:creationId xmlns:a16="http://schemas.microsoft.com/office/drawing/2014/main" id="{A7114B6E-D919-4B7C-925E-99A568712771}"/>
              </a:ext>
            </a:extLst>
          </p:cNvPr>
          <p:cNvSpPr>
            <a:spLocks noChangeShapeType="1"/>
          </p:cNvSpPr>
          <p:nvPr/>
        </p:nvSpPr>
        <p:spPr bwMode="auto">
          <a:xfrm>
            <a:off x="2587625" y="2047861"/>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3" name="Text Box 157">
            <a:extLst>
              <a:ext uri="{FF2B5EF4-FFF2-40B4-BE49-F238E27FC236}">
                <a16:creationId xmlns:a16="http://schemas.microsoft.com/office/drawing/2014/main" id="{5065EC76-908F-4589-BF56-AD41139E0D1D}"/>
              </a:ext>
            </a:extLst>
          </p:cNvPr>
          <p:cNvSpPr txBox="1">
            <a:spLocks noChangeArrowheads="1"/>
          </p:cNvSpPr>
          <p:nvPr/>
        </p:nvSpPr>
        <p:spPr bwMode="auto">
          <a:xfrm>
            <a:off x="2132013" y="204627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8</a:t>
            </a:r>
          </a:p>
        </p:txBody>
      </p:sp>
      <p:sp>
        <p:nvSpPr>
          <p:cNvPr id="34" name="Text Box 158">
            <a:extLst>
              <a:ext uri="{FF2B5EF4-FFF2-40B4-BE49-F238E27FC236}">
                <a16:creationId xmlns:a16="http://schemas.microsoft.com/office/drawing/2014/main" id="{08BFB160-57DB-4373-9198-473273C5D82E}"/>
              </a:ext>
            </a:extLst>
          </p:cNvPr>
          <p:cNvSpPr txBox="1">
            <a:spLocks noChangeArrowheads="1"/>
          </p:cNvSpPr>
          <p:nvPr/>
        </p:nvSpPr>
        <p:spPr bwMode="auto">
          <a:xfrm>
            <a:off x="2781300" y="204786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dirty="0"/>
              <a:t>1</a:t>
            </a:r>
          </a:p>
        </p:txBody>
      </p:sp>
      <p:sp>
        <p:nvSpPr>
          <p:cNvPr id="35" name="Text Box 159">
            <a:extLst>
              <a:ext uri="{FF2B5EF4-FFF2-40B4-BE49-F238E27FC236}">
                <a16:creationId xmlns:a16="http://schemas.microsoft.com/office/drawing/2014/main" id="{D6123A97-6FA9-4D2A-99FC-C02DD4AFE62A}"/>
              </a:ext>
            </a:extLst>
          </p:cNvPr>
          <p:cNvSpPr txBox="1">
            <a:spLocks noChangeArrowheads="1"/>
          </p:cNvSpPr>
          <p:nvPr/>
        </p:nvSpPr>
        <p:spPr bwMode="auto">
          <a:xfrm>
            <a:off x="3429000" y="204786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dirty="0"/>
              <a:t>6</a:t>
            </a:r>
          </a:p>
        </p:txBody>
      </p:sp>
      <p:sp>
        <p:nvSpPr>
          <p:cNvPr id="36" name="Text Box 160">
            <a:extLst>
              <a:ext uri="{FF2B5EF4-FFF2-40B4-BE49-F238E27FC236}">
                <a16:creationId xmlns:a16="http://schemas.microsoft.com/office/drawing/2014/main" id="{C6122C78-A3E4-4DAB-AE62-223E13C969F2}"/>
              </a:ext>
            </a:extLst>
          </p:cNvPr>
          <p:cNvSpPr txBox="1">
            <a:spLocks noChangeArrowheads="1"/>
          </p:cNvSpPr>
          <p:nvPr/>
        </p:nvSpPr>
        <p:spPr bwMode="auto">
          <a:xfrm>
            <a:off x="4076700" y="204786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4</a:t>
            </a:r>
          </a:p>
        </p:txBody>
      </p:sp>
      <p:sp>
        <p:nvSpPr>
          <p:cNvPr id="37" name="Text Box 161">
            <a:extLst>
              <a:ext uri="{FF2B5EF4-FFF2-40B4-BE49-F238E27FC236}">
                <a16:creationId xmlns:a16="http://schemas.microsoft.com/office/drawing/2014/main" id="{90F640DD-910A-42DC-B60A-C09485ED5D69}"/>
              </a:ext>
            </a:extLst>
          </p:cNvPr>
          <p:cNvSpPr txBox="1">
            <a:spLocks noChangeArrowheads="1"/>
          </p:cNvSpPr>
          <p:nvPr/>
        </p:nvSpPr>
        <p:spPr bwMode="auto">
          <a:xfrm>
            <a:off x="4724400" y="204786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dirty="0"/>
              <a:t>0</a:t>
            </a:r>
          </a:p>
        </p:txBody>
      </p:sp>
      <p:sp>
        <p:nvSpPr>
          <p:cNvPr id="38" name="Text Box 162">
            <a:extLst>
              <a:ext uri="{FF2B5EF4-FFF2-40B4-BE49-F238E27FC236}">
                <a16:creationId xmlns:a16="http://schemas.microsoft.com/office/drawing/2014/main" id="{4FE12B0A-0DE3-4BCA-8878-1AB6F83BFC85}"/>
              </a:ext>
            </a:extLst>
          </p:cNvPr>
          <p:cNvSpPr txBox="1">
            <a:spLocks noChangeArrowheads="1"/>
          </p:cNvSpPr>
          <p:nvPr/>
        </p:nvSpPr>
        <p:spPr bwMode="auto">
          <a:xfrm>
            <a:off x="5324475" y="204786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3</a:t>
            </a:r>
          </a:p>
        </p:txBody>
      </p:sp>
      <p:sp>
        <p:nvSpPr>
          <p:cNvPr id="39" name="Text Box 163">
            <a:extLst>
              <a:ext uri="{FF2B5EF4-FFF2-40B4-BE49-F238E27FC236}">
                <a16:creationId xmlns:a16="http://schemas.microsoft.com/office/drawing/2014/main" id="{B65C513E-79DC-43E2-9010-AA7ECEE2D571}"/>
              </a:ext>
            </a:extLst>
          </p:cNvPr>
          <p:cNvSpPr txBox="1">
            <a:spLocks noChangeArrowheads="1"/>
          </p:cNvSpPr>
          <p:nvPr/>
        </p:nvSpPr>
        <p:spPr bwMode="auto">
          <a:xfrm>
            <a:off x="6021388" y="204786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9</a:t>
            </a:r>
          </a:p>
        </p:txBody>
      </p:sp>
      <p:sp>
        <p:nvSpPr>
          <p:cNvPr id="40" name="Text Box 164">
            <a:extLst>
              <a:ext uri="{FF2B5EF4-FFF2-40B4-BE49-F238E27FC236}">
                <a16:creationId xmlns:a16="http://schemas.microsoft.com/office/drawing/2014/main" id="{70331802-6CCD-4EB4-9579-C7F53DBC756C}"/>
              </a:ext>
            </a:extLst>
          </p:cNvPr>
          <p:cNvSpPr txBox="1">
            <a:spLocks noChangeArrowheads="1"/>
          </p:cNvSpPr>
          <p:nvPr/>
        </p:nvSpPr>
        <p:spPr bwMode="auto">
          <a:xfrm>
            <a:off x="6669088" y="204786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5</a:t>
            </a:r>
          </a:p>
        </p:txBody>
      </p:sp>
      <p:sp>
        <p:nvSpPr>
          <p:cNvPr id="41" name="Text Box 165">
            <a:extLst>
              <a:ext uri="{FF2B5EF4-FFF2-40B4-BE49-F238E27FC236}">
                <a16:creationId xmlns:a16="http://schemas.microsoft.com/office/drawing/2014/main" id="{482A3656-D302-4789-BDD5-32F16126B676}"/>
              </a:ext>
            </a:extLst>
          </p:cNvPr>
          <p:cNvSpPr txBox="1">
            <a:spLocks noChangeArrowheads="1"/>
          </p:cNvSpPr>
          <p:nvPr/>
        </p:nvSpPr>
        <p:spPr bwMode="auto">
          <a:xfrm>
            <a:off x="1703388" y="1717661"/>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i</a:t>
            </a:r>
          </a:p>
        </p:txBody>
      </p:sp>
      <p:sp>
        <p:nvSpPr>
          <p:cNvPr id="42" name="Freeform 166">
            <a:extLst>
              <a:ext uri="{FF2B5EF4-FFF2-40B4-BE49-F238E27FC236}">
                <a16:creationId xmlns:a16="http://schemas.microsoft.com/office/drawing/2014/main" id="{386FCD96-B502-46B2-9330-8E7413B74F54}"/>
              </a:ext>
            </a:extLst>
          </p:cNvPr>
          <p:cNvSpPr>
            <a:spLocks/>
          </p:cNvSpPr>
          <p:nvPr/>
        </p:nvSpPr>
        <p:spPr bwMode="auto">
          <a:xfrm>
            <a:off x="1935163" y="1992298"/>
            <a:ext cx="4762" cy="473075"/>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3" name="Freeform 167">
            <a:extLst>
              <a:ext uri="{FF2B5EF4-FFF2-40B4-BE49-F238E27FC236}">
                <a16:creationId xmlns:a16="http://schemas.microsoft.com/office/drawing/2014/main" id="{383A88CD-41D6-4BC8-BEEF-1EEF9059B9A5}"/>
              </a:ext>
            </a:extLst>
          </p:cNvPr>
          <p:cNvSpPr>
            <a:spLocks/>
          </p:cNvSpPr>
          <p:nvPr/>
        </p:nvSpPr>
        <p:spPr bwMode="auto">
          <a:xfrm>
            <a:off x="6472238" y="1992298"/>
            <a:ext cx="4762" cy="473075"/>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4" name="Text Box 168">
            <a:extLst>
              <a:ext uri="{FF2B5EF4-FFF2-40B4-BE49-F238E27FC236}">
                <a16:creationId xmlns:a16="http://schemas.microsoft.com/office/drawing/2014/main" id="{E1F21375-32C1-41B0-9367-D1C1A4279EC9}"/>
              </a:ext>
            </a:extLst>
          </p:cNvPr>
          <p:cNvSpPr txBox="1">
            <a:spLocks noChangeArrowheads="1"/>
          </p:cNvSpPr>
          <p:nvPr/>
        </p:nvSpPr>
        <p:spPr bwMode="auto">
          <a:xfrm>
            <a:off x="6477001" y="1741473"/>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r</a:t>
            </a:r>
          </a:p>
        </p:txBody>
      </p:sp>
      <p:sp>
        <p:nvSpPr>
          <p:cNvPr id="45" name="Freeform 169">
            <a:extLst>
              <a:ext uri="{FF2B5EF4-FFF2-40B4-BE49-F238E27FC236}">
                <a16:creationId xmlns:a16="http://schemas.microsoft.com/office/drawing/2014/main" id="{5CBD1A70-C14E-4A4E-A1D4-084F310B9D72}"/>
              </a:ext>
            </a:extLst>
          </p:cNvPr>
          <p:cNvSpPr>
            <a:spLocks/>
          </p:cNvSpPr>
          <p:nvPr/>
        </p:nvSpPr>
        <p:spPr bwMode="auto">
          <a:xfrm>
            <a:off x="2582863" y="1990711"/>
            <a:ext cx="4762" cy="473075"/>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6" name="Text Box 170">
            <a:extLst>
              <a:ext uri="{FF2B5EF4-FFF2-40B4-BE49-F238E27FC236}">
                <a16:creationId xmlns:a16="http://schemas.microsoft.com/office/drawing/2014/main" id="{BDF3E534-93BA-4D21-8DCD-8BAD37CBBC9F}"/>
              </a:ext>
            </a:extLst>
          </p:cNvPr>
          <p:cNvSpPr txBox="1">
            <a:spLocks noChangeArrowheads="1"/>
          </p:cNvSpPr>
          <p:nvPr/>
        </p:nvSpPr>
        <p:spPr bwMode="auto">
          <a:xfrm>
            <a:off x="1960563" y="1682736"/>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p</a:t>
            </a:r>
          </a:p>
        </p:txBody>
      </p:sp>
      <p:sp>
        <p:nvSpPr>
          <p:cNvPr id="47" name="Text Box 171">
            <a:extLst>
              <a:ext uri="{FF2B5EF4-FFF2-40B4-BE49-F238E27FC236}">
                <a16:creationId xmlns:a16="http://schemas.microsoft.com/office/drawing/2014/main" id="{D4530532-F3A9-4944-AFC0-9DA749FF3331}"/>
              </a:ext>
            </a:extLst>
          </p:cNvPr>
          <p:cNvSpPr txBox="1">
            <a:spLocks noChangeArrowheads="1"/>
          </p:cNvSpPr>
          <p:nvPr/>
        </p:nvSpPr>
        <p:spPr bwMode="auto">
          <a:xfrm>
            <a:off x="2597150" y="1679561"/>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j</a:t>
            </a:r>
          </a:p>
        </p:txBody>
      </p:sp>
      <p:sp>
        <p:nvSpPr>
          <p:cNvPr id="48" name="Rectangle 172">
            <a:extLst>
              <a:ext uri="{FF2B5EF4-FFF2-40B4-BE49-F238E27FC236}">
                <a16:creationId xmlns:a16="http://schemas.microsoft.com/office/drawing/2014/main" id="{1B7198C3-B5C3-4281-A2DE-7BF26D9053ED}"/>
              </a:ext>
            </a:extLst>
          </p:cNvPr>
          <p:cNvSpPr>
            <a:spLocks noChangeArrowheads="1"/>
          </p:cNvSpPr>
          <p:nvPr/>
        </p:nvSpPr>
        <p:spPr bwMode="auto">
          <a:xfrm>
            <a:off x="1939926" y="2736836"/>
            <a:ext cx="5184775" cy="3317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49" name="Line 173">
            <a:extLst>
              <a:ext uri="{FF2B5EF4-FFF2-40B4-BE49-F238E27FC236}">
                <a16:creationId xmlns:a16="http://schemas.microsoft.com/office/drawing/2014/main" id="{C38FE1AD-D177-4759-BFBF-C73A707BDBE0}"/>
              </a:ext>
            </a:extLst>
          </p:cNvPr>
          <p:cNvSpPr>
            <a:spLocks noChangeShapeType="1"/>
          </p:cNvSpPr>
          <p:nvPr/>
        </p:nvSpPr>
        <p:spPr bwMode="auto">
          <a:xfrm>
            <a:off x="4532313" y="2736836"/>
            <a:ext cx="0" cy="331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0" name="Line 174">
            <a:extLst>
              <a:ext uri="{FF2B5EF4-FFF2-40B4-BE49-F238E27FC236}">
                <a16:creationId xmlns:a16="http://schemas.microsoft.com/office/drawing/2014/main" id="{37DFFBCF-6EF7-4706-8599-A8E33C7D5DF6}"/>
              </a:ext>
            </a:extLst>
          </p:cNvPr>
          <p:cNvSpPr>
            <a:spLocks noChangeShapeType="1"/>
          </p:cNvSpPr>
          <p:nvPr/>
        </p:nvSpPr>
        <p:spPr bwMode="auto">
          <a:xfrm>
            <a:off x="5180013" y="2736836"/>
            <a:ext cx="0" cy="331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1" name="Line 175">
            <a:extLst>
              <a:ext uri="{FF2B5EF4-FFF2-40B4-BE49-F238E27FC236}">
                <a16:creationId xmlns:a16="http://schemas.microsoft.com/office/drawing/2014/main" id="{48C7347B-7BD8-4B63-BDB9-A00F5810FD53}"/>
              </a:ext>
            </a:extLst>
          </p:cNvPr>
          <p:cNvSpPr>
            <a:spLocks noChangeShapeType="1"/>
          </p:cNvSpPr>
          <p:nvPr/>
        </p:nvSpPr>
        <p:spPr bwMode="auto">
          <a:xfrm>
            <a:off x="5827713" y="2736836"/>
            <a:ext cx="0" cy="331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2" name="Line 176">
            <a:extLst>
              <a:ext uri="{FF2B5EF4-FFF2-40B4-BE49-F238E27FC236}">
                <a16:creationId xmlns:a16="http://schemas.microsoft.com/office/drawing/2014/main" id="{33FB4043-0399-467A-8175-A9EBBB8C7F4E}"/>
              </a:ext>
            </a:extLst>
          </p:cNvPr>
          <p:cNvSpPr>
            <a:spLocks noChangeShapeType="1"/>
          </p:cNvSpPr>
          <p:nvPr/>
        </p:nvSpPr>
        <p:spPr bwMode="auto">
          <a:xfrm>
            <a:off x="6477000" y="2736836"/>
            <a:ext cx="0" cy="331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 name="Line 177">
            <a:extLst>
              <a:ext uri="{FF2B5EF4-FFF2-40B4-BE49-F238E27FC236}">
                <a16:creationId xmlns:a16="http://schemas.microsoft.com/office/drawing/2014/main" id="{6B8E9E25-C264-4A34-9223-F36EC71C33A3}"/>
              </a:ext>
            </a:extLst>
          </p:cNvPr>
          <p:cNvSpPr>
            <a:spLocks noChangeShapeType="1"/>
          </p:cNvSpPr>
          <p:nvPr/>
        </p:nvSpPr>
        <p:spPr bwMode="auto">
          <a:xfrm>
            <a:off x="3884613" y="2736836"/>
            <a:ext cx="0" cy="331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4" name="Line 178">
            <a:extLst>
              <a:ext uri="{FF2B5EF4-FFF2-40B4-BE49-F238E27FC236}">
                <a16:creationId xmlns:a16="http://schemas.microsoft.com/office/drawing/2014/main" id="{D6743C68-375C-42DF-A928-6A80191B32B6}"/>
              </a:ext>
            </a:extLst>
          </p:cNvPr>
          <p:cNvSpPr>
            <a:spLocks noChangeShapeType="1"/>
          </p:cNvSpPr>
          <p:nvPr/>
        </p:nvSpPr>
        <p:spPr bwMode="auto">
          <a:xfrm>
            <a:off x="3235325" y="2736836"/>
            <a:ext cx="0" cy="331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 name="Line 179">
            <a:extLst>
              <a:ext uri="{FF2B5EF4-FFF2-40B4-BE49-F238E27FC236}">
                <a16:creationId xmlns:a16="http://schemas.microsoft.com/office/drawing/2014/main" id="{C504102C-BA1E-4488-8E02-8F436413945F}"/>
              </a:ext>
            </a:extLst>
          </p:cNvPr>
          <p:cNvSpPr>
            <a:spLocks noChangeShapeType="1"/>
          </p:cNvSpPr>
          <p:nvPr/>
        </p:nvSpPr>
        <p:spPr bwMode="auto">
          <a:xfrm>
            <a:off x="2587625" y="2736836"/>
            <a:ext cx="0" cy="331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6" name="Text Box 180">
            <a:extLst>
              <a:ext uri="{FF2B5EF4-FFF2-40B4-BE49-F238E27FC236}">
                <a16:creationId xmlns:a16="http://schemas.microsoft.com/office/drawing/2014/main" id="{2CE98D04-52DF-4406-BB17-51C1F6D825F5}"/>
              </a:ext>
            </a:extLst>
          </p:cNvPr>
          <p:cNvSpPr txBox="1">
            <a:spLocks noChangeArrowheads="1"/>
          </p:cNvSpPr>
          <p:nvPr/>
        </p:nvSpPr>
        <p:spPr bwMode="auto">
          <a:xfrm>
            <a:off x="2132013" y="273524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1</a:t>
            </a:r>
          </a:p>
        </p:txBody>
      </p:sp>
      <p:sp>
        <p:nvSpPr>
          <p:cNvPr id="57" name="Text Box 181">
            <a:extLst>
              <a:ext uri="{FF2B5EF4-FFF2-40B4-BE49-F238E27FC236}">
                <a16:creationId xmlns:a16="http://schemas.microsoft.com/office/drawing/2014/main" id="{D48DFF52-7991-4EF5-8766-690F883986CB}"/>
              </a:ext>
            </a:extLst>
          </p:cNvPr>
          <p:cNvSpPr txBox="1">
            <a:spLocks noChangeArrowheads="1"/>
          </p:cNvSpPr>
          <p:nvPr/>
        </p:nvSpPr>
        <p:spPr bwMode="auto">
          <a:xfrm>
            <a:off x="2781300" y="2736836"/>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8</a:t>
            </a:r>
          </a:p>
        </p:txBody>
      </p:sp>
      <p:sp>
        <p:nvSpPr>
          <p:cNvPr id="58" name="Text Box 182">
            <a:extLst>
              <a:ext uri="{FF2B5EF4-FFF2-40B4-BE49-F238E27FC236}">
                <a16:creationId xmlns:a16="http://schemas.microsoft.com/office/drawing/2014/main" id="{8AFAB1F5-E863-4E78-878E-DA03429F7FD5}"/>
              </a:ext>
            </a:extLst>
          </p:cNvPr>
          <p:cNvSpPr txBox="1">
            <a:spLocks noChangeArrowheads="1"/>
          </p:cNvSpPr>
          <p:nvPr/>
        </p:nvSpPr>
        <p:spPr bwMode="auto">
          <a:xfrm>
            <a:off x="3429000" y="2736836"/>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6</a:t>
            </a:r>
          </a:p>
        </p:txBody>
      </p:sp>
      <p:sp>
        <p:nvSpPr>
          <p:cNvPr id="59" name="Text Box 183">
            <a:extLst>
              <a:ext uri="{FF2B5EF4-FFF2-40B4-BE49-F238E27FC236}">
                <a16:creationId xmlns:a16="http://schemas.microsoft.com/office/drawing/2014/main" id="{E54E4018-04D0-47D0-A0E0-19AB5B977627}"/>
              </a:ext>
            </a:extLst>
          </p:cNvPr>
          <p:cNvSpPr txBox="1">
            <a:spLocks noChangeArrowheads="1"/>
          </p:cNvSpPr>
          <p:nvPr/>
        </p:nvSpPr>
        <p:spPr bwMode="auto">
          <a:xfrm>
            <a:off x="4076700" y="2736836"/>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4</a:t>
            </a:r>
          </a:p>
        </p:txBody>
      </p:sp>
      <p:sp>
        <p:nvSpPr>
          <p:cNvPr id="60" name="Text Box 184">
            <a:extLst>
              <a:ext uri="{FF2B5EF4-FFF2-40B4-BE49-F238E27FC236}">
                <a16:creationId xmlns:a16="http://schemas.microsoft.com/office/drawing/2014/main" id="{D6D00C0B-C233-4946-AFC1-6A5BA8EAA433}"/>
              </a:ext>
            </a:extLst>
          </p:cNvPr>
          <p:cNvSpPr txBox="1">
            <a:spLocks noChangeArrowheads="1"/>
          </p:cNvSpPr>
          <p:nvPr/>
        </p:nvSpPr>
        <p:spPr bwMode="auto">
          <a:xfrm>
            <a:off x="4724400" y="2736836"/>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0</a:t>
            </a:r>
          </a:p>
        </p:txBody>
      </p:sp>
      <p:sp>
        <p:nvSpPr>
          <p:cNvPr id="61" name="Text Box 185">
            <a:extLst>
              <a:ext uri="{FF2B5EF4-FFF2-40B4-BE49-F238E27FC236}">
                <a16:creationId xmlns:a16="http://schemas.microsoft.com/office/drawing/2014/main" id="{2C891CFE-CF64-4C7A-9310-A017408C0049}"/>
              </a:ext>
            </a:extLst>
          </p:cNvPr>
          <p:cNvSpPr txBox="1">
            <a:spLocks noChangeArrowheads="1"/>
          </p:cNvSpPr>
          <p:nvPr/>
        </p:nvSpPr>
        <p:spPr bwMode="auto">
          <a:xfrm>
            <a:off x="5324475" y="2736836"/>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3</a:t>
            </a:r>
          </a:p>
        </p:txBody>
      </p:sp>
      <p:sp>
        <p:nvSpPr>
          <p:cNvPr id="62" name="Text Box 186">
            <a:extLst>
              <a:ext uri="{FF2B5EF4-FFF2-40B4-BE49-F238E27FC236}">
                <a16:creationId xmlns:a16="http://schemas.microsoft.com/office/drawing/2014/main" id="{42BDC6BF-BCDC-4DCF-A8CC-8F8E1663EB47}"/>
              </a:ext>
            </a:extLst>
          </p:cNvPr>
          <p:cNvSpPr txBox="1">
            <a:spLocks noChangeArrowheads="1"/>
          </p:cNvSpPr>
          <p:nvPr/>
        </p:nvSpPr>
        <p:spPr bwMode="auto">
          <a:xfrm>
            <a:off x="6021388" y="2736836"/>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9</a:t>
            </a:r>
          </a:p>
        </p:txBody>
      </p:sp>
      <p:sp>
        <p:nvSpPr>
          <p:cNvPr id="63" name="Text Box 187">
            <a:extLst>
              <a:ext uri="{FF2B5EF4-FFF2-40B4-BE49-F238E27FC236}">
                <a16:creationId xmlns:a16="http://schemas.microsoft.com/office/drawing/2014/main" id="{B5B0EBB1-24B3-4A50-BEFF-5B18529B1AFB}"/>
              </a:ext>
            </a:extLst>
          </p:cNvPr>
          <p:cNvSpPr txBox="1">
            <a:spLocks noChangeArrowheads="1"/>
          </p:cNvSpPr>
          <p:nvPr/>
        </p:nvSpPr>
        <p:spPr bwMode="auto">
          <a:xfrm>
            <a:off x="6669088" y="2736836"/>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5</a:t>
            </a:r>
          </a:p>
        </p:txBody>
      </p:sp>
      <p:sp>
        <p:nvSpPr>
          <p:cNvPr id="64" name="Freeform 188">
            <a:extLst>
              <a:ext uri="{FF2B5EF4-FFF2-40B4-BE49-F238E27FC236}">
                <a16:creationId xmlns:a16="http://schemas.microsoft.com/office/drawing/2014/main" id="{4EBD0FEE-D98F-4D31-AE15-02911E574BA9}"/>
              </a:ext>
            </a:extLst>
          </p:cNvPr>
          <p:cNvSpPr>
            <a:spLocks/>
          </p:cNvSpPr>
          <p:nvPr/>
        </p:nvSpPr>
        <p:spPr bwMode="auto">
          <a:xfrm>
            <a:off x="2582863" y="2681272"/>
            <a:ext cx="4762" cy="471488"/>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5" name="Freeform 189">
            <a:extLst>
              <a:ext uri="{FF2B5EF4-FFF2-40B4-BE49-F238E27FC236}">
                <a16:creationId xmlns:a16="http://schemas.microsoft.com/office/drawing/2014/main" id="{DD778A2F-6FD0-4735-ADF6-0135B07F3447}"/>
              </a:ext>
            </a:extLst>
          </p:cNvPr>
          <p:cNvSpPr>
            <a:spLocks/>
          </p:cNvSpPr>
          <p:nvPr/>
        </p:nvSpPr>
        <p:spPr bwMode="auto">
          <a:xfrm>
            <a:off x="6472238" y="2681272"/>
            <a:ext cx="4762" cy="471488"/>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6" name="Freeform 190">
            <a:extLst>
              <a:ext uri="{FF2B5EF4-FFF2-40B4-BE49-F238E27FC236}">
                <a16:creationId xmlns:a16="http://schemas.microsoft.com/office/drawing/2014/main" id="{086C9E91-6883-4C30-80D9-196D54E93EBC}"/>
              </a:ext>
            </a:extLst>
          </p:cNvPr>
          <p:cNvSpPr>
            <a:spLocks/>
          </p:cNvSpPr>
          <p:nvPr/>
        </p:nvSpPr>
        <p:spPr bwMode="auto">
          <a:xfrm>
            <a:off x="3230563" y="2679686"/>
            <a:ext cx="4762" cy="473075"/>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7" name="Rectangle 191">
            <a:extLst>
              <a:ext uri="{FF2B5EF4-FFF2-40B4-BE49-F238E27FC236}">
                <a16:creationId xmlns:a16="http://schemas.microsoft.com/office/drawing/2014/main" id="{27BE0086-5A27-45FA-8E7B-38BDE44CBCC4}"/>
              </a:ext>
            </a:extLst>
          </p:cNvPr>
          <p:cNvSpPr>
            <a:spLocks noChangeArrowheads="1"/>
          </p:cNvSpPr>
          <p:nvPr/>
        </p:nvSpPr>
        <p:spPr bwMode="auto">
          <a:xfrm>
            <a:off x="1944689" y="3433747"/>
            <a:ext cx="5184775" cy="331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68" name="Line 192">
            <a:extLst>
              <a:ext uri="{FF2B5EF4-FFF2-40B4-BE49-F238E27FC236}">
                <a16:creationId xmlns:a16="http://schemas.microsoft.com/office/drawing/2014/main" id="{3A505B6D-4DCD-47D3-8ABD-B5CFB24A8391}"/>
              </a:ext>
            </a:extLst>
          </p:cNvPr>
          <p:cNvSpPr>
            <a:spLocks noChangeShapeType="1"/>
          </p:cNvSpPr>
          <p:nvPr/>
        </p:nvSpPr>
        <p:spPr bwMode="auto">
          <a:xfrm>
            <a:off x="4537075" y="3433747"/>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9" name="Line 193">
            <a:extLst>
              <a:ext uri="{FF2B5EF4-FFF2-40B4-BE49-F238E27FC236}">
                <a16:creationId xmlns:a16="http://schemas.microsoft.com/office/drawing/2014/main" id="{FD3553AD-5DAC-459C-809C-DED668FE24EE}"/>
              </a:ext>
            </a:extLst>
          </p:cNvPr>
          <p:cNvSpPr>
            <a:spLocks noChangeShapeType="1"/>
          </p:cNvSpPr>
          <p:nvPr/>
        </p:nvSpPr>
        <p:spPr bwMode="auto">
          <a:xfrm>
            <a:off x="5184775" y="3433747"/>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0" name="Line 194">
            <a:extLst>
              <a:ext uri="{FF2B5EF4-FFF2-40B4-BE49-F238E27FC236}">
                <a16:creationId xmlns:a16="http://schemas.microsoft.com/office/drawing/2014/main" id="{B3689002-1678-4072-ABFA-90F8D5FCA4AE}"/>
              </a:ext>
            </a:extLst>
          </p:cNvPr>
          <p:cNvSpPr>
            <a:spLocks noChangeShapeType="1"/>
          </p:cNvSpPr>
          <p:nvPr/>
        </p:nvSpPr>
        <p:spPr bwMode="auto">
          <a:xfrm>
            <a:off x="5832475" y="3433747"/>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1" name="Line 195">
            <a:extLst>
              <a:ext uri="{FF2B5EF4-FFF2-40B4-BE49-F238E27FC236}">
                <a16:creationId xmlns:a16="http://schemas.microsoft.com/office/drawing/2014/main" id="{D2CCB4D0-7B4B-4F00-B1CC-34A42E5583CB}"/>
              </a:ext>
            </a:extLst>
          </p:cNvPr>
          <p:cNvSpPr>
            <a:spLocks noChangeShapeType="1"/>
          </p:cNvSpPr>
          <p:nvPr/>
        </p:nvSpPr>
        <p:spPr bwMode="auto">
          <a:xfrm>
            <a:off x="6481763" y="3433747"/>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2" name="Line 196">
            <a:extLst>
              <a:ext uri="{FF2B5EF4-FFF2-40B4-BE49-F238E27FC236}">
                <a16:creationId xmlns:a16="http://schemas.microsoft.com/office/drawing/2014/main" id="{E0E97F79-408C-447F-9CEF-EE33FD2C408A}"/>
              </a:ext>
            </a:extLst>
          </p:cNvPr>
          <p:cNvSpPr>
            <a:spLocks noChangeShapeType="1"/>
          </p:cNvSpPr>
          <p:nvPr/>
        </p:nvSpPr>
        <p:spPr bwMode="auto">
          <a:xfrm>
            <a:off x="3889375" y="3433747"/>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3" name="Line 197">
            <a:extLst>
              <a:ext uri="{FF2B5EF4-FFF2-40B4-BE49-F238E27FC236}">
                <a16:creationId xmlns:a16="http://schemas.microsoft.com/office/drawing/2014/main" id="{0F6B37D1-9E0C-4A9A-A5AF-F2A8C8385F96}"/>
              </a:ext>
            </a:extLst>
          </p:cNvPr>
          <p:cNvSpPr>
            <a:spLocks noChangeShapeType="1"/>
          </p:cNvSpPr>
          <p:nvPr/>
        </p:nvSpPr>
        <p:spPr bwMode="auto">
          <a:xfrm>
            <a:off x="3240088" y="3433747"/>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4" name="Line 198">
            <a:extLst>
              <a:ext uri="{FF2B5EF4-FFF2-40B4-BE49-F238E27FC236}">
                <a16:creationId xmlns:a16="http://schemas.microsoft.com/office/drawing/2014/main" id="{C30E7FE2-0E01-4BA7-A14D-FF556832688A}"/>
              </a:ext>
            </a:extLst>
          </p:cNvPr>
          <p:cNvSpPr>
            <a:spLocks noChangeShapeType="1"/>
          </p:cNvSpPr>
          <p:nvPr/>
        </p:nvSpPr>
        <p:spPr bwMode="auto">
          <a:xfrm>
            <a:off x="2592388" y="3433747"/>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5" name="Text Box 199">
            <a:extLst>
              <a:ext uri="{FF2B5EF4-FFF2-40B4-BE49-F238E27FC236}">
                <a16:creationId xmlns:a16="http://schemas.microsoft.com/office/drawing/2014/main" id="{8CF2BA36-19F2-4370-B409-F28FCD693222}"/>
              </a:ext>
            </a:extLst>
          </p:cNvPr>
          <p:cNvSpPr txBox="1">
            <a:spLocks noChangeArrowheads="1"/>
          </p:cNvSpPr>
          <p:nvPr/>
        </p:nvSpPr>
        <p:spPr bwMode="auto">
          <a:xfrm>
            <a:off x="2136775" y="343057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1</a:t>
            </a:r>
          </a:p>
        </p:txBody>
      </p:sp>
      <p:sp>
        <p:nvSpPr>
          <p:cNvPr id="76" name="Text Box 200">
            <a:extLst>
              <a:ext uri="{FF2B5EF4-FFF2-40B4-BE49-F238E27FC236}">
                <a16:creationId xmlns:a16="http://schemas.microsoft.com/office/drawing/2014/main" id="{9A76C0CD-B560-44CF-B9D2-4A4A87010C9E}"/>
              </a:ext>
            </a:extLst>
          </p:cNvPr>
          <p:cNvSpPr txBox="1">
            <a:spLocks noChangeArrowheads="1"/>
          </p:cNvSpPr>
          <p:nvPr/>
        </p:nvSpPr>
        <p:spPr bwMode="auto">
          <a:xfrm>
            <a:off x="2786063" y="343374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8</a:t>
            </a:r>
          </a:p>
        </p:txBody>
      </p:sp>
      <p:sp>
        <p:nvSpPr>
          <p:cNvPr id="77" name="Text Box 201">
            <a:extLst>
              <a:ext uri="{FF2B5EF4-FFF2-40B4-BE49-F238E27FC236}">
                <a16:creationId xmlns:a16="http://schemas.microsoft.com/office/drawing/2014/main" id="{D6B4FEF5-6980-430F-AA41-56982B2942C0}"/>
              </a:ext>
            </a:extLst>
          </p:cNvPr>
          <p:cNvSpPr txBox="1">
            <a:spLocks noChangeArrowheads="1"/>
          </p:cNvSpPr>
          <p:nvPr/>
        </p:nvSpPr>
        <p:spPr bwMode="auto">
          <a:xfrm>
            <a:off x="3433763" y="343374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6</a:t>
            </a:r>
          </a:p>
        </p:txBody>
      </p:sp>
      <p:sp>
        <p:nvSpPr>
          <p:cNvPr id="78" name="Text Box 202">
            <a:extLst>
              <a:ext uri="{FF2B5EF4-FFF2-40B4-BE49-F238E27FC236}">
                <a16:creationId xmlns:a16="http://schemas.microsoft.com/office/drawing/2014/main" id="{7EF101EB-6B43-4B13-A7BD-030F34E82C94}"/>
              </a:ext>
            </a:extLst>
          </p:cNvPr>
          <p:cNvSpPr txBox="1">
            <a:spLocks noChangeArrowheads="1"/>
          </p:cNvSpPr>
          <p:nvPr/>
        </p:nvSpPr>
        <p:spPr bwMode="auto">
          <a:xfrm>
            <a:off x="4081463" y="343374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4</a:t>
            </a:r>
          </a:p>
        </p:txBody>
      </p:sp>
      <p:sp>
        <p:nvSpPr>
          <p:cNvPr id="79" name="Text Box 203">
            <a:extLst>
              <a:ext uri="{FF2B5EF4-FFF2-40B4-BE49-F238E27FC236}">
                <a16:creationId xmlns:a16="http://schemas.microsoft.com/office/drawing/2014/main" id="{9CAA826B-E652-4DB2-B7C9-F1EE3F899067}"/>
              </a:ext>
            </a:extLst>
          </p:cNvPr>
          <p:cNvSpPr txBox="1">
            <a:spLocks noChangeArrowheads="1"/>
          </p:cNvSpPr>
          <p:nvPr/>
        </p:nvSpPr>
        <p:spPr bwMode="auto">
          <a:xfrm>
            <a:off x="4729163" y="343374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0</a:t>
            </a:r>
          </a:p>
        </p:txBody>
      </p:sp>
      <p:sp>
        <p:nvSpPr>
          <p:cNvPr id="80" name="Text Box 204">
            <a:extLst>
              <a:ext uri="{FF2B5EF4-FFF2-40B4-BE49-F238E27FC236}">
                <a16:creationId xmlns:a16="http://schemas.microsoft.com/office/drawing/2014/main" id="{2D2B10B2-2314-4DE9-954A-90B3D68C26D9}"/>
              </a:ext>
            </a:extLst>
          </p:cNvPr>
          <p:cNvSpPr txBox="1">
            <a:spLocks noChangeArrowheads="1"/>
          </p:cNvSpPr>
          <p:nvPr/>
        </p:nvSpPr>
        <p:spPr bwMode="auto">
          <a:xfrm>
            <a:off x="5329238" y="343374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3</a:t>
            </a:r>
          </a:p>
        </p:txBody>
      </p:sp>
      <p:sp>
        <p:nvSpPr>
          <p:cNvPr id="81" name="Text Box 205">
            <a:extLst>
              <a:ext uri="{FF2B5EF4-FFF2-40B4-BE49-F238E27FC236}">
                <a16:creationId xmlns:a16="http://schemas.microsoft.com/office/drawing/2014/main" id="{379B4BDD-A949-4B33-9EDC-EA55CA8FB565}"/>
              </a:ext>
            </a:extLst>
          </p:cNvPr>
          <p:cNvSpPr txBox="1">
            <a:spLocks noChangeArrowheads="1"/>
          </p:cNvSpPr>
          <p:nvPr/>
        </p:nvSpPr>
        <p:spPr bwMode="auto">
          <a:xfrm>
            <a:off x="6026150" y="343374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9</a:t>
            </a:r>
          </a:p>
        </p:txBody>
      </p:sp>
      <p:sp>
        <p:nvSpPr>
          <p:cNvPr id="82" name="Text Box 206">
            <a:extLst>
              <a:ext uri="{FF2B5EF4-FFF2-40B4-BE49-F238E27FC236}">
                <a16:creationId xmlns:a16="http://schemas.microsoft.com/office/drawing/2014/main" id="{2ACA63CE-3D33-4034-B79E-589175FB6F4D}"/>
              </a:ext>
            </a:extLst>
          </p:cNvPr>
          <p:cNvSpPr txBox="1">
            <a:spLocks noChangeArrowheads="1"/>
          </p:cNvSpPr>
          <p:nvPr/>
        </p:nvSpPr>
        <p:spPr bwMode="auto">
          <a:xfrm>
            <a:off x="6673850" y="343374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5</a:t>
            </a:r>
          </a:p>
        </p:txBody>
      </p:sp>
      <p:sp>
        <p:nvSpPr>
          <p:cNvPr id="83" name="Freeform 207">
            <a:extLst>
              <a:ext uri="{FF2B5EF4-FFF2-40B4-BE49-F238E27FC236}">
                <a16:creationId xmlns:a16="http://schemas.microsoft.com/office/drawing/2014/main" id="{792D742F-B86A-4152-9361-A9C314659735}"/>
              </a:ext>
            </a:extLst>
          </p:cNvPr>
          <p:cNvSpPr>
            <a:spLocks/>
          </p:cNvSpPr>
          <p:nvPr/>
        </p:nvSpPr>
        <p:spPr bwMode="auto">
          <a:xfrm>
            <a:off x="2582863" y="3376598"/>
            <a:ext cx="4762" cy="473075"/>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4" name="Freeform 208">
            <a:extLst>
              <a:ext uri="{FF2B5EF4-FFF2-40B4-BE49-F238E27FC236}">
                <a16:creationId xmlns:a16="http://schemas.microsoft.com/office/drawing/2014/main" id="{FE54EABA-F88A-4A3C-8D7D-F84E1D3474F6}"/>
              </a:ext>
            </a:extLst>
          </p:cNvPr>
          <p:cNvSpPr>
            <a:spLocks/>
          </p:cNvSpPr>
          <p:nvPr/>
        </p:nvSpPr>
        <p:spPr bwMode="auto">
          <a:xfrm>
            <a:off x="6477001" y="3376598"/>
            <a:ext cx="4763" cy="473075"/>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5" name="Freeform 209">
            <a:extLst>
              <a:ext uri="{FF2B5EF4-FFF2-40B4-BE49-F238E27FC236}">
                <a16:creationId xmlns:a16="http://schemas.microsoft.com/office/drawing/2014/main" id="{62092AA6-9DAE-48E9-968B-C50D2D78FBA6}"/>
              </a:ext>
            </a:extLst>
          </p:cNvPr>
          <p:cNvSpPr>
            <a:spLocks/>
          </p:cNvSpPr>
          <p:nvPr/>
        </p:nvSpPr>
        <p:spPr bwMode="auto">
          <a:xfrm>
            <a:off x="3879851" y="3375011"/>
            <a:ext cx="4763" cy="473075"/>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6" name="Rectangle 210">
            <a:extLst>
              <a:ext uri="{FF2B5EF4-FFF2-40B4-BE49-F238E27FC236}">
                <a16:creationId xmlns:a16="http://schemas.microsoft.com/office/drawing/2014/main" id="{A4A750B6-C521-44D3-8260-927DAD70C786}"/>
              </a:ext>
            </a:extLst>
          </p:cNvPr>
          <p:cNvSpPr>
            <a:spLocks noChangeArrowheads="1"/>
          </p:cNvSpPr>
          <p:nvPr/>
        </p:nvSpPr>
        <p:spPr bwMode="auto">
          <a:xfrm>
            <a:off x="1944689" y="4121136"/>
            <a:ext cx="5184775" cy="333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87" name="Line 211">
            <a:extLst>
              <a:ext uri="{FF2B5EF4-FFF2-40B4-BE49-F238E27FC236}">
                <a16:creationId xmlns:a16="http://schemas.microsoft.com/office/drawing/2014/main" id="{6EBF30E2-F79C-41DF-91CB-C51D48084D54}"/>
              </a:ext>
            </a:extLst>
          </p:cNvPr>
          <p:cNvSpPr>
            <a:spLocks noChangeShapeType="1"/>
          </p:cNvSpPr>
          <p:nvPr/>
        </p:nvSpPr>
        <p:spPr bwMode="auto">
          <a:xfrm>
            <a:off x="4537075" y="4121136"/>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8" name="Line 212">
            <a:extLst>
              <a:ext uri="{FF2B5EF4-FFF2-40B4-BE49-F238E27FC236}">
                <a16:creationId xmlns:a16="http://schemas.microsoft.com/office/drawing/2014/main" id="{BC73F6CD-464D-4E10-B2A0-2140D2C6A062}"/>
              </a:ext>
            </a:extLst>
          </p:cNvPr>
          <p:cNvSpPr>
            <a:spLocks noChangeShapeType="1"/>
          </p:cNvSpPr>
          <p:nvPr/>
        </p:nvSpPr>
        <p:spPr bwMode="auto">
          <a:xfrm>
            <a:off x="5184775" y="4121136"/>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9" name="Line 213">
            <a:extLst>
              <a:ext uri="{FF2B5EF4-FFF2-40B4-BE49-F238E27FC236}">
                <a16:creationId xmlns:a16="http://schemas.microsoft.com/office/drawing/2014/main" id="{DB7DE146-16EE-4CA0-BCDB-170281296D54}"/>
              </a:ext>
            </a:extLst>
          </p:cNvPr>
          <p:cNvSpPr>
            <a:spLocks noChangeShapeType="1"/>
          </p:cNvSpPr>
          <p:nvPr/>
        </p:nvSpPr>
        <p:spPr bwMode="auto">
          <a:xfrm>
            <a:off x="5832475" y="4121136"/>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0" name="Line 214">
            <a:extLst>
              <a:ext uri="{FF2B5EF4-FFF2-40B4-BE49-F238E27FC236}">
                <a16:creationId xmlns:a16="http://schemas.microsoft.com/office/drawing/2014/main" id="{B6101C62-07DA-4D3F-9E80-1E6B461F1F86}"/>
              </a:ext>
            </a:extLst>
          </p:cNvPr>
          <p:cNvSpPr>
            <a:spLocks noChangeShapeType="1"/>
          </p:cNvSpPr>
          <p:nvPr/>
        </p:nvSpPr>
        <p:spPr bwMode="auto">
          <a:xfrm>
            <a:off x="6481763" y="4121136"/>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1" name="Line 215">
            <a:extLst>
              <a:ext uri="{FF2B5EF4-FFF2-40B4-BE49-F238E27FC236}">
                <a16:creationId xmlns:a16="http://schemas.microsoft.com/office/drawing/2014/main" id="{622F2680-9C61-43C2-AEF5-8ACBA543F329}"/>
              </a:ext>
            </a:extLst>
          </p:cNvPr>
          <p:cNvSpPr>
            <a:spLocks noChangeShapeType="1"/>
          </p:cNvSpPr>
          <p:nvPr/>
        </p:nvSpPr>
        <p:spPr bwMode="auto">
          <a:xfrm>
            <a:off x="3889375" y="4121136"/>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2" name="Line 216">
            <a:extLst>
              <a:ext uri="{FF2B5EF4-FFF2-40B4-BE49-F238E27FC236}">
                <a16:creationId xmlns:a16="http://schemas.microsoft.com/office/drawing/2014/main" id="{E04594E3-2DFB-41D8-B6FB-EE50F59FC9EA}"/>
              </a:ext>
            </a:extLst>
          </p:cNvPr>
          <p:cNvSpPr>
            <a:spLocks noChangeShapeType="1"/>
          </p:cNvSpPr>
          <p:nvPr/>
        </p:nvSpPr>
        <p:spPr bwMode="auto">
          <a:xfrm>
            <a:off x="3240088" y="4121136"/>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 name="Line 217">
            <a:extLst>
              <a:ext uri="{FF2B5EF4-FFF2-40B4-BE49-F238E27FC236}">
                <a16:creationId xmlns:a16="http://schemas.microsoft.com/office/drawing/2014/main" id="{8CE2D30A-F796-4EA2-A44D-40A71FCD473D}"/>
              </a:ext>
            </a:extLst>
          </p:cNvPr>
          <p:cNvSpPr>
            <a:spLocks noChangeShapeType="1"/>
          </p:cNvSpPr>
          <p:nvPr/>
        </p:nvSpPr>
        <p:spPr bwMode="auto">
          <a:xfrm>
            <a:off x="2592388" y="4121136"/>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4" name="Text Box 218">
            <a:extLst>
              <a:ext uri="{FF2B5EF4-FFF2-40B4-BE49-F238E27FC236}">
                <a16:creationId xmlns:a16="http://schemas.microsoft.com/office/drawing/2014/main" id="{D06F97D5-48D5-4D11-A481-43A3D693DD22}"/>
              </a:ext>
            </a:extLst>
          </p:cNvPr>
          <p:cNvSpPr txBox="1">
            <a:spLocks noChangeArrowheads="1"/>
          </p:cNvSpPr>
          <p:nvPr/>
        </p:nvSpPr>
        <p:spPr bwMode="auto">
          <a:xfrm>
            <a:off x="2136775" y="411954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1</a:t>
            </a:r>
          </a:p>
        </p:txBody>
      </p:sp>
      <p:sp>
        <p:nvSpPr>
          <p:cNvPr id="95" name="Text Box 219">
            <a:extLst>
              <a:ext uri="{FF2B5EF4-FFF2-40B4-BE49-F238E27FC236}">
                <a16:creationId xmlns:a16="http://schemas.microsoft.com/office/drawing/2014/main" id="{10B55FF9-8AB5-4284-AE91-94FAC81BA01C}"/>
              </a:ext>
            </a:extLst>
          </p:cNvPr>
          <p:cNvSpPr txBox="1">
            <a:spLocks noChangeArrowheads="1"/>
          </p:cNvSpPr>
          <p:nvPr/>
        </p:nvSpPr>
        <p:spPr bwMode="auto">
          <a:xfrm>
            <a:off x="2786063" y="4121136"/>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4</a:t>
            </a:r>
          </a:p>
        </p:txBody>
      </p:sp>
      <p:sp>
        <p:nvSpPr>
          <p:cNvPr id="96" name="Text Box 220">
            <a:extLst>
              <a:ext uri="{FF2B5EF4-FFF2-40B4-BE49-F238E27FC236}">
                <a16:creationId xmlns:a16="http://schemas.microsoft.com/office/drawing/2014/main" id="{FF4739E1-E28B-47D4-9DA1-E5DB13FA9949}"/>
              </a:ext>
            </a:extLst>
          </p:cNvPr>
          <p:cNvSpPr txBox="1">
            <a:spLocks noChangeArrowheads="1"/>
          </p:cNvSpPr>
          <p:nvPr/>
        </p:nvSpPr>
        <p:spPr bwMode="auto">
          <a:xfrm>
            <a:off x="3433763" y="4121136"/>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6</a:t>
            </a:r>
          </a:p>
        </p:txBody>
      </p:sp>
      <p:sp>
        <p:nvSpPr>
          <p:cNvPr id="97" name="Text Box 221">
            <a:extLst>
              <a:ext uri="{FF2B5EF4-FFF2-40B4-BE49-F238E27FC236}">
                <a16:creationId xmlns:a16="http://schemas.microsoft.com/office/drawing/2014/main" id="{5431804E-5D2B-475C-ACA7-8001A7FED8A6}"/>
              </a:ext>
            </a:extLst>
          </p:cNvPr>
          <p:cNvSpPr txBox="1">
            <a:spLocks noChangeArrowheads="1"/>
          </p:cNvSpPr>
          <p:nvPr/>
        </p:nvSpPr>
        <p:spPr bwMode="auto">
          <a:xfrm>
            <a:off x="4081463" y="4121136"/>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8</a:t>
            </a:r>
          </a:p>
        </p:txBody>
      </p:sp>
      <p:sp>
        <p:nvSpPr>
          <p:cNvPr id="98" name="Text Box 222">
            <a:extLst>
              <a:ext uri="{FF2B5EF4-FFF2-40B4-BE49-F238E27FC236}">
                <a16:creationId xmlns:a16="http://schemas.microsoft.com/office/drawing/2014/main" id="{EFF2AD2D-A340-492A-B79C-F37793F1EF85}"/>
              </a:ext>
            </a:extLst>
          </p:cNvPr>
          <p:cNvSpPr txBox="1">
            <a:spLocks noChangeArrowheads="1"/>
          </p:cNvSpPr>
          <p:nvPr/>
        </p:nvSpPr>
        <p:spPr bwMode="auto">
          <a:xfrm>
            <a:off x="4729163" y="4121136"/>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0</a:t>
            </a:r>
          </a:p>
        </p:txBody>
      </p:sp>
      <p:sp>
        <p:nvSpPr>
          <p:cNvPr id="99" name="Text Box 223">
            <a:extLst>
              <a:ext uri="{FF2B5EF4-FFF2-40B4-BE49-F238E27FC236}">
                <a16:creationId xmlns:a16="http://schemas.microsoft.com/office/drawing/2014/main" id="{33BF1CCE-3CB9-4E5F-BAA0-4F2E3C266D4E}"/>
              </a:ext>
            </a:extLst>
          </p:cNvPr>
          <p:cNvSpPr txBox="1">
            <a:spLocks noChangeArrowheads="1"/>
          </p:cNvSpPr>
          <p:nvPr/>
        </p:nvSpPr>
        <p:spPr bwMode="auto">
          <a:xfrm>
            <a:off x="5329238" y="4121136"/>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3</a:t>
            </a:r>
          </a:p>
        </p:txBody>
      </p:sp>
      <p:sp>
        <p:nvSpPr>
          <p:cNvPr id="100" name="Text Box 224">
            <a:extLst>
              <a:ext uri="{FF2B5EF4-FFF2-40B4-BE49-F238E27FC236}">
                <a16:creationId xmlns:a16="http://schemas.microsoft.com/office/drawing/2014/main" id="{1E725065-04BC-4F4B-A96A-5E1ADE1FC18F}"/>
              </a:ext>
            </a:extLst>
          </p:cNvPr>
          <p:cNvSpPr txBox="1">
            <a:spLocks noChangeArrowheads="1"/>
          </p:cNvSpPr>
          <p:nvPr/>
        </p:nvSpPr>
        <p:spPr bwMode="auto">
          <a:xfrm>
            <a:off x="6026150" y="4121136"/>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9</a:t>
            </a:r>
          </a:p>
        </p:txBody>
      </p:sp>
      <p:sp>
        <p:nvSpPr>
          <p:cNvPr id="101" name="Text Box 225">
            <a:extLst>
              <a:ext uri="{FF2B5EF4-FFF2-40B4-BE49-F238E27FC236}">
                <a16:creationId xmlns:a16="http://schemas.microsoft.com/office/drawing/2014/main" id="{B032E945-E6E5-4767-A181-C87393B9A7E9}"/>
              </a:ext>
            </a:extLst>
          </p:cNvPr>
          <p:cNvSpPr txBox="1">
            <a:spLocks noChangeArrowheads="1"/>
          </p:cNvSpPr>
          <p:nvPr/>
        </p:nvSpPr>
        <p:spPr bwMode="auto">
          <a:xfrm>
            <a:off x="6673850" y="4121136"/>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5</a:t>
            </a:r>
          </a:p>
        </p:txBody>
      </p:sp>
      <p:sp>
        <p:nvSpPr>
          <p:cNvPr id="102" name="Freeform 226">
            <a:extLst>
              <a:ext uri="{FF2B5EF4-FFF2-40B4-BE49-F238E27FC236}">
                <a16:creationId xmlns:a16="http://schemas.microsoft.com/office/drawing/2014/main" id="{441C405B-B442-4999-AA89-EDD9FEC41A0F}"/>
              </a:ext>
            </a:extLst>
          </p:cNvPr>
          <p:cNvSpPr>
            <a:spLocks/>
          </p:cNvSpPr>
          <p:nvPr/>
        </p:nvSpPr>
        <p:spPr bwMode="auto">
          <a:xfrm>
            <a:off x="3230563" y="4065573"/>
            <a:ext cx="4762" cy="473075"/>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3" name="Freeform 227">
            <a:extLst>
              <a:ext uri="{FF2B5EF4-FFF2-40B4-BE49-F238E27FC236}">
                <a16:creationId xmlns:a16="http://schemas.microsoft.com/office/drawing/2014/main" id="{B5748661-68D6-44C7-BB86-29D30F2A7971}"/>
              </a:ext>
            </a:extLst>
          </p:cNvPr>
          <p:cNvSpPr>
            <a:spLocks/>
          </p:cNvSpPr>
          <p:nvPr/>
        </p:nvSpPr>
        <p:spPr bwMode="auto">
          <a:xfrm>
            <a:off x="6477001" y="4065573"/>
            <a:ext cx="4763" cy="473075"/>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4" name="Freeform 228">
            <a:extLst>
              <a:ext uri="{FF2B5EF4-FFF2-40B4-BE49-F238E27FC236}">
                <a16:creationId xmlns:a16="http://schemas.microsoft.com/office/drawing/2014/main" id="{963AE347-3845-43D5-A911-4AD49C93428B}"/>
              </a:ext>
            </a:extLst>
          </p:cNvPr>
          <p:cNvSpPr>
            <a:spLocks/>
          </p:cNvSpPr>
          <p:nvPr/>
        </p:nvSpPr>
        <p:spPr bwMode="auto">
          <a:xfrm>
            <a:off x="4527551" y="4063986"/>
            <a:ext cx="4763" cy="473075"/>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5" name="Text Box 229">
            <a:extLst>
              <a:ext uri="{FF2B5EF4-FFF2-40B4-BE49-F238E27FC236}">
                <a16:creationId xmlns:a16="http://schemas.microsoft.com/office/drawing/2014/main" id="{D4AC438C-CE87-47B7-B2E1-0E26E4005407}"/>
              </a:ext>
            </a:extLst>
          </p:cNvPr>
          <p:cNvSpPr txBox="1">
            <a:spLocks noChangeArrowheads="1"/>
          </p:cNvSpPr>
          <p:nvPr/>
        </p:nvSpPr>
        <p:spPr bwMode="auto">
          <a:xfrm>
            <a:off x="3240088" y="2366948"/>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j</a:t>
            </a:r>
          </a:p>
        </p:txBody>
      </p:sp>
      <p:sp>
        <p:nvSpPr>
          <p:cNvPr id="106" name="Text Box 230">
            <a:extLst>
              <a:ext uri="{FF2B5EF4-FFF2-40B4-BE49-F238E27FC236}">
                <a16:creationId xmlns:a16="http://schemas.microsoft.com/office/drawing/2014/main" id="{B80F71A2-8041-4B55-BF39-A650BF12FCD3}"/>
              </a:ext>
            </a:extLst>
          </p:cNvPr>
          <p:cNvSpPr txBox="1">
            <a:spLocks noChangeArrowheads="1"/>
          </p:cNvSpPr>
          <p:nvPr/>
        </p:nvSpPr>
        <p:spPr bwMode="auto">
          <a:xfrm>
            <a:off x="3913188" y="3081323"/>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j</a:t>
            </a:r>
          </a:p>
        </p:txBody>
      </p:sp>
      <p:sp>
        <p:nvSpPr>
          <p:cNvPr id="107" name="Text Box 231">
            <a:extLst>
              <a:ext uri="{FF2B5EF4-FFF2-40B4-BE49-F238E27FC236}">
                <a16:creationId xmlns:a16="http://schemas.microsoft.com/office/drawing/2014/main" id="{57EF8D7C-B9FF-4150-B9F1-320E79A9756F}"/>
              </a:ext>
            </a:extLst>
          </p:cNvPr>
          <p:cNvSpPr txBox="1">
            <a:spLocks noChangeArrowheads="1"/>
          </p:cNvSpPr>
          <p:nvPr/>
        </p:nvSpPr>
        <p:spPr bwMode="auto">
          <a:xfrm>
            <a:off x="4638675" y="3743311"/>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j</a:t>
            </a:r>
          </a:p>
        </p:txBody>
      </p:sp>
      <p:sp>
        <p:nvSpPr>
          <p:cNvPr id="108" name="Text Box 232">
            <a:extLst>
              <a:ext uri="{FF2B5EF4-FFF2-40B4-BE49-F238E27FC236}">
                <a16:creationId xmlns:a16="http://schemas.microsoft.com/office/drawing/2014/main" id="{33520B55-3FB6-47BB-AAD1-F29A74F1275C}"/>
              </a:ext>
            </a:extLst>
          </p:cNvPr>
          <p:cNvSpPr txBox="1">
            <a:spLocks noChangeArrowheads="1"/>
          </p:cNvSpPr>
          <p:nvPr/>
        </p:nvSpPr>
        <p:spPr bwMode="auto">
          <a:xfrm>
            <a:off x="2201863" y="3074973"/>
            <a:ext cx="444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p,i</a:t>
            </a:r>
          </a:p>
        </p:txBody>
      </p:sp>
      <p:sp>
        <p:nvSpPr>
          <p:cNvPr id="109" name="Text Box 233">
            <a:extLst>
              <a:ext uri="{FF2B5EF4-FFF2-40B4-BE49-F238E27FC236}">
                <a16:creationId xmlns:a16="http://schemas.microsoft.com/office/drawing/2014/main" id="{927FB841-2558-4264-BF94-18D07969F1AB}"/>
              </a:ext>
            </a:extLst>
          </p:cNvPr>
          <p:cNvSpPr txBox="1">
            <a:spLocks noChangeArrowheads="1"/>
          </p:cNvSpPr>
          <p:nvPr/>
        </p:nvSpPr>
        <p:spPr bwMode="auto">
          <a:xfrm>
            <a:off x="6477001" y="2412986"/>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r</a:t>
            </a:r>
          </a:p>
        </p:txBody>
      </p:sp>
      <p:sp>
        <p:nvSpPr>
          <p:cNvPr id="110" name="Text Box 234">
            <a:extLst>
              <a:ext uri="{FF2B5EF4-FFF2-40B4-BE49-F238E27FC236}">
                <a16:creationId xmlns:a16="http://schemas.microsoft.com/office/drawing/2014/main" id="{8DA10293-51AE-4DC3-BAF1-3116E64B612F}"/>
              </a:ext>
            </a:extLst>
          </p:cNvPr>
          <p:cNvSpPr txBox="1">
            <a:spLocks noChangeArrowheads="1"/>
          </p:cNvSpPr>
          <p:nvPr/>
        </p:nvSpPr>
        <p:spPr bwMode="auto">
          <a:xfrm>
            <a:off x="6477001" y="3128948"/>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r</a:t>
            </a:r>
          </a:p>
        </p:txBody>
      </p:sp>
      <p:sp>
        <p:nvSpPr>
          <p:cNvPr id="111" name="Text Box 235">
            <a:extLst>
              <a:ext uri="{FF2B5EF4-FFF2-40B4-BE49-F238E27FC236}">
                <a16:creationId xmlns:a16="http://schemas.microsoft.com/office/drawing/2014/main" id="{67D49B69-AB24-4E6D-BE5D-323DBA296A7B}"/>
              </a:ext>
            </a:extLst>
          </p:cNvPr>
          <p:cNvSpPr txBox="1">
            <a:spLocks noChangeArrowheads="1"/>
          </p:cNvSpPr>
          <p:nvPr/>
        </p:nvSpPr>
        <p:spPr bwMode="auto">
          <a:xfrm>
            <a:off x="6477001" y="3795698"/>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r</a:t>
            </a:r>
          </a:p>
        </p:txBody>
      </p:sp>
      <p:sp>
        <p:nvSpPr>
          <p:cNvPr id="112" name="Text Box 236">
            <a:extLst>
              <a:ext uri="{FF2B5EF4-FFF2-40B4-BE49-F238E27FC236}">
                <a16:creationId xmlns:a16="http://schemas.microsoft.com/office/drawing/2014/main" id="{C3F2A945-1867-4E03-9A7C-36CFCE15FB11}"/>
              </a:ext>
            </a:extLst>
          </p:cNvPr>
          <p:cNvSpPr txBox="1">
            <a:spLocks noChangeArrowheads="1"/>
          </p:cNvSpPr>
          <p:nvPr/>
        </p:nvSpPr>
        <p:spPr bwMode="auto">
          <a:xfrm>
            <a:off x="2947988" y="3795698"/>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i</a:t>
            </a:r>
          </a:p>
        </p:txBody>
      </p:sp>
      <p:sp>
        <p:nvSpPr>
          <p:cNvPr id="113" name="Text Box 237">
            <a:extLst>
              <a:ext uri="{FF2B5EF4-FFF2-40B4-BE49-F238E27FC236}">
                <a16:creationId xmlns:a16="http://schemas.microsoft.com/office/drawing/2014/main" id="{F1108CAC-213E-4770-93AB-DF0E31850127}"/>
              </a:ext>
            </a:extLst>
          </p:cNvPr>
          <p:cNvSpPr txBox="1">
            <a:spLocks noChangeArrowheads="1"/>
          </p:cNvSpPr>
          <p:nvPr/>
        </p:nvSpPr>
        <p:spPr bwMode="auto">
          <a:xfrm>
            <a:off x="2155825" y="374172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p</a:t>
            </a:r>
          </a:p>
        </p:txBody>
      </p:sp>
      <p:sp>
        <p:nvSpPr>
          <p:cNvPr id="114" name="AutoShape 238">
            <a:extLst>
              <a:ext uri="{FF2B5EF4-FFF2-40B4-BE49-F238E27FC236}">
                <a16:creationId xmlns:a16="http://schemas.microsoft.com/office/drawing/2014/main" id="{403DE148-54CA-464D-A5FC-EDBDCC0E1CE6}"/>
              </a:ext>
            </a:extLst>
          </p:cNvPr>
          <p:cNvSpPr>
            <a:spLocks/>
          </p:cNvSpPr>
          <p:nvPr/>
        </p:nvSpPr>
        <p:spPr bwMode="auto">
          <a:xfrm rot="16200000">
            <a:off x="2532064" y="4073511"/>
            <a:ext cx="111125" cy="1152525"/>
          </a:xfrm>
          <a:prstGeom prst="leftBrace">
            <a:avLst>
              <a:gd name="adj1" fmla="val 86429"/>
              <a:gd name="adj2" fmla="val 51736"/>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115" name="AutoShape 239">
            <a:extLst>
              <a:ext uri="{FF2B5EF4-FFF2-40B4-BE49-F238E27FC236}">
                <a16:creationId xmlns:a16="http://schemas.microsoft.com/office/drawing/2014/main" id="{87821955-04B3-4142-A74B-9E4BBABCC090}"/>
              </a:ext>
            </a:extLst>
          </p:cNvPr>
          <p:cNvSpPr>
            <a:spLocks/>
          </p:cNvSpPr>
          <p:nvPr/>
        </p:nvSpPr>
        <p:spPr bwMode="auto">
          <a:xfrm rot="16200000">
            <a:off x="3827464" y="4073511"/>
            <a:ext cx="111125" cy="1152525"/>
          </a:xfrm>
          <a:prstGeom prst="leftBrace">
            <a:avLst>
              <a:gd name="adj1" fmla="val 86429"/>
              <a:gd name="adj2" fmla="val 51736"/>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116" name="AutoShape 240">
            <a:extLst>
              <a:ext uri="{FF2B5EF4-FFF2-40B4-BE49-F238E27FC236}">
                <a16:creationId xmlns:a16="http://schemas.microsoft.com/office/drawing/2014/main" id="{925E54E6-B79F-4342-BA15-CD2DA8C66C82}"/>
              </a:ext>
            </a:extLst>
          </p:cNvPr>
          <p:cNvSpPr>
            <a:spLocks/>
          </p:cNvSpPr>
          <p:nvPr/>
        </p:nvSpPr>
        <p:spPr bwMode="auto">
          <a:xfrm rot="16200000">
            <a:off x="5449095" y="3821892"/>
            <a:ext cx="111125" cy="1655763"/>
          </a:xfrm>
          <a:prstGeom prst="leftBrace">
            <a:avLst>
              <a:gd name="adj1" fmla="val 124167"/>
              <a:gd name="adj2" fmla="val 51736"/>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117" name="Line 241">
            <a:extLst>
              <a:ext uri="{FF2B5EF4-FFF2-40B4-BE49-F238E27FC236}">
                <a16:creationId xmlns:a16="http://schemas.microsoft.com/office/drawing/2014/main" id="{5D338EEC-A656-4EE4-BCDA-FAE839D279F4}"/>
              </a:ext>
            </a:extLst>
          </p:cNvPr>
          <p:cNvSpPr>
            <a:spLocks noChangeShapeType="1"/>
          </p:cNvSpPr>
          <p:nvPr/>
        </p:nvSpPr>
        <p:spPr bwMode="auto">
          <a:xfrm flipV="1">
            <a:off x="6692900" y="4594210"/>
            <a:ext cx="0" cy="220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18" name="Line 242">
            <a:extLst>
              <a:ext uri="{FF2B5EF4-FFF2-40B4-BE49-F238E27FC236}">
                <a16:creationId xmlns:a16="http://schemas.microsoft.com/office/drawing/2014/main" id="{335430F1-AB03-4225-B9AC-942A74FFE13E}"/>
              </a:ext>
            </a:extLst>
          </p:cNvPr>
          <p:cNvSpPr>
            <a:spLocks noChangeShapeType="1"/>
          </p:cNvSpPr>
          <p:nvPr/>
        </p:nvSpPr>
        <p:spPr bwMode="auto">
          <a:xfrm>
            <a:off x="6692900" y="4814872"/>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19" name="Text Box 243">
            <a:extLst>
              <a:ext uri="{FF2B5EF4-FFF2-40B4-BE49-F238E27FC236}">
                <a16:creationId xmlns:a16="http://schemas.microsoft.com/office/drawing/2014/main" id="{3284BBC7-90B5-4ADB-8BFA-D903E9F6A8BB}"/>
              </a:ext>
            </a:extLst>
          </p:cNvPr>
          <p:cNvSpPr txBox="1">
            <a:spLocks noChangeArrowheads="1"/>
          </p:cNvSpPr>
          <p:nvPr/>
        </p:nvSpPr>
        <p:spPr bwMode="auto">
          <a:xfrm>
            <a:off x="7051675" y="4646598"/>
            <a:ext cx="357822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dirty="0"/>
              <a:t>A[</a:t>
            </a:r>
            <a:r>
              <a:rPr lang="en-US" altLang="zh-TW" sz="2000" i="1" dirty="0"/>
              <a:t>r</a:t>
            </a:r>
            <a:r>
              <a:rPr lang="en-US" altLang="zh-TW" sz="2000" dirty="0"/>
              <a:t>]:             pivot</a:t>
            </a:r>
          </a:p>
          <a:p>
            <a:pPr eaLnBrk="1" hangingPunct="1">
              <a:spcBef>
                <a:spcPct val="0"/>
              </a:spcBef>
              <a:buFontTx/>
              <a:buNone/>
            </a:pPr>
            <a:r>
              <a:rPr lang="en-US" altLang="zh-TW" sz="2000" dirty="0"/>
              <a:t>A[</a:t>
            </a:r>
            <a:r>
              <a:rPr lang="en-US" altLang="zh-TW" sz="2000" i="1" dirty="0"/>
              <a:t>j</a:t>
            </a:r>
            <a:r>
              <a:rPr lang="en-US" altLang="zh-TW" sz="2000" dirty="0"/>
              <a:t> .. </a:t>
            </a:r>
            <a:r>
              <a:rPr lang="en-US" altLang="zh-TW" sz="2000" i="1" dirty="0"/>
              <a:t>r</a:t>
            </a:r>
            <a:r>
              <a:rPr lang="en-US" altLang="zh-TW" sz="2000" dirty="0"/>
              <a:t>-1]:     not yet examined</a:t>
            </a:r>
          </a:p>
          <a:p>
            <a:pPr eaLnBrk="1" hangingPunct="1">
              <a:spcBef>
                <a:spcPct val="0"/>
              </a:spcBef>
              <a:buFontTx/>
              <a:buNone/>
            </a:pPr>
            <a:r>
              <a:rPr lang="en-US" altLang="zh-TW" sz="2000" dirty="0"/>
              <a:t>A[</a:t>
            </a:r>
            <a:r>
              <a:rPr lang="en-US" altLang="zh-TW" sz="2000" i="1" dirty="0"/>
              <a:t>i</a:t>
            </a:r>
            <a:r>
              <a:rPr lang="en-US" altLang="zh-TW" sz="2000" dirty="0"/>
              <a:t>+1 .. </a:t>
            </a:r>
            <a:r>
              <a:rPr lang="en-US" altLang="zh-TW" sz="2000" i="1" dirty="0"/>
              <a:t>j</a:t>
            </a:r>
            <a:r>
              <a:rPr lang="en-US" altLang="zh-TW" sz="2000" dirty="0"/>
              <a:t>-1]: known to be&gt; pivot</a:t>
            </a:r>
          </a:p>
          <a:p>
            <a:pPr eaLnBrk="1" hangingPunct="1">
              <a:spcBef>
                <a:spcPct val="0"/>
              </a:spcBef>
              <a:buFontTx/>
              <a:buNone/>
            </a:pPr>
            <a:r>
              <a:rPr lang="en-US" altLang="zh-TW" sz="2000" dirty="0"/>
              <a:t>A[</a:t>
            </a:r>
            <a:r>
              <a:rPr lang="en-US" altLang="zh-TW" sz="2000" i="1" dirty="0"/>
              <a:t>p</a:t>
            </a:r>
            <a:r>
              <a:rPr lang="en-US" altLang="zh-TW" sz="2000" dirty="0"/>
              <a:t> .. </a:t>
            </a:r>
            <a:r>
              <a:rPr lang="en-US" altLang="zh-TW" sz="2000" i="1" dirty="0" err="1"/>
              <a:t>i</a:t>
            </a:r>
            <a:r>
              <a:rPr lang="en-US" altLang="zh-TW" sz="2000" dirty="0"/>
              <a:t>]:       known to be </a:t>
            </a:r>
            <a:r>
              <a:rPr lang="en-US" altLang="zh-TW" sz="2000" dirty="0">
                <a:cs typeface="Times New Roman" panose="02020603050405020304" pitchFamily="18" charset="0"/>
              </a:rPr>
              <a:t>≤ pivot</a:t>
            </a:r>
          </a:p>
        </p:txBody>
      </p:sp>
      <p:sp>
        <p:nvSpPr>
          <p:cNvPr id="120" name="Line 244">
            <a:extLst>
              <a:ext uri="{FF2B5EF4-FFF2-40B4-BE49-F238E27FC236}">
                <a16:creationId xmlns:a16="http://schemas.microsoft.com/office/drawing/2014/main" id="{6064191D-52F2-486A-841B-26897932D942}"/>
              </a:ext>
            </a:extLst>
          </p:cNvPr>
          <p:cNvSpPr>
            <a:spLocks noChangeShapeType="1"/>
          </p:cNvSpPr>
          <p:nvPr/>
        </p:nvSpPr>
        <p:spPr bwMode="auto">
          <a:xfrm flipH="1">
            <a:off x="5540376" y="5092685"/>
            <a:ext cx="1584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21" name="Line 245">
            <a:extLst>
              <a:ext uri="{FF2B5EF4-FFF2-40B4-BE49-F238E27FC236}">
                <a16:creationId xmlns:a16="http://schemas.microsoft.com/office/drawing/2014/main" id="{CDE23241-5309-45CF-90D9-5D31E7CF9563}"/>
              </a:ext>
            </a:extLst>
          </p:cNvPr>
          <p:cNvSpPr>
            <a:spLocks noChangeShapeType="1"/>
          </p:cNvSpPr>
          <p:nvPr/>
        </p:nvSpPr>
        <p:spPr bwMode="auto">
          <a:xfrm flipH="1">
            <a:off x="3884614" y="5313347"/>
            <a:ext cx="32400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22" name="Line 246">
            <a:extLst>
              <a:ext uri="{FF2B5EF4-FFF2-40B4-BE49-F238E27FC236}">
                <a16:creationId xmlns:a16="http://schemas.microsoft.com/office/drawing/2014/main" id="{CBB131BF-2E23-4153-B464-EAA106FD8C85}"/>
              </a:ext>
            </a:extLst>
          </p:cNvPr>
          <p:cNvSpPr>
            <a:spLocks noChangeShapeType="1"/>
          </p:cNvSpPr>
          <p:nvPr/>
        </p:nvSpPr>
        <p:spPr bwMode="auto">
          <a:xfrm flipH="1">
            <a:off x="2587626" y="5535597"/>
            <a:ext cx="4537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23" name="Line 247">
            <a:extLst>
              <a:ext uri="{FF2B5EF4-FFF2-40B4-BE49-F238E27FC236}">
                <a16:creationId xmlns:a16="http://schemas.microsoft.com/office/drawing/2014/main" id="{A6E0E1F2-73F9-4051-A293-898667A6D875}"/>
              </a:ext>
            </a:extLst>
          </p:cNvPr>
          <p:cNvSpPr>
            <a:spLocks noChangeShapeType="1"/>
          </p:cNvSpPr>
          <p:nvPr/>
        </p:nvSpPr>
        <p:spPr bwMode="auto">
          <a:xfrm flipV="1">
            <a:off x="5540375" y="4760897"/>
            <a:ext cx="0" cy="331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24" name="Line 248">
            <a:extLst>
              <a:ext uri="{FF2B5EF4-FFF2-40B4-BE49-F238E27FC236}">
                <a16:creationId xmlns:a16="http://schemas.microsoft.com/office/drawing/2014/main" id="{DE450E7D-7511-41F2-904E-ABA8A8749267}"/>
              </a:ext>
            </a:extLst>
          </p:cNvPr>
          <p:cNvSpPr>
            <a:spLocks noChangeShapeType="1"/>
          </p:cNvSpPr>
          <p:nvPr/>
        </p:nvSpPr>
        <p:spPr bwMode="auto">
          <a:xfrm flipV="1">
            <a:off x="3884613" y="4760897"/>
            <a:ext cx="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25" name="Line 249">
            <a:extLst>
              <a:ext uri="{FF2B5EF4-FFF2-40B4-BE49-F238E27FC236}">
                <a16:creationId xmlns:a16="http://schemas.microsoft.com/office/drawing/2014/main" id="{308C8A7B-15BA-44EF-B324-3368632A4762}"/>
              </a:ext>
            </a:extLst>
          </p:cNvPr>
          <p:cNvSpPr>
            <a:spLocks noChangeShapeType="1"/>
          </p:cNvSpPr>
          <p:nvPr/>
        </p:nvSpPr>
        <p:spPr bwMode="auto">
          <a:xfrm flipV="1">
            <a:off x="2587625" y="4760897"/>
            <a:ext cx="0" cy="774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 name="投影片編號版面配置區 1">
            <a:extLst>
              <a:ext uri="{FF2B5EF4-FFF2-40B4-BE49-F238E27FC236}">
                <a16:creationId xmlns:a16="http://schemas.microsoft.com/office/drawing/2014/main" id="{4CB1B645-F226-4AE5-9F4C-CBD6A599EE89}"/>
              </a:ext>
            </a:extLst>
          </p:cNvPr>
          <p:cNvSpPr>
            <a:spLocks noGrp="1"/>
          </p:cNvSpPr>
          <p:nvPr>
            <p:ph type="sldNum" sz="quarter" idx="12"/>
          </p:nvPr>
        </p:nvSpPr>
        <p:spPr/>
        <p:txBody>
          <a:bodyPr/>
          <a:lstStyle/>
          <a:p>
            <a:fld id="{C087288C-9883-4D44-B068-F26062673494}" type="slidenum">
              <a:rPr lang="zh-TW" altLang="en-US" smtClean="0"/>
              <a:t>8</a:t>
            </a:fld>
            <a:endParaRPr lang="zh-TW" altLang="en-US"/>
          </a:p>
        </p:txBody>
      </p:sp>
    </p:spTree>
    <p:extLst>
      <p:ext uri="{BB962C8B-B14F-4D97-AF65-F5344CB8AC3E}">
        <p14:creationId xmlns:p14="http://schemas.microsoft.com/office/powerpoint/2010/main" val="41003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F7DFB4-237D-4FDF-9882-640A00D1F835}"/>
                  </a:ext>
                </a:extLst>
              </p:cNvPr>
              <p:cNvSpPr>
                <a:spLocks noGrp="1"/>
              </p:cNvSpPr>
              <p:nvPr>
                <p:ph idx="1"/>
              </p:nvPr>
            </p:nvSpPr>
            <p:spPr>
              <a:xfrm>
                <a:off x="609600" y="176169"/>
                <a:ext cx="10972800" cy="5845120"/>
              </a:xfrm>
            </p:spPr>
            <p:txBody>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[The index </a:t>
                </a:r>
                <a14:m>
                  <m:oMath xmlns:m="http://schemas.openxmlformats.org/officeDocument/2006/math">
                    <m:r>
                      <a:rPr lang="en-US" altLang="zh-TW" i="1" dirty="0" smtClean="0">
                        <a:latin typeface="Cambria Math" panose="02040503050406030204" pitchFamily="18" charset="0"/>
                      </a:rPr>
                      <m:t>𝑗</m:t>
                    </m:r>
                  </m:oMath>
                </a14:m>
                <a:r>
                  <a:rPr lang="en-US" altLang="zh-TW" dirty="0"/>
                  <a:t> disappears because it is no longer needed once the for loop is exited.]</a:t>
                </a:r>
              </a:p>
              <a:p>
                <a:endParaRPr lang="zh-TW" altLang="en-US" dirty="0"/>
              </a:p>
            </p:txBody>
          </p:sp>
        </mc:Choice>
        <mc:Fallback xmlns="">
          <p:sp>
            <p:nvSpPr>
              <p:cNvPr id="3" name="內容版面配置區 2">
                <a:extLst>
                  <a:ext uri="{FF2B5EF4-FFF2-40B4-BE49-F238E27FC236}">
                    <a16:creationId xmlns:a16="http://schemas.microsoft.com/office/drawing/2014/main" id="{65F7DFB4-237D-4FDF-9882-640A00D1F835}"/>
                  </a:ext>
                </a:extLst>
              </p:cNvPr>
              <p:cNvSpPr>
                <a:spLocks noGrp="1" noRot="1" noChangeAspect="1" noMove="1" noResize="1" noEditPoints="1" noAdjustHandles="1" noChangeArrowheads="1" noChangeShapeType="1" noTextEdit="1"/>
              </p:cNvSpPr>
              <p:nvPr>
                <p:ph idx="1"/>
              </p:nvPr>
            </p:nvSpPr>
            <p:spPr>
              <a:xfrm>
                <a:off x="609600" y="176169"/>
                <a:ext cx="10972800" cy="5845120"/>
              </a:xfrm>
              <a:blipFill>
                <a:blip r:embed="rId2"/>
                <a:stretch>
                  <a:fillRect l="-1278" r="-1222"/>
                </a:stretch>
              </a:blipFill>
            </p:spPr>
            <p:txBody>
              <a:bodyPr/>
              <a:lstStyle/>
              <a:p>
                <a:r>
                  <a:rPr lang="zh-TW" altLang="en-US">
                    <a:noFill/>
                  </a:rPr>
                  <a:t> </a:t>
                </a:r>
              </a:p>
            </p:txBody>
          </p:sp>
        </mc:Fallback>
      </mc:AlternateContent>
      <p:sp>
        <p:nvSpPr>
          <p:cNvPr id="4" name="Rectangle 4">
            <a:extLst>
              <a:ext uri="{FF2B5EF4-FFF2-40B4-BE49-F238E27FC236}">
                <a16:creationId xmlns:a16="http://schemas.microsoft.com/office/drawing/2014/main" id="{0F33C3BB-B170-40B0-9963-D669C52916F5}"/>
              </a:ext>
            </a:extLst>
          </p:cNvPr>
          <p:cNvSpPr>
            <a:spLocks noChangeArrowheads="1"/>
          </p:cNvSpPr>
          <p:nvPr/>
        </p:nvSpPr>
        <p:spPr bwMode="auto">
          <a:xfrm>
            <a:off x="2424114" y="725574"/>
            <a:ext cx="5184775"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5" name="Line 5">
            <a:extLst>
              <a:ext uri="{FF2B5EF4-FFF2-40B4-BE49-F238E27FC236}">
                <a16:creationId xmlns:a16="http://schemas.microsoft.com/office/drawing/2014/main" id="{BA49115D-886B-4D05-ACB8-DE657A8D6A3E}"/>
              </a:ext>
            </a:extLst>
          </p:cNvPr>
          <p:cNvSpPr>
            <a:spLocks noChangeShapeType="1"/>
          </p:cNvSpPr>
          <p:nvPr/>
        </p:nvSpPr>
        <p:spPr bwMode="auto">
          <a:xfrm>
            <a:off x="5016500" y="7255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6">
            <a:extLst>
              <a:ext uri="{FF2B5EF4-FFF2-40B4-BE49-F238E27FC236}">
                <a16:creationId xmlns:a16="http://schemas.microsoft.com/office/drawing/2014/main" id="{A97B2DBD-1C5C-4CFB-8156-8EB58A7C59A7}"/>
              </a:ext>
            </a:extLst>
          </p:cNvPr>
          <p:cNvSpPr>
            <a:spLocks noChangeShapeType="1"/>
          </p:cNvSpPr>
          <p:nvPr/>
        </p:nvSpPr>
        <p:spPr bwMode="auto">
          <a:xfrm>
            <a:off x="5664200" y="7255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 name="Line 7">
            <a:extLst>
              <a:ext uri="{FF2B5EF4-FFF2-40B4-BE49-F238E27FC236}">
                <a16:creationId xmlns:a16="http://schemas.microsoft.com/office/drawing/2014/main" id="{F60DDE4F-13B0-43BB-BE64-92930525FBD3}"/>
              </a:ext>
            </a:extLst>
          </p:cNvPr>
          <p:cNvSpPr>
            <a:spLocks noChangeShapeType="1"/>
          </p:cNvSpPr>
          <p:nvPr/>
        </p:nvSpPr>
        <p:spPr bwMode="auto">
          <a:xfrm>
            <a:off x="6311900" y="7255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 name="Line 8">
            <a:extLst>
              <a:ext uri="{FF2B5EF4-FFF2-40B4-BE49-F238E27FC236}">
                <a16:creationId xmlns:a16="http://schemas.microsoft.com/office/drawing/2014/main" id="{66137A67-AFA3-40A6-81B7-F84AECC3EC19}"/>
              </a:ext>
            </a:extLst>
          </p:cNvPr>
          <p:cNvSpPr>
            <a:spLocks noChangeShapeType="1"/>
          </p:cNvSpPr>
          <p:nvPr/>
        </p:nvSpPr>
        <p:spPr bwMode="auto">
          <a:xfrm>
            <a:off x="6961188" y="7255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 name="Line 9">
            <a:extLst>
              <a:ext uri="{FF2B5EF4-FFF2-40B4-BE49-F238E27FC236}">
                <a16:creationId xmlns:a16="http://schemas.microsoft.com/office/drawing/2014/main" id="{F0071356-55C9-44F5-B6A1-96F4789DBCBD}"/>
              </a:ext>
            </a:extLst>
          </p:cNvPr>
          <p:cNvSpPr>
            <a:spLocks noChangeShapeType="1"/>
          </p:cNvSpPr>
          <p:nvPr/>
        </p:nvSpPr>
        <p:spPr bwMode="auto">
          <a:xfrm>
            <a:off x="4368800" y="7255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 name="Line 10">
            <a:extLst>
              <a:ext uri="{FF2B5EF4-FFF2-40B4-BE49-F238E27FC236}">
                <a16:creationId xmlns:a16="http://schemas.microsoft.com/office/drawing/2014/main" id="{D0269196-952F-4D88-8CFE-DF1C5C1F4CE0}"/>
              </a:ext>
            </a:extLst>
          </p:cNvPr>
          <p:cNvSpPr>
            <a:spLocks noChangeShapeType="1"/>
          </p:cNvSpPr>
          <p:nvPr/>
        </p:nvSpPr>
        <p:spPr bwMode="auto">
          <a:xfrm>
            <a:off x="3719513" y="7255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1" name="Line 11">
            <a:extLst>
              <a:ext uri="{FF2B5EF4-FFF2-40B4-BE49-F238E27FC236}">
                <a16:creationId xmlns:a16="http://schemas.microsoft.com/office/drawing/2014/main" id="{B6761A3E-C398-4F0D-96B9-2AE81BC21AEC}"/>
              </a:ext>
            </a:extLst>
          </p:cNvPr>
          <p:cNvSpPr>
            <a:spLocks noChangeShapeType="1"/>
          </p:cNvSpPr>
          <p:nvPr/>
        </p:nvSpPr>
        <p:spPr bwMode="auto">
          <a:xfrm>
            <a:off x="3071813" y="7255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2" name="Text Box 12">
            <a:extLst>
              <a:ext uri="{FF2B5EF4-FFF2-40B4-BE49-F238E27FC236}">
                <a16:creationId xmlns:a16="http://schemas.microsoft.com/office/drawing/2014/main" id="{5C560614-0137-426C-AF61-F1CB0D595132}"/>
              </a:ext>
            </a:extLst>
          </p:cNvPr>
          <p:cNvSpPr txBox="1">
            <a:spLocks noChangeArrowheads="1"/>
          </p:cNvSpPr>
          <p:nvPr/>
        </p:nvSpPr>
        <p:spPr bwMode="auto">
          <a:xfrm>
            <a:off x="2616200" y="7224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1</a:t>
            </a:r>
          </a:p>
        </p:txBody>
      </p:sp>
      <p:sp>
        <p:nvSpPr>
          <p:cNvPr id="13" name="Text Box 13">
            <a:extLst>
              <a:ext uri="{FF2B5EF4-FFF2-40B4-BE49-F238E27FC236}">
                <a16:creationId xmlns:a16="http://schemas.microsoft.com/office/drawing/2014/main" id="{4591821F-87DE-439D-AA1D-42708E43506E}"/>
              </a:ext>
            </a:extLst>
          </p:cNvPr>
          <p:cNvSpPr txBox="1">
            <a:spLocks noChangeArrowheads="1"/>
          </p:cNvSpPr>
          <p:nvPr/>
        </p:nvSpPr>
        <p:spPr bwMode="auto">
          <a:xfrm>
            <a:off x="3265488" y="7255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4</a:t>
            </a:r>
          </a:p>
        </p:txBody>
      </p:sp>
      <p:sp>
        <p:nvSpPr>
          <p:cNvPr id="14" name="Text Box 14">
            <a:extLst>
              <a:ext uri="{FF2B5EF4-FFF2-40B4-BE49-F238E27FC236}">
                <a16:creationId xmlns:a16="http://schemas.microsoft.com/office/drawing/2014/main" id="{59168D8E-3037-4FD6-8BF7-3BF6E47940C9}"/>
              </a:ext>
            </a:extLst>
          </p:cNvPr>
          <p:cNvSpPr txBox="1">
            <a:spLocks noChangeArrowheads="1"/>
          </p:cNvSpPr>
          <p:nvPr/>
        </p:nvSpPr>
        <p:spPr bwMode="auto">
          <a:xfrm>
            <a:off x="3913188" y="7255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0</a:t>
            </a:r>
          </a:p>
        </p:txBody>
      </p:sp>
      <p:sp>
        <p:nvSpPr>
          <p:cNvPr id="15" name="Text Box 15">
            <a:extLst>
              <a:ext uri="{FF2B5EF4-FFF2-40B4-BE49-F238E27FC236}">
                <a16:creationId xmlns:a16="http://schemas.microsoft.com/office/drawing/2014/main" id="{F5DDEC2B-FB2D-49BD-BEB1-A2486E5C1FC1}"/>
              </a:ext>
            </a:extLst>
          </p:cNvPr>
          <p:cNvSpPr txBox="1">
            <a:spLocks noChangeArrowheads="1"/>
          </p:cNvSpPr>
          <p:nvPr/>
        </p:nvSpPr>
        <p:spPr bwMode="auto">
          <a:xfrm>
            <a:off x="4560888" y="7255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8</a:t>
            </a:r>
          </a:p>
        </p:txBody>
      </p:sp>
      <p:sp>
        <p:nvSpPr>
          <p:cNvPr id="16" name="Text Box 16">
            <a:extLst>
              <a:ext uri="{FF2B5EF4-FFF2-40B4-BE49-F238E27FC236}">
                <a16:creationId xmlns:a16="http://schemas.microsoft.com/office/drawing/2014/main" id="{91045877-F286-4D3E-8B3B-29E1EC9F7B65}"/>
              </a:ext>
            </a:extLst>
          </p:cNvPr>
          <p:cNvSpPr txBox="1">
            <a:spLocks noChangeArrowheads="1"/>
          </p:cNvSpPr>
          <p:nvPr/>
        </p:nvSpPr>
        <p:spPr bwMode="auto">
          <a:xfrm>
            <a:off x="5208588" y="7255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6</a:t>
            </a:r>
          </a:p>
        </p:txBody>
      </p:sp>
      <p:sp>
        <p:nvSpPr>
          <p:cNvPr id="17" name="Text Box 17">
            <a:extLst>
              <a:ext uri="{FF2B5EF4-FFF2-40B4-BE49-F238E27FC236}">
                <a16:creationId xmlns:a16="http://schemas.microsoft.com/office/drawing/2014/main" id="{4F86EB00-FA26-46B8-9589-7BA746CBCC25}"/>
              </a:ext>
            </a:extLst>
          </p:cNvPr>
          <p:cNvSpPr txBox="1">
            <a:spLocks noChangeArrowheads="1"/>
          </p:cNvSpPr>
          <p:nvPr/>
        </p:nvSpPr>
        <p:spPr bwMode="auto">
          <a:xfrm>
            <a:off x="5808663" y="7255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3</a:t>
            </a:r>
          </a:p>
        </p:txBody>
      </p:sp>
      <p:sp>
        <p:nvSpPr>
          <p:cNvPr id="18" name="Text Box 18">
            <a:extLst>
              <a:ext uri="{FF2B5EF4-FFF2-40B4-BE49-F238E27FC236}">
                <a16:creationId xmlns:a16="http://schemas.microsoft.com/office/drawing/2014/main" id="{958052BE-9F04-4AA7-AFB7-CE0DCF50F7D6}"/>
              </a:ext>
            </a:extLst>
          </p:cNvPr>
          <p:cNvSpPr txBox="1">
            <a:spLocks noChangeArrowheads="1"/>
          </p:cNvSpPr>
          <p:nvPr/>
        </p:nvSpPr>
        <p:spPr bwMode="auto">
          <a:xfrm>
            <a:off x="6505575" y="7255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9</a:t>
            </a:r>
          </a:p>
        </p:txBody>
      </p:sp>
      <p:sp>
        <p:nvSpPr>
          <p:cNvPr id="19" name="Text Box 19">
            <a:extLst>
              <a:ext uri="{FF2B5EF4-FFF2-40B4-BE49-F238E27FC236}">
                <a16:creationId xmlns:a16="http://schemas.microsoft.com/office/drawing/2014/main" id="{31EA11D4-3120-44B3-B0C9-6EDD854101E0}"/>
              </a:ext>
            </a:extLst>
          </p:cNvPr>
          <p:cNvSpPr txBox="1">
            <a:spLocks noChangeArrowheads="1"/>
          </p:cNvSpPr>
          <p:nvPr/>
        </p:nvSpPr>
        <p:spPr bwMode="auto">
          <a:xfrm>
            <a:off x="7153275" y="7255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5</a:t>
            </a:r>
          </a:p>
        </p:txBody>
      </p:sp>
      <p:sp>
        <p:nvSpPr>
          <p:cNvPr id="20" name="Freeform 20">
            <a:extLst>
              <a:ext uri="{FF2B5EF4-FFF2-40B4-BE49-F238E27FC236}">
                <a16:creationId xmlns:a16="http://schemas.microsoft.com/office/drawing/2014/main" id="{3B9B1B1F-F927-4A77-B702-F9FAD89AD1C8}"/>
              </a:ext>
            </a:extLst>
          </p:cNvPr>
          <p:cNvSpPr>
            <a:spLocks/>
          </p:cNvSpPr>
          <p:nvPr/>
        </p:nvSpPr>
        <p:spPr bwMode="auto">
          <a:xfrm>
            <a:off x="4364038" y="652549"/>
            <a:ext cx="4762" cy="614362"/>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1" name="Freeform 21">
            <a:extLst>
              <a:ext uri="{FF2B5EF4-FFF2-40B4-BE49-F238E27FC236}">
                <a16:creationId xmlns:a16="http://schemas.microsoft.com/office/drawing/2014/main" id="{3658FDEA-3AC8-4512-998A-73365171EAD2}"/>
              </a:ext>
            </a:extLst>
          </p:cNvPr>
          <p:cNvSpPr>
            <a:spLocks/>
          </p:cNvSpPr>
          <p:nvPr/>
        </p:nvSpPr>
        <p:spPr bwMode="auto">
          <a:xfrm>
            <a:off x="6956426" y="652549"/>
            <a:ext cx="4763" cy="614362"/>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2" name="Freeform 22">
            <a:extLst>
              <a:ext uri="{FF2B5EF4-FFF2-40B4-BE49-F238E27FC236}">
                <a16:creationId xmlns:a16="http://schemas.microsoft.com/office/drawing/2014/main" id="{5DED8451-A8D1-4A0C-BD1E-DD1FD1958D99}"/>
              </a:ext>
            </a:extLst>
          </p:cNvPr>
          <p:cNvSpPr>
            <a:spLocks/>
          </p:cNvSpPr>
          <p:nvPr/>
        </p:nvSpPr>
        <p:spPr bwMode="auto">
          <a:xfrm>
            <a:off x="5659438" y="650962"/>
            <a:ext cx="4762" cy="614363"/>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 name="Rectangle 23">
            <a:extLst>
              <a:ext uri="{FF2B5EF4-FFF2-40B4-BE49-F238E27FC236}">
                <a16:creationId xmlns:a16="http://schemas.microsoft.com/office/drawing/2014/main" id="{5D253BDE-8105-4086-8560-93DAFE22A3B6}"/>
              </a:ext>
            </a:extLst>
          </p:cNvPr>
          <p:cNvSpPr>
            <a:spLocks noChangeArrowheads="1"/>
          </p:cNvSpPr>
          <p:nvPr/>
        </p:nvSpPr>
        <p:spPr bwMode="auto">
          <a:xfrm>
            <a:off x="2424114" y="1660611"/>
            <a:ext cx="5184775"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24" name="Line 24">
            <a:extLst>
              <a:ext uri="{FF2B5EF4-FFF2-40B4-BE49-F238E27FC236}">
                <a16:creationId xmlns:a16="http://schemas.microsoft.com/office/drawing/2014/main" id="{404487DA-8C1F-4E25-93E5-C03FE2DAF8DB}"/>
              </a:ext>
            </a:extLst>
          </p:cNvPr>
          <p:cNvSpPr>
            <a:spLocks noChangeShapeType="1"/>
          </p:cNvSpPr>
          <p:nvPr/>
        </p:nvSpPr>
        <p:spPr bwMode="auto">
          <a:xfrm>
            <a:off x="5016500" y="1660611"/>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 name="Line 25">
            <a:extLst>
              <a:ext uri="{FF2B5EF4-FFF2-40B4-BE49-F238E27FC236}">
                <a16:creationId xmlns:a16="http://schemas.microsoft.com/office/drawing/2014/main" id="{C8D73FCA-A235-404C-9700-677932C858C6}"/>
              </a:ext>
            </a:extLst>
          </p:cNvPr>
          <p:cNvSpPr>
            <a:spLocks noChangeShapeType="1"/>
          </p:cNvSpPr>
          <p:nvPr/>
        </p:nvSpPr>
        <p:spPr bwMode="auto">
          <a:xfrm>
            <a:off x="5664200" y="1660611"/>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6" name="Line 26">
            <a:extLst>
              <a:ext uri="{FF2B5EF4-FFF2-40B4-BE49-F238E27FC236}">
                <a16:creationId xmlns:a16="http://schemas.microsoft.com/office/drawing/2014/main" id="{EB0B37A4-C206-41B1-B37E-A5090B7A21D2}"/>
              </a:ext>
            </a:extLst>
          </p:cNvPr>
          <p:cNvSpPr>
            <a:spLocks noChangeShapeType="1"/>
          </p:cNvSpPr>
          <p:nvPr/>
        </p:nvSpPr>
        <p:spPr bwMode="auto">
          <a:xfrm>
            <a:off x="6311900" y="1660611"/>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7" name="Line 27">
            <a:extLst>
              <a:ext uri="{FF2B5EF4-FFF2-40B4-BE49-F238E27FC236}">
                <a16:creationId xmlns:a16="http://schemas.microsoft.com/office/drawing/2014/main" id="{534DC6A9-2028-469C-B6A1-43E852EF7C1C}"/>
              </a:ext>
            </a:extLst>
          </p:cNvPr>
          <p:cNvSpPr>
            <a:spLocks noChangeShapeType="1"/>
          </p:cNvSpPr>
          <p:nvPr/>
        </p:nvSpPr>
        <p:spPr bwMode="auto">
          <a:xfrm>
            <a:off x="6961188" y="1660611"/>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8" name="Line 28">
            <a:extLst>
              <a:ext uri="{FF2B5EF4-FFF2-40B4-BE49-F238E27FC236}">
                <a16:creationId xmlns:a16="http://schemas.microsoft.com/office/drawing/2014/main" id="{4775538C-FD97-4C9E-B06B-16A26C321233}"/>
              </a:ext>
            </a:extLst>
          </p:cNvPr>
          <p:cNvSpPr>
            <a:spLocks noChangeShapeType="1"/>
          </p:cNvSpPr>
          <p:nvPr/>
        </p:nvSpPr>
        <p:spPr bwMode="auto">
          <a:xfrm>
            <a:off x="4368800" y="1660611"/>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9" name="Line 29">
            <a:extLst>
              <a:ext uri="{FF2B5EF4-FFF2-40B4-BE49-F238E27FC236}">
                <a16:creationId xmlns:a16="http://schemas.microsoft.com/office/drawing/2014/main" id="{58B2551C-A088-48AA-BEF2-06618400E9FE}"/>
              </a:ext>
            </a:extLst>
          </p:cNvPr>
          <p:cNvSpPr>
            <a:spLocks noChangeShapeType="1"/>
          </p:cNvSpPr>
          <p:nvPr/>
        </p:nvSpPr>
        <p:spPr bwMode="auto">
          <a:xfrm>
            <a:off x="3719513" y="1660611"/>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0" name="Line 30">
            <a:extLst>
              <a:ext uri="{FF2B5EF4-FFF2-40B4-BE49-F238E27FC236}">
                <a16:creationId xmlns:a16="http://schemas.microsoft.com/office/drawing/2014/main" id="{B10E3982-09A3-4A3C-B152-C29A8E48CB0D}"/>
              </a:ext>
            </a:extLst>
          </p:cNvPr>
          <p:cNvSpPr>
            <a:spLocks noChangeShapeType="1"/>
          </p:cNvSpPr>
          <p:nvPr/>
        </p:nvSpPr>
        <p:spPr bwMode="auto">
          <a:xfrm>
            <a:off x="3071813" y="1660611"/>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1" name="Text Box 31">
            <a:extLst>
              <a:ext uri="{FF2B5EF4-FFF2-40B4-BE49-F238E27FC236}">
                <a16:creationId xmlns:a16="http://schemas.microsoft.com/office/drawing/2014/main" id="{46CF0DB8-39EF-412A-9BDE-1AB517AA5430}"/>
              </a:ext>
            </a:extLst>
          </p:cNvPr>
          <p:cNvSpPr txBox="1">
            <a:spLocks noChangeArrowheads="1"/>
          </p:cNvSpPr>
          <p:nvPr/>
        </p:nvSpPr>
        <p:spPr bwMode="auto">
          <a:xfrm>
            <a:off x="2616200" y="1657437"/>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1</a:t>
            </a:r>
          </a:p>
        </p:txBody>
      </p:sp>
      <p:sp>
        <p:nvSpPr>
          <p:cNvPr id="32" name="Text Box 32">
            <a:extLst>
              <a:ext uri="{FF2B5EF4-FFF2-40B4-BE49-F238E27FC236}">
                <a16:creationId xmlns:a16="http://schemas.microsoft.com/office/drawing/2014/main" id="{12C6DE62-830D-4C02-81C6-5584055B7536}"/>
              </a:ext>
            </a:extLst>
          </p:cNvPr>
          <p:cNvSpPr txBox="1">
            <a:spLocks noChangeArrowheads="1"/>
          </p:cNvSpPr>
          <p:nvPr/>
        </p:nvSpPr>
        <p:spPr bwMode="auto">
          <a:xfrm>
            <a:off x="3265488" y="16606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4</a:t>
            </a:r>
          </a:p>
        </p:txBody>
      </p:sp>
      <p:sp>
        <p:nvSpPr>
          <p:cNvPr id="33" name="Text Box 33">
            <a:extLst>
              <a:ext uri="{FF2B5EF4-FFF2-40B4-BE49-F238E27FC236}">
                <a16:creationId xmlns:a16="http://schemas.microsoft.com/office/drawing/2014/main" id="{D31DC58B-701A-4167-A576-6C06370F3D65}"/>
              </a:ext>
            </a:extLst>
          </p:cNvPr>
          <p:cNvSpPr txBox="1">
            <a:spLocks noChangeArrowheads="1"/>
          </p:cNvSpPr>
          <p:nvPr/>
        </p:nvSpPr>
        <p:spPr bwMode="auto">
          <a:xfrm>
            <a:off x="3913188" y="16606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0</a:t>
            </a:r>
          </a:p>
        </p:txBody>
      </p:sp>
      <p:sp>
        <p:nvSpPr>
          <p:cNvPr id="34" name="Text Box 34">
            <a:extLst>
              <a:ext uri="{FF2B5EF4-FFF2-40B4-BE49-F238E27FC236}">
                <a16:creationId xmlns:a16="http://schemas.microsoft.com/office/drawing/2014/main" id="{AAE124D5-C0D9-4CF0-85C2-1D7BBE31973E}"/>
              </a:ext>
            </a:extLst>
          </p:cNvPr>
          <p:cNvSpPr txBox="1">
            <a:spLocks noChangeArrowheads="1"/>
          </p:cNvSpPr>
          <p:nvPr/>
        </p:nvSpPr>
        <p:spPr bwMode="auto">
          <a:xfrm>
            <a:off x="4560888" y="16606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3</a:t>
            </a:r>
          </a:p>
        </p:txBody>
      </p:sp>
      <p:sp>
        <p:nvSpPr>
          <p:cNvPr id="35" name="Text Box 35">
            <a:extLst>
              <a:ext uri="{FF2B5EF4-FFF2-40B4-BE49-F238E27FC236}">
                <a16:creationId xmlns:a16="http://schemas.microsoft.com/office/drawing/2014/main" id="{4C7B3214-B49B-4E02-8FD1-7AD815B44758}"/>
              </a:ext>
            </a:extLst>
          </p:cNvPr>
          <p:cNvSpPr txBox="1">
            <a:spLocks noChangeArrowheads="1"/>
          </p:cNvSpPr>
          <p:nvPr/>
        </p:nvSpPr>
        <p:spPr bwMode="auto">
          <a:xfrm>
            <a:off x="5208588" y="16606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6</a:t>
            </a:r>
          </a:p>
        </p:txBody>
      </p:sp>
      <p:sp>
        <p:nvSpPr>
          <p:cNvPr id="36" name="Text Box 36">
            <a:extLst>
              <a:ext uri="{FF2B5EF4-FFF2-40B4-BE49-F238E27FC236}">
                <a16:creationId xmlns:a16="http://schemas.microsoft.com/office/drawing/2014/main" id="{7A0A70AE-90A5-4ECD-A777-6E182C1718CA}"/>
              </a:ext>
            </a:extLst>
          </p:cNvPr>
          <p:cNvSpPr txBox="1">
            <a:spLocks noChangeArrowheads="1"/>
          </p:cNvSpPr>
          <p:nvPr/>
        </p:nvSpPr>
        <p:spPr bwMode="auto">
          <a:xfrm>
            <a:off x="5808663" y="16606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8</a:t>
            </a:r>
          </a:p>
        </p:txBody>
      </p:sp>
      <p:sp>
        <p:nvSpPr>
          <p:cNvPr id="37" name="Text Box 37">
            <a:extLst>
              <a:ext uri="{FF2B5EF4-FFF2-40B4-BE49-F238E27FC236}">
                <a16:creationId xmlns:a16="http://schemas.microsoft.com/office/drawing/2014/main" id="{7C0FEE6C-A39A-4961-85A5-F2F5CCF28C48}"/>
              </a:ext>
            </a:extLst>
          </p:cNvPr>
          <p:cNvSpPr txBox="1">
            <a:spLocks noChangeArrowheads="1"/>
          </p:cNvSpPr>
          <p:nvPr/>
        </p:nvSpPr>
        <p:spPr bwMode="auto">
          <a:xfrm>
            <a:off x="6505575" y="16606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9</a:t>
            </a:r>
          </a:p>
        </p:txBody>
      </p:sp>
      <p:sp>
        <p:nvSpPr>
          <p:cNvPr id="38" name="Text Box 38">
            <a:extLst>
              <a:ext uri="{FF2B5EF4-FFF2-40B4-BE49-F238E27FC236}">
                <a16:creationId xmlns:a16="http://schemas.microsoft.com/office/drawing/2014/main" id="{777A0FBC-048C-4F65-A95E-F6CB64087540}"/>
              </a:ext>
            </a:extLst>
          </p:cNvPr>
          <p:cNvSpPr txBox="1">
            <a:spLocks noChangeArrowheads="1"/>
          </p:cNvSpPr>
          <p:nvPr/>
        </p:nvSpPr>
        <p:spPr bwMode="auto">
          <a:xfrm>
            <a:off x="7153275" y="16606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5</a:t>
            </a:r>
          </a:p>
        </p:txBody>
      </p:sp>
      <p:sp>
        <p:nvSpPr>
          <p:cNvPr id="39" name="Freeform 39">
            <a:extLst>
              <a:ext uri="{FF2B5EF4-FFF2-40B4-BE49-F238E27FC236}">
                <a16:creationId xmlns:a16="http://schemas.microsoft.com/office/drawing/2014/main" id="{DD47504A-C68D-457A-868F-C92C1A5F7F94}"/>
              </a:ext>
            </a:extLst>
          </p:cNvPr>
          <p:cNvSpPr>
            <a:spLocks/>
          </p:cNvSpPr>
          <p:nvPr/>
        </p:nvSpPr>
        <p:spPr bwMode="auto">
          <a:xfrm>
            <a:off x="5011738" y="1587587"/>
            <a:ext cx="4762" cy="614363"/>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0" name="Freeform 40">
            <a:extLst>
              <a:ext uri="{FF2B5EF4-FFF2-40B4-BE49-F238E27FC236}">
                <a16:creationId xmlns:a16="http://schemas.microsoft.com/office/drawing/2014/main" id="{94364B9D-9188-4EF2-A424-BC0D00FA789C}"/>
              </a:ext>
            </a:extLst>
          </p:cNvPr>
          <p:cNvSpPr>
            <a:spLocks/>
          </p:cNvSpPr>
          <p:nvPr/>
        </p:nvSpPr>
        <p:spPr bwMode="auto">
          <a:xfrm>
            <a:off x="6956426" y="1587587"/>
            <a:ext cx="4763" cy="614363"/>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1" name="Freeform 41">
            <a:extLst>
              <a:ext uri="{FF2B5EF4-FFF2-40B4-BE49-F238E27FC236}">
                <a16:creationId xmlns:a16="http://schemas.microsoft.com/office/drawing/2014/main" id="{2B8C4F93-831F-4554-85FC-0172DEA32F99}"/>
              </a:ext>
            </a:extLst>
          </p:cNvPr>
          <p:cNvSpPr>
            <a:spLocks/>
          </p:cNvSpPr>
          <p:nvPr/>
        </p:nvSpPr>
        <p:spPr bwMode="auto">
          <a:xfrm>
            <a:off x="6308726" y="1585999"/>
            <a:ext cx="4763" cy="614362"/>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2" name="Rectangle 42">
            <a:extLst>
              <a:ext uri="{FF2B5EF4-FFF2-40B4-BE49-F238E27FC236}">
                <a16:creationId xmlns:a16="http://schemas.microsoft.com/office/drawing/2014/main" id="{5F76EE56-BD61-4CAA-ABDF-BBC55AF020A9}"/>
              </a:ext>
            </a:extLst>
          </p:cNvPr>
          <p:cNvSpPr>
            <a:spLocks noChangeArrowheads="1"/>
          </p:cNvSpPr>
          <p:nvPr/>
        </p:nvSpPr>
        <p:spPr bwMode="auto">
          <a:xfrm>
            <a:off x="2424114" y="2668674"/>
            <a:ext cx="5184775"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43" name="Line 43">
            <a:extLst>
              <a:ext uri="{FF2B5EF4-FFF2-40B4-BE49-F238E27FC236}">
                <a16:creationId xmlns:a16="http://schemas.microsoft.com/office/drawing/2014/main" id="{057349CC-54C7-4CEA-BACC-2A0E94A99010}"/>
              </a:ext>
            </a:extLst>
          </p:cNvPr>
          <p:cNvSpPr>
            <a:spLocks noChangeShapeType="1"/>
          </p:cNvSpPr>
          <p:nvPr/>
        </p:nvSpPr>
        <p:spPr bwMode="auto">
          <a:xfrm>
            <a:off x="5016500" y="26686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 name="Line 44">
            <a:extLst>
              <a:ext uri="{FF2B5EF4-FFF2-40B4-BE49-F238E27FC236}">
                <a16:creationId xmlns:a16="http://schemas.microsoft.com/office/drawing/2014/main" id="{14D385B5-13BA-4B27-95D4-24FEA95D396E}"/>
              </a:ext>
            </a:extLst>
          </p:cNvPr>
          <p:cNvSpPr>
            <a:spLocks noChangeShapeType="1"/>
          </p:cNvSpPr>
          <p:nvPr/>
        </p:nvSpPr>
        <p:spPr bwMode="auto">
          <a:xfrm>
            <a:off x="5664200" y="26686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5" name="Line 45">
            <a:extLst>
              <a:ext uri="{FF2B5EF4-FFF2-40B4-BE49-F238E27FC236}">
                <a16:creationId xmlns:a16="http://schemas.microsoft.com/office/drawing/2014/main" id="{D96D63FA-21A9-42F8-920A-AFDDEF934558}"/>
              </a:ext>
            </a:extLst>
          </p:cNvPr>
          <p:cNvSpPr>
            <a:spLocks noChangeShapeType="1"/>
          </p:cNvSpPr>
          <p:nvPr/>
        </p:nvSpPr>
        <p:spPr bwMode="auto">
          <a:xfrm>
            <a:off x="6311900" y="26686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 name="Line 46">
            <a:extLst>
              <a:ext uri="{FF2B5EF4-FFF2-40B4-BE49-F238E27FC236}">
                <a16:creationId xmlns:a16="http://schemas.microsoft.com/office/drawing/2014/main" id="{E8993883-15BD-411D-9819-A907C109274E}"/>
              </a:ext>
            </a:extLst>
          </p:cNvPr>
          <p:cNvSpPr>
            <a:spLocks noChangeShapeType="1"/>
          </p:cNvSpPr>
          <p:nvPr/>
        </p:nvSpPr>
        <p:spPr bwMode="auto">
          <a:xfrm>
            <a:off x="6961188" y="26686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 name="Line 47">
            <a:extLst>
              <a:ext uri="{FF2B5EF4-FFF2-40B4-BE49-F238E27FC236}">
                <a16:creationId xmlns:a16="http://schemas.microsoft.com/office/drawing/2014/main" id="{BA29C2B0-CD5F-46E3-9B90-40D1F97EFD0E}"/>
              </a:ext>
            </a:extLst>
          </p:cNvPr>
          <p:cNvSpPr>
            <a:spLocks noChangeShapeType="1"/>
          </p:cNvSpPr>
          <p:nvPr/>
        </p:nvSpPr>
        <p:spPr bwMode="auto">
          <a:xfrm>
            <a:off x="4368800" y="26686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8" name="Line 48">
            <a:extLst>
              <a:ext uri="{FF2B5EF4-FFF2-40B4-BE49-F238E27FC236}">
                <a16:creationId xmlns:a16="http://schemas.microsoft.com/office/drawing/2014/main" id="{76AB4B5F-7DF0-43B2-AE09-99BC33C29E82}"/>
              </a:ext>
            </a:extLst>
          </p:cNvPr>
          <p:cNvSpPr>
            <a:spLocks noChangeShapeType="1"/>
          </p:cNvSpPr>
          <p:nvPr/>
        </p:nvSpPr>
        <p:spPr bwMode="auto">
          <a:xfrm>
            <a:off x="3719513" y="26686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9" name="Line 49">
            <a:extLst>
              <a:ext uri="{FF2B5EF4-FFF2-40B4-BE49-F238E27FC236}">
                <a16:creationId xmlns:a16="http://schemas.microsoft.com/office/drawing/2014/main" id="{BF78373E-BDA5-414C-851F-037913B68AE8}"/>
              </a:ext>
            </a:extLst>
          </p:cNvPr>
          <p:cNvSpPr>
            <a:spLocks noChangeShapeType="1"/>
          </p:cNvSpPr>
          <p:nvPr/>
        </p:nvSpPr>
        <p:spPr bwMode="auto">
          <a:xfrm>
            <a:off x="3071813" y="26686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0" name="Text Box 50">
            <a:extLst>
              <a:ext uri="{FF2B5EF4-FFF2-40B4-BE49-F238E27FC236}">
                <a16:creationId xmlns:a16="http://schemas.microsoft.com/office/drawing/2014/main" id="{C6D45AE9-50E3-4509-97CB-C6E48986E1C5}"/>
              </a:ext>
            </a:extLst>
          </p:cNvPr>
          <p:cNvSpPr txBox="1">
            <a:spLocks noChangeArrowheads="1"/>
          </p:cNvSpPr>
          <p:nvPr/>
        </p:nvSpPr>
        <p:spPr bwMode="auto">
          <a:xfrm>
            <a:off x="2616200" y="26655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1</a:t>
            </a:r>
          </a:p>
        </p:txBody>
      </p:sp>
      <p:sp>
        <p:nvSpPr>
          <p:cNvPr id="51" name="Text Box 51">
            <a:extLst>
              <a:ext uri="{FF2B5EF4-FFF2-40B4-BE49-F238E27FC236}">
                <a16:creationId xmlns:a16="http://schemas.microsoft.com/office/drawing/2014/main" id="{3DC4513A-0248-4407-BCD5-C6D7208DA1AA}"/>
              </a:ext>
            </a:extLst>
          </p:cNvPr>
          <p:cNvSpPr txBox="1">
            <a:spLocks noChangeArrowheads="1"/>
          </p:cNvSpPr>
          <p:nvPr/>
        </p:nvSpPr>
        <p:spPr bwMode="auto">
          <a:xfrm>
            <a:off x="3265488" y="26686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4</a:t>
            </a:r>
          </a:p>
        </p:txBody>
      </p:sp>
      <p:sp>
        <p:nvSpPr>
          <p:cNvPr id="52" name="Text Box 52">
            <a:extLst>
              <a:ext uri="{FF2B5EF4-FFF2-40B4-BE49-F238E27FC236}">
                <a16:creationId xmlns:a16="http://schemas.microsoft.com/office/drawing/2014/main" id="{DFD16FF0-EFBC-48D2-983E-49A89A6FE85B}"/>
              </a:ext>
            </a:extLst>
          </p:cNvPr>
          <p:cNvSpPr txBox="1">
            <a:spLocks noChangeArrowheads="1"/>
          </p:cNvSpPr>
          <p:nvPr/>
        </p:nvSpPr>
        <p:spPr bwMode="auto">
          <a:xfrm>
            <a:off x="3913188" y="26686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0</a:t>
            </a:r>
          </a:p>
        </p:txBody>
      </p:sp>
      <p:sp>
        <p:nvSpPr>
          <p:cNvPr id="53" name="Text Box 53">
            <a:extLst>
              <a:ext uri="{FF2B5EF4-FFF2-40B4-BE49-F238E27FC236}">
                <a16:creationId xmlns:a16="http://schemas.microsoft.com/office/drawing/2014/main" id="{A248A75A-41AD-40AB-ADC9-42139E6BDD67}"/>
              </a:ext>
            </a:extLst>
          </p:cNvPr>
          <p:cNvSpPr txBox="1">
            <a:spLocks noChangeArrowheads="1"/>
          </p:cNvSpPr>
          <p:nvPr/>
        </p:nvSpPr>
        <p:spPr bwMode="auto">
          <a:xfrm>
            <a:off x="4560888" y="26686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3</a:t>
            </a:r>
          </a:p>
        </p:txBody>
      </p:sp>
      <p:sp>
        <p:nvSpPr>
          <p:cNvPr id="54" name="Text Box 54">
            <a:extLst>
              <a:ext uri="{FF2B5EF4-FFF2-40B4-BE49-F238E27FC236}">
                <a16:creationId xmlns:a16="http://schemas.microsoft.com/office/drawing/2014/main" id="{C4C873CC-C0F0-43EE-8F37-882EECF2B5C1}"/>
              </a:ext>
            </a:extLst>
          </p:cNvPr>
          <p:cNvSpPr txBox="1">
            <a:spLocks noChangeArrowheads="1"/>
          </p:cNvSpPr>
          <p:nvPr/>
        </p:nvSpPr>
        <p:spPr bwMode="auto">
          <a:xfrm>
            <a:off x="5208588" y="26686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6</a:t>
            </a:r>
          </a:p>
        </p:txBody>
      </p:sp>
      <p:sp>
        <p:nvSpPr>
          <p:cNvPr id="55" name="Text Box 55">
            <a:extLst>
              <a:ext uri="{FF2B5EF4-FFF2-40B4-BE49-F238E27FC236}">
                <a16:creationId xmlns:a16="http://schemas.microsoft.com/office/drawing/2014/main" id="{40EA61FE-A1D0-4D1B-9975-59390F9CBBE4}"/>
              </a:ext>
            </a:extLst>
          </p:cNvPr>
          <p:cNvSpPr txBox="1">
            <a:spLocks noChangeArrowheads="1"/>
          </p:cNvSpPr>
          <p:nvPr/>
        </p:nvSpPr>
        <p:spPr bwMode="auto">
          <a:xfrm>
            <a:off x="5808663" y="26686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8</a:t>
            </a:r>
          </a:p>
        </p:txBody>
      </p:sp>
      <p:sp>
        <p:nvSpPr>
          <p:cNvPr id="56" name="Text Box 56">
            <a:extLst>
              <a:ext uri="{FF2B5EF4-FFF2-40B4-BE49-F238E27FC236}">
                <a16:creationId xmlns:a16="http://schemas.microsoft.com/office/drawing/2014/main" id="{9FBF63C9-D081-4D79-9000-2B7ECDDC9671}"/>
              </a:ext>
            </a:extLst>
          </p:cNvPr>
          <p:cNvSpPr txBox="1">
            <a:spLocks noChangeArrowheads="1"/>
          </p:cNvSpPr>
          <p:nvPr/>
        </p:nvSpPr>
        <p:spPr bwMode="auto">
          <a:xfrm>
            <a:off x="6505575" y="26686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9</a:t>
            </a:r>
          </a:p>
        </p:txBody>
      </p:sp>
      <p:sp>
        <p:nvSpPr>
          <p:cNvPr id="57" name="Text Box 57">
            <a:extLst>
              <a:ext uri="{FF2B5EF4-FFF2-40B4-BE49-F238E27FC236}">
                <a16:creationId xmlns:a16="http://schemas.microsoft.com/office/drawing/2014/main" id="{F5BE1ED5-765C-465D-89EE-FB6719E34BC8}"/>
              </a:ext>
            </a:extLst>
          </p:cNvPr>
          <p:cNvSpPr txBox="1">
            <a:spLocks noChangeArrowheads="1"/>
          </p:cNvSpPr>
          <p:nvPr/>
        </p:nvSpPr>
        <p:spPr bwMode="auto">
          <a:xfrm>
            <a:off x="7153275" y="26686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5</a:t>
            </a:r>
          </a:p>
        </p:txBody>
      </p:sp>
      <p:sp>
        <p:nvSpPr>
          <p:cNvPr id="58" name="Freeform 58">
            <a:extLst>
              <a:ext uri="{FF2B5EF4-FFF2-40B4-BE49-F238E27FC236}">
                <a16:creationId xmlns:a16="http://schemas.microsoft.com/office/drawing/2014/main" id="{578627A6-CFE4-4376-9D31-19F59CD852A3}"/>
              </a:ext>
            </a:extLst>
          </p:cNvPr>
          <p:cNvSpPr>
            <a:spLocks/>
          </p:cNvSpPr>
          <p:nvPr/>
        </p:nvSpPr>
        <p:spPr bwMode="auto">
          <a:xfrm>
            <a:off x="6956426" y="2595649"/>
            <a:ext cx="4763" cy="614362"/>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9" name="Freeform 59">
            <a:extLst>
              <a:ext uri="{FF2B5EF4-FFF2-40B4-BE49-F238E27FC236}">
                <a16:creationId xmlns:a16="http://schemas.microsoft.com/office/drawing/2014/main" id="{D448678C-8D94-44DD-921F-6222C0C1D27E}"/>
              </a:ext>
            </a:extLst>
          </p:cNvPr>
          <p:cNvSpPr>
            <a:spLocks/>
          </p:cNvSpPr>
          <p:nvPr/>
        </p:nvSpPr>
        <p:spPr bwMode="auto">
          <a:xfrm>
            <a:off x="5006976" y="2594062"/>
            <a:ext cx="4763" cy="614363"/>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0" name="Rectangle 60">
            <a:extLst>
              <a:ext uri="{FF2B5EF4-FFF2-40B4-BE49-F238E27FC236}">
                <a16:creationId xmlns:a16="http://schemas.microsoft.com/office/drawing/2014/main" id="{71CDCFE8-BAB9-4398-888B-2A451EC55FA2}"/>
              </a:ext>
            </a:extLst>
          </p:cNvPr>
          <p:cNvSpPr>
            <a:spLocks noChangeArrowheads="1"/>
          </p:cNvSpPr>
          <p:nvPr/>
        </p:nvSpPr>
        <p:spPr bwMode="auto">
          <a:xfrm>
            <a:off x="2424114" y="3605299"/>
            <a:ext cx="5184775"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61" name="Line 61">
            <a:extLst>
              <a:ext uri="{FF2B5EF4-FFF2-40B4-BE49-F238E27FC236}">
                <a16:creationId xmlns:a16="http://schemas.microsoft.com/office/drawing/2014/main" id="{06AF9DB8-9A5A-44EA-98B7-39660E366E01}"/>
              </a:ext>
            </a:extLst>
          </p:cNvPr>
          <p:cNvSpPr>
            <a:spLocks noChangeShapeType="1"/>
          </p:cNvSpPr>
          <p:nvPr/>
        </p:nvSpPr>
        <p:spPr bwMode="auto">
          <a:xfrm>
            <a:off x="5016500" y="3605299"/>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 name="Line 62">
            <a:extLst>
              <a:ext uri="{FF2B5EF4-FFF2-40B4-BE49-F238E27FC236}">
                <a16:creationId xmlns:a16="http://schemas.microsoft.com/office/drawing/2014/main" id="{FE4E0350-F8D4-4BCD-B792-6DBEC8FE8A1B}"/>
              </a:ext>
            </a:extLst>
          </p:cNvPr>
          <p:cNvSpPr>
            <a:spLocks noChangeShapeType="1"/>
          </p:cNvSpPr>
          <p:nvPr/>
        </p:nvSpPr>
        <p:spPr bwMode="auto">
          <a:xfrm>
            <a:off x="5664200" y="3605299"/>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3" name="Line 63">
            <a:extLst>
              <a:ext uri="{FF2B5EF4-FFF2-40B4-BE49-F238E27FC236}">
                <a16:creationId xmlns:a16="http://schemas.microsoft.com/office/drawing/2014/main" id="{22A6E81A-C758-4D44-B645-04A55D6F6A9D}"/>
              </a:ext>
            </a:extLst>
          </p:cNvPr>
          <p:cNvSpPr>
            <a:spLocks noChangeShapeType="1"/>
          </p:cNvSpPr>
          <p:nvPr/>
        </p:nvSpPr>
        <p:spPr bwMode="auto">
          <a:xfrm>
            <a:off x="6311900" y="3605299"/>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4" name="Line 64">
            <a:extLst>
              <a:ext uri="{FF2B5EF4-FFF2-40B4-BE49-F238E27FC236}">
                <a16:creationId xmlns:a16="http://schemas.microsoft.com/office/drawing/2014/main" id="{E7196E00-DBC1-4157-A076-A3888AA9A720}"/>
              </a:ext>
            </a:extLst>
          </p:cNvPr>
          <p:cNvSpPr>
            <a:spLocks noChangeShapeType="1"/>
          </p:cNvSpPr>
          <p:nvPr/>
        </p:nvSpPr>
        <p:spPr bwMode="auto">
          <a:xfrm>
            <a:off x="6961188" y="3605299"/>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5" name="Line 65">
            <a:extLst>
              <a:ext uri="{FF2B5EF4-FFF2-40B4-BE49-F238E27FC236}">
                <a16:creationId xmlns:a16="http://schemas.microsoft.com/office/drawing/2014/main" id="{C0567532-615C-48BF-A563-40059DB3CA3F}"/>
              </a:ext>
            </a:extLst>
          </p:cNvPr>
          <p:cNvSpPr>
            <a:spLocks noChangeShapeType="1"/>
          </p:cNvSpPr>
          <p:nvPr/>
        </p:nvSpPr>
        <p:spPr bwMode="auto">
          <a:xfrm>
            <a:off x="4368800" y="3605299"/>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6" name="Line 66">
            <a:extLst>
              <a:ext uri="{FF2B5EF4-FFF2-40B4-BE49-F238E27FC236}">
                <a16:creationId xmlns:a16="http://schemas.microsoft.com/office/drawing/2014/main" id="{CFC42FD4-50DA-48E3-8893-197F8F829DE2}"/>
              </a:ext>
            </a:extLst>
          </p:cNvPr>
          <p:cNvSpPr>
            <a:spLocks noChangeShapeType="1"/>
          </p:cNvSpPr>
          <p:nvPr/>
        </p:nvSpPr>
        <p:spPr bwMode="auto">
          <a:xfrm>
            <a:off x="3719513" y="3605299"/>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7" name="Line 67">
            <a:extLst>
              <a:ext uri="{FF2B5EF4-FFF2-40B4-BE49-F238E27FC236}">
                <a16:creationId xmlns:a16="http://schemas.microsoft.com/office/drawing/2014/main" id="{EC50325D-AD3F-459D-AF11-B5CED71A3BFD}"/>
              </a:ext>
            </a:extLst>
          </p:cNvPr>
          <p:cNvSpPr>
            <a:spLocks noChangeShapeType="1"/>
          </p:cNvSpPr>
          <p:nvPr/>
        </p:nvSpPr>
        <p:spPr bwMode="auto">
          <a:xfrm>
            <a:off x="3071813" y="3605299"/>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8" name="Text Box 68">
            <a:extLst>
              <a:ext uri="{FF2B5EF4-FFF2-40B4-BE49-F238E27FC236}">
                <a16:creationId xmlns:a16="http://schemas.microsoft.com/office/drawing/2014/main" id="{74B8571C-C82B-45EF-90AA-481F77BF3A81}"/>
              </a:ext>
            </a:extLst>
          </p:cNvPr>
          <p:cNvSpPr txBox="1">
            <a:spLocks noChangeArrowheads="1"/>
          </p:cNvSpPr>
          <p:nvPr/>
        </p:nvSpPr>
        <p:spPr bwMode="auto">
          <a:xfrm>
            <a:off x="2616200" y="36021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1</a:t>
            </a:r>
          </a:p>
        </p:txBody>
      </p:sp>
      <p:sp>
        <p:nvSpPr>
          <p:cNvPr id="69" name="Text Box 69">
            <a:extLst>
              <a:ext uri="{FF2B5EF4-FFF2-40B4-BE49-F238E27FC236}">
                <a16:creationId xmlns:a16="http://schemas.microsoft.com/office/drawing/2014/main" id="{9CC0E7E0-CE03-4A75-B9D4-B1EC48D0A5F0}"/>
              </a:ext>
            </a:extLst>
          </p:cNvPr>
          <p:cNvSpPr txBox="1">
            <a:spLocks noChangeArrowheads="1"/>
          </p:cNvSpPr>
          <p:nvPr/>
        </p:nvSpPr>
        <p:spPr bwMode="auto">
          <a:xfrm>
            <a:off x="3265488" y="36053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4</a:t>
            </a:r>
          </a:p>
        </p:txBody>
      </p:sp>
      <p:sp>
        <p:nvSpPr>
          <p:cNvPr id="70" name="Text Box 70">
            <a:extLst>
              <a:ext uri="{FF2B5EF4-FFF2-40B4-BE49-F238E27FC236}">
                <a16:creationId xmlns:a16="http://schemas.microsoft.com/office/drawing/2014/main" id="{10E5785A-C8CC-4432-B348-4D4AD22EAD8D}"/>
              </a:ext>
            </a:extLst>
          </p:cNvPr>
          <p:cNvSpPr txBox="1">
            <a:spLocks noChangeArrowheads="1"/>
          </p:cNvSpPr>
          <p:nvPr/>
        </p:nvSpPr>
        <p:spPr bwMode="auto">
          <a:xfrm>
            <a:off x="3913188" y="36053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0</a:t>
            </a:r>
          </a:p>
        </p:txBody>
      </p:sp>
      <p:sp>
        <p:nvSpPr>
          <p:cNvPr id="71" name="Text Box 71">
            <a:extLst>
              <a:ext uri="{FF2B5EF4-FFF2-40B4-BE49-F238E27FC236}">
                <a16:creationId xmlns:a16="http://schemas.microsoft.com/office/drawing/2014/main" id="{28D9B91E-96C8-436D-A1A0-77FA90796FFE}"/>
              </a:ext>
            </a:extLst>
          </p:cNvPr>
          <p:cNvSpPr txBox="1">
            <a:spLocks noChangeArrowheads="1"/>
          </p:cNvSpPr>
          <p:nvPr/>
        </p:nvSpPr>
        <p:spPr bwMode="auto">
          <a:xfrm>
            <a:off x="4560888" y="36053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3</a:t>
            </a:r>
          </a:p>
        </p:txBody>
      </p:sp>
      <p:sp>
        <p:nvSpPr>
          <p:cNvPr id="72" name="Text Box 72">
            <a:extLst>
              <a:ext uri="{FF2B5EF4-FFF2-40B4-BE49-F238E27FC236}">
                <a16:creationId xmlns:a16="http://schemas.microsoft.com/office/drawing/2014/main" id="{B737FBB5-7A33-4D38-9439-BEC5B3ADD7AA}"/>
              </a:ext>
            </a:extLst>
          </p:cNvPr>
          <p:cNvSpPr txBox="1">
            <a:spLocks noChangeArrowheads="1"/>
          </p:cNvSpPr>
          <p:nvPr/>
        </p:nvSpPr>
        <p:spPr bwMode="auto">
          <a:xfrm>
            <a:off x="5208588" y="36053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5</a:t>
            </a:r>
          </a:p>
        </p:txBody>
      </p:sp>
      <p:sp>
        <p:nvSpPr>
          <p:cNvPr id="73" name="Text Box 73">
            <a:extLst>
              <a:ext uri="{FF2B5EF4-FFF2-40B4-BE49-F238E27FC236}">
                <a16:creationId xmlns:a16="http://schemas.microsoft.com/office/drawing/2014/main" id="{965E6FD7-13D0-4C05-8294-6DE0E033D941}"/>
              </a:ext>
            </a:extLst>
          </p:cNvPr>
          <p:cNvSpPr txBox="1">
            <a:spLocks noChangeArrowheads="1"/>
          </p:cNvSpPr>
          <p:nvPr/>
        </p:nvSpPr>
        <p:spPr bwMode="auto">
          <a:xfrm>
            <a:off x="5808663" y="36053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8</a:t>
            </a:r>
          </a:p>
        </p:txBody>
      </p:sp>
      <p:sp>
        <p:nvSpPr>
          <p:cNvPr id="74" name="Text Box 74">
            <a:extLst>
              <a:ext uri="{FF2B5EF4-FFF2-40B4-BE49-F238E27FC236}">
                <a16:creationId xmlns:a16="http://schemas.microsoft.com/office/drawing/2014/main" id="{0ABF2590-49E4-42D7-8897-4B5708C81B31}"/>
              </a:ext>
            </a:extLst>
          </p:cNvPr>
          <p:cNvSpPr txBox="1">
            <a:spLocks noChangeArrowheads="1"/>
          </p:cNvSpPr>
          <p:nvPr/>
        </p:nvSpPr>
        <p:spPr bwMode="auto">
          <a:xfrm>
            <a:off x="6505575" y="36053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9</a:t>
            </a:r>
          </a:p>
        </p:txBody>
      </p:sp>
      <p:sp>
        <p:nvSpPr>
          <p:cNvPr id="75" name="Text Box 75">
            <a:extLst>
              <a:ext uri="{FF2B5EF4-FFF2-40B4-BE49-F238E27FC236}">
                <a16:creationId xmlns:a16="http://schemas.microsoft.com/office/drawing/2014/main" id="{FF545066-CAA0-4F53-903E-1CB9C5DD1E62}"/>
              </a:ext>
            </a:extLst>
          </p:cNvPr>
          <p:cNvSpPr txBox="1">
            <a:spLocks noChangeArrowheads="1"/>
          </p:cNvSpPr>
          <p:nvPr/>
        </p:nvSpPr>
        <p:spPr bwMode="auto">
          <a:xfrm>
            <a:off x="7153275" y="36053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6</a:t>
            </a:r>
          </a:p>
        </p:txBody>
      </p:sp>
      <p:sp>
        <p:nvSpPr>
          <p:cNvPr id="76" name="Freeform 76">
            <a:extLst>
              <a:ext uri="{FF2B5EF4-FFF2-40B4-BE49-F238E27FC236}">
                <a16:creationId xmlns:a16="http://schemas.microsoft.com/office/drawing/2014/main" id="{71ADBC11-95D5-459F-A4F1-12DC10A4DF61}"/>
              </a:ext>
            </a:extLst>
          </p:cNvPr>
          <p:cNvSpPr>
            <a:spLocks/>
          </p:cNvSpPr>
          <p:nvPr/>
        </p:nvSpPr>
        <p:spPr bwMode="auto">
          <a:xfrm>
            <a:off x="5011738" y="3532274"/>
            <a:ext cx="4762" cy="614362"/>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7" name="Freeform 77">
            <a:extLst>
              <a:ext uri="{FF2B5EF4-FFF2-40B4-BE49-F238E27FC236}">
                <a16:creationId xmlns:a16="http://schemas.microsoft.com/office/drawing/2014/main" id="{73E26DF6-F0A3-4265-A83E-A46CB1B71ADF}"/>
              </a:ext>
            </a:extLst>
          </p:cNvPr>
          <p:cNvSpPr>
            <a:spLocks/>
          </p:cNvSpPr>
          <p:nvPr/>
        </p:nvSpPr>
        <p:spPr bwMode="auto">
          <a:xfrm>
            <a:off x="7604126" y="3532274"/>
            <a:ext cx="4763" cy="614362"/>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8" name="Freeform 78">
            <a:extLst>
              <a:ext uri="{FF2B5EF4-FFF2-40B4-BE49-F238E27FC236}">
                <a16:creationId xmlns:a16="http://schemas.microsoft.com/office/drawing/2014/main" id="{93D8DDCF-C220-4F87-8DC3-3A3159FA68DF}"/>
              </a:ext>
            </a:extLst>
          </p:cNvPr>
          <p:cNvSpPr>
            <a:spLocks/>
          </p:cNvSpPr>
          <p:nvPr/>
        </p:nvSpPr>
        <p:spPr bwMode="auto">
          <a:xfrm>
            <a:off x="5659438" y="3530687"/>
            <a:ext cx="4762" cy="614363"/>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9" name="Text Box 79">
            <a:extLst>
              <a:ext uri="{FF2B5EF4-FFF2-40B4-BE49-F238E27FC236}">
                <a16:creationId xmlns:a16="http://schemas.microsoft.com/office/drawing/2014/main" id="{BD82B235-A74D-4BDC-91E1-476C3064E406}"/>
              </a:ext>
            </a:extLst>
          </p:cNvPr>
          <p:cNvSpPr txBox="1">
            <a:spLocks noChangeArrowheads="1"/>
          </p:cNvSpPr>
          <p:nvPr/>
        </p:nvSpPr>
        <p:spPr bwMode="auto">
          <a:xfrm>
            <a:off x="2476500" y="1224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p</a:t>
            </a:r>
          </a:p>
        </p:txBody>
      </p:sp>
      <p:sp>
        <p:nvSpPr>
          <p:cNvPr id="80" name="Text Box 80">
            <a:extLst>
              <a:ext uri="{FF2B5EF4-FFF2-40B4-BE49-F238E27FC236}">
                <a16:creationId xmlns:a16="http://schemas.microsoft.com/office/drawing/2014/main" id="{C892FE87-108A-47D0-ADC7-6AF08801D5F1}"/>
              </a:ext>
            </a:extLst>
          </p:cNvPr>
          <p:cNvSpPr txBox="1">
            <a:spLocks noChangeArrowheads="1"/>
          </p:cNvSpPr>
          <p:nvPr/>
        </p:nvSpPr>
        <p:spPr bwMode="auto">
          <a:xfrm>
            <a:off x="2497138" y="22702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p</a:t>
            </a:r>
          </a:p>
        </p:txBody>
      </p:sp>
      <p:sp>
        <p:nvSpPr>
          <p:cNvPr id="81" name="Text Box 81">
            <a:extLst>
              <a:ext uri="{FF2B5EF4-FFF2-40B4-BE49-F238E27FC236}">
                <a16:creationId xmlns:a16="http://schemas.microsoft.com/office/drawing/2014/main" id="{3DDB936B-33E1-44B4-B758-78062BE1F315}"/>
              </a:ext>
            </a:extLst>
          </p:cNvPr>
          <p:cNvSpPr txBox="1">
            <a:spLocks noChangeArrowheads="1"/>
          </p:cNvSpPr>
          <p:nvPr/>
        </p:nvSpPr>
        <p:spPr bwMode="auto">
          <a:xfrm>
            <a:off x="2497138" y="32052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p</a:t>
            </a:r>
          </a:p>
        </p:txBody>
      </p:sp>
      <p:sp>
        <p:nvSpPr>
          <p:cNvPr id="82" name="Text Box 82">
            <a:extLst>
              <a:ext uri="{FF2B5EF4-FFF2-40B4-BE49-F238E27FC236}">
                <a16:creationId xmlns:a16="http://schemas.microsoft.com/office/drawing/2014/main" id="{AF743F71-979F-40C1-9824-3FC8C25F5A57}"/>
              </a:ext>
            </a:extLst>
          </p:cNvPr>
          <p:cNvSpPr txBox="1">
            <a:spLocks noChangeArrowheads="1"/>
          </p:cNvSpPr>
          <p:nvPr/>
        </p:nvSpPr>
        <p:spPr bwMode="auto">
          <a:xfrm>
            <a:off x="4633913" y="2270212"/>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i</a:t>
            </a:r>
          </a:p>
        </p:txBody>
      </p:sp>
      <p:sp>
        <p:nvSpPr>
          <p:cNvPr id="83" name="Text Box 83">
            <a:extLst>
              <a:ext uri="{FF2B5EF4-FFF2-40B4-BE49-F238E27FC236}">
                <a16:creationId xmlns:a16="http://schemas.microsoft.com/office/drawing/2014/main" id="{81D26D0C-D861-4113-9C70-308FD5981544}"/>
              </a:ext>
            </a:extLst>
          </p:cNvPr>
          <p:cNvSpPr txBox="1">
            <a:spLocks noChangeArrowheads="1"/>
          </p:cNvSpPr>
          <p:nvPr/>
        </p:nvSpPr>
        <p:spPr bwMode="auto">
          <a:xfrm>
            <a:off x="7067551" y="2306725"/>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r</a:t>
            </a:r>
          </a:p>
        </p:txBody>
      </p:sp>
      <p:sp>
        <p:nvSpPr>
          <p:cNvPr id="84" name="Text Box 84">
            <a:extLst>
              <a:ext uri="{FF2B5EF4-FFF2-40B4-BE49-F238E27FC236}">
                <a16:creationId xmlns:a16="http://schemas.microsoft.com/office/drawing/2014/main" id="{B6D441E4-B79C-4DF3-AD2F-5DE116DB6495}"/>
              </a:ext>
            </a:extLst>
          </p:cNvPr>
          <p:cNvSpPr txBox="1">
            <a:spLocks noChangeArrowheads="1"/>
          </p:cNvSpPr>
          <p:nvPr/>
        </p:nvSpPr>
        <p:spPr bwMode="auto">
          <a:xfrm>
            <a:off x="4656138" y="320525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i</a:t>
            </a:r>
          </a:p>
        </p:txBody>
      </p:sp>
      <p:sp>
        <p:nvSpPr>
          <p:cNvPr id="85" name="Text Box 85">
            <a:extLst>
              <a:ext uri="{FF2B5EF4-FFF2-40B4-BE49-F238E27FC236}">
                <a16:creationId xmlns:a16="http://schemas.microsoft.com/office/drawing/2014/main" id="{FF3B2D06-F356-4C9C-9CA0-5C9371DEE07F}"/>
              </a:ext>
            </a:extLst>
          </p:cNvPr>
          <p:cNvSpPr txBox="1">
            <a:spLocks noChangeArrowheads="1"/>
          </p:cNvSpPr>
          <p:nvPr/>
        </p:nvSpPr>
        <p:spPr bwMode="auto">
          <a:xfrm>
            <a:off x="7283451" y="320525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r</a:t>
            </a:r>
          </a:p>
        </p:txBody>
      </p:sp>
      <p:sp>
        <p:nvSpPr>
          <p:cNvPr id="86" name="Text Box 86">
            <a:extLst>
              <a:ext uri="{FF2B5EF4-FFF2-40B4-BE49-F238E27FC236}">
                <a16:creationId xmlns:a16="http://schemas.microsoft.com/office/drawing/2014/main" id="{7660B841-2AC2-4A6F-B60D-DC5E2BB19008}"/>
              </a:ext>
            </a:extLst>
          </p:cNvPr>
          <p:cNvSpPr txBox="1">
            <a:spLocks noChangeArrowheads="1"/>
          </p:cNvSpPr>
          <p:nvPr/>
        </p:nvSpPr>
        <p:spPr bwMode="auto">
          <a:xfrm>
            <a:off x="4656138" y="126215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i</a:t>
            </a:r>
          </a:p>
        </p:txBody>
      </p:sp>
      <p:sp>
        <p:nvSpPr>
          <p:cNvPr id="87" name="Text Box 87">
            <a:extLst>
              <a:ext uri="{FF2B5EF4-FFF2-40B4-BE49-F238E27FC236}">
                <a16:creationId xmlns:a16="http://schemas.microsoft.com/office/drawing/2014/main" id="{3798AC4C-6299-44A7-BC4E-656E94119B82}"/>
              </a:ext>
            </a:extLst>
          </p:cNvPr>
          <p:cNvSpPr txBox="1">
            <a:spLocks noChangeArrowheads="1"/>
          </p:cNvSpPr>
          <p:nvPr/>
        </p:nvSpPr>
        <p:spPr bwMode="auto">
          <a:xfrm>
            <a:off x="6346825" y="126215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j</a:t>
            </a:r>
          </a:p>
        </p:txBody>
      </p:sp>
      <p:sp>
        <p:nvSpPr>
          <p:cNvPr id="88" name="Text Box 88">
            <a:extLst>
              <a:ext uri="{FF2B5EF4-FFF2-40B4-BE49-F238E27FC236}">
                <a16:creationId xmlns:a16="http://schemas.microsoft.com/office/drawing/2014/main" id="{D52BD2A8-DBB0-46ED-904A-EF1E97C10CEA}"/>
              </a:ext>
            </a:extLst>
          </p:cNvPr>
          <p:cNvSpPr txBox="1">
            <a:spLocks noChangeArrowheads="1"/>
          </p:cNvSpPr>
          <p:nvPr/>
        </p:nvSpPr>
        <p:spPr bwMode="auto">
          <a:xfrm>
            <a:off x="7067551" y="126215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r</a:t>
            </a:r>
          </a:p>
        </p:txBody>
      </p:sp>
      <p:sp>
        <p:nvSpPr>
          <p:cNvPr id="89" name="Text Box 89">
            <a:extLst>
              <a:ext uri="{FF2B5EF4-FFF2-40B4-BE49-F238E27FC236}">
                <a16:creationId xmlns:a16="http://schemas.microsoft.com/office/drawing/2014/main" id="{F7423664-4643-49B4-BFAE-18555CAAB322}"/>
              </a:ext>
            </a:extLst>
          </p:cNvPr>
          <p:cNvSpPr txBox="1">
            <a:spLocks noChangeArrowheads="1"/>
          </p:cNvSpPr>
          <p:nvPr/>
        </p:nvSpPr>
        <p:spPr bwMode="auto">
          <a:xfrm>
            <a:off x="7105651" y="2906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r</a:t>
            </a:r>
          </a:p>
        </p:txBody>
      </p:sp>
      <p:sp>
        <p:nvSpPr>
          <p:cNvPr id="90" name="Text Box 90">
            <a:extLst>
              <a:ext uri="{FF2B5EF4-FFF2-40B4-BE49-F238E27FC236}">
                <a16:creationId xmlns:a16="http://schemas.microsoft.com/office/drawing/2014/main" id="{1DF339FC-5148-4EE3-BE03-B07633B0B5A6}"/>
              </a:ext>
            </a:extLst>
          </p:cNvPr>
          <p:cNvSpPr txBox="1">
            <a:spLocks noChangeArrowheads="1"/>
          </p:cNvSpPr>
          <p:nvPr/>
        </p:nvSpPr>
        <p:spPr bwMode="auto">
          <a:xfrm>
            <a:off x="5737225" y="2906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j</a:t>
            </a:r>
          </a:p>
        </p:txBody>
      </p:sp>
      <p:sp>
        <p:nvSpPr>
          <p:cNvPr id="91" name="Text Box 91">
            <a:extLst>
              <a:ext uri="{FF2B5EF4-FFF2-40B4-BE49-F238E27FC236}">
                <a16:creationId xmlns:a16="http://schemas.microsoft.com/office/drawing/2014/main" id="{4F63050D-8758-4E92-8CC6-421D2A0FBEBB}"/>
              </a:ext>
            </a:extLst>
          </p:cNvPr>
          <p:cNvSpPr txBox="1">
            <a:spLocks noChangeArrowheads="1"/>
          </p:cNvSpPr>
          <p:nvPr/>
        </p:nvSpPr>
        <p:spPr bwMode="auto">
          <a:xfrm>
            <a:off x="4008438" y="2906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i</a:t>
            </a:r>
          </a:p>
        </p:txBody>
      </p:sp>
      <p:sp>
        <p:nvSpPr>
          <p:cNvPr id="2" name="投影片編號版面配置區 1">
            <a:extLst>
              <a:ext uri="{FF2B5EF4-FFF2-40B4-BE49-F238E27FC236}">
                <a16:creationId xmlns:a16="http://schemas.microsoft.com/office/drawing/2014/main" id="{67D65CAD-DB0D-4186-AC9E-23E31AFDA93C}"/>
              </a:ext>
            </a:extLst>
          </p:cNvPr>
          <p:cNvSpPr>
            <a:spLocks noGrp="1"/>
          </p:cNvSpPr>
          <p:nvPr>
            <p:ph type="sldNum" sz="quarter" idx="12"/>
          </p:nvPr>
        </p:nvSpPr>
        <p:spPr/>
        <p:txBody>
          <a:bodyPr/>
          <a:lstStyle/>
          <a:p>
            <a:fld id="{C087288C-9883-4D44-B068-F26062673494}" type="slidenum">
              <a:rPr lang="zh-TW" altLang="en-US" smtClean="0"/>
              <a:t>9</a:t>
            </a:fld>
            <a:endParaRPr lang="zh-TW" altLang="en-US"/>
          </a:p>
        </p:txBody>
      </p:sp>
    </p:spTree>
    <p:extLst>
      <p:ext uri="{BB962C8B-B14F-4D97-AF65-F5344CB8AC3E}">
        <p14:creationId xmlns:p14="http://schemas.microsoft.com/office/powerpoint/2010/main" val="865068939"/>
      </p:ext>
    </p:extLst>
  </p:cSld>
  <p:clrMapOvr>
    <a:masterClrMapping/>
  </p:clrMapOvr>
</p:sld>
</file>

<file path=ppt/theme/theme1.xml><?xml version="1.0" encoding="utf-8"?>
<a:theme xmlns:a="http://schemas.openxmlformats.org/drawingml/2006/main" name="成功大學">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古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成功大學" id="{05D4D663-4E5B-4BB2-B7C7-2CB5BA656208}" vid="{80899A51-7B67-445F-AE80-8C3F436F41A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成功大學</Template>
  <TotalTime>6896</TotalTime>
  <Words>3474</Words>
  <Application>Microsoft Office PowerPoint</Application>
  <PresentationFormat>寬螢幕</PresentationFormat>
  <Paragraphs>341</Paragraphs>
  <Slides>49</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49</vt:i4>
      </vt:variant>
    </vt:vector>
  </HeadingPairs>
  <TitlesOfParts>
    <vt:vector size="55" baseType="lpstr">
      <vt:lpstr>微軟正黑體</vt:lpstr>
      <vt:lpstr>Arial</vt:lpstr>
      <vt:lpstr>Calibri</vt:lpstr>
      <vt:lpstr>Cambria Math</vt:lpstr>
      <vt:lpstr>Times New Roman</vt:lpstr>
      <vt:lpstr>成功大學</vt:lpstr>
      <vt:lpstr>Chapter 7 Quicksort</vt:lpstr>
      <vt:lpstr>Overview</vt:lpstr>
      <vt:lpstr>Description of Quicksort</vt:lpstr>
      <vt:lpstr>PowerPoint 簡報</vt:lpstr>
      <vt:lpstr>PowerPoint 簡報</vt:lpstr>
      <vt:lpstr>PowerPoint 簡報</vt:lpstr>
      <vt:lpstr>PowerPoint 簡報</vt:lpstr>
      <vt:lpstr>PowerPoint 簡報</vt:lpstr>
      <vt:lpstr>PowerPoint 簡報</vt:lpstr>
      <vt:lpstr>PowerPoint 簡報</vt:lpstr>
      <vt:lpstr>PowerPoint 簡報</vt:lpstr>
      <vt:lpstr>Performance of Quicksort</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Randomized version of Quicksort</vt:lpstr>
      <vt:lpstr>PowerPoint 簡報</vt:lpstr>
      <vt:lpstr>PowerPoint 簡報</vt:lpstr>
      <vt:lpstr>PowerPoint 簡報</vt:lpstr>
      <vt:lpstr>Analysis of Quicksort</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67</cp:revision>
  <dcterms:created xsi:type="dcterms:W3CDTF">2021-03-18T07:13:49Z</dcterms:created>
  <dcterms:modified xsi:type="dcterms:W3CDTF">2021-03-23T03:22:38Z</dcterms:modified>
</cp:coreProperties>
</file>