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2" r:id="rId2"/>
    <p:sldId id="432" r:id="rId3"/>
    <p:sldId id="473" r:id="rId4"/>
    <p:sldId id="433" r:id="rId5"/>
    <p:sldId id="483" r:id="rId6"/>
    <p:sldId id="461" r:id="rId7"/>
    <p:sldId id="435" r:id="rId8"/>
    <p:sldId id="451" r:id="rId9"/>
    <p:sldId id="437" r:id="rId10"/>
    <p:sldId id="438" r:id="rId11"/>
    <p:sldId id="452" r:id="rId12"/>
    <p:sldId id="454" r:id="rId13"/>
    <p:sldId id="453" r:id="rId14"/>
    <p:sldId id="455" r:id="rId15"/>
    <p:sldId id="456" r:id="rId16"/>
    <p:sldId id="474" r:id="rId17"/>
    <p:sldId id="457" r:id="rId18"/>
    <p:sldId id="475" r:id="rId19"/>
    <p:sldId id="444" r:id="rId20"/>
    <p:sldId id="458" r:id="rId21"/>
    <p:sldId id="445" r:id="rId22"/>
    <p:sldId id="459" r:id="rId23"/>
    <p:sldId id="460" r:id="rId24"/>
    <p:sldId id="449" r:id="rId25"/>
    <p:sldId id="476" r:id="rId26"/>
    <p:sldId id="463" r:id="rId27"/>
    <p:sldId id="464" r:id="rId28"/>
    <p:sldId id="477" r:id="rId29"/>
    <p:sldId id="465" r:id="rId30"/>
    <p:sldId id="466" r:id="rId31"/>
    <p:sldId id="467" r:id="rId32"/>
    <p:sldId id="478" r:id="rId33"/>
    <p:sldId id="479" r:id="rId34"/>
    <p:sldId id="470" r:id="rId35"/>
    <p:sldId id="480" r:id="rId36"/>
    <p:sldId id="484" r:id="rId37"/>
    <p:sldId id="482" r:id="rId38"/>
    <p:sldId id="472" r:id="rId39"/>
    <p:sldId id="26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16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 Algorithms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216713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Recursive solution to activity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B85697D-063E-422F-BFF8-635F05AD9C3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406377"/>
                <a:ext cx="11563825" cy="3367570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size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maximum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−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size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subset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mutually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compatibles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in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⇒</m:t>
                    </m:r>
                    <m:r>
                      <a:rPr lang="en-US" altLang="zh-TW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 b="0" i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eqArr>
                                          <m:eqArrPr>
                                            <m:ctrlP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8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B85697D-063E-422F-BFF8-635F05AD9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406377"/>
                <a:ext cx="11563825" cy="33675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BEBA0-DD6D-44C1-905F-1A95A8EA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4" y="202410"/>
                <a:ext cx="11563825" cy="52253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indent="-533400">
                  <a:defRPr/>
                </a:pPr>
                <a:r>
                  <a:rPr lang="en-US" altLang="zh-TW" sz="2400" b="1" i="1" dirty="0">
                    <a:solidFill>
                      <a:srgbClr val="0070C0"/>
                    </a:solidFill>
                    <a:latin typeface="Calibri"/>
                  </a:rPr>
                  <a:t>Theorem</a:t>
                </a:r>
                <a:endParaRPr lang="en-US" altLang="zh-TW" sz="2400" i="1" dirty="0">
                  <a:solidFill>
                    <a:srgbClr val="0070C0"/>
                  </a:solidFill>
                  <a:latin typeface="Calibri"/>
                </a:endParaRP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with the earliest finish time :          </a:t>
                </a:r>
              </a:p>
              <a:p>
                <a:pPr marL="533400" indent="-53340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some maximum-size subset of mutually compatible activities of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Ø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, so that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as only nonempty subproblem.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Proof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be a maximum-size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</a:t>
                </a: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Order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in monotonically increasing order of finish time.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Let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first activity in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done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a maximum-size </a:t>
                </a:r>
                <a:r>
                  <a:rPr lang="en-US" altLang="zh-TW" sz="2400" dirty="0" err="1">
                    <a:solidFill>
                      <a:prstClr val="black"/>
                    </a:solidFill>
                    <a:latin typeface="Calibri"/>
                  </a:rPr>
                  <a:t>subest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Otherwise,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(replace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).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4" y="202410"/>
                <a:ext cx="11563825" cy="5225308"/>
              </a:xfrm>
              <a:prstGeom prst="rect">
                <a:avLst/>
              </a:prstGeom>
              <a:blipFill>
                <a:blip r:embed="rId2"/>
                <a:stretch>
                  <a:fillRect l="-843" t="-1634" b="-170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BEBA0-DD6D-44C1-905F-1A95A8EA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8640"/>
                <a:ext cx="11563825" cy="52253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b="1" i="1" dirty="0">
                    <a:solidFill>
                      <a:srgbClr val="0070C0"/>
                    </a:solidFill>
                    <a:latin typeface="Calibri"/>
                  </a:rPr>
                  <a:t>Theorem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with the earliest finish time :          </a:t>
                </a:r>
              </a:p>
              <a:p>
                <a:pPr marL="533400" indent="-53340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some maximum-size subset of mutually compatible activities of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Ø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, so that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as only nonempty subproblem.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2.  Suppose there is some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and it has an earlier finish time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which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contradicts our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Therefore, there is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8640"/>
                <a:ext cx="11563825" cy="5225308"/>
              </a:xfrm>
              <a:prstGeom prst="rect">
                <a:avLst/>
              </a:prstGeom>
              <a:blipFill>
                <a:blip r:embed="rId2"/>
                <a:stretch>
                  <a:fillRect l="-843" t="-1634" b="-4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0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74771B-F030-46E5-877C-EC1C46C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7F686E-D728-420F-BF6E-B9589CABE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52271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b="1" i="1" dirty="0">
                    <a:solidFill>
                      <a:srgbClr val="0070C0"/>
                    </a:solidFill>
                    <a:latin typeface="Calibri"/>
                  </a:rPr>
                  <a:t>Claim</a:t>
                </a:r>
                <a:endParaRPr lang="en-US" altLang="zh-TW" dirty="0">
                  <a:solidFill>
                    <a:srgbClr val="0070C0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are disjoint.</a:t>
                </a:r>
                <a:endParaRPr lang="en-US" altLang="zh-TW" b="1" i="1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Proof 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are disjoint,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the first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to finish,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doesn’t overlap anything else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).                                                 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sym typeface="Wingdings" panose="05000000000000000000" pitchFamily="2" charset="2"/>
                  </a:rPr>
                  <a:t>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(claim)       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a maximum-size subset,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              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sym typeface="Wingdings" panose="05000000000000000000" pitchFamily="2" charset="2"/>
                  </a:rPr>
                  <a:t>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(theorem)</a:t>
                </a:r>
              </a:p>
              <a:p>
                <a:pPr>
                  <a:buFontTx/>
                  <a:buNone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This is great :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                                                                          before theorem     after theorem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# of subproblems in optimal solution                       2                            1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# of choices to consider                                        </a:t>
                </a:r>
                <a:r>
                  <a:rPr lang="en-US" altLang="zh-TW" i="1" dirty="0">
                    <a:solidFill>
                      <a:prstClr val="black"/>
                    </a:solidFill>
                    <a:latin typeface="Calibri"/>
                  </a:rPr>
                  <a:t>  j 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– </a:t>
                </a:r>
                <a:r>
                  <a:rPr lang="en-US" altLang="zh-TW" i="1" dirty="0" err="1">
                    <a:solidFill>
                      <a:prstClr val="black"/>
                    </a:solidFill>
                    <a:latin typeface="Calibri"/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– 1                      1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7F686E-D728-420F-BF6E-B9589CAB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5227193"/>
              </a:xfrm>
              <a:prstGeom prst="rect">
                <a:avLst/>
              </a:prstGeom>
              <a:blipFill>
                <a:blip r:embed="rId2"/>
                <a:stretch>
                  <a:fillRect l="-1107" t="-1984" b="-7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8">
            <a:extLst>
              <a:ext uri="{FF2B5EF4-FFF2-40B4-BE49-F238E27FC236}">
                <a16:creationId xmlns:a16="http://schemas.microsoft.com/office/drawing/2014/main" id="{1BCD6C16-2F3E-448C-9B6D-5A2462F6D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3561" y="4920666"/>
            <a:ext cx="4967970" cy="37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2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1"/>
                <a:ext cx="11394190" cy="524776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we can solve top down: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solve a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with earliest finish time: 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 greedy choice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Then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What are the subproblems?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Original 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Suppose our first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Then next subproblem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Suppose next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Nextsuproblem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And so on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1"/>
                <a:ext cx="11394190" cy="5247768"/>
              </a:xfrm>
              <a:blipFill>
                <a:blip r:embed="rId2"/>
                <a:stretch>
                  <a:fillRect l="-963" t="-1858" b="-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Easy recursive algorithm: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	Assumes activities already sorted by monotonically increasing finish time.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(If not, then sort in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time)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Return an optimal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 call: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REC-ACTIVITY-SELECTOR(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― each activity examined exactly once.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  <a:blipFill>
                <a:blip r:embed="rId2"/>
                <a:stretch>
                  <a:fillRect l="-375" t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B5AFFB50-8B54-4249-A7EF-C50D13FB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5" y="2201662"/>
            <a:ext cx="8772331" cy="32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4EC538-D8B3-47F3-B01F-0DD5C50B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D7763724-9052-45F4-AFF4-9C55847E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92617"/>
              </p:ext>
            </p:extLst>
          </p:nvPr>
        </p:nvGraphicFramePr>
        <p:xfrm>
          <a:off x="3141324" y="1"/>
          <a:ext cx="678767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5382174" imgH="25648920" progId="Acrobat.Document.11">
                  <p:embed/>
                </p:oleObj>
              </mc:Choice>
              <mc:Fallback>
                <p:oleObj name="Acrobat Document" r:id="rId2" imgW="25382174" imgH="2564892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41324" y="1"/>
                        <a:ext cx="678767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7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make this iterative. It’s already almost tail recursive.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Time: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  <a:blipFill>
                <a:blip r:embed="rId2"/>
                <a:stretch>
                  <a:fillRect l="-696" t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BCC3FAB5-644E-4E38-899A-51721430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4" y="1430024"/>
            <a:ext cx="11563350" cy="38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Elements of the greedy strategy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71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668830"/>
            <a:ext cx="11563825" cy="4105118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Greedy Strategy (typical streamline steps):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Cast the optimization problem as one in which we make a choice and are left with one subproblem to solve.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Prove that there’s always an optimal solution that make the greedy choice, so that the greedy choice is always safe. (greedy-choice property)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Show that greedy choice and optimal solution to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subprblem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optimal solution to the problem. (optimal substructure)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No general way to tell if a greedy algorithm is optimal, but two key ingredients are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greedy-choice property and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optimal substructure.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4" y="1745214"/>
            <a:ext cx="11563825" cy="4486909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Similar to dynamic programming.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Use for optimization problems.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Idea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When we have a choice to make, make the one that looks best right now. Make a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locally optimal choice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in hope of getting a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globally optimal solution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i="1" dirty="0">
              <a:solidFill>
                <a:srgbClr val="FF33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Tx/>
              <a:buChar char="•"/>
              <a:defRPr/>
            </a:pPr>
            <a:r>
              <a:rPr lang="en-US" altLang="zh-TW" sz="2800" i="1" dirty="0">
                <a:latin typeface="Calibri" panose="020F0502020204030204"/>
                <a:ea typeface="新細明體" panose="02020500000000000000" pitchFamily="18" charset="-120"/>
              </a:rPr>
              <a:t>Greedy algorithms do not always yield optimal solutions, but for many problems they do.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72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6CC12C-C8E7-44A7-BB69-9C28EA50E7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2" y="546755"/>
            <a:ext cx="11563827" cy="5578837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Greedy-choice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globally optimal solution can be arrived at by making a locally optimal (greedy) choice. i.e. the greedy-choice is the optimal choice.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Dynamic programming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a choice at each step.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Choice depends on knowing optimal solutions to subproblems.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Solve subproblems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first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Solve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bottom-up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a choice at each step.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the choice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before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solving the subproblems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Solve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top-down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0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Optimal substructure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Just show that optimal solution to subproblem and greedy choice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optimal solution to problem.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 vs. dynamic programming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The knapsack problem is a good example of the difference.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2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0-1 knapsack problem</a:t>
                </a: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items.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pounds.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a most valuable subset of items with total weight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to either take an item or not take it ― can’t take part of it.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Fractional knapsack problem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the 0-1 knapsack problem, but can take fraction of an item.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Both have optimal substructure.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the fractional knapsack problem has the greedy-choice property, and 0-1 knapsack problem does not.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solve the fractional problem, rank items by value/weight: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  <a:ea typeface="Adobe 宋体 Std L" panose="02020300000000000000" pitchFamily="18" charset="-128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  <a:blipFill>
                <a:blip r:embed="rId2"/>
                <a:stretch>
                  <a:fillRect l="-931" t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92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None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Time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 to sort,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 thereafter.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B264DED7-7111-4F44-B376-84A326CC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2" y="221807"/>
            <a:ext cx="11563350" cy="47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Greedy solution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Take items 1 and 2.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 = 160, weight = 30.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20 pounds of capacity left over.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Optimal solution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Take items 2 and 3.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 = 220, weight = 50.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leftover capacity.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843" b="-4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2102832" cy="868517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Greedy don’t work for 0-1 knapsack problem</a:t>
            </a:r>
            <a:endParaRPr lang="zh-TW" altLang="en-US" sz="4000" dirty="0"/>
          </a:p>
        </p:txBody>
      </p:sp>
      <p:graphicFrame>
        <p:nvGraphicFramePr>
          <p:cNvPr id="6" name="Group 45">
            <a:extLst>
              <a:ext uri="{FF2B5EF4-FFF2-40B4-BE49-F238E27FC236}">
                <a16:creationId xmlns:a16="http://schemas.microsoft.com/office/drawing/2014/main" id="{C507461C-6361-4B90-823B-3C9BB80A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631220"/>
              </p:ext>
            </p:extLst>
          </p:nvPr>
        </p:nvGraphicFramePr>
        <p:xfrm>
          <a:off x="6540186" y="1746772"/>
          <a:ext cx="3671888" cy="1581150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v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 </a:t>
                      </a: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/ w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48F63F6-1DB2-470D-BAB7-08AD9423A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36984"/>
              </p:ext>
            </p:extLst>
          </p:nvPr>
        </p:nvGraphicFramePr>
        <p:xfrm>
          <a:off x="5243530" y="3497958"/>
          <a:ext cx="6844438" cy="213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6105950" imgH="8130342" progId="Acrobat.Document.11">
                  <p:embed/>
                </p:oleObj>
              </mc:Choice>
              <mc:Fallback>
                <p:oleObj name="Acrobat Document" r:id="rId3" imgW="26105950" imgH="813034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3530" y="3497958"/>
                        <a:ext cx="6844438" cy="213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67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Huffman codes 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62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4EC307-90A9-4313-9FA7-EE89711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912CE-4B61-4EEE-B861-11E40D004A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19922"/>
            <a:ext cx="11563825" cy="4566410"/>
          </a:xfrm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</a:rPr>
              <a:t>Prefix code</a:t>
            </a: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: no codeword is also a prefix of some other codeword.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B3AB5B7-6FE5-471F-B628-213E6BA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codes </a:t>
            </a:r>
            <a:endParaRPr lang="zh-TW" altLang="en-US" dirty="0"/>
          </a:p>
        </p:txBody>
      </p:sp>
      <p:graphicFrame>
        <p:nvGraphicFramePr>
          <p:cNvPr id="6" name="Group 249">
            <a:extLst>
              <a:ext uri="{FF2B5EF4-FFF2-40B4-BE49-F238E27FC236}">
                <a16:creationId xmlns:a16="http://schemas.microsoft.com/office/drawing/2014/main" id="{7F84DC6C-463C-432D-A26B-A12A9BE29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78026"/>
              </p:ext>
            </p:extLst>
          </p:nvPr>
        </p:nvGraphicFramePr>
        <p:xfrm>
          <a:off x="2667000" y="2180209"/>
          <a:ext cx="6858000" cy="230251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1483009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53762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189103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871862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59818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21337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01634107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0633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Frequency (in hundred)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87496"/>
                  </a:ext>
                </a:extLst>
              </a:tr>
              <a:tr h="660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Fixed length codeword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108670"/>
                  </a:ext>
                </a:extLst>
              </a:tr>
              <a:tr h="649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Variable length codeword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1100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81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1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0FDE8B-3896-4EC5-BDB5-F844969C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3C7F9-18CB-4298-A7B0-47CE76A9C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2167"/>
            <a:ext cx="11563825" cy="3971781"/>
          </a:xfrm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Can be shown that the optimal data compression achievable by a character code can always be achieved with prefix codes.</a:t>
            </a: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Simple encoding and decoding.</a:t>
            </a: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An optimal code for a file is always represented by a binary tree.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794B77A-C6A2-48F0-886D-117E6D2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56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4A78B7-5974-474C-9BE0-ABAD094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9DB5D9-DD07-4CA5-8E99-B532BE0A1F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7929" y="1793875"/>
            <a:ext cx="9916492" cy="3979863"/>
          </a:xfr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59A9183-ED27-4099-BD1C-DCBE55A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8229239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Constructing a Huffman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B1E4DF-ECA5-446C-9B02-E97E758BE8C6}"/>
                  </a:ext>
                </a:extLst>
              </p:cNvPr>
              <p:cNvSpPr txBox="1"/>
              <p:nvPr/>
            </p:nvSpPr>
            <p:spPr>
              <a:xfrm>
                <a:off x="1376106" y="5773738"/>
                <a:ext cx="2387961" cy="456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pt-BR" altLang="zh-TW" sz="1800" kern="1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kern="1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lang="en-US" altLang="zh-TW" sz="1800" b="0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800" b="0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1800" b="0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b="0" i="0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1800" b="0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en-US" sz="1800" kern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B1E4DF-ECA5-446C-9B02-E97E758B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6" y="5773738"/>
                <a:ext cx="2387961" cy="456920"/>
              </a:xfrm>
              <a:prstGeom prst="rect">
                <a:avLst/>
              </a:prstGeom>
              <a:blipFill>
                <a:blip r:embed="rId3"/>
                <a:stretch>
                  <a:fillRect l="-2302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34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034426-38A0-4F21-B960-C225F5D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BB337C-11B4-468B-B51B-5E9D3D26EA5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48901"/>
                <a:ext cx="11563825" cy="4308786"/>
              </a:xfrm>
            </p:spPr>
            <p:txBody>
              <a:bodyPr/>
              <a:lstStyle/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which we define as the cost of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BB337C-11B4-468B-B51B-5E9D3D26E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48901"/>
                <a:ext cx="11563825" cy="4308786"/>
              </a:xfrm>
              <a:blipFill>
                <a:blip r:embed="rId2"/>
                <a:stretch>
                  <a:fillRect b="-10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E05AE386-50ED-4071-8D00-910E693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910296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Tree correspond to the coding schemes</a:t>
            </a:r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320873FB-BB7B-4928-B21D-9C656EC07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0987"/>
              </p:ext>
            </p:extLst>
          </p:nvPr>
        </p:nvGraphicFramePr>
        <p:xfrm>
          <a:off x="2032000" y="1885364"/>
          <a:ext cx="81280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031148" imgH="8991414" progId="Acrobat.Document.11">
                  <p:embed/>
                </p:oleObj>
              </mc:Choice>
              <mc:Fallback>
                <p:oleObj name="Acrobat Document" r:id="rId3" imgW="21031148" imgH="8991414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885364"/>
                        <a:ext cx="8128000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64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Activity selection problem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70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C1612E-C3B2-4078-B467-69CEAA3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4B5BB1A-74B5-4551-B56E-142BBC1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676300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steps of Huffman’s algorithm 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A6BF056-2CFA-4030-8BB5-C9C3060A4229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51780432"/>
              </p:ext>
            </p:extLst>
          </p:nvPr>
        </p:nvGraphicFramePr>
        <p:xfrm>
          <a:off x="2946632" y="1868307"/>
          <a:ext cx="6681787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6669817" imgH="18028897" progId="Acrobat.Document.11">
                  <p:embed/>
                </p:oleObj>
              </mc:Choice>
              <mc:Fallback>
                <p:oleObj name="Acrobat Document" r:id="rId2" imgW="26669817" imgH="18028897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632" y="1868307"/>
                        <a:ext cx="6681787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480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856B3A-E793-40A1-BB21-D32ADAC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72690-A71A-48C3-8B66-B63C4CE44AA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84412"/>
                <a:ext cx="11563825" cy="3989536"/>
              </a:xfrm>
            </p:spPr>
            <p:txBody>
              <a:bodyPr/>
              <a:lstStyle/>
              <a:p>
                <a:r>
                  <a:rPr lang="en-US" altLang="zh-TW" sz="2000" dirty="0"/>
                  <a:t>The next lemma shows that the greedy-choice property holds. (The greedy-choice is the optimal choice.)</a:t>
                </a:r>
              </a:p>
              <a:p>
                <a:endParaRPr lang="en-US" altLang="zh-TW" sz="2000" dirty="0"/>
              </a:p>
              <a:p>
                <a:r>
                  <a:rPr lang="en-US" altLang="zh-TW" sz="2000" b="1" i="1" dirty="0">
                    <a:solidFill>
                      <a:srgbClr val="0070C0"/>
                    </a:solidFill>
                  </a:rPr>
                  <a:t>Lemma 16.2.  </a:t>
                </a:r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be an alphabet in which each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has frequency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be the two characters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having the lowest frequencies. Then there exists an optimal prefix code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in which the codeword 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having the same length and differ only in the last bit.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72690-A71A-48C3-8B66-B63C4CE44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84412"/>
                <a:ext cx="11563825" cy="3989536"/>
              </a:xfrm>
              <a:blipFill>
                <a:blip r:embed="rId2"/>
                <a:stretch>
                  <a:fillRect l="-580" t="-153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79778DD-1E16-427F-800D-FCB8D871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066917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Correction of Huffman’s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27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</p:spPr>
            <p:txBody>
              <a:bodyPr/>
              <a:lstStyle/>
              <a:p>
                <a:r>
                  <a:rPr lang="en-US" altLang="zh-TW" sz="2000" b="1" dirty="0"/>
                  <a:t>Proof.</a:t>
                </a:r>
              </a:p>
              <a:p>
                <a:endParaRPr lang="en-US" altLang="zh-TW" sz="2000" b="1" dirty="0"/>
              </a:p>
              <a:p>
                <a:r>
                  <a:rPr lang="en-US" altLang="zh-TW" sz="2000" dirty="0"/>
                  <a:t>The idea of the proof is to take the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representing an arbitrary optimal prefix code and modify it to make a tree representing another optimal prefix code such that the characters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appear as sibling leaves of maximum depth in the new tree. If we can construct such a tree, then the codewords 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will have the same length and differ only in the last bit.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be two characters that are sibling leaves of maximum depth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. Without loss of generality, we assume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Since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 are the two lowest leaf frequencies, in order,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 are two arbitrary frequencies, in order, we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. 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In the remainder of the proof, it is possible that we could have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. However, if we had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, then we would also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, and the lemma would be trivially true. Thus, we will assume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, which means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33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B4392E-9166-4248-B135-A7443A23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E816081-0017-4ACF-A888-4160DB0A741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8888"/>
                <a:ext cx="11563826" cy="6377443"/>
              </a:xfrm>
            </p:spPr>
            <p:txBody>
              <a:bodyPr/>
              <a:lstStyle/>
              <a:p>
                <a:r>
                  <a:rPr lang="en-US" altLang="zh-TW" sz="2000" dirty="0"/>
                  <a:t>We exchange the positions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and a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to produce a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, and then we exchange the positions 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to produce a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in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are sibling leaves of maximum depth.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The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difference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cost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between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</a:t>
                </a:r>
              </a:p>
              <a:p>
                <a:pPr algn="l"/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TW" sz="2000" dirty="0"/>
              </a:p>
              <a:p>
                <a:pPr algn="l"/>
                <a:r>
                  <a:rPr lang="en-US" altLang="zh-TW" sz="2000" dirty="0"/>
                  <a:t>because both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are nonnegative. Similarly, exchanging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does not increase the cost, and so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 nonnegative. Therefore,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, and since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is optimal, we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</m:oMath>
                </a14:m>
                <a:r>
                  <a:rPr lang="en-US" altLang="zh-TW" sz="2000" dirty="0"/>
                  <a:t>, which implies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. Thus,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 an optimal tree in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appear as sibling leaves of maximum depth, from which the lemma follows.</a:t>
                </a:r>
              </a:p>
              <a:p>
                <a:pPr algn="r"/>
                <a:r>
                  <a:rPr lang="en-US" altLang="zh-TW" sz="2000" dirty="0"/>
                  <a:t>■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E816081-0017-4ACF-A888-4160DB0A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8888"/>
                <a:ext cx="11563826" cy="6377443"/>
              </a:xfrm>
              <a:blipFill>
                <a:blip r:embed="rId2"/>
                <a:stretch>
                  <a:fillRect l="-580" r="-527" b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F8F8165-C90E-4375-8F24-6A4435D74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73540"/>
              </p:ext>
            </p:extLst>
          </p:nvPr>
        </p:nvGraphicFramePr>
        <p:xfrm>
          <a:off x="1727150" y="908820"/>
          <a:ext cx="81280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2753307" imgH="3733684" progId="Acrobat.Document.11">
                  <p:embed/>
                </p:oleObj>
              </mc:Choice>
              <mc:Fallback>
                <p:oleObj name="Acrobat Document" r:id="rId3" imgW="22753307" imgH="3733684" progId="Acrobat.Document.11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1DF7AF62-3E3C-47A0-9952-29D056771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150" y="908820"/>
                        <a:ext cx="812800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651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1179AE-3344-4986-AF6E-220E138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3D8E60-E676-4DA6-B182-72491F6739A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66656"/>
                <a:ext cx="11563825" cy="4007292"/>
              </a:xfrm>
            </p:spPr>
            <p:txBody>
              <a:bodyPr/>
              <a:lstStyle/>
              <a:p>
                <a:r>
                  <a:rPr lang="en-US" altLang="zh-TW" sz="2000" dirty="0"/>
                  <a:t>The next lemma shows that the problem of construction optimal prefix codes has the optimal-substructure property.</a:t>
                </a:r>
              </a:p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(Just show that optimal solution to subproblem and greedy choice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 optimal solution to problem.)</a:t>
                </a:r>
              </a:p>
              <a:p>
                <a:endParaRPr lang="en-US" altLang="zh-TW" sz="2000" dirty="0"/>
              </a:p>
              <a:p>
                <a:r>
                  <a:rPr lang="en-US" altLang="zh-TW" sz="2000" b="1" i="1" dirty="0">
                    <a:solidFill>
                      <a:srgbClr val="0070C0"/>
                    </a:solidFill>
                  </a:rPr>
                  <a:t>Lemma 16.3.  </a:t>
                </a:r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be a given alphabet with frequency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 defined for each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be two characters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with minimum frequency.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be the alphabet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with characters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removed and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/>
                  <a:t> added,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sz="2000" dirty="0"/>
                  <a:t>. Define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as for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, except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be any tree representing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. Then the tree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, obtained from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by replacing the leaf node for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as children, represents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3D8E60-E676-4DA6-B182-72491F673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66656"/>
                <a:ext cx="11563825" cy="4007292"/>
              </a:xfrm>
              <a:blipFill>
                <a:blip r:embed="rId2"/>
                <a:stretch>
                  <a:fillRect l="-580" t="-152" r="-527" b="-13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393BBC01-79D9-42CF-B2D9-BA25507B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942630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Correction of Huffman’s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9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</p:spPr>
            <p:txBody>
              <a:bodyPr/>
              <a:lstStyle/>
              <a:p>
                <a:r>
                  <a:rPr lang="en-US" altLang="zh-TW" sz="2000" b="1" dirty="0"/>
                  <a:t>Proof.</a:t>
                </a:r>
              </a:p>
              <a:p>
                <a:endParaRPr lang="en-US" altLang="zh-TW" sz="2000" b="1" dirty="0"/>
              </a:p>
              <a:p>
                <a:r>
                  <a:rPr lang="en-US" altLang="zh-TW" sz="2000" dirty="0"/>
                  <a:t>We first show how to express the cost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 of tree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in terms of the cost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000" dirty="0"/>
                  <a:t> of tree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. For each character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,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, and hence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/>
                  <a:t>, we have </a:t>
                </a:r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from which we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/>
                  <a:t>or, equivalently,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b="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97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3C0E6-48F6-4279-ADCE-66956581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02D72-59A8-403D-964E-03591A6A84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8011DA9-8EC8-49EF-B3FE-BEED9A4842B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14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8011DA9-8EC8-49EF-B3FE-BEED9A48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66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630315"/>
                <a:ext cx="11563826" cy="5459767"/>
              </a:xfrm>
            </p:spPr>
            <p:txBody>
              <a:bodyPr/>
              <a:lstStyle/>
              <a:p>
                <a:r>
                  <a:rPr lang="en-US" altLang="zh-TW" sz="2000" dirty="0"/>
                  <a:t>We now prove the lemma by contradiction. Suppose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does not represent an optimal prefix code for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 Then there exists an optimal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. Without loss of generality,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has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as siblings. Let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altLang="zh-TW" sz="2000" dirty="0"/>
                  <a:t> be the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with the common parent of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 replaced by a leaf </a:t>
                </a:r>
                <a:r>
                  <a:rPr lang="en-US" altLang="zh-TW" sz="2000" i="0" dirty="0">
                    <a:latin typeface="+mj-lt"/>
                  </a:rPr>
                  <a:t>z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with frequency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Then</a:t>
                </a:r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000" b="0" dirty="0"/>
              </a:p>
              <a:p>
                <a:endParaRPr lang="en-US" altLang="zh-TW" sz="2000" b="0" dirty="0"/>
              </a:p>
              <a:p>
                <a:r>
                  <a:rPr lang="en-US" altLang="zh-TW" sz="2000" dirty="0"/>
                  <a:t>yielding a contradiction to the assumption that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represents an optimal prefix code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000" dirty="0"/>
                  <a:t>. Thus,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must represent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630315"/>
                <a:ext cx="11563826" cy="5459767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89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3CFB64-5EAE-4F1C-9048-F6808B92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34D48-6E3B-47AE-971D-43319DF45B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748901"/>
            <a:ext cx="11563825" cy="4025047"/>
          </a:xfrm>
        </p:spPr>
        <p:txBody>
          <a:bodyPr/>
          <a:lstStyle/>
          <a:p>
            <a:r>
              <a:rPr lang="en-US" altLang="zh-TW" sz="2000" b="1" i="1" dirty="0">
                <a:solidFill>
                  <a:srgbClr val="0070C0"/>
                </a:solidFill>
              </a:rPr>
              <a:t>Theorem 16.4.  </a:t>
            </a:r>
          </a:p>
          <a:p>
            <a:r>
              <a:rPr lang="en-US" altLang="zh-TW" sz="2000" dirty="0"/>
              <a:t>Procedure HUFFMAN produces an optimal prefix code.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AAAA988-B16F-43F5-83A0-D27868BE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16.4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84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4" y="1909227"/>
                <a:ext cx="11563825" cy="42962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activities require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exclusive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use of a common resource. For example, scheduling the use of a classroom.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Set of actives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needs resource during period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which is a half-open interval,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start time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finish time.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Goal: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Select the largest possible set of nonoverlapping (mutually compatible) activities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4" y="1909227"/>
                <a:ext cx="11563825" cy="4296263"/>
              </a:xfrm>
              <a:blipFill>
                <a:blip r:embed="rId2"/>
                <a:stretch>
                  <a:fillRect l="-949" t="-2270" r="-1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Activity 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6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742446-4BB0-44FE-BB5C-665701A2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5CF3FD5-CC31-426C-9258-68FE73E5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38578066-D4B6-4430-80AB-EDCD79985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altLang="zh-TW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38578066-D4B6-4430-80AB-EDCD79985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0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DB9D85-C49B-4FF6-9592-2F9F9DD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55273-27BC-40C4-A6EC-C49745DCF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60048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Example</a:t>
                </a:r>
                <a:r>
                  <a:rPr lang="zh-TW" altLang="en-US" sz="2400" i="1" dirty="0">
                    <a:solidFill>
                      <a:prstClr val="black"/>
                    </a:solidFill>
                    <a:latin typeface="Calibri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sorted by finish time:</a:t>
                </a:r>
              </a:p>
              <a:p>
                <a:pPr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Maximum-size mutually compatible set: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  <a:p>
                <a:pPr>
                  <a:lnSpc>
                    <a:spcPct val="80000"/>
                  </a:lnSpc>
                  <a:buFontTx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	Not unique: also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55273-27BC-40C4-A6EC-C49745DC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6004874"/>
              </a:xfrm>
              <a:prstGeom prst="rect">
                <a:avLst/>
              </a:prstGeom>
              <a:blipFill>
                <a:blip r:embed="rId2"/>
                <a:stretch>
                  <a:fillRect l="-738" t="-2030" b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BDDB7F9-6819-4299-9149-AA32B509C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116040"/>
              </p:ext>
            </p:extLst>
          </p:nvPr>
        </p:nvGraphicFramePr>
        <p:xfrm>
          <a:off x="2706446" y="1115272"/>
          <a:ext cx="6697662" cy="115252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kumimoji="1" lang="en-US" altLang="zh-TW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3">
            <a:extLst>
              <a:ext uri="{FF2B5EF4-FFF2-40B4-BE49-F238E27FC236}">
                <a16:creationId xmlns:a16="http://schemas.microsoft.com/office/drawing/2014/main" id="{678F9790-5FF4-40C6-8D2F-633B5EFF3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72531"/>
              </p:ext>
            </p:extLst>
          </p:nvPr>
        </p:nvGraphicFramePr>
        <p:xfrm>
          <a:off x="2706446" y="2596509"/>
          <a:ext cx="6624637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108892" imgH="4732835" progId="Visio.Drawing.11">
                  <p:embed/>
                </p:oleObj>
              </mc:Choice>
              <mc:Fallback>
                <p:oleObj name="Visio" r:id="rId3" imgW="11108892" imgH="4732835" progId="Visio.Drawing.11">
                  <p:embed/>
                  <p:pic>
                    <p:nvPicPr>
                      <p:cNvPr id="7" name="Object 53">
                        <a:extLst>
                          <a:ext uri="{FF2B5EF4-FFF2-40B4-BE49-F238E27FC236}">
                            <a16:creationId xmlns:a16="http://schemas.microsoft.com/office/drawing/2014/main" id="{123F6B75-7CAE-42DB-8397-345C55099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446" y="2596509"/>
                        <a:ext cx="6624637" cy="264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60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finishes and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starts.</a:t>
                </a:r>
              </a:p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are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compatible with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activities that finish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activities that start no earlier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To represent the entire problem, add fictitious activities:	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=[−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∞,0)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=[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∞,"∞+1")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738" b="-10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094164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Optimal substructure of activity selection</a:t>
            </a:r>
            <a:endParaRPr lang="zh-TW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BBEB7BF-5540-4629-9EDA-4D96DF8C7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2612"/>
              </p:ext>
            </p:extLst>
          </p:nvPr>
        </p:nvGraphicFramePr>
        <p:xfrm>
          <a:off x="3849667" y="2600614"/>
          <a:ext cx="4752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35407" imgH="927897" progId="Visio.Drawing.11">
                  <p:embed/>
                </p:oleObj>
              </mc:Choice>
              <mc:Fallback>
                <p:oleObj name="Visio" r:id="rId3" imgW="3935407" imgH="927897" progId="Visio.Drawing.11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C1B80675-8BA2-4E16-915A-AC5BCA96A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67" y="2600614"/>
                        <a:ext cx="47529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80259B9-3031-4DDD-B39C-47952037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04" y="2734699"/>
            <a:ext cx="4724762" cy="15922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2E8277-27A3-496E-8888-FF7072B460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57443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We don’t care about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"∞+1"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Range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Assume that activities are sorted by monotonically increasing finish time</a:t>
                </a:r>
                <a:r>
                  <a:rPr lang="zh-TW" altLang="en-US" sz="2200" dirty="0">
                    <a:solidFill>
                      <a:prstClr val="black"/>
                    </a:solidFill>
                    <a:latin typeface="Calibri"/>
                  </a:rPr>
                  <a:t>：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zh-TW" altLang="en-US" sz="2200" i="1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∅.</m:t>
                    </m:r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lvl="1">
                  <a:buFontTx/>
                  <a:buChar char="•"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: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i="1" dirty="0">
                  <a:solidFill>
                    <a:prstClr val="black"/>
                  </a:solidFill>
                  <a:latin typeface="Calibri"/>
                </a:endParaRPr>
              </a:p>
              <a:p>
                <a:pPr lvl="1">
                  <a:buFontTx/>
                  <a:buChar char="•"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, Contradiction.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So only need to worry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Suppose that a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 Have 2 subproblems:</a:t>
                </a:r>
              </a:p>
              <a:p>
                <a:pPr lvl="1"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𝑖𝑘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(start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finishes, finish before</a:t>
                </a:r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starts)</a:t>
                </a:r>
              </a:p>
              <a:p>
                <a:pPr lvl="1"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(start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finishes, finish before</a:t>
                </a:r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starts)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2E8277-27A3-496E-8888-FF7072B4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5744317"/>
              </a:xfrm>
              <a:prstGeom prst="rect">
                <a:avLst/>
              </a:prstGeom>
              <a:blipFill>
                <a:blip r:embed="rId6"/>
                <a:stretch>
                  <a:fillRect l="-633" t="-1380" b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ACCBB-424F-42A8-A628-C1EAE5A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2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optimal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solution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to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assuming: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nonempty, and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9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2724</Words>
  <Application>Microsoft Office PowerPoint</Application>
  <PresentationFormat>寬螢幕</PresentationFormat>
  <Paragraphs>401</Paragraphs>
  <Slides>39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Visio</vt:lpstr>
      <vt:lpstr>Acrobat Document</vt:lpstr>
      <vt:lpstr>Chapter 16 Greedy Algorithms</vt:lpstr>
      <vt:lpstr>Introduction</vt:lpstr>
      <vt:lpstr>Activity selection problem</vt:lpstr>
      <vt:lpstr>Activity selection</vt:lpstr>
      <vt:lpstr>PowerPoint 簡報</vt:lpstr>
      <vt:lpstr>PowerPoint 簡報</vt:lpstr>
      <vt:lpstr>Optimal substructure of activity selection</vt:lpstr>
      <vt:lpstr>PowerPoint 簡報</vt:lpstr>
      <vt:lpstr>PowerPoint 簡報</vt:lpstr>
      <vt:lpstr>Recursive solution to activity selection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Elements of the greedy strategy</vt:lpstr>
      <vt:lpstr>PowerPoint 簡報</vt:lpstr>
      <vt:lpstr>PowerPoint 簡報</vt:lpstr>
      <vt:lpstr>PowerPoint 簡報</vt:lpstr>
      <vt:lpstr>PowerPoint 簡報</vt:lpstr>
      <vt:lpstr>PowerPoint 簡報</vt:lpstr>
      <vt:lpstr>Greedy don’t work for 0-1 knapsack problem</vt:lpstr>
      <vt:lpstr>Huffman codes </vt:lpstr>
      <vt:lpstr>Huffman codes </vt:lpstr>
      <vt:lpstr>PowerPoint 簡報</vt:lpstr>
      <vt:lpstr>Constructing a Huffman code</vt:lpstr>
      <vt:lpstr>Tree correspond to the coding schemes</vt:lpstr>
      <vt:lpstr>The steps of Huffman’s algorithm </vt:lpstr>
      <vt:lpstr>Correction of Huffman’s algorithm </vt:lpstr>
      <vt:lpstr>PowerPoint 簡報</vt:lpstr>
      <vt:lpstr>PowerPoint 簡報</vt:lpstr>
      <vt:lpstr>Correction of Huffman’s algorithm </vt:lpstr>
      <vt:lpstr>PowerPoint 簡報</vt:lpstr>
      <vt:lpstr>PowerPoint 簡報</vt:lpstr>
      <vt:lpstr>PowerPoint 簡報</vt:lpstr>
      <vt:lpstr>Theorem 16.4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115</cp:revision>
  <dcterms:created xsi:type="dcterms:W3CDTF">2021-02-24T05:39:42Z</dcterms:created>
  <dcterms:modified xsi:type="dcterms:W3CDTF">2021-05-11T07:49:35Z</dcterms:modified>
</cp:coreProperties>
</file>