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404" r:id="rId3"/>
    <p:sldId id="369" r:id="rId4"/>
    <p:sldId id="371" r:id="rId5"/>
    <p:sldId id="406" r:id="rId6"/>
    <p:sldId id="376" r:id="rId7"/>
    <p:sldId id="407" r:id="rId8"/>
    <p:sldId id="378" r:id="rId9"/>
    <p:sldId id="379" r:id="rId10"/>
    <p:sldId id="405" r:id="rId11"/>
    <p:sldId id="380" r:id="rId12"/>
    <p:sldId id="381" r:id="rId13"/>
    <p:sldId id="392" r:id="rId14"/>
    <p:sldId id="409" r:id="rId15"/>
    <p:sldId id="395" r:id="rId16"/>
    <p:sldId id="403" r:id="rId17"/>
    <p:sldId id="402" r:id="rId18"/>
    <p:sldId id="411" r:id="rId19"/>
    <p:sldId id="412" r:id="rId20"/>
    <p:sldId id="414" r:id="rId21"/>
    <p:sldId id="415" r:id="rId22"/>
    <p:sldId id="397" r:id="rId23"/>
    <p:sldId id="396" r:id="rId24"/>
    <p:sldId id="416" r:id="rId25"/>
    <p:sldId id="417" r:id="rId26"/>
    <p:sldId id="418" r:id="rId27"/>
    <p:sldId id="26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22</a:t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Elementary </a:t>
            </a:r>
            <a:r>
              <a:rPr lang="en-US" altLang="zh-TW" sz="2600">
                <a:latin typeface="微軟正黑體" panose="020B0604030504040204" pitchFamily="34" charset="-120"/>
                <a:ea typeface="微軟正黑體" panose="020B0604030504040204" pitchFamily="34" charset="-120"/>
              </a:rPr>
              <a:t>Graph Algorithms Part II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239284B-4151-4861-824C-A0E43C3C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0" y="2530020"/>
            <a:ext cx="7746877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Strongly connected components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36085C-CB37-4C62-8133-5050FC5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03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614156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Strongly connected components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1668830"/>
                <a:ext cx="10111307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directed graph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strongly connected component (SCC)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maximal set of vertices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both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Example: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[Just show SCC’s at first. Do DFS a little later.]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1668830"/>
                <a:ext cx="10111307" cy="4127578"/>
              </a:xfrm>
              <a:blipFill>
                <a:blip r:embed="rId2"/>
                <a:stretch>
                  <a:fillRect l="-964" t="-2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圖片 49">
            <a:extLst>
              <a:ext uri="{FF2B5EF4-FFF2-40B4-BE49-F238E27FC236}">
                <a16:creationId xmlns:a16="http://schemas.microsoft.com/office/drawing/2014/main" id="{76BF6796-1AB8-4DBC-8AF8-8BC5333BE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31"/>
          <a:stretch/>
        </p:blipFill>
        <p:spPr>
          <a:xfrm>
            <a:off x="2921781" y="3891712"/>
            <a:ext cx="6348437" cy="22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75035"/>
                <a:ext cx="11212138" cy="5221373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𝐭𝐫𝐚𝐧𝐬𝐩𝐨𝐬𝐞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all edges reversed.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time if using adjacency lists.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Observation: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have the same SCC’s.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are reachable from each other in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if and only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if reachable from each other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.)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75035"/>
                <a:ext cx="11212138" cy="5221373"/>
              </a:xfrm>
              <a:blipFill>
                <a:blip r:embed="rId2"/>
                <a:stretch>
                  <a:fillRect l="-870" t="-15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48640"/>
                <a:ext cx="10223757" cy="524776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Component graph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has one vertex for each SCC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an edge if there’s an edge between the corresponding SCC’s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our example: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48640"/>
                <a:ext cx="10223757" cy="5247768"/>
              </a:xfrm>
              <a:blipFill>
                <a:blip r:embed="rId2"/>
                <a:stretch>
                  <a:fillRect l="-954" t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2CF4115-C8F5-497C-9923-37D785E0BF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51"/>
          <a:stretch/>
        </p:blipFill>
        <p:spPr>
          <a:xfrm>
            <a:off x="1170175" y="3905155"/>
            <a:ext cx="4474723" cy="1602393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5CC87328-3819-4739-85E1-C65B3862C0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2"/>
          <a:stretch/>
        </p:blipFill>
        <p:spPr>
          <a:xfrm>
            <a:off x="6467466" y="3100087"/>
            <a:ext cx="4474723" cy="32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B26762-415A-49DE-B6E7-32177DD0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3AF6F6-DA04-4E4C-93D6-1B945EBD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6" y="1771650"/>
            <a:ext cx="11886974" cy="3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5CA074D-575C-46B7-BD4F-A6689A6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</p:spPr>
            <p:txBody>
              <a:bodyPr/>
              <a:lstStyle/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DFS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DFS (roots blackened)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14:m>
                  <m:oMath xmlns:m="http://schemas.openxmlformats.org/officeDocument/2006/math">
                    <m:r>
                      <a:rPr lang="en-US" altLang="zh-TW" sz="240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  <a:blipFill>
                <a:blip r:embed="rId2"/>
                <a:stretch>
                  <a:fillRect l="-1064" t="-2068" b="-13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1">
            <a:extLst>
              <a:ext uri="{FF2B5EF4-FFF2-40B4-BE49-F238E27FC236}">
                <a16:creationId xmlns:a16="http://schemas.microsoft.com/office/drawing/2014/main" id="{1894BB22-5C2F-486F-A442-70EFA84E6359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933826"/>
            <a:ext cx="6264275" cy="1223963"/>
            <a:chOff x="1331913" y="3933825"/>
            <a:chExt cx="6264275" cy="1223963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9C7EBDF5-9D20-4194-941C-2A62BB47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3933825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9E92731D-BEF2-4B77-BEB5-E0C2B49D8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4771124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88379ED1-B29B-427B-989F-531199BF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46" y="3933825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C9D2DBF1-18C5-41AA-9D81-0498381EA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46" y="4771124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83E4263-FF11-4AD7-BB3E-21B8CF5E2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725" y="4771124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0C08D0CF-F278-45C9-8CBA-21ED5DC04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898" y="3933825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4D55F578-A8F3-4F61-ADD2-E31CE0AE0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924" y="3933825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93C39DD1-79D1-447E-B6DF-A6D86570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303" y="4771124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891E8D5-F4ED-4C6E-B8BE-C05902EA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882" y="4771124"/>
              <a:ext cx="774306" cy="3866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DAF09027-69FD-4C8A-B3EF-0F894F84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503" y="3933825"/>
              <a:ext cx="774306" cy="38666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8D53988-CF1D-45E9-B99B-D5B17688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219" y="4127157"/>
              <a:ext cx="702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04885BD2-5496-4EF3-8A9B-6FE714CAD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840" y="4255098"/>
              <a:ext cx="845685" cy="581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C78B2829-5B59-41B3-B897-CE735C363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452" y="4127157"/>
              <a:ext cx="493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58FDE342-A108-4514-84B1-0ACD1E629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9997" y="4255098"/>
              <a:ext cx="0" cy="516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E53DA0C7-211D-4507-A417-EDA5E7F1A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1203" y="4255098"/>
              <a:ext cx="702927" cy="581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1BDAEEB5-C065-487B-9D20-2C30B1F8F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36543" y="4320489"/>
              <a:ext cx="0" cy="450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259606F2-7A12-4626-89EF-FD8A6D54B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8609" y="4964456"/>
              <a:ext cx="563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B53AE2C2-A759-49FE-A49A-32C7C3503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17403" y="4255098"/>
              <a:ext cx="774306" cy="581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2F8C46D-3234-4F4D-A2E0-BF3F706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5155" y="4255098"/>
              <a:ext cx="0" cy="516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E1F8506E-D90F-4830-BFC6-DFE8C53B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7230" y="4061765"/>
              <a:ext cx="563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153640FE-C0BB-4F71-80B6-5F53C5D92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601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6502F990-8AA1-42F3-A579-5A14B858C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219" y="4964456"/>
              <a:ext cx="702927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C37C823-6CBD-44AC-A8BB-8B89DB382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213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6C95E429-AB65-46DB-8338-B5C638FC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3452" y="4964456"/>
              <a:ext cx="563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8199C868-FDE7-4334-933F-D0E0A8D2E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758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C4E1647A-FDB0-4013-BD5F-3CA877D3E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1203" y="4127157"/>
              <a:ext cx="561721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CB0D4FF2-09BF-452C-9BF0-3FC8033FB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2743" y="4320489"/>
              <a:ext cx="0" cy="450634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35" name="Group 45">
            <a:extLst>
              <a:ext uri="{FF2B5EF4-FFF2-40B4-BE49-F238E27FC236}">
                <a16:creationId xmlns:a16="http://schemas.microsoft.com/office/drawing/2014/main" id="{C50E7A68-987B-4BB9-A9FC-078F063018BC}"/>
              </a:ext>
            </a:extLst>
          </p:cNvPr>
          <p:cNvGrpSpPr>
            <a:grpSpLocks/>
          </p:cNvGrpSpPr>
          <p:nvPr/>
        </p:nvGrpSpPr>
        <p:grpSpPr bwMode="auto">
          <a:xfrm>
            <a:off x="5597525" y="1916113"/>
            <a:ext cx="4167188" cy="1346200"/>
            <a:chOff x="856" y="2818"/>
            <a:chExt cx="4082" cy="1318"/>
          </a:xfrm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CE65FD9-E354-4610-88FF-300D3CD24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2EDC27CC-F289-4247-B4D9-45C89496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3724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98D8D178-C55C-46A9-886A-0D7F69B8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8DB668FE-8255-459D-8F4B-7A10D6F2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724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300">
                  <a:latin typeface="Times New Roman" panose="02020603050405020304" pitchFamily="18" charset="0"/>
                </a:rPr>
                <a:t>13/20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22EC5681-D0B3-429A-BAA9-4B29088A5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9B4F8493-59AB-48C6-B423-7225F282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1660EDE5-754D-415C-9319-4EEBD6E09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998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3" name="Oval 12">
              <a:extLst>
                <a:ext uri="{FF2B5EF4-FFF2-40B4-BE49-F238E27FC236}">
                  <a16:creationId xmlns:a16="http://schemas.microsoft.com/office/drawing/2014/main" id="{D63C54CA-C1FA-49C2-BBA9-8F830754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724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11D7EE1C-C5A0-4E9C-B6B9-710C2F52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679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5" name="Oval 14">
              <a:extLst>
                <a:ext uri="{FF2B5EF4-FFF2-40B4-BE49-F238E27FC236}">
                  <a16:creationId xmlns:a16="http://schemas.microsoft.com/office/drawing/2014/main" id="{DCD8CE5F-79E3-4E8B-86DD-D30BB91B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679"/>
              <a:ext cx="454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B616179E-4A63-497A-BD23-5DF354F7E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1EE4CBED-5B02-48C1-9A06-22ABB7BF6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1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1ABF10F0-A0AD-4296-BB17-38C8EDA37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6" y="3225"/>
              <a:ext cx="40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9" name="Line 18">
              <a:extLst>
                <a:ext uri="{FF2B5EF4-FFF2-40B4-BE49-F238E27FC236}">
                  <a16:creationId xmlns:a16="http://schemas.microsoft.com/office/drawing/2014/main" id="{EC946219-7A8C-45D8-A9C0-3A9EC6C1E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04235C9-60F1-45E3-91E8-443D885A9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8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B6E9AA6A-260D-467D-AFF5-322F2A8D7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86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91A744F1-71F6-4C1F-9D9C-28AAFA3E7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13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EE94F7EB-01CC-403C-B836-69E1128BD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313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4A4B4717-930B-47A8-B5FC-8E5AF19D7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313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1EBDAC09-F1B0-4D53-8D0A-2257F1B3C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6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269344D7-E676-4927-89EE-5F63B7DEC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327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8AFB363B-E1AF-4B85-89EF-19795C4DE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" y="3270"/>
              <a:ext cx="45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1B61C34F-6B8E-4EEC-9BCE-424439C83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327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53CABB36-7F1A-4881-9528-CA15E479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3225"/>
              <a:ext cx="54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30B86096-5958-4902-B366-E44150A35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3271"/>
              <a:ext cx="18" cy="416"/>
            </a:xfrm>
            <a:custGeom>
              <a:avLst/>
              <a:gdLst>
                <a:gd name="T0" fmla="*/ 18 w 18"/>
                <a:gd name="T1" fmla="*/ 416 h 416"/>
                <a:gd name="T2" fmla="*/ 0 w 18"/>
                <a:gd name="T3" fmla="*/ 0 h 416"/>
                <a:gd name="T4" fmla="*/ 0 60000 65536"/>
                <a:gd name="T5" fmla="*/ 0 60000 65536"/>
                <a:gd name="T6" fmla="*/ 0 w 18"/>
                <a:gd name="T7" fmla="*/ 0 h 416"/>
                <a:gd name="T8" fmla="*/ 18 w 18"/>
                <a:gd name="T9" fmla="*/ 416 h 4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416">
                  <a:moveTo>
                    <a:pt x="18" y="41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7CDDE2A8-2BDE-4068-B3C5-54CCF63A6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381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98513AE7-B9E4-40DB-AEA9-507C48365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" y="327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3" name="AutoShape 32">
              <a:extLst>
                <a:ext uri="{FF2B5EF4-FFF2-40B4-BE49-F238E27FC236}">
                  <a16:creationId xmlns:a16="http://schemas.microsoft.com/office/drawing/2014/main" id="{9249F496-5662-48DF-93E1-8C5F38430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907"/>
              <a:ext cx="1588" cy="11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4" name="AutoShape 33">
              <a:extLst>
                <a:ext uri="{FF2B5EF4-FFF2-40B4-BE49-F238E27FC236}">
                  <a16:creationId xmlns:a16="http://schemas.microsoft.com/office/drawing/2014/main" id="{F2626F3B-730C-489F-945C-FF278D9F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953"/>
              <a:ext cx="680" cy="10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5" name="AutoShape 34">
              <a:extLst>
                <a:ext uri="{FF2B5EF4-FFF2-40B4-BE49-F238E27FC236}">
                  <a16:creationId xmlns:a16="http://schemas.microsoft.com/office/drawing/2014/main" id="{DAC30AAA-4D83-4177-BAF5-AB48C347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633"/>
              <a:ext cx="681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6" name="Text Box 35">
              <a:extLst>
                <a:ext uri="{FF2B5EF4-FFF2-40B4-BE49-F238E27FC236}">
                  <a16:creationId xmlns:a16="http://schemas.microsoft.com/office/drawing/2014/main" id="{CCD8B787-83C8-4C54-BF32-8D6148628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3000"/>
              <a:ext cx="5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14/19</a:t>
              </a:r>
            </a:p>
          </p:txBody>
        </p:sp>
        <p:sp>
          <p:nvSpPr>
            <p:cNvPr id="67" name="Text Box 36">
              <a:extLst>
                <a:ext uri="{FF2B5EF4-FFF2-40B4-BE49-F238E27FC236}">
                  <a16:creationId xmlns:a16="http://schemas.microsoft.com/office/drawing/2014/main" id="{E0F3FD85-C220-410C-B26C-48FC6A4AD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022"/>
              <a:ext cx="5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15/16</a:t>
              </a:r>
            </a:p>
          </p:txBody>
        </p:sp>
        <p:sp>
          <p:nvSpPr>
            <p:cNvPr id="68" name="Text Box 37">
              <a:extLst>
                <a:ext uri="{FF2B5EF4-FFF2-40B4-BE49-F238E27FC236}">
                  <a16:creationId xmlns:a16="http://schemas.microsoft.com/office/drawing/2014/main" id="{9A05F447-142B-41F9-952B-D8157E67E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3723"/>
              <a:ext cx="5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17/18</a:t>
              </a:r>
            </a:p>
          </p:txBody>
        </p:sp>
        <p:sp>
          <p:nvSpPr>
            <p:cNvPr id="69" name="Text Box 38">
              <a:extLst>
                <a:ext uri="{FF2B5EF4-FFF2-40B4-BE49-F238E27FC236}">
                  <a16:creationId xmlns:a16="http://schemas.microsoft.com/office/drawing/2014/main" id="{EC0342F8-54D2-4DAB-912B-618240670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2998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3/4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6019E7D0-8102-40C9-AE21-0AC6C3EBF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3712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2/5</a:t>
              </a:r>
            </a:p>
          </p:txBody>
        </p:sp>
        <p:sp>
          <p:nvSpPr>
            <p:cNvPr id="71" name="Text Box 40">
              <a:extLst>
                <a:ext uri="{FF2B5EF4-FFF2-40B4-BE49-F238E27FC236}">
                  <a16:creationId xmlns:a16="http://schemas.microsoft.com/office/drawing/2014/main" id="{C65CAB23-8FA6-4F2E-A9ED-400B3F899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2998"/>
              <a:ext cx="47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1/12</a:t>
              </a:r>
            </a:p>
          </p:txBody>
        </p:sp>
        <p:sp>
          <p:nvSpPr>
            <p:cNvPr id="72" name="Text Box 41">
              <a:extLst>
                <a:ext uri="{FF2B5EF4-FFF2-40B4-BE49-F238E27FC236}">
                  <a16:creationId xmlns:a16="http://schemas.microsoft.com/office/drawing/2014/main" id="{17F1C1B2-0781-4EE6-B076-1E8000ED7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3679"/>
              <a:ext cx="54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10/11</a:t>
              </a:r>
            </a:p>
          </p:txBody>
        </p:sp>
        <p:sp>
          <p:nvSpPr>
            <p:cNvPr id="73" name="Text Box 42">
              <a:extLst>
                <a:ext uri="{FF2B5EF4-FFF2-40B4-BE49-F238E27FC236}">
                  <a16:creationId xmlns:a16="http://schemas.microsoft.com/office/drawing/2014/main" id="{29CD6431-5702-4B07-BF70-B9B34686A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3000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6/9</a:t>
              </a:r>
            </a:p>
          </p:txBody>
        </p:sp>
        <p:sp>
          <p:nvSpPr>
            <p:cNvPr id="74" name="Text Box 43">
              <a:extLst>
                <a:ext uri="{FF2B5EF4-FFF2-40B4-BE49-F238E27FC236}">
                  <a16:creationId xmlns:a16="http://schemas.microsoft.com/office/drawing/2014/main" id="{0BD0F822-4814-4E1D-87EB-88775CEB4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3669"/>
              <a:ext cx="3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300">
                  <a:latin typeface="Times New Roman" panose="02020603050405020304" pitchFamily="18" charset="0"/>
                </a:rPr>
                <a:t>7/8</a:t>
              </a:r>
            </a:p>
          </p:txBody>
        </p:sp>
        <p:sp>
          <p:nvSpPr>
            <p:cNvPr id="75" name="Freeform 44">
              <a:extLst>
                <a:ext uri="{FF2B5EF4-FFF2-40B4-BE49-F238E27FC236}">
                  <a16:creationId xmlns:a16="http://schemas.microsoft.com/office/drawing/2014/main" id="{15B8BEFB-D50E-4D34-9E59-1C6A2EED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818"/>
              <a:ext cx="1627" cy="1318"/>
            </a:xfrm>
            <a:custGeom>
              <a:avLst/>
              <a:gdLst>
                <a:gd name="T0" fmla="*/ 131 w 1627"/>
                <a:gd name="T1" fmla="*/ 1150 h 1318"/>
                <a:gd name="T2" fmla="*/ 73 w 1627"/>
                <a:gd name="T3" fmla="*/ 180 h 1318"/>
                <a:gd name="T4" fmla="*/ 569 w 1627"/>
                <a:gd name="T5" fmla="*/ 67 h 1318"/>
                <a:gd name="T6" fmla="*/ 1483 w 1627"/>
                <a:gd name="T7" fmla="*/ 106 h 1318"/>
                <a:gd name="T8" fmla="*/ 1433 w 1627"/>
                <a:gd name="T9" fmla="*/ 588 h 1318"/>
                <a:gd name="T10" fmla="*/ 889 w 1627"/>
                <a:gd name="T11" fmla="*/ 724 h 1318"/>
                <a:gd name="T12" fmla="*/ 715 w 1627"/>
                <a:gd name="T13" fmla="*/ 1189 h 1318"/>
                <a:gd name="T14" fmla="*/ 131 w 1627"/>
                <a:gd name="T15" fmla="*/ 1150 h 13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27"/>
                <a:gd name="T25" fmla="*/ 0 h 1318"/>
                <a:gd name="T26" fmla="*/ 1627 w 1627"/>
                <a:gd name="T27" fmla="*/ 1318 h 13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27" h="1318">
                  <a:moveTo>
                    <a:pt x="131" y="1150"/>
                  </a:moveTo>
                  <a:cubicBezTo>
                    <a:pt x="24" y="982"/>
                    <a:pt x="0" y="360"/>
                    <a:pt x="73" y="180"/>
                  </a:cubicBezTo>
                  <a:cubicBezTo>
                    <a:pt x="146" y="0"/>
                    <a:pt x="334" y="79"/>
                    <a:pt x="569" y="67"/>
                  </a:cubicBezTo>
                  <a:cubicBezTo>
                    <a:pt x="804" y="55"/>
                    <a:pt x="1339" y="19"/>
                    <a:pt x="1483" y="106"/>
                  </a:cubicBezTo>
                  <a:cubicBezTo>
                    <a:pt x="1627" y="193"/>
                    <a:pt x="1532" y="485"/>
                    <a:pt x="1433" y="588"/>
                  </a:cubicBezTo>
                  <a:cubicBezTo>
                    <a:pt x="1334" y="691"/>
                    <a:pt x="1009" y="624"/>
                    <a:pt x="889" y="724"/>
                  </a:cubicBezTo>
                  <a:cubicBezTo>
                    <a:pt x="769" y="824"/>
                    <a:pt x="841" y="1118"/>
                    <a:pt x="715" y="1189"/>
                  </a:cubicBezTo>
                  <a:cubicBezTo>
                    <a:pt x="589" y="1260"/>
                    <a:pt x="238" y="1318"/>
                    <a:pt x="131" y="115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3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8961B5-2535-4081-A165-6681296FF7DA}"/>
              </a:ext>
            </a:extLst>
          </p:cNvPr>
          <p:cNvCxnSpPr>
            <a:stCxn id="65" idx="4"/>
            <a:endCxn id="95" idx="0"/>
          </p:cNvCxnSpPr>
          <p:nvPr/>
        </p:nvCxnSpPr>
        <p:spPr>
          <a:xfrm>
            <a:off x="4658249" y="1501085"/>
            <a:ext cx="0" cy="806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E92EEAF-181E-41B2-B8F1-667A4C78BF08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>
            <a:off x="3578749" y="2652023"/>
            <a:ext cx="5397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912B3D-48FA-4495-94D3-3C59511E0C94}"/>
              </a:ext>
            </a:extLst>
          </p:cNvPr>
          <p:cNvCxnSpPr>
            <a:stCxn id="50" idx="6"/>
            <a:endCxn id="72" idx="2"/>
          </p:cNvCxnSpPr>
          <p:nvPr/>
        </p:nvCxnSpPr>
        <p:spPr>
          <a:xfrm>
            <a:off x="8438088" y="2652023"/>
            <a:ext cx="5413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B70F164-A159-465B-95D5-03CA7985A389}"/>
              </a:ext>
            </a:extLst>
          </p:cNvPr>
          <p:cNvCxnSpPr>
            <a:stCxn id="66" idx="5"/>
            <a:endCxn id="72" idx="1"/>
          </p:cNvCxnSpPr>
          <p:nvPr/>
        </p:nvCxnSpPr>
        <p:spPr>
          <a:xfrm>
            <a:off x="8280925" y="1394723"/>
            <a:ext cx="855663" cy="100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DA28A6A-8B6D-439F-8F1D-0F0C83B8F9A5}"/>
              </a:ext>
            </a:extLst>
          </p:cNvPr>
          <p:cNvCxnSpPr/>
          <p:nvPr/>
        </p:nvCxnSpPr>
        <p:spPr>
          <a:xfrm flipV="1">
            <a:off x="9446149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2EACB0C-98A3-4AAB-B02C-C16AA5895988}"/>
              </a:ext>
            </a:extLst>
          </p:cNvPr>
          <p:cNvCxnSpPr/>
          <p:nvPr/>
        </p:nvCxnSpPr>
        <p:spPr>
          <a:xfrm>
            <a:off x="6828362" y="1140723"/>
            <a:ext cx="5397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D02B1C-6E7B-4726-8A88-B7822DE4A455}"/>
              </a:ext>
            </a:extLst>
          </p:cNvPr>
          <p:cNvCxnSpPr/>
          <p:nvPr/>
        </p:nvCxnSpPr>
        <p:spPr>
          <a:xfrm>
            <a:off x="6421962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1A99DE3-9B33-4827-A81D-A8925F08A059}"/>
              </a:ext>
            </a:extLst>
          </p:cNvPr>
          <p:cNvCxnSpPr/>
          <p:nvPr/>
        </p:nvCxnSpPr>
        <p:spPr>
          <a:xfrm>
            <a:off x="9446149" y="4115698"/>
            <a:ext cx="0" cy="69691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006D644-202A-4EE9-B5B7-BEC6DEF85B91}"/>
              </a:ext>
            </a:extLst>
          </p:cNvPr>
          <p:cNvCxnSpPr>
            <a:stCxn id="20" idx="6"/>
            <a:endCxn id="106" idx="2"/>
          </p:cNvCxnSpPr>
          <p:nvPr/>
        </p:nvCxnSpPr>
        <p:spPr>
          <a:xfrm>
            <a:off x="6782324" y="3733110"/>
            <a:ext cx="5397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91B5CFA-0FC8-4FB4-B5B8-09A7FB1D4559}"/>
              </a:ext>
            </a:extLst>
          </p:cNvPr>
          <p:cNvCxnSpPr/>
          <p:nvPr/>
        </p:nvCxnSpPr>
        <p:spPr>
          <a:xfrm>
            <a:off x="6134624" y="4115698"/>
            <a:ext cx="0" cy="7874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9AF92F1-EC29-4FE4-837B-6CBFE244F0E7}"/>
              </a:ext>
            </a:extLst>
          </p:cNvPr>
          <p:cNvCxnSpPr>
            <a:stCxn id="21" idx="4"/>
            <a:endCxn id="97" idx="0"/>
          </p:cNvCxnSpPr>
          <p:nvPr/>
        </p:nvCxnSpPr>
        <p:spPr>
          <a:xfrm>
            <a:off x="4621737" y="4093474"/>
            <a:ext cx="0" cy="79057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A05AC83-7ADA-4648-8DC8-7901FA09B707}"/>
              </a:ext>
            </a:extLst>
          </p:cNvPr>
          <p:cNvCxnSpPr>
            <a:stCxn id="97" idx="2"/>
            <a:endCxn id="98" idx="6"/>
          </p:cNvCxnSpPr>
          <p:nvPr/>
        </p:nvCxnSpPr>
        <p:spPr>
          <a:xfrm flipH="1" flipV="1">
            <a:off x="3542237" y="5244410"/>
            <a:ext cx="5397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BA924E1-CB97-4781-BE93-32D15D92A2F1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3002487" y="4093474"/>
            <a:ext cx="0" cy="79057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247">
            <a:extLst>
              <a:ext uri="{FF2B5EF4-FFF2-40B4-BE49-F238E27FC236}">
                <a16:creationId xmlns:a16="http://schemas.microsoft.com/office/drawing/2014/main" id="{3BC2009D-EEEB-4578-A338-95066A81AE78}"/>
              </a:ext>
            </a:extLst>
          </p:cNvPr>
          <p:cNvGrpSpPr>
            <a:grpSpLocks/>
          </p:cNvGrpSpPr>
          <p:nvPr/>
        </p:nvGrpSpPr>
        <p:grpSpPr bwMode="auto">
          <a:xfrm>
            <a:off x="2462738" y="3372749"/>
            <a:ext cx="7559675" cy="2232025"/>
            <a:chOff x="611560" y="1556967"/>
            <a:chExt cx="7560720" cy="2232248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462EE5A8-EEFE-421D-9FCD-AED4524AC32F}"/>
                </a:ext>
              </a:extLst>
            </p:cNvPr>
            <p:cNvSpPr/>
            <p:nvPr/>
          </p:nvSpPr>
          <p:spPr>
            <a:xfrm>
              <a:off x="3852095" y="1556967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E9F02D68-DFD6-41F2-9626-BCAD4BC9FF40}"/>
                </a:ext>
              </a:extLst>
            </p:cNvPr>
            <p:cNvSpPr/>
            <p:nvPr/>
          </p:nvSpPr>
          <p:spPr>
            <a:xfrm>
              <a:off x="2231034" y="1556967"/>
              <a:ext cx="1081236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C37A527A-918D-479D-B200-589F8EF07E83}"/>
                </a:ext>
              </a:extLst>
            </p:cNvPr>
            <p:cNvSpPr/>
            <p:nvPr/>
          </p:nvSpPr>
          <p:spPr>
            <a:xfrm>
              <a:off x="5471569" y="1556967"/>
              <a:ext cx="1081237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82079E1-24DC-4151-956A-5B9EC1A65E35}"/>
                </a:ext>
              </a:extLst>
            </p:cNvPr>
            <p:cNvSpPr/>
            <p:nvPr/>
          </p:nvSpPr>
          <p:spPr>
            <a:xfrm>
              <a:off x="7092631" y="1556967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68F370EB-E41C-4643-800F-43C8EC250B43}"/>
                </a:ext>
              </a:extLst>
            </p:cNvPr>
            <p:cNvSpPr/>
            <p:nvPr/>
          </p:nvSpPr>
          <p:spPr>
            <a:xfrm>
              <a:off x="611560" y="1556967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1B7434B1-8ACD-4092-B152-6C32484C59EE}"/>
                </a:ext>
              </a:extLst>
            </p:cNvPr>
            <p:cNvSpPr/>
            <p:nvPr/>
          </p:nvSpPr>
          <p:spPr>
            <a:xfrm>
              <a:off x="611560" y="3068418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9A9838-DCF1-497C-8732-F119C91EBE03}"/>
                </a:ext>
              </a:extLst>
            </p:cNvPr>
            <p:cNvSpPr/>
            <p:nvPr/>
          </p:nvSpPr>
          <p:spPr>
            <a:xfrm>
              <a:off x="2231034" y="3068418"/>
              <a:ext cx="1081236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15EB5E3-BDC8-4398-BEE3-B362DCE53BF6}"/>
                </a:ext>
              </a:extLst>
            </p:cNvPr>
            <p:cNvSpPr/>
            <p:nvPr/>
          </p:nvSpPr>
          <p:spPr>
            <a:xfrm>
              <a:off x="3852095" y="3068418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FD223016-8294-400E-AE8C-EF949E3AED83}"/>
                </a:ext>
              </a:extLst>
            </p:cNvPr>
            <p:cNvSpPr/>
            <p:nvPr/>
          </p:nvSpPr>
          <p:spPr>
            <a:xfrm>
              <a:off x="5471569" y="3068418"/>
              <a:ext cx="1081237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ECB448B1-530F-4831-B113-2D78D7E36FF0}"/>
                </a:ext>
              </a:extLst>
            </p:cNvPr>
            <p:cNvSpPr/>
            <p:nvPr/>
          </p:nvSpPr>
          <p:spPr>
            <a:xfrm>
              <a:off x="7092631" y="3068418"/>
              <a:ext cx="1079649" cy="7207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4A8FC94-3602-42D7-AF87-37F65B0BB415}"/>
                </a:ext>
              </a:extLst>
            </p:cNvPr>
            <p:cNvCxnSpPr>
              <a:stCxn id="25" idx="0"/>
              <a:endCxn id="24" idx="4"/>
            </p:cNvCxnSpPr>
            <p:nvPr/>
          </p:nvCxnSpPr>
          <p:spPr>
            <a:xfrm flipV="1">
              <a:off x="1151385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39BD92F-BCC4-4D1B-AE3A-030F9B3BEB98}"/>
                </a:ext>
              </a:extLst>
            </p:cNvPr>
            <p:cNvCxnSpPr>
              <a:stCxn id="26" idx="0"/>
              <a:endCxn id="21" idx="4"/>
            </p:cNvCxnSpPr>
            <p:nvPr/>
          </p:nvCxnSpPr>
          <p:spPr>
            <a:xfrm flipV="1">
              <a:off x="2772446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0807423-F49F-4386-970E-EFD30235D241}"/>
                </a:ext>
              </a:extLst>
            </p:cNvPr>
            <p:cNvCxnSpPr/>
            <p:nvPr/>
          </p:nvCxnSpPr>
          <p:spPr>
            <a:xfrm>
              <a:off x="4283955" y="2299991"/>
              <a:ext cx="0" cy="79224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FD2616B-E387-410F-9C89-3F1E8448DA6F}"/>
                </a:ext>
              </a:extLst>
            </p:cNvPr>
            <p:cNvCxnSpPr>
              <a:stCxn id="28" idx="0"/>
              <a:endCxn id="22" idx="4"/>
            </p:cNvCxnSpPr>
            <p:nvPr/>
          </p:nvCxnSpPr>
          <p:spPr>
            <a:xfrm flipV="1">
              <a:off x="6011393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4F9A0A5-6139-4AE4-944E-E21EC2EC5544}"/>
                </a:ext>
              </a:extLst>
            </p:cNvPr>
            <p:cNvCxnSpPr/>
            <p:nvPr/>
          </p:nvCxnSpPr>
          <p:spPr>
            <a:xfrm>
              <a:off x="7595937" y="2299991"/>
              <a:ext cx="0" cy="79224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DBB1288A-40EF-4E06-A53B-BFFB5EE9C490}"/>
                </a:ext>
              </a:extLst>
            </p:cNvPr>
            <p:cNvCxnSpPr/>
            <p:nvPr/>
          </p:nvCxnSpPr>
          <p:spPr>
            <a:xfrm flipV="1">
              <a:off x="7781701" y="2295228"/>
              <a:ext cx="0" cy="7922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3E0F1ECE-48B6-42A7-9664-97828850F1DD}"/>
                </a:ext>
              </a:extLst>
            </p:cNvPr>
            <p:cNvCxnSpPr/>
            <p:nvPr/>
          </p:nvCxnSpPr>
          <p:spPr>
            <a:xfrm flipV="1">
              <a:off x="4526876" y="2277764"/>
              <a:ext cx="0" cy="7906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F91DB3B-D8DC-4A03-83E5-461BCD8DD69E}"/>
                </a:ext>
              </a:extLst>
            </p:cNvPr>
            <p:cNvCxnSpPr>
              <a:stCxn id="21" idx="2"/>
              <a:endCxn id="24" idx="6"/>
            </p:cNvCxnSpPr>
            <p:nvPr/>
          </p:nvCxnSpPr>
          <p:spPr>
            <a:xfrm flipH="1">
              <a:off x="1691209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523DAA21-FF8B-49AB-BCCD-EA8F455863AC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>
              <a:off x="3312270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C2A85E93-63AD-44FA-8043-B1A0829A33D3}"/>
                </a:ext>
              </a:extLst>
            </p:cNvPr>
            <p:cNvCxnSpPr>
              <a:stCxn id="22" idx="2"/>
              <a:endCxn id="20" idx="6"/>
            </p:cNvCxnSpPr>
            <p:nvPr/>
          </p:nvCxnSpPr>
          <p:spPr>
            <a:xfrm flipH="1">
              <a:off x="4931744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13F1A509-4E73-48E0-BF30-1CBBEC876B71}"/>
                </a:ext>
              </a:extLst>
            </p:cNvPr>
            <p:cNvCxnSpPr>
              <a:stCxn id="23" idx="2"/>
              <a:endCxn id="22" idx="6"/>
            </p:cNvCxnSpPr>
            <p:nvPr/>
          </p:nvCxnSpPr>
          <p:spPr>
            <a:xfrm flipH="1">
              <a:off x="6552806" y="1917365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655F137-1B08-432A-9584-660A4DA1E644}"/>
                </a:ext>
              </a:extLst>
            </p:cNvPr>
            <p:cNvCxnSpPr>
              <a:stCxn id="29" idx="2"/>
              <a:endCxn id="28" idx="6"/>
            </p:cNvCxnSpPr>
            <p:nvPr/>
          </p:nvCxnSpPr>
          <p:spPr>
            <a:xfrm flipH="1">
              <a:off x="6552806" y="3428816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D36C7DE-06E0-43C0-81B1-B439F989A743}"/>
                </a:ext>
              </a:extLst>
            </p:cNvPr>
            <p:cNvCxnSpPr>
              <a:stCxn id="26" idx="2"/>
              <a:endCxn id="25" idx="6"/>
            </p:cNvCxnSpPr>
            <p:nvPr/>
          </p:nvCxnSpPr>
          <p:spPr>
            <a:xfrm flipH="1">
              <a:off x="1691209" y="3428816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A1F8C800-09A1-41A4-96C9-8B8086144F51}"/>
                </a:ext>
              </a:extLst>
            </p:cNvPr>
            <p:cNvCxnSpPr>
              <a:stCxn id="27" idx="2"/>
              <a:endCxn id="26" idx="6"/>
            </p:cNvCxnSpPr>
            <p:nvPr/>
          </p:nvCxnSpPr>
          <p:spPr>
            <a:xfrm flipH="1">
              <a:off x="3312270" y="3428816"/>
              <a:ext cx="53982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1FCF185-24BA-4E79-BBC2-2752083D9B93}"/>
                </a:ext>
              </a:extLst>
            </p:cNvPr>
            <p:cNvCxnSpPr>
              <a:stCxn id="27" idx="7"/>
              <a:endCxn id="22" idx="3"/>
            </p:cNvCxnSpPr>
            <p:nvPr/>
          </p:nvCxnSpPr>
          <p:spPr>
            <a:xfrm flipV="1">
              <a:off x="4772972" y="2171390"/>
              <a:ext cx="857369" cy="100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D462089-2804-41CF-A70D-E83E66472826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1534024" y="2171390"/>
              <a:ext cx="855781" cy="100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AB14B0F8-F65B-46E2-A4C6-B23423A8B473}"/>
                </a:ext>
              </a:extLst>
            </p:cNvPr>
            <p:cNvCxnSpPr>
              <a:stCxn id="29" idx="1"/>
              <a:endCxn id="22" idx="5"/>
            </p:cNvCxnSpPr>
            <p:nvPr/>
          </p:nvCxnSpPr>
          <p:spPr>
            <a:xfrm flipH="1" flipV="1">
              <a:off x="6394034" y="2171390"/>
              <a:ext cx="855780" cy="100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F819BA9-36A8-4BA8-96E8-7A9576E7ECB9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3038999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C442909-8064-442D-A5A9-BC7C0EA73C87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3038999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6490DF1-7F08-4657-A3EE-44D3C582FBAE}"/>
              </a:ext>
            </a:extLst>
          </p:cNvPr>
          <p:cNvCxnSpPr>
            <a:stCxn id="66" idx="4"/>
            <a:endCxn id="51" idx="0"/>
          </p:cNvCxnSpPr>
          <p:nvPr/>
        </p:nvCxnSpPr>
        <p:spPr>
          <a:xfrm flipH="1">
            <a:off x="7898337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D110280B-14F0-49AB-B5A3-2CB384F1A26A}"/>
              </a:ext>
            </a:extLst>
          </p:cNvPr>
          <p:cNvSpPr/>
          <p:nvPr/>
        </p:nvSpPr>
        <p:spPr>
          <a:xfrm>
            <a:off x="7358587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BA40AE4C-0F42-4500-A32F-34C47C03126D}"/>
              </a:ext>
            </a:extLst>
          </p:cNvPr>
          <p:cNvSpPr/>
          <p:nvPr/>
        </p:nvSpPr>
        <p:spPr>
          <a:xfrm>
            <a:off x="7358587" y="2293249"/>
            <a:ext cx="1079500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10/</a:t>
            </a:r>
            <a:endParaRPr lang="zh-TW" altLang="en-US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DD4271C-8CBC-491C-9E82-BBA5B36D7AC2}"/>
              </a:ext>
            </a:extLst>
          </p:cNvPr>
          <p:cNvSpPr/>
          <p:nvPr/>
        </p:nvSpPr>
        <p:spPr>
          <a:xfrm>
            <a:off x="7358587" y="2291660"/>
            <a:ext cx="1079500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10/11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67CBF78-BA91-462B-A949-12BE1322CB70}"/>
              </a:ext>
            </a:extLst>
          </p:cNvPr>
          <p:cNvCxnSpPr>
            <a:stCxn id="66" idx="4"/>
            <a:endCxn id="50" idx="0"/>
          </p:cNvCxnSpPr>
          <p:nvPr/>
        </p:nvCxnSpPr>
        <p:spPr>
          <a:xfrm>
            <a:off x="7898337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6FA9F2F-79FC-4DF1-9936-F470945BDE75}"/>
              </a:ext>
            </a:extLst>
          </p:cNvPr>
          <p:cNvSpPr/>
          <p:nvPr/>
        </p:nvSpPr>
        <p:spPr>
          <a:xfrm>
            <a:off x="5739337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67C9177-98EB-412A-9790-23ECC893C9F5}"/>
              </a:ext>
            </a:extLst>
          </p:cNvPr>
          <p:cNvCxnSpPr/>
          <p:nvPr/>
        </p:nvCxnSpPr>
        <p:spPr>
          <a:xfrm>
            <a:off x="6134624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B67257A3-A5A6-4FC5-98A0-EADE928BF261}"/>
              </a:ext>
            </a:extLst>
          </p:cNvPr>
          <p:cNvSpPr/>
          <p:nvPr/>
        </p:nvSpPr>
        <p:spPr>
          <a:xfrm>
            <a:off x="5739337" y="780361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3/</a:t>
            </a:r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6E91719-5DA7-493A-ADDE-848AE9DBB323}"/>
              </a:ext>
            </a:extLst>
          </p:cNvPr>
          <p:cNvSpPr/>
          <p:nvPr/>
        </p:nvSpPr>
        <p:spPr>
          <a:xfrm>
            <a:off x="5739337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3/4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7B63E68-ECCE-404C-A547-C1F9BEABFC48}"/>
              </a:ext>
            </a:extLst>
          </p:cNvPr>
          <p:cNvCxnSpPr/>
          <p:nvPr/>
        </p:nvCxnSpPr>
        <p:spPr>
          <a:xfrm flipV="1">
            <a:off x="6134624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E0AA9A3-9B36-4824-A9CF-E61ADB1B8FC3}"/>
              </a:ext>
            </a:extLst>
          </p:cNvPr>
          <p:cNvCxnSpPr/>
          <p:nvPr/>
        </p:nvCxnSpPr>
        <p:spPr>
          <a:xfrm flipV="1">
            <a:off x="1778524" y="141853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AB3C3FF-D852-4251-9C8A-B029DBF2BE1C}"/>
              </a:ext>
            </a:extLst>
          </p:cNvPr>
          <p:cNvCxnSpPr>
            <a:stCxn id="65" idx="2"/>
            <a:endCxn id="68" idx="6"/>
          </p:cNvCxnSpPr>
          <p:nvPr/>
        </p:nvCxnSpPr>
        <p:spPr>
          <a:xfrm flipH="1">
            <a:off x="3578749" y="1140723"/>
            <a:ext cx="5397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22D42E89-7F06-451E-AD7C-A03B6ACD5CD7}"/>
              </a:ext>
            </a:extLst>
          </p:cNvPr>
          <p:cNvCxnSpPr>
            <a:stCxn id="89" idx="5"/>
            <a:endCxn id="88" idx="1"/>
          </p:cNvCxnSpPr>
          <p:nvPr/>
        </p:nvCxnSpPr>
        <p:spPr>
          <a:xfrm>
            <a:off x="3419999" y="1394723"/>
            <a:ext cx="857250" cy="100171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6ED1D5B-2FA6-4A43-96E9-F81FCE9DD8DC}"/>
              </a:ext>
            </a:extLst>
          </p:cNvPr>
          <p:cNvCxnSpPr/>
          <p:nvPr/>
        </p:nvCxnSpPr>
        <p:spPr>
          <a:xfrm>
            <a:off x="9663637" y="1501086"/>
            <a:ext cx="0" cy="79216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F2DEC7BF-4973-4F75-ACDF-0A656D15127A}"/>
              </a:ext>
            </a:extLst>
          </p:cNvPr>
          <p:cNvCxnSpPr>
            <a:stCxn id="66" idx="6"/>
            <a:endCxn id="83" idx="2"/>
          </p:cNvCxnSpPr>
          <p:nvPr/>
        </p:nvCxnSpPr>
        <p:spPr>
          <a:xfrm flipV="1">
            <a:off x="8438088" y="1140723"/>
            <a:ext cx="541337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EC570DF5-5BAC-4236-B533-69AB4E053E81}"/>
              </a:ext>
            </a:extLst>
          </p:cNvPr>
          <p:cNvCxnSpPr>
            <a:stCxn id="80" idx="3"/>
            <a:endCxn id="81" idx="7"/>
          </p:cNvCxnSpPr>
          <p:nvPr/>
        </p:nvCxnSpPr>
        <p:spPr>
          <a:xfrm flipH="1">
            <a:off x="6660087" y="1394723"/>
            <a:ext cx="857250" cy="100330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0FC7E419-3B0E-40B6-96C6-654114C4B63D}"/>
              </a:ext>
            </a:extLst>
          </p:cNvPr>
          <p:cNvSpPr/>
          <p:nvPr/>
        </p:nvSpPr>
        <p:spPr>
          <a:xfrm>
            <a:off x="4118499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1CEEE3D0-EEA0-4988-98AB-90521DCE5B67}"/>
              </a:ext>
            </a:extLst>
          </p:cNvPr>
          <p:cNvSpPr/>
          <p:nvPr/>
        </p:nvSpPr>
        <p:spPr>
          <a:xfrm>
            <a:off x="7358587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13540A3-8B3E-4AC4-A03D-CFA98906529F}"/>
              </a:ext>
            </a:extLst>
          </p:cNvPr>
          <p:cNvSpPr/>
          <p:nvPr/>
        </p:nvSpPr>
        <p:spPr>
          <a:xfrm>
            <a:off x="8979424" y="780361"/>
            <a:ext cx="1079500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DD1C322-4B2E-4445-B5A4-B983194C2C2B}"/>
              </a:ext>
            </a:extLst>
          </p:cNvPr>
          <p:cNvSpPr/>
          <p:nvPr/>
        </p:nvSpPr>
        <p:spPr>
          <a:xfrm>
            <a:off x="2497663" y="780361"/>
            <a:ext cx="1081087" cy="72072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971B666-A7BB-4BF6-A02E-1FED13E917D7}"/>
              </a:ext>
            </a:extLst>
          </p:cNvPr>
          <p:cNvSpPr/>
          <p:nvPr/>
        </p:nvSpPr>
        <p:spPr>
          <a:xfrm>
            <a:off x="2497663" y="2293249"/>
            <a:ext cx="1081087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4580FB3F-0F6D-4443-AC65-1C88B4B8A0A2}"/>
              </a:ext>
            </a:extLst>
          </p:cNvPr>
          <p:cNvSpPr/>
          <p:nvPr/>
        </p:nvSpPr>
        <p:spPr>
          <a:xfrm>
            <a:off x="4118499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0F72637B-0B54-4311-B5B6-372972F367DF}"/>
              </a:ext>
            </a:extLst>
          </p:cNvPr>
          <p:cNvSpPr/>
          <p:nvPr/>
        </p:nvSpPr>
        <p:spPr>
          <a:xfrm>
            <a:off x="5739337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2C9CFF3-A35E-40F0-BF6B-03E2BF713656}"/>
              </a:ext>
            </a:extLst>
          </p:cNvPr>
          <p:cNvSpPr/>
          <p:nvPr/>
        </p:nvSpPr>
        <p:spPr>
          <a:xfrm>
            <a:off x="8979424" y="2293249"/>
            <a:ext cx="1079500" cy="71913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0C67FB-39FC-4D8B-BF7A-4300EF2ABA0F}"/>
              </a:ext>
            </a:extLst>
          </p:cNvPr>
          <p:cNvCxnSpPr/>
          <p:nvPr/>
        </p:nvCxnSpPr>
        <p:spPr>
          <a:xfrm>
            <a:off x="9663637" y="1501086"/>
            <a:ext cx="0" cy="792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F2FD6405-0837-494F-9525-25056800E7D8}"/>
              </a:ext>
            </a:extLst>
          </p:cNvPr>
          <p:cNvCxnSpPr>
            <a:stCxn id="68" idx="6"/>
            <a:endCxn id="65" idx="2"/>
          </p:cNvCxnSpPr>
          <p:nvPr/>
        </p:nvCxnSpPr>
        <p:spPr>
          <a:xfrm>
            <a:off x="3578749" y="1140723"/>
            <a:ext cx="5397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F72E9F21-40B7-414B-B4B4-E95100B35D33}"/>
              </a:ext>
            </a:extLst>
          </p:cNvPr>
          <p:cNvCxnSpPr>
            <a:stCxn id="65" idx="6"/>
            <a:endCxn id="54" idx="2"/>
          </p:cNvCxnSpPr>
          <p:nvPr/>
        </p:nvCxnSpPr>
        <p:spPr>
          <a:xfrm>
            <a:off x="5197999" y="1140723"/>
            <a:ext cx="541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99483990-5EE9-4276-B3B6-1B65A83A5AD2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8438088" y="1140723"/>
            <a:ext cx="5413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4944D15-EF3F-4A97-AA09-C2EB44572C60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5197999" y="2652023"/>
            <a:ext cx="54133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0514DC3-3583-4D6B-9A4E-BDA9197BE091}"/>
              </a:ext>
            </a:extLst>
          </p:cNvPr>
          <p:cNvCxnSpPr/>
          <p:nvPr/>
        </p:nvCxnSpPr>
        <p:spPr>
          <a:xfrm flipH="1">
            <a:off x="6660087" y="1421710"/>
            <a:ext cx="857250" cy="100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805F6232-F99A-4BD6-A454-96CDDE745925}"/>
              </a:ext>
            </a:extLst>
          </p:cNvPr>
          <p:cNvCxnSpPr>
            <a:stCxn id="70" idx="1"/>
            <a:endCxn id="68" idx="5"/>
          </p:cNvCxnSpPr>
          <p:nvPr/>
        </p:nvCxnSpPr>
        <p:spPr>
          <a:xfrm flipH="1" flipV="1">
            <a:off x="3419999" y="1394723"/>
            <a:ext cx="857250" cy="1003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>
            <a:extLst>
              <a:ext uri="{FF2B5EF4-FFF2-40B4-BE49-F238E27FC236}">
                <a16:creationId xmlns:a16="http://schemas.microsoft.com/office/drawing/2014/main" id="{E5FC156C-3723-4575-8799-4E948A7B4773}"/>
              </a:ext>
            </a:extLst>
          </p:cNvPr>
          <p:cNvSpPr/>
          <p:nvPr/>
        </p:nvSpPr>
        <p:spPr>
          <a:xfrm>
            <a:off x="7358587" y="780361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1/</a:t>
            </a:r>
            <a:endParaRPr lang="zh-TW" altLang="en-US" dirty="0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5D358E1D-8F6A-4DBE-AE73-3AFDF2090A58}"/>
              </a:ext>
            </a:extLst>
          </p:cNvPr>
          <p:cNvSpPr/>
          <p:nvPr/>
        </p:nvSpPr>
        <p:spPr>
          <a:xfrm>
            <a:off x="5739337" y="2293249"/>
            <a:ext cx="1079500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2/</a:t>
            </a:r>
            <a:endParaRPr lang="zh-TW" altLang="en-US" dirty="0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6B27B50A-4675-4D0F-A52B-576561694CFE}"/>
              </a:ext>
            </a:extLst>
          </p:cNvPr>
          <p:cNvSpPr/>
          <p:nvPr/>
        </p:nvSpPr>
        <p:spPr>
          <a:xfrm>
            <a:off x="5739337" y="2293249"/>
            <a:ext cx="1079500" cy="719137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2/5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EFDA1B75-9475-43EA-83F2-64995893E105}"/>
              </a:ext>
            </a:extLst>
          </p:cNvPr>
          <p:cNvSpPr/>
          <p:nvPr/>
        </p:nvSpPr>
        <p:spPr>
          <a:xfrm>
            <a:off x="8979424" y="780361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6/</a:t>
            </a:r>
            <a:endParaRPr lang="zh-TW" altLang="en-US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DCF6D55-9A43-418A-B85C-CECD7F52D616}"/>
              </a:ext>
            </a:extLst>
          </p:cNvPr>
          <p:cNvSpPr/>
          <p:nvPr/>
        </p:nvSpPr>
        <p:spPr>
          <a:xfrm>
            <a:off x="8979424" y="2293249"/>
            <a:ext cx="1079500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7/</a:t>
            </a:r>
            <a:endParaRPr lang="zh-TW" altLang="en-US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9D5CEE28-B5B1-4325-9183-B048495CEC2C}"/>
              </a:ext>
            </a:extLst>
          </p:cNvPr>
          <p:cNvSpPr/>
          <p:nvPr/>
        </p:nvSpPr>
        <p:spPr>
          <a:xfrm>
            <a:off x="8996887" y="2293249"/>
            <a:ext cx="1079500" cy="719137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7/8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996DF56A-D3B3-4BA3-94B8-00561926ECED}"/>
              </a:ext>
            </a:extLst>
          </p:cNvPr>
          <p:cNvSpPr/>
          <p:nvPr/>
        </p:nvSpPr>
        <p:spPr>
          <a:xfrm>
            <a:off x="8996887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6/9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05945666-96FA-459E-8C16-0FEB976D6C0E}"/>
              </a:ext>
            </a:extLst>
          </p:cNvPr>
          <p:cNvSpPr/>
          <p:nvPr/>
        </p:nvSpPr>
        <p:spPr>
          <a:xfrm>
            <a:off x="7358587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1/12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7AD97204-9426-49B3-825E-A52B31D51BCD}"/>
              </a:ext>
            </a:extLst>
          </p:cNvPr>
          <p:cNvSpPr/>
          <p:nvPr/>
        </p:nvSpPr>
        <p:spPr>
          <a:xfrm>
            <a:off x="4118499" y="2291660"/>
            <a:ext cx="1079500" cy="7191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13/</a:t>
            </a:r>
            <a:endParaRPr lang="zh-TW" altLang="en-US" dirty="0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4DD676D-6761-4F4E-BD6F-CF948DBEE3AA}"/>
              </a:ext>
            </a:extLst>
          </p:cNvPr>
          <p:cNvSpPr/>
          <p:nvPr/>
        </p:nvSpPr>
        <p:spPr>
          <a:xfrm>
            <a:off x="2497663" y="780361"/>
            <a:ext cx="1081087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14/</a:t>
            </a:r>
            <a:endParaRPr lang="zh-TW" altLang="en-US" dirty="0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A4444AE5-A1FC-4575-85C8-19AB1456752E}"/>
              </a:ext>
            </a:extLst>
          </p:cNvPr>
          <p:cNvSpPr/>
          <p:nvPr/>
        </p:nvSpPr>
        <p:spPr>
          <a:xfrm>
            <a:off x="4123263" y="780361"/>
            <a:ext cx="1081087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15/</a:t>
            </a:r>
            <a:endParaRPr lang="zh-TW" altLang="en-US" dirty="0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E6C4D94-49FC-41CE-83FB-681766ADCB17}"/>
              </a:ext>
            </a:extLst>
          </p:cNvPr>
          <p:cNvSpPr/>
          <p:nvPr/>
        </p:nvSpPr>
        <p:spPr>
          <a:xfrm>
            <a:off x="4118499" y="780361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15/16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1516BE5E-08DF-4BCA-BBDE-2C7938547BEF}"/>
              </a:ext>
            </a:extLst>
          </p:cNvPr>
          <p:cNvSpPr/>
          <p:nvPr/>
        </p:nvSpPr>
        <p:spPr>
          <a:xfrm>
            <a:off x="2497663" y="2293249"/>
            <a:ext cx="1081087" cy="7191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17/</a:t>
            </a:r>
            <a:endParaRPr lang="zh-TW" altLang="en-US" dirty="0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FFCF35A7-7847-479C-922C-B82F3BBB1F27}"/>
              </a:ext>
            </a:extLst>
          </p:cNvPr>
          <p:cNvSpPr/>
          <p:nvPr/>
        </p:nvSpPr>
        <p:spPr>
          <a:xfrm>
            <a:off x="2497663" y="2307535"/>
            <a:ext cx="1081087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17/18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619ED72E-77E6-4D78-8733-EBB3B1EBB52E}"/>
              </a:ext>
            </a:extLst>
          </p:cNvPr>
          <p:cNvSpPr/>
          <p:nvPr/>
        </p:nvSpPr>
        <p:spPr>
          <a:xfrm>
            <a:off x="2497663" y="780361"/>
            <a:ext cx="1081087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14/19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4975C0D4-3CF6-41E1-8042-F6A23AD95F01}"/>
              </a:ext>
            </a:extLst>
          </p:cNvPr>
          <p:cNvSpPr/>
          <p:nvPr/>
        </p:nvSpPr>
        <p:spPr>
          <a:xfrm>
            <a:off x="4118499" y="2307535"/>
            <a:ext cx="1079500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13/20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A7930466-901B-4F65-807E-A4C0F528FCFE}"/>
              </a:ext>
            </a:extLst>
          </p:cNvPr>
          <p:cNvSpPr/>
          <p:nvPr/>
        </p:nvSpPr>
        <p:spPr>
          <a:xfrm>
            <a:off x="4081987" y="48840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1/</a:t>
            </a:r>
            <a:endParaRPr lang="zh-TW" altLang="en-US" dirty="0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A0FD8CB1-A2CE-46EC-BEE3-747A3088509C}"/>
              </a:ext>
            </a:extLst>
          </p:cNvPr>
          <p:cNvSpPr/>
          <p:nvPr/>
        </p:nvSpPr>
        <p:spPr>
          <a:xfrm>
            <a:off x="2462737" y="48840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2/</a:t>
            </a:r>
            <a:endParaRPr lang="zh-TW" altLang="en-US" dirty="0"/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4DFA574D-C917-494A-9555-31CD33AE2B17}"/>
              </a:ext>
            </a:extLst>
          </p:cNvPr>
          <p:cNvSpPr/>
          <p:nvPr/>
        </p:nvSpPr>
        <p:spPr>
          <a:xfrm>
            <a:off x="2462737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3/</a:t>
            </a:r>
            <a:endParaRPr lang="zh-TW" altLang="en-US" dirty="0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5EAD2747-3435-428D-AA2C-2F35D1CB01CA}"/>
              </a:ext>
            </a:extLst>
          </p:cNvPr>
          <p:cNvSpPr/>
          <p:nvPr/>
        </p:nvSpPr>
        <p:spPr>
          <a:xfrm>
            <a:off x="2462737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3/4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589FBBE-7E4D-4E89-BB0E-B7E0BA7C30C8}"/>
              </a:ext>
            </a:extLst>
          </p:cNvPr>
          <p:cNvSpPr/>
          <p:nvPr/>
        </p:nvSpPr>
        <p:spPr>
          <a:xfrm>
            <a:off x="2462737" y="48840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2/5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39508AC6-57EE-42C1-BE0F-FCB174D1E427}"/>
              </a:ext>
            </a:extLst>
          </p:cNvPr>
          <p:cNvSpPr/>
          <p:nvPr/>
        </p:nvSpPr>
        <p:spPr>
          <a:xfrm>
            <a:off x="4081987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6/</a:t>
            </a:r>
            <a:endParaRPr lang="zh-TW" altLang="en-US" dirty="0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AFD5CE6D-8852-4285-A707-D8950FFA8126}"/>
              </a:ext>
            </a:extLst>
          </p:cNvPr>
          <p:cNvSpPr/>
          <p:nvPr/>
        </p:nvSpPr>
        <p:spPr>
          <a:xfrm>
            <a:off x="4081987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6/7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24963A92-7FF6-40D5-A918-632C51860D65}"/>
              </a:ext>
            </a:extLst>
          </p:cNvPr>
          <p:cNvSpPr/>
          <p:nvPr/>
        </p:nvSpPr>
        <p:spPr>
          <a:xfrm>
            <a:off x="4081987" y="48840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1/8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5" name="圓角矩形 274">
            <a:extLst>
              <a:ext uri="{FF2B5EF4-FFF2-40B4-BE49-F238E27FC236}">
                <a16:creationId xmlns:a16="http://schemas.microsoft.com/office/drawing/2014/main" id="{794F2517-189F-4C81-B81C-63119335BE89}"/>
              </a:ext>
            </a:extLst>
          </p:cNvPr>
          <p:cNvSpPr/>
          <p:nvPr/>
        </p:nvSpPr>
        <p:spPr>
          <a:xfrm>
            <a:off x="2246838" y="3228285"/>
            <a:ext cx="3095625" cy="25923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3EED2054-FCD4-4E69-8E2B-BA6075E6FB8D}"/>
              </a:ext>
            </a:extLst>
          </p:cNvPr>
          <p:cNvSpPr/>
          <p:nvPr/>
        </p:nvSpPr>
        <p:spPr>
          <a:xfrm>
            <a:off x="7322074" y="3372749"/>
            <a:ext cx="1081088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9/</a:t>
            </a:r>
            <a:endParaRPr lang="zh-TW" altLang="en-US" dirty="0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1CDC4521-9AEC-40B3-B247-36C6DE1FF0A9}"/>
              </a:ext>
            </a:extLst>
          </p:cNvPr>
          <p:cNvSpPr/>
          <p:nvPr/>
        </p:nvSpPr>
        <p:spPr>
          <a:xfrm>
            <a:off x="5702824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10/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A81EF16F-2DE2-4F69-A3AB-C4A48C1D80BE}"/>
              </a:ext>
            </a:extLst>
          </p:cNvPr>
          <p:cNvSpPr/>
          <p:nvPr/>
        </p:nvSpPr>
        <p:spPr>
          <a:xfrm>
            <a:off x="5702824" y="48840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11/</a:t>
            </a:r>
            <a:endParaRPr lang="zh-TW" altLang="en-US" dirty="0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DCC2F53C-21F5-4751-A22C-C35682AE1B18}"/>
              </a:ext>
            </a:extLst>
          </p:cNvPr>
          <p:cNvSpPr/>
          <p:nvPr/>
        </p:nvSpPr>
        <p:spPr>
          <a:xfrm>
            <a:off x="5701238" y="4884049"/>
            <a:ext cx="1081087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11/12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A6388D49-4FFE-44B2-9FA7-EC3396B143BF}"/>
              </a:ext>
            </a:extLst>
          </p:cNvPr>
          <p:cNvSpPr/>
          <p:nvPr/>
        </p:nvSpPr>
        <p:spPr>
          <a:xfrm>
            <a:off x="5702824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10/13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613A6EA2-BBFC-44ED-B2C3-C3E99FF3A653}"/>
              </a:ext>
            </a:extLst>
          </p:cNvPr>
          <p:cNvSpPr/>
          <p:nvPr/>
        </p:nvSpPr>
        <p:spPr>
          <a:xfrm>
            <a:off x="7322074" y="3372749"/>
            <a:ext cx="1081088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9/14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2" name="手繪多邊形 296">
            <a:extLst>
              <a:ext uri="{FF2B5EF4-FFF2-40B4-BE49-F238E27FC236}">
                <a16:creationId xmlns:a16="http://schemas.microsoft.com/office/drawing/2014/main" id="{D417D6F5-D849-4615-A320-B211F383833A}"/>
              </a:ext>
            </a:extLst>
          </p:cNvPr>
          <p:cNvSpPr/>
          <p:nvPr/>
        </p:nvSpPr>
        <p:spPr>
          <a:xfrm>
            <a:off x="5644087" y="3207649"/>
            <a:ext cx="2906712" cy="2452687"/>
          </a:xfrm>
          <a:custGeom>
            <a:avLst/>
            <a:gdLst>
              <a:gd name="connsiteX0" fmla="*/ 18107 w 2906162"/>
              <a:gd name="connsiteY0" fmla="*/ 0 h 2453490"/>
              <a:gd name="connsiteX1" fmla="*/ 0 w 2906162"/>
              <a:gd name="connsiteY1" fmla="*/ 2453490 h 2453490"/>
              <a:gd name="connsiteX2" fmla="*/ 1222218 w 2906162"/>
              <a:gd name="connsiteY2" fmla="*/ 2453490 h 2453490"/>
              <a:gd name="connsiteX3" fmla="*/ 1222218 w 2906162"/>
              <a:gd name="connsiteY3" fmla="*/ 1819747 h 2453490"/>
              <a:gd name="connsiteX4" fmla="*/ 2906162 w 2906162"/>
              <a:gd name="connsiteY4" fmla="*/ 814812 h 2453490"/>
              <a:gd name="connsiteX5" fmla="*/ 2888055 w 2906162"/>
              <a:gd name="connsiteY5" fmla="*/ 63375 h 2453490"/>
              <a:gd name="connsiteX6" fmla="*/ 18107 w 2906162"/>
              <a:gd name="connsiteY6" fmla="*/ 0 h 245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6162" h="2453490">
                <a:moveTo>
                  <a:pt x="18107" y="0"/>
                </a:moveTo>
                <a:lnTo>
                  <a:pt x="0" y="2453490"/>
                </a:lnTo>
                <a:lnTo>
                  <a:pt x="1222218" y="2453490"/>
                </a:lnTo>
                <a:lnTo>
                  <a:pt x="1222218" y="1819747"/>
                </a:lnTo>
                <a:lnTo>
                  <a:pt x="2906162" y="814812"/>
                </a:lnTo>
                <a:lnTo>
                  <a:pt x="2888055" y="63375"/>
                </a:lnTo>
                <a:lnTo>
                  <a:pt x="18107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A7A31636-6207-44D4-903E-F8846208F7F9}"/>
              </a:ext>
            </a:extLst>
          </p:cNvPr>
          <p:cNvSpPr/>
          <p:nvPr/>
        </p:nvSpPr>
        <p:spPr>
          <a:xfrm>
            <a:off x="7322074" y="4884049"/>
            <a:ext cx="1081088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15/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A20D24F-3085-4A25-872A-4900A823D54F}"/>
              </a:ext>
            </a:extLst>
          </p:cNvPr>
          <p:cNvSpPr/>
          <p:nvPr/>
        </p:nvSpPr>
        <p:spPr>
          <a:xfrm>
            <a:off x="7322074" y="4876110"/>
            <a:ext cx="1081088" cy="7191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15/16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5" name="圓角矩形 305">
            <a:extLst>
              <a:ext uri="{FF2B5EF4-FFF2-40B4-BE49-F238E27FC236}">
                <a16:creationId xmlns:a16="http://schemas.microsoft.com/office/drawing/2014/main" id="{480FB5C7-0291-4419-A9D9-EAC6F8DD8874}"/>
              </a:ext>
            </a:extLst>
          </p:cNvPr>
          <p:cNvSpPr/>
          <p:nvPr/>
        </p:nvSpPr>
        <p:spPr>
          <a:xfrm>
            <a:off x="7287149" y="4812611"/>
            <a:ext cx="1150938" cy="8731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C3A6F778-73C8-4B69-ACC6-AD64C4AE5ACB}"/>
              </a:ext>
            </a:extLst>
          </p:cNvPr>
          <p:cNvSpPr/>
          <p:nvPr/>
        </p:nvSpPr>
        <p:spPr>
          <a:xfrm>
            <a:off x="8942912" y="3372749"/>
            <a:ext cx="1079500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17/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0A67474B-BDEF-4C17-AED5-CB2DBEE583BC}"/>
              </a:ext>
            </a:extLst>
          </p:cNvPr>
          <p:cNvSpPr/>
          <p:nvPr/>
        </p:nvSpPr>
        <p:spPr>
          <a:xfrm>
            <a:off x="8942913" y="4884049"/>
            <a:ext cx="1081087" cy="7207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18/</a:t>
            </a:r>
            <a:endParaRPr lang="zh-TW" altLang="en-US" dirty="0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731D816E-451D-4A6D-BD69-CC3AACB21C8B}"/>
              </a:ext>
            </a:extLst>
          </p:cNvPr>
          <p:cNvSpPr/>
          <p:nvPr/>
        </p:nvSpPr>
        <p:spPr>
          <a:xfrm>
            <a:off x="8942912" y="48840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18/19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15CAB85E-1D4D-4E0E-BA08-E37EEB066D68}"/>
              </a:ext>
            </a:extLst>
          </p:cNvPr>
          <p:cNvSpPr/>
          <p:nvPr/>
        </p:nvSpPr>
        <p:spPr>
          <a:xfrm>
            <a:off x="8942912" y="3372749"/>
            <a:ext cx="1079500" cy="720725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</a:rPr>
              <a:t>17/20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0" name="圓角矩形 315">
            <a:extLst>
              <a:ext uri="{FF2B5EF4-FFF2-40B4-BE49-F238E27FC236}">
                <a16:creationId xmlns:a16="http://schemas.microsoft.com/office/drawing/2014/main" id="{C7C40CE3-3C2C-488F-A577-B21B91FFB98D}"/>
              </a:ext>
            </a:extLst>
          </p:cNvPr>
          <p:cNvSpPr/>
          <p:nvPr/>
        </p:nvSpPr>
        <p:spPr>
          <a:xfrm>
            <a:off x="8871475" y="3207649"/>
            <a:ext cx="1204913" cy="24780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B52A859-DEFE-483D-920D-E153277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788" y="78036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pic>
        <p:nvPicPr>
          <p:cNvPr id="122" name="Picture 134">
            <a:extLst>
              <a:ext uri="{FF2B5EF4-FFF2-40B4-BE49-F238E27FC236}">
                <a16:creationId xmlns:a16="http://schemas.microsoft.com/office/drawing/2014/main" id="{5126BA88-728C-460C-8DEF-70157573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74" y="1572523"/>
            <a:ext cx="4397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CA9BA1-40E4-4C2A-836D-9639D865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013" y="265043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7B4F9ED5-60C6-4EDB-AF5B-383E6EDF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963" y="164396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4F5B6A9C-1853-4003-A3B0-45E6E76F3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788" y="2650435"/>
            <a:ext cx="33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02E37476-AFA3-4D6C-A3D5-18460767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949" y="170111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F</a:t>
            </a:r>
            <a:endParaRPr lang="zh-TW" altLang="en-US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ACE47DB1-6462-4411-A009-C80C9EAC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274" y="1677299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389D2E3A-C972-43CA-B7BF-22FFCA7F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613" y="775598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C29CDB1-981C-4FA0-8B30-EFC1C457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099" y="2663135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A3B1248-A5FC-4626-B0B8-22F8550E12F1}"/>
                  </a:ext>
                </a:extLst>
              </p:cNvPr>
              <p:cNvSpPr txBox="1"/>
              <p:nvPr/>
            </p:nvSpPr>
            <p:spPr>
              <a:xfrm>
                <a:off x="3047215" y="3258328"/>
                <a:ext cx="1230034" cy="346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5A3B1248-A5FC-4626-B0B8-22F8550E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5" y="3258328"/>
                <a:ext cx="1230034" cy="346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C3E475C7-0BB9-464E-A559-41BB4F3E1FC6}"/>
                  </a:ext>
                </a:extLst>
              </p:cNvPr>
              <p:cNvSpPr txBox="1"/>
              <p:nvPr/>
            </p:nvSpPr>
            <p:spPr>
              <a:xfrm>
                <a:off x="2408762" y="4351450"/>
                <a:ext cx="372784" cy="346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C3E475C7-0BB9-464E-A559-41BB4F3E1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62" y="4351450"/>
                <a:ext cx="372784" cy="346057"/>
              </a:xfrm>
              <a:prstGeom prst="rect">
                <a:avLst/>
              </a:prstGeom>
              <a:blipFill>
                <a:blip r:embed="rId4"/>
                <a:stretch>
                  <a:fillRect r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7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4" grpId="0" animBg="1"/>
      <p:bldP spid="56" grpId="0" animBg="1"/>
      <p:bldP spid="57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75035"/>
                <a:ext cx="8954281" cy="522137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How can this possibly work?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Idea: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By considering vertices in second DFS in decreasing order of finishing times from first DFS, we are visiting vertices of the component  graph in topological sort order.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To prove that it works, first deal with 2 notational issues: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Will be discussing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These always refer to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first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DFS. 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Extend notation for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to sets of vertices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:</a:t>
                </a:r>
              </a:p>
              <a:p>
                <a:pPr marL="685800" lvl="1" indent="-2286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min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(earliest discovery time)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zh-TW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e>
                    </m:d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ax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U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(latest finishing time)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75035"/>
                <a:ext cx="8954281" cy="5221373"/>
              </a:xfrm>
              <a:blipFill>
                <a:blip r:embed="rId2"/>
                <a:stretch>
                  <a:fillRect l="-1089" t="-23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96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22.13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suppose that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a path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cannot also contain a path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′↝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a path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it contains paths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↝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reachable from each other, thereby contradicting the assumption that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distinct strongly connected components. </a:t>
                </a:r>
              </a:p>
              <a:p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 r="-7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43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22.14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cases, depending on which SCC had the first discovered vertex during first DFS.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first vertex discovered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white. 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paths of white vertices from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white-path theorem,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descendants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depth-first tree.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parenthesis theorem,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 b="-1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32C900CC-5187-4B82-B5F1-4F2B7480DE8B}"/>
              </a:ext>
            </a:extLst>
          </p:cNvPr>
          <p:cNvGrpSpPr>
            <a:grpSpLocks/>
          </p:cNvGrpSpPr>
          <p:nvPr/>
        </p:nvGrpSpPr>
        <p:grpSpPr bwMode="auto">
          <a:xfrm>
            <a:off x="3773873" y="1673642"/>
            <a:ext cx="3632200" cy="984250"/>
            <a:chOff x="1545" y="1745"/>
            <a:chExt cx="2288" cy="62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CEA2D26A-2751-47B9-A488-8707BDC9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908"/>
              <a:ext cx="272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D4F28F3A-4069-4C73-A135-3A150F03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908"/>
              <a:ext cx="272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i="1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F6098D9C-60C9-4165-B478-53AA15161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204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C60F95C-C9D8-4C9F-99A4-BC2D2B5A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" y="1745"/>
              <a:ext cx="851" cy="583"/>
            </a:xfrm>
            <a:custGeom>
              <a:avLst/>
              <a:gdLst>
                <a:gd name="T0" fmla="*/ 61 w 851"/>
                <a:gd name="T1" fmla="*/ 488 h 583"/>
                <a:gd name="T2" fmla="*/ 2 w 851"/>
                <a:gd name="T3" fmla="*/ 284 h 583"/>
                <a:gd name="T4" fmla="*/ 32 w 851"/>
                <a:gd name="T5" fmla="*/ 124 h 583"/>
                <a:gd name="T6" fmla="*/ 90 w 851"/>
                <a:gd name="T7" fmla="*/ 66 h 583"/>
                <a:gd name="T8" fmla="*/ 258 w 851"/>
                <a:gd name="T9" fmla="*/ 0 h 583"/>
                <a:gd name="T10" fmla="*/ 316 w 851"/>
                <a:gd name="T11" fmla="*/ 7 h 583"/>
                <a:gd name="T12" fmla="*/ 360 w 851"/>
                <a:gd name="T13" fmla="*/ 44 h 583"/>
                <a:gd name="T14" fmla="*/ 440 w 851"/>
                <a:gd name="T15" fmla="*/ 66 h 583"/>
                <a:gd name="T16" fmla="*/ 659 w 851"/>
                <a:gd name="T17" fmla="*/ 58 h 583"/>
                <a:gd name="T18" fmla="*/ 724 w 851"/>
                <a:gd name="T19" fmla="*/ 95 h 583"/>
                <a:gd name="T20" fmla="*/ 753 w 851"/>
                <a:gd name="T21" fmla="*/ 182 h 583"/>
                <a:gd name="T22" fmla="*/ 834 w 851"/>
                <a:gd name="T23" fmla="*/ 270 h 583"/>
                <a:gd name="T24" fmla="*/ 783 w 851"/>
                <a:gd name="T25" fmla="*/ 423 h 583"/>
                <a:gd name="T26" fmla="*/ 746 w 851"/>
                <a:gd name="T27" fmla="*/ 569 h 583"/>
                <a:gd name="T28" fmla="*/ 659 w 851"/>
                <a:gd name="T29" fmla="*/ 554 h 583"/>
                <a:gd name="T30" fmla="*/ 564 w 851"/>
                <a:gd name="T31" fmla="*/ 503 h 583"/>
                <a:gd name="T32" fmla="*/ 440 w 851"/>
                <a:gd name="T33" fmla="*/ 467 h 583"/>
                <a:gd name="T34" fmla="*/ 374 w 851"/>
                <a:gd name="T35" fmla="*/ 496 h 583"/>
                <a:gd name="T36" fmla="*/ 287 w 851"/>
                <a:gd name="T37" fmla="*/ 569 h 583"/>
                <a:gd name="T38" fmla="*/ 243 w 851"/>
                <a:gd name="T39" fmla="*/ 583 h 583"/>
                <a:gd name="T40" fmla="*/ 199 w 851"/>
                <a:gd name="T41" fmla="*/ 561 h 583"/>
                <a:gd name="T42" fmla="*/ 177 w 851"/>
                <a:gd name="T43" fmla="*/ 539 h 583"/>
                <a:gd name="T44" fmla="*/ 134 w 851"/>
                <a:gd name="T45" fmla="*/ 518 h 583"/>
                <a:gd name="T46" fmla="*/ 54 w 851"/>
                <a:gd name="T47" fmla="*/ 496 h 583"/>
                <a:gd name="T48" fmla="*/ 61 w 851"/>
                <a:gd name="T49" fmla="*/ 488 h 5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1"/>
                <a:gd name="T76" fmla="*/ 0 h 583"/>
                <a:gd name="T77" fmla="*/ 851 w 851"/>
                <a:gd name="T78" fmla="*/ 583 h 58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1" h="583">
                  <a:moveTo>
                    <a:pt x="61" y="488"/>
                  </a:moveTo>
                  <a:cubicBezTo>
                    <a:pt x="38" y="421"/>
                    <a:pt x="26" y="350"/>
                    <a:pt x="2" y="284"/>
                  </a:cubicBezTo>
                  <a:cubicBezTo>
                    <a:pt x="6" y="228"/>
                    <a:pt x="0" y="171"/>
                    <a:pt x="32" y="124"/>
                  </a:cubicBezTo>
                  <a:cubicBezTo>
                    <a:pt x="42" y="83"/>
                    <a:pt x="55" y="86"/>
                    <a:pt x="90" y="66"/>
                  </a:cubicBezTo>
                  <a:cubicBezTo>
                    <a:pt x="143" y="36"/>
                    <a:pt x="201" y="22"/>
                    <a:pt x="258" y="0"/>
                  </a:cubicBezTo>
                  <a:cubicBezTo>
                    <a:pt x="277" y="2"/>
                    <a:pt x="298" y="0"/>
                    <a:pt x="316" y="7"/>
                  </a:cubicBezTo>
                  <a:cubicBezTo>
                    <a:pt x="334" y="14"/>
                    <a:pt x="342" y="36"/>
                    <a:pt x="360" y="44"/>
                  </a:cubicBezTo>
                  <a:cubicBezTo>
                    <a:pt x="385" y="55"/>
                    <a:pt x="414" y="60"/>
                    <a:pt x="440" y="66"/>
                  </a:cubicBezTo>
                  <a:cubicBezTo>
                    <a:pt x="524" y="61"/>
                    <a:pt x="581" y="49"/>
                    <a:pt x="659" y="58"/>
                  </a:cubicBezTo>
                  <a:cubicBezTo>
                    <a:pt x="692" y="67"/>
                    <a:pt x="705" y="66"/>
                    <a:pt x="724" y="95"/>
                  </a:cubicBezTo>
                  <a:cubicBezTo>
                    <a:pt x="733" y="126"/>
                    <a:pt x="735" y="154"/>
                    <a:pt x="753" y="182"/>
                  </a:cubicBezTo>
                  <a:cubicBezTo>
                    <a:pt x="769" y="241"/>
                    <a:pt x="775" y="248"/>
                    <a:pt x="834" y="270"/>
                  </a:cubicBezTo>
                  <a:cubicBezTo>
                    <a:pt x="851" y="323"/>
                    <a:pt x="811" y="378"/>
                    <a:pt x="783" y="423"/>
                  </a:cubicBezTo>
                  <a:cubicBezTo>
                    <a:pt x="769" y="475"/>
                    <a:pt x="804" y="548"/>
                    <a:pt x="746" y="569"/>
                  </a:cubicBezTo>
                  <a:cubicBezTo>
                    <a:pt x="732" y="567"/>
                    <a:pt x="681" y="565"/>
                    <a:pt x="659" y="554"/>
                  </a:cubicBezTo>
                  <a:cubicBezTo>
                    <a:pt x="596" y="522"/>
                    <a:pt x="703" y="547"/>
                    <a:pt x="564" y="503"/>
                  </a:cubicBezTo>
                  <a:cubicBezTo>
                    <a:pt x="523" y="490"/>
                    <a:pt x="482" y="477"/>
                    <a:pt x="440" y="467"/>
                  </a:cubicBezTo>
                  <a:cubicBezTo>
                    <a:pt x="416" y="475"/>
                    <a:pt x="397" y="487"/>
                    <a:pt x="374" y="496"/>
                  </a:cubicBezTo>
                  <a:cubicBezTo>
                    <a:pt x="351" y="519"/>
                    <a:pt x="317" y="556"/>
                    <a:pt x="287" y="569"/>
                  </a:cubicBezTo>
                  <a:cubicBezTo>
                    <a:pt x="273" y="575"/>
                    <a:pt x="243" y="583"/>
                    <a:pt x="243" y="583"/>
                  </a:cubicBezTo>
                  <a:cubicBezTo>
                    <a:pt x="229" y="574"/>
                    <a:pt x="213" y="570"/>
                    <a:pt x="199" y="561"/>
                  </a:cubicBezTo>
                  <a:cubicBezTo>
                    <a:pt x="190" y="555"/>
                    <a:pt x="186" y="545"/>
                    <a:pt x="177" y="539"/>
                  </a:cubicBezTo>
                  <a:cubicBezTo>
                    <a:pt x="164" y="530"/>
                    <a:pt x="148" y="525"/>
                    <a:pt x="134" y="518"/>
                  </a:cubicBezTo>
                  <a:cubicBezTo>
                    <a:pt x="110" y="506"/>
                    <a:pt x="77" y="508"/>
                    <a:pt x="54" y="496"/>
                  </a:cubicBezTo>
                  <a:cubicBezTo>
                    <a:pt x="51" y="494"/>
                    <a:pt x="59" y="491"/>
                    <a:pt x="61" y="48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69ABB53-2EF5-4636-8318-79C39D74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" y="1752"/>
              <a:ext cx="1048" cy="613"/>
            </a:xfrm>
            <a:custGeom>
              <a:avLst/>
              <a:gdLst>
                <a:gd name="T0" fmla="*/ 76 w 1048"/>
                <a:gd name="T1" fmla="*/ 190 h 613"/>
                <a:gd name="T2" fmla="*/ 142 w 1048"/>
                <a:gd name="T3" fmla="*/ 95 h 613"/>
                <a:gd name="T4" fmla="*/ 200 w 1048"/>
                <a:gd name="T5" fmla="*/ 29 h 613"/>
                <a:gd name="T6" fmla="*/ 244 w 1048"/>
                <a:gd name="T7" fmla="*/ 15 h 613"/>
                <a:gd name="T8" fmla="*/ 331 w 1048"/>
                <a:gd name="T9" fmla="*/ 29 h 613"/>
                <a:gd name="T10" fmla="*/ 404 w 1048"/>
                <a:gd name="T11" fmla="*/ 73 h 613"/>
                <a:gd name="T12" fmla="*/ 645 w 1048"/>
                <a:gd name="T13" fmla="*/ 59 h 613"/>
                <a:gd name="T14" fmla="*/ 689 w 1048"/>
                <a:gd name="T15" fmla="*/ 51 h 613"/>
                <a:gd name="T16" fmla="*/ 732 w 1048"/>
                <a:gd name="T17" fmla="*/ 37 h 613"/>
                <a:gd name="T18" fmla="*/ 820 w 1048"/>
                <a:gd name="T19" fmla="*/ 0 h 613"/>
                <a:gd name="T20" fmla="*/ 922 w 1048"/>
                <a:gd name="T21" fmla="*/ 59 h 613"/>
                <a:gd name="T22" fmla="*/ 958 w 1048"/>
                <a:gd name="T23" fmla="*/ 124 h 613"/>
                <a:gd name="T24" fmla="*/ 980 w 1048"/>
                <a:gd name="T25" fmla="*/ 212 h 613"/>
                <a:gd name="T26" fmla="*/ 1024 w 1048"/>
                <a:gd name="T27" fmla="*/ 357 h 613"/>
                <a:gd name="T28" fmla="*/ 1046 w 1048"/>
                <a:gd name="T29" fmla="*/ 401 h 613"/>
                <a:gd name="T30" fmla="*/ 1038 w 1048"/>
                <a:gd name="T31" fmla="*/ 445 h 613"/>
                <a:gd name="T32" fmla="*/ 863 w 1048"/>
                <a:gd name="T33" fmla="*/ 591 h 613"/>
                <a:gd name="T34" fmla="*/ 586 w 1048"/>
                <a:gd name="T35" fmla="*/ 540 h 613"/>
                <a:gd name="T36" fmla="*/ 528 w 1048"/>
                <a:gd name="T37" fmla="*/ 503 h 613"/>
                <a:gd name="T38" fmla="*/ 484 w 1048"/>
                <a:gd name="T39" fmla="*/ 511 h 613"/>
                <a:gd name="T40" fmla="*/ 441 w 1048"/>
                <a:gd name="T41" fmla="*/ 576 h 613"/>
                <a:gd name="T42" fmla="*/ 397 w 1048"/>
                <a:gd name="T43" fmla="*/ 613 h 613"/>
                <a:gd name="T44" fmla="*/ 353 w 1048"/>
                <a:gd name="T45" fmla="*/ 569 h 613"/>
                <a:gd name="T46" fmla="*/ 324 w 1048"/>
                <a:gd name="T47" fmla="*/ 525 h 613"/>
                <a:gd name="T48" fmla="*/ 295 w 1048"/>
                <a:gd name="T49" fmla="*/ 430 h 613"/>
                <a:gd name="T50" fmla="*/ 266 w 1048"/>
                <a:gd name="T51" fmla="*/ 408 h 613"/>
                <a:gd name="T52" fmla="*/ 200 w 1048"/>
                <a:gd name="T53" fmla="*/ 357 h 613"/>
                <a:gd name="T54" fmla="*/ 32 w 1048"/>
                <a:gd name="T55" fmla="*/ 372 h 613"/>
                <a:gd name="T56" fmla="*/ 18 w 1048"/>
                <a:gd name="T57" fmla="*/ 248 h 613"/>
                <a:gd name="T58" fmla="*/ 83 w 1048"/>
                <a:gd name="T59" fmla="*/ 212 h 613"/>
                <a:gd name="T60" fmla="*/ 76 w 1048"/>
                <a:gd name="T61" fmla="*/ 190 h 61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48"/>
                <a:gd name="T94" fmla="*/ 0 h 613"/>
                <a:gd name="T95" fmla="*/ 1048 w 1048"/>
                <a:gd name="T96" fmla="*/ 613 h 61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48" h="613">
                  <a:moveTo>
                    <a:pt x="76" y="190"/>
                  </a:moveTo>
                  <a:cubicBezTo>
                    <a:pt x="105" y="161"/>
                    <a:pt x="119" y="129"/>
                    <a:pt x="142" y="95"/>
                  </a:cubicBezTo>
                  <a:cubicBezTo>
                    <a:pt x="157" y="49"/>
                    <a:pt x="154" y="44"/>
                    <a:pt x="200" y="29"/>
                  </a:cubicBezTo>
                  <a:cubicBezTo>
                    <a:pt x="215" y="24"/>
                    <a:pt x="244" y="15"/>
                    <a:pt x="244" y="15"/>
                  </a:cubicBezTo>
                  <a:cubicBezTo>
                    <a:pt x="274" y="18"/>
                    <a:pt x="303" y="17"/>
                    <a:pt x="331" y="29"/>
                  </a:cubicBezTo>
                  <a:cubicBezTo>
                    <a:pt x="360" y="42"/>
                    <a:pt x="374" y="63"/>
                    <a:pt x="404" y="73"/>
                  </a:cubicBezTo>
                  <a:cubicBezTo>
                    <a:pt x="479" y="124"/>
                    <a:pt x="567" y="73"/>
                    <a:pt x="645" y="59"/>
                  </a:cubicBezTo>
                  <a:cubicBezTo>
                    <a:pt x="660" y="56"/>
                    <a:pt x="675" y="55"/>
                    <a:pt x="689" y="51"/>
                  </a:cubicBezTo>
                  <a:cubicBezTo>
                    <a:pt x="704" y="47"/>
                    <a:pt x="732" y="37"/>
                    <a:pt x="732" y="37"/>
                  </a:cubicBezTo>
                  <a:cubicBezTo>
                    <a:pt x="759" y="18"/>
                    <a:pt x="789" y="10"/>
                    <a:pt x="820" y="0"/>
                  </a:cubicBezTo>
                  <a:cubicBezTo>
                    <a:pt x="873" y="9"/>
                    <a:pt x="892" y="15"/>
                    <a:pt x="922" y="59"/>
                  </a:cubicBezTo>
                  <a:cubicBezTo>
                    <a:pt x="935" y="97"/>
                    <a:pt x="925" y="74"/>
                    <a:pt x="958" y="124"/>
                  </a:cubicBezTo>
                  <a:cubicBezTo>
                    <a:pt x="973" y="147"/>
                    <a:pt x="976" y="188"/>
                    <a:pt x="980" y="212"/>
                  </a:cubicBezTo>
                  <a:cubicBezTo>
                    <a:pt x="983" y="252"/>
                    <a:pt x="973" y="341"/>
                    <a:pt x="1024" y="357"/>
                  </a:cubicBezTo>
                  <a:cubicBezTo>
                    <a:pt x="1029" y="373"/>
                    <a:pt x="1044" y="385"/>
                    <a:pt x="1046" y="401"/>
                  </a:cubicBezTo>
                  <a:cubicBezTo>
                    <a:pt x="1048" y="416"/>
                    <a:pt x="1042" y="431"/>
                    <a:pt x="1038" y="445"/>
                  </a:cubicBezTo>
                  <a:cubicBezTo>
                    <a:pt x="1011" y="552"/>
                    <a:pt x="954" y="558"/>
                    <a:pt x="863" y="591"/>
                  </a:cubicBezTo>
                  <a:cubicBezTo>
                    <a:pt x="770" y="586"/>
                    <a:pt x="668" y="592"/>
                    <a:pt x="586" y="540"/>
                  </a:cubicBezTo>
                  <a:cubicBezTo>
                    <a:pt x="569" y="513"/>
                    <a:pt x="557" y="514"/>
                    <a:pt x="528" y="503"/>
                  </a:cubicBezTo>
                  <a:cubicBezTo>
                    <a:pt x="513" y="506"/>
                    <a:pt x="496" y="502"/>
                    <a:pt x="484" y="511"/>
                  </a:cubicBezTo>
                  <a:cubicBezTo>
                    <a:pt x="481" y="513"/>
                    <a:pt x="449" y="563"/>
                    <a:pt x="441" y="576"/>
                  </a:cubicBezTo>
                  <a:cubicBezTo>
                    <a:pt x="431" y="592"/>
                    <a:pt x="412" y="603"/>
                    <a:pt x="397" y="613"/>
                  </a:cubicBezTo>
                  <a:cubicBezTo>
                    <a:pt x="382" y="598"/>
                    <a:pt x="359" y="589"/>
                    <a:pt x="353" y="569"/>
                  </a:cubicBezTo>
                  <a:cubicBezTo>
                    <a:pt x="343" y="537"/>
                    <a:pt x="351" y="552"/>
                    <a:pt x="324" y="525"/>
                  </a:cubicBezTo>
                  <a:cubicBezTo>
                    <a:pt x="320" y="509"/>
                    <a:pt x="305" y="438"/>
                    <a:pt x="295" y="430"/>
                  </a:cubicBezTo>
                  <a:cubicBezTo>
                    <a:pt x="285" y="423"/>
                    <a:pt x="275" y="416"/>
                    <a:pt x="266" y="408"/>
                  </a:cubicBezTo>
                  <a:cubicBezTo>
                    <a:pt x="208" y="357"/>
                    <a:pt x="244" y="373"/>
                    <a:pt x="200" y="357"/>
                  </a:cubicBezTo>
                  <a:cubicBezTo>
                    <a:pt x="119" y="367"/>
                    <a:pt x="117" y="380"/>
                    <a:pt x="32" y="372"/>
                  </a:cubicBezTo>
                  <a:cubicBezTo>
                    <a:pt x="5" y="330"/>
                    <a:pt x="0" y="306"/>
                    <a:pt x="18" y="248"/>
                  </a:cubicBezTo>
                  <a:cubicBezTo>
                    <a:pt x="22" y="236"/>
                    <a:pt x="72" y="219"/>
                    <a:pt x="83" y="212"/>
                  </a:cubicBezTo>
                  <a:cubicBezTo>
                    <a:pt x="93" y="185"/>
                    <a:pt x="99" y="190"/>
                    <a:pt x="76" y="19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B1AF0BF3-2E6E-497F-BC8C-EC4A187D2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181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B4A0108-0515-46CE-8163-8AFB52B89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181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82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F6E2FB9-E5BD-4B37-B46D-0F68AA7F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5420926" cy="1492397"/>
          </a:xfrm>
        </p:spPr>
        <p:txBody>
          <a:bodyPr/>
          <a:lstStyle/>
          <a:p>
            <a:r>
              <a:rPr lang="en-US" altLang="zh-TW" dirty="0"/>
              <a:t>Topological sort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E6A829-1DC4-4D33-8D9F-3905C232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15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first vertex discovered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white and there is a white path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each vertex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 descendants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white.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lemma 22.13, since there is an edge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cannot have a path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no vertex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at time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still white.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for 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which implies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22.15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there is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Because the strongly connected components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same, Lemma 22.14 implies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22.15.1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distinct strongly connected components in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cannot be an edge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68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5CA074D-575C-46B7-BD4F-A6689A6A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001414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the SCC procedure works: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414878"/>
                <a:ext cx="9453901" cy="3381530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we do the second DFS,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start with SCC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such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maximum.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• The second DFS starts from some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and it visits all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• Corollary says that 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there are no edges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Therefore, DFS will visit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only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vertices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414878"/>
                <a:ext cx="9453901" cy="3381530"/>
              </a:xfrm>
              <a:blipFill>
                <a:blip r:embed="rId2"/>
                <a:stretch>
                  <a:fillRect l="-1032" t="-2342" r="-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7B1BDF-E1A0-42FB-80DF-931D1B3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11274281" cy="4127578"/>
              </a:xfrm>
            </p:spPr>
            <p:txBody>
              <a:bodyPr/>
              <a:lstStyle/>
              <a:p>
                <a:pPr marL="342900" lvl="0" indent="-342900" algn="l">
                  <a:lnSpc>
                    <a:spcPct val="8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 next root chosen in the second DFS is in SCC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noProof="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maximum over all SCC’s other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DFS visits all vertices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but the only edges out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go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which we’ve already visited.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Each time we choose a root for the second DFS, it can reach only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vertices in its SCC—get tree edges to these,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vertices in SCC’s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already visited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in second DFS—get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tree edges to these.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We are visiting vertices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SCC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in reverse of topologically sorted order.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82545D7-02FF-48A0-B836-35A2CD05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11274281" cy="4127578"/>
              </a:xfrm>
              <a:blipFill>
                <a:blip r:embed="rId2"/>
                <a:stretch>
                  <a:fillRect l="-865" t="-2954" r="-8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0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22.12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STRONGLY-CONNECTED-COMPONENTS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produces correctly computes the strongly connected components of the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as its input.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argue by induction on the number of depth-first trees found in the depth-first search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are vertices of each tree form a strongly connected component.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inductive hypothesis is that the first </a:t>
                </a: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trees are strongly connected components.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induction,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trivial.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5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inductive step, we assume that each of the first </a:t>
                </a: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depth-first trees is a strongly connected component, and we consider</a:t>
                </a:r>
                <a:r>
                  <a:rPr kumimoji="0" lang="en-US" altLang="zh-TW" sz="24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TW" sz="240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 produced.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root of this tree be vertex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in strongly connected component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of how we choose roots,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strongly connected component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than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has yet to be visited. (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22.15.1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inductive hypothesis, at the time that the search visits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all other vertices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white. By the white-path theorem, therefore, all other vertices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descendants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its depth-first tree.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by the inductive hypothesis and by Corollary 22.15, any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leave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to strongly connected components that have already been visited.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no vertex in any strongly connected component other than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a descendant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the depth-first search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 r="-955" b="-10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2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vertices of the depth-first tree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rooted at </a:t>
                </a: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 exactly one strongly connected component, which completes the inductive step and the proof.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49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Topological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1"/>
                <a:ext cx="10217839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Directed acyclic graph (</a:t>
                </a:r>
                <a:r>
                  <a:rPr kumimoji="0" lang="en-US" altLang="zh-TW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dag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directed graph with no cycles.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Good for modeling processes and structures that have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partial order: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But may have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such that neither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nor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Can always make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total order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(either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for all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) from a partial order.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In fact, that’s what a topological sort will do.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1"/>
                <a:ext cx="10217839" cy="4127578"/>
              </a:xfrm>
              <a:blipFill>
                <a:blip r:embed="rId2"/>
                <a:stretch>
                  <a:fillRect l="-955" t="-2068" b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46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</a:rPr>
              <a:t>Topological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11212138" cy="4127578"/>
              </a:xfrm>
            </p:spPr>
            <p:txBody>
              <a:bodyPr/>
              <a:lstStyle/>
              <a:p>
                <a:pPr marL="457200" lvl="1" algn="l">
                  <a:lnSpc>
                    <a:spcPct val="100000"/>
                  </a:lnSpc>
                  <a:spcBef>
                    <a:spcPct val="20000"/>
                  </a:spcBef>
                  <a:buBlip>
                    <a:blip r:embed="rId2"/>
                  </a:buBlip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Define</a:t>
                </a:r>
                <a:r>
                  <a:rPr kumimoji="0" lang="zh-TW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：</a:t>
                </a:r>
                <a:br>
                  <a:rPr kumimoji="0" lang="zh-TW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</a:b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A topological sort of a </a:t>
                </a:r>
                <a:r>
                  <a:rPr kumimoji="0" lang="en-US" altLang="zh-TW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dag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is a linear ordering of all its vertices such that if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contains</a:t>
                </a: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an</a:t>
                </a:r>
                <a:r>
                  <a:rPr kumimoji="0" lang="zh-TW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edge</a:t>
                </a:r>
                <a:r>
                  <a:rPr lang="en-US" altLang="zh-TW" sz="20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,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altLang="zh-TW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then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appears before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+mn-cs"/>
                  </a:rPr>
                  <a:t> in the ordering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11212138" cy="4127578"/>
              </a:xfrm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物件 62">
            <a:extLst>
              <a:ext uri="{FF2B5EF4-FFF2-40B4-BE49-F238E27FC236}">
                <a16:creationId xmlns:a16="http://schemas.microsoft.com/office/drawing/2014/main" id="{F363EE6D-00A7-4A86-B5F4-45104628E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2083"/>
              </p:ext>
            </p:extLst>
          </p:nvPr>
        </p:nvGraphicFramePr>
        <p:xfrm>
          <a:off x="2666371" y="2812002"/>
          <a:ext cx="7204949" cy="357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23690573" imgH="11749900" progId="Acrobat.Document.11">
                  <p:embed/>
                </p:oleObj>
              </mc:Choice>
              <mc:Fallback>
                <p:oleObj name="Acrobat Document" r:id="rId4" imgW="23690573" imgH="11749900" progId="Acrobat.Document.11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B887887E-4849-4A57-9C11-B765C32AB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6371" y="2812002"/>
                        <a:ext cx="7204949" cy="357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1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4C6577-0F81-4BC8-9538-E35D2E5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BB763E-7496-471F-9F0A-B01C7882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4" y="1859439"/>
            <a:ext cx="11591925" cy="2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11229893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Don’t need to sort by finish times.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Can just output vertices as they’re finished and understand that we want the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reverse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of this list.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Or put them onto the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front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of a linked list as they’re finished. When done, the list contains vertices in topological sorted order.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Time: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11229893" cy="4127578"/>
              </a:xfrm>
              <a:blipFill>
                <a:blip r:embed="rId2"/>
                <a:stretch>
                  <a:fillRect l="-1140" t="-2511" r="-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13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D5D247-0B5F-4C93-9FC3-234A1FD4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C3F798-7C5F-404F-A16C-243B6FCE705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39697"/>
                <a:ext cx="11265404" cy="5556711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22.11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directed graph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acyclic if and only if a DFS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yields no back edges.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Show that back edge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cycle.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there is a back edge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ancestor of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depth-first forest.</a:t>
                </a:r>
              </a:p>
              <a:p>
                <a:pPr lvl="0" algn="l">
                  <a:lnSpc>
                    <a:spcPct val="100000"/>
                  </a:lnSpc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Therefore, there is a path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is a cycle.</a:t>
                </a:r>
              </a:p>
              <a:p>
                <a:pPr lvl="0" algn="l">
                  <a:lnSpc>
                    <a:spcPct val="100000"/>
                  </a:lnSpc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⇐</m:t>
                    </m:r>
                  </m:oMath>
                </a14:m>
                <a:r>
                  <a:rPr kumimoji="0" lang="en-US" altLang="zh-TW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cycle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back edge.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cycle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At time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vertices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 a white path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→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(since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first vertex discovered in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white-path theorem,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descendant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depth-first forest.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back edge.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7EC3F798-7C5F-404F-A16C-243B6FCE7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39697"/>
                <a:ext cx="11265404" cy="5556711"/>
              </a:xfrm>
              <a:blipFill>
                <a:blip r:embed="rId2"/>
                <a:stretch>
                  <a:fillRect l="-866" t="-1535" r="-1461" b="-11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9B0BFE5-A3F8-476B-A352-7384A9CA8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10320"/>
              </p:ext>
            </p:extLst>
          </p:nvPr>
        </p:nvGraphicFramePr>
        <p:xfrm>
          <a:off x="7819024" y="1321663"/>
          <a:ext cx="410368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11708" imgH="2289937" progId="Visio.Drawing.6">
                  <p:embed/>
                </p:oleObj>
              </mc:Choice>
              <mc:Fallback>
                <p:oleObj name="Visio" r:id="rId3" imgW="2711708" imgH="2289937" progId="Visio.Drawing.6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EC8D7AE0-1EC4-4B16-884D-DA204BC45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024" y="1321663"/>
                        <a:ext cx="4103687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26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22.12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TOPOLOGICAL-SORT produces a topological sort of the directed acyclic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graph provided as its input.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Correctness: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Just need show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then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When we explore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what are the colors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gray.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gray, too?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No, because then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would be ancestor of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　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a back edge.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contradiction of previous lemma 22.11 (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dag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has no back edges).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13064"/>
                <a:ext cx="11487345" cy="5583344"/>
              </a:xfrm>
              <a:blipFill>
                <a:blip r:embed="rId2"/>
                <a:stretch>
                  <a:fillRect l="-849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4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ACC0DD-F2D8-411E-80B5-23B2FD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5DE40AF-F45D-4A41-8FEE-DEC87456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white?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Then becomes descendant of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SzPct val="50000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By parenthesis theorem,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</m:oMath>
                </a14:m>
                <a:r>
                  <a:rPr kumimoji="0" lang="en-US" altLang="zh-TW" sz="24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black?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is already finished.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SzPct val="50000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Since we’re exploring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𝑢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we have not yet finished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E5BE14D-241C-4A60-9E60-549A0DD7C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668830"/>
                <a:ext cx="9171333" cy="4127578"/>
              </a:xfrm>
              <a:blipFill>
                <a:blip r:embed="rId2"/>
                <a:stretch>
                  <a:fillRect t="-2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1974</Words>
  <Application>Microsoft Office PowerPoint</Application>
  <PresentationFormat>寬螢幕</PresentationFormat>
  <Paragraphs>248</Paragraphs>
  <Slides>27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Adobe 宋体 Std L</vt:lpstr>
      <vt:lpstr>微軟正黑體</vt:lpstr>
      <vt:lpstr>Arial</vt:lpstr>
      <vt:lpstr>Calibri</vt:lpstr>
      <vt:lpstr>Cambria Math</vt:lpstr>
      <vt:lpstr>Symbol</vt:lpstr>
      <vt:lpstr>Times New Roman</vt:lpstr>
      <vt:lpstr>Wingdings</vt:lpstr>
      <vt:lpstr>Office 佈景主題</vt:lpstr>
      <vt:lpstr>Acrobat Document</vt:lpstr>
      <vt:lpstr>Visio</vt:lpstr>
      <vt:lpstr>Chapter 22 Elementary Graph Algorithms Part II</vt:lpstr>
      <vt:lpstr>Topological sort</vt:lpstr>
      <vt:lpstr>Topological sort</vt:lpstr>
      <vt:lpstr>Topological sort</vt:lpstr>
      <vt:lpstr>PowerPoint 簡報</vt:lpstr>
      <vt:lpstr>PowerPoint 簡報</vt:lpstr>
      <vt:lpstr>PowerPoint 簡報</vt:lpstr>
      <vt:lpstr>PowerPoint 簡報</vt:lpstr>
      <vt:lpstr>PowerPoint 簡報</vt:lpstr>
      <vt:lpstr>Strongly connected components</vt:lpstr>
      <vt:lpstr>Strongly connected components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Why the SCC procedure works: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138</cp:revision>
  <dcterms:created xsi:type="dcterms:W3CDTF">2021-02-24T05:39:42Z</dcterms:created>
  <dcterms:modified xsi:type="dcterms:W3CDTF">2021-05-24T08:51:37Z</dcterms:modified>
</cp:coreProperties>
</file>