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62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402" r:id="rId18"/>
    <p:sldId id="357" r:id="rId19"/>
    <p:sldId id="403" r:id="rId20"/>
    <p:sldId id="358" r:id="rId21"/>
    <p:sldId id="359" r:id="rId22"/>
    <p:sldId id="404" r:id="rId23"/>
    <p:sldId id="361" r:id="rId24"/>
    <p:sldId id="398" r:id="rId25"/>
    <p:sldId id="360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99" r:id="rId37"/>
    <p:sldId id="372" r:id="rId38"/>
    <p:sldId id="375" r:id="rId39"/>
    <p:sldId id="378" r:id="rId40"/>
    <p:sldId id="379" r:id="rId41"/>
    <p:sldId id="400" r:id="rId42"/>
    <p:sldId id="373" r:id="rId43"/>
    <p:sldId id="376" r:id="rId44"/>
    <p:sldId id="380" r:id="rId45"/>
    <p:sldId id="381" r:id="rId46"/>
    <p:sldId id="382" r:id="rId47"/>
    <p:sldId id="377" r:id="rId48"/>
    <p:sldId id="384" r:id="rId49"/>
    <p:sldId id="388" r:id="rId50"/>
    <p:sldId id="386" r:id="rId51"/>
    <p:sldId id="389" r:id="rId52"/>
    <p:sldId id="387" r:id="rId53"/>
    <p:sldId id="401" r:id="rId54"/>
    <p:sldId id="374" r:id="rId55"/>
    <p:sldId id="405" r:id="rId56"/>
    <p:sldId id="390" r:id="rId57"/>
    <p:sldId id="392" r:id="rId58"/>
    <p:sldId id="391" r:id="rId59"/>
    <p:sldId id="393" r:id="rId60"/>
    <p:sldId id="394" r:id="rId61"/>
    <p:sldId id="395" r:id="rId62"/>
    <p:sldId id="396" r:id="rId63"/>
    <p:sldId id="397" r:id="rId64"/>
    <p:sldId id="265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jpe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72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8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64.e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9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8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24</a:t>
            </a:r>
            <a:b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Single-Source Shortest Paths</a:t>
            </a:r>
            <a:endParaRPr lang="zh-TW" altLang="en-US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Shortest paths can’t contain cycles :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Already ruled out negative-weight cycles.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Positive-weight ⇒ we can get a shorter path by omitting the cycle.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Zero-weight: no reason to use them ⇒ assume that our solutions won’t use them.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21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each vertex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Initially,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=∞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Reduces as algorithms progress. But always maintain</a:t>
                </a:r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Call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 </a:t>
                </a: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shortest-path estimate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predecessor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of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on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a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shortest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path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from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no predecessor,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r>
                      <a:rPr kumimoji="0" lang="en-US" altLang="zh-TW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NIL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induces a tree ------ </a:t>
                </a: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shortest-path tree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 won’t prove properties of </a:t>
                </a:r>
                <a14:m>
                  <m:oMath xmlns:m="http://schemas.openxmlformats.org/officeDocument/2006/math">
                    <m:r>
                      <a:rPr kumimoji="0" lang="zh-TW" alt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lecture ------ see text.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424102" cy="868517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Output of single-source shortest-path algorithm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1421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All the shortest-paths algorithms start with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INITIALIZE-SINGLE-SOURCE.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1109EC-6467-49B6-9AD0-2FB7A2E1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3" y="2929287"/>
            <a:ext cx="11628582" cy="25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3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 we improve the shortest-path estimate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by going through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taking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4">
                <a:extLst>
                  <a:ext uri="{FF2B5EF4-FFF2-40B4-BE49-F238E27FC236}">
                    <a16:creationId xmlns:a16="http://schemas.microsoft.com/office/drawing/2014/main" id="{A0C3385D-FC55-465F-B992-198F48E0E8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Relaxing an edge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標題 4">
                <a:extLst>
                  <a:ext uri="{FF2B5EF4-FFF2-40B4-BE49-F238E27FC236}">
                    <a16:creationId xmlns:a16="http://schemas.microsoft.com/office/drawing/2014/main" id="{A0C3385D-FC55-465F-B992-198F48E0E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6" t="-10490" b="-37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FD572D76-7D1D-408F-8289-614AEA2EA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89" r="52689"/>
          <a:stretch/>
        </p:blipFill>
        <p:spPr>
          <a:xfrm>
            <a:off x="309265" y="2677183"/>
            <a:ext cx="5786736" cy="2221325"/>
          </a:xfrm>
          <a:prstGeom prst="rect">
            <a:avLst/>
          </a:prstGeom>
        </p:spPr>
      </p:pic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464B2A07-54AC-4755-9631-C6BBDBDC6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52127"/>
              </p:ext>
            </p:extLst>
          </p:nvPr>
        </p:nvGraphicFramePr>
        <p:xfrm>
          <a:off x="6351029" y="3269673"/>
          <a:ext cx="5792017" cy="2361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14028230" imgH="5714860" progId="Acrobat.Document.11">
                  <p:embed/>
                </p:oleObj>
              </mc:Choice>
              <mc:Fallback>
                <p:oleObj name="Acrobat Document" r:id="rId5" imgW="14028230" imgH="571486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1029" y="3269673"/>
                        <a:ext cx="5792017" cy="2361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09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10047790" cy="399466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For all the single-source shortest-paths algorithms we’ll look at,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start by calling INITIALIZE-SINGLE-SOURCE,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then relax edges.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The algorithms differ in the order and how many times they relax each edge.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47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Based on calling INITIALIZE-SINGLE-SOURCE once and then calling RELAX zero or more times.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Lemma 24.10 (Triangle inequality)</a:t>
                </a:r>
                <a:endParaRPr lang="en-US" altLang="zh-TW" sz="24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 have </a:t>
                </a: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Weight of shortest path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</a:t>
                </a:r>
                <a:r>
                  <a:rPr kumimoji="0" lang="el-GR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≤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weight of any path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Path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path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if we use a shortest path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its weight is </a:t>
                </a:r>
                <a14:m>
                  <m:oMath xmlns:m="http://schemas.openxmlformats.org/officeDocument/2006/math">
                    <m:r>
                      <a:rPr lang="zh-TW" altLang="en-US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      </a:t>
                </a:r>
              </a:p>
              <a:p>
                <a:pPr marL="914400" lvl="1" indent="-457200" algn="r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843" t="-2151" r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Shortest-paths properties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FBEFD7-7162-4141-A04D-DDD9984D304B}"/>
              </a:ext>
            </a:extLst>
          </p:cNvPr>
          <p:cNvGrpSpPr/>
          <p:nvPr/>
        </p:nvGrpSpPr>
        <p:grpSpPr>
          <a:xfrm>
            <a:off x="3988093" y="4841020"/>
            <a:ext cx="4166038" cy="1727874"/>
            <a:chOff x="3935413" y="4868863"/>
            <a:chExt cx="4166038" cy="1727874"/>
          </a:xfrm>
        </p:grpSpPr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A51201CD-6743-409A-A8A3-1281F4B95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9" y="6003925"/>
              <a:ext cx="21748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1D9F18B2-672C-47FB-B9C0-5F05C245B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750" y="5211763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Oval 17">
              <a:extLst>
                <a:ext uri="{FF2B5EF4-FFF2-40B4-BE49-F238E27FC236}">
                  <a16:creationId xmlns:a16="http://schemas.microsoft.com/office/drawing/2014/main" id="{3B673183-939A-4E37-861E-958A2548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914" y="6003925"/>
              <a:ext cx="21748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EBE1BA3-10D5-44B5-8EED-DF9C4DF26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4" y="5265738"/>
              <a:ext cx="1906587" cy="781050"/>
            </a:xfrm>
            <a:custGeom>
              <a:avLst/>
              <a:gdLst>
                <a:gd name="T0" fmla="*/ 0 w 1201"/>
                <a:gd name="T1" fmla="*/ 2147483646 h 492"/>
                <a:gd name="T2" fmla="*/ 2147483646 w 1201"/>
                <a:gd name="T3" fmla="*/ 2147483646 h 492"/>
                <a:gd name="T4" fmla="*/ 2147483646 w 1201"/>
                <a:gd name="T5" fmla="*/ 2147483646 h 492"/>
                <a:gd name="T6" fmla="*/ 2147483646 w 1201"/>
                <a:gd name="T7" fmla="*/ 2147483646 h 492"/>
                <a:gd name="T8" fmla="*/ 2147483646 w 1201"/>
                <a:gd name="T9" fmla="*/ 2147483646 h 492"/>
                <a:gd name="T10" fmla="*/ 2147483646 w 1201"/>
                <a:gd name="T11" fmla="*/ 2147483646 h 492"/>
                <a:gd name="T12" fmla="*/ 2147483646 w 1201"/>
                <a:gd name="T13" fmla="*/ 2147483646 h 492"/>
                <a:gd name="T14" fmla="*/ 2147483646 w 1201"/>
                <a:gd name="T15" fmla="*/ 2147483646 h 492"/>
                <a:gd name="T16" fmla="*/ 2147483646 w 1201"/>
                <a:gd name="T17" fmla="*/ 2147483646 h 492"/>
                <a:gd name="T18" fmla="*/ 2147483646 w 1201"/>
                <a:gd name="T19" fmla="*/ 2147483646 h 492"/>
                <a:gd name="T20" fmla="*/ 2147483646 w 1201"/>
                <a:gd name="T21" fmla="*/ 2147483646 h 492"/>
                <a:gd name="T22" fmla="*/ 2147483646 w 1201"/>
                <a:gd name="T23" fmla="*/ 2147483646 h 492"/>
                <a:gd name="T24" fmla="*/ 2147483646 w 1201"/>
                <a:gd name="T25" fmla="*/ 2147483646 h 492"/>
                <a:gd name="T26" fmla="*/ 2147483646 w 1201"/>
                <a:gd name="T27" fmla="*/ 2147483646 h 492"/>
                <a:gd name="T28" fmla="*/ 2147483646 w 1201"/>
                <a:gd name="T29" fmla="*/ 2147483646 h 492"/>
                <a:gd name="T30" fmla="*/ 2147483646 w 1201"/>
                <a:gd name="T31" fmla="*/ 2147483646 h 492"/>
                <a:gd name="T32" fmla="*/ 2147483646 w 1201"/>
                <a:gd name="T33" fmla="*/ 2147483646 h 492"/>
                <a:gd name="T34" fmla="*/ 2147483646 w 1201"/>
                <a:gd name="T35" fmla="*/ 2147483646 h 492"/>
                <a:gd name="T36" fmla="*/ 2147483646 w 1201"/>
                <a:gd name="T37" fmla="*/ 2147483646 h 492"/>
                <a:gd name="T38" fmla="*/ 2147483646 w 1201"/>
                <a:gd name="T39" fmla="*/ 2147483646 h 492"/>
                <a:gd name="T40" fmla="*/ 2147483646 w 1201"/>
                <a:gd name="T41" fmla="*/ 2147483646 h 492"/>
                <a:gd name="T42" fmla="*/ 2147483646 w 1201"/>
                <a:gd name="T43" fmla="*/ 2147483646 h 492"/>
                <a:gd name="T44" fmla="*/ 2147483646 w 1201"/>
                <a:gd name="T45" fmla="*/ 2147483646 h 492"/>
                <a:gd name="T46" fmla="*/ 2147483646 w 1201"/>
                <a:gd name="T47" fmla="*/ 2147483646 h 492"/>
                <a:gd name="T48" fmla="*/ 2147483646 w 1201"/>
                <a:gd name="T49" fmla="*/ 2147483646 h 492"/>
                <a:gd name="T50" fmla="*/ 2147483646 w 1201"/>
                <a:gd name="T51" fmla="*/ 2147483646 h 492"/>
                <a:gd name="T52" fmla="*/ 2147483646 w 1201"/>
                <a:gd name="T53" fmla="*/ 2147483646 h 492"/>
                <a:gd name="T54" fmla="*/ 2147483646 w 1201"/>
                <a:gd name="T55" fmla="*/ 2147483646 h 4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1"/>
                <a:gd name="T85" fmla="*/ 0 h 492"/>
                <a:gd name="T86" fmla="*/ 1201 w 1201"/>
                <a:gd name="T87" fmla="*/ 492 h 4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1" h="492">
                  <a:moveTo>
                    <a:pt x="0" y="492"/>
                  </a:moveTo>
                  <a:cubicBezTo>
                    <a:pt x="10" y="460"/>
                    <a:pt x="13" y="448"/>
                    <a:pt x="38" y="424"/>
                  </a:cubicBezTo>
                  <a:cubicBezTo>
                    <a:pt x="58" y="426"/>
                    <a:pt x="78" y="428"/>
                    <a:pt x="98" y="431"/>
                  </a:cubicBezTo>
                  <a:cubicBezTo>
                    <a:pt x="116" y="433"/>
                    <a:pt x="134" y="443"/>
                    <a:pt x="151" y="439"/>
                  </a:cubicBezTo>
                  <a:cubicBezTo>
                    <a:pt x="152" y="439"/>
                    <a:pt x="166" y="394"/>
                    <a:pt x="166" y="393"/>
                  </a:cubicBezTo>
                  <a:cubicBezTo>
                    <a:pt x="176" y="363"/>
                    <a:pt x="186" y="332"/>
                    <a:pt x="197" y="302"/>
                  </a:cubicBezTo>
                  <a:cubicBezTo>
                    <a:pt x="220" y="307"/>
                    <a:pt x="244" y="306"/>
                    <a:pt x="265" y="317"/>
                  </a:cubicBezTo>
                  <a:cubicBezTo>
                    <a:pt x="272" y="320"/>
                    <a:pt x="274" y="329"/>
                    <a:pt x="280" y="333"/>
                  </a:cubicBezTo>
                  <a:cubicBezTo>
                    <a:pt x="288" y="338"/>
                    <a:pt x="339" y="348"/>
                    <a:pt x="341" y="348"/>
                  </a:cubicBezTo>
                  <a:cubicBezTo>
                    <a:pt x="359" y="345"/>
                    <a:pt x="377" y="347"/>
                    <a:pt x="394" y="340"/>
                  </a:cubicBezTo>
                  <a:cubicBezTo>
                    <a:pt x="436" y="323"/>
                    <a:pt x="422" y="272"/>
                    <a:pt x="439" y="242"/>
                  </a:cubicBezTo>
                  <a:cubicBezTo>
                    <a:pt x="448" y="226"/>
                    <a:pt x="470" y="214"/>
                    <a:pt x="485" y="204"/>
                  </a:cubicBezTo>
                  <a:cubicBezTo>
                    <a:pt x="517" y="210"/>
                    <a:pt x="546" y="216"/>
                    <a:pt x="576" y="227"/>
                  </a:cubicBezTo>
                  <a:cubicBezTo>
                    <a:pt x="599" y="224"/>
                    <a:pt x="623" y="227"/>
                    <a:pt x="644" y="219"/>
                  </a:cubicBezTo>
                  <a:cubicBezTo>
                    <a:pt x="658" y="214"/>
                    <a:pt x="665" y="175"/>
                    <a:pt x="667" y="166"/>
                  </a:cubicBezTo>
                  <a:cubicBezTo>
                    <a:pt x="678" y="127"/>
                    <a:pt x="687" y="107"/>
                    <a:pt x="727" y="98"/>
                  </a:cubicBezTo>
                  <a:cubicBezTo>
                    <a:pt x="762" y="109"/>
                    <a:pt x="790" y="127"/>
                    <a:pt x="826" y="136"/>
                  </a:cubicBezTo>
                  <a:cubicBezTo>
                    <a:pt x="889" y="119"/>
                    <a:pt x="874" y="104"/>
                    <a:pt x="909" y="67"/>
                  </a:cubicBezTo>
                  <a:cubicBezTo>
                    <a:pt x="918" y="34"/>
                    <a:pt x="908" y="37"/>
                    <a:pt x="939" y="29"/>
                  </a:cubicBezTo>
                  <a:cubicBezTo>
                    <a:pt x="962" y="23"/>
                    <a:pt x="1008" y="14"/>
                    <a:pt x="1008" y="14"/>
                  </a:cubicBezTo>
                  <a:cubicBezTo>
                    <a:pt x="1069" y="36"/>
                    <a:pt x="994" y="6"/>
                    <a:pt x="1046" y="37"/>
                  </a:cubicBezTo>
                  <a:cubicBezTo>
                    <a:pt x="1058" y="44"/>
                    <a:pt x="1088" y="50"/>
                    <a:pt x="1099" y="52"/>
                  </a:cubicBezTo>
                  <a:cubicBezTo>
                    <a:pt x="1122" y="50"/>
                    <a:pt x="1146" y="54"/>
                    <a:pt x="1167" y="45"/>
                  </a:cubicBezTo>
                  <a:cubicBezTo>
                    <a:pt x="1174" y="42"/>
                    <a:pt x="1157" y="34"/>
                    <a:pt x="1152" y="29"/>
                  </a:cubicBezTo>
                  <a:cubicBezTo>
                    <a:pt x="1123" y="0"/>
                    <a:pt x="1117" y="4"/>
                    <a:pt x="1159" y="14"/>
                  </a:cubicBezTo>
                  <a:cubicBezTo>
                    <a:pt x="1179" y="44"/>
                    <a:pt x="1201" y="41"/>
                    <a:pt x="1174" y="67"/>
                  </a:cubicBezTo>
                  <a:cubicBezTo>
                    <a:pt x="1172" y="73"/>
                    <a:pt x="1162" y="113"/>
                    <a:pt x="1152" y="113"/>
                  </a:cubicBezTo>
                  <a:cubicBezTo>
                    <a:pt x="1130" y="113"/>
                    <a:pt x="1166" y="84"/>
                    <a:pt x="1167" y="8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D15D7234-43AC-49A1-944E-F2E1566A2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6" y="6070600"/>
              <a:ext cx="2651125" cy="185738"/>
            </a:xfrm>
            <a:custGeom>
              <a:avLst/>
              <a:gdLst>
                <a:gd name="T0" fmla="*/ 0 w 1670"/>
                <a:gd name="T1" fmla="*/ 2147483646 h 117"/>
                <a:gd name="T2" fmla="*/ 2147483646 w 1670"/>
                <a:gd name="T3" fmla="*/ 2147483646 h 117"/>
                <a:gd name="T4" fmla="*/ 2147483646 w 1670"/>
                <a:gd name="T5" fmla="*/ 2147483646 h 117"/>
                <a:gd name="T6" fmla="*/ 2147483646 w 1670"/>
                <a:gd name="T7" fmla="*/ 2147483646 h 117"/>
                <a:gd name="T8" fmla="*/ 2147483646 w 1670"/>
                <a:gd name="T9" fmla="*/ 2147483646 h 117"/>
                <a:gd name="T10" fmla="*/ 2147483646 w 1670"/>
                <a:gd name="T11" fmla="*/ 2147483646 h 117"/>
                <a:gd name="T12" fmla="*/ 2147483646 w 1670"/>
                <a:gd name="T13" fmla="*/ 2147483646 h 117"/>
                <a:gd name="T14" fmla="*/ 2147483646 w 1670"/>
                <a:gd name="T15" fmla="*/ 2147483646 h 117"/>
                <a:gd name="T16" fmla="*/ 2147483646 w 1670"/>
                <a:gd name="T17" fmla="*/ 2147483646 h 117"/>
                <a:gd name="T18" fmla="*/ 2147483646 w 1670"/>
                <a:gd name="T19" fmla="*/ 2147483646 h 117"/>
                <a:gd name="T20" fmla="*/ 2147483646 w 1670"/>
                <a:gd name="T21" fmla="*/ 2147483646 h 117"/>
                <a:gd name="T22" fmla="*/ 2147483646 w 1670"/>
                <a:gd name="T23" fmla="*/ 2147483646 h 117"/>
                <a:gd name="T24" fmla="*/ 2147483646 w 1670"/>
                <a:gd name="T25" fmla="*/ 2147483646 h 117"/>
                <a:gd name="T26" fmla="*/ 2147483646 w 1670"/>
                <a:gd name="T27" fmla="*/ 2147483646 h 117"/>
                <a:gd name="T28" fmla="*/ 2147483646 w 1670"/>
                <a:gd name="T29" fmla="*/ 2147483646 h 117"/>
                <a:gd name="T30" fmla="*/ 2147483646 w 1670"/>
                <a:gd name="T31" fmla="*/ 2147483646 h 117"/>
                <a:gd name="T32" fmla="*/ 2147483646 w 1670"/>
                <a:gd name="T33" fmla="*/ 2147483646 h 117"/>
                <a:gd name="T34" fmla="*/ 2147483646 w 1670"/>
                <a:gd name="T35" fmla="*/ 2147483646 h 117"/>
                <a:gd name="T36" fmla="*/ 2147483646 w 1670"/>
                <a:gd name="T37" fmla="*/ 0 h 117"/>
                <a:gd name="T38" fmla="*/ 2147483646 w 1670"/>
                <a:gd name="T39" fmla="*/ 2147483646 h 117"/>
                <a:gd name="T40" fmla="*/ 2147483646 w 1670"/>
                <a:gd name="T41" fmla="*/ 2147483646 h 117"/>
                <a:gd name="T42" fmla="*/ 2147483646 w 1670"/>
                <a:gd name="T43" fmla="*/ 2147483646 h 117"/>
                <a:gd name="T44" fmla="*/ 2147483646 w 1670"/>
                <a:gd name="T45" fmla="*/ 2147483646 h 117"/>
                <a:gd name="T46" fmla="*/ 2147483646 w 1670"/>
                <a:gd name="T47" fmla="*/ 2147483646 h 117"/>
                <a:gd name="T48" fmla="*/ 2147483646 w 1670"/>
                <a:gd name="T49" fmla="*/ 2147483646 h 117"/>
                <a:gd name="T50" fmla="*/ 2147483646 w 1670"/>
                <a:gd name="T51" fmla="*/ 2147483646 h 117"/>
                <a:gd name="T52" fmla="*/ 2147483646 w 1670"/>
                <a:gd name="T53" fmla="*/ 2147483646 h 1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70"/>
                <a:gd name="T82" fmla="*/ 0 h 117"/>
                <a:gd name="T83" fmla="*/ 1670 w 1670"/>
                <a:gd name="T84" fmla="*/ 117 h 1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70" h="117">
                  <a:moveTo>
                    <a:pt x="0" y="61"/>
                  </a:moveTo>
                  <a:cubicBezTo>
                    <a:pt x="25" y="77"/>
                    <a:pt x="50" y="78"/>
                    <a:pt x="76" y="91"/>
                  </a:cubicBezTo>
                  <a:cubicBezTo>
                    <a:pt x="128" y="117"/>
                    <a:pt x="64" y="97"/>
                    <a:pt x="129" y="114"/>
                  </a:cubicBezTo>
                  <a:cubicBezTo>
                    <a:pt x="149" y="109"/>
                    <a:pt x="170" y="105"/>
                    <a:pt x="189" y="98"/>
                  </a:cubicBezTo>
                  <a:cubicBezTo>
                    <a:pt x="242" y="78"/>
                    <a:pt x="180" y="87"/>
                    <a:pt x="235" y="53"/>
                  </a:cubicBezTo>
                  <a:cubicBezTo>
                    <a:pt x="246" y="46"/>
                    <a:pt x="260" y="48"/>
                    <a:pt x="273" y="45"/>
                  </a:cubicBezTo>
                  <a:cubicBezTo>
                    <a:pt x="286" y="48"/>
                    <a:pt x="300" y="46"/>
                    <a:pt x="311" y="53"/>
                  </a:cubicBezTo>
                  <a:cubicBezTo>
                    <a:pt x="319" y="58"/>
                    <a:pt x="320" y="69"/>
                    <a:pt x="326" y="76"/>
                  </a:cubicBezTo>
                  <a:cubicBezTo>
                    <a:pt x="332" y="82"/>
                    <a:pt x="340" y="87"/>
                    <a:pt x="348" y="91"/>
                  </a:cubicBezTo>
                  <a:cubicBezTo>
                    <a:pt x="362" y="98"/>
                    <a:pt x="379" y="101"/>
                    <a:pt x="394" y="106"/>
                  </a:cubicBezTo>
                  <a:cubicBezTo>
                    <a:pt x="475" y="96"/>
                    <a:pt x="502" y="83"/>
                    <a:pt x="568" y="38"/>
                  </a:cubicBezTo>
                  <a:cubicBezTo>
                    <a:pt x="588" y="40"/>
                    <a:pt x="609" y="39"/>
                    <a:pt x="629" y="45"/>
                  </a:cubicBezTo>
                  <a:cubicBezTo>
                    <a:pt x="636" y="47"/>
                    <a:pt x="638" y="57"/>
                    <a:pt x="644" y="61"/>
                  </a:cubicBezTo>
                  <a:cubicBezTo>
                    <a:pt x="651" y="65"/>
                    <a:pt x="659" y="66"/>
                    <a:pt x="667" y="68"/>
                  </a:cubicBezTo>
                  <a:cubicBezTo>
                    <a:pt x="675" y="73"/>
                    <a:pt x="700" y="92"/>
                    <a:pt x="712" y="91"/>
                  </a:cubicBezTo>
                  <a:cubicBezTo>
                    <a:pt x="782" y="86"/>
                    <a:pt x="852" y="53"/>
                    <a:pt x="917" y="30"/>
                  </a:cubicBezTo>
                  <a:cubicBezTo>
                    <a:pt x="982" y="38"/>
                    <a:pt x="987" y="42"/>
                    <a:pt x="1038" y="68"/>
                  </a:cubicBezTo>
                  <a:cubicBezTo>
                    <a:pt x="1090" y="62"/>
                    <a:pt x="1109" y="60"/>
                    <a:pt x="1152" y="38"/>
                  </a:cubicBezTo>
                  <a:cubicBezTo>
                    <a:pt x="1163" y="2"/>
                    <a:pt x="1172" y="12"/>
                    <a:pt x="1205" y="0"/>
                  </a:cubicBezTo>
                  <a:cubicBezTo>
                    <a:pt x="1279" y="11"/>
                    <a:pt x="1320" y="9"/>
                    <a:pt x="1372" y="61"/>
                  </a:cubicBezTo>
                  <a:cubicBezTo>
                    <a:pt x="1493" y="48"/>
                    <a:pt x="1414" y="48"/>
                    <a:pt x="1485" y="30"/>
                  </a:cubicBezTo>
                  <a:cubicBezTo>
                    <a:pt x="1535" y="18"/>
                    <a:pt x="1597" y="18"/>
                    <a:pt x="1644" y="15"/>
                  </a:cubicBezTo>
                  <a:lnTo>
                    <a:pt x="1667" y="30"/>
                  </a:lnTo>
                  <a:cubicBezTo>
                    <a:pt x="1659" y="35"/>
                    <a:pt x="1652" y="40"/>
                    <a:pt x="1644" y="45"/>
                  </a:cubicBezTo>
                  <a:cubicBezTo>
                    <a:pt x="1637" y="50"/>
                    <a:pt x="1616" y="68"/>
                    <a:pt x="1622" y="61"/>
                  </a:cubicBezTo>
                  <a:cubicBezTo>
                    <a:pt x="1627" y="56"/>
                    <a:pt x="1630" y="48"/>
                    <a:pt x="1637" y="45"/>
                  </a:cubicBezTo>
                  <a:cubicBezTo>
                    <a:pt x="1670" y="28"/>
                    <a:pt x="1667" y="51"/>
                    <a:pt x="1667" y="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CCF08F92-95F9-4928-8B37-EB851D25B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0" y="6022975"/>
              <a:ext cx="84138" cy="95250"/>
            </a:xfrm>
            <a:custGeom>
              <a:avLst/>
              <a:gdLst>
                <a:gd name="T0" fmla="*/ 2147483646 w 53"/>
                <a:gd name="T1" fmla="*/ 2147483646 h 60"/>
                <a:gd name="T2" fmla="*/ 2147483646 w 53"/>
                <a:gd name="T3" fmla="*/ 2147483646 h 60"/>
                <a:gd name="T4" fmla="*/ 0 w 53"/>
                <a:gd name="T5" fmla="*/ 0 h 60"/>
                <a:gd name="T6" fmla="*/ 0 60000 65536"/>
                <a:gd name="T7" fmla="*/ 0 60000 65536"/>
                <a:gd name="T8" fmla="*/ 0 60000 65536"/>
                <a:gd name="T9" fmla="*/ 0 w 53"/>
                <a:gd name="T10" fmla="*/ 0 h 60"/>
                <a:gd name="T11" fmla="*/ 53 w 53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60">
                  <a:moveTo>
                    <a:pt x="53" y="60"/>
                  </a:moveTo>
                  <a:cubicBezTo>
                    <a:pt x="36" y="49"/>
                    <a:pt x="19" y="40"/>
                    <a:pt x="7" y="22"/>
                  </a:cubicBezTo>
                  <a:cubicBezTo>
                    <a:pt x="3" y="16"/>
                    <a:pt x="0" y="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32">
              <a:extLst>
                <a:ext uri="{FF2B5EF4-FFF2-40B4-BE49-F238E27FC236}">
                  <a16:creationId xmlns:a16="http://schemas.microsoft.com/office/drawing/2014/main" id="{EBA8630E-0550-4645-971F-0DC4F9C4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26" y="5427663"/>
              <a:ext cx="574675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025DC885-9FCF-47B0-B1EC-4AD31477D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413" y="5834063"/>
              <a:ext cx="3032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/>
                <a:t>s</a:t>
              </a: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id="{FCEBD8E6-7237-41D7-90AB-6859FCEDA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801" y="4868863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/>
                <a:t>u</a:t>
              </a:r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7EFEAA39-966A-44DD-84BE-EA9682E73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924550"/>
              <a:ext cx="319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/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37">
                  <a:extLst>
                    <a:ext uri="{FF2B5EF4-FFF2-40B4-BE49-F238E27FC236}">
                      <a16:creationId xmlns:a16="http://schemas.microsoft.com/office/drawing/2014/main" id="{75067CE2-6D0E-4009-B979-AAE92EFB8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59600" y="5229225"/>
                  <a:ext cx="1141851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TW" sz="2200" dirty="0"/>
                </a:p>
              </p:txBody>
            </p:sp>
          </mc:Choice>
          <mc:Fallback xmlns="">
            <p:sp>
              <p:nvSpPr>
                <p:cNvPr id="17" name="Text Box 37">
                  <a:extLst>
                    <a:ext uri="{FF2B5EF4-FFF2-40B4-BE49-F238E27FC236}">
                      <a16:creationId xmlns:a16="http://schemas.microsoft.com/office/drawing/2014/main" id="{75067CE2-6D0E-4009-B979-AAE92EFB8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9600" y="5229225"/>
                  <a:ext cx="1141851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690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38">
                  <a:extLst>
                    <a:ext uri="{FF2B5EF4-FFF2-40B4-BE49-F238E27FC236}">
                      <a16:creationId xmlns:a16="http://schemas.microsoft.com/office/drawing/2014/main" id="{2F39FC81-BA35-44D1-B545-30E5C6422A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1400" y="4979989"/>
                  <a:ext cx="945131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(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𝑠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TW" sz="22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𝑢</m:t>
                      </m:r>
                    </m:oMath>
                  </a14:m>
                  <a:r>
                    <a:rPr lang="en-US" altLang="zh-TW" sz="2200" dirty="0">
                      <a:sym typeface="Symbol" panose="05050102010706020507" pitchFamily="18" charset="2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8" name="Text Box 38">
                  <a:extLst>
                    <a:ext uri="{FF2B5EF4-FFF2-40B4-BE49-F238E27FC236}">
                      <a16:creationId xmlns:a16="http://schemas.microsoft.com/office/drawing/2014/main" id="{2F39FC81-BA35-44D1-B545-30E5C6422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51400" y="4979989"/>
                  <a:ext cx="945131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641" t="-9859" r="-6410" b="-2816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39">
                  <a:extLst>
                    <a:ext uri="{FF2B5EF4-FFF2-40B4-BE49-F238E27FC236}">
                      <a16:creationId xmlns:a16="http://schemas.microsoft.com/office/drawing/2014/main" id="{B29B87C2-0C0C-42FB-97A4-6C0BE508B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56251" y="6165850"/>
                  <a:ext cx="1031180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(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TW" sz="2200" i="1" dirty="0" err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oMath>
                    </m:oMathPara>
                  </a14:m>
                  <a:endParaRPr lang="en-US" altLang="zh-TW" sz="2200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39">
                  <a:extLst>
                    <a:ext uri="{FF2B5EF4-FFF2-40B4-BE49-F238E27FC236}">
                      <a16:creationId xmlns:a16="http://schemas.microsoft.com/office/drawing/2014/main" id="{B29B87C2-0C0C-42FB-97A4-6C0BE508B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56251" y="6165850"/>
                  <a:ext cx="1031180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592" b="-185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152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Lemma 24.11 (Upper-bound property)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source vertex, and let the graph be initialized by INITIALIZE-SINGLE-SOURCE(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). Then,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Moreover,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, it never changes.</a:t>
                </a:r>
                <a:endParaRPr lang="en-US" altLang="zh-TW" sz="2400" b="1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Initially true 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and since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=0≥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843" t="-2151" r="-8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Upper-bound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813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667078-0F36-4411-9954-6E9B957F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419CC3-3B66-4F97-BB88-3CAC31F3535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86757"/>
                <a:ext cx="11563825" cy="4087191"/>
              </a:xfrm>
            </p:spPr>
            <p:txBody>
              <a:bodyPr/>
              <a:lstStyle/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there exists a vertex such that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zh-TW" alt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Without loss of generality,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first vertex for which this happens.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vertex that causes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change.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So,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zh-TW" alt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  <m:d>
                      <m:dPr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d>
                  </m:oMath>
                </a14:m>
                <a:b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14:m>
                  <m:oMath xmlns:m="http://schemas.openxmlformats.org/officeDocument/2006/math">
                    <m:r>
                      <a:rPr lang="zh-TW" altLang="en-US" b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(triangle inequality)</a:t>
                </a:r>
                <a:b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zh-TW" altLang="en-US" b="0" dirty="0">
                    <a:solidFill>
                      <a:prstClr val="black"/>
                    </a:solidFill>
                    <a:latin typeface="Calibri"/>
                  </a:rPr>
                  <a:t>  </a:t>
                </a:r>
                <a14:m>
                  <m:oMath xmlns:m="http://schemas.openxmlformats.org/officeDocument/2006/math"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is first violation)</a:t>
                </a:r>
                <a:b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  <a:r>
                  <a:rPr lang="pl-PL" altLang="zh-TW" b="0" dirty="0">
                    <a:solidFill>
                      <a:prstClr val="black"/>
                    </a:solidFill>
                    <a:latin typeface="Calibri"/>
                  </a:rPr>
                  <a:t> (Contradicts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Once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reaches </a:t>
                </a:r>
                <a14:m>
                  <m:oMath xmlns:m="http://schemas.openxmlformats.org/officeDocument/2006/math">
                    <m:r>
                      <a:rPr kumimoji="0" lang="el-GR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it never goes lower. It never goes up,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since relaxations only lower shortest-path estimates.                               </a:t>
                </a:r>
              </a:p>
              <a:p>
                <a:pPr marR="0" lvl="1" indent="-457200" algn="r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419CC3-3B66-4F97-BB88-3CAC31F35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86757"/>
                <a:ext cx="11563825" cy="4087191"/>
              </a:xfrm>
              <a:blipFill>
                <a:blip r:embed="rId2"/>
                <a:stretch>
                  <a:fillRect l="-843" t="-2090" r="-791" b="-5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1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Corollary 24.12 (No-path property)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Then, after the graph is initialized by INITIALIZE-SINGLE-SOURCE(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), we have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By the upper-bound property,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we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always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have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∞=</m:t>
                    </m:r>
                    <m:r>
                      <a:rPr lang="el-GR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US" altLang="zh-TW" sz="24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:r>
                  <a:rPr kumimoji="0" lang="en-US" altLang="zh-TW" sz="24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thus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0" lang="en-US" altLang="zh-TW" sz="24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indent="-533400" algn="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843" t="-2151" r="-1845" b="-10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No-path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18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5C644F-D06A-4280-A44C-12229C3F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7A7E2A-FCF2-4CB0-BBAA-73C98240F34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13390"/>
                <a:ext cx="11563825" cy="4672942"/>
              </a:xfrm>
            </p:spPr>
            <p:txBody>
              <a:bodyPr/>
              <a:lstStyle/>
              <a:p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Lemma 24.13</a:t>
                </a:r>
              </a:p>
              <a:p>
                <a:r>
                  <a:rPr lang="en-US" altLang="zh-TW" sz="2400" dirty="0">
                    <a:solidFill>
                      <a:prstClr val="black"/>
                    </a:solidFill>
                    <a:latin typeface="+mn-ea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by executing RELAX(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𝑤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), we have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.</a:t>
                </a:r>
              </a:p>
              <a:p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r>
                  <a:rPr lang="en-US" altLang="zh-TW" sz="2400" dirty="0">
                    <a:latin typeface="+mn-ea"/>
                    <a:ea typeface="+mn-ea"/>
                  </a:rPr>
                  <a:t>If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afterward. </a:t>
                </a:r>
              </a:p>
              <a:p>
                <a:endParaRPr lang="en-US" altLang="zh-TW" sz="2400" dirty="0">
                  <a:latin typeface="+mn-ea"/>
                  <a:ea typeface="+mn-ea"/>
                </a:endParaRPr>
              </a:p>
              <a:p>
                <a:r>
                  <a:rPr lang="en-US" altLang="zh-TW" sz="2400" dirty="0">
                    <a:latin typeface="+mn-ea"/>
                    <a:ea typeface="+mn-ea"/>
                  </a:rPr>
                  <a:t>If, instead,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just before the relaxation, then neither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nor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changes, and so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afterward.</a:t>
                </a:r>
                <a:endParaRPr lang="zh-TW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7A7E2A-FCF2-4CB0-BBAA-73C98240F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13390"/>
                <a:ext cx="11563825" cy="4672942"/>
              </a:xfrm>
              <a:blipFill>
                <a:blip r:embed="rId2"/>
                <a:stretch>
                  <a:fillRect l="-843" t="-130" r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0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to find the shortest route between two points on a map.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Input: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Directed graph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Weight function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0" lang="en-US" altLang="zh-TW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kumimoji="0" lang="en-US" altLang="zh-TW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weights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altLang="zh-TW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zh-TW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 b="-147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Shortest paths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Lemma 24.14 (Convergence property)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+mn-ea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be a source vertex, and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let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be a shortest path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for some vertices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Suppose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initialized by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INITIALIZE-SINGLE-SOURCE(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), and then a sequence of relaxation steps that includes the call </a:t>
                </a:r>
                <a:r>
                  <a:rPr lang="en-US" altLang="zh-TW" sz="2400" dirty="0">
                    <a:latin typeface="+mn-ea"/>
                  </a:rPr>
                  <a:t>RELAX(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>
                    <a:latin typeface="+mn-ea"/>
                  </a:rPr>
                  <a:t>) is executed on the edges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at any time prior to the call,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at all times after the call.</a:t>
                </a: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After relaxation: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(Lemma 24.13)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	 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+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	 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(lemma 24.1----- optimal substructure)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must have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         ■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843" t="-2151" b="-278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Convergence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25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858495" cy="3972204"/>
              </a:xfrm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Lemma 24.15 (Path-relaxation property)</a:t>
                </a: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+mn-ea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+mn-ea"/>
                    <a:ea typeface="+mn-ea"/>
                  </a:rPr>
                  <a:t> </a:t>
                </a:r>
                <a:r>
                  <a:rPr lang="en-US" altLang="zh-TW" sz="2400" dirty="0">
                    <a:latin typeface="+mn-ea"/>
                    <a:ea typeface="+mn-ea"/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,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be a source vertex.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Consider any 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shortest path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initialized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by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INITIALIZE-SINGLE-SOURCE(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 and then a sequence of relaxation steps occurs that includes,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in order, relaxing the edges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Calibri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after these relaxations and at all time afterward.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This property holds no mater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858495" cy="3972204"/>
              </a:xfrm>
              <a:blipFill>
                <a:blip r:embed="rId2"/>
                <a:stretch>
                  <a:fillRect l="-898" t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 relaxation 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40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9F1CF6-4508-4FB3-BBC5-CB3D9333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1F6F6B-AEB0-4FDB-B152-5754E788BB6F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04513"/>
                <a:ext cx="11563825" cy="443883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: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Induction to show that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after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is relaxed.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Basis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: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= 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 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Inductive step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: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	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	Relax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	By Convergence Property,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𝛿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afterward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never changes.</a:t>
                </a:r>
              </a:p>
              <a:p>
                <a:endParaRPr lang="zh-TW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1F6F6B-AEB0-4FDB-B152-5754E788B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04513"/>
                <a:ext cx="11563825" cy="4438835"/>
              </a:xfrm>
              <a:blipFill>
                <a:blip r:embed="rId2"/>
                <a:stretch>
                  <a:fillRect l="-843" t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410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2205872"/>
                <a:ext cx="9171333" cy="3590536"/>
              </a:xfrm>
            </p:spPr>
            <p:txBody>
              <a:bodyPr/>
              <a:lstStyle/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=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  <a:sym typeface="Symbol" panose="05050102010706020507" pitchFamily="18" charset="2"/>
                </a:endParaRPr>
              </a:p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=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kumimoji="0" lang="en-US" altLang="zh-TW" sz="2400" b="0" i="1" u="none" strike="noStrike" kern="1200" cap="none" spc="0" normalizeH="0" baseline="-2500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</m:oMath>
                </a14:m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  <a:sym typeface="Symbol" panose="05050102010706020507" pitchFamily="18" charset="2"/>
                </a:endParaRPr>
              </a:p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=(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2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2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3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)=(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3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</a:b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　　　　　　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</a:b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　　　　　　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</a:b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　　　　　　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.</a:t>
                </a:r>
              </a:p>
              <a:p>
                <a:pPr marL="457200" lvl="0" indent="-457200" algn="l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=(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)=(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 baseline="-2500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2205872"/>
                <a:ext cx="9171333" cy="3590536"/>
              </a:xfrm>
              <a:blipFill>
                <a:blip r:embed="rId2"/>
                <a:stretch>
                  <a:fillRect l="-931" t="-1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7EDC77F-C87F-4849-A00E-608F42D9C3F9}"/>
              </a:ext>
            </a:extLst>
          </p:cNvPr>
          <p:cNvGrpSpPr/>
          <p:nvPr/>
        </p:nvGrpSpPr>
        <p:grpSpPr>
          <a:xfrm>
            <a:off x="2094621" y="1207630"/>
            <a:ext cx="5870575" cy="601662"/>
            <a:chOff x="2135189" y="1773238"/>
            <a:chExt cx="5870575" cy="601662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A0B9481-D26B-4939-9DE4-FA3004847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25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3F18268-795A-4A5B-AC21-79744AD9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68644F2-6D70-4D6E-8FE0-2399C35F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26F57B9-7D27-4DA6-9B77-B3AC9D813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59B5FDC-1F14-4BA2-BCF2-DBB2E65C6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1773238"/>
              <a:ext cx="217488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980B1FB-305F-4859-A432-18F15297E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9214" y="1773238"/>
              <a:ext cx="217487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5FF34C05-9BFD-4D14-886F-25B7F4B4F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13000" y="1881188"/>
              <a:ext cx="71913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469206EB-846E-4DDF-B64D-5D2763BCCFDE}"/>
                </a:ext>
              </a:extLst>
            </p:cNvPr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3348039" y="1881188"/>
              <a:ext cx="71913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02A576A1-7E72-4B96-9E67-9ADEFF74D8F0}"/>
                </a:ext>
              </a:extLst>
            </p:cNvPr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4284663" y="1881188"/>
              <a:ext cx="79216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>
              <a:extLst>
                <a:ext uri="{FF2B5EF4-FFF2-40B4-BE49-F238E27FC236}">
                  <a16:creationId xmlns:a16="http://schemas.microsoft.com/office/drawing/2014/main" id="{FB5465AD-0D67-4B8A-84BE-A3C7D292C733}"/>
                </a:ext>
              </a:extLst>
            </p:cNvPr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6948489" y="1881188"/>
              <a:ext cx="7207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B3506F39-0E34-46D9-AE98-1FD3D7F6C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14" y="1846264"/>
              <a:ext cx="73025" cy="714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A376F144-76D9-4F35-B78C-2E3224CC8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6" y="1846264"/>
              <a:ext cx="73025" cy="714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9A9CACF1-EC77-4C59-A61F-BA8F3EF6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176" y="1846264"/>
              <a:ext cx="73025" cy="714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74920AC0-E0ED-41C5-B1EA-262CFE608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189" y="1892300"/>
              <a:ext cx="420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baseline="-25000"/>
                <a:t>0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5C24AB1-26D0-4B82-86F7-F0882C86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225" y="1892300"/>
              <a:ext cx="420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baseline="-25000"/>
                <a:t>1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3E603683-4093-4A13-A438-A89483935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850" y="1892300"/>
              <a:ext cx="4206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baseline="-25000"/>
                <a:t>2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912CB051-1868-4075-B57D-01FBB2B85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914" y="1892300"/>
              <a:ext cx="420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baseline="-25000"/>
                <a:t>3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027808B-52E3-4CAB-A4B4-24547190B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0675" y="1917700"/>
              <a:ext cx="579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/>
                <a:t>v</a:t>
              </a:r>
              <a:r>
                <a:rPr lang="en-US" altLang="zh-TW" sz="2400" i="1" baseline="-25000"/>
                <a:t>k</a:t>
              </a:r>
              <a:r>
                <a:rPr lang="en-US" altLang="zh-TW" sz="2400" baseline="-25000"/>
                <a:t>-1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E22CB57D-CCD9-4F71-9C59-59ACCC38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189" y="1917700"/>
              <a:ext cx="409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 dirty="0" err="1"/>
                <a:t>v</a:t>
              </a:r>
              <a:r>
                <a:rPr lang="en-US" altLang="zh-TW" sz="2400" i="1" baseline="-25000" dirty="0" err="1"/>
                <a:t>k</a:t>
              </a:r>
              <a:endParaRPr lang="en-US" altLang="zh-TW" sz="24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93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3C8421-3F0D-414D-B21B-93C43A6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720243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The Bellman-Ford algorithm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268DC-FE27-45B3-890C-F7D2F2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59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Allows negative-weight edges.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Computes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l-GR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∈ </m:t>
                    </m:r>
                    <m:r>
                      <a:rPr kumimoji="0" lang="en-US" altLang="zh-TW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𝑽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Returns TRUE if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 negative-weight cycles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reachable from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FALSE otherwise.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The Bellman-Ford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12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Core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The first </a:t>
                </a:r>
                <a:r>
                  <a:rPr kumimoji="0" lang="en-US" altLang="zh-TW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loop relaxes all edges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times.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𝑽𝑬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Wingdings" panose="05000000000000000000" pitchFamily="2" charset="2"/>
                  </a:rPr>
                  <a:t>.</a:t>
                </a: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864" b="-4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8041AD-B37C-4714-B241-D8AFB3CE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6" y="497149"/>
            <a:ext cx="11656433" cy="43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= 1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endParaRPr lang="en-US" altLang="zh-TW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880633C1-F291-40AC-91B6-CCD613C0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63" y="24005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pic>
        <p:nvPicPr>
          <p:cNvPr id="6" name="Picture 7" descr="123">
            <a:extLst>
              <a:ext uri="{FF2B5EF4-FFF2-40B4-BE49-F238E27FC236}">
                <a16:creationId xmlns:a16="http://schemas.microsoft.com/office/drawing/2014/main" id="{DBF0965B-96EA-4B31-960B-82299B98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4354725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8">
            <a:extLst>
              <a:ext uri="{FF2B5EF4-FFF2-40B4-BE49-F238E27FC236}">
                <a16:creationId xmlns:a16="http://schemas.microsoft.com/office/drawing/2014/main" id="{C6E5579A-99D0-4DA6-9401-634A04F1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1321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527FB60B-8276-42C2-8127-BCB4F647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3480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BDE0737-73A9-400F-B637-E5DEE0F9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1321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CFF57D2-3416-4C45-BC6D-CE351AD9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3480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AutoShape 12">
            <a:extLst>
              <a:ext uri="{FF2B5EF4-FFF2-40B4-BE49-F238E27FC236}">
                <a16:creationId xmlns:a16="http://schemas.microsoft.com/office/drawing/2014/main" id="{2AA22BAB-4850-4D49-9E5A-524CA5570349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3409B900-4355-4EF4-BA0F-F27732EB050C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5">
            <a:extLst>
              <a:ext uri="{FF2B5EF4-FFF2-40B4-BE49-F238E27FC236}">
                <a16:creationId xmlns:a16="http://schemas.microsoft.com/office/drawing/2014/main" id="{D2A95837-C9E7-4E30-9DC8-F280806A7371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8258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9D71F849-C7AD-446C-A709-F503BDAEFCB4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3956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18D2AC10-968E-4533-A75B-0E20D218E4A8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7512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2">
            <a:extLst>
              <a:ext uri="{FF2B5EF4-FFF2-40B4-BE49-F238E27FC236}">
                <a16:creationId xmlns:a16="http://schemas.microsoft.com/office/drawing/2014/main" id="{E8E1D3D8-DAD8-42FA-8E1E-519708BE7FF1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751225"/>
            <a:ext cx="1946275" cy="198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3">
            <a:extLst>
              <a:ext uri="{FF2B5EF4-FFF2-40B4-BE49-F238E27FC236}">
                <a16:creationId xmlns:a16="http://schemas.microsoft.com/office/drawing/2014/main" id="{B2B537CB-D002-4EDF-9B57-3AD46F93D746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751225"/>
            <a:ext cx="2020888" cy="180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4">
            <a:extLst>
              <a:ext uri="{FF2B5EF4-FFF2-40B4-BE49-F238E27FC236}">
                <a16:creationId xmlns:a16="http://schemas.microsoft.com/office/drawing/2014/main" id="{7FC8709C-8593-4CAB-B8BA-234099B21234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732425"/>
            <a:ext cx="18716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5">
            <a:extLst>
              <a:ext uri="{FF2B5EF4-FFF2-40B4-BE49-F238E27FC236}">
                <a16:creationId xmlns:a16="http://schemas.microsoft.com/office/drawing/2014/main" id="{5EF38A8D-9FC6-4761-8C30-FF7459D500E1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8258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6">
            <a:extLst>
              <a:ext uri="{FF2B5EF4-FFF2-40B4-BE49-F238E27FC236}">
                <a16:creationId xmlns:a16="http://schemas.microsoft.com/office/drawing/2014/main" id="{474B86BD-8021-4760-A003-69A6231876D5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652925"/>
            <a:ext cx="3671887" cy="1079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7">
            <a:extLst>
              <a:ext uri="{FF2B5EF4-FFF2-40B4-BE49-F238E27FC236}">
                <a16:creationId xmlns:a16="http://schemas.microsoft.com/office/drawing/2014/main" id="{24A07A48-6069-4694-9EEF-5BA76CBD3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37" y="1582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6</a:t>
            </a: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33962C85-B862-474B-9E05-61F3F939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12" y="32641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24CC70BD-031E-4F74-983C-EB976A1D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24" y="23274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8</a:t>
            </a: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128538EE-5D18-430E-B8A2-8436E1C2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67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9</a:t>
            </a:r>
          </a:p>
        </p:txBody>
      </p:sp>
      <p:sp>
        <p:nvSpPr>
          <p:cNvPr id="25" name="Text Box 31">
            <a:extLst>
              <a:ext uri="{FF2B5EF4-FFF2-40B4-BE49-F238E27FC236}">
                <a16:creationId xmlns:a16="http://schemas.microsoft.com/office/drawing/2014/main" id="{EC39951C-BA25-49EE-85BE-6CFE7C4C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0228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7D24451A-B46E-46E5-B21F-9B13ACFA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949" y="2735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-4</a:t>
            </a:r>
          </a:p>
        </p:txBody>
      </p:sp>
      <p:sp>
        <p:nvSpPr>
          <p:cNvPr id="27" name="Text Box 33">
            <a:extLst>
              <a:ext uri="{FF2B5EF4-FFF2-40B4-BE49-F238E27FC236}">
                <a16:creationId xmlns:a16="http://schemas.microsoft.com/office/drawing/2014/main" id="{E88332F8-0070-42C0-BC08-C7301A8BF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2" y="20147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-3</a:t>
            </a:r>
          </a:p>
        </p:txBody>
      </p:sp>
      <p:sp>
        <p:nvSpPr>
          <p:cNvPr id="28" name="Text Box 34">
            <a:extLst>
              <a:ext uri="{FF2B5EF4-FFF2-40B4-BE49-F238E27FC236}">
                <a16:creationId xmlns:a16="http://schemas.microsoft.com/office/drawing/2014/main" id="{C22D57DE-CA88-45B6-9BC8-D7E9C76BA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0066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5</a:t>
            </a:r>
          </a:p>
        </p:txBody>
      </p:sp>
      <p:sp>
        <p:nvSpPr>
          <p:cNvPr id="29" name="Text Box 35">
            <a:extLst>
              <a:ext uri="{FF2B5EF4-FFF2-40B4-BE49-F238E27FC236}">
                <a16:creationId xmlns:a16="http://schemas.microsoft.com/office/drawing/2014/main" id="{4AD7CD9A-95F8-431F-A040-735006C3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67978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-2</a:t>
            </a:r>
          </a:p>
        </p:txBody>
      </p:sp>
      <p:sp>
        <p:nvSpPr>
          <p:cNvPr id="30" name="Text Box 36">
            <a:extLst>
              <a:ext uri="{FF2B5EF4-FFF2-40B4-BE49-F238E27FC236}">
                <a16:creationId xmlns:a16="http://schemas.microsoft.com/office/drawing/2014/main" id="{A50BB4EF-08FF-48CB-BB1B-23523F89C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12" y="240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31" name="Text Box 37">
            <a:extLst>
              <a:ext uri="{FF2B5EF4-FFF2-40B4-BE49-F238E27FC236}">
                <a16:creationId xmlns:a16="http://schemas.microsoft.com/office/drawing/2014/main" id="{685DBBBE-5F4D-404F-A7B6-221B267C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199" y="240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32" name="Text Box 38">
            <a:extLst>
              <a:ext uri="{FF2B5EF4-FFF2-40B4-BE49-F238E27FC236}">
                <a16:creationId xmlns:a16="http://schemas.microsoft.com/office/drawing/2014/main" id="{3E48243A-8EFB-46EF-9AB0-28BD6027C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3" y="1319425"/>
            <a:ext cx="40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9">
            <a:extLst>
              <a:ext uri="{FF2B5EF4-FFF2-40B4-BE49-F238E27FC236}">
                <a16:creationId xmlns:a16="http://schemas.microsoft.com/office/drawing/2014/main" id="{A5F2CD18-A508-4F30-9116-190F1AD3E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338" y="3454612"/>
            <a:ext cx="40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40">
            <a:extLst>
              <a:ext uri="{FF2B5EF4-FFF2-40B4-BE49-F238E27FC236}">
                <a16:creationId xmlns:a16="http://schemas.microsoft.com/office/drawing/2014/main" id="{E9314C9B-BD02-43B8-9A79-0786C3E1F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099" y="1295612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41">
            <a:extLst>
              <a:ext uri="{FF2B5EF4-FFF2-40B4-BE49-F238E27FC236}">
                <a16:creationId xmlns:a16="http://schemas.microsoft.com/office/drawing/2014/main" id="{88B60207-795D-4371-8A79-0D05325C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824" y="3480012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42">
            <a:extLst>
              <a:ext uri="{FF2B5EF4-FFF2-40B4-BE49-F238E27FC236}">
                <a16:creationId xmlns:a16="http://schemas.microsoft.com/office/drawing/2014/main" id="{D004097D-EC1B-4F7E-849B-B20D355D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87" y="2327488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s</a:t>
            </a:r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2B036696-6767-4830-9E79-E25A8ABC3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75" y="800313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t</a:t>
            </a:r>
          </a:p>
        </p:txBody>
      </p:sp>
      <p:sp>
        <p:nvSpPr>
          <p:cNvPr id="38" name="Text Box 44">
            <a:extLst>
              <a:ext uri="{FF2B5EF4-FFF2-40B4-BE49-F238E27FC236}">
                <a16:creationId xmlns:a16="http://schemas.microsoft.com/office/drawing/2014/main" id="{D080FF04-1B4E-420A-9019-1B61A59D9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687" y="3897525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y</a:t>
            </a:r>
          </a:p>
        </p:txBody>
      </p:sp>
      <p:sp>
        <p:nvSpPr>
          <p:cNvPr id="39" name="Text Box 45">
            <a:extLst>
              <a:ext uri="{FF2B5EF4-FFF2-40B4-BE49-F238E27FC236}">
                <a16:creationId xmlns:a16="http://schemas.microsoft.com/office/drawing/2014/main" id="{985FA63E-41B1-45E9-84A7-A5A5C99D5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99" y="8003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x</a:t>
            </a:r>
          </a:p>
        </p:txBody>
      </p:sp>
      <p:sp>
        <p:nvSpPr>
          <p:cNvPr id="40" name="Text Box 46">
            <a:extLst>
              <a:ext uri="{FF2B5EF4-FFF2-40B4-BE49-F238E27FC236}">
                <a16:creationId xmlns:a16="http://schemas.microsoft.com/office/drawing/2014/main" id="{CF33B45D-541E-4DB0-8798-663C45868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00" y="391181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z</a:t>
            </a:r>
          </a:p>
        </p:txBody>
      </p:sp>
      <p:cxnSp>
        <p:nvCxnSpPr>
          <p:cNvPr id="41" name="AutoShape 84">
            <a:extLst>
              <a:ext uri="{FF2B5EF4-FFF2-40B4-BE49-F238E27FC236}">
                <a16:creationId xmlns:a16="http://schemas.microsoft.com/office/drawing/2014/main" id="{377ABF3A-E57D-4929-863C-92FF53D3365F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395625"/>
            <a:ext cx="2020888" cy="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86">
            <a:extLst>
              <a:ext uri="{FF2B5EF4-FFF2-40B4-BE49-F238E27FC236}">
                <a16:creationId xmlns:a16="http://schemas.microsoft.com/office/drawing/2014/main" id="{77FA0983-AB88-4AEA-BE2B-54E016B0CD34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751225"/>
            <a:ext cx="2020888" cy="18034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87">
            <a:extLst>
              <a:ext uri="{FF2B5EF4-FFF2-40B4-BE49-F238E27FC236}">
                <a16:creationId xmlns:a16="http://schemas.microsoft.com/office/drawing/2014/main" id="{28116ACE-1265-42BC-B683-D12E327880CA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825838"/>
            <a:ext cx="0" cy="1654175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88">
            <a:extLst>
              <a:ext uri="{FF2B5EF4-FFF2-40B4-BE49-F238E27FC236}">
                <a16:creationId xmlns:a16="http://schemas.microsoft.com/office/drawing/2014/main" id="{83E75C75-DD77-4C86-BE77-7AD6FC232A19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751225"/>
            <a:ext cx="2020888" cy="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89">
            <a:extLst>
              <a:ext uri="{FF2B5EF4-FFF2-40B4-BE49-F238E27FC236}">
                <a16:creationId xmlns:a16="http://schemas.microsoft.com/office/drawing/2014/main" id="{B05AC49E-123C-4F52-8A28-58D4E83F7F3C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751225"/>
            <a:ext cx="1946275" cy="19812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90">
            <a:extLst>
              <a:ext uri="{FF2B5EF4-FFF2-40B4-BE49-F238E27FC236}">
                <a16:creationId xmlns:a16="http://schemas.microsoft.com/office/drawing/2014/main" id="{BA8F0F72-0954-41C9-AE31-36B18B82F779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732425"/>
            <a:ext cx="1871662" cy="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91">
            <a:extLst>
              <a:ext uri="{FF2B5EF4-FFF2-40B4-BE49-F238E27FC236}">
                <a16:creationId xmlns:a16="http://schemas.microsoft.com/office/drawing/2014/main" id="{5B32066A-1B6D-4E6B-A5F7-6B121E75D04A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825838"/>
            <a:ext cx="0" cy="1654175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92">
            <a:extLst>
              <a:ext uri="{FF2B5EF4-FFF2-40B4-BE49-F238E27FC236}">
                <a16:creationId xmlns:a16="http://schemas.microsoft.com/office/drawing/2014/main" id="{C4E7A23C-2282-45B9-B64A-102BEA42D527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652925"/>
            <a:ext cx="3671887" cy="10795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93">
            <a:extLst>
              <a:ext uri="{FF2B5EF4-FFF2-40B4-BE49-F238E27FC236}">
                <a16:creationId xmlns:a16="http://schemas.microsoft.com/office/drawing/2014/main" id="{03A86ACD-99EC-4293-A3A4-2A800549693E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95">
            <a:extLst>
              <a:ext uri="{FF2B5EF4-FFF2-40B4-BE49-F238E27FC236}">
                <a16:creationId xmlns:a16="http://schemas.microsoft.com/office/drawing/2014/main" id="{45C687F6-7066-45E3-BD4A-92CA81C4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3019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1" name="AutoShape 96">
            <a:extLst>
              <a:ext uri="{FF2B5EF4-FFF2-40B4-BE49-F238E27FC236}">
                <a16:creationId xmlns:a16="http://schemas.microsoft.com/office/drawing/2014/main" id="{80C4E266-ADEB-4109-A9DD-0704ED4D20D8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97">
            <a:extLst>
              <a:ext uri="{FF2B5EF4-FFF2-40B4-BE49-F238E27FC236}">
                <a16:creationId xmlns:a16="http://schemas.microsoft.com/office/drawing/2014/main" id="{211D8CAB-C37C-4F65-83DF-6D3603563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34800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24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0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=2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anose="020B0604030504040204" pitchFamily="34" charset="-120"/>
                  <a:cs typeface="+mn-cs"/>
                  <a:sym typeface="Symbol" panose="05050102010706020507" pitchFamily="18" charset="2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DFB6C51D-DA19-4CC8-BF1E-B6F4AC98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63" y="24005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pic>
        <p:nvPicPr>
          <p:cNvPr id="6" name="Picture 5" descr="123">
            <a:extLst>
              <a:ext uri="{FF2B5EF4-FFF2-40B4-BE49-F238E27FC236}">
                <a16:creationId xmlns:a16="http://schemas.microsoft.com/office/drawing/2014/main" id="{C7B1C2FB-00A9-4639-9A3D-9CB55658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4354725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6E1A87-45AD-445C-A181-800685A93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1321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A6C3AC-932C-4592-B08E-F4955677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3480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48E5E-F42E-447C-A09E-16E4D7B5A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1321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902F18-3278-4774-B8A7-DDA98AB2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34800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AABECF07-4063-42B3-B8E3-D8595D92A6AA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466A395F-2992-4979-A482-3F3496BA7843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F77A9B4E-A1AA-4765-A861-A0AD5030C7E8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8258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3C157801-8723-4987-ADC9-26BA8A05C94D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3956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5E224EF9-17E8-424B-A0CE-6E8E74D047BB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7512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7D4893F0-A2D3-4877-A592-20B079AE06A4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751225"/>
            <a:ext cx="1946275" cy="198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553954BB-D020-499E-B306-0620120413DC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751225"/>
            <a:ext cx="2020888" cy="180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35A553A4-6D98-452C-B094-CCD1DCC2946F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732425"/>
            <a:ext cx="18716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8774FC70-FA25-4DCE-A6C3-C0C08BBBFD3B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8258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484340DE-1A11-4564-83CE-1F5B843D6335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652925"/>
            <a:ext cx="3671887" cy="1079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0">
            <a:extLst>
              <a:ext uri="{FF2B5EF4-FFF2-40B4-BE49-F238E27FC236}">
                <a16:creationId xmlns:a16="http://schemas.microsoft.com/office/drawing/2014/main" id="{3BBA0D30-0E72-484E-8B31-B0647342E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37" y="1582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6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EAAC2F34-8790-4F67-A603-FEFD6EB9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12" y="32641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BCABB9A1-4331-4C94-9C00-56B0A832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24" y="23274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8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46332D4F-FA43-438C-ADCB-64D98CE1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67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9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496471EF-4626-4E74-9C5C-5D684A8E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0228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3830BD33-2D77-44E4-9F39-9C1D20D1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949" y="2735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-4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0D6B187-EF72-4B53-B9A6-71ED517E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2" y="20147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-3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CB128404-5BC0-4092-B34D-2E51A1A18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0066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5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E0809046-C0CF-472D-85CA-C895BA825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67978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-2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70A96729-1265-47B8-A9EB-CF2DB22D5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12" y="240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7FC41E1-4B96-443D-80AE-E973B39A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199" y="2400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F3FD16D3-DCE5-4C16-BA4B-F852A5759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099" y="1295612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C89569D8-D9E7-4F88-90C1-E98EF2DB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824" y="3480012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3916EE97-7785-4632-A331-7D32E75D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87" y="2327488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s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DB4B90D1-C659-4FC6-97D5-501659E30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75" y="800313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t</a:t>
            </a: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7BBE0514-12C8-4481-B32B-961294C50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687" y="3897525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y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E75FAD8B-F4BF-4538-808B-CE63FB4F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99" y="8003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x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B9A749C2-00D4-4212-93D3-97D4C75F2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00" y="391181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z</a:t>
            </a:r>
          </a:p>
        </p:txBody>
      </p:sp>
      <p:cxnSp>
        <p:nvCxnSpPr>
          <p:cNvPr id="39" name="AutoShape 40">
            <a:extLst>
              <a:ext uri="{FF2B5EF4-FFF2-40B4-BE49-F238E27FC236}">
                <a16:creationId xmlns:a16="http://schemas.microsoft.com/office/drawing/2014/main" id="{44D0F110-2F76-41A5-A813-82B044814C8B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395625"/>
            <a:ext cx="2020888" cy="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">
            <a:extLst>
              <a:ext uri="{FF2B5EF4-FFF2-40B4-BE49-F238E27FC236}">
                <a16:creationId xmlns:a16="http://schemas.microsoft.com/office/drawing/2014/main" id="{4C498D89-63B6-4887-8E7B-9F50C877CBCF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751225"/>
            <a:ext cx="2020888" cy="18034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2">
            <a:extLst>
              <a:ext uri="{FF2B5EF4-FFF2-40B4-BE49-F238E27FC236}">
                <a16:creationId xmlns:a16="http://schemas.microsoft.com/office/drawing/2014/main" id="{7960AC90-3E22-40A1-A872-33AC6CA1DEDE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825838"/>
            <a:ext cx="0" cy="1654175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3">
            <a:extLst>
              <a:ext uri="{FF2B5EF4-FFF2-40B4-BE49-F238E27FC236}">
                <a16:creationId xmlns:a16="http://schemas.microsoft.com/office/drawing/2014/main" id="{66F13510-0A45-4D8A-B049-178CA0BE40E8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751225"/>
            <a:ext cx="2020888" cy="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17889669-F1E9-45B0-B701-B72C8C595D05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751225"/>
            <a:ext cx="1946275" cy="19812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5">
            <a:extLst>
              <a:ext uri="{FF2B5EF4-FFF2-40B4-BE49-F238E27FC236}">
                <a16:creationId xmlns:a16="http://schemas.microsoft.com/office/drawing/2014/main" id="{D0764E75-7787-4F2D-BC50-07BC95CF7FD6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732425"/>
            <a:ext cx="1871662" cy="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6">
            <a:extLst>
              <a:ext uri="{FF2B5EF4-FFF2-40B4-BE49-F238E27FC236}">
                <a16:creationId xmlns:a16="http://schemas.microsoft.com/office/drawing/2014/main" id="{C11BBCF7-46B1-4FB7-956E-3B8DB6AEF487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825838"/>
            <a:ext cx="0" cy="1654175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7">
            <a:extLst>
              <a:ext uri="{FF2B5EF4-FFF2-40B4-BE49-F238E27FC236}">
                <a16:creationId xmlns:a16="http://schemas.microsoft.com/office/drawing/2014/main" id="{78980670-3838-4246-867E-22479F06ABD7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652925"/>
            <a:ext cx="3671887" cy="10795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2DB09556-B7CF-473B-BE3F-66AA21AC54D1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49">
            <a:extLst>
              <a:ext uri="{FF2B5EF4-FFF2-40B4-BE49-F238E27FC236}">
                <a16:creationId xmlns:a16="http://schemas.microsoft.com/office/drawing/2014/main" id="{1172FD78-6BBA-4441-83F2-489E90847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295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49" name="AutoShape 50">
            <a:extLst>
              <a:ext uri="{FF2B5EF4-FFF2-40B4-BE49-F238E27FC236}">
                <a16:creationId xmlns:a16="http://schemas.microsoft.com/office/drawing/2014/main" id="{312F007F-ED0F-46A2-BA36-532C6B05565B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51">
            <a:extLst>
              <a:ext uri="{FF2B5EF4-FFF2-40B4-BE49-F238E27FC236}">
                <a16:creationId xmlns:a16="http://schemas.microsoft.com/office/drawing/2014/main" id="{00DBF481-7FD1-4C13-BB17-1A5A493BF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34800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7</a:t>
            </a:r>
          </a:p>
        </p:txBody>
      </p:sp>
      <p:sp>
        <p:nvSpPr>
          <p:cNvPr id="51" name="Text Box 52">
            <a:extLst>
              <a:ext uri="{FF2B5EF4-FFF2-40B4-BE49-F238E27FC236}">
                <a16:creationId xmlns:a16="http://schemas.microsoft.com/office/drawing/2014/main" id="{E5F480D2-5D63-4D81-94FA-97571782A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662" y="1325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id="{D7373445-6C49-424E-92E3-04A77B98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34863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3" name="Text Box 54">
            <a:extLst>
              <a:ext uri="{FF2B5EF4-FFF2-40B4-BE49-F238E27FC236}">
                <a16:creationId xmlns:a16="http://schemas.microsoft.com/office/drawing/2014/main" id="{5FB01B39-7DE4-46AD-8B9A-129980F3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1319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54" name="AutoShape 46">
            <a:extLst>
              <a:ext uri="{FF2B5EF4-FFF2-40B4-BE49-F238E27FC236}">
                <a16:creationId xmlns:a16="http://schemas.microsoft.com/office/drawing/2014/main" id="{133C2C7D-DF37-4326-9664-5D50F13DFC6F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573425"/>
            <a:ext cx="1370013" cy="9017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5">
            <a:extLst>
              <a:ext uri="{FF2B5EF4-FFF2-40B4-BE49-F238E27FC236}">
                <a16:creationId xmlns:a16="http://schemas.microsoft.com/office/drawing/2014/main" id="{CB636848-9B89-4F05-80CE-2AA2D2BC85DD}"/>
              </a:ext>
            </a:extLst>
          </p:cNvPr>
          <p:cNvCxnSpPr>
            <a:cxnSpLocks noChangeShapeType="1"/>
            <a:stCxn id="4" idx="5"/>
          </p:cNvCxnSpPr>
          <p:nvPr/>
        </p:nvCxnSpPr>
        <p:spPr bwMode="auto">
          <a:xfrm>
            <a:off x="4157575" y="2830725"/>
            <a:ext cx="1370013" cy="9017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819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1" grpId="0"/>
      <p:bldP spid="51" grpId="1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=3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anose="020B0604030504040204" pitchFamily="34" charset="-120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98B5F145-D4E5-4044-8811-94C146FF778E}"/>
              </a:ext>
            </a:extLst>
          </p:cNvPr>
          <p:cNvCxnSpPr>
            <a:cxnSpLocks noChangeShapeType="1"/>
            <a:stCxn id="7" idx="7"/>
            <a:endCxn id="9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44">
            <a:extLst>
              <a:ext uri="{FF2B5EF4-FFF2-40B4-BE49-F238E27FC236}">
                <a16:creationId xmlns:a16="http://schemas.microsoft.com/office/drawing/2014/main" id="{1715934E-0D72-4F7B-9348-DAE2830678E1}"/>
              </a:ext>
            </a:extLst>
          </p:cNvPr>
          <p:cNvCxnSpPr>
            <a:cxnSpLocks noChangeShapeType="1"/>
            <a:stCxn id="7" idx="7"/>
            <a:endCxn id="9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4">
            <a:extLst>
              <a:ext uri="{FF2B5EF4-FFF2-40B4-BE49-F238E27FC236}">
                <a16:creationId xmlns:a16="http://schemas.microsoft.com/office/drawing/2014/main" id="{EE40A6C4-ECC4-402E-8463-11068BFF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63" y="25366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pic>
        <p:nvPicPr>
          <p:cNvPr id="8" name="Picture 5" descr="123">
            <a:extLst>
              <a:ext uri="{FF2B5EF4-FFF2-40B4-BE49-F238E27FC236}">
                <a16:creationId xmlns:a16="http://schemas.microsoft.com/office/drawing/2014/main" id="{A7F64923-67CD-425C-9BDA-489BC839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4490825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6">
            <a:extLst>
              <a:ext uri="{FF2B5EF4-FFF2-40B4-BE49-F238E27FC236}">
                <a16:creationId xmlns:a16="http://schemas.microsoft.com/office/drawing/2014/main" id="{E6F6D837-96E1-41D6-8822-58B9BB17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1457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13F3F98F-C936-4EDC-8324-CBC4A555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3616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D73392F-66E1-4F11-870B-9473712E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1457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799C0004-4F6E-4A0A-803E-33139FE9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3616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0A3AF564-A82B-47D8-8C0D-3152BB2D15DB}"/>
              </a:ext>
            </a:extLst>
          </p:cNvPr>
          <p:cNvCxnSpPr>
            <a:cxnSpLocks noChangeShapeType="1"/>
            <a:stCxn id="7" idx="5"/>
            <a:endCxn id="10" idx="2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BE3AFF2D-A051-4F9F-A363-2A6EA3D2F57F}"/>
              </a:ext>
            </a:extLst>
          </p:cNvPr>
          <p:cNvCxnSpPr>
            <a:cxnSpLocks noChangeShapeType="1"/>
            <a:stCxn id="9" idx="4"/>
            <a:endCxn id="10" idx="0"/>
          </p:cNvCxnSpPr>
          <p:nvPr/>
        </p:nvCxnSpPr>
        <p:spPr bwMode="auto">
          <a:xfrm>
            <a:off x="5779999" y="19619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9A9D751B-496E-4D00-A4E2-F6B279CB31EF}"/>
              </a:ext>
            </a:extLst>
          </p:cNvPr>
          <p:cNvCxnSpPr>
            <a:cxnSpLocks noChangeShapeType="1"/>
            <a:stCxn id="9" idx="7"/>
            <a:endCxn id="11" idx="1"/>
          </p:cNvCxnSpPr>
          <p:nvPr/>
        </p:nvCxnSpPr>
        <p:spPr bwMode="auto">
          <a:xfrm>
            <a:off x="5957799" y="15317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975E83DD-CEE8-43D7-B687-B926C4FC126E}"/>
              </a:ext>
            </a:extLst>
          </p:cNvPr>
          <p:cNvCxnSpPr>
            <a:cxnSpLocks noChangeShapeType="1"/>
            <a:stCxn id="11" idx="3"/>
            <a:endCxn id="9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0F800F8C-AA49-4EFE-A220-7D9A0F58F38F}"/>
              </a:ext>
            </a:extLst>
          </p:cNvPr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E1FFD050-CD61-4421-9714-B56E31793F5F}"/>
              </a:ext>
            </a:extLst>
          </p:cNvPr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5957799" y="1887325"/>
            <a:ext cx="2020888" cy="180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9315ABA4-0466-48C3-AF8C-4BF68D9B9887}"/>
              </a:ext>
            </a:extLst>
          </p:cNvPr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6032412" y="3868525"/>
            <a:ext cx="18716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A04AB2BD-5CB7-4D82-BE3C-681386E820C4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8156487" y="19619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29E948D1-D7A2-4B04-9234-5D45F54362A9}"/>
              </a:ext>
            </a:extLst>
          </p:cNvPr>
          <p:cNvCxnSpPr>
            <a:cxnSpLocks noChangeShapeType="1"/>
            <a:stCxn id="12" idx="2"/>
            <a:endCxn id="7" idx="6"/>
          </p:cNvCxnSpPr>
          <p:nvPr/>
        </p:nvCxnSpPr>
        <p:spPr bwMode="auto">
          <a:xfrm flipH="1" flipV="1">
            <a:off x="4232188" y="2789025"/>
            <a:ext cx="3671887" cy="1079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2C922B9A-0B94-431F-96E1-605E2170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37" y="1719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6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CE988188-E15D-4A62-B8A9-825794A7A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12" y="34002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5E9DE696-2FEA-4DFF-A579-D8D6F0A0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24" y="24635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8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7C1EC59-1E30-4246-A6AE-8ACDC8DEB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80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9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A827D054-97A7-4007-AC54-2A5120CC6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1589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84DAA255-7B93-4D96-AED6-FE722256E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949" y="28715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-4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3D5E93F9-2254-46B4-9C0F-00C78BF3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2" y="21508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0B58DB41-FC3F-4788-AA94-8A38956F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1427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5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3DBAF3E1-4AB8-4790-94E4-81F3D1D2F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81588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2233111E-C404-4F74-9594-2B2A4BB45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12" y="253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9A93074-AA35-42B9-B19D-380412606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199" y="253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2945470E-3DC6-41D5-939F-A4B27DF25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87" y="2463588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s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274994F4-CC19-41F7-8BF2-589B8EAB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75" y="936413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t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3F4C3B1A-9F83-4E11-9120-FC0AA741F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687" y="4033625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y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F21194E6-E2EB-4364-83E9-5938377A0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99" y="9364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x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A4F6C25D-9013-4BAC-9917-1C8B5F752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00" y="404791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z</a:t>
            </a:r>
          </a:p>
        </p:txBody>
      </p:sp>
      <p:cxnSp>
        <p:nvCxnSpPr>
          <p:cNvPr id="38" name="AutoShape 38">
            <a:extLst>
              <a:ext uri="{FF2B5EF4-FFF2-40B4-BE49-F238E27FC236}">
                <a16:creationId xmlns:a16="http://schemas.microsoft.com/office/drawing/2014/main" id="{CD8C8F86-FF48-4E54-ABFA-825D49A370F2}"/>
              </a:ext>
            </a:extLst>
          </p:cNvPr>
          <p:cNvCxnSpPr>
            <a:cxnSpLocks noChangeShapeType="1"/>
            <a:stCxn id="9" idx="7"/>
            <a:endCxn id="11" idx="1"/>
          </p:cNvCxnSpPr>
          <p:nvPr/>
        </p:nvCxnSpPr>
        <p:spPr bwMode="auto">
          <a:xfrm>
            <a:off x="5957799" y="1531725"/>
            <a:ext cx="2020888" cy="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9">
            <a:extLst>
              <a:ext uri="{FF2B5EF4-FFF2-40B4-BE49-F238E27FC236}">
                <a16:creationId xmlns:a16="http://schemas.microsoft.com/office/drawing/2014/main" id="{BC996B95-70E4-42CC-9723-2B02F5AEF68D}"/>
              </a:ext>
            </a:extLst>
          </p:cNvPr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5957799" y="1887325"/>
            <a:ext cx="2020888" cy="18034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0">
            <a:extLst>
              <a:ext uri="{FF2B5EF4-FFF2-40B4-BE49-F238E27FC236}">
                <a16:creationId xmlns:a16="http://schemas.microsoft.com/office/drawing/2014/main" id="{3E391BA3-7B90-4815-81EF-657A39AD5298}"/>
              </a:ext>
            </a:extLst>
          </p:cNvPr>
          <p:cNvCxnSpPr>
            <a:cxnSpLocks noChangeShapeType="1"/>
            <a:stCxn id="9" idx="4"/>
            <a:endCxn id="10" idx="0"/>
          </p:cNvCxnSpPr>
          <p:nvPr/>
        </p:nvCxnSpPr>
        <p:spPr bwMode="auto">
          <a:xfrm>
            <a:off x="5779999" y="1961938"/>
            <a:ext cx="0" cy="1654175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1">
            <a:extLst>
              <a:ext uri="{FF2B5EF4-FFF2-40B4-BE49-F238E27FC236}">
                <a16:creationId xmlns:a16="http://schemas.microsoft.com/office/drawing/2014/main" id="{C2E34C6E-6CE8-404A-8977-ACA1A15FE8F7}"/>
              </a:ext>
            </a:extLst>
          </p:cNvPr>
          <p:cNvCxnSpPr>
            <a:cxnSpLocks noChangeShapeType="1"/>
            <a:stCxn id="11" idx="3"/>
            <a:endCxn id="9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2">
            <a:extLst>
              <a:ext uri="{FF2B5EF4-FFF2-40B4-BE49-F238E27FC236}">
                <a16:creationId xmlns:a16="http://schemas.microsoft.com/office/drawing/2014/main" id="{EE9732D8-576B-40E6-A70F-801F1BE6A0A4}"/>
              </a:ext>
            </a:extLst>
          </p:cNvPr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3">
            <a:extLst>
              <a:ext uri="{FF2B5EF4-FFF2-40B4-BE49-F238E27FC236}">
                <a16:creationId xmlns:a16="http://schemas.microsoft.com/office/drawing/2014/main" id="{C6B281E5-2861-45EE-A2A5-D52D9E3E3331}"/>
              </a:ext>
            </a:extLst>
          </p:cNvPr>
          <p:cNvCxnSpPr>
            <a:cxnSpLocks noChangeShapeType="1"/>
            <a:stCxn id="10" idx="6"/>
            <a:endCxn id="12" idx="2"/>
          </p:cNvCxnSpPr>
          <p:nvPr/>
        </p:nvCxnSpPr>
        <p:spPr bwMode="auto">
          <a:xfrm>
            <a:off x="6032412" y="3868525"/>
            <a:ext cx="1871662" cy="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2F767D7C-3A2A-4F18-A1DE-D8E32BB19E46}"/>
              </a:ext>
            </a:extLst>
          </p:cNvPr>
          <p:cNvCxnSpPr>
            <a:cxnSpLocks noChangeShapeType="1"/>
            <a:stCxn id="12" idx="0"/>
            <a:endCxn id="11" idx="4"/>
          </p:cNvCxnSpPr>
          <p:nvPr/>
        </p:nvCxnSpPr>
        <p:spPr bwMode="auto">
          <a:xfrm flipV="1">
            <a:off x="8156487" y="1961938"/>
            <a:ext cx="0" cy="1654175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5">
            <a:extLst>
              <a:ext uri="{FF2B5EF4-FFF2-40B4-BE49-F238E27FC236}">
                <a16:creationId xmlns:a16="http://schemas.microsoft.com/office/drawing/2014/main" id="{EF41BB4E-E431-4E89-ACBD-0230F694FE15}"/>
              </a:ext>
            </a:extLst>
          </p:cNvPr>
          <p:cNvCxnSpPr>
            <a:cxnSpLocks noChangeShapeType="1"/>
            <a:stCxn id="12" idx="2"/>
            <a:endCxn id="7" idx="6"/>
          </p:cNvCxnSpPr>
          <p:nvPr/>
        </p:nvCxnSpPr>
        <p:spPr bwMode="auto">
          <a:xfrm flipH="1" flipV="1">
            <a:off x="4232188" y="2789025"/>
            <a:ext cx="3671887" cy="10795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7">
            <a:extLst>
              <a:ext uri="{FF2B5EF4-FFF2-40B4-BE49-F238E27FC236}">
                <a16:creationId xmlns:a16="http://schemas.microsoft.com/office/drawing/2014/main" id="{4B28B703-EF75-429B-AA37-5B7FCDCEF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431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BDFF7478-2793-4C8A-8488-88622DB8A5A8}"/>
              </a:ext>
            </a:extLst>
          </p:cNvPr>
          <p:cNvCxnSpPr>
            <a:cxnSpLocks noChangeShapeType="1"/>
            <a:stCxn id="7" idx="5"/>
            <a:endCxn id="10" idx="2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49">
            <a:extLst>
              <a:ext uri="{FF2B5EF4-FFF2-40B4-BE49-F238E27FC236}">
                <a16:creationId xmlns:a16="http://schemas.microsoft.com/office/drawing/2014/main" id="{5363C4B6-B972-462C-BEB1-5BF796551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36161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3F8ABB42-392E-4620-A09E-CCF47DB57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36224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0" name="Text Box 52">
            <a:extLst>
              <a:ext uri="{FF2B5EF4-FFF2-40B4-BE49-F238E27FC236}">
                <a16:creationId xmlns:a16="http://schemas.microsoft.com/office/drawing/2014/main" id="{1EC81090-CE12-4FB2-8566-5FCB7B1FE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1455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5C6E5535-EA8F-4128-B269-28340F80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431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52" name="AutoShape 40">
            <a:extLst>
              <a:ext uri="{FF2B5EF4-FFF2-40B4-BE49-F238E27FC236}">
                <a16:creationId xmlns:a16="http://schemas.microsoft.com/office/drawing/2014/main" id="{9589DC98-24DC-4BEF-8C66-964767728CA7}"/>
              </a:ext>
            </a:extLst>
          </p:cNvPr>
          <p:cNvCxnSpPr>
            <a:cxnSpLocks noChangeShapeType="1"/>
            <a:stCxn id="9" idx="5"/>
            <a:endCxn id="12" idx="1"/>
          </p:cNvCxnSpPr>
          <p:nvPr/>
        </p:nvCxnSpPr>
        <p:spPr bwMode="auto">
          <a:xfrm>
            <a:off x="5957799" y="1887325"/>
            <a:ext cx="2020888" cy="18034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89">
            <a:extLst>
              <a:ext uri="{FF2B5EF4-FFF2-40B4-BE49-F238E27FC236}">
                <a16:creationId xmlns:a16="http://schemas.microsoft.com/office/drawing/2014/main" id="{90CADFB0-B697-455D-8592-3B1F9F1803C4}"/>
              </a:ext>
            </a:extLst>
          </p:cNvPr>
          <p:cNvCxnSpPr>
            <a:cxnSpLocks noChangeShapeType="1"/>
            <a:stCxn id="10" idx="6"/>
            <a:endCxn id="11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6">
            <a:extLst>
              <a:ext uri="{FF2B5EF4-FFF2-40B4-BE49-F238E27FC236}">
                <a16:creationId xmlns:a16="http://schemas.microsoft.com/office/drawing/2014/main" id="{3212DDE0-2E67-47A2-8A85-6DD13441DE86}"/>
              </a:ext>
            </a:extLst>
          </p:cNvPr>
          <p:cNvCxnSpPr>
            <a:cxnSpLocks noChangeShapeType="1"/>
            <a:stCxn id="7" idx="7"/>
            <a:endCxn id="9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5">
            <a:extLst>
              <a:ext uri="{FF2B5EF4-FFF2-40B4-BE49-F238E27FC236}">
                <a16:creationId xmlns:a16="http://schemas.microsoft.com/office/drawing/2014/main" id="{B67261A8-93AD-48C1-9A14-E528895CCD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Shortest-path weight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altLang="zh-TW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kumimoji="0" lang="en-US" altLang="zh-TW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TW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↝</m:t>
                                    </m:r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there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exists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TW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path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↝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Shortest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any path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B2C5D545-20BC-4F15-BBF6-E43D504FF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0509" y="2456304"/>
                <a:ext cx="3798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B2C5D545-20BC-4F15-BBF6-E43D504FF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0509" y="2456304"/>
                <a:ext cx="37984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81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 =4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軟正黑體" panose="020B0604030504040204" pitchFamily="34" charset="-120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39DD315-18C5-4D1F-99C3-D3BE9B3B8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363" y="25366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pic>
        <p:nvPicPr>
          <p:cNvPr id="6" name="Picture 5" descr="123">
            <a:extLst>
              <a:ext uri="{FF2B5EF4-FFF2-40B4-BE49-F238E27FC236}">
                <a16:creationId xmlns:a16="http://schemas.microsoft.com/office/drawing/2014/main" id="{B55800A0-9D46-4FDE-83EA-956F2F9C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4490825"/>
            <a:ext cx="78486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B4251C-F924-481A-9746-2D4AE9C4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1457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E4C01E-826A-4AD7-9111-D76E9CE4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588" y="3616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E16C13-821F-4361-AA9D-65EEF81FC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1457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3D80F7-3994-4BD4-9169-D1195872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75" y="361611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3151A1E6-20EC-4837-8D6F-5EB36C119052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A138B362-168F-469D-8878-FE837B73D43E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B21F9033-3C0C-4F38-8772-98A3B075185C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9619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22CBA6A8-914A-4DBD-9AB5-42B331EA6364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5317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402919A3-B371-4BC9-9A04-030AAC109CAE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B0E3AA11-896D-4722-8D76-128FF257092C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E0ABCD54-B11E-4B04-86A2-273FF61BFDF3}"/>
              </a:ext>
            </a:extLst>
          </p:cNvPr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957799" y="1887325"/>
            <a:ext cx="2020888" cy="180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28BA46F5-913D-46C8-A572-087F2C1291BF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868525"/>
            <a:ext cx="18716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216D9767-F3F2-4598-88A7-818CCCF57E10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961938"/>
            <a:ext cx="0" cy="165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DE2295EB-FC26-4BD1-B40C-3F42C02364AA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789025"/>
            <a:ext cx="3671887" cy="1079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0">
            <a:extLst>
              <a:ext uri="{FF2B5EF4-FFF2-40B4-BE49-F238E27FC236}">
                <a16:creationId xmlns:a16="http://schemas.microsoft.com/office/drawing/2014/main" id="{79159829-805D-4496-B3FA-F41AF322E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337" y="1719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6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091C4180-AAB8-4880-8C34-5066C8DD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112" y="34002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E032E07-18AC-4D76-915D-9F06ADA7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524" y="24635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8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BF7C745-1B2B-4434-8A12-CC9A94C93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80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9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03DB019-AB5A-4782-9CC0-93A54806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574" y="31589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C8A48062-0FA1-43CC-883C-456ED295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949" y="28715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-4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6A34717-32B0-4124-A201-2B8A14878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112" y="21508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-3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BC73924-8DAE-4F29-930C-36FF998F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14278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5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534B5CB1-31D2-4F30-BECC-61BAC73B7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949" y="1815887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-2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5C2B790-079A-4325-A351-0890175B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12" y="253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7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F150C1E7-6A82-4232-A110-2DD6AE1C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199" y="2536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BCBF4382-EC61-49FE-8651-96F8643F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687" y="2463588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s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A50E982A-AFC1-4656-A0D2-A1045051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75" y="936413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t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118A0F5E-7BB0-40DD-A8AA-9723646F0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687" y="4033625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y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0C1B6BB7-4F1C-4E28-B147-9DE260AA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199" y="936413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x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4B214DED-1AB8-4FC9-A22D-64772F9D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00" y="4047913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i="1"/>
              <a:t>z</a:t>
            </a:r>
          </a:p>
        </p:txBody>
      </p: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740A8EEA-B990-424F-A34E-D0A9C3438E26}"/>
              </a:ext>
            </a:extLst>
          </p:cNvPr>
          <p:cNvCxnSpPr>
            <a:cxnSpLocks noChangeShapeType="1"/>
            <a:stCxn id="7" idx="7"/>
            <a:endCxn id="9" idx="1"/>
          </p:cNvCxnSpPr>
          <p:nvPr/>
        </p:nvCxnSpPr>
        <p:spPr bwMode="auto">
          <a:xfrm>
            <a:off x="5957799" y="1531725"/>
            <a:ext cx="2020888" cy="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BA2E954C-C1DA-47B1-A09E-F4CAF5A501A1}"/>
              </a:ext>
            </a:extLst>
          </p:cNvPr>
          <p:cNvCxnSpPr>
            <a:cxnSpLocks noChangeShapeType="1"/>
            <a:stCxn id="7" idx="5"/>
          </p:cNvCxnSpPr>
          <p:nvPr/>
        </p:nvCxnSpPr>
        <p:spPr bwMode="auto">
          <a:xfrm>
            <a:off x="5957799" y="1887325"/>
            <a:ext cx="2019300" cy="18034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AC14C19D-CF93-4074-A9DD-F21F70BA4F16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5779999" y="1961938"/>
            <a:ext cx="0" cy="1654175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2F35E19C-BB52-42FA-8FCC-A59203646C5A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1270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1F52D72B-EC5B-485D-9CBF-7C93F2FEDF78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1270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1">
            <a:extLst>
              <a:ext uri="{FF2B5EF4-FFF2-40B4-BE49-F238E27FC236}">
                <a16:creationId xmlns:a16="http://schemas.microsoft.com/office/drawing/2014/main" id="{B183AC62-E487-49F6-AE82-ED8492328FF8}"/>
              </a:ext>
            </a:extLst>
          </p:cNvPr>
          <p:cNvCxnSpPr>
            <a:cxnSpLocks noChangeShapeType="1"/>
            <a:stCxn id="8" idx="6"/>
            <a:endCxn id="10" idx="2"/>
          </p:cNvCxnSpPr>
          <p:nvPr/>
        </p:nvCxnSpPr>
        <p:spPr bwMode="auto">
          <a:xfrm>
            <a:off x="6032412" y="3868525"/>
            <a:ext cx="1871662" cy="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2">
            <a:extLst>
              <a:ext uri="{FF2B5EF4-FFF2-40B4-BE49-F238E27FC236}">
                <a16:creationId xmlns:a16="http://schemas.microsoft.com/office/drawing/2014/main" id="{FC0C1DA7-428D-4C86-92F0-81B1B14417F9}"/>
              </a:ext>
            </a:extLst>
          </p:cNvPr>
          <p:cNvCxnSpPr>
            <a:cxnSpLocks noChangeShapeType="1"/>
            <a:stCxn id="10" idx="0"/>
            <a:endCxn id="9" idx="4"/>
          </p:cNvCxnSpPr>
          <p:nvPr/>
        </p:nvCxnSpPr>
        <p:spPr bwMode="auto">
          <a:xfrm flipV="1">
            <a:off x="8156487" y="1961938"/>
            <a:ext cx="0" cy="1654175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3">
            <a:extLst>
              <a:ext uri="{FF2B5EF4-FFF2-40B4-BE49-F238E27FC236}">
                <a16:creationId xmlns:a16="http://schemas.microsoft.com/office/drawing/2014/main" id="{97538572-51F2-413F-8923-C9297B6BA679}"/>
              </a:ext>
            </a:extLst>
          </p:cNvPr>
          <p:cNvCxnSpPr>
            <a:cxnSpLocks noChangeShapeType="1"/>
            <a:stCxn id="10" idx="2"/>
            <a:endCxn id="4" idx="6"/>
          </p:cNvCxnSpPr>
          <p:nvPr/>
        </p:nvCxnSpPr>
        <p:spPr bwMode="auto">
          <a:xfrm flipH="1" flipV="1">
            <a:off x="4232188" y="2789025"/>
            <a:ext cx="3671887" cy="10795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6">
            <a:extLst>
              <a:ext uri="{FF2B5EF4-FFF2-40B4-BE49-F238E27FC236}">
                <a16:creationId xmlns:a16="http://schemas.microsoft.com/office/drawing/2014/main" id="{425D4BC4-BE8F-48F1-9A9F-2900723210C5}"/>
              </a:ext>
            </a:extLst>
          </p:cNvPr>
          <p:cNvCxnSpPr>
            <a:cxnSpLocks noChangeShapeType="1"/>
            <a:stCxn id="4" idx="5"/>
            <a:endCxn id="8" idx="2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7">
            <a:extLst>
              <a:ext uri="{FF2B5EF4-FFF2-40B4-BE49-F238E27FC236}">
                <a16:creationId xmlns:a16="http://schemas.microsoft.com/office/drawing/2014/main" id="{00EE236D-CED6-438B-8299-03EE4B383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36161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8270FA30-6C57-44FC-98A8-796504F5C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36224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2FD73B99-64FC-4D84-A7E1-0A1CDF5D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912" y="1455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418CA528-DEF8-4C27-BF69-5EDF98E40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612" y="1431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428820D5-40CB-43BA-BFDD-59B08986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662" y="3616112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ym typeface="Symbol" panose="05050102010706020507" pitchFamily="18" charset="2"/>
              </a:rPr>
              <a:t>-2</a:t>
            </a:r>
          </a:p>
        </p:txBody>
      </p:sp>
      <p:cxnSp>
        <p:nvCxnSpPr>
          <p:cNvPr id="51" name="AutoShape 41">
            <a:extLst>
              <a:ext uri="{FF2B5EF4-FFF2-40B4-BE49-F238E27FC236}">
                <a16:creationId xmlns:a16="http://schemas.microsoft.com/office/drawing/2014/main" id="{ACEC5FA0-FB09-4715-8B19-3B44E0A8377E}"/>
              </a:ext>
            </a:extLst>
          </p:cNvPr>
          <p:cNvCxnSpPr>
            <a:cxnSpLocks noChangeShapeType="1"/>
            <a:stCxn id="7" idx="5"/>
          </p:cNvCxnSpPr>
          <p:nvPr/>
        </p:nvCxnSpPr>
        <p:spPr bwMode="auto">
          <a:xfrm>
            <a:off x="5957799" y="1887325"/>
            <a:ext cx="2019300" cy="18034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3">
            <a:extLst>
              <a:ext uri="{FF2B5EF4-FFF2-40B4-BE49-F238E27FC236}">
                <a16:creationId xmlns:a16="http://schemas.microsoft.com/office/drawing/2014/main" id="{28C67534-D6EB-41DC-B65A-28C179AB69BE}"/>
              </a:ext>
            </a:extLst>
          </p:cNvPr>
          <p:cNvCxnSpPr>
            <a:cxnSpLocks noChangeShapeType="1"/>
            <a:stCxn id="9" idx="3"/>
            <a:endCxn id="7" idx="5"/>
          </p:cNvCxnSpPr>
          <p:nvPr/>
        </p:nvCxnSpPr>
        <p:spPr bwMode="auto">
          <a:xfrm flipH="1">
            <a:off x="5957799" y="1887325"/>
            <a:ext cx="2020888" cy="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1">
            <a:extLst>
              <a:ext uri="{FF2B5EF4-FFF2-40B4-BE49-F238E27FC236}">
                <a16:creationId xmlns:a16="http://schemas.microsoft.com/office/drawing/2014/main" id="{8BB25982-579C-4576-9F6E-B45FD6B02E8B}"/>
              </a:ext>
            </a:extLst>
          </p:cNvPr>
          <p:cNvCxnSpPr>
            <a:cxnSpLocks noChangeShapeType="1"/>
            <a:stCxn id="8" idx="6"/>
            <a:endCxn id="9" idx="3"/>
          </p:cNvCxnSpPr>
          <p:nvPr/>
        </p:nvCxnSpPr>
        <p:spPr bwMode="auto">
          <a:xfrm flipV="1">
            <a:off x="6032413" y="1887325"/>
            <a:ext cx="1946275" cy="19812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6">
            <a:extLst>
              <a:ext uri="{FF2B5EF4-FFF2-40B4-BE49-F238E27FC236}">
                <a16:creationId xmlns:a16="http://schemas.microsoft.com/office/drawing/2014/main" id="{6D16A0FD-D6FA-4F5B-AC5D-306231B9121A}"/>
              </a:ext>
            </a:extLst>
          </p:cNvPr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4157575" y="1709525"/>
            <a:ext cx="1370013" cy="9017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5">
            <a:extLst>
              <a:ext uri="{FF2B5EF4-FFF2-40B4-BE49-F238E27FC236}">
                <a16:creationId xmlns:a16="http://schemas.microsoft.com/office/drawing/2014/main" id="{A33E8C11-9D1C-4AED-98A8-5CB0F4424E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7575" y="2966825"/>
            <a:ext cx="1370013" cy="901700"/>
          </a:xfrm>
          <a:prstGeom prst="straightConnector1">
            <a:avLst/>
          </a:prstGeom>
          <a:noFill/>
          <a:ln w="127000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369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Values you get on each pass and how quickly it converges depends on order of relaxation.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guaranteed to converge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𝑽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passes, assuming no negative-weight cycles.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19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40296A-D29E-4E5D-968B-D1BC8680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800313"/>
            <a:ext cx="34671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319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149622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Use path-relaxation property.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reachable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let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 shortest path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acyclic, it has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edges, so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Each iteration of the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loop relaxes all edges:</a:t>
                </a:r>
              </a:p>
              <a:p>
                <a:pPr marL="1295400" lvl="2" indent="-3810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First iteration relaxes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Second iteration relaxes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</m:sub>
                    </m:sSub>
                    <m:sSub>
                      <m:sSubPr>
                        <m:ctrlP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k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 iteration relaxes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−1, </m:t>
                        </m:r>
                      </m:sub>
                    </m:sSub>
                    <m:sSub>
                      <m:sSubPr>
                        <m:ctrlP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By the path-relaxation property,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1496223" cy="4996095"/>
              </a:xfrm>
              <a:blipFill>
                <a:blip r:embed="rId2"/>
                <a:stretch>
                  <a:fillRect l="-954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5992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about the TRUE/FALSE return value?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there is no negative-weight cycle reachable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At termination, 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)∈ </m:t>
                    </m:r>
                    <m:r>
                      <a:rPr kumimoji="0" lang="en-US" altLang="zh-TW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𝑬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	              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+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(triangle inequality)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+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So BELLMAN-FORD returns TRUE.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19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684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+mn-lt"/>
                  </a:rPr>
                  <a:t>Now suppose there exists negative-weight cycle</a:t>
                </a:r>
                <a:br>
                  <a:rPr lang="en-US" altLang="zh-TW" sz="2400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+mn-lt"/>
                  </a:rPr>
                  <a:t>, reachable from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400" dirty="0">
                    <a:latin typeface="+mn-lt"/>
                  </a:rPr>
                  <a:t>.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en-US" altLang="zh-TW" sz="2400" dirty="0">
                    <a:latin typeface="+mn-lt"/>
                  </a:rPr>
                  <a:t> 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Suppose (for contradiction) that BELLMAN-FORD returns TRUE.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2400" dirty="0">
                    <a:latin typeface="+mn-lt"/>
                  </a:rPr>
                  <a:t>  </a:t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sum around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altLang="zh-TW" sz="2400" dirty="0">
                    <a:latin typeface="+mn-lt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br>
                  <a:rPr lang="en-US" altLang="zh-TW" sz="24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TW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zh-TW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zh-TW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zh-TW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TW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931" t="-122" b="-41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46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1563826" cy="3994664"/>
              </a:xfrm>
            </p:spPr>
            <p:txBody>
              <a:bodyPr/>
              <a:lstStyle/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Each vertex appears once in each summation</a:t>
                </a:r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⇒ </a:t>
                </a:r>
                <a14:m>
                  <m:oMath xmlns:m="http://schemas.openxmlformats.org/officeDocument/2006/math">
                    <m:r>
                      <a:rPr lang="en-US" altLang="zh-TW" b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This contradicts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being a negative-weight cycle!            </a:t>
                </a:r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914400" marR="0" lvl="1" indent="-457200" algn="r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1563826" cy="3994664"/>
              </a:xfrm>
              <a:blipFill>
                <a:blip r:embed="rId2"/>
                <a:stretch>
                  <a:fillRect l="-843" t="-2137" r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72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3C8421-3F0D-414D-B21B-93C43A6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720243" cy="14923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Single-source shortest paths in a directed acyclic graph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268DC-FE27-45B3-890C-F7D2F2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05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B1F3B-533C-4DCF-BA35-AFDD8E93F7F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1744"/>
            <a:ext cx="11563825" cy="397220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Since a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dag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, we’re guaranteed no negative-weight cycles.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424102" cy="868517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Single-source shortest paths in a directed acyclic graph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FFDD91-B62C-494F-BCBB-192F9475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2533690"/>
            <a:ext cx="11859491" cy="29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6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).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197" t="-2595" b="-59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C0D488C-54EA-4867-84B2-3A12FA43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4" y="2516123"/>
            <a:ext cx="7489825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83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2C12641-753C-437F-9E90-094DDDD20DAD}"/>
              </a:ext>
            </a:extLst>
          </p:cNvPr>
          <p:cNvSpPr/>
          <p:nvPr/>
        </p:nvSpPr>
        <p:spPr>
          <a:xfrm>
            <a:off x="2279650" y="29606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1161E61-013E-4A8B-847A-F26A4F438B51}"/>
              </a:ext>
            </a:extLst>
          </p:cNvPr>
          <p:cNvSpPr/>
          <p:nvPr/>
        </p:nvSpPr>
        <p:spPr>
          <a:xfrm>
            <a:off x="3698875" y="29606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2B35E18-08A2-49F0-A42A-48EA8138CCED}"/>
              </a:ext>
            </a:extLst>
          </p:cNvPr>
          <p:cNvSpPr/>
          <p:nvPr/>
        </p:nvSpPr>
        <p:spPr>
          <a:xfrm>
            <a:off x="5116513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  <a:endParaRPr lang="zh-TW" altLang="en-US" sz="2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3E1420A-7004-4E87-8EE6-65151C626C5F}"/>
              </a:ext>
            </a:extLst>
          </p:cNvPr>
          <p:cNvSpPr/>
          <p:nvPr/>
        </p:nvSpPr>
        <p:spPr>
          <a:xfrm>
            <a:off x="6535738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  <a:endParaRPr lang="zh-TW" altLang="en-US" sz="2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362FD77-75D4-4EFF-9F99-217A83AA550D}"/>
              </a:ext>
            </a:extLst>
          </p:cNvPr>
          <p:cNvSpPr/>
          <p:nvPr/>
        </p:nvSpPr>
        <p:spPr>
          <a:xfrm>
            <a:off x="7964488" y="2962275"/>
            <a:ext cx="539750" cy="541338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8D1787A-F11F-44EB-B90A-38262186316C}"/>
              </a:ext>
            </a:extLst>
          </p:cNvPr>
          <p:cNvSpPr/>
          <p:nvPr/>
        </p:nvSpPr>
        <p:spPr>
          <a:xfrm>
            <a:off x="9372600" y="29733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∞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95A44C-3E19-427B-A139-5615D5E6E98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819401" y="3230563"/>
            <a:ext cx="8794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543013E-E59F-4970-8E88-E775503A332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238625" y="3230563"/>
            <a:ext cx="877888" cy="63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C263C97-E9DF-4FC7-80EA-E3BAE1E8B4D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656264" y="3236913"/>
            <a:ext cx="8794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F21150C-6E42-4C67-A539-AF5454BF339B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7075488" y="3233739"/>
            <a:ext cx="889000" cy="31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A0AF40A-8E54-4E63-9731-7BB365BEF0E9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504238" y="3233739"/>
            <a:ext cx="868362" cy="95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28">
            <a:extLst>
              <a:ext uri="{FF2B5EF4-FFF2-40B4-BE49-F238E27FC236}">
                <a16:creationId xmlns:a16="http://schemas.microsoft.com/office/drawing/2014/main" id="{8FCEF3FA-4D7B-4E5A-93E7-DBFFE0FA79BF}"/>
              </a:ext>
            </a:extLst>
          </p:cNvPr>
          <p:cNvCxnSpPr/>
          <p:nvPr/>
        </p:nvCxnSpPr>
        <p:spPr>
          <a:xfrm rot="5400000" flipH="1" flipV="1">
            <a:off x="5387182" y="1812132"/>
            <a:ext cx="12700" cy="2455863"/>
          </a:xfrm>
          <a:prstGeom prst="curvedConnector3">
            <a:avLst>
              <a:gd name="adj1" fmla="val 542268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33">
            <a:extLst>
              <a:ext uri="{FF2B5EF4-FFF2-40B4-BE49-F238E27FC236}">
                <a16:creationId xmlns:a16="http://schemas.microsoft.com/office/drawing/2014/main" id="{1C826B4F-EE91-46AF-8D33-6404E58B91FB}"/>
              </a:ext>
            </a:extLst>
          </p:cNvPr>
          <p:cNvCxnSpPr/>
          <p:nvPr/>
        </p:nvCxnSpPr>
        <p:spPr>
          <a:xfrm rot="5400000" flipH="1" flipV="1">
            <a:off x="8224044" y="1812132"/>
            <a:ext cx="12700" cy="2455862"/>
          </a:xfrm>
          <a:prstGeom prst="curvedConnector3">
            <a:avLst>
              <a:gd name="adj1" fmla="val 482268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47">
            <a:extLst>
              <a:ext uri="{FF2B5EF4-FFF2-40B4-BE49-F238E27FC236}">
                <a16:creationId xmlns:a16="http://schemas.microsoft.com/office/drawing/2014/main" id="{CE489C85-9863-42DC-9CFF-86CA5427842E}"/>
              </a:ext>
            </a:extLst>
          </p:cNvPr>
          <p:cNvCxnSpPr/>
          <p:nvPr/>
        </p:nvCxnSpPr>
        <p:spPr>
          <a:xfrm rot="16200000" flipH="1">
            <a:off x="3967957" y="2194719"/>
            <a:ext cx="12700" cy="2455863"/>
          </a:xfrm>
          <a:prstGeom prst="curvedConnector3">
            <a:avLst>
              <a:gd name="adj1" fmla="val 437268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48">
            <a:extLst>
              <a:ext uri="{FF2B5EF4-FFF2-40B4-BE49-F238E27FC236}">
                <a16:creationId xmlns:a16="http://schemas.microsoft.com/office/drawing/2014/main" id="{3775A9BC-124C-41AB-8FF9-3A0D784675F6}"/>
              </a:ext>
            </a:extLst>
          </p:cNvPr>
          <p:cNvCxnSpPr/>
          <p:nvPr/>
        </p:nvCxnSpPr>
        <p:spPr>
          <a:xfrm rot="16200000" flipH="1">
            <a:off x="6804819" y="2194719"/>
            <a:ext cx="12700" cy="2455862"/>
          </a:xfrm>
          <a:prstGeom prst="curvedConnector3">
            <a:avLst>
              <a:gd name="adj1" fmla="val 489768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60">
            <a:extLst>
              <a:ext uri="{FF2B5EF4-FFF2-40B4-BE49-F238E27FC236}">
                <a16:creationId xmlns:a16="http://schemas.microsoft.com/office/drawing/2014/main" id="{2DEC592A-8C87-4FE0-AEA0-757741EDFCA3}"/>
              </a:ext>
            </a:extLst>
          </p:cNvPr>
          <p:cNvCxnSpPr>
            <a:stCxn id="8" idx="5"/>
            <a:endCxn id="11" idx="4"/>
          </p:cNvCxnSpPr>
          <p:nvPr/>
        </p:nvCxnSpPr>
        <p:spPr>
          <a:xfrm rot="16200000" flipH="1">
            <a:off x="7566820" y="1437483"/>
            <a:ext cx="85725" cy="4065587"/>
          </a:xfrm>
          <a:prstGeom prst="curvedConnector3">
            <a:avLst>
              <a:gd name="adj1" fmla="val 1190925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67">
            <a:extLst>
              <a:ext uri="{FF2B5EF4-FFF2-40B4-BE49-F238E27FC236}">
                <a16:creationId xmlns:a16="http://schemas.microsoft.com/office/drawing/2014/main" id="{57E01CF0-F90C-4A52-A512-D7AA0772E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2849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5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3" name="文字方塊 68">
            <a:extLst>
              <a:ext uri="{FF2B5EF4-FFF2-40B4-BE49-F238E27FC236}">
                <a16:creationId xmlns:a16="http://schemas.microsoft.com/office/drawing/2014/main" id="{B95368F7-44BC-41EC-BA23-81D2A2C5A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4" y="284956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4" name="文字方塊 69">
            <a:extLst>
              <a:ext uri="{FF2B5EF4-FFF2-40B4-BE49-F238E27FC236}">
                <a16:creationId xmlns:a16="http://schemas.microsoft.com/office/drawing/2014/main" id="{5C5238AE-E70E-43A9-B158-763E74D4A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849563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7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5" name="文字方塊 70">
            <a:extLst>
              <a:ext uri="{FF2B5EF4-FFF2-40B4-BE49-F238E27FC236}">
                <a16:creationId xmlns:a16="http://schemas.microsoft.com/office/drawing/2014/main" id="{94A25EF2-C445-4097-AAD8-8EDEC7F7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1" y="2849563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-1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6" name="文字方塊 71">
            <a:extLst>
              <a:ext uri="{FF2B5EF4-FFF2-40B4-BE49-F238E27FC236}">
                <a16:creationId xmlns:a16="http://schemas.microsoft.com/office/drawing/2014/main" id="{2C5C655B-5A72-494F-B72B-04DEFEFB8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2849563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-2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7" name="文字方塊 72">
            <a:extLst>
              <a:ext uri="{FF2B5EF4-FFF2-40B4-BE49-F238E27FC236}">
                <a16:creationId xmlns:a16="http://schemas.microsoft.com/office/drawing/2014/main" id="{1241544A-0C40-48EA-84DA-15A9D00A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4" y="1979614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6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8" name="文字方塊 73">
            <a:extLst>
              <a:ext uri="{FF2B5EF4-FFF2-40B4-BE49-F238E27FC236}">
                <a16:creationId xmlns:a16="http://schemas.microsoft.com/office/drawing/2014/main" id="{8B476E66-4A56-4480-9CB5-C0C06985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25" y="1979614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1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9" name="文字方塊 74">
            <a:extLst>
              <a:ext uri="{FF2B5EF4-FFF2-40B4-BE49-F238E27FC236}">
                <a16:creationId xmlns:a16="http://schemas.microsoft.com/office/drawing/2014/main" id="{0A3B5503-5490-40C1-B3B1-2743A4FA8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36353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3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0" name="文字方塊 75">
            <a:extLst>
              <a:ext uri="{FF2B5EF4-FFF2-40B4-BE49-F238E27FC236}">
                <a16:creationId xmlns:a16="http://schemas.microsoft.com/office/drawing/2014/main" id="{ADDA0782-E78A-4A1D-B5F9-1701B4CD7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9" y="3635375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4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1" name="文字方塊 76">
            <a:extLst>
              <a:ext uri="{FF2B5EF4-FFF2-40B4-BE49-F238E27FC236}">
                <a16:creationId xmlns:a16="http://schemas.microsoft.com/office/drawing/2014/main" id="{1BEEDB14-C866-4C2D-BB75-5D96074B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36353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2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CC553DC-20DA-467F-B0E0-ADE2E7B80B43}"/>
              </a:ext>
            </a:extLst>
          </p:cNvPr>
          <p:cNvSpPr/>
          <p:nvPr/>
        </p:nvSpPr>
        <p:spPr>
          <a:xfrm>
            <a:off x="2279650" y="29606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TW" altLang="en-US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∞</a:t>
            </a:r>
          </a:p>
        </p:txBody>
      </p:sp>
      <p:sp>
        <p:nvSpPr>
          <p:cNvPr id="33" name="文字方塊 78">
            <a:extLst>
              <a:ext uri="{FF2B5EF4-FFF2-40B4-BE49-F238E27FC236}">
                <a16:creationId xmlns:a16="http://schemas.microsoft.com/office/drawing/2014/main" id="{CD558A16-22B3-4F4B-89D8-BAFC1036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25" y="2492376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r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4" name="文字方塊 79">
            <a:extLst>
              <a:ext uri="{FF2B5EF4-FFF2-40B4-BE49-F238E27FC236}">
                <a16:creationId xmlns:a16="http://schemas.microsoft.com/office/drawing/2014/main" id="{1DECA049-4385-4310-9F58-390EE2648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175" y="2492376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s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5" name="文字方塊 80">
            <a:extLst>
              <a:ext uri="{FF2B5EF4-FFF2-40B4-BE49-F238E27FC236}">
                <a16:creationId xmlns:a16="http://schemas.microsoft.com/office/drawing/2014/main" id="{A9F777AE-4DF9-4C71-A98F-E1CBF4FE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2492376"/>
            <a:ext cx="268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t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6" name="文字方塊 81">
            <a:extLst>
              <a:ext uri="{FF2B5EF4-FFF2-40B4-BE49-F238E27FC236}">
                <a16:creationId xmlns:a16="http://schemas.microsoft.com/office/drawing/2014/main" id="{BA325DC9-20CD-4A61-BBEB-268489AF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4" y="2492376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x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7" name="文字方塊 82">
            <a:extLst>
              <a:ext uri="{FF2B5EF4-FFF2-40B4-BE49-F238E27FC236}">
                <a16:creationId xmlns:a16="http://schemas.microsoft.com/office/drawing/2014/main" id="{2E7BCFC0-BD4F-477B-9BF3-C08DA5AD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151" y="2492376"/>
            <a:ext cx="32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y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8" name="文字方塊 83">
            <a:extLst>
              <a:ext uri="{FF2B5EF4-FFF2-40B4-BE49-F238E27FC236}">
                <a16:creationId xmlns:a16="http://schemas.microsoft.com/office/drawing/2014/main" id="{F3B2ADFB-6AB9-4F7A-A02C-84D419F8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075" y="2492376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cs typeface="Times New Roman" panose="02020603050405020304" pitchFamily="18" charset="0"/>
              </a:rPr>
              <a:t>z</a:t>
            </a:r>
            <a:endParaRPr lang="zh-TW" altLang="en-US" sz="1800" b="1" i="1">
              <a:cs typeface="Times New Roman" panose="02020603050405020304" pitchFamily="18" charset="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F06A9D8-B8BC-4D05-AC09-BF2503D1551C}"/>
              </a:ext>
            </a:extLst>
          </p:cNvPr>
          <p:cNvSpPr/>
          <p:nvPr/>
        </p:nvSpPr>
        <p:spPr>
          <a:xfrm>
            <a:off x="3698875" y="29606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0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0" name="弧形接點 85">
            <a:extLst>
              <a:ext uri="{FF2B5EF4-FFF2-40B4-BE49-F238E27FC236}">
                <a16:creationId xmlns:a16="http://schemas.microsoft.com/office/drawing/2014/main" id="{2AC26671-E8E9-47C9-BA32-8AF89683639E}"/>
              </a:ext>
            </a:extLst>
          </p:cNvPr>
          <p:cNvCxnSpPr>
            <a:stCxn id="39" idx="7"/>
            <a:endCxn id="9" idx="1"/>
          </p:cNvCxnSpPr>
          <p:nvPr/>
        </p:nvCxnSpPr>
        <p:spPr>
          <a:xfrm rot="16200000" flipH="1">
            <a:off x="5384007" y="1815307"/>
            <a:ext cx="6350" cy="2455863"/>
          </a:xfrm>
          <a:prstGeom prst="curvedConnector3">
            <a:avLst>
              <a:gd name="adj1" fmla="val -11232283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64CED978-9231-4B47-B29C-67D3AF6CADC7}"/>
              </a:ext>
            </a:extLst>
          </p:cNvPr>
          <p:cNvSpPr/>
          <p:nvPr/>
        </p:nvSpPr>
        <p:spPr>
          <a:xfrm>
            <a:off x="6535738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6</a:t>
            </a:r>
            <a:endParaRPr lang="zh-TW" altLang="en-US" sz="24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A8CA719-FAF0-4624-92D9-4994E63554BE}"/>
              </a:ext>
            </a:extLst>
          </p:cNvPr>
          <p:cNvSpPr/>
          <p:nvPr/>
        </p:nvSpPr>
        <p:spPr>
          <a:xfrm>
            <a:off x="5116513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2</a:t>
            </a:r>
            <a:endParaRPr lang="zh-TW" altLang="en-US" sz="240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5088529-F0C7-4EDB-9B64-52A76FD4546A}"/>
              </a:ext>
            </a:extLst>
          </p:cNvPr>
          <p:cNvCxnSpPr>
            <a:stCxn id="39" idx="6"/>
            <a:endCxn id="8" idx="2"/>
          </p:cNvCxnSpPr>
          <p:nvPr/>
        </p:nvCxnSpPr>
        <p:spPr>
          <a:xfrm>
            <a:off x="4238625" y="3230563"/>
            <a:ext cx="877888" cy="635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A5352D3A-EF33-4CBE-B98D-66AE68A0F834}"/>
              </a:ext>
            </a:extLst>
          </p:cNvPr>
          <p:cNvSpPr/>
          <p:nvPr/>
        </p:nvSpPr>
        <p:spPr>
          <a:xfrm>
            <a:off x="5116513" y="296703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45" name="弧形接點 97">
            <a:extLst>
              <a:ext uri="{FF2B5EF4-FFF2-40B4-BE49-F238E27FC236}">
                <a16:creationId xmlns:a16="http://schemas.microsoft.com/office/drawing/2014/main" id="{BC6BBE60-76A4-4E9B-BBED-A52D0B1E0D66}"/>
              </a:ext>
            </a:extLst>
          </p:cNvPr>
          <p:cNvCxnSpPr>
            <a:stCxn id="8" idx="5"/>
            <a:endCxn id="10" idx="3"/>
          </p:cNvCxnSpPr>
          <p:nvPr/>
        </p:nvCxnSpPr>
        <p:spPr>
          <a:xfrm rot="5400000" flipH="1" flipV="1">
            <a:off x="6808789" y="2192339"/>
            <a:ext cx="3175" cy="2466975"/>
          </a:xfrm>
          <a:prstGeom prst="curvedConnector3">
            <a:avLst>
              <a:gd name="adj1" fmla="val -18180787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7F3B2062-D906-4DAE-B859-C381BF2C57C6}"/>
              </a:ext>
            </a:extLst>
          </p:cNvPr>
          <p:cNvSpPr/>
          <p:nvPr/>
        </p:nvSpPr>
        <p:spPr>
          <a:xfrm>
            <a:off x="7964488" y="2957513"/>
            <a:ext cx="539750" cy="550862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6</a:t>
            </a:r>
            <a:endParaRPr lang="zh-TW" altLang="en-US" sz="2400" dirty="0"/>
          </a:p>
        </p:txBody>
      </p:sp>
      <p:cxnSp>
        <p:nvCxnSpPr>
          <p:cNvPr id="47" name="弧形接點 102">
            <a:extLst>
              <a:ext uri="{FF2B5EF4-FFF2-40B4-BE49-F238E27FC236}">
                <a16:creationId xmlns:a16="http://schemas.microsoft.com/office/drawing/2014/main" id="{D8225E95-D483-4D8D-B5A5-41CD94F2ABBF}"/>
              </a:ext>
            </a:extLst>
          </p:cNvPr>
          <p:cNvCxnSpPr>
            <a:stCxn id="44" idx="5"/>
            <a:endCxn id="11" idx="4"/>
          </p:cNvCxnSpPr>
          <p:nvPr/>
        </p:nvCxnSpPr>
        <p:spPr>
          <a:xfrm rot="16200000" flipH="1">
            <a:off x="7566820" y="1437483"/>
            <a:ext cx="85725" cy="4065587"/>
          </a:xfrm>
          <a:prstGeom prst="curvedConnector3">
            <a:avLst>
              <a:gd name="adj1" fmla="val 119092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241C4389-4490-4160-8DE4-D2885FAD34BA}"/>
              </a:ext>
            </a:extLst>
          </p:cNvPr>
          <p:cNvSpPr/>
          <p:nvPr/>
        </p:nvSpPr>
        <p:spPr>
          <a:xfrm>
            <a:off x="9372600" y="29733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4</a:t>
            </a:r>
            <a:endParaRPr lang="zh-TW" altLang="en-US" sz="240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65CF81C-5231-4121-8E55-0C5E6DE93F78}"/>
              </a:ext>
            </a:extLst>
          </p:cNvPr>
          <p:cNvCxnSpPr>
            <a:stCxn id="41" idx="6"/>
            <a:endCxn id="10" idx="2"/>
          </p:cNvCxnSpPr>
          <p:nvPr/>
        </p:nvCxnSpPr>
        <p:spPr>
          <a:xfrm flipV="1">
            <a:off x="7075488" y="3233739"/>
            <a:ext cx="889000" cy="317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EB470B1-5086-4822-88EB-8A16DCA1D5FA}"/>
              </a:ext>
            </a:extLst>
          </p:cNvPr>
          <p:cNvSpPr/>
          <p:nvPr/>
        </p:nvSpPr>
        <p:spPr>
          <a:xfrm>
            <a:off x="6542088" y="2974975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6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3B4B54B0-E704-4F0A-987C-2552164821CE}"/>
              </a:ext>
            </a:extLst>
          </p:cNvPr>
          <p:cNvSpPr/>
          <p:nvPr/>
        </p:nvSpPr>
        <p:spPr>
          <a:xfrm>
            <a:off x="7964488" y="2957513"/>
            <a:ext cx="539750" cy="550862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5</a:t>
            </a:r>
            <a:endParaRPr lang="zh-TW" altLang="en-US" sz="24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DF247773-2291-4023-9461-8BB15339C1DD}"/>
              </a:ext>
            </a:extLst>
          </p:cNvPr>
          <p:cNvSpPr/>
          <p:nvPr/>
        </p:nvSpPr>
        <p:spPr>
          <a:xfrm>
            <a:off x="7964488" y="2957513"/>
            <a:ext cx="539750" cy="550862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5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0BAAE99-1623-46F2-98C1-683F35C5F269}"/>
              </a:ext>
            </a:extLst>
          </p:cNvPr>
          <p:cNvCxnSpPr>
            <a:stCxn id="10" idx="6"/>
            <a:endCxn id="48" idx="2"/>
          </p:cNvCxnSpPr>
          <p:nvPr/>
        </p:nvCxnSpPr>
        <p:spPr>
          <a:xfrm>
            <a:off x="8504238" y="3233739"/>
            <a:ext cx="868362" cy="952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DDEDE319-9FC8-4EB7-89BE-A2FAC877A731}"/>
              </a:ext>
            </a:extLst>
          </p:cNvPr>
          <p:cNvSpPr/>
          <p:nvPr/>
        </p:nvSpPr>
        <p:spPr>
          <a:xfrm>
            <a:off x="9372600" y="29733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ambria Math" pitchFamily="18" charset="0"/>
                <a:cs typeface="Times New Roman" pitchFamily="18" charset="0"/>
              </a:rPr>
              <a:t>3</a:t>
            </a:r>
            <a:endParaRPr lang="zh-TW" altLang="en-US" sz="2400" dirty="0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6FD3030A-8338-405D-8294-67C44C711DFE}"/>
              </a:ext>
            </a:extLst>
          </p:cNvPr>
          <p:cNvSpPr/>
          <p:nvPr/>
        </p:nvSpPr>
        <p:spPr>
          <a:xfrm>
            <a:off x="9372600" y="2973388"/>
            <a:ext cx="539750" cy="539750"/>
          </a:xfrm>
          <a:prstGeom prst="ellips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Cambria Math" pitchFamily="18" charset="0"/>
                <a:cs typeface="Times New Roman" pitchFamily="18" charset="0"/>
              </a:rPr>
              <a:t>3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文字方塊 130">
            <a:extLst>
              <a:ext uri="{FF2B5EF4-FFF2-40B4-BE49-F238E27FC236}">
                <a16:creationId xmlns:a16="http://schemas.microsoft.com/office/drawing/2014/main" id="{D9B87F2C-BAE2-45F0-8214-D94FF39B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5097464"/>
            <a:ext cx="8413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cs typeface="Times New Roman" panose="02020603050405020304" pitchFamily="18" charset="0"/>
              </a:rPr>
              <a:t>Figure 24.5 </a:t>
            </a:r>
            <a:r>
              <a:rPr lang="en-US" altLang="zh-TW" sz="1800" dirty="0">
                <a:cs typeface="Times New Roman" panose="02020603050405020304" pitchFamily="18" charset="0"/>
              </a:rPr>
              <a:t>The execution of the algorithm for shortest paths in a directed acyclic graph.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The vertices are topologically sorted from left to right. The source vertex is </a:t>
            </a:r>
            <a:r>
              <a:rPr lang="en-US" altLang="zh-TW" sz="1800" i="1" dirty="0">
                <a:cs typeface="Times New Roman" panose="02020603050405020304" pitchFamily="18" charset="0"/>
              </a:rPr>
              <a:t>s</a:t>
            </a:r>
            <a:r>
              <a:rPr lang="en-US" altLang="zh-TW" sz="1800" dirty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The </a:t>
            </a:r>
            <a:r>
              <a:rPr lang="en-US" altLang="zh-TW" sz="1800" i="1" dirty="0">
                <a:cs typeface="Times New Roman" panose="02020603050405020304" pitchFamily="18" charset="0"/>
              </a:rPr>
              <a:t>d</a:t>
            </a:r>
            <a:r>
              <a:rPr lang="en-US" altLang="zh-TW" sz="1800" dirty="0">
                <a:cs typeface="Times New Roman" panose="02020603050405020304" pitchFamily="18" charset="0"/>
              </a:rPr>
              <a:t> values are shown within the vertices, and shaded edges indicate the </a:t>
            </a:r>
            <a:r>
              <a:rPr lang="el-GR" altLang="zh-TW" sz="1800" i="1" dirty="0">
                <a:cs typeface="Times New Roman" panose="02020603050405020304" pitchFamily="18" charset="0"/>
              </a:rPr>
              <a:t>π</a:t>
            </a:r>
            <a:r>
              <a:rPr lang="en-US" altLang="zh-TW" sz="1800" dirty="0">
                <a:cs typeface="Times New Roman" panose="02020603050405020304" pitchFamily="18" charset="0"/>
              </a:rPr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17461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1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858495" cy="4996095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shortest paths from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endParaRPr kumimoji="0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[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values appear inside vertices. Shaded edges show shortest paths.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]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This example shows that the shortest path might not be unique.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It also shows that when we look at shortest paths from one vertex to all other vertices, the shortest paths are organized as tree.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858495" cy="4996095"/>
              </a:xfrm>
              <a:blipFill>
                <a:blip r:embed="rId2"/>
                <a:stretch>
                  <a:fillRect l="-1011" t="-1951" b="-75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305D713F-A524-4A6F-AD07-CEFED7674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17644"/>
              </p:ext>
            </p:extLst>
          </p:nvPr>
        </p:nvGraphicFramePr>
        <p:xfrm>
          <a:off x="705092" y="2021972"/>
          <a:ext cx="11029708" cy="25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6387883" imgH="6103515" progId="Acrobat.Document.11">
                  <p:embed/>
                </p:oleObj>
              </mc:Choice>
              <mc:Fallback>
                <p:oleObj name="Acrobat Document" r:id="rId3" imgW="26387883" imgH="6103515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092" y="2021972"/>
                        <a:ext cx="11029708" cy="255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042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2" y="1801744"/>
            <a:ext cx="11451835" cy="399466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Correctness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: Because we process vertices in topologically sorted order, edges of any path must be relaxed in order of appearance in the path.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⇒   Edges on any shortest path are relaxed in order.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⇒   By path-relaxation property, correct.                   </a:t>
            </a:r>
          </a:p>
          <a:p>
            <a:pPr marL="533400" marR="0" lvl="0" indent="-5334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■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897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3C8421-3F0D-414D-B21B-93C43A6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720243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Dijkstra</a:t>
            </a:r>
            <a:r>
              <a:rPr lang="en-US" altLang="zh-TW" dirty="0">
                <a:latin typeface="+mn-ea"/>
                <a:ea typeface="+mn-ea"/>
              </a:rPr>
              <a:t>’</a:t>
            </a:r>
            <a:r>
              <a:rPr lang="en-US" altLang="zh-TW" dirty="0"/>
              <a:t>s algorithm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268DC-FE27-45B3-890C-F7D2F2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55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 negative-weight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edges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Essentially a weighted version of breadth-first search.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Instead of a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FIFO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queue, uses a priority queue.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Keys are shortest-path weights 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Have two sets of vertices: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= vertices whose final shortest-path weights are determined.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= priority queue =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–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 b="-6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Dijkstra</a:t>
            </a:r>
            <a:r>
              <a:rPr lang="en-US" altLang="zh-TW" dirty="0">
                <a:latin typeface="+mn-ea"/>
                <a:ea typeface="+mn-ea"/>
              </a:rPr>
              <a:t>’</a:t>
            </a:r>
            <a:r>
              <a:rPr lang="en-US" altLang="zh-TW" dirty="0"/>
              <a:t>s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549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0151485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Like Prim’s algorithm, but computing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using shortest-path weights as keys.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Dijkstra’s algorithm can be viewed as greedy, since it always chooses the “lightest” (“closest”?) vertex in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–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add to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0151485" cy="4996095"/>
              </a:xfrm>
              <a:blipFill>
                <a:blip r:embed="rId2"/>
                <a:stretch>
                  <a:fillRect l="-781" b="-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F33D39-F826-4ABB-8A08-27774A2E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3" y="217173"/>
            <a:ext cx="11650462" cy="42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40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grpSp>
        <p:nvGrpSpPr>
          <p:cNvPr id="4" name="群組 72730">
            <a:extLst>
              <a:ext uri="{FF2B5EF4-FFF2-40B4-BE49-F238E27FC236}">
                <a16:creationId xmlns:a16="http://schemas.microsoft.com/office/drawing/2014/main" id="{7A9DF8E7-083B-4C46-BD0A-D11F80FF90CC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E352E92-373D-4D88-A05D-E386D9C82AF7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8CDB998-9BD2-48E0-AACB-65B04BE0B7B4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D72C6FB-8C16-4CA9-9C5D-E02F48B8B525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43A6AF1-0E40-42F7-ABB1-317A6BFFD662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908263C-2765-481A-B2D6-30B955007D55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0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9110D59-4789-4BC5-9631-1CBD5923D2E4}"/>
                </a:ext>
              </a:extLst>
            </p:cNvPr>
            <p:cNvCxnSpPr>
              <a:stCxn id="10" idx="3"/>
              <a:endCxn id="7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991D165-0462-42ED-8197-59CF38F77A68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C22C6A0-8C44-4FAA-AADD-31302CC87227}"/>
                </a:ext>
              </a:extLst>
            </p:cNvPr>
            <p:cNvCxnSpPr>
              <a:stCxn id="10" idx="5"/>
              <a:endCxn id="6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F0DB474-541D-4414-BAE1-A923B6C4DB4C}"/>
                </a:ext>
              </a:extLst>
            </p:cNvPr>
            <p:cNvCxnSpPr>
              <a:stCxn id="8" idx="0"/>
              <a:endCxn id="7" idx="5"/>
            </p:cNvCxnSpPr>
            <p:nvPr/>
          </p:nvCxnSpPr>
          <p:spPr>
            <a:xfrm flipH="1" flipV="1">
              <a:off x="6580391" y="3737379"/>
              <a:ext cx="385871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CB8BDE9-46E7-457A-A549-33C4C8B7E31B}"/>
                </a:ext>
              </a:extLst>
            </p:cNvPr>
            <p:cNvSpPr txBox="1"/>
            <p:nvPr/>
          </p:nvSpPr>
          <p:spPr>
            <a:xfrm>
              <a:off x="7307670" y="2463766"/>
              <a:ext cx="304886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23D16CC-D5E7-46A6-A7AA-67FBEAE77BF8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E77302D-A063-4D0B-AB1C-5B9674F1EC1F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F813235-D2BA-4418-B875-221207B43603}"/>
                </a:ext>
              </a:extLst>
            </p:cNvPr>
            <p:cNvSpPr txBox="1"/>
            <p:nvPr/>
          </p:nvSpPr>
          <p:spPr>
            <a:xfrm>
              <a:off x="5148064" y="4224909"/>
              <a:ext cx="338233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648ED19-5FF1-4CC3-B4E0-DD1F42D3FD46}"/>
                </a:ext>
              </a:extLst>
            </p:cNvPr>
            <p:cNvSpPr txBox="1"/>
            <p:nvPr/>
          </p:nvSpPr>
          <p:spPr>
            <a:xfrm>
              <a:off x="7275912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</p:grpSp>
      <p:grpSp>
        <p:nvGrpSpPr>
          <p:cNvPr id="20" name="群組 72731">
            <a:extLst>
              <a:ext uri="{FF2B5EF4-FFF2-40B4-BE49-F238E27FC236}">
                <a16:creationId xmlns:a16="http://schemas.microsoft.com/office/drawing/2014/main" id="{3F9A14E3-5D4D-4F27-A7B9-50F562073ABE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21" name="文字方塊 72710">
              <a:extLst>
                <a:ext uri="{FF2B5EF4-FFF2-40B4-BE49-F238E27FC236}">
                  <a16:creationId xmlns:a16="http://schemas.microsoft.com/office/drawing/2014/main" id="{397589C9-9253-4F8B-B4AF-28AA7D355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" name="文字方塊 46">
              <a:extLst>
                <a:ext uri="{FF2B5EF4-FFF2-40B4-BE49-F238E27FC236}">
                  <a16:creationId xmlns:a16="http://schemas.microsoft.com/office/drawing/2014/main" id="{B2501ABC-FA40-4E56-B7FF-BAC20D387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" name="文字方塊 47">
              <a:extLst>
                <a:ext uri="{FF2B5EF4-FFF2-40B4-BE49-F238E27FC236}">
                  <a16:creationId xmlns:a16="http://schemas.microsoft.com/office/drawing/2014/main" id="{6E5AFDAC-4DA9-481B-9B0A-D7DDC59A5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" name="文字方塊 48">
              <a:extLst>
                <a:ext uri="{FF2B5EF4-FFF2-40B4-BE49-F238E27FC236}">
                  <a16:creationId xmlns:a16="http://schemas.microsoft.com/office/drawing/2014/main" id="{49FE4728-C4BF-4293-87CA-AE375B166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" name="文字方塊 49">
              <a:extLst>
                <a:ext uri="{FF2B5EF4-FFF2-40B4-BE49-F238E27FC236}">
                  <a16:creationId xmlns:a16="http://schemas.microsoft.com/office/drawing/2014/main" id="{6952EAAA-9909-4A4F-B0F0-14BCCC2C2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" name="文字方塊 50">
              <a:extLst>
                <a:ext uri="{FF2B5EF4-FFF2-40B4-BE49-F238E27FC236}">
                  <a16:creationId xmlns:a16="http://schemas.microsoft.com/office/drawing/2014/main" id="{33A74BF1-2A7E-4B93-A375-D2D310CED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" name="文字方塊 51">
              <a:extLst>
                <a:ext uri="{FF2B5EF4-FFF2-40B4-BE49-F238E27FC236}">
                  <a16:creationId xmlns:a16="http://schemas.microsoft.com/office/drawing/2014/main" id="{1536C48A-50F8-478E-B486-B94F9B2B8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" name="文字方塊 52">
              <a:extLst>
                <a:ext uri="{FF2B5EF4-FFF2-40B4-BE49-F238E27FC236}">
                  <a16:creationId xmlns:a16="http://schemas.microsoft.com/office/drawing/2014/main" id="{DE26DC9A-A008-4288-83CD-992558F78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" name="文字方塊 53">
              <a:extLst>
                <a:ext uri="{FF2B5EF4-FFF2-40B4-BE49-F238E27FC236}">
                  <a16:creationId xmlns:a16="http://schemas.microsoft.com/office/drawing/2014/main" id="{79822B77-B498-43CA-A4C7-F4BE5D1F6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" name="文字方塊 57">
              <a:extLst>
                <a:ext uri="{FF2B5EF4-FFF2-40B4-BE49-F238E27FC236}">
                  <a16:creationId xmlns:a16="http://schemas.microsoft.com/office/drawing/2014/main" id="{282FAF5C-1889-4E61-AFBA-D738835F4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228473A-0C58-457D-9AFA-28E4A2EBAA20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DEE1EA05-F163-4D28-A01A-0D905859E775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112CF6C-F305-4DE3-90D9-38532BF00A91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C1064E4-CA6C-45E0-85C7-779AE078BCF7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96177B5-00AE-4A6C-A7B1-EA4B3204BB3D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C59044AD-ADC6-4D2B-9FC0-7E303A747947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B4A00F2-0652-4B27-808E-198EF58EC2E3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2A07413-DD0A-47F0-85A1-8346396EBFEC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BBDF3A7-9769-44A1-ADFC-FBAD84E92AFD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60BC2A4E-74B4-45C4-A75A-4E51DBA82E8D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</a:rPr>
                <a:t>0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E3F397C-67B9-49EF-8979-FA3A683E6DFB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4DEF641-469D-47E9-9CC0-21093DA5812B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F4124F3C-CBD6-4DCC-891A-95DF7E9FE8C5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4BFA200-AAAE-4802-9173-F6D8CED8EDD4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94F4488-5F53-48A3-BD92-BDE3C09536CF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5317E57C-BB09-4D59-AF6F-F766804439C0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4C40D0B0-312C-40C3-AB67-8DB6BBB1DC83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92871B98-899E-4EA7-9E90-D226AD0CA61F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14B02671-BA32-40DD-B7EC-2B688D7DFF34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CF2E812-A606-48DB-8660-1C5D7BA896E2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93">
            <a:extLst>
              <a:ext uri="{FF2B5EF4-FFF2-40B4-BE49-F238E27FC236}">
                <a16:creationId xmlns:a16="http://schemas.microsoft.com/office/drawing/2014/main" id="{F539E039-8DF2-4085-AA92-98F54EE91EDB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0730BBCD-C4E2-4041-AA7E-5772DE8E4483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CC8F3C43-CDE3-4486-80C2-89B64FCCF3DD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BBE304F-CE65-40BC-958E-B59E5C53D345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F2B8A1A-8CA5-4CF3-B87E-6A9D6FA37665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6DA45C6-BAC6-476C-8A13-CECD3510D7E2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0</a:t>
              </a:r>
              <a:endParaRPr lang="zh-TW" altLang="en-US" dirty="0">
                <a:solidFill>
                  <a:schemeClr val="bg1"/>
                </a:solidFill>
                <a:latin typeface="Cambria Math" pitchFamily="18" charset="0"/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D8DF12F-DA9F-4320-AD9C-1300ACFF17E3}"/>
                </a:ext>
              </a:extLst>
            </p:cNvPr>
            <p:cNvCxnSpPr>
              <a:stCxn id="56" idx="3"/>
              <a:endCxn id="53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FF9406A-9D23-41B4-B9D3-239F4393C04C}"/>
                </a:ext>
              </a:extLst>
            </p:cNvPr>
            <p:cNvCxnSpPr>
              <a:stCxn id="53" idx="3"/>
              <a:endCxn id="55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73C478F4-7CD3-4FBF-8682-001C6AA28121}"/>
                </a:ext>
              </a:extLst>
            </p:cNvPr>
            <p:cNvCxnSpPr>
              <a:stCxn id="56" idx="5"/>
              <a:endCxn id="52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0EF9C58-1FA8-4088-A6B0-4AC89DBB58D1}"/>
                </a:ext>
              </a:extLst>
            </p:cNvPr>
            <p:cNvCxnSpPr>
              <a:stCxn id="54" idx="0"/>
              <a:endCxn id="53" idx="5"/>
            </p:cNvCxnSpPr>
            <p:nvPr/>
          </p:nvCxnSpPr>
          <p:spPr>
            <a:xfrm flipH="1" flipV="1">
              <a:off x="6580391" y="3737379"/>
              <a:ext cx="385871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C1A970B-AF96-4FDB-B887-626721AB4328}"/>
                </a:ext>
              </a:extLst>
            </p:cNvPr>
            <p:cNvSpPr txBox="1"/>
            <p:nvPr/>
          </p:nvSpPr>
          <p:spPr>
            <a:xfrm>
              <a:off x="7307670" y="2463766"/>
              <a:ext cx="304886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3D41DD0A-B810-42DB-83F3-42DAD3B1F241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BCCC989-9E93-4395-B59C-5C927AFD93B5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FE4DDD2E-6AE4-429D-A4C5-9C609D69A5B1}"/>
                </a:ext>
              </a:extLst>
            </p:cNvPr>
            <p:cNvSpPr txBox="1"/>
            <p:nvPr/>
          </p:nvSpPr>
          <p:spPr>
            <a:xfrm>
              <a:off x="5148064" y="4224909"/>
              <a:ext cx="338233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D012266-18DB-4DB2-A865-81512E2863C6}"/>
                </a:ext>
              </a:extLst>
            </p:cNvPr>
            <p:cNvSpPr txBox="1"/>
            <p:nvPr/>
          </p:nvSpPr>
          <p:spPr>
            <a:xfrm>
              <a:off x="7275912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</p:grpSp>
      <p:grpSp>
        <p:nvGrpSpPr>
          <p:cNvPr id="66" name="群組 108">
            <a:extLst>
              <a:ext uri="{FF2B5EF4-FFF2-40B4-BE49-F238E27FC236}">
                <a16:creationId xmlns:a16="http://schemas.microsoft.com/office/drawing/2014/main" id="{007B9A4B-56D1-491D-B193-3AFE372B7559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67" name="文字方塊 109">
              <a:extLst>
                <a:ext uri="{FF2B5EF4-FFF2-40B4-BE49-F238E27FC236}">
                  <a16:creationId xmlns:a16="http://schemas.microsoft.com/office/drawing/2014/main" id="{3D0EE8C2-EDC3-4F66-96BD-FFBA024A6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8" name="文字方塊 110">
              <a:extLst>
                <a:ext uri="{FF2B5EF4-FFF2-40B4-BE49-F238E27FC236}">
                  <a16:creationId xmlns:a16="http://schemas.microsoft.com/office/drawing/2014/main" id="{C84886A3-6EFF-4E21-A653-210200C30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9" name="文字方塊 111">
              <a:extLst>
                <a:ext uri="{FF2B5EF4-FFF2-40B4-BE49-F238E27FC236}">
                  <a16:creationId xmlns:a16="http://schemas.microsoft.com/office/drawing/2014/main" id="{7FC8EDE1-2D33-4550-A37E-26356B99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0" name="文字方塊 112">
              <a:extLst>
                <a:ext uri="{FF2B5EF4-FFF2-40B4-BE49-F238E27FC236}">
                  <a16:creationId xmlns:a16="http://schemas.microsoft.com/office/drawing/2014/main" id="{7E38B9EF-3F28-4D30-810A-3211B7F0D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" name="文字方塊 113">
              <a:extLst>
                <a:ext uri="{FF2B5EF4-FFF2-40B4-BE49-F238E27FC236}">
                  <a16:creationId xmlns:a16="http://schemas.microsoft.com/office/drawing/2014/main" id="{A60C7B07-AA82-4754-885E-BFD1CA75A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" name="文字方塊 114">
              <a:extLst>
                <a:ext uri="{FF2B5EF4-FFF2-40B4-BE49-F238E27FC236}">
                  <a16:creationId xmlns:a16="http://schemas.microsoft.com/office/drawing/2014/main" id="{56F670E2-A643-46C4-933B-51351F904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3" name="文字方塊 115">
              <a:extLst>
                <a:ext uri="{FF2B5EF4-FFF2-40B4-BE49-F238E27FC236}">
                  <a16:creationId xmlns:a16="http://schemas.microsoft.com/office/drawing/2014/main" id="{E5DD125A-BDF4-4A48-871E-F55BD2C5E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4" name="文字方塊 116">
              <a:extLst>
                <a:ext uri="{FF2B5EF4-FFF2-40B4-BE49-F238E27FC236}">
                  <a16:creationId xmlns:a16="http://schemas.microsoft.com/office/drawing/2014/main" id="{81AEA7B4-F8C7-4540-9C9E-C9BF3440A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" name="文字方塊 117">
              <a:extLst>
                <a:ext uri="{FF2B5EF4-FFF2-40B4-BE49-F238E27FC236}">
                  <a16:creationId xmlns:a16="http://schemas.microsoft.com/office/drawing/2014/main" id="{E6635C2E-445C-42F0-A5ED-A9C2AD27E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6" name="文字方塊 118">
              <a:extLst>
                <a:ext uri="{FF2B5EF4-FFF2-40B4-BE49-F238E27FC236}">
                  <a16:creationId xmlns:a16="http://schemas.microsoft.com/office/drawing/2014/main" id="{25854F81-AB16-42EB-BB91-33DA87601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208BC12D-5213-4C8C-8203-DDA7B79C5937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7B2C6B1-4092-40D6-93D2-9C289496C91B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E0005B2-CED3-465B-8C0A-2F29B0100ECA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6CD255E4-6FD6-4730-A814-2C8B481AEF3A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15788988-3658-4EF6-BB70-314D6930DB83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BC8B6E19-2134-40FA-BDD6-774BA5C41A6F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10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8E5C0C7B-DA06-45F6-9A91-A23E82220376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F71EBAC1-A847-4904-B1EB-15F553EC4CA6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91878704-D205-4A51-B8FD-DE3D8772F905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6DA40E69-B2FA-4DDA-9C23-3657515B193F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7DDC76E3-D4AE-4C0D-954F-A3B0B53BCF80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9E0D5259-3A76-49E2-8DA4-175867F50831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03F19E24-2134-4874-9089-CCC504079BF0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6BF7360E-A9C5-4DAF-A1A1-D99FA7AA3E7D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1BF9A250-6889-4FA9-94AC-F6C6C91D590A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2F8074F9-8EAC-4BCF-B218-6A79DFD3E813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F9DEA7A9-7B39-43BF-9F51-57854D92104C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A7BF4A2C-2D7E-415A-9488-D1BB55D20744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D352ACC7-E3E0-4423-9ECF-50DAD30EB30D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B2D08620-0DBC-40F1-889C-4E17B671C0C2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72730">
            <a:extLst>
              <a:ext uri="{FF2B5EF4-FFF2-40B4-BE49-F238E27FC236}">
                <a16:creationId xmlns:a16="http://schemas.microsoft.com/office/drawing/2014/main" id="{47A36197-F1FB-4EF4-8401-A5F8AE0BF2EE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D03F47D9-DCCE-4F10-831C-D59E1C012C6E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33F5B738-E739-4069-B44D-3F6977F4BE51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10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74FDBE6A-5BEE-4AB1-8A3D-9A7C13A41AF7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8A7EBAC-42B6-4F0A-89C3-5EE3AB21D351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2EC2EF93-4B27-426F-B7E3-965E34C70042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72CDCA67-0F71-4F9E-B937-D431C1FABD7B}"/>
                </a:ext>
              </a:extLst>
            </p:cNvPr>
            <p:cNvCxnSpPr>
              <a:stCxn id="102" idx="3"/>
              <a:endCxn id="99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A1BC419E-4538-411E-BADC-26896D5D21C5}"/>
                </a:ext>
              </a:extLst>
            </p:cNvPr>
            <p:cNvCxnSpPr>
              <a:stCxn id="99" idx="3"/>
              <a:endCxn id="101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6CAC6530-799E-4F80-A241-C6EB9B69D8CC}"/>
                </a:ext>
              </a:extLst>
            </p:cNvPr>
            <p:cNvCxnSpPr>
              <a:stCxn id="102" idx="5"/>
              <a:endCxn id="98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4C453C4-FC11-4EE6-A16D-300E04D4DA18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5D786C8-2181-45C0-A070-F8CF55D15B80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E512C732-D4E8-449A-8AE7-50D5FF3776E2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9DF49C08-23E2-4AD3-B7C8-89DE2EB089C4}"/>
                </a:ext>
              </a:extLst>
            </p:cNvPr>
            <p:cNvSpPr txBox="1"/>
            <p:nvPr/>
          </p:nvSpPr>
          <p:spPr>
            <a:xfrm>
              <a:off x="5148064" y="4224909"/>
              <a:ext cx="338233" cy="46053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</p:grpSp>
      <p:grpSp>
        <p:nvGrpSpPr>
          <p:cNvPr id="110" name="群組 72730">
            <a:extLst>
              <a:ext uri="{FF2B5EF4-FFF2-40B4-BE49-F238E27FC236}">
                <a16:creationId xmlns:a16="http://schemas.microsoft.com/office/drawing/2014/main" id="{147D0A41-90E3-4642-AAA0-FFB3461A565A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5CDE6413-5362-4218-A423-B57470EC7EE2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8FE1A110-B21B-4D35-B6FE-710F65E8AE68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10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4A7B1AD1-6240-4201-8C1F-40B4520F834E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CE6EACDB-A12F-4A23-915A-4F9681F76026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85C3F905-DFFF-46E6-90B5-505352AF871D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</a:rPr>
                <a:t>5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EE1AADD-A77E-4C01-908C-11B92E8336FC}"/>
                </a:ext>
              </a:extLst>
            </p:cNvPr>
            <p:cNvCxnSpPr>
              <a:stCxn id="115" idx="3"/>
              <a:endCxn id="112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B7D9BE6-8DB9-4F3E-91B6-21B78588E7EE}"/>
                </a:ext>
              </a:extLst>
            </p:cNvPr>
            <p:cNvCxnSpPr>
              <a:stCxn id="112" idx="3"/>
              <a:endCxn id="114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891DFA84-FD31-4B65-81AE-747DBB8A8D89}"/>
                </a:ext>
              </a:extLst>
            </p:cNvPr>
            <p:cNvCxnSpPr>
              <a:stCxn id="115" idx="5"/>
              <a:endCxn id="111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13EEDAF6-D5E4-4BEB-8089-275FB301ABD2}"/>
                </a:ext>
              </a:extLst>
            </p:cNvPr>
            <p:cNvSpPr txBox="1"/>
            <p:nvPr/>
          </p:nvSpPr>
          <p:spPr>
            <a:xfrm>
              <a:off x="7307670" y="2463766"/>
              <a:ext cx="338233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2A5FF898-3B2F-47E0-8170-D0815E868CC5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E0B96B10-A74F-42C5-8C9E-D954E10A361E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0F6E6D8B-D82A-41B4-A816-C6D1A81DB681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sz="2400" b="1" i="1" dirty="0">
                <a:latin typeface="+mj-lt"/>
              </a:endParaRPr>
            </a:p>
          </p:txBody>
        </p:sp>
      </p:grpSp>
      <p:grpSp>
        <p:nvGrpSpPr>
          <p:cNvPr id="123" name="群組 72730">
            <a:extLst>
              <a:ext uri="{FF2B5EF4-FFF2-40B4-BE49-F238E27FC236}">
                <a16:creationId xmlns:a16="http://schemas.microsoft.com/office/drawing/2014/main" id="{836B8FA8-638A-4F65-AF3C-2D06DAC8E7D6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1043482C-B362-4DED-AEB2-12699B743378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25" name="橢圓 124">
              <a:extLst>
                <a:ext uri="{FF2B5EF4-FFF2-40B4-BE49-F238E27FC236}">
                  <a16:creationId xmlns:a16="http://schemas.microsoft.com/office/drawing/2014/main" id="{C7251203-2CA1-441B-9308-63791D5B8B88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10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E8F241BC-C571-4D41-B12F-EBDA0F79F790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48CC7237-D5FF-4684-A567-DEE16FEB05D9}"/>
                </a:ext>
              </a:extLst>
            </p:cNvPr>
            <p:cNvSpPr/>
            <p:nvPr/>
          </p:nvSpPr>
          <p:spPr>
            <a:xfrm>
              <a:off x="5543463" y="4185208"/>
              <a:ext cx="541489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∞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F339D7A0-0072-4E0C-8DB3-3F098294FF87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chemeClr val="bg1"/>
                  </a:solidFill>
                  <a:latin typeface="Cambria Math" pitchFamily="18" charset="0"/>
                </a:rPr>
                <a:t>5</a:t>
              </a:r>
              <a:endParaRPr lang="zh-TW" altLang="en-US" sz="2400" b="1" dirty="0">
                <a:solidFill>
                  <a:schemeClr val="bg1"/>
                </a:solidFill>
                <a:latin typeface="Cambria Math" pitchFamily="18" charset="0"/>
              </a:endParaRPr>
            </a:p>
          </p:txBody>
        </p: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6221E16B-A2B4-4B40-9CB6-12B0B7DDCAB4}"/>
                </a:ext>
              </a:extLst>
            </p:cNvPr>
            <p:cNvCxnSpPr>
              <a:stCxn id="128" idx="3"/>
              <a:endCxn id="125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F69F9378-3B22-4A1B-A822-4284DB0B378E}"/>
                </a:ext>
              </a:extLst>
            </p:cNvPr>
            <p:cNvCxnSpPr>
              <a:stCxn id="125" idx="3"/>
              <a:endCxn id="127" idx="0"/>
            </p:cNvCxnSpPr>
            <p:nvPr/>
          </p:nvCxnSpPr>
          <p:spPr>
            <a:xfrm flipH="1">
              <a:off x="5813414" y="3737379"/>
              <a:ext cx="385870" cy="4478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BC9DD48A-9DC8-4A7F-9111-6C49A1AB0CD6}"/>
                </a:ext>
              </a:extLst>
            </p:cNvPr>
            <p:cNvCxnSpPr>
              <a:stCxn id="128" idx="5"/>
              <a:endCxn id="124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CF17B21-CEC1-4E31-B63F-03AC3A880F21}"/>
                </a:ext>
              </a:extLst>
            </p:cNvPr>
            <p:cNvSpPr txBox="1"/>
            <p:nvPr/>
          </p:nvSpPr>
          <p:spPr>
            <a:xfrm>
              <a:off x="7307670" y="2463766"/>
              <a:ext cx="338233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B4899903-D478-4ABF-8268-307805FAE2EA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ED4C572D-FE8A-4354-B0C5-074005AF3791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F14AD4D2-3FF2-45AC-A3BA-0C9226037F10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sz="2400" b="1" i="1" dirty="0">
                <a:latin typeface="+mj-lt"/>
              </a:endParaRPr>
            </a:p>
          </p:txBody>
        </p:sp>
      </p:grpSp>
      <p:grpSp>
        <p:nvGrpSpPr>
          <p:cNvPr id="136" name="群組 72731">
            <a:extLst>
              <a:ext uri="{FF2B5EF4-FFF2-40B4-BE49-F238E27FC236}">
                <a16:creationId xmlns:a16="http://schemas.microsoft.com/office/drawing/2014/main" id="{9E55B867-F409-4AF0-B18D-BBA1F49EFCA6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137" name="文字方塊 72710">
              <a:extLst>
                <a:ext uri="{FF2B5EF4-FFF2-40B4-BE49-F238E27FC236}">
                  <a16:creationId xmlns:a16="http://schemas.microsoft.com/office/drawing/2014/main" id="{8E9FE159-4CC0-4D28-A063-E7AF07E24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8" name="文字方塊 46">
              <a:extLst>
                <a:ext uri="{FF2B5EF4-FFF2-40B4-BE49-F238E27FC236}">
                  <a16:creationId xmlns:a16="http://schemas.microsoft.com/office/drawing/2014/main" id="{E2730CF5-2241-4E5A-A75E-8C6CAB57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9" name="文字方塊 47">
              <a:extLst>
                <a:ext uri="{FF2B5EF4-FFF2-40B4-BE49-F238E27FC236}">
                  <a16:creationId xmlns:a16="http://schemas.microsoft.com/office/drawing/2014/main" id="{CD049B7F-248A-4205-B64C-7A241E33C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0" name="文字方塊 48">
              <a:extLst>
                <a:ext uri="{FF2B5EF4-FFF2-40B4-BE49-F238E27FC236}">
                  <a16:creationId xmlns:a16="http://schemas.microsoft.com/office/drawing/2014/main" id="{00EFD4B8-9BDA-4C98-B49F-D03F23240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1" name="文字方塊 49">
              <a:extLst>
                <a:ext uri="{FF2B5EF4-FFF2-40B4-BE49-F238E27FC236}">
                  <a16:creationId xmlns:a16="http://schemas.microsoft.com/office/drawing/2014/main" id="{BDEF3EAE-2D80-42AD-ACFC-FF34322A3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2" name="文字方塊 50">
              <a:extLst>
                <a:ext uri="{FF2B5EF4-FFF2-40B4-BE49-F238E27FC236}">
                  <a16:creationId xmlns:a16="http://schemas.microsoft.com/office/drawing/2014/main" id="{9A04B728-BF54-4E03-8C2A-B8C3B8A0C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" name="文字方塊 51">
              <a:extLst>
                <a:ext uri="{FF2B5EF4-FFF2-40B4-BE49-F238E27FC236}">
                  <a16:creationId xmlns:a16="http://schemas.microsoft.com/office/drawing/2014/main" id="{3BFFB9A6-9733-42D0-A863-A653C2A80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" name="文字方塊 52">
              <a:extLst>
                <a:ext uri="{FF2B5EF4-FFF2-40B4-BE49-F238E27FC236}">
                  <a16:creationId xmlns:a16="http://schemas.microsoft.com/office/drawing/2014/main" id="{2FE22690-84C8-4992-BFD8-59FD2F6DB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5" name="文字方塊 53">
              <a:extLst>
                <a:ext uri="{FF2B5EF4-FFF2-40B4-BE49-F238E27FC236}">
                  <a16:creationId xmlns:a16="http://schemas.microsoft.com/office/drawing/2014/main" id="{20D39491-2850-4B73-92F1-DEE0DFA81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6" name="文字方塊 57">
              <a:extLst>
                <a:ext uri="{FF2B5EF4-FFF2-40B4-BE49-F238E27FC236}">
                  <a16:creationId xmlns:a16="http://schemas.microsoft.com/office/drawing/2014/main" id="{D066C9EB-F405-410E-8755-CDE6A7C8E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64F95CC7-9707-4332-ABFA-404239E9D7FE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6BC08C0F-AAAD-48F7-86EC-A8AA76CEAFE1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1EA920ED-D54E-4DA5-A9B5-75F4735ADEF1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2BEE674A-74F3-4712-8809-93E70AFC61C3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CE173CB-057E-4826-BA48-AE286B8EA4D6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BD4A3207-9075-4E14-88F9-0D80AAE8CDD7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536E4A8D-9134-4D16-8518-8636362BC272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280C27F4-6648-4DC2-B9C6-E3C466C5DC77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14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DBAFDB3A-5694-456A-BD50-6A3D06839E88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156" name="橢圓 155">
              <a:extLst>
                <a:ext uri="{FF2B5EF4-FFF2-40B4-BE49-F238E27FC236}">
                  <a16:creationId xmlns:a16="http://schemas.microsoft.com/office/drawing/2014/main" id="{529D4FF1-629B-41F5-AC7E-1EFEFF6A57B8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157" name="直線單箭頭接點 156">
              <a:extLst>
                <a:ext uri="{FF2B5EF4-FFF2-40B4-BE49-F238E27FC236}">
                  <a16:creationId xmlns:a16="http://schemas.microsoft.com/office/drawing/2014/main" id="{471B3BED-6194-4C34-8011-814A1A0CCBC3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8D983332-42D7-4EE5-A171-31E50ABC5477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AEFC5D76-7207-48F3-BE4A-81CC5F0C9F08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B727F92A-0DD2-4C85-8DB3-BF4AF6465FEE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rgbClr val="FF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4B79C383-077A-4569-9C17-CCBB78AA0CB5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54286AE8-712F-4E0B-AC0B-17C1F8DF789F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DD89B7B2-5F1C-41C1-B938-44A5599BFA9E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>
              <a:extLst>
                <a:ext uri="{FF2B5EF4-FFF2-40B4-BE49-F238E27FC236}">
                  <a16:creationId xmlns:a16="http://schemas.microsoft.com/office/drawing/2014/main" id="{BE8EF35B-71A5-48B8-9CAF-1308A79B1769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rgbClr val="FF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70A15EE2-B5B6-4335-8E63-A87A4B1599C6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rgbClr val="FF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>
              <a:extLst>
                <a:ext uri="{FF2B5EF4-FFF2-40B4-BE49-F238E27FC236}">
                  <a16:creationId xmlns:a16="http://schemas.microsoft.com/office/drawing/2014/main" id="{F1B73C96-9023-4330-B320-3C647947D7FC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群組 72730">
            <a:extLst>
              <a:ext uri="{FF2B5EF4-FFF2-40B4-BE49-F238E27FC236}">
                <a16:creationId xmlns:a16="http://schemas.microsoft.com/office/drawing/2014/main" id="{BFF76835-E70B-4F26-A4AF-EEF152508B2C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168" name="橢圓 167">
              <a:extLst>
                <a:ext uri="{FF2B5EF4-FFF2-40B4-BE49-F238E27FC236}">
                  <a16:creationId xmlns:a16="http://schemas.microsoft.com/office/drawing/2014/main" id="{A5250C3E-5734-41D5-83EC-49C957C5583C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14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69" name="橢圓 168">
              <a:extLst>
                <a:ext uri="{FF2B5EF4-FFF2-40B4-BE49-F238E27FC236}">
                  <a16:creationId xmlns:a16="http://schemas.microsoft.com/office/drawing/2014/main" id="{ACD51410-DA8D-46CE-8FB1-B28D6BAF05AE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70" name="橢圓 169">
              <a:extLst>
                <a:ext uri="{FF2B5EF4-FFF2-40B4-BE49-F238E27FC236}">
                  <a16:creationId xmlns:a16="http://schemas.microsoft.com/office/drawing/2014/main" id="{D4ADC55A-8869-4E93-B43E-AA26B6A54979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71" name="橢圓 170">
              <a:extLst>
                <a:ext uri="{FF2B5EF4-FFF2-40B4-BE49-F238E27FC236}">
                  <a16:creationId xmlns:a16="http://schemas.microsoft.com/office/drawing/2014/main" id="{1DA5104C-B8F1-484B-BB85-CACD20DF4CF1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02D0AD53-A7F6-4AD5-BC6A-C26040D0261D}"/>
                </a:ext>
              </a:extLst>
            </p:cNvPr>
            <p:cNvCxnSpPr>
              <a:stCxn id="171" idx="3"/>
              <a:endCxn id="169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2384777B-D063-44CD-B6C3-46E49EB595C6}"/>
                </a:ext>
              </a:extLst>
            </p:cNvPr>
            <p:cNvCxnSpPr>
              <a:stCxn id="171" idx="5"/>
              <a:endCxn id="168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2A9F9209-CA11-4BA9-AA5D-7B3555A29393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4A49EB4A-D39B-449F-BA65-E83120786AA0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59D952EE-0488-449A-A63C-3FDB1623E161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77" name="文字方塊 176">
              <a:extLst>
                <a:ext uri="{FF2B5EF4-FFF2-40B4-BE49-F238E27FC236}">
                  <a16:creationId xmlns:a16="http://schemas.microsoft.com/office/drawing/2014/main" id="{18DEEE47-C718-472B-9C03-B8897C83562B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8" name="群組 72730">
            <a:extLst>
              <a:ext uri="{FF2B5EF4-FFF2-40B4-BE49-F238E27FC236}">
                <a16:creationId xmlns:a16="http://schemas.microsoft.com/office/drawing/2014/main" id="{474EDEAF-2441-4543-BD6E-6426669E2FD1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179" name="橢圓 178">
              <a:extLst>
                <a:ext uri="{FF2B5EF4-FFF2-40B4-BE49-F238E27FC236}">
                  <a16:creationId xmlns:a16="http://schemas.microsoft.com/office/drawing/2014/main" id="{67D1E6B2-91F4-499E-BF3A-E1F57636661C}"/>
                </a:ext>
              </a:extLst>
            </p:cNvPr>
            <p:cNvSpPr/>
            <p:nvPr/>
          </p:nvSpPr>
          <p:spPr>
            <a:xfrm>
              <a:off x="7344194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14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80" name="橢圓 179">
              <a:extLst>
                <a:ext uri="{FF2B5EF4-FFF2-40B4-BE49-F238E27FC236}">
                  <a16:creationId xmlns:a16="http://schemas.microsoft.com/office/drawing/2014/main" id="{F8374159-666A-46DB-96E2-F38426682BAD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81" name="橢圓 180">
              <a:extLst>
                <a:ext uri="{FF2B5EF4-FFF2-40B4-BE49-F238E27FC236}">
                  <a16:creationId xmlns:a16="http://schemas.microsoft.com/office/drawing/2014/main" id="{4E4C3BD2-CDFB-42AC-9104-8B7CCFF87B5A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182" name="橢圓 181">
              <a:extLst>
                <a:ext uri="{FF2B5EF4-FFF2-40B4-BE49-F238E27FC236}">
                  <a16:creationId xmlns:a16="http://schemas.microsoft.com/office/drawing/2014/main" id="{7A82EDF2-33F8-43BB-B206-3BCFAD3B2956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sz="2400" b="1" dirty="0">
                <a:solidFill>
                  <a:schemeClr val="bg1"/>
                </a:solidFill>
                <a:latin typeface="Cambria Math" pitchFamily="18" charset="0"/>
              </a:endParaRPr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359D565F-82E0-4F2B-9456-2870F67C68E8}"/>
                </a:ext>
              </a:extLst>
            </p:cNvPr>
            <p:cNvCxnSpPr>
              <a:stCxn id="182" idx="3"/>
              <a:endCxn id="180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B312D1BC-1ADB-40D4-8B4E-CAC49DE035E4}"/>
                </a:ext>
              </a:extLst>
            </p:cNvPr>
            <p:cNvCxnSpPr>
              <a:stCxn id="182" idx="5"/>
              <a:endCxn id="179" idx="0"/>
            </p:cNvCxnSpPr>
            <p:nvPr/>
          </p:nvCxnSpPr>
          <p:spPr>
            <a:xfrm>
              <a:off x="7156816" y="2881421"/>
              <a:ext cx="457328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AD753006-9811-44F4-929D-DA40E2BE1174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927CABA6-DF77-4918-8410-D3946FD63920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43BAD278-A283-4206-9086-E3AF9F5BD94C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77920E64-C7ED-44E9-BBB1-45A9C78E2E29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9" name="群組 72731">
            <a:extLst>
              <a:ext uri="{FF2B5EF4-FFF2-40B4-BE49-F238E27FC236}">
                <a16:creationId xmlns:a16="http://schemas.microsoft.com/office/drawing/2014/main" id="{F6C1927D-3984-449E-8F1B-4F4B3405653E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190" name="文字方塊 72710">
              <a:extLst>
                <a:ext uri="{FF2B5EF4-FFF2-40B4-BE49-F238E27FC236}">
                  <a16:creationId xmlns:a16="http://schemas.microsoft.com/office/drawing/2014/main" id="{754D4529-A4B3-4499-A0DB-53846782E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1" name="文字方塊 46">
              <a:extLst>
                <a:ext uri="{FF2B5EF4-FFF2-40B4-BE49-F238E27FC236}">
                  <a16:creationId xmlns:a16="http://schemas.microsoft.com/office/drawing/2014/main" id="{391D4E72-B616-44BA-8C1D-E98967EC5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2" name="文字方塊 47">
              <a:extLst>
                <a:ext uri="{FF2B5EF4-FFF2-40B4-BE49-F238E27FC236}">
                  <a16:creationId xmlns:a16="http://schemas.microsoft.com/office/drawing/2014/main" id="{1C3B619D-CDA8-4F3C-B1BA-40AC54712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3" name="文字方塊 48">
              <a:extLst>
                <a:ext uri="{FF2B5EF4-FFF2-40B4-BE49-F238E27FC236}">
                  <a16:creationId xmlns:a16="http://schemas.microsoft.com/office/drawing/2014/main" id="{F1A38219-3590-43A7-91D0-13CCF4B83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" name="文字方塊 49">
              <a:extLst>
                <a:ext uri="{FF2B5EF4-FFF2-40B4-BE49-F238E27FC236}">
                  <a16:creationId xmlns:a16="http://schemas.microsoft.com/office/drawing/2014/main" id="{78CE85C3-E60C-4C95-987E-50DC59B58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5" name="文字方塊 50">
              <a:extLst>
                <a:ext uri="{FF2B5EF4-FFF2-40B4-BE49-F238E27FC236}">
                  <a16:creationId xmlns:a16="http://schemas.microsoft.com/office/drawing/2014/main" id="{CD955215-08D5-473A-BAA3-570333962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6" name="文字方塊 51">
              <a:extLst>
                <a:ext uri="{FF2B5EF4-FFF2-40B4-BE49-F238E27FC236}">
                  <a16:creationId xmlns:a16="http://schemas.microsoft.com/office/drawing/2014/main" id="{509FE8EA-C9CF-41B5-8E3C-5787D26F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7" name="文字方塊 52">
              <a:extLst>
                <a:ext uri="{FF2B5EF4-FFF2-40B4-BE49-F238E27FC236}">
                  <a16:creationId xmlns:a16="http://schemas.microsoft.com/office/drawing/2014/main" id="{5DDAC074-EF5D-4AF0-9891-71F034F06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8" name="文字方塊 53">
              <a:extLst>
                <a:ext uri="{FF2B5EF4-FFF2-40B4-BE49-F238E27FC236}">
                  <a16:creationId xmlns:a16="http://schemas.microsoft.com/office/drawing/2014/main" id="{E47F93B9-CA96-4E35-A16D-D38E63257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9" name="文字方塊 57">
              <a:extLst>
                <a:ext uri="{FF2B5EF4-FFF2-40B4-BE49-F238E27FC236}">
                  <a16:creationId xmlns:a16="http://schemas.microsoft.com/office/drawing/2014/main" id="{1460A86A-ADF8-4571-A596-E13BC892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E4BAF466-A0CF-47DB-B9EF-69B1CE7661D0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DFC51B35-D189-47EE-B860-F6FF1D379BB5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2" name="文字方塊 201">
              <a:extLst>
                <a:ext uri="{FF2B5EF4-FFF2-40B4-BE49-F238E27FC236}">
                  <a16:creationId xmlns:a16="http://schemas.microsoft.com/office/drawing/2014/main" id="{EB776828-96F1-4486-8310-1E59C3315A9A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3" name="文字方塊 202">
              <a:extLst>
                <a:ext uri="{FF2B5EF4-FFF2-40B4-BE49-F238E27FC236}">
                  <a16:creationId xmlns:a16="http://schemas.microsoft.com/office/drawing/2014/main" id="{7D871D21-8390-4BE5-BE99-E94A722C80BA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4" name="文字方塊 203">
              <a:extLst>
                <a:ext uri="{FF2B5EF4-FFF2-40B4-BE49-F238E27FC236}">
                  <a16:creationId xmlns:a16="http://schemas.microsoft.com/office/drawing/2014/main" id="{38D40DCB-3A23-41CF-8E3F-2D86F5B3A09E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05" name="橢圓 204">
              <a:extLst>
                <a:ext uri="{FF2B5EF4-FFF2-40B4-BE49-F238E27FC236}">
                  <a16:creationId xmlns:a16="http://schemas.microsoft.com/office/drawing/2014/main" id="{CC3225EA-B520-47DD-AFE2-BF027A960816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06" name="橢圓 205">
              <a:extLst>
                <a:ext uri="{FF2B5EF4-FFF2-40B4-BE49-F238E27FC236}">
                  <a16:creationId xmlns:a16="http://schemas.microsoft.com/office/drawing/2014/main" id="{39806470-C4C8-4A96-A847-D87BC4AC8452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07" name="橢圓 206">
              <a:extLst>
                <a:ext uri="{FF2B5EF4-FFF2-40B4-BE49-F238E27FC236}">
                  <a16:creationId xmlns:a16="http://schemas.microsoft.com/office/drawing/2014/main" id="{ED339B92-D7FE-42B2-9063-D4356DF8CD61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13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4700284A-B70C-4451-82A9-23A9EDBF341C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09" name="橢圓 208">
              <a:extLst>
                <a:ext uri="{FF2B5EF4-FFF2-40B4-BE49-F238E27FC236}">
                  <a16:creationId xmlns:a16="http://schemas.microsoft.com/office/drawing/2014/main" id="{74627107-64D8-4328-8B51-3C5DF22F0FFA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210" name="直線單箭頭接點 209">
              <a:extLst>
                <a:ext uri="{FF2B5EF4-FFF2-40B4-BE49-F238E27FC236}">
                  <a16:creationId xmlns:a16="http://schemas.microsoft.com/office/drawing/2014/main" id="{30E75756-6DFA-4A78-B8D7-1C9BDB68CAD6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單箭頭接點 210">
              <a:extLst>
                <a:ext uri="{FF2B5EF4-FFF2-40B4-BE49-F238E27FC236}">
                  <a16:creationId xmlns:a16="http://schemas.microsoft.com/office/drawing/2014/main" id="{EC7DEFF9-403E-4F63-80E1-D370803BE312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3520BD11-D185-4DC5-8C70-D26827C892E8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E5B1155F-874D-4C09-A080-BBD6B99DB873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rgbClr val="FFCC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單箭頭接點 213">
              <a:extLst>
                <a:ext uri="{FF2B5EF4-FFF2-40B4-BE49-F238E27FC236}">
                  <a16:creationId xmlns:a16="http://schemas.microsoft.com/office/drawing/2014/main" id="{8ACEEEED-E97E-438A-8D1A-DFB20B663350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>
              <a:extLst>
                <a:ext uri="{FF2B5EF4-FFF2-40B4-BE49-F238E27FC236}">
                  <a16:creationId xmlns:a16="http://schemas.microsoft.com/office/drawing/2014/main" id="{007F7628-08C4-4325-80B3-999E55E3CAE4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215">
              <a:extLst>
                <a:ext uri="{FF2B5EF4-FFF2-40B4-BE49-F238E27FC236}">
                  <a16:creationId xmlns:a16="http://schemas.microsoft.com/office/drawing/2014/main" id="{15AE41FD-720A-4A75-94AD-AECABC19FD9E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單箭頭接點 216">
              <a:extLst>
                <a:ext uri="{FF2B5EF4-FFF2-40B4-BE49-F238E27FC236}">
                  <a16:creationId xmlns:a16="http://schemas.microsoft.com/office/drawing/2014/main" id="{52AE609C-3A40-4E85-AD3F-9A3E5C8DA21D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3469A02F-D6ED-484C-B158-949CAE593534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單箭頭接點 218">
              <a:extLst>
                <a:ext uri="{FF2B5EF4-FFF2-40B4-BE49-F238E27FC236}">
                  <a16:creationId xmlns:a16="http://schemas.microsoft.com/office/drawing/2014/main" id="{BA9127F5-7999-4264-B15D-6DC749633BE6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群組 72730">
            <a:extLst>
              <a:ext uri="{FF2B5EF4-FFF2-40B4-BE49-F238E27FC236}">
                <a16:creationId xmlns:a16="http://schemas.microsoft.com/office/drawing/2014/main" id="{4C9066C9-8C26-4CA9-9304-131BFF6822FC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221" name="橢圓 220">
              <a:extLst>
                <a:ext uri="{FF2B5EF4-FFF2-40B4-BE49-F238E27FC236}">
                  <a16:creationId xmlns:a16="http://schemas.microsoft.com/office/drawing/2014/main" id="{516A7C23-110C-4203-8137-FFEE9806257F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22" name="橢圓 221">
              <a:extLst>
                <a:ext uri="{FF2B5EF4-FFF2-40B4-BE49-F238E27FC236}">
                  <a16:creationId xmlns:a16="http://schemas.microsoft.com/office/drawing/2014/main" id="{21DD28E4-8907-45C3-8973-7239FD9872E3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23" name="橢圓 222">
              <a:extLst>
                <a:ext uri="{FF2B5EF4-FFF2-40B4-BE49-F238E27FC236}">
                  <a16:creationId xmlns:a16="http://schemas.microsoft.com/office/drawing/2014/main" id="{9C727318-83F2-43E2-BB26-65766AF0FE86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13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224" name="直線接點 223">
              <a:extLst>
                <a:ext uri="{FF2B5EF4-FFF2-40B4-BE49-F238E27FC236}">
                  <a16:creationId xmlns:a16="http://schemas.microsoft.com/office/drawing/2014/main" id="{6CC296AF-09B7-4BC8-8E7A-8E07DADC96C0}"/>
                </a:ext>
              </a:extLst>
            </p:cNvPr>
            <p:cNvCxnSpPr>
              <a:stCxn id="223" idx="3"/>
              <a:endCxn id="221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字方塊 224">
              <a:extLst>
                <a:ext uri="{FF2B5EF4-FFF2-40B4-BE49-F238E27FC236}">
                  <a16:creationId xmlns:a16="http://schemas.microsoft.com/office/drawing/2014/main" id="{DC4A2BDC-A182-49A1-9971-3CA8943849C1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26" name="文字方塊 225">
              <a:extLst>
                <a:ext uri="{FF2B5EF4-FFF2-40B4-BE49-F238E27FC236}">
                  <a16:creationId xmlns:a16="http://schemas.microsoft.com/office/drawing/2014/main" id="{E1D24282-E565-4A5A-A6E5-90CD303C75DA}"/>
                </a:ext>
              </a:extLst>
            </p:cNvPr>
            <p:cNvSpPr txBox="1"/>
            <p:nvPr/>
          </p:nvSpPr>
          <p:spPr>
            <a:xfrm>
              <a:off x="5724489" y="3314959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27" name="文字方塊 226">
              <a:extLst>
                <a:ext uri="{FF2B5EF4-FFF2-40B4-BE49-F238E27FC236}">
                  <a16:creationId xmlns:a16="http://schemas.microsoft.com/office/drawing/2014/main" id="{CDCD1855-E5F6-4576-AD86-D484958D27D9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v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8" name="文字方塊 227">
              <a:extLst>
                <a:ext uri="{FF2B5EF4-FFF2-40B4-BE49-F238E27FC236}">
                  <a16:creationId xmlns:a16="http://schemas.microsoft.com/office/drawing/2014/main" id="{97C4CE5B-D267-45BC-B971-78802A949BB8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9" name="群組 72730">
            <a:extLst>
              <a:ext uri="{FF2B5EF4-FFF2-40B4-BE49-F238E27FC236}">
                <a16:creationId xmlns:a16="http://schemas.microsoft.com/office/drawing/2014/main" id="{2B29E61D-2692-4A47-9FAC-0D3C8598A458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230" name="橢圓 229">
              <a:extLst>
                <a:ext uri="{FF2B5EF4-FFF2-40B4-BE49-F238E27FC236}">
                  <a16:creationId xmlns:a16="http://schemas.microsoft.com/office/drawing/2014/main" id="{B34332F3-3E67-4263-85A6-5FE0912E2A1E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13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31" name="橢圓 230">
              <a:extLst>
                <a:ext uri="{FF2B5EF4-FFF2-40B4-BE49-F238E27FC236}">
                  <a16:creationId xmlns:a16="http://schemas.microsoft.com/office/drawing/2014/main" id="{39E49DE8-4AAA-4014-A1FF-54E92287A04A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32" name="橢圓 231">
              <a:extLst>
                <a:ext uri="{FF2B5EF4-FFF2-40B4-BE49-F238E27FC236}">
                  <a16:creationId xmlns:a16="http://schemas.microsoft.com/office/drawing/2014/main" id="{AC536C98-AA75-4ECE-8253-6D417FF2020A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cxnSp>
          <p:nvCxnSpPr>
            <p:cNvPr id="233" name="直線接點 232">
              <a:extLst>
                <a:ext uri="{FF2B5EF4-FFF2-40B4-BE49-F238E27FC236}">
                  <a16:creationId xmlns:a16="http://schemas.microsoft.com/office/drawing/2014/main" id="{D2FFC3A5-79C8-4CB3-93F2-5332275DE92E}"/>
                </a:ext>
              </a:extLst>
            </p:cNvPr>
            <p:cNvCxnSpPr>
              <a:stCxn id="232" idx="3"/>
              <a:endCxn id="230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字方塊 233">
              <a:extLst>
                <a:ext uri="{FF2B5EF4-FFF2-40B4-BE49-F238E27FC236}">
                  <a16:creationId xmlns:a16="http://schemas.microsoft.com/office/drawing/2014/main" id="{FB873087-0463-4F2C-AD8F-F3A1D7B68FA2}"/>
                </a:ext>
              </a:extLst>
            </p:cNvPr>
            <p:cNvSpPr txBox="1"/>
            <p:nvPr/>
          </p:nvSpPr>
          <p:spPr>
            <a:xfrm>
              <a:off x="7307670" y="2463766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35" name="文字方塊 234">
              <a:extLst>
                <a:ext uri="{FF2B5EF4-FFF2-40B4-BE49-F238E27FC236}">
                  <a16:creationId xmlns:a16="http://schemas.microsoft.com/office/drawing/2014/main" id="{3C803E0E-F16F-4123-A648-111879516926}"/>
                </a:ext>
              </a:extLst>
            </p:cNvPr>
            <p:cNvSpPr txBox="1"/>
            <p:nvPr/>
          </p:nvSpPr>
          <p:spPr>
            <a:xfrm>
              <a:off x="5724489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D5340B39-C59E-4C43-A248-FDFE440D733F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v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768ED37D-3F16-4A47-ACC8-15BCA9300EA4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8" name="群組 72730">
            <a:extLst>
              <a:ext uri="{FF2B5EF4-FFF2-40B4-BE49-F238E27FC236}">
                <a16:creationId xmlns:a16="http://schemas.microsoft.com/office/drawing/2014/main" id="{A05672B9-1F61-444F-A39A-9C61750D056A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239" name="橢圓 238">
              <a:extLst>
                <a:ext uri="{FF2B5EF4-FFF2-40B4-BE49-F238E27FC236}">
                  <a16:creationId xmlns:a16="http://schemas.microsoft.com/office/drawing/2014/main" id="{410F8FAB-AE65-407A-8471-A31E974DAEB0}"/>
                </a:ext>
              </a:extLst>
            </p:cNvPr>
            <p:cNvSpPr/>
            <p:nvPr/>
          </p:nvSpPr>
          <p:spPr>
            <a:xfrm>
              <a:off x="6119887" y="3275257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13</a:t>
              </a: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40" name="橢圓 239">
              <a:extLst>
                <a:ext uri="{FF2B5EF4-FFF2-40B4-BE49-F238E27FC236}">
                  <a16:creationId xmlns:a16="http://schemas.microsoft.com/office/drawing/2014/main" id="{C0231A5F-13EC-4C05-ACD6-B15CD21CCCC3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41" name="橢圓 240">
              <a:extLst>
                <a:ext uri="{FF2B5EF4-FFF2-40B4-BE49-F238E27FC236}">
                  <a16:creationId xmlns:a16="http://schemas.microsoft.com/office/drawing/2014/main" id="{989F32F9-22FD-4381-953B-B2EE93C9BBAD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sz="2400" b="1" dirty="0">
                <a:solidFill>
                  <a:schemeClr val="bg1"/>
                </a:solidFill>
                <a:latin typeface="Cambria Math" pitchFamily="18" charset="0"/>
              </a:endParaRPr>
            </a:p>
          </p:txBody>
        </p:sp>
        <p:cxnSp>
          <p:nvCxnSpPr>
            <p:cNvPr id="242" name="直線接點 241">
              <a:extLst>
                <a:ext uri="{FF2B5EF4-FFF2-40B4-BE49-F238E27FC236}">
                  <a16:creationId xmlns:a16="http://schemas.microsoft.com/office/drawing/2014/main" id="{DDAF6E44-A6A9-49C5-AB22-E874F08F4967}"/>
                </a:ext>
              </a:extLst>
            </p:cNvPr>
            <p:cNvCxnSpPr>
              <a:stCxn id="241" idx="3"/>
              <a:endCxn id="239" idx="0"/>
            </p:cNvCxnSpPr>
            <p:nvPr/>
          </p:nvCxnSpPr>
          <p:spPr>
            <a:xfrm flipH="1">
              <a:off x="6389838" y="2881421"/>
              <a:ext cx="385871" cy="393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0377FB90-9979-4152-B2DB-4C848AF5853E}"/>
                </a:ext>
              </a:extLst>
            </p:cNvPr>
            <p:cNvSpPr txBox="1"/>
            <p:nvPr/>
          </p:nvSpPr>
          <p:spPr>
            <a:xfrm>
              <a:off x="7307670" y="2463766"/>
              <a:ext cx="355700" cy="4621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AD7D4845-714B-4FB7-8901-480421F97CC4}"/>
                </a:ext>
              </a:extLst>
            </p:cNvPr>
            <p:cNvSpPr txBox="1"/>
            <p:nvPr/>
          </p:nvSpPr>
          <p:spPr>
            <a:xfrm>
              <a:off x="5724489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45" name="文字方塊 244">
              <a:extLst>
                <a:ext uri="{FF2B5EF4-FFF2-40B4-BE49-F238E27FC236}">
                  <a16:creationId xmlns:a16="http://schemas.microsoft.com/office/drawing/2014/main" id="{6C48A53D-EE51-4E55-85CC-71B7705685DB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v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6" name="文字方塊 245">
              <a:extLst>
                <a:ext uri="{FF2B5EF4-FFF2-40B4-BE49-F238E27FC236}">
                  <a16:creationId xmlns:a16="http://schemas.microsoft.com/office/drawing/2014/main" id="{AD585AC3-AF72-472F-AF7A-D6400FDDC62D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7" name="群組 72731">
            <a:extLst>
              <a:ext uri="{FF2B5EF4-FFF2-40B4-BE49-F238E27FC236}">
                <a16:creationId xmlns:a16="http://schemas.microsoft.com/office/drawing/2014/main" id="{F3C94A4C-0A57-4FA2-B912-BD667662808A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248" name="文字方塊 72710">
              <a:extLst>
                <a:ext uri="{FF2B5EF4-FFF2-40B4-BE49-F238E27FC236}">
                  <a16:creationId xmlns:a16="http://schemas.microsoft.com/office/drawing/2014/main" id="{CF89287B-E374-4757-8F5C-0C2BB218A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9" name="文字方塊 46">
              <a:extLst>
                <a:ext uri="{FF2B5EF4-FFF2-40B4-BE49-F238E27FC236}">
                  <a16:creationId xmlns:a16="http://schemas.microsoft.com/office/drawing/2014/main" id="{F8C84785-EA58-40AD-ACDF-16E4165BF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0" name="文字方塊 47">
              <a:extLst>
                <a:ext uri="{FF2B5EF4-FFF2-40B4-BE49-F238E27FC236}">
                  <a16:creationId xmlns:a16="http://schemas.microsoft.com/office/drawing/2014/main" id="{0D676CA7-1DC5-4A9D-805B-9BFE305A8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1" name="文字方塊 48">
              <a:extLst>
                <a:ext uri="{FF2B5EF4-FFF2-40B4-BE49-F238E27FC236}">
                  <a16:creationId xmlns:a16="http://schemas.microsoft.com/office/drawing/2014/main" id="{0D27AB30-8DA7-4235-BE0B-3FA770BE7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2" name="文字方塊 49">
              <a:extLst>
                <a:ext uri="{FF2B5EF4-FFF2-40B4-BE49-F238E27FC236}">
                  <a16:creationId xmlns:a16="http://schemas.microsoft.com/office/drawing/2014/main" id="{9BE93A10-B49A-46E2-9FA7-F2BBE85DA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3" name="文字方塊 50">
              <a:extLst>
                <a:ext uri="{FF2B5EF4-FFF2-40B4-BE49-F238E27FC236}">
                  <a16:creationId xmlns:a16="http://schemas.microsoft.com/office/drawing/2014/main" id="{9E4C6AF8-CD39-4912-8CD5-8C7E9FAE1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4" name="文字方塊 51">
              <a:extLst>
                <a:ext uri="{FF2B5EF4-FFF2-40B4-BE49-F238E27FC236}">
                  <a16:creationId xmlns:a16="http://schemas.microsoft.com/office/drawing/2014/main" id="{9034C7D1-A1A6-43E8-A877-FFE57ACE0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5" name="文字方塊 52">
              <a:extLst>
                <a:ext uri="{FF2B5EF4-FFF2-40B4-BE49-F238E27FC236}">
                  <a16:creationId xmlns:a16="http://schemas.microsoft.com/office/drawing/2014/main" id="{CB6282C4-5E72-40D5-A829-3AF8B1823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" name="文字方塊 53">
              <a:extLst>
                <a:ext uri="{FF2B5EF4-FFF2-40B4-BE49-F238E27FC236}">
                  <a16:creationId xmlns:a16="http://schemas.microsoft.com/office/drawing/2014/main" id="{C774E65D-B560-4576-9C8F-F0902DB8C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7" name="文字方塊 57">
              <a:extLst>
                <a:ext uri="{FF2B5EF4-FFF2-40B4-BE49-F238E27FC236}">
                  <a16:creationId xmlns:a16="http://schemas.microsoft.com/office/drawing/2014/main" id="{68D5F55D-C8A1-4824-AC23-0C2EB56C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8" name="文字方塊 257">
              <a:extLst>
                <a:ext uri="{FF2B5EF4-FFF2-40B4-BE49-F238E27FC236}">
                  <a16:creationId xmlns:a16="http://schemas.microsoft.com/office/drawing/2014/main" id="{AB5355B8-E027-49B3-84CF-05E0029F6E1A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59" name="文字方塊 258">
              <a:extLst>
                <a:ext uri="{FF2B5EF4-FFF2-40B4-BE49-F238E27FC236}">
                  <a16:creationId xmlns:a16="http://schemas.microsoft.com/office/drawing/2014/main" id="{79BDA39F-E5C9-4F64-AF67-E57FB6659E63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60" name="文字方塊 259">
              <a:extLst>
                <a:ext uri="{FF2B5EF4-FFF2-40B4-BE49-F238E27FC236}">
                  <a16:creationId xmlns:a16="http://schemas.microsoft.com/office/drawing/2014/main" id="{74D7B37C-C0EA-4BBD-BE2B-AE1E8C2DD9B0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94CA9E75-60A0-45B7-B80A-2B35B7D9372C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ACE688C5-9B8B-45C4-93A0-E43A96B168BB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63" name="橢圓 262">
              <a:extLst>
                <a:ext uri="{FF2B5EF4-FFF2-40B4-BE49-F238E27FC236}">
                  <a16:creationId xmlns:a16="http://schemas.microsoft.com/office/drawing/2014/main" id="{2382E1A8-D5D2-4F38-B24A-5AE2DB5400D7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64" name="橢圓 263">
              <a:extLst>
                <a:ext uri="{FF2B5EF4-FFF2-40B4-BE49-F238E27FC236}">
                  <a16:creationId xmlns:a16="http://schemas.microsoft.com/office/drawing/2014/main" id="{B8503913-EFD1-4E84-BE1D-4919AAB4CED4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65" name="橢圓 264">
              <a:extLst>
                <a:ext uri="{FF2B5EF4-FFF2-40B4-BE49-F238E27FC236}">
                  <a16:creationId xmlns:a16="http://schemas.microsoft.com/office/drawing/2014/main" id="{77A0C9DA-80BF-49B1-98F0-7D56A1362970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9</a:t>
              </a:r>
              <a:endParaRPr lang="zh-TW" altLang="en-US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66" name="橢圓 265">
              <a:extLst>
                <a:ext uri="{FF2B5EF4-FFF2-40B4-BE49-F238E27FC236}">
                  <a16:creationId xmlns:a16="http://schemas.microsoft.com/office/drawing/2014/main" id="{E3B2571A-68E4-4DAA-A476-7BCD4A203071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267" name="橢圓 266">
              <a:extLst>
                <a:ext uri="{FF2B5EF4-FFF2-40B4-BE49-F238E27FC236}">
                  <a16:creationId xmlns:a16="http://schemas.microsoft.com/office/drawing/2014/main" id="{1D8687E6-3483-493E-A3CE-8A0E7FC3C2A6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21EAA14A-58F0-4F3A-BE7E-5BAC799A2988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單箭頭接點 268">
              <a:extLst>
                <a:ext uri="{FF2B5EF4-FFF2-40B4-BE49-F238E27FC236}">
                  <a16:creationId xmlns:a16="http://schemas.microsoft.com/office/drawing/2014/main" id="{6C0D55B9-440D-4E9F-92F3-606CA9F7BF82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A5B920AB-C77A-4E04-8BF9-0BFE30ED9FC9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11B23092-2433-4BBF-A9DA-F39757A4EEE5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66BA87B3-FBFB-43ED-86B2-EF5EF592751B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單箭頭接點 272">
              <a:extLst>
                <a:ext uri="{FF2B5EF4-FFF2-40B4-BE49-F238E27FC236}">
                  <a16:creationId xmlns:a16="http://schemas.microsoft.com/office/drawing/2014/main" id="{8A698413-0D81-46E0-9D3F-0378739AEB8C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單箭頭接點 273">
              <a:extLst>
                <a:ext uri="{FF2B5EF4-FFF2-40B4-BE49-F238E27FC236}">
                  <a16:creationId xmlns:a16="http://schemas.microsoft.com/office/drawing/2014/main" id="{40C4DB89-C4FA-4AAF-8F76-4607FDD47483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>
              <a:extLst>
                <a:ext uri="{FF2B5EF4-FFF2-40B4-BE49-F238E27FC236}">
                  <a16:creationId xmlns:a16="http://schemas.microsoft.com/office/drawing/2014/main" id="{88695A9F-48D3-4D99-B4CA-0B4EA7163140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>
              <a:extLst>
                <a:ext uri="{FF2B5EF4-FFF2-40B4-BE49-F238E27FC236}">
                  <a16:creationId xmlns:a16="http://schemas.microsoft.com/office/drawing/2014/main" id="{8E8A854F-CC3B-490E-A0A4-D61E3D35A266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AAF51977-C048-4EAE-B319-1ECEC8276B89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群組 72730">
            <a:extLst>
              <a:ext uri="{FF2B5EF4-FFF2-40B4-BE49-F238E27FC236}">
                <a16:creationId xmlns:a16="http://schemas.microsoft.com/office/drawing/2014/main" id="{15E731D1-BB36-47E2-8F44-C2630D72646E}"/>
              </a:ext>
            </a:extLst>
          </p:cNvPr>
          <p:cNvGrpSpPr>
            <a:grpSpLocks/>
          </p:cNvGrpSpPr>
          <p:nvPr/>
        </p:nvGrpSpPr>
        <p:grpSpPr bwMode="auto">
          <a:xfrm>
            <a:off x="6753718" y="1839538"/>
            <a:ext cx="3119761" cy="2303463"/>
            <a:chOff x="5148064" y="2420888"/>
            <a:chExt cx="3120637" cy="2304256"/>
          </a:xfrm>
        </p:grpSpPr>
        <p:sp>
          <p:nvSpPr>
            <p:cNvPr id="279" name="橢圓 278">
              <a:extLst>
                <a:ext uri="{FF2B5EF4-FFF2-40B4-BE49-F238E27FC236}">
                  <a16:creationId xmlns:a16="http://schemas.microsoft.com/office/drawing/2014/main" id="{A04C94E5-FB82-462C-BDB0-1383A26B10F9}"/>
                </a:ext>
              </a:extLst>
            </p:cNvPr>
            <p:cNvSpPr/>
            <p:nvPr/>
          </p:nvSpPr>
          <p:spPr>
            <a:xfrm>
              <a:off x="6696312" y="4185208"/>
              <a:ext cx="539902" cy="5399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 sz="2400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80" name="橢圓 279">
              <a:extLst>
                <a:ext uri="{FF2B5EF4-FFF2-40B4-BE49-F238E27FC236}">
                  <a16:creationId xmlns:a16="http://schemas.microsoft.com/office/drawing/2014/main" id="{7ED2D930-FB3E-46E9-9B8B-023066AE2549}"/>
                </a:ext>
              </a:extLst>
            </p:cNvPr>
            <p:cNvSpPr/>
            <p:nvPr/>
          </p:nvSpPr>
          <p:spPr>
            <a:xfrm>
              <a:off x="6696312" y="2420888"/>
              <a:ext cx="539902" cy="5399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9</a:t>
              </a:r>
              <a:endParaRPr lang="zh-TW" altLang="en-US" sz="2400" b="1" dirty="0">
                <a:solidFill>
                  <a:schemeClr val="tx1"/>
                </a:solidFill>
                <a:latin typeface="Cambria Math" pitchFamily="18" charset="0"/>
              </a:endParaRPr>
            </a:p>
          </p:txBody>
        </p:sp>
        <p:sp>
          <p:nvSpPr>
            <p:cNvPr id="281" name="文字方塊 280">
              <a:extLst>
                <a:ext uri="{FF2B5EF4-FFF2-40B4-BE49-F238E27FC236}">
                  <a16:creationId xmlns:a16="http://schemas.microsoft.com/office/drawing/2014/main" id="{D113C962-E82D-4205-A47A-6E6A99F6D073}"/>
                </a:ext>
              </a:extLst>
            </p:cNvPr>
            <p:cNvSpPr txBox="1"/>
            <p:nvPr/>
          </p:nvSpPr>
          <p:spPr>
            <a:xfrm>
              <a:off x="7307670" y="2463766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sz="2400" b="1" i="1" dirty="0">
                <a:latin typeface="+mj-lt"/>
              </a:endParaRPr>
            </a:p>
          </p:txBody>
        </p:sp>
        <p:sp>
          <p:nvSpPr>
            <p:cNvPr id="282" name="文字方塊 281">
              <a:extLst>
                <a:ext uri="{FF2B5EF4-FFF2-40B4-BE49-F238E27FC236}">
                  <a16:creationId xmlns:a16="http://schemas.microsoft.com/office/drawing/2014/main" id="{7D5132A9-E2A4-42F0-A320-80209F700484}"/>
                </a:ext>
              </a:extLst>
            </p:cNvPr>
            <p:cNvSpPr txBox="1"/>
            <p:nvPr/>
          </p:nvSpPr>
          <p:spPr>
            <a:xfrm>
              <a:off x="7939673" y="331495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v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3797C279-DDAE-49FC-B40A-A05832088212}"/>
                </a:ext>
              </a:extLst>
            </p:cNvPr>
            <p:cNvSpPr txBox="1"/>
            <p:nvPr/>
          </p:nvSpPr>
          <p:spPr>
            <a:xfrm>
              <a:off x="5148064" y="4224909"/>
              <a:ext cx="329028" cy="46182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solidFill>
                    <a:schemeClr val="bg1"/>
                  </a:solidFill>
                  <a:latin typeface="+mj-lt"/>
                </a:rPr>
                <a:t>y</a:t>
              </a:r>
              <a:endParaRPr lang="zh-TW" altLang="en-US" sz="24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4" name="群組 72731">
            <a:extLst>
              <a:ext uri="{FF2B5EF4-FFF2-40B4-BE49-F238E27FC236}">
                <a16:creationId xmlns:a16="http://schemas.microsoft.com/office/drawing/2014/main" id="{796AF59A-1D37-4A4D-90DC-1566DAEEAD68}"/>
              </a:ext>
            </a:extLst>
          </p:cNvPr>
          <p:cNvGrpSpPr>
            <a:grpSpLocks/>
          </p:cNvGrpSpPr>
          <p:nvPr/>
        </p:nvGrpSpPr>
        <p:grpSpPr bwMode="auto">
          <a:xfrm>
            <a:off x="2303955" y="1310901"/>
            <a:ext cx="4103687" cy="3341687"/>
            <a:chOff x="323528" y="1484784"/>
            <a:chExt cx="4104456" cy="3341985"/>
          </a:xfrm>
        </p:grpSpPr>
        <p:sp>
          <p:nvSpPr>
            <p:cNvPr id="285" name="文字方塊 72710">
              <a:extLst>
                <a:ext uri="{FF2B5EF4-FFF2-40B4-BE49-F238E27FC236}">
                  <a16:creationId xmlns:a16="http://schemas.microsoft.com/office/drawing/2014/main" id="{EAA99496-92C6-438D-82CD-42BE3D561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195572"/>
              <a:ext cx="4411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10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" name="文字方塊 46">
              <a:extLst>
                <a:ext uri="{FF2B5EF4-FFF2-40B4-BE49-F238E27FC236}">
                  <a16:creationId xmlns:a16="http://schemas.microsoft.com/office/drawing/2014/main" id="{E2672AAE-FD2E-40A2-B9BF-AFD39B07F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710" y="18448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1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" name="文字方塊 47">
              <a:extLst>
                <a:ext uri="{FF2B5EF4-FFF2-40B4-BE49-F238E27FC236}">
                  <a16:creationId xmlns:a16="http://schemas.microsoft.com/office/drawing/2014/main" id="{9CD7BD82-9CFD-4916-B194-D9A24BA60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2750" y="36450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5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8" name="文字方塊 48">
              <a:extLst>
                <a:ext uri="{FF2B5EF4-FFF2-40B4-BE49-F238E27FC236}">
                  <a16:creationId xmlns:a16="http://schemas.microsoft.com/office/drawing/2014/main" id="{6C68A031-39A5-4855-B635-8A0272E8A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8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9" name="文字方塊 49">
              <a:extLst>
                <a:ext uri="{FF2B5EF4-FFF2-40B4-BE49-F238E27FC236}">
                  <a16:creationId xmlns:a16="http://schemas.microsoft.com/office/drawing/2014/main" id="{82D92640-4D4A-44A6-9436-AE76970C4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3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0" name="文字方塊 50">
              <a:extLst>
                <a:ext uri="{FF2B5EF4-FFF2-40B4-BE49-F238E27FC236}">
                  <a16:creationId xmlns:a16="http://schemas.microsoft.com/office/drawing/2014/main" id="{DC20175E-E66D-4C1D-AEF4-750DDDA18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942" y="4139788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2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1" name="文字方塊 51">
              <a:extLst>
                <a:ext uri="{FF2B5EF4-FFF2-40B4-BE49-F238E27FC236}">
                  <a16:creationId xmlns:a16="http://schemas.microsoft.com/office/drawing/2014/main" id="{D6DC2E7F-02B8-4666-938D-888DA5515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01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4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2" name="文字方塊 52">
              <a:extLst>
                <a:ext uri="{FF2B5EF4-FFF2-40B4-BE49-F238E27FC236}">
                  <a16:creationId xmlns:a16="http://schemas.microsoft.com/office/drawing/2014/main" id="{0BB2E4A8-D387-4B94-B774-3CB543BA8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078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6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3" name="文字方塊 53">
              <a:extLst>
                <a:ext uri="{FF2B5EF4-FFF2-40B4-BE49-F238E27FC236}">
                  <a16:creationId xmlns:a16="http://schemas.microsoft.com/office/drawing/2014/main" id="{801A9328-3F4B-4A16-B507-6B887FD57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934" y="284364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9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4" name="文字方塊 57">
              <a:extLst>
                <a:ext uri="{FF2B5EF4-FFF2-40B4-BE49-F238E27FC236}">
                  <a16:creationId xmlns:a16="http://schemas.microsoft.com/office/drawing/2014/main" id="{658F9B19-BF0C-40FA-A833-16E97F5EB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958" y="3563724"/>
              <a:ext cx="31290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Arial" panose="020B0604020202020204" pitchFamily="34" charset="0"/>
                </a:rPr>
                <a:t>7</a:t>
              </a: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5" name="文字方塊 294">
              <a:extLst>
                <a:ext uri="{FF2B5EF4-FFF2-40B4-BE49-F238E27FC236}">
                  <a16:creationId xmlns:a16="http://schemas.microsoft.com/office/drawing/2014/main" id="{3348A495-B630-4AD8-93CE-40A258C04E7E}"/>
                </a:ext>
              </a:extLst>
            </p:cNvPr>
            <p:cNvSpPr txBox="1"/>
            <p:nvPr/>
          </p:nvSpPr>
          <p:spPr>
            <a:xfrm>
              <a:off x="323528" y="2927950"/>
              <a:ext cx="304857" cy="4620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s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96" name="文字方塊 295">
              <a:extLst>
                <a:ext uri="{FF2B5EF4-FFF2-40B4-BE49-F238E27FC236}">
                  <a16:creationId xmlns:a16="http://schemas.microsoft.com/office/drawing/2014/main" id="{7A61AA89-B94D-4CE4-9C73-540059149807}"/>
                </a:ext>
              </a:extLst>
            </p:cNvPr>
            <p:cNvSpPr txBox="1"/>
            <p:nvPr/>
          </p:nvSpPr>
          <p:spPr>
            <a:xfrm>
              <a:off x="2008181" y="4364766"/>
              <a:ext cx="338201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x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97" name="文字方塊 296">
              <a:extLst>
                <a:ext uri="{FF2B5EF4-FFF2-40B4-BE49-F238E27FC236}">
                  <a16:creationId xmlns:a16="http://schemas.microsoft.com/office/drawing/2014/main" id="{B9AB02DB-3890-47E4-A91E-BADE50DCAE8A}"/>
                </a:ext>
              </a:extLst>
            </p:cNvPr>
            <p:cNvSpPr txBox="1"/>
            <p:nvPr/>
          </p:nvSpPr>
          <p:spPr>
            <a:xfrm>
              <a:off x="3853201" y="4364766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y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BD255D6F-EEF9-4ED3-A3E1-6C66A0C46938}"/>
                </a:ext>
              </a:extLst>
            </p:cNvPr>
            <p:cNvSpPr txBox="1"/>
            <p:nvPr/>
          </p:nvSpPr>
          <p:spPr>
            <a:xfrm>
              <a:off x="2000242" y="1484784"/>
              <a:ext cx="355667" cy="462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u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299" name="文字方塊 298">
              <a:extLst>
                <a:ext uri="{FF2B5EF4-FFF2-40B4-BE49-F238E27FC236}">
                  <a16:creationId xmlns:a16="http://schemas.microsoft.com/office/drawing/2014/main" id="{949F5228-4E6D-417C-B171-A45282BE05B2}"/>
                </a:ext>
              </a:extLst>
            </p:cNvPr>
            <p:cNvSpPr txBox="1"/>
            <p:nvPr/>
          </p:nvSpPr>
          <p:spPr>
            <a:xfrm>
              <a:off x="3853201" y="1484784"/>
              <a:ext cx="328998" cy="46170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2400" b="1" i="1" dirty="0">
                  <a:latin typeface="+mj-lt"/>
                </a:rPr>
                <a:t>v</a:t>
              </a:r>
              <a:endParaRPr lang="zh-TW" altLang="en-US" b="1" i="1" dirty="0">
                <a:latin typeface="+mj-lt"/>
              </a:endParaRPr>
            </a:p>
          </p:txBody>
        </p:sp>
        <p:sp>
          <p:nvSpPr>
            <p:cNvPr id="300" name="橢圓 299">
              <a:extLst>
                <a:ext uri="{FF2B5EF4-FFF2-40B4-BE49-F238E27FC236}">
                  <a16:creationId xmlns:a16="http://schemas.microsoft.com/office/drawing/2014/main" id="{C212ACBA-FDDC-4D42-BCF7-DEAD20DB31EA}"/>
                </a:ext>
              </a:extLst>
            </p:cNvPr>
            <p:cNvSpPr/>
            <p:nvPr/>
          </p:nvSpPr>
          <p:spPr>
            <a:xfrm>
              <a:off x="1908150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8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301" name="橢圓 300">
              <a:extLst>
                <a:ext uri="{FF2B5EF4-FFF2-40B4-BE49-F238E27FC236}">
                  <a16:creationId xmlns:a16="http://schemas.microsoft.com/office/drawing/2014/main" id="{63758AB8-7753-4607-9CB3-88FB0769A524}"/>
                </a:ext>
              </a:extLst>
            </p:cNvPr>
            <p:cNvSpPr/>
            <p:nvPr/>
          </p:nvSpPr>
          <p:spPr>
            <a:xfrm>
              <a:off x="3743644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7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302" name="橢圓 301">
              <a:extLst>
                <a:ext uri="{FF2B5EF4-FFF2-40B4-BE49-F238E27FC236}">
                  <a16:creationId xmlns:a16="http://schemas.microsoft.com/office/drawing/2014/main" id="{1CB042DE-6F04-42A7-8905-94ADF3F6B0F8}"/>
                </a:ext>
              </a:extLst>
            </p:cNvPr>
            <p:cNvSpPr/>
            <p:nvPr/>
          </p:nvSpPr>
          <p:spPr>
            <a:xfrm>
              <a:off x="3743644" y="191662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9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303" name="橢圓 302">
              <a:extLst>
                <a:ext uri="{FF2B5EF4-FFF2-40B4-BE49-F238E27FC236}">
                  <a16:creationId xmlns:a16="http://schemas.microsoft.com/office/drawing/2014/main" id="{CD4A666C-8B39-4C31-B4D2-37B6D36A1835}"/>
                </a:ext>
              </a:extLst>
            </p:cNvPr>
            <p:cNvSpPr/>
            <p:nvPr/>
          </p:nvSpPr>
          <p:spPr>
            <a:xfrm>
              <a:off x="1908150" y="3861483"/>
              <a:ext cx="539851" cy="539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  <a:ea typeface="Cambria Math" pitchFamily="18" charset="0"/>
                  <a:cs typeface="Times New Roman"/>
                </a:rPr>
                <a:t>5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sp>
          <p:nvSpPr>
            <p:cNvPr id="304" name="橢圓 303">
              <a:extLst>
                <a:ext uri="{FF2B5EF4-FFF2-40B4-BE49-F238E27FC236}">
                  <a16:creationId xmlns:a16="http://schemas.microsoft.com/office/drawing/2014/main" id="{92E3B1CD-06D2-42C5-AB0F-168C62BF2319}"/>
                </a:ext>
              </a:extLst>
            </p:cNvPr>
            <p:cNvSpPr/>
            <p:nvPr/>
          </p:nvSpPr>
          <p:spPr>
            <a:xfrm>
              <a:off x="610919" y="2888259"/>
              <a:ext cx="539851" cy="54138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TW" sz="2400" b="1" dirty="0">
                  <a:solidFill>
                    <a:srgbClr val="00B050"/>
                  </a:solidFill>
                  <a:latin typeface="Cambria Math" pitchFamily="18" charset="0"/>
                </a:rPr>
                <a:t>0</a:t>
              </a:r>
              <a:endParaRPr lang="zh-TW" altLang="en-US" b="1" dirty="0">
                <a:solidFill>
                  <a:srgbClr val="00B050"/>
                </a:solidFill>
                <a:latin typeface="Cambria Math" pitchFamily="18" charset="0"/>
              </a:endParaRPr>
            </a:p>
          </p:txBody>
        </p: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6B4DB817-AA15-4616-8511-DE792D0B83B2}"/>
                </a:ext>
              </a:extLst>
            </p:cNvPr>
            <p:cNvCxnSpPr/>
            <p:nvPr/>
          </p:nvCxnSpPr>
          <p:spPr>
            <a:xfrm>
              <a:off x="1150770" y="3429644"/>
              <a:ext cx="649410" cy="611243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305">
              <a:extLst>
                <a:ext uri="{FF2B5EF4-FFF2-40B4-BE49-F238E27FC236}">
                  <a16:creationId xmlns:a16="http://schemas.microsoft.com/office/drawing/2014/main" id="{CC13ACAC-55EB-4A0F-BD76-B20D61090181}"/>
                </a:ext>
              </a:extLst>
            </p:cNvPr>
            <p:cNvCxnSpPr/>
            <p:nvPr/>
          </p:nvCxnSpPr>
          <p:spPr>
            <a:xfrm flipV="1">
              <a:off x="1090434" y="2235738"/>
              <a:ext cx="722448" cy="6080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單箭頭接點 306">
              <a:extLst>
                <a:ext uri="{FF2B5EF4-FFF2-40B4-BE49-F238E27FC236}">
                  <a16:creationId xmlns:a16="http://schemas.microsoft.com/office/drawing/2014/main" id="{AE0A05AC-A1BE-419F-B0B6-6A374BB8BA68}"/>
                </a:ext>
              </a:extLst>
            </p:cNvPr>
            <p:cNvCxnSpPr/>
            <p:nvPr/>
          </p:nvCxnSpPr>
          <p:spPr>
            <a:xfrm>
              <a:off x="2051052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單箭頭接點 307">
              <a:extLst>
                <a:ext uri="{FF2B5EF4-FFF2-40B4-BE49-F238E27FC236}">
                  <a16:creationId xmlns:a16="http://schemas.microsoft.com/office/drawing/2014/main" id="{04E1CC86-03B6-4F18-9718-1B818872AA2B}"/>
                </a:ext>
              </a:extLst>
            </p:cNvPr>
            <p:cNvCxnSpPr/>
            <p:nvPr/>
          </p:nvCxnSpPr>
          <p:spPr>
            <a:xfrm flipV="1">
              <a:off x="2340031" y="2492936"/>
              <a:ext cx="0" cy="126058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>
              <a:extLst>
                <a:ext uri="{FF2B5EF4-FFF2-40B4-BE49-F238E27FC236}">
                  <a16:creationId xmlns:a16="http://schemas.microsoft.com/office/drawing/2014/main" id="{17EBC4E6-8687-4EF8-B381-22570A0F00AA}"/>
                </a:ext>
              </a:extLst>
            </p:cNvPr>
            <p:cNvCxnSpPr/>
            <p:nvPr/>
          </p:nvCxnSpPr>
          <p:spPr>
            <a:xfrm>
              <a:off x="3851614" y="2529452"/>
              <a:ext cx="0" cy="12589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>
              <a:extLst>
                <a:ext uri="{FF2B5EF4-FFF2-40B4-BE49-F238E27FC236}">
                  <a16:creationId xmlns:a16="http://schemas.microsoft.com/office/drawing/2014/main" id="{D15000A4-F840-4CE0-BDB8-7E3EF718E914}"/>
                </a:ext>
              </a:extLst>
            </p:cNvPr>
            <p:cNvCxnSpPr/>
            <p:nvPr/>
          </p:nvCxnSpPr>
          <p:spPr>
            <a:xfrm flipV="1">
              <a:off x="4140593" y="2492936"/>
              <a:ext cx="0" cy="12605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>
              <a:extLst>
                <a:ext uri="{FF2B5EF4-FFF2-40B4-BE49-F238E27FC236}">
                  <a16:creationId xmlns:a16="http://schemas.microsoft.com/office/drawing/2014/main" id="{8CA4B0CE-9274-43B6-8B5E-7BC39B207147}"/>
                </a:ext>
              </a:extLst>
            </p:cNvPr>
            <p:cNvCxnSpPr/>
            <p:nvPr/>
          </p:nvCxnSpPr>
          <p:spPr>
            <a:xfrm>
              <a:off x="2627422" y="2186522"/>
              <a:ext cx="93680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>
              <a:extLst>
                <a:ext uri="{FF2B5EF4-FFF2-40B4-BE49-F238E27FC236}">
                  <a16:creationId xmlns:a16="http://schemas.microsoft.com/office/drawing/2014/main" id="{3D579E94-0765-4E13-8322-2ED32853A4B0}"/>
                </a:ext>
              </a:extLst>
            </p:cNvPr>
            <p:cNvCxnSpPr/>
            <p:nvPr/>
          </p:nvCxnSpPr>
          <p:spPr>
            <a:xfrm>
              <a:off x="2627422" y="4148847"/>
              <a:ext cx="93680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>
              <a:extLst>
                <a:ext uri="{FF2B5EF4-FFF2-40B4-BE49-F238E27FC236}">
                  <a16:creationId xmlns:a16="http://schemas.microsoft.com/office/drawing/2014/main" id="{62711FA4-9219-4D7A-969A-7D971F18F4D4}"/>
                </a:ext>
              </a:extLst>
            </p:cNvPr>
            <p:cNvCxnSpPr/>
            <p:nvPr/>
          </p:nvCxnSpPr>
          <p:spPr>
            <a:xfrm flipV="1">
              <a:off x="2467055" y="2456421"/>
              <a:ext cx="1240069" cy="14050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>
              <a:extLst>
                <a:ext uri="{FF2B5EF4-FFF2-40B4-BE49-F238E27FC236}">
                  <a16:creationId xmlns:a16="http://schemas.microsoft.com/office/drawing/2014/main" id="{960944E4-D0B8-4722-8397-5799DCAAF127}"/>
                </a:ext>
              </a:extLst>
            </p:cNvPr>
            <p:cNvCxnSpPr/>
            <p:nvPr/>
          </p:nvCxnSpPr>
          <p:spPr>
            <a:xfrm flipH="1" flipV="1">
              <a:off x="1263504" y="3316922"/>
              <a:ext cx="2432506" cy="7239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6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9171333" cy="3994664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Example:</a:t>
            </a: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7EA24-C80C-4321-A70F-6BFBD6E3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1755776"/>
            <a:ext cx="383540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878A9F1-81A1-4D03-A0BD-F1DC45E65CE3}"/>
                  </a:ext>
                </a:extLst>
              </p:cNvPr>
              <p:cNvSpPr txBox="1"/>
              <p:nvPr/>
            </p:nvSpPr>
            <p:spPr>
              <a:xfrm>
                <a:off x="4168528" y="5380711"/>
                <a:ext cx="38549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dirty="0">
                    <a:latin typeface="+mn-ea"/>
                    <a:ea typeface="+mn-ea"/>
                  </a:rPr>
                  <a:t>Order of adding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</m:oMath>
                </a14:m>
                <a:r>
                  <a:rPr lang="en-US" altLang="zh-TW" sz="2400" dirty="0">
                    <a:latin typeface="+mn-ea"/>
                    <a:ea typeface="+mn-ea"/>
                  </a:rPr>
                  <a:t>:</a:t>
                </a:r>
                <a:r>
                  <a:rPr lang="en-US" altLang="zh-TW" sz="2400" i="1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r>
                  <a:rPr lang="en-US" altLang="zh-TW" sz="2400" i="1" dirty="0">
                    <a:latin typeface="+mn-ea"/>
                    <a:ea typeface="+mn-ea"/>
                  </a:rPr>
                  <a:t>.</a:t>
                </a:r>
                <a:endParaRPr lang="en-US" altLang="zh-TW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878A9F1-81A1-4D03-A0BD-F1DC45E6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8" y="5380711"/>
                <a:ext cx="3854944" cy="461665"/>
              </a:xfrm>
              <a:prstGeom prst="rect">
                <a:avLst/>
              </a:prstGeom>
              <a:blipFill>
                <a:blip r:embed="rId3"/>
                <a:stretch>
                  <a:fillRect l="-2532" t="-10667" r="-4272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13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80269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Correctness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Loop invariant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 At the start of each iteration of the 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while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loop,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Initialization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Initially,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so trivially true.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Termination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At end,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Ø ⇒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for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all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802693" cy="3994664"/>
              </a:xfrm>
              <a:blipFill>
                <a:blip r:embed="rId2"/>
                <a:stretch>
                  <a:fillRect l="-1119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87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887534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Maintenance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Need to show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 each iteration.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Suppose there exists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such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Without loss of generality,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first vertex for which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Observations: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 so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Ø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There must be some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since otherwise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)=∞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by no-path property.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887534" cy="4996095"/>
              </a:xfrm>
              <a:blipFill>
                <a:blip r:embed="rId2"/>
                <a:stretch>
                  <a:fillRect l="-1110" t="-1951" r="-1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156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So, there’s a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This means there’s a shortest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Just before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connects a vertex in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 i.e.,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 to a vertex in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( i.e.,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).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first vertex along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that’s in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y’s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predecessor.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064" t="-2137" r="-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1C90318A-9977-4D81-94C0-2CECED1B3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9557" y="2042639"/>
                <a:ext cx="3798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1C90318A-9977-4D81-94C0-2CECED1B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557" y="2042639"/>
                <a:ext cx="379848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296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4732256"/>
                <a:ext cx="9171333" cy="1064152"/>
              </a:xfrm>
            </p:spPr>
            <p:txBody>
              <a:bodyPr/>
              <a:lstStyle/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Decompose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→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(Could have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or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may have no edges.)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4732256"/>
                <a:ext cx="9171333" cy="1064152"/>
              </a:xfrm>
              <a:blipFill>
                <a:blip r:embed="rId2"/>
                <a:stretch>
                  <a:fillRect t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2D27AE8E-8B5F-45D4-8C37-E6EE3228D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928" y="4476145"/>
                <a:ext cx="4717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11">
                <a:extLst>
                  <a:ext uri="{FF2B5EF4-FFF2-40B4-BE49-F238E27FC236}">
                    <a16:creationId xmlns:a16="http://schemas.microsoft.com/office/drawing/2014/main" id="{2D27AE8E-8B5F-45D4-8C37-E6EE3228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9928" y="4476145"/>
                <a:ext cx="471731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1">
                <a:extLst>
                  <a:ext uri="{FF2B5EF4-FFF2-40B4-BE49-F238E27FC236}">
                    <a16:creationId xmlns:a16="http://schemas.microsoft.com/office/drawing/2014/main" id="{0E173270-A51E-46DD-AC00-A609008ED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0679" y="4489542"/>
                <a:ext cx="4770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11">
                <a:extLst>
                  <a:ext uri="{FF2B5EF4-FFF2-40B4-BE49-F238E27FC236}">
                    <a16:creationId xmlns:a16="http://schemas.microsoft.com/office/drawing/2014/main" id="{0E173270-A51E-46DD-AC00-A609008E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0679" y="4489542"/>
                <a:ext cx="477054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86A156A5-3C87-40A6-A5CB-33DC5A0CF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5854"/>
              </p:ext>
            </p:extLst>
          </p:nvPr>
        </p:nvGraphicFramePr>
        <p:xfrm>
          <a:off x="2381115" y="380912"/>
          <a:ext cx="7732776" cy="371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9890695" imgH="4747202" progId="Acrobat.Document.11">
                  <p:embed/>
                </p:oleObj>
              </mc:Choice>
              <mc:Fallback>
                <p:oleObj name="Acrobat Document" r:id="rId10" imgW="9890695" imgH="474720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1115" y="380912"/>
                        <a:ext cx="7732776" cy="371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84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B2A93FB-1719-49A1-B93D-F109F37F09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9171333" cy="3994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Can think of weights as representing any measure that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accumulates linearly along a path.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we want to minimize.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Example: time, cost, penalties, loss.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Generalization of breadth-first search to weighted graphs.</a:t>
            </a:r>
            <a:endParaRPr kumimoji="0" lang="en-US" altLang="zh-TW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389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104351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Claim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Proof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the first vertex such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Relaxed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at that time, so by the convergence property,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lang="en-US" altLang="zh-TW" sz="24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                                             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■  (claim)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104351" cy="3994664"/>
              </a:xfrm>
              <a:blipFill>
                <a:blip r:embed="rId2"/>
                <a:stretch>
                  <a:fillRect l="-1086" t="-2595" r="-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137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Now can get a contradiction to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on shortest path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 all edge weights are nonnegative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⇒ 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⇒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	         </m:t>
                      </m:r>
                      <m:r>
                        <a:rPr lang="zh-TW" altLang="en-US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l-GR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l-GR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TW" sz="2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TW" sz="2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zh-TW" sz="22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zh-TW" sz="2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	           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(upper-bound property).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Also, both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were in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when we chose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zh-TW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	⇒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Therefore, </a:t>
                </a: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l-GR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l-GR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l-GR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becomes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Contradicts assumption that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  <m:r>
                      <a:rPr kumimoji="0" lang="el-GR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).</m:t>
                    </m:r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Hence, Dijkstra’s algorithm is correct.                                       ■</a:t>
                </a:r>
                <a:endParaRPr kumimoji="0" lang="en-US" altLang="zh-TW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864" t="-13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0742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0500277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Analysis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 Like Prim’s algorithm, depends on implementation of priority queue.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binary heap, </a:t>
                </a:r>
              </a:p>
              <a:p>
                <a:pPr marL="457200" marR="0" lvl="1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Each EXTRACT-MIN takes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457200" lvl="3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DECREASE-KEY takes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lvl="1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Therefore, time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If Fibonacci heap, </a:t>
                </a:r>
              </a:p>
              <a:p>
                <a:pPr marL="457200" lvl="3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Each EXTRACT-MIN takes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457200" lvl="3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DECREASE-KEY takes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b="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lvl="1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          Therefore, time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0500277" cy="3994664"/>
              </a:xfrm>
              <a:blipFill>
                <a:blip r:embed="rId2"/>
                <a:stretch>
                  <a:fillRect l="-1045" t="-2595" b="-4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699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E3C8421-3F0D-414D-B21B-93C43A6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7720243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Difference constraints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268DC-FE27-45B3-890C-F7D2F2D6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152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set of inequalities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are variables,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are constants,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Want to find a set of values for the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’s that satisfy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inequalities, or determine that no such values exist.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Call such a set of values a 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feasible solution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571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7437D4-4E60-4DEB-9266-27D923D6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EA24B8-C745-4705-8200-BE83384BF544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28650" y="182880"/>
                <a:ext cx="11563350" cy="62034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EA24B8-C745-4705-8200-BE83384BF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28650" y="182880"/>
                <a:ext cx="11563350" cy="6203451"/>
              </a:xfrm>
              <a:blipFill>
                <a:blip r:embed="rId2"/>
                <a:stretch>
                  <a:fillRect t="-1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9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Example</a:t>
                </a: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b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b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endPara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TW" sz="2800" b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n-US" altLang="zh-TW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zh-TW" sz="2800" b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Solution: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=(−5, −3, 0, −1, −4)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Also: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=(0, 2, 5, 4, 1)=[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above</m:t>
                    </m:r>
                    <m: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solution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]+5</m:t>
                    </m:r>
                  </m:oMath>
                </a14:m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197" t="-2595" b="-7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0E603FB-5496-4DC7-A315-B5036FE71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17044"/>
              </p:ext>
            </p:extLst>
          </p:nvPr>
        </p:nvGraphicFramePr>
        <p:xfrm>
          <a:off x="3849933" y="1530826"/>
          <a:ext cx="4304198" cy="332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1689041" imgH="9037273" progId="Acrobat.Document.11">
                  <p:embed/>
                </p:oleObj>
              </mc:Choice>
              <mc:Fallback>
                <p:oleObj name="Acrobat Document" r:id="rId3" imgW="11689041" imgH="9037273" progId="Acrobat.Document.11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BA0659B8-6AF9-472A-95D2-64861206A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9933" y="1530826"/>
                        <a:ext cx="4304198" cy="3328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563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Lemma 24.8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feasible solution, then so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any constant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d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Proof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feasible solution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)−(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                                   ■ (lemma)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9171333" cy="3994664"/>
              </a:xfrm>
              <a:blipFill>
                <a:blip r:embed="rId2"/>
                <a:stretch>
                  <a:fillRect l="-1197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145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1801744"/>
                <a:ext cx="11563826" cy="399466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Constraint graph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),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weighted, directed.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 one vertex per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constraint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</m:sub>
                    </m:sSub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b="0" i="0" dirty="0">
                  <a:solidFill>
                    <a:prstClr val="black"/>
                  </a:solidFill>
                  <a:latin typeface="Calibri"/>
                </a:endParaRP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           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1801744"/>
                <a:ext cx="11563826" cy="3994664"/>
              </a:xfrm>
              <a:blipFill>
                <a:blip r:embed="rId2"/>
                <a:stretch>
                  <a:fillRect l="-949" t="-2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761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3685880"/>
                <a:ext cx="11563826" cy="3065577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Theorem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system of difference constraints,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𝑉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the corresponding Constraint graph.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1. 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no negative-weight cycles, then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,…,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feasible solution.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2. 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a negative-weight cycle, then there is no feasible solution.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B2A93FB-1719-49A1-B93D-F109F37F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3685880"/>
                <a:ext cx="11563826" cy="3065577"/>
              </a:xfrm>
              <a:blipFill>
                <a:blip r:embed="rId2"/>
                <a:stretch>
                  <a:fillRect l="-949" t="-33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E943CD-3544-4194-ACBE-F6096642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DA4C32-2A83-4F00-A6AB-CF254B4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BA0659B8-6AF9-472A-95D2-64861206A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548823"/>
              </p:ext>
            </p:extLst>
          </p:nvPr>
        </p:nvGraphicFramePr>
        <p:xfrm>
          <a:off x="3852909" y="106543"/>
          <a:ext cx="4756959" cy="367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1689041" imgH="9037273" progId="Acrobat.Document.11">
                  <p:embed/>
                </p:oleObj>
              </mc:Choice>
              <mc:Fallback>
                <p:oleObj name="Acrobat Document" r:id="rId3" imgW="11689041" imgH="903727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2909" y="106543"/>
                        <a:ext cx="4756959" cy="367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625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Single-source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shortest paths from a given source vertex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every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Single-destination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shortest paths to a given destination vertex.</a:t>
                </a: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Single-pair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shortest path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No way known that’s better in worst case than solving single-source.</a:t>
                </a: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All-pairs</a:t>
                </a:r>
              </a:p>
              <a:p>
                <a:pPr marL="914400" lvl="1" indent="-4572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shortest path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We’ll see algorithms for all-pairs in the next chapter.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949" t="-2611" b="-11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806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6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1.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Show no negative-weight cycles ⇒ feasible solution.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Need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constraints. Use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By the triangle inequality,</a:t>
                </a:r>
                <a:b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2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b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Therefore, feasible.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064" t="-1829" b="-81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340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11563826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2.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Show negative-weight cycles ⇒ no feasible solution.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Without loss of generality, let a negative-weight cycle be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can’t be on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has no entering edges.)                                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</a:b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corresponds to the constraints</a:t>
                </a:r>
              </a:p>
              <a:p>
                <a:pPr marL="533400" lvl="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…</a:t>
                </a:r>
              </a:p>
              <a:p>
                <a:pPr marL="53340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TW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indent="-533400" algn="ctr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(The last two inequalities above are incorrect in the first three printings of the book.  They were corrected in the fourth printing.)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11563826" cy="4996095"/>
              </a:xfrm>
              <a:blipFill>
                <a:blip r:embed="rId2"/>
                <a:stretch>
                  <a:fillRect t="-1951" r="-19663" b="-103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673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solution satisfying these inequalities, it must satisfy their sum.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So add them up.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added once and subtracted once.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We get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l-GR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).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But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)&lt;0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since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negative-weight cycle.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Contradiction ⇒ no such feasible solution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exists.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                                                                                 ■ (theorem)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064" t="-1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4836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to find a feasible solution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1. Form constraint graph.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vertices.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edges.</a:t>
                </a:r>
              </a:p>
              <a:p>
                <a:pPr marL="1295400" marR="0" lvl="2" indent="-3810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Θ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2. Run BELLMAN-FORD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  .</a:t>
                </a:r>
                <a:endParaRPr kumimoji="0" lang="en-US" altLang="zh-TW" sz="3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1295400" lvl="2" indent="-3810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+1)(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2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))=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𝑛𝑚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3. If BELLMAN-FORD returns FALSE ⇒ no feasible solution.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If BELLMAN-FORD returns TURE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⇒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C368CAB5-68A4-4AA2-B38B-A03158A21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3" y="800313"/>
                <a:ext cx="9171333" cy="4996095"/>
              </a:xfrm>
              <a:blipFill>
                <a:blip r:embed="rId2"/>
                <a:stretch>
                  <a:fillRect l="-1197" t="-1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A0DE23-8766-4C6F-B204-8607F7EB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9627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0924483" cy="3972204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OK, as long as no negative-weight cycles are reachable from the source.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we have a negative-weight cycle, we can just keep going around it, and get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all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on the cycle.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OK if the negative-weight cycle is not reachable from the source.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Some algorithms work only if there are no negative-weight edges in the graph.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We’ll be clear when they’re allowed and not allowed.</a:t>
                </a:r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0924483" cy="3972204"/>
              </a:xfrm>
              <a:blipFill>
                <a:blip r:embed="rId2"/>
                <a:stretch>
                  <a:fillRect l="-1004" t="-2611" r="-19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Negative-weight edges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96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Lemma 24.1 (</a:t>
                </a:r>
                <a:r>
                  <a:rPr kumimoji="0" lang="en-US" altLang="zh-TW" sz="2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Subpaths</a:t>
                </a: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of shortest paths are shortest paths)</a:t>
                </a: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with weight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function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let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be a shortest path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and,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for any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0" lang="en-US" altLang="zh-TW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be the </a:t>
                </a:r>
                <a:r>
                  <a:rPr kumimoji="0" lang="en-US" altLang="zh-TW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subpath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is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b="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kumimoji="0" lang="en-US" altLang="zh-TW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Cut - and - paste.</a:t>
                </a: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Suppose this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a shortest path from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lvl="1" indent="-457200" algn="l">
                  <a:lnSpc>
                    <a:spcPct val="9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𝑢𝑥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𝑦𝑣</m:t>
                        </m:r>
                      </m:sub>
                    </m:sSub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l="-1107" t="-2611" b="-124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substructure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46762FE-399D-448B-AAF6-6F00B14A45A5}"/>
              </a:ext>
            </a:extLst>
          </p:cNvPr>
          <p:cNvGrpSpPr/>
          <p:nvPr/>
        </p:nvGrpSpPr>
        <p:grpSpPr>
          <a:xfrm>
            <a:off x="2291445" y="3991762"/>
            <a:ext cx="5202717" cy="992073"/>
            <a:chOff x="1998482" y="3454001"/>
            <a:chExt cx="5202717" cy="992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A49CFB4D-2197-4A97-B005-D44A73C82B18}"/>
                    </a:ext>
                  </a:extLst>
                </p:cNvPr>
                <p:cNvSpPr/>
                <p:nvPr/>
              </p:nvSpPr>
              <p:spPr>
                <a:xfrm>
                  <a:off x="1998482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A49CFB4D-2197-4A97-B005-D44A73C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482" y="3906074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BEF8CED6-B4BD-4C92-878A-E504BBB9AE34}"/>
                    </a:ext>
                  </a:extLst>
                </p:cNvPr>
                <p:cNvSpPr/>
                <p:nvPr/>
              </p:nvSpPr>
              <p:spPr>
                <a:xfrm>
                  <a:off x="3552721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BEF8CED6-B4BD-4C92-878A-E504BBB9A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21" y="3906074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DB015742-F7AE-417D-BDA7-57D3A171AB47}"/>
                    </a:ext>
                  </a:extLst>
                </p:cNvPr>
                <p:cNvSpPr/>
                <p:nvPr/>
              </p:nvSpPr>
              <p:spPr>
                <a:xfrm>
                  <a:off x="5106960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DB015742-F7AE-417D-BDA7-57D3A171A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60" y="3906074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 b="-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0523C1C5-6547-49D3-B6D4-C214D9F9F4A9}"/>
                    </a:ext>
                  </a:extLst>
                </p:cNvPr>
                <p:cNvSpPr/>
                <p:nvPr/>
              </p:nvSpPr>
              <p:spPr>
                <a:xfrm>
                  <a:off x="6661199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0523C1C5-6547-49D3-B6D4-C214D9F9F4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199" y="3906074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A1ABF10F-C198-42F3-B146-EC13DA06C359}"/>
                </a:ext>
              </a:extLst>
            </p:cNvPr>
            <p:cNvSpPr/>
            <p:nvPr/>
          </p:nvSpPr>
          <p:spPr>
            <a:xfrm>
              <a:off x="2535810" y="4044099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4C3753B3-5367-490F-8B66-9E3F9BB54E41}"/>
                </a:ext>
              </a:extLst>
            </p:cNvPr>
            <p:cNvSpPr/>
            <p:nvPr/>
          </p:nvSpPr>
          <p:spPr>
            <a:xfrm>
              <a:off x="4092721" y="4047083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DB9BDB2A-B87D-462C-84F9-488D141E9DCB}"/>
                </a:ext>
              </a:extLst>
            </p:cNvPr>
            <p:cNvSpPr/>
            <p:nvPr/>
          </p:nvSpPr>
          <p:spPr>
            <a:xfrm>
              <a:off x="5633677" y="4044099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E56FDBE0-3D37-4847-8F3D-93301A9D4CD2}"/>
                    </a:ext>
                  </a:extLst>
                </p:cNvPr>
                <p:cNvSpPr txBox="1"/>
                <p:nvPr/>
              </p:nvSpPr>
              <p:spPr>
                <a:xfrm>
                  <a:off x="2716384" y="3454001"/>
                  <a:ext cx="7188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𝑢𝑥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E56FDBE0-3D37-4847-8F3D-93301A9D4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384" y="3454001"/>
                  <a:ext cx="718851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F02BEFED-E7E8-4E50-8D46-98740124DBEB}"/>
                    </a:ext>
                  </a:extLst>
                </p:cNvPr>
                <p:cNvSpPr txBox="1"/>
                <p:nvPr/>
              </p:nvSpPr>
              <p:spPr>
                <a:xfrm>
                  <a:off x="4283780" y="3454001"/>
                  <a:ext cx="715068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𝑥𝑦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F02BEFED-E7E8-4E50-8D46-98740124D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80" y="3454001"/>
                  <a:ext cx="715068" cy="6901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EDCED6EB-7C12-43DE-A0A8-B806DDEA0B89}"/>
                    </a:ext>
                  </a:extLst>
                </p:cNvPr>
                <p:cNvSpPr txBox="1"/>
                <p:nvPr/>
              </p:nvSpPr>
              <p:spPr>
                <a:xfrm>
                  <a:off x="5833683" y="3485182"/>
                  <a:ext cx="708912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𝑦𝑣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EDCED6EB-7C12-43DE-A0A8-B806DDEA0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683" y="3485182"/>
                  <a:ext cx="708912" cy="6901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27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</p:spPr>
            <p:txBody>
              <a:bodyPr/>
              <a:lstStyle/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Now suppose there exists a shorter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𝑥𝑦</m:t>
                        </m:r>
                      </m:sub>
                    </m:sSub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Construct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′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lvl="1" indent="-457200" algn="l">
                  <a:lnSpc>
                    <a:spcPct val="150000"/>
                  </a:lnSpc>
                  <a:spcBef>
                    <a:spcPts val="5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Then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𝑢𝑥</m:t>
                            </m:r>
                          </m:sub>
                        </m:sSub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𝑦𝑣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TW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r>
                  <a:rPr lang="en-US" altLang="zh-TW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𝑢𝑥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𝑦𝑣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TW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r>
                  <a:rPr lang="en-US" altLang="zh-TW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So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wasn’t shortest path after all !                          ■ (lemma)</a:t>
                </a:r>
                <a:endParaRPr kumimoji="0" lang="en-US" altLang="zh-TW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6B1F3B-533C-4DCF-BA35-AFDD8E93F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801744"/>
                <a:ext cx="11563825" cy="3972204"/>
              </a:xfrm>
              <a:blipFill>
                <a:blip r:embed="rId2"/>
                <a:stretch>
                  <a:fillRect t="-2151" b="-12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8F807-244C-42D2-B9E0-F4B7CB3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0C3385D-FC55-465F-B992-198F48E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CDBDF84-59EA-422E-AB7D-D933DE21E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3708" y="1580092"/>
                <a:ext cx="671209" cy="391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altLang="zh-TW" sz="18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CDBDF84-59EA-422E-AB7D-D933DE21E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3708" y="1580092"/>
                <a:ext cx="671209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C715D77F-8D8C-45DE-BFA9-530CF8600786}"/>
              </a:ext>
            </a:extLst>
          </p:cNvPr>
          <p:cNvGrpSpPr/>
          <p:nvPr/>
        </p:nvGrpSpPr>
        <p:grpSpPr>
          <a:xfrm>
            <a:off x="2975512" y="2633938"/>
            <a:ext cx="5202717" cy="992073"/>
            <a:chOff x="1998482" y="3454001"/>
            <a:chExt cx="5202717" cy="992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22F89281-8F5F-4D6F-B582-90FE0AECDBFF}"/>
                    </a:ext>
                  </a:extLst>
                </p:cNvPr>
                <p:cNvSpPr/>
                <p:nvPr/>
              </p:nvSpPr>
              <p:spPr>
                <a:xfrm>
                  <a:off x="1998482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22F89281-8F5F-4D6F-B582-90FE0AECD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482" y="3906074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C33CF4F9-5673-4D14-83C9-0256E0ECAC62}"/>
                    </a:ext>
                  </a:extLst>
                </p:cNvPr>
                <p:cNvSpPr/>
                <p:nvPr/>
              </p:nvSpPr>
              <p:spPr>
                <a:xfrm>
                  <a:off x="3552721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C33CF4F9-5673-4D14-83C9-0256E0ECA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21" y="3906074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B90E67BD-F326-4709-94CB-B0A95A642596}"/>
                    </a:ext>
                  </a:extLst>
                </p:cNvPr>
                <p:cNvSpPr/>
                <p:nvPr/>
              </p:nvSpPr>
              <p:spPr>
                <a:xfrm>
                  <a:off x="5106960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B90E67BD-F326-4709-94CB-B0A95A642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60" y="3906074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C5894AFC-D866-4D68-83B6-17CBBA6085F2}"/>
                    </a:ext>
                  </a:extLst>
                </p:cNvPr>
                <p:cNvSpPr/>
                <p:nvPr/>
              </p:nvSpPr>
              <p:spPr>
                <a:xfrm>
                  <a:off x="6661199" y="3906074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C5894AFC-D866-4D68-83B6-17CBBA608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199" y="3906074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B960BBE5-3DED-4124-BAD0-9040B38F7DEF}"/>
                </a:ext>
              </a:extLst>
            </p:cNvPr>
            <p:cNvSpPr/>
            <p:nvPr/>
          </p:nvSpPr>
          <p:spPr>
            <a:xfrm>
              <a:off x="2535810" y="4044099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041030C2-9E45-4FCF-BB6D-67342BD881DB}"/>
                </a:ext>
              </a:extLst>
            </p:cNvPr>
            <p:cNvSpPr/>
            <p:nvPr/>
          </p:nvSpPr>
          <p:spPr>
            <a:xfrm>
              <a:off x="4092721" y="4047083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08E16C2A-F45D-4A77-B070-8A2554DF0C99}"/>
                </a:ext>
              </a:extLst>
            </p:cNvPr>
            <p:cNvSpPr/>
            <p:nvPr/>
          </p:nvSpPr>
          <p:spPr>
            <a:xfrm>
              <a:off x="5633677" y="4044099"/>
              <a:ext cx="1027522" cy="160256"/>
            </a:xfrm>
            <a:custGeom>
              <a:avLst/>
              <a:gdLst>
                <a:gd name="connsiteX0" fmla="*/ 0 w 1027522"/>
                <a:gd name="connsiteY0" fmla="*/ 160256 h 160256"/>
                <a:gd name="connsiteX1" fmla="*/ 37708 w 1027522"/>
                <a:gd name="connsiteY1" fmla="*/ 56561 h 160256"/>
                <a:gd name="connsiteX2" fmla="*/ 75415 w 1027522"/>
                <a:gd name="connsiteY2" fmla="*/ 47134 h 160256"/>
                <a:gd name="connsiteX3" fmla="*/ 160256 w 1027522"/>
                <a:gd name="connsiteY3" fmla="*/ 56561 h 160256"/>
                <a:gd name="connsiteX4" fmla="*/ 188536 w 1027522"/>
                <a:gd name="connsiteY4" fmla="*/ 84841 h 160256"/>
                <a:gd name="connsiteX5" fmla="*/ 254524 w 1027522"/>
                <a:gd name="connsiteY5" fmla="*/ 160256 h 160256"/>
                <a:gd name="connsiteX6" fmla="*/ 329938 w 1027522"/>
                <a:gd name="connsiteY6" fmla="*/ 131975 h 160256"/>
                <a:gd name="connsiteX7" fmla="*/ 348792 w 1027522"/>
                <a:gd name="connsiteY7" fmla="*/ 103695 h 160256"/>
                <a:gd name="connsiteX8" fmla="*/ 358219 w 1027522"/>
                <a:gd name="connsiteY8" fmla="*/ 75414 h 160256"/>
                <a:gd name="connsiteX9" fmla="*/ 414780 w 1027522"/>
                <a:gd name="connsiteY9" fmla="*/ 9427 h 160256"/>
                <a:gd name="connsiteX10" fmla="*/ 443060 w 1027522"/>
                <a:gd name="connsiteY10" fmla="*/ 0 h 160256"/>
                <a:gd name="connsiteX11" fmla="*/ 527901 w 1027522"/>
                <a:gd name="connsiteY11" fmla="*/ 18854 h 160256"/>
                <a:gd name="connsiteX12" fmla="*/ 546755 w 1027522"/>
                <a:gd name="connsiteY12" fmla="*/ 47134 h 160256"/>
                <a:gd name="connsiteX13" fmla="*/ 603316 w 1027522"/>
                <a:gd name="connsiteY13" fmla="*/ 113122 h 160256"/>
                <a:gd name="connsiteX14" fmla="*/ 725864 w 1027522"/>
                <a:gd name="connsiteY14" fmla="*/ 94268 h 160256"/>
                <a:gd name="connsiteX15" fmla="*/ 754145 w 1027522"/>
                <a:gd name="connsiteY15" fmla="*/ 65988 h 160256"/>
                <a:gd name="connsiteX16" fmla="*/ 791852 w 1027522"/>
                <a:gd name="connsiteY16" fmla="*/ 37707 h 160256"/>
                <a:gd name="connsiteX17" fmla="*/ 857839 w 1027522"/>
                <a:gd name="connsiteY17" fmla="*/ 28280 h 160256"/>
                <a:gd name="connsiteX18" fmla="*/ 1027522 w 1027522"/>
                <a:gd name="connsiteY18" fmla="*/ 37707 h 16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7522" h="160256">
                  <a:moveTo>
                    <a:pt x="0" y="160256"/>
                  </a:moveTo>
                  <a:cubicBezTo>
                    <a:pt x="7054" y="96773"/>
                    <a:pt x="-12806" y="78209"/>
                    <a:pt x="37708" y="56561"/>
                  </a:cubicBezTo>
                  <a:cubicBezTo>
                    <a:pt x="49616" y="51458"/>
                    <a:pt x="62846" y="50276"/>
                    <a:pt x="75415" y="47134"/>
                  </a:cubicBezTo>
                  <a:cubicBezTo>
                    <a:pt x="103695" y="50276"/>
                    <a:pt x="133262" y="47563"/>
                    <a:pt x="160256" y="56561"/>
                  </a:cubicBezTo>
                  <a:cubicBezTo>
                    <a:pt x="172903" y="60777"/>
                    <a:pt x="180351" y="74318"/>
                    <a:pt x="188536" y="84841"/>
                  </a:cubicBezTo>
                  <a:cubicBezTo>
                    <a:pt x="247757" y="160981"/>
                    <a:pt x="199777" y="123756"/>
                    <a:pt x="254524" y="160256"/>
                  </a:cubicBezTo>
                  <a:cubicBezTo>
                    <a:pt x="288249" y="153511"/>
                    <a:pt x="305664" y="156249"/>
                    <a:pt x="329938" y="131975"/>
                  </a:cubicBezTo>
                  <a:cubicBezTo>
                    <a:pt x="337949" y="123964"/>
                    <a:pt x="342507" y="113122"/>
                    <a:pt x="348792" y="103695"/>
                  </a:cubicBezTo>
                  <a:cubicBezTo>
                    <a:pt x="351934" y="94268"/>
                    <a:pt x="353289" y="84042"/>
                    <a:pt x="358219" y="75414"/>
                  </a:cubicBezTo>
                  <a:cubicBezTo>
                    <a:pt x="366262" y="61338"/>
                    <a:pt x="399348" y="19715"/>
                    <a:pt x="414780" y="9427"/>
                  </a:cubicBezTo>
                  <a:cubicBezTo>
                    <a:pt x="423048" y="3915"/>
                    <a:pt x="433633" y="3142"/>
                    <a:pt x="443060" y="0"/>
                  </a:cubicBezTo>
                  <a:cubicBezTo>
                    <a:pt x="471340" y="6285"/>
                    <a:pt x="501527" y="6866"/>
                    <a:pt x="527901" y="18854"/>
                  </a:cubicBezTo>
                  <a:cubicBezTo>
                    <a:pt x="538215" y="23542"/>
                    <a:pt x="539382" y="38532"/>
                    <a:pt x="546755" y="47134"/>
                  </a:cubicBezTo>
                  <a:cubicBezTo>
                    <a:pt x="615330" y="127137"/>
                    <a:pt x="560034" y="48199"/>
                    <a:pt x="603316" y="113122"/>
                  </a:cubicBezTo>
                  <a:cubicBezTo>
                    <a:pt x="644165" y="106837"/>
                    <a:pt x="686415" y="106596"/>
                    <a:pt x="725864" y="94268"/>
                  </a:cubicBezTo>
                  <a:cubicBezTo>
                    <a:pt x="738589" y="90292"/>
                    <a:pt x="744023" y="74664"/>
                    <a:pt x="754145" y="65988"/>
                  </a:cubicBezTo>
                  <a:cubicBezTo>
                    <a:pt x="766074" y="55763"/>
                    <a:pt x="777087" y="43076"/>
                    <a:pt x="791852" y="37707"/>
                  </a:cubicBezTo>
                  <a:cubicBezTo>
                    <a:pt x="812733" y="30114"/>
                    <a:pt x="835843" y="31422"/>
                    <a:pt x="857839" y="28280"/>
                  </a:cubicBezTo>
                  <a:cubicBezTo>
                    <a:pt x="1014940" y="38099"/>
                    <a:pt x="958294" y="37707"/>
                    <a:pt x="1027522" y="37707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E0778BCD-4E15-4942-A589-E7B4875FA5FA}"/>
                    </a:ext>
                  </a:extLst>
                </p:cNvPr>
                <p:cNvSpPr txBox="1"/>
                <p:nvPr/>
              </p:nvSpPr>
              <p:spPr>
                <a:xfrm>
                  <a:off x="2716384" y="3454001"/>
                  <a:ext cx="7188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𝑢𝑥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E0778BCD-4E15-4942-A589-E7B4875FA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384" y="3454001"/>
                  <a:ext cx="718851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E0A7E07-2A42-4318-8725-8068707220B1}"/>
                    </a:ext>
                  </a:extLst>
                </p:cNvPr>
                <p:cNvSpPr txBox="1"/>
                <p:nvPr/>
              </p:nvSpPr>
              <p:spPr>
                <a:xfrm>
                  <a:off x="4237710" y="3454001"/>
                  <a:ext cx="807209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𝑥𝑦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E0A7E07-2A42-4318-8725-806870722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10" y="3454001"/>
                  <a:ext cx="807209" cy="69012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BE6D441E-3EFC-4927-8A22-A4062E79C39B}"/>
                    </a:ext>
                  </a:extLst>
                </p:cNvPr>
                <p:cNvSpPr txBox="1"/>
                <p:nvPr/>
              </p:nvSpPr>
              <p:spPr>
                <a:xfrm>
                  <a:off x="5833683" y="3485182"/>
                  <a:ext cx="708912" cy="6901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R="0" algn="just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𝑦𝑣</m:t>
                            </m:r>
                          </m:sub>
                        </m:sSub>
                      </m:oMath>
                    </m:oMathPara>
                  </a14:m>
                  <a:endParaRPr lang="zh-TW" altLang="en-US" sz="1800" kern="1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BE6D441E-3EFC-4927-8A22-A4062E79C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683" y="3485182"/>
                  <a:ext cx="708912" cy="6901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24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8810</TotalTime>
  <Words>4456</Words>
  <Application>Microsoft Office PowerPoint</Application>
  <PresentationFormat>寬螢幕</PresentationFormat>
  <Paragraphs>786</Paragraphs>
  <Slides>64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3" baseType="lpstr">
      <vt:lpstr>Adobe 宋体 Std L</vt:lpstr>
      <vt:lpstr>微軟正黑體</vt:lpstr>
      <vt:lpstr>Arial</vt:lpstr>
      <vt:lpstr>Calibri</vt:lpstr>
      <vt:lpstr>Cambria Math</vt:lpstr>
      <vt:lpstr>Times New Roman</vt:lpstr>
      <vt:lpstr>Wingdings</vt:lpstr>
      <vt:lpstr>Office 佈景主題</vt:lpstr>
      <vt:lpstr>Acrobat Document</vt:lpstr>
      <vt:lpstr>Chapter 24 Single-Source Shortest Paths</vt:lpstr>
      <vt:lpstr>Shortest paths</vt:lpstr>
      <vt:lpstr>PowerPoint 簡報</vt:lpstr>
      <vt:lpstr>PowerPoint 簡報</vt:lpstr>
      <vt:lpstr>PowerPoint 簡報</vt:lpstr>
      <vt:lpstr>Variants</vt:lpstr>
      <vt:lpstr>Negative-weight edges</vt:lpstr>
      <vt:lpstr>Optimal substructure</vt:lpstr>
      <vt:lpstr>PowerPoint 簡報</vt:lpstr>
      <vt:lpstr>Cycles</vt:lpstr>
      <vt:lpstr>Output of single-source shortest-path algorithm</vt:lpstr>
      <vt:lpstr>Initialization</vt:lpstr>
      <vt:lpstr>Relaxing an edge (u, v)</vt:lpstr>
      <vt:lpstr>PowerPoint 簡報</vt:lpstr>
      <vt:lpstr>Shortest-paths properties</vt:lpstr>
      <vt:lpstr>Upper-bound property</vt:lpstr>
      <vt:lpstr>PowerPoint 簡報</vt:lpstr>
      <vt:lpstr>No-path property</vt:lpstr>
      <vt:lpstr>PowerPoint 簡報</vt:lpstr>
      <vt:lpstr>Convergence property</vt:lpstr>
      <vt:lpstr>Path relaxation property</vt:lpstr>
      <vt:lpstr>PowerPoint 簡報</vt:lpstr>
      <vt:lpstr>PowerPoint 簡報</vt:lpstr>
      <vt:lpstr>The Bellman-Ford algorithm</vt:lpstr>
      <vt:lpstr>The Bellman-Ford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Single-source shortest paths in a directed acyclic graph</vt:lpstr>
      <vt:lpstr>Single-source shortest paths in a directed acyclic graph</vt:lpstr>
      <vt:lpstr>PowerPoint 簡報</vt:lpstr>
      <vt:lpstr>PowerPoint 簡報</vt:lpstr>
      <vt:lpstr>PowerPoint 簡報</vt:lpstr>
      <vt:lpstr>Dijkstra’s algorithm</vt:lpstr>
      <vt:lpstr>Dijkstra’s 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Difference constraints</vt:lpstr>
      <vt:lpstr>Difference constraints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215</cp:revision>
  <dcterms:created xsi:type="dcterms:W3CDTF">2021-02-24T05:39:42Z</dcterms:created>
  <dcterms:modified xsi:type="dcterms:W3CDTF">2021-06-10T10:39:44Z</dcterms:modified>
</cp:coreProperties>
</file>