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4"/>
  </p:notesMasterIdLst>
  <p:sldIdLst>
    <p:sldId id="256" r:id="rId2"/>
    <p:sldId id="257" r:id="rId3"/>
    <p:sldId id="261" r:id="rId4"/>
    <p:sldId id="262" r:id="rId5"/>
    <p:sldId id="323" r:id="rId6"/>
    <p:sldId id="324" r:id="rId7"/>
    <p:sldId id="264" r:id="rId8"/>
    <p:sldId id="325" r:id="rId9"/>
    <p:sldId id="326" r:id="rId10"/>
    <p:sldId id="327"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344" r:id="rId25"/>
    <p:sldId id="347" r:id="rId26"/>
    <p:sldId id="345" r:id="rId27"/>
    <p:sldId id="348" r:id="rId28"/>
    <p:sldId id="349" r:id="rId29"/>
    <p:sldId id="350" r:id="rId30"/>
    <p:sldId id="351" r:id="rId31"/>
    <p:sldId id="352" r:id="rId32"/>
    <p:sldId id="353" r:id="rId33"/>
    <p:sldId id="354" r:id="rId34"/>
    <p:sldId id="402" r:id="rId35"/>
    <p:sldId id="355" r:id="rId36"/>
    <p:sldId id="356" r:id="rId37"/>
    <p:sldId id="357" r:id="rId38"/>
    <p:sldId id="358" r:id="rId39"/>
    <p:sldId id="359" r:id="rId40"/>
    <p:sldId id="360" r:id="rId41"/>
    <p:sldId id="361" r:id="rId42"/>
    <p:sldId id="362" r:id="rId43"/>
    <p:sldId id="363" r:id="rId44"/>
    <p:sldId id="364" r:id="rId45"/>
    <p:sldId id="404" r:id="rId46"/>
    <p:sldId id="366" r:id="rId47"/>
    <p:sldId id="367" r:id="rId48"/>
    <p:sldId id="368" r:id="rId49"/>
    <p:sldId id="369" r:id="rId50"/>
    <p:sldId id="403" r:id="rId51"/>
    <p:sldId id="370" r:id="rId52"/>
    <p:sldId id="371" r:id="rId53"/>
    <p:sldId id="372" r:id="rId54"/>
    <p:sldId id="373" r:id="rId55"/>
    <p:sldId id="374" r:id="rId56"/>
    <p:sldId id="375" r:id="rId57"/>
    <p:sldId id="376" r:id="rId58"/>
    <p:sldId id="377" r:id="rId59"/>
    <p:sldId id="378" r:id="rId60"/>
    <p:sldId id="379" r:id="rId61"/>
    <p:sldId id="380" r:id="rId62"/>
    <p:sldId id="381" r:id="rId63"/>
    <p:sldId id="382" r:id="rId64"/>
    <p:sldId id="383" r:id="rId65"/>
    <p:sldId id="384" r:id="rId66"/>
    <p:sldId id="385" r:id="rId67"/>
    <p:sldId id="386" r:id="rId68"/>
    <p:sldId id="387" r:id="rId69"/>
    <p:sldId id="391" r:id="rId70"/>
    <p:sldId id="388" r:id="rId71"/>
    <p:sldId id="389" r:id="rId72"/>
    <p:sldId id="390" r:id="rId73"/>
    <p:sldId id="392" r:id="rId74"/>
    <p:sldId id="393" r:id="rId75"/>
    <p:sldId id="394" r:id="rId76"/>
    <p:sldId id="395" r:id="rId77"/>
    <p:sldId id="396" r:id="rId78"/>
    <p:sldId id="397" r:id="rId79"/>
    <p:sldId id="398" r:id="rId80"/>
    <p:sldId id="399" r:id="rId81"/>
    <p:sldId id="400" r:id="rId82"/>
    <p:sldId id="321" r:id="rId83"/>
  </p:sldIdLst>
  <p:sldSz cx="9144000" cy="6858000" type="screen4x3"/>
  <p:notesSz cx="7099300" cy="10234613"/>
  <p:defaultTextStyle>
    <a:defPPr>
      <a:defRPr lang="en-US"/>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CCECFF"/>
    <a:srgbClr val="99CCFF"/>
    <a:srgbClr val="A50021"/>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6" autoAdjust="0"/>
    <p:restoredTop sz="89983" autoAdjust="0"/>
  </p:normalViewPr>
  <p:slideViewPr>
    <p:cSldViewPr>
      <p:cViewPr varScale="1">
        <p:scale>
          <a:sx n="102" d="100"/>
          <a:sy n="102" d="100"/>
        </p:scale>
        <p:origin x="1872"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A0DC840-55B6-42B0-BC31-11AB1EF73DE8}"/>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eaLnBrk="1" hangingPunct="1">
              <a:defRPr sz="1300">
                <a:latin typeface="Times New Roman" panose="02020603050405020304" pitchFamily="18" charset="0"/>
              </a:defRPr>
            </a:lvl1pPr>
          </a:lstStyle>
          <a:p>
            <a:pPr>
              <a:defRPr/>
            </a:pPr>
            <a:endParaRPr lang="en-US" altLang="zh-TW"/>
          </a:p>
        </p:txBody>
      </p:sp>
      <p:sp>
        <p:nvSpPr>
          <p:cNvPr id="19459" name="Rectangle 3">
            <a:extLst>
              <a:ext uri="{FF2B5EF4-FFF2-40B4-BE49-F238E27FC236}">
                <a16:creationId xmlns:a16="http://schemas.microsoft.com/office/drawing/2014/main" id="{3935BFF6-C675-4CFF-AE63-31A2A9DF758E}"/>
              </a:ext>
            </a:extLst>
          </p:cNvPr>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1" hangingPunct="1">
              <a:defRPr sz="1300">
                <a:latin typeface="Times New Roman" panose="02020603050405020304" pitchFamily="18" charset="0"/>
              </a:defRPr>
            </a:lvl1pPr>
          </a:lstStyle>
          <a:p>
            <a:pPr>
              <a:defRPr/>
            </a:pPr>
            <a:endParaRPr lang="en-US" altLang="zh-TW"/>
          </a:p>
        </p:txBody>
      </p:sp>
      <p:sp>
        <p:nvSpPr>
          <p:cNvPr id="2052" name="Rectangle 4">
            <a:extLst>
              <a:ext uri="{FF2B5EF4-FFF2-40B4-BE49-F238E27FC236}">
                <a16:creationId xmlns:a16="http://schemas.microsoft.com/office/drawing/2014/main" id="{DE11E950-1E54-4877-810E-22B6A437831F}"/>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461" name="Rectangle 5">
            <a:extLst>
              <a:ext uri="{FF2B5EF4-FFF2-40B4-BE49-F238E27FC236}">
                <a16:creationId xmlns:a16="http://schemas.microsoft.com/office/drawing/2014/main" id="{C19380F2-726F-4FF0-8231-480C91A1B641}"/>
              </a:ext>
            </a:extLst>
          </p:cNvPr>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9462" name="Rectangle 6">
            <a:extLst>
              <a:ext uri="{FF2B5EF4-FFF2-40B4-BE49-F238E27FC236}">
                <a16:creationId xmlns:a16="http://schemas.microsoft.com/office/drawing/2014/main" id="{50BB8A72-75BA-41E4-A7DC-1E0B55DB0BEE}"/>
              </a:ext>
            </a:extLst>
          </p:cNvPr>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eaLnBrk="1" hangingPunct="1">
              <a:defRPr sz="1300">
                <a:latin typeface="Times New Roman" panose="02020603050405020304" pitchFamily="18" charset="0"/>
              </a:defRPr>
            </a:lvl1pPr>
          </a:lstStyle>
          <a:p>
            <a:pPr>
              <a:defRPr/>
            </a:pPr>
            <a:endParaRPr lang="en-US" altLang="zh-TW"/>
          </a:p>
        </p:txBody>
      </p:sp>
      <p:sp>
        <p:nvSpPr>
          <p:cNvPr id="19463" name="Rectangle 7">
            <a:extLst>
              <a:ext uri="{FF2B5EF4-FFF2-40B4-BE49-F238E27FC236}">
                <a16:creationId xmlns:a16="http://schemas.microsoft.com/office/drawing/2014/main" id="{7DDEBF6F-DC25-4BF7-A99B-1DCD112565E9}"/>
              </a:ext>
            </a:extLst>
          </p:cNvPr>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eaLnBrk="1" hangingPunct="1">
              <a:defRPr sz="1300">
                <a:latin typeface="Times New Roman" panose="02020603050405020304" pitchFamily="18" charset="0"/>
              </a:defRPr>
            </a:lvl1pPr>
          </a:lstStyle>
          <a:p>
            <a:fld id="{7436F334-FF29-456F-8308-97C19F613B16}" type="slidenum">
              <a:rPr lang="zh-TW" altLang="en-US"/>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992188" y="768350"/>
            <a:ext cx="5114925" cy="3836988"/>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436F334-FF29-456F-8308-97C19F613B16}" type="slidenum">
              <a:rPr lang="zh-TW" altLang="en-US" smtClean="0"/>
              <a:pPr/>
              <a:t>3</a:t>
            </a:fld>
            <a:endParaRPr lang="en-US" altLang="zh-TW"/>
          </a:p>
        </p:txBody>
      </p:sp>
    </p:spTree>
    <p:extLst>
      <p:ext uri="{BB962C8B-B14F-4D97-AF65-F5344CB8AC3E}">
        <p14:creationId xmlns:p14="http://schemas.microsoft.com/office/powerpoint/2010/main" val="262122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F467CEE-D66A-4582-8D8A-BF9D4DD26715}"/>
              </a:ext>
            </a:extLst>
          </p:cNvPr>
          <p:cNvSpPr>
            <a:spLocks noGrp="1" noChangeArrowheads="1"/>
          </p:cNvSpPr>
          <p:nvPr>
            <p:ph type="sldNum" sz="quarter" idx="5"/>
          </p:nvPr>
        </p:nvSpPr>
        <p:spPr>
          <a:noFill/>
        </p:spPr>
        <p:txBody>
          <a:bodyPr/>
          <a:lstStyle>
            <a:lvl1pPr defTabSz="990600">
              <a:defRPr kumimoji="1">
                <a:solidFill>
                  <a:schemeClr val="tx1"/>
                </a:solidFill>
                <a:latin typeface="Arial" panose="020B0604020202020204" pitchFamily="34" charset="0"/>
                <a:ea typeface="新細明體" panose="02020500000000000000" pitchFamily="18" charset="-120"/>
              </a:defRPr>
            </a:lvl1pPr>
            <a:lvl2pPr marL="742950" indent="-285750" defTabSz="990600">
              <a:defRPr kumimoji="1">
                <a:solidFill>
                  <a:schemeClr val="tx1"/>
                </a:solidFill>
                <a:latin typeface="Arial" panose="020B0604020202020204" pitchFamily="34" charset="0"/>
                <a:ea typeface="新細明體" panose="02020500000000000000" pitchFamily="18" charset="-120"/>
              </a:defRPr>
            </a:lvl2pPr>
            <a:lvl3pPr marL="1143000" indent="-228600" defTabSz="990600">
              <a:defRPr kumimoji="1">
                <a:solidFill>
                  <a:schemeClr val="tx1"/>
                </a:solidFill>
                <a:latin typeface="Arial" panose="020B0604020202020204" pitchFamily="34" charset="0"/>
                <a:ea typeface="新細明體" panose="02020500000000000000" pitchFamily="18" charset="-120"/>
              </a:defRPr>
            </a:lvl3pPr>
            <a:lvl4pPr marL="1600200" indent="-228600" defTabSz="990600">
              <a:defRPr kumimoji="1">
                <a:solidFill>
                  <a:schemeClr val="tx1"/>
                </a:solidFill>
                <a:latin typeface="Arial" panose="020B0604020202020204" pitchFamily="34" charset="0"/>
                <a:ea typeface="新細明體" panose="02020500000000000000" pitchFamily="18" charset="-120"/>
              </a:defRPr>
            </a:lvl4pPr>
            <a:lvl5pPr marL="2057400" indent="-228600" defTabSz="990600">
              <a:defRPr kumimoji="1">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FB6A3106-B3CF-45E2-9C0F-F2C50E0E41F1}" type="slidenum">
              <a:rPr lang="zh-TW" altLang="en-US">
                <a:latin typeface="Times New Roman" panose="02020603050405020304" pitchFamily="18" charset="0"/>
              </a:rPr>
              <a:pPr/>
              <a:t>4</a:t>
            </a:fld>
            <a:endParaRPr lang="en-US" altLang="zh-TW">
              <a:latin typeface="Times New Roman" panose="02020603050405020304" pitchFamily="18" charset="0"/>
            </a:endParaRPr>
          </a:p>
        </p:txBody>
      </p:sp>
      <p:sp>
        <p:nvSpPr>
          <p:cNvPr id="7171" name="Rectangle 2">
            <a:extLst>
              <a:ext uri="{FF2B5EF4-FFF2-40B4-BE49-F238E27FC236}">
                <a16:creationId xmlns:a16="http://schemas.microsoft.com/office/drawing/2014/main" id="{0CF020B0-A201-4EEF-B474-C08049000CDA}"/>
              </a:ext>
            </a:extLst>
          </p:cNvPr>
          <p:cNvSpPr>
            <a:spLocks noGrp="1" noRot="1" noChangeAspect="1" noChangeArrowheads="1" noTextEdit="1"/>
          </p:cNvSpPr>
          <p:nvPr>
            <p:ph type="sldImg"/>
          </p:nvPr>
        </p:nvSpPr>
        <p:spPr>
          <a:xfrm>
            <a:off x="992188" y="768350"/>
            <a:ext cx="5114925" cy="3836988"/>
          </a:xfrm>
          <a:ln/>
        </p:spPr>
      </p:sp>
      <p:sp>
        <p:nvSpPr>
          <p:cNvPr id="7172" name="Rectangle 3">
            <a:extLst>
              <a:ext uri="{FF2B5EF4-FFF2-40B4-BE49-F238E27FC236}">
                <a16:creationId xmlns:a16="http://schemas.microsoft.com/office/drawing/2014/main" id="{CE25C0AE-F260-4439-9356-EC831FE1AFD0}"/>
              </a:ext>
            </a:extLst>
          </p:cNvPr>
          <p:cNvSpPr>
            <a:spLocks noGrp="1" noChangeArrowheads="1"/>
          </p:cNvSpPr>
          <p:nvPr>
            <p:ph type="body" idx="1"/>
          </p:nvPr>
        </p:nvSpPr>
        <p:spPr>
          <a:noFill/>
        </p:spPr>
        <p:txBody>
          <a:bodyPr/>
          <a:lstStyle/>
          <a:p>
            <a:pPr eaLnBrk="1" hangingPunct="1"/>
            <a:endParaRPr lang="en-US" altLang="zh-TW"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影像版面配置區 1">
            <a:extLst>
              <a:ext uri="{FF2B5EF4-FFF2-40B4-BE49-F238E27FC236}">
                <a16:creationId xmlns:a16="http://schemas.microsoft.com/office/drawing/2014/main" id="{22DDD20E-6F0A-40AF-844D-CB4518152662}"/>
              </a:ext>
            </a:extLst>
          </p:cNvPr>
          <p:cNvSpPr>
            <a:spLocks noGrp="1" noRot="1" noChangeAspect="1" noChangeArrowheads="1" noTextEdit="1"/>
          </p:cNvSpPr>
          <p:nvPr>
            <p:ph type="sldImg"/>
          </p:nvPr>
        </p:nvSpPr>
        <p:spPr>
          <a:xfrm>
            <a:off x="992188" y="768350"/>
            <a:ext cx="5114925" cy="3836988"/>
          </a:xfrm>
          <a:ln/>
        </p:spPr>
      </p:sp>
      <p:sp>
        <p:nvSpPr>
          <p:cNvPr id="18435" name="備忘稿版面配置區 2">
            <a:extLst>
              <a:ext uri="{FF2B5EF4-FFF2-40B4-BE49-F238E27FC236}">
                <a16:creationId xmlns:a16="http://schemas.microsoft.com/office/drawing/2014/main" id="{8390BCEF-C949-4DEA-9476-2B5C9B9CC5D1}"/>
              </a:ext>
            </a:extLst>
          </p:cNvPr>
          <p:cNvSpPr>
            <a:spLocks noGrp="1" noChangeArrowheads="1"/>
          </p:cNvSpPr>
          <p:nvPr>
            <p:ph type="body" idx="1"/>
          </p:nvPr>
        </p:nvSpPr>
        <p:spPr>
          <a:noFill/>
        </p:spPr>
        <p:txBody>
          <a:bodyPr/>
          <a:lstStyle/>
          <a:p>
            <a:endParaRPr lang="zh-TW" altLang="en-US"/>
          </a:p>
        </p:txBody>
      </p:sp>
      <p:sp>
        <p:nvSpPr>
          <p:cNvPr id="18436" name="投影片編號版面配置區 3">
            <a:extLst>
              <a:ext uri="{FF2B5EF4-FFF2-40B4-BE49-F238E27FC236}">
                <a16:creationId xmlns:a16="http://schemas.microsoft.com/office/drawing/2014/main" id="{96BA6917-1EF7-4AD8-8823-C7D4D96CD93E}"/>
              </a:ext>
            </a:extLst>
          </p:cNvPr>
          <p:cNvSpPr>
            <a:spLocks noGrp="1"/>
          </p:cNvSpPr>
          <p:nvPr>
            <p:ph type="sldNum" sz="quarter" idx="5"/>
          </p:nvPr>
        </p:nvSpPr>
        <p:spPr>
          <a:noFill/>
        </p:spPr>
        <p:txBody>
          <a:bodyPr/>
          <a:lstStyle>
            <a:lvl1pPr defTabSz="990600">
              <a:defRPr kumimoji="1">
                <a:solidFill>
                  <a:schemeClr val="tx1"/>
                </a:solidFill>
                <a:latin typeface="Arial" panose="020B0604020202020204" pitchFamily="34" charset="0"/>
                <a:ea typeface="新細明體" panose="02020500000000000000" pitchFamily="18" charset="-120"/>
              </a:defRPr>
            </a:lvl1pPr>
            <a:lvl2pPr marL="742950" indent="-285750" defTabSz="990600">
              <a:defRPr kumimoji="1">
                <a:solidFill>
                  <a:schemeClr val="tx1"/>
                </a:solidFill>
                <a:latin typeface="Arial" panose="020B0604020202020204" pitchFamily="34" charset="0"/>
                <a:ea typeface="新細明體" panose="02020500000000000000" pitchFamily="18" charset="-120"/>
              </a:defRPr>
            </a:lvl2pPr>
            <a:lvl3pPr marL="1143000" indent="-228600" defTabSz="990600">
              <a:defRPr kumimoji="1">
                <a:solidFill>
                  <a:schemeClr val="tx1"/>
                </a:solidFill>
                <a:latin typeface="Arial" panose="020B0604020202020204" pitchFamily="34" charset="0"/>
                <a:ea typeface="新細明體" panose="02020500000000000000" pitchFamily="18" charset="-120"/>
              </a:defRPr>
            </a:lvl3pPr>
            <a:lvl4pPr marL="1600200" indent="-228600" defTabSz="990600">
              <a:defRPr kumimoji="1">
                <a:solidFill>
                  <a:schemeClr val="tx1"/>
                </a:solidFill>
                <a:latin typeface="Arial" panose="020B0604020202020204" pitchFamily="34" charset="0"/>
                <a:ea typeface="新細明體" panose="02020500000000000000" pitchFamily="18" charset="-120"/>
              </a:defRPr>
            </a:lvl4pPr>
            <a:lvl5pPr marL="2057400" indent="-228600" defTabSz="990600">
              <a:defRPr kumimoji="1">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31C7D3D-9B5F-4F36-93E4-BF875F0883DA}" type="slidenum">
              <a:rPr lang="zh-TW" altLang="en-US">
                <a:latin typeface="Times New Roman" panose="02020603050405020304" pitchFamily="18" charset="0"/>
              </a:rPr>
              <a:pPr/>
              <a:t>14</a:t>
            </a:fld>
            <a:endParaRPr lang="en-US" altLang="zh-TW">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影像版面配置區 1">
            <a:extLst>
              <a:ext uri="{FF2B5EF4-FFF2-40B4-BE49-F238E27FC236}">
                <a16:creationId xmlns:a16="http://schemas.microsoft.com/office/drawing/2014/main" id="{8669038A-8158-4814-A45C-C66E6EDCA86A}"/>
              </a:ext>
            </a:extLst>
          </p:cNvPr>
          <p:cNvSpPr>
            <a:spLocks noGrp="1" noRot="1" noChangeAspect="1" noChangeArrowheads="1" noTextEdit="1"/>
          </p:cNvSpPr>
          <p:nvPr>
            <p:ph type="sldImg"/>
          </p:nvPr>
        </p:nvSpPr>
        <p:spPr>
          <a:xfrm>
            <a:off x="992188" y="768350"/>
            <a:ext cx="5114925" cy="3836988"/>
          </a:xfrm>
          <a:ln/>
        </p:spPr>
      </p:sp>
      <p:sp>
        <p:nvSpPr>
          <p:cNvPr id="32771" name="備忘稿版面配置區 2">
            <a:extLst>
              <a:ext uri="{FF2B5EF4-FFF2-40B4-BE49-F238E27FC236}">
                <a16:creationId xmlns:a16="http://schemas.microsoft.com/office/drawing/2014/main" id="{84A0AC00-C15A-4AB1-8C87-EF4FFFCD10A3}"/>
              </a:ext>
            </a:extLst>
          </p:cNvPr>
          <p:cNvSpPr>
            <a:spLocks noGrp="1" noChangeArrowheads="1"/>
          </p:cNvSpPr>
          <p:nvPr>
            <p:ph type="body" idx="1"/>
          </p:nvPr>
        </p:nvSpPr>
        <p:spPr>
          <a:noFill/>
        </p:spPr>
        <p:txBody>
          <a:bodyPr/>
          <a:lstStyle/>
          <a:p>
            <a:endParaRPr lang="zh-TW" altLang="en-US"/>
          </a:p>
        </p:txBody>
      </p:sp>
      <p:sp>
        <p:nvSpPr>
          <p:cNvPr id="32772" name="投影片編號版面配置區 3">
            <a:extLst>
              <a:ext uri="{FF2B5EF4-FFF2-40B4-BE49-F238E27FC236}">
                <a16:creationId xmlns:a16="http://schemas.microsoft.com/office/drawing/2014/main" id="{0FE585FC-0A19-436B-9B6A-68A89B6FF943}"/>
              </a:ext>
            </a:extLst>
          </p:cNvPr>
          <p:cNvSpPr>
            <a:spLocks noGrp="1"/>
          </p:cNvSpPr>
          <p:nvPr>
            <p:ph type="sldNum" sz="quarter" idx="5"/>
          </p:nvPr>
        </p:nvSpPr>
        <p:spPr>
          <a:noFill/>
        </p:spPr>
        <p:txBody>
          <a:bodyPr/>
          <a:lstStyle>
            <a:lvl1pPr defTabSz="990600">
              <a:defRPr kumimoji="1">
                <a:solidFill>
                  <a:schemeClr val="tx1"/>
                </a:solidFill>
                <a:latin typeface="Arial" panose="020B0604020202020204" pitchFamily="34" charset="0"/>
                <a:ea typeface="新細明體" panose="02020500000000000000" pitchFamily="18" charset="-120"/>
              </a:defRPr>
            </a:lvl1pPr>
            <a:lvl2pPr marL="742950" indent="-285750" defTabSz="990600">
              <a:defRPr kumimoji="1">
                <a:solidFill>
                  <a:schemeClr val="tx1"/>
                </a:solidFill>
                <a:latin typeface="Arial" panose="020B0604020202020204" pitchFamily="34" charset="0"/>
                <a:ea typeface="新細明體" panose="02020500000000000000" pitchFamily="18" charset="-120"/>
              </a:defRPr>
            </a:lvl2pPr>
            <a:lvl3pPr marL="1143000" indent="-228600" defTabSz="990600">
              <a:defRPr kumimoji="1">
                <a:solidFill>
                  <a:schemeClr val="tx1"/>
                </a:solidFill>
                <a:latin typeface="Arial" panose="020B0604020202020204" pitchFamily="34" charset="0"/>
                <a:ea typeface="新細明體" panose="02020500000000000000" pitchFamily="18" charset="-120"/>
              </a:defRPr>
            </a:lvl3pPr>
            <a:lvl4pPr marL="1600200" indent="-228600" defTabSz="990600">
              <a:defRPr kumimoji="1">
                <a:solidFill>
                  <a:schemeClr val="tx1"/>
                </a:solidFill>
                <a:latin typeface="Arial" panose="020B0604020202020204" pitchFamily="34" charset="0"/>
                <a:ea typeface="新細明體" panose="02020500000000000000" pitchFamily="18" charset="-120"/>
              </a:defRPr>
            </a:lvl4pPr>
            <a:lvl5pPr marL="2057400" indent="-228600" defTabSz="990600">
              <a:defRPr kumimoji="1">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EEB1EF8-567D-4218-A2DB-555A91866B83}" type="slidenum">
              <a:rPr lang="zh-TW" altLang="en-US">
                <a:latin typeface="Times New Roman" panose="02020603050405020304" pitchFamily="18" charset="0"/>
              </a:rPr>
              <a:pPr/>
              <a:t>27</a:t>
            </a:fld>
            <a:endParaRPr lang="en-US" altLang="zh-TW">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影像版面配置區 1">
            <a:extLst>
              <a:ext uri="{FF2B5EF4-FFF2-40B4-BE49-F238E27FC236}">
                <a16:creationId xmlns:a16="http://schemas.microsoft.com/office/drawing/2014/main" id="{2558F678-E6C3-427B-AEDC-91CFBA3FEC03}"/>
              </a:ext>
            </a:extLst>
          </p:cNvPr>
          <p:cNvSpPr>
            <a:spLocks noGrp="1" noRot="1" noChangeAspect="1" noChangeArrowheads="1" noTextEdit="1"/>
          </p:cNvSpPr>
          <p:nvPr>
            <p:ph type="sldImg"/>
          </p:nvPr>
        </p:nvSpPr>
        <p:spPr>
          <a:xfrm>
            <a:off x="992188" y="768350"/>
            <a:ext cx="5114925" cy="3836988"/>
          </a:xfrm>
          <a:ln/>
        </p:spPr>
      </p:sp>
      <p:sp>
        <p:nvSpPr>
          <p:cNvPr id="35843" name="備忘稿版面配置區 2">
            <a:extLst>
              <a:ext uri="{FF2B5EF4-FFF2-40B4-BE49-F238E27FC236}">
                <a16:creationId xmlns:a16="http://schemas.microsoft.com/office/drawing/2014/main" id="{5316CF8B-DDE8-4D59-94D2-340EEC7CCCA5}"/>
              </a:ext>
            </a:extLst>
          </p:cNvPr>
          <p:cNvSpPr>
            <a:spLocks noGrp="1" noChangeArrowheads="1"/>
          </p:cNvSpPr>
          <p:nvPr>
            <p:ph type="body" idx="1"/>
          </p:nvPr>
        </p:nvSpPr>
        <p:spPr>
          <a:noFill/>
        </p:spPr>
        <p:txBody>
          <a:bodyPr/>
          <a:lstStyle/>
          <a:p>
            <a:endParaRPr lang="zh-TW" altLang="en-US"/>
          </a:p>
        </p:txBody>
      </p:sp>
      <p:sp>
        <p:nvSpPr>
          <p:cNvPr id="35844" name="投影片編號版面配置區 3">
            <a:extLst>
              <a:ext uri="{FF2B5EF4-FFF2-40B4-BE49-F238E27FC236}">
                <a16:creationId xmlns:a16="http://schemas.microsoft.com/office/drawing/2014/main" id="{B7CA025F-EF88-4E03-81E1-B6DB88E874CD}"/>
              </a:ext>
            </a:extLst>
          </p:cNvPr>
          <p:cNvSpPr>
            <a:spLocks noGrp="1"/>
          </p:cNvSpPr>
          <p:nvPr>
            <p:ph type="sldNum" sz="quarter" idx="5"/>
          </p:nvPr>
        </p:nvSpPr>
        <p:spPr>
          <a:noFill/>
        </p:spPr>
        <p:txBody>
          <a:bodyPr/>
          <a:lstStyle>
            <a:lvl1pPr defTabSz="990600">
              <a:defRPr kumimoji="1">
                <a:solidFill>
                  <a:schemeClr val="tx1"/>
                </a:solidFill>
                <a:latin typeface="Arial" panose="020B0604020202020204" pitchFamily="34" charset="0"/>
                <a:ea typeface="新細明體" panose="02020500000000000000" pitchFamily="18" charset="-120"/>
              </a:defRPr>
            </a:lvl1pPr>
            <a:lvl2pPr marL="742950" indent="-285750" defTabSz="990600">
              <a:defRPr kumimoji="1">
                <a:solidFill>
                  <a:schemeClr val="tx1"/>
                </a:solidFill>
                <a:latin typeface="Arial" panose="020B0604020202020204" pitchFamily="34" charset="0"/>
                <a:ea typeface="新細明體" panose="02020500000000000000" pitchFamily="18" charset="-120"/>
              </a:defRPr>
            </a:lvl2pPr>
            <a:lvl3pPr marL="1143000" indent="-228600" defTabSz="990600">
              <a:defRPr kumimoji="1">
                <a:solidFill>
                  <a:schemeClr val="tx1"/>
                </a:solidFill>
                <a:latin typeface="Arial" panose="020B0604020202020204" pitchFamily="34" charset="0"/>
                <a:ea typeface="新細明體" panose="02020500000000000000" pitchFamily="18" charset="-120"/>
              </a:defRPr>
            </a:lvl3pPr>
            <a:lvl4pPr marL="1600200" indent="-228600" defTabSz="990600">
              <a:defRPr kumimoji="1">
                <a:solidFill>
                  <a:schemeClr val="tx1"/>
                </a:solidFill>
                <a:latin typeface="Arial" panose="020B0604020202020204" pitchFamily="34" charset="0"/>
                <a:ea typeface="新細明體" panose="02020500000000000000" pitchFamily="18" charset="-120"/>
              </a:defRPr>
            </a:lvl4pPr>
            <a:lvl5pPr marL="2057400" indent="-228600" defTabSz="990600">
              <a:defRPr kumimoji="1">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D7C90419-883A-4C16-B2A1-382652FDD701}" type="slidenum">
              <a:rPr lang="zh-TW" altLang="en-US">
                <a:latin typeface="Times New Roman" panose="02020603050405020304" pitchFamily="18" charset="0"/>
              </a:rPr>
              <a:pPr/>
              <a:t>29</a:t>
            </a:fld>
            <a:endParaRPr lang="en-US" altLang="zh-TW">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影像版面配置區 1">
            <a:extLst>
              <a:ext uri="{FF2B5EF4-FFF2-40B4-BE49-F238E27FC236}">
                <a16:creationId xmlns:a16="http://schemas.microsoft.com/office/drawing/2014/main" id="{C658E402-3F2C-4FFA-A101-F794AD04417D}"/>
              </a:ext>
            </a:extLst>
          </p:cNvPr>
          <p:cNvSpPr>
            <a:spLocks noGrp="1" noRot="1" noChangeAspect="1" noChangeArrowheads="1" noTextEdit="1"/>
          </p:cNvSpPr>
          <p:nvPr>
            <p:ph type="sldImg"/>
          </p:nvPr>
        </p:nvSpPr>
        <p:spPr>
          <a:xfrm>
            <a:off x="992188" y="768350"/>
            <a:ext cx="5114925" cy="3836988"/>
          </a:xfrm>
          <a:ln/>
        </p:spPr>
      </p:sp>
      <p:sp>
        <p:nvSpPr>
          <p:cNvPr id="48131" name="備忘稿版面配置區 2">
            <a:extLst>
              <a:ext uri="{FF2B5EF4-FFF2-40B4-BE49-F238E27FC236}">
                <a16:creationId xmlns:a16="http://schemas.microsoft.com/office/drawing/2014/main" id="{3A746697-18C2-4763-8F74-591DA46F7EFB}"/>
              </a:ext>
            </a:extLst>
          </p:cNvPr>
          <p:cNvSpPr>
            <a:spLocks noGrp="1" noChangeArrowheads="1"/>
          </p:cNvSpPr>
          <p:nvPr>
            <p:ph type="body" idx="1"/>
          </p:nvPr>
        </p:nvSpPr>
        <p:spPr>
          <a:noFill/>
        </p:spPr>
        <p:txBody>
          <a:bodyPr/>
          <a:lstStyle/>
          <a:p>
            <a:endParaRPr lang="zh-TW" altLang="en-US"/>
          </a:p>
        </p:txBody>
      </p:sp>
      <p:sp>
        <p:nvSpPr>
          <p:cNvPr id="48132" name="投影片編號版面配置區 3">
            <a:extLst>
              <a:ext uri="{FF2B5EF4-FFF2-40B4-BE49-F238E27FC236}">
                <a16:creationId xmlns:a16="http://schemas.microsoft.com/office/drawing/2014/main" id="{05117945-A996-4080-947B-45A1A9EB668C}"/>
              </a:ext>
            </a:extLst>
          </p:cNvPr>
          <p:cNvSpPr>
            <a:spLocks noGrp="1"/>
          </p:cNvSpPr>
          <p:nvPr>
            <p:ph type="sldNum" sz="quarter" idx="5"/>
          </p:nvPr>
        </p:nvSpPr>
        <p:spPr>
          <a:noFill/>
        </p:spPr>
        <p:txBody>
          <a:bodyPr/>
          <a:lstStyle>
            <a:lvl1pPr defTabSz="990600">
              <a:defRPr kumimoji="1">
                <a:solidFill>
                  <a:schemeClr val="tx1"/>
                </a:solidFill>
                <a:latin typeface="Arial" panose="020B0604020202020204" pitchFamily="34" charset="0"/>
                <a:ea typeface="新細明體" panose="02020500000000000000" pitchFamily="18" charset="-120"/>
              </a:defRPr>
            </a:lvl1pPr>
            <a:lvl2pPr marL="742950" indent="-285750" defTabSz="990600">
              <a:defRPr kumimoji="1">
                <a:solidFill>
                  <a:schemeClr val="tx1"/>
                </a:solidFill>
                <a:latin typeface="Arial" panose="020B0604020202020204" pitchFamily="34" charset="0"/>
                <a:ea typeface="新細明體" panose="02020500000000000000" pitchFamily="18" charset="-120"/>
              </a:defRPr>
            </a:lvl2pPr>
            <a:lvl3pPr marL="1143000" indent="-228600" defTabSz="990600">
              <a:defRPr kumimoji="1">
                <a:solidFill>
                  <a:schemeClr val="tx1"/>
                </a:solidFill>
                <a:latin typeface="Arial" panose="020B0604020202020204" pitchFamily="34" charset="0"/>
                <a:ea typeface="新細明體" panose="02020500000000000000" pitchFamily="18" charset="-120"/>
              </a:defRPr>
            </a:lvl3pPr>
            <a:lvl4pPr marL="1600200" indent="-228600" defTabSz="990600">
              <a:defRPr kumimoji="1">
                <a:solidFill>
                  <a:schemeClr val="tx1"/>
                </a:solidFill>
                <a:latin typeface="Arial" panose="020B0604020202020204" pitchFamily="34" charset="0"/>
                <a:ea typeface="新細明體" panose="02020500000000000000" pitchFamily="18" charset="-120"/>
              </a:defRPr>
            </a:lvl4pPr>
            <a:lvl5pPr marL="2057400" indent="-228600" defTabSz="990600">
              <a:defRPr kumimoji="1">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426CB1F-1A3D-4A79-BB89-B2026CF0246A}" type="slidenum">
              <a:rPr lang="zh-TW" altLang="en-US">
                <a:latin typeface="Times New Roman" panose="02020603050405020304" pitchFamily="18" charset="0"/>
              </a:rPr>
              <a:pPr/>
              <a:t>40</a:t>
            </a:fld>
            <a:endParaRPr lang="en-US" altLang="zh-TW">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992188" y="768350"/>
            <a:ext cx="5114925" cy="3836988"/>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436F334-FF29-456F-8308-97C19F613B16}" type="slidenum">
              <a:rPr lang="zh-TW" altLang="en-US" smtClean="0"/>
              <a:pPr/>
              <a:t>45</a:t>
            </a:fld>
            <a:endParaRPr lang="en-US" altLang="zh-TW"/>
          </a:p>
        </p:txBody>
      </p:sp>
    </p:spTree>
    <p:extLst>
      <p:ext uri="{BB962C8B-B14F-4D97-AF65-F5344CB8AC3E}">
        <p14:creationId xmlns:p14="http://schemas.microsoft.com/office/powerpoint/2010/main" val="4045984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投影片影像版面配置區 1">
            <a:extLst>
              <a:ext uri="{FF2B5EF4-FFF2-40B4-BE49-F238E27FC236}">
                <a16:creationId xmlns:a16="http://schemas.microsoft.com/office/drawing/2014/main" id="{0ED381DF-AC16-464D-8518-23E90915253C}"/>
              </a:ext>
            </a:extLst>
          </p:cNvPr>
          <p:cNvSpPr>
            <a:spLocks noGrp="1" noRot="1" noChangeAspect="1" noChangeArrowheads="1" noTextEdit="1"/>
          </p:cNvSpPr>
          <p:nvPr>
            <p:ph type="sldImg"/>
          </p:nvPr>
        </p:nvSpPr>
        <p:spPr>
          <a:xfrm>
            <a:off x="992188" y="768350"/>
            <a:ext cx="5114925" cy="3836988"/>
          </a:xfrm>
          <a:ln/>
        </p:spPr>
      </p:sp>
      <p:sp>
        <p:nvSpPr>
          <p:cNvPr id="86019" name="備忘稿版面配置區 2">
            <a:extLst>
              <a:ext uri="{FF2B5EF4-FFF2-40B4-BE49-F238E27FC236}">
                <a16:creationId xmlns:a16="http://schemas.microsoft.com/office/drawing/2014/main" id="{99E9F607-A832-481D-A3F2-FB06646AF53F}"/>
              </a:ext>
            </a:extLst>
          </p:cNvPr>
          <p:cNvSpPr>
            <a:spLocks noGrp="1" noChangeArrowheads="1"/>
          </p:cNvSpPr>
          <p:nvPr>
            <p:ph type="body" idx="1"/>
          </p:nvPr>
        </p:nvSpPr>
        <p:spPr>
          <a:noFill/>
        </p:spPr>
        <p:txBody>
          <a:bodyPr/>
          <a:lstStyle/>
          <a:p>
            <a:endParaRPr lang="zh-TW" altLang="en-US"/>
          </a:p>
        </p:txBody>
      </p:sp>
      <p:sp>
        <p:nvSpPr>
          <p:cNvPr id="86020" name="投影片編號版面配置區 3">
            <a:extLst>
              <a:ext uri="{FF2B5EF4-FFF2-40B4-BE49-F238E27FC236}">
                <a16:creationId xmlns:a16="http://schemas.microsoft.com/office/drawing/2014/main" id="{2BDD95F1-720E-43B3-8EE9-AB3DF87B582F}"/>
              </a:ext>
            </a:extLst>
          </p:cNvPr>
          <p:cNvSpPr>
            <a:spLocks noGrp="1"/>
          </p:cNvSpPr>
          <p:nvPr>
            <p:ph type="sldNum" sz="quarter" idx="5"/>
          </p:nvPr>
        </p:nvSpPr>
        <p:spPr>
          <a:noFill/>
        </p:spPr>
        <p:txBody>
          <a:bodyPr/>
          <a:lstStyle>
            <a:lvl1pPr defTabSz="990600">
              <a:defRPr kumimoji="1">
                <a:solidFill>
                  <a:schemeClr val="tx1"/>
                </a:solidFill>
                <a:latin typeface="Arial" panose="020B0604020202020204" pitchFamily="34" charset="0"/>
                <a:ea typeface="新細明體" panose="02020500000000000000" pitchFamily="18" charset="-120"/>
              </a:defRPr>
            </a:lvl1pPr>
            <a:lvl2pPr marL="742950" indent="-285750" defTabSz="990600">
              <a:defRPr kumimoji="1">
                <a:solidFill>
                  <a:schemeClr val="tx1"/>
                </a:solidFill>
                <a:latin typeface="Arial" panose="020B0604020202020204" pitchFamily="34" charset="0"/>
                <a:ea typeface="新細明體" panose="02020500000000000000" pitchFamily="18" charset="-120"/>
              </a:defRPr>
            </a:lvl2pPr>
            <a:lvl3pPr marL="1143000" indent="-228600" defTabSz="990600">
              <a:defRPr kumimoji="1">
                <a:solidFill>
                  <a:schemeClr val="tx1"/>
                </a:solidFill>
                <a:latin typeface="Arial" panose="020B0604020202020204" pitchFamily="34" charset="0"/>
                <a:ea typeface="新細明體" panose="02020500000000000000" pitchFamily="18" charset="-120"/>
              </a:defRPr>
            </a:lvl3pPr>
            <a:lvl4pPr marL="1600200" indent="-228600" defTabSz="990600">
              <a:defRPr kumimoji="1">
                <a:solidFill>
                  <a:schemeClr val="tx1"/>
                </a:solidFill>
                <a:latin typeface="Arial" panose="020B0604020202020204" pitchFamily="34" charset="0"/>
                <a:ea typeface="新細明體" panose="02020500000000000000" pitchFamily="18" charset="-120"/>
              </a:defRPr>
            </a:lvl4pPr>
            <a:lvl5pPr marL="2057400" indent="-228600" defTabSz="990600">
              <a:defRPr kumimoji="1">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31D002A-B330-4D26-A670-E3BE2C2B7D00}" type="slidenum">
              <a:rPr lang="zh-TW" altLang="en-US">
                <a:latin typeface="Times New Roman" panose="02020603050405020304" pitchFamily="18" charset="0"/>
              </a:rPr>
              <a:pPr/>
              <a:t>77</a:t>
            </a:fld>
            <a:endParaRPr lang="en-US" altLang="zh-TW">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2130425"/>
            <a:ext cx="7772400" cy="1470025"/>
          </a:xfrm>
        </p:spPr>
        <p:txBody>
          <a:bodyPr/>
          <a:lstStyle>
            <a:lvl1pPr>
              <a:defRPr sz="4400"/>
            </a:lvl1pPr>
          </a:lstStyle>
          <a:p>
            <a:pPr lvl="0"/>
            <a:r>
              <a:rPr lang="zh-TW" altLang="en-US" noProof="0"/>
              <a:t>按一下以編輯母片標題樣式</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sz="3200"/>
            </a:lvl1pPr>
          </a:lstStyle>
          <a:p>
            <a:pPr lvl="0"/>
            <a:r>
              <a:rPr lang="zh-TW" altLang="en-US" noProof="0"/>
              <a:t>按一下以編輯母片副標題樣式</a:t>
            </a:r>
          </a:p>
        </p:txBody>
      </p:sp>
      <p:sp>
        <p:nvSpPr>
          <p:cNvPr id="4" name="Rectangle 4">
            <a:extLst>
              <a:ext uri="{FF2B5EF4-FFF2-40B4-BE49-F238E27FC236}">
                <a16:creationId xmlns:a16="http://schemas.microsoft.com/office/drawing/2014/main" id="{0653735A-307E-4D97-9A3C-2EC1C827A38F}"/>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9ECE0697-2FF9-454D-BA67-A87398940E9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41F08A0A-B1ED-45AC-AC42-B519A5D2A367}"/>
              </a:ext>
            </a:extLst>
          </p:cNvPr>
          <p:cNvSpPr>
            <a:spLocks noGrp="1" noChangeArrowheads="1"/>
          </p:cNvSpPr>
          <p:nvPr>
            <p:ph type="sldNum" sz="quarter" idx="12"/>
          </p:nvPr>
        </p:nvSpPr>
        <p:spPr>
          <a:ln/>
        </p:spPr>
        <p:txBody>
          <a:bodyPr/>
          <a:lstStyle>
            <a:lvl1pPr>
              <a:defRPr/>
            </a:lvl1pPr>
          </a:lstStyle>
          <a:p>
            <a:fld id="{35DB494E-EB6E-48BE-8FC7-C0AE09D3944F}" type="slidenum">
              <a:rPr lang="zh-TW" altLang="en-US"/>
              <a:pPr/>
              <a:t>‹#›</a:t>
            </a:fld>
            <a:endParaRPr lang="en-US" altLang="zh-TW"/>
          </a:p>
        </p:txBody>
      </p:sp>
    </p:spTree>
    <p:extLst>
      <p:ext uri="{BB962C8B-B14F-4D97-AF65-F5344CB8AC3E}">
        <p14:creationId xmlns:p14="http://schemas.microsoft.com/office/powerpoint/2010/main" val="835227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20506E9A-8FBA-4B46-9504-3DE59179425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E7DEB7CC-32BE-4AE0-8AF6-86678ECA30AC}"/>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6185C433-35C5-4EC7-8FC7-28A4427450E9}"/>
              </a:ext>
            </a:extLst>
          </p:cNvPr>
          <p:cNvSpPr>
            <a:spLocks noGrp="1" noChangeArrowheads="1"/>
          </p:cNvSpPr>
          <p:nvPr>
            <p:ph type="sldNum" sz="quarter" idx="12"/>
          </p:nvPr>
        </p:nvSpPr>
        <p:spPr>
          <a:ln/>
        </p:spPr>
        <p:txBody>
          <a:bodyPr/>
          <a:lstStyle>
            <a:lvl1pPr>
              <a:defRPr/>
            </a:lvl1pPr>
          </a:lstStyle>
          <a:p>
            <a:fld id="{70243B63-B589-4519-A6E2-06C127BBDCF4}" type="slidenum">
              <a:rPr lang="zh-TW" altLang="en-US"/>
              <a:pPr/>
              <a:t>‹#›</a:t>
            </a:fld>
            <a:endParaRPr lang="en-US" altLang="zh-TW"/>
          </a:p>
        </p:txBody>
      </p:sp>
    </p:spTree>
    <p:extLst>
      <p:ext uri="{BB962C8B-B14F-4D97-AF65-F5344CB8AC3E}">
        <p14:creationId xmlns:p14="http://schemas.microsoft.com/office/powerpoint/2010/main" val="3260556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1FC68E20-3170-4CCC-9DAD-FCEA33A3FA5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E807C6C8-4724-4F06-8E51-B555BE5C05AB}"/>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A0175502-B778-4212-AAC8-E2B4B127ACDA}"/>
              </a:ext>
            </a:extLst>
          </p:cNvPr>
          <p:cNvSpPr>
            <a:spLocks noGrp="1" noChangeArrowheads="1"/>
          </p:cNvSpPr>
          <p:nvPr>
            <p:ph type="sldNum" sz="quarter" idx="12"/>
          </p:nvPr>
        </p:nvSpPr>
        <p:spPr>
          <a:ln/>
        </p:spPr>
        <p:txBody>
          <a:bodyPr/>
          <a:lstStyle>
            <a:lvl1pPr>
              <a:defRPr/>
            </a:lvl1pPr>
          </a:lstStyle>
          <a:p>
            <a:fld id="{8AC76745-6F5F-4B56-9EFB-0EE0F87EE88C}" type="slidenum">
              <a:rPr lang="zh-TW" altLang="en-US"/>
              <a:pPr/>
              <a:t>‹#›</a:t>
            </a:fld>
            <a:endParaRPr lang="en-US" altLang="zh-TW"/>
          </a:p>
        </p:txBody>
      </p:sp>
    </p:spTree>
    <p:extLst>
      <p:ext uri="{BB962C8B-B14F-4D97-AF65-F5344CB8AC3E}">
        <p14:creationId xmlns:p14="http://schemas.microsoft.com/office/powerpoint/2010/main" val="1127468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6BA108A0-F890-4DF7-B07F-6037712F5C1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B0DD8BE8-F46F-48EB-A179-18AAB52CB7EF}"/>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A0562615-AC1D-4D1B-BCDC-4BDAA28AD548}"/>
              </a:ext>
            </a:extLst>
          </p:cNvPr>
          <p:cNvSpPr>
            <a:spLocks noGrp="1" noChangeArrowheads="1"/>
          </p:cNvSpPr>
          <p:nvPr>
            <p:ph type="sldNum" sz="quarter" idx="12"/>
          </p:nvPr>
        </p:nvSpPr>
        <p:spPr>
          <a:ln/>
        </p:spPr>
        <p:txBody>
          <a:bodyPr/>
          <a:lstStyle>
            <a:lvl1pPr>
              <a:defRPr/>
            </a:lvl1pPr>
          </a:lstStyle>
          <a:p>
            <a:fld id="{06A11264-C369-428A-BDAA-6CC43C19334C}" type="slidenum">
              <a:rPr lang="zh-TW" altLang="en-US"/>
              <a:pPr/>
              <a:t>‹#›</a:t>
            </a:fld>
            <a:endParaRPr lang="en-US" altLang="zh-TW"/>
          </a:p>
        </p:txBody>
      </p:sp>
    </p:spTree>
    <p:extLst>
      <p:ext uri="{BB962C8B-B14F-4D97-AF65-F5344CB8AC3E}">
        <p14:creationId xmlns:p14="http://schemas.microsoft.com/office/powerpoint/2010/main" val="187128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編輯母片文字樣式</a:t>
            </a:r>
          </a:p>
        </p:txBody>
      </p:sp>
      <p:sp>
        <p:nvSpPr>
          <p:cNvPr id="4" name="Rectangle 4">
            <a:extLst>
              <a:ext uri="{FF2B5EF4-FFF2-40B4-BE49-F238E27FC236}">
                <a16:creationId xmlns:a16="http://schemas.microsoft.com/office/drawing/2014/main" id="{BF171CC2-5F00-4E6B-85A1-BC1D234FB6F6}"/>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AB5505CE-43F0-4F6A-A521-EF894B3BF35D}"/>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E5A6DC44-7851-4A53-9362-63AC6422EEDF}"/>
              </a:ext>
            </a:extLst>
          </p:cNvPr>
          <p:cNvSpPr>
            <a:spLocks noGrp="1" noChangeArrowheads="1"/>
          </p:cNvSpPr>
          <p:nvPr>
            <p:ph type="sldNum" sz="quarter" idx="12"/>
          </p:nvPr>
        </p:nvSpPr>
        <p:spPr>
          <a:ln/>
        </p:spPr>
        <p:txBody>
          <a:bodyPr/>
          <a:lstStyle>
            <a:lvl1pPr>
              <a:defRPr/>
            </a:lvl1pPr>
          </a:lstStyle>
          <a:p>
            <a:fld id="{C893F201-8452-485B-A411-907CA55133FA}" type="slidenum">
              <a:rPr lang="zh-TW" altLang="en-US"/>
              <a:pPr/>
              <a:t>‹#›</a:t>
            </a:fld>
            <a:endParaRPr lang="en-US" altLang="zh-TW"/>
          </a:p>
        </p:txBody>
      </p:sp>
    </p:spTree>
    <p:extLst>
      <p:ext uri="{BB962C8B-B14F-4D97-AF65-F5344CB8AC3E}">
        <p14:creationId xmlns:p14="http://schemas.microsoft.com/office/powerpoint/2010/main" val="845449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125538"/>
            <a:ext cx="4038600" cy="50006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125538"/>
            <a:ext cx="4038600" cy="50006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a:extLst>
              <a:ext uri="{FF2B5EF4-FFF2-40B4-BE49-F238E27FC236}">
                <a16:creationId xmlns:a16="http://schemas.microsoft.com/office/drawing/2014/main" id="{E3FA290A-85DB-4194-BD7B-E7A1AF21E6B9}"/>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4206B7BB-56FE-49DE-8F25-83E19968CD97}"/>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AED2B509-DCA5-4A82-A24D-9CB05D6AAAFA}"/>
              </a:ext>
            </a:extLst>
          </p:cNvPr>
          <p:cNvSpPr>
            <a:spLocks noGrp="1" noChangeArrowheads="1"/>
          </p:cNvSpPr>
          <p:nvPr>
            <p:ph type="sldNum" sz="quarter" idx="12"/>
          </p:nvPr>
        </p:nvSpPr>
        <p:spPr>
          <a:ln/>
        </p:spPr>
        <p:txBody>
          <a:bodyPr/>
          <a:lstStyle>
            <a:lvl1pPr>
              <a:defRPr/>
            </a:lvl1pPr>
          </a:lstStyle>
          <a:p>
            <a:fld id="{A906F534-97CE-449D-AFF2-FDCACA6205F6}" type="slidenum">
              <a:rPr lang="zh-TW" altLang="en-US"/>
              <a:pPr/>
              <a:t>‹#›</a:t>
            </a:fld>
            <a:endParaRPr lang="en-US" altLang="zh-TW"/>
          </a:p>
        </p:txBody>
      </p:sp>
    </p:spTree>
    <p:extLst>
      <p:ext uri="{BB962C8B-B14F-4D97-AF65-F5344CB8AC3E}">
        <p14:creationId xmlns:p14="http://schemas.microsoft.com/office/powerpoint/2010/main" val="196420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a:extLst>
              <a:ext uri="{FF2B5EF4-FFF2-40B4-BE49-F238E27FC236}">
                <a16:creationId xmlns:a16="http://schemas.microsoft.com/office/drawing/2014/main" id="{B7B8A056-CFE4-46C8-8D1D-3523DEAE28CF}"/>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a:extLst>
              <a:ext uri="{FF2B5EF4-FFF2-40B4-BE49-F238E27FC236}">
                <a16:creationId xmlns:a16="http://schemas.microsoft.com/office/drawing/2014/main" id="{58D9E5B3-494E-4AEF-B59B-E51D0C0A4ABF}"/>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a:extLst>
              <a:ext uri="{FF2B5EF4-FFF2-40B4-BE49-F238E27FC236}">
                <a16:creationId xmlns:a16="http://schemas.microsoft.com/office/drawing/2014/main" id="{FA7BC9C9-5788-4BB1-8ED4-772DE51BC7AB}"/>
              </a:ext>
            </a:extLst>
          </p:cNvPr>
          <p:cNvSpPr>
            <a:spLocks noGrp="1" noChangeArrowheads="1"/>
          </p:cNvSpPr>
          <p:nvPr>
            <p:ph type="sldNum" sz="quarter" idx="12"/>
          </p:nvPr>
        </p:nvSpPr>
        <p:spPr>
          <a:ln/>
        </p:spPr>
        <p:txBody>
          <a:bodyPr/>
          <a:lstStyle>
            <a:lvl1pPr>
              <a:defRPr/>
            </a:lvl1pPr>
          </a:lstStyle>
          <a:p>
            <a:fld id="{E3166DFE-807C-4F7C-9BA2-6C98EA7C841F}" type="slidenum">
              <a:rPr lang="zh-TW" altLang="en-US"/>
              <a:pPr/>
              <a:t>‹#›</a:t>
            </a:fld>
            <a:endParaRPr lang="en-US" altLang="zh-TW"/>
          </a:p>
        </p:txBody>
      </p:sp>
    </p:spTree>
    <p:extLst>
      <p:ext uri="{BB962C8B-B14F-4D97-AF65-F5344CB8AC3E}">
        <p14:creationId xmlns:p14="http://schemas.microsoft.com/office/powerpoint/2010/main" val="3716152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a:extLst>
              <a:ext uri="{FF2B5EF4-FFF2-40B4-BE49-F238E27FC236}">
                <a16:creationId xmlns:a16="http://schemas.microsoft.com/office/drawing/2014/main" id="{ADE7E0B8-6847-40C6-AE49-C025A5EA80E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a:extLst>
              <a:ext uri="{FF2B5EF4-FFF2-40B4-BE49-F238E27FC236}">
                <a16:creationId xmlns:a16="http://schemas.microsoft.com/office/drawing/2014/main" id="{3DD02815-7002-4FA4-8C83-4DAE6B725BE0}"/>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E8AB7F28-7826-4AB1-94DB-584AA468687A}"/>
              </a:ext>
            </a:extLst>
          </p:cNvPr>
          <p:cNvSpPr>
            <a:spLocks noGrp="1" noChangeArrowheads="1"/>
          </p:cNvSpPr>
          <p:nvPr>
            <p:ph type="sldNum" sz="quarter" idx="12"/>
          </p:nvPr>
        </p:nvSpPr>
        <p:spPr>
          <a:ln/>
        </p:spPr>
        <p:txBody>
          <a:bodyPr/>
          <a:lstStyle>
            <a:lvl1pPr>
              <a:defRPr/>
            </a:lvl1pPr>
          </a:lstStyle>
          <a:p>
            <a:fld id="{AB6C5284-B721-4A52-B1F7-1BA2CD55B1BE}" type="slidenum">
              <a:rPr lang="zh-TW" altLang="en-US"/>
              <a:pPr/>
              <a:t>‹#›</a:t>
            </a:fld>
            <a:endParaRPr lang="en-US" altLang="zh-TW"/>
          </a:p>
        </p:txBody>
      </p:sp>
    </p:spTree>
    <p:extLst>
      <p:ext uri="{BB962C8B-B14F-4D97-AF65-F5344CB8AC3E}">
        <p14:creationId xmlns:p14="http://schemas.microsoft.com/office/powerpoint/2010/main" val="113338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AE61AAC-2032-4AFB-ABFF-D3AB7554D628}"/>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a:extLst>
              <a:ext uri="{FF2B5EF4-FFF2-40B4-BE49-F238E27FC236}">
                <a16:creationId xmlns:a16="http://schemas.microsoft.com/office/drawing/2014/main" id="{BBF97A10-E73D-486A-B940-3DBE2B79B31A}"/>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a:extLst>
              <a:ext uri="{FF2B5EF4-FFF2-40B4-BE49-F238E27FC236}">
                <a16:creationId xmlns:a16="http://schemas.microsoft.com/office/drawing/2014/main" id="{935190F3-BDFF-403B-9B02-EA3D5CDE1B19}"/>
              </a:ext>
            </a:extLst>
          </p:cNvPr>
          <p:cNvSpPr>
            <a:spLocks noGrp="1" noChangeArrowheads="1"/>
          </p:cNvSpPr>
          <p:nvPr>
            <p:ph type="sldNum" sz="quarter" idx="12"/>
          </p:nvPr>
        </p:nvSpPr>
        <p:spPr>
          <a:ln/>
        </p:spPr>
        <p:txBody>
          <a:bodyPr/>
          <a:lstStyle>
            <a:lvl1pPr>
              <a:defRPr/>
            </a:lvl1pPr>
          </a:lstStyle>
          <a:p>
            <a:fld id="{598794BD-9B58-4959-9FE6-3F9750B03FA1}" type="slidenum">
              <a:rPr lang="zh-TW" altLang="en-US"/>
              <a:pPr/>
              <a:t>‹#›</a:t>
            </a:fld>
            <a:endParaRPr lang="en-US" altLang="zh-TW"/>
          </a:p>
        </p:txBody>
      </p:sp>
    </p:spTree>
    <p:extLst>
      <p:ext uri="{BB962C8B-B14F-4D97-AF65-F5344CB8AC3E}">
        <p14:creationId xmlns:p14="http://schemas.microsoft.com/office/powerpoint/2010/main" val="377971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Rectangle 4">
            <a:extLst>
              <a:ext uri="{FF2B5EF4-FFF2-40B4-BE49-F238E27FC236}">
                <a16:creationId xmlns:a16="http://schemas.microsoft.com/office/drawing/2014/main" id="{DAB89025-E155-4896-AA32-A88EA7EEAA03}"/>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3B863CE7-2A74-436A-B9DC-7E2C304A8291}"/>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913378B6-1F1E-4C22-9071-2EB56EA17C99}"/>
              </a:ext>
            </a:extLst>
          </p:cNvPr>
          <p:cNvSpPr>
            <a:spLocks noGrp="1" noChangeArrowheads="1"/>
          </p:cNvSpPr>
          <p:nvPr>
            <p:ph type="sldNum" sz="quarter" idx="12"/>
          </p:nvPr>
        </p:nvSpPr>
        <p:spPr>
          <a:ln/>
        </p:spPr>
        <p:txBody>
          <a:bodyPr/>
          <a:lstStyle>
            <a:lvl1pPr>
              <a:defRPr/>
            </a:lvl1pPr>
          </a:lstStyle>
          <a:p>
            <a:fld id="{696FC940-A93A-432F-BF72-49626945780E}" type="slidenum">
              <a:rPr lang="zh-TW" altLang="en-US"/>
              <a:pPr/>
              <a:t>‹#›</a:t>
            </a:fld>
            <a:endParaRPr lang="en-US" altLang="zh-TW"/>
          </a:p>
        </p:txBody>
      </p:sp>
    </p:spTree>
    <p:extLst>
      <p:ext uri="{BB962C8B-B14F-4D97-AF65-F5344CB8AC3E}">
        <p14:creationId xmlns:p14="http://schemas.microsoft.com/office/powerpoint/2010/main" val="290423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Rectangle 4">
            <a:extLst>
              <a:ext uri="{FF2B5EF4-FFF2-40B4-BE49-F238E27FC236}">
                <a16:creationId xmlns:a16="http://schemas.microsoft.com/office/drawing/2014/main" id="{CDF7B4DD-E564-4335-A972-D1B7DCA953E6}"/>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2D42ACCF-CF15-485D-822D-7E0B2C5C3D6F}"/>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631413D1-2049-4129-ACF2-937EB31D412C}"/>
              </a:ext>
            </a:extLst>
          </p:cNvPr>
          <p:cNvSpPr>
            <a:spLocks noGrp="1" noChangeArrowheads="1"/>
          </p:cNvSpPr>
          <p:nvPr>
            <p:ph type="sldNum" sz="quarter" idx="12"/>
          </p:nvPr>
        </p:nvSpPr>
        <p:spPr>
          <a:ln/>
        </p:spPr>
        <p:txBody>
          <a:bodyPr/>
          <a:lstStyle>
            <a:lvl1pPr>
              <a:defRPr/>
            </a:lvl1pPr>
          </a:lstStyle>
          <a:p>
            <a:fld id="{060F64FD-9D13-4A4E-94CA-D48E71BCA1E6}" type="slidenum">
              <a:rPr lang="zh-TW" altLang="en-US"/>
              <a:pPr/>
              <a:t>‹#›</a:t>
            </a:fld>
            <a:endParaRPr lang="en-US" altLang="zh-TW"/>
          </a:p>
        </p:txBody>
      </p:sp>
    </p:spTree>
    <p:extLst>
      <p:ext uri="{BB962C8B-B14F-4D97-AF65-F5344CB8AC3E}">
        <p14:creationId xmlns:p14="http://schemas.microsoft.com/office/powerpoint/2010/main" val="1188080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D7861A4-0AC1-4104-9F8F-E3BC2BDB278D}"/>
              </a:ext>
            </a:extLst>
          </p:cNvPr>
          <p:cNvSpPr>
            <a:spLocks noGrp="1" noChangeArrowheads="1"/>
          </p:cNvSpPr>
          <p:nvPr>
            <p:ph type="title"/>
          </p:nvPr>
        </p:nvSpPr>
        <p:spPr bwMode="auto">
          <a:xfrm>
            <a:off x="457200" y="274638"/>
            <a:ext cx="8229600" cy="63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a:extLst>
              <a:ext uri="{FF2B5EF4-FFF2-40B4-BE49-F238E27FC236}">
                <a16:creationId xmlns:a16="http://schemas.microsoft.com/office/drawing/2014/main" id="{3B068813-0755-48F2-A22D-15C2AC0948CF}"/>
              </a:ext>
            </a:extLst>
          </p:cNvPr>
          <p:cNvSpPr>
            <a:spLocks noGrp="1" noChangeArrowheads="1"/>
          </p:cNvSpPr>
          <p:nvPr>
            <p:ph type="body" idx="1"/>
          </p:nvPr>
        </p:nvSpPr>
        <p:spPr bwMode="auto">
          <a:xfrm>
            <a:off x="457200" y="1125538"/>
            <a:ext cx="8229600"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148" name="Rectangle 4">
            <a:extLst>
              <a:ext uri="{FF2B5EF4-FFF2-40B4-BE49-F238E27FC236}">
                <a16:creationId xmlns:a16="http://schemas.microsoft.com/office/drawing/2014/main" id="{7C3FEC00-B9CC-4FB1-B301-85B24FFDD60C}"/>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pPr>
              <a:defRPr/>
            </a:pPr>
            <a:endParaRPr lang="en-US" altLang="zh-TW"/>
          </a:p>
        </p:txBody>
      </p:sp>
      <p:sp>
        <p:nvSpPr>
          <p:cNvPr id="6149" name="Rectangle 5">
            <a:extLst>
              <a:ext uri="{FF2B5EF4-FFF2-40B4-BE49-F238E27FC236}">
                <a16:creationId xmlns:a16="http://schemas.microsoft.com/office/drawing/2014/main" id="{7DF474EA-36CE-484D-AE45-44654F7F36A1}"/>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ea typeface="+mn-ea"/>
              </a:defRPr>
            </a:lvl1pPr>
          </a:lstStyle>
          <a:p>
            <a:pPr>
              <a:defRPr/>
            </a:pPr>
            <a:endParaRPr lang="en-US" altLang="zh-TW"/>
          </a:p>
        </p:txBody>
      </p:sp>
      <p:sp>
        <p:nvSpPr>
          <p:cNvPr id="6150" name="Rectangle 6">
            <a:extLst>
              <a:ext uri="{FF2B5EF4-FFF2-40B4-BE49-F238E27FC236}">
                <a16:creationId xmlns:a16="http://schemas.microsoft.com/office/drawing/2014/main" id="{3C92996C-D9BA-4D30-90A5-326B1547C79E}"/>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標楷體" panose="03000509000000000000" pitchFamily="65" charset="-120"/>
              </a:defRPr>
            </a:lvl1pPr>
          </a:lstStyle>
          <a:p>
            <a:fld id="{0F71ADAB-B7B8-40A0-98BF-D52C3216C87A}"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kumimoji="1" sz="3600" b="1" kern="1200">
          <a:solidFill>
            <a:schemeClr val="tx2"/>
          </a:solidFill>
          <a:latin typeface="+mj-lt"/>
          <a:ea typeface="+mj-ea"/>
          <a:cs typeface="+mj-cs"/>
        </a:defRPr>
      </a:lvl1pPr>
      <a:lvl2pPr algn="ctr" rtl="0" eaLnBrk="0" fontAlgn="base" hangingPunct="0">
        <a:spcBef>
          <a:spcPct val="0"/>
        </a:spcBef>
        <a:spcAft>
          <a:spcPct val="0"/>
        </a:spcAft>
        <a:defRPr kumimoji="1" sz="3600" b="1">
          <a:solidFill>
            <a:schemeClr val="tx2"/>
          </a:solidFill>
          <a:latin typeface="Arial" panose="020B0604020202020204" pitchFamily="34" charset="0"/>
          <a:ea typeface="標楷體" panose="03000509000000000000" pitchFamily="65" charset="-120"/>
        </a:defRPr>
      </a:lvl2pPr>
      <a:lvl3pPr algn="ctr" rtl="0" eaLnBrk="0" fontAlgn="base" hangingPunct="0">
        <a:spcBef>
          <a:spcPct val="0"/>
        </a:spcBef>
        <a:spcAft>
          <a:spcPct val="0"/>
        </a:spcAft>
        <a:defRPr kumimoji="1" sz="3600" b="1">
          <a:solidFill>
            <a:schemeClr val="tx2"/>
          </a:solidFill>
          <a:latin typeface="Arial" panose="020B0604020202020204" pitchFamily="34" charset="0"/>
          <a:ea typeface="標楷體" panose="03000509000000000000" pitchFamily="65" charset="-120"/>
        </a:defRPr>
      </a:lvl3pPr>
      <a:lvl4pPr algn="ctr" rtl="0" eaLnBrk="0" fontAlgn="base" hangingPunct="0">
        <a:spcBef>
          <a:spcPct val="0"/>
        </a:spcBef>
        <a:spcAft>
          <a:spcPct val="0"/>
        </a:spcAft>
        <a:defRPr kumimoji="1" sz="3600" b="1">
          <a:solidFill>
            <a:schemeClr val="tx2"/>
          </a:solidFill>
          <a:latin typeface="Arial" panose="020B0604020202020204" pitchFamily="34" charset="0"/>
          <a:ea typeface="標楷體" panose="03000509000000000000" pitchFamily="65" charset="-120"/>
        </a:defRPr>
      </a:lvl4pPr>
      <a:lvl5pPr algn="ctr" rtl="0" eaLnBrk="0" fontAlgn="base" hangingPunct="0">
        <a:spcBef>
          <a:spcPct val="0"/>
        </a:spcBef>
        <a:spcAft>
          <a:spcPct val="0"/>
        </a:spcAft>
        <a:defRPr kumimoji="1" sz="3600" b="1">
          <a:solidFill>
            <a:schemeClr val="tx2"/>
          </a:solidFill>
          <a:latin typeface="Arial" panose="020B0604020202020204" pitchFamily="34" charset="0"/>
          <a:ea typeface="標楷體" panose="03000509000000000000" pitchFamily="65" charset="-120"/>
        </a:defRPr>
      </a:lvl5pPr>
      <a:lvl6pPr marL="457200" algn="ctr" rtl="0" fontAlgn="base">
        <a:spcBef>
          <a:spcPct val="0"/>
        </a:spcBef>
        <a:spcAft>
          <a:spcPct val="0"/>
        </a:spcAft>
        <a:defRPr kumimoji="1" sz="3600" b="1">
          <a:solidFill>
            <a:schemeClr val="tx2"/>
          </a:solidFill>
          <a:latin typeface="Arial" panose="020B0604020202020204" pitchFamily="34" charset="0"/>
          <a:ea typeface="標楷體" panose="03000509000000000000" pitchFamily="65" charset="-120"/>
        </a:defRPr>
      </a:lvl6pPr>
      <a:lvl7pPr marL="914400" algn="ctr" rtl="0" fontAlgn="base">
        <a:spcBef>
          <a:spcPct val="0"/>
        </a:spcBef>
        <a:spcAft>
          <a:spcPct val="0"/>
        </a:spcAft>
        <a:defRPr kumimoji="1" sz="3600" b="1">
          <a:solidFill>
            <a:schemeClr val="tx2"/>
          </a:solidFill>
          <a:latin typeface="Arial" panose="020B0604020202020204" pitchFamily="34" charset="0"/>
          <a:ea typeface="標楷體" panose="03000509000000000000" pitchFamily="65" charset="-120"/>
        </a:defRPr>
      </a:lvl7pPr>
      <a:lvl8pPr marL="1371600" algn="ctr" rtl="0" fontAlgn="base">
        <a:spcBef>
          <a:spcPct val="0"/>
        </a:spcBef>
        <a:spcAft>
          <a:spcPct val="0"/>
        </a:spcAft>
        <a:defRPr kumimoji="1" sz="3600" b="1">
          <a:solidFill>
            <a:schemeClr val="tx2"/>
          </a:solidFill>
          <a:latin typeface="Arial" panose="020B0604020202020204" pitchFamily="34" charset="0"/>
          <a:ea typeface="標楷體" panose="03000509000000000000" pitchFamily="65" charset="-120"/>
        </a:defRPr>
      </a:lvl8pPr>
      <a:lvl9pPr marL="1828800" algn="ctr" rtl="0" fontAlgn="base">
        <a:spcBef>
          <a:spcPct val="0"/>
        </a:spcBef>
        <a:spcAft>
          <a:spcPct val="0"/>
        </a:spcAft>
        <a:defRPr kumimoji="1" sz="3600" b="1">
          <a:solidFill>
            <a:schemeClr val="tx2"/>
          </a:solidFill>
          <a:latin typeface="Arial" panose="020B0604020202020204" pitchFamily="34" charset="0"/>
          <a:ea typeface="標楷體" panose="03000509000000000000" pitchFamily="65" charset="-120"/>
        </a:defRPr>
      </a:lvl9pPr>
    </p:titleStyle>
    <p:bodyStyle>
      <a:lvl1pPr marL="342900" indent="-342900" algn="l" rtl="0" eaLnBrk="0" fontAlgn="base" hangingPunct="0">
        <a:spcBef>
          <a:spcPct val="20000"/>
        </a:spcBef>
        <a:spcAft>
          <a:spcPct val="0"/>
        </a:spcAft>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2.wmf"/><Relationship Id="rId4" Type="http://schemas.openxmlformats.org/officeDocument/2006/relationships/oleObject" Target="../embeddings/oleObject9.bin"/></Relationships>
</file>

<file path=ppt/slides/_rels/slide71.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5.wmf"/><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12.bin"/><Relationship Id="rId5" Type="http://schemas.openxmlformats.org/officeDocument/2006/relationships/image" Target="../media/image14.wmf"/><Relationship Id="rId4" Type="http://schemas.openxmlformats.org/officeDocument/2006/relationships/oleObject" Target="../embeddings/oleObject11.bin"/></Relationships>
</file>

<file path=ppt/slides/_rels/slide72.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17.wmf"/><Relationship Id="rId4" Type="http://schemas.openxmlformats.org/officeDocument/2006/relationships/oleObject" Target="../embeddings/oleObject14.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19.wmf"/><Relationship Id="rId7" Type="http://schemas.openxmlformats.org/officeDocument/2006/relationships/image" Target="../media/image21.wmf"/><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image" Target="../media/image20.wmf"/><Relationship Id="rId4" Type="http://schemas.openxmlformats.org/officeDocument/2006/relationships/oleObject" Target="../embeddings/oleObject17.bin"/><Relationship Id="rId9" Type="http://schemas.openxmlformats.org/officeDocument/2006/relationships/image" Target="../media/image22.wmf"/></Relationships>
</file>

<file path=ppt/slides/_rels/slide7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20.bin"/><Relationship Id="rId1" Type="http://schemas.openxmlformats.org/officeDocument/2006/relationships/slideLayout" Target="../slideLayouts/slideLayout2.xml"/><Relationship Id="rId5" Type="http://schemas.openxmlformats.org/officeDocument/2006/relationships/image" Target="../media/image24.wmf"/><Relationship Id="rId4" Type="http://schemas.openxmlformats.org/officeDocument/2006/relationships/oleObject" Target="../embeddings/oleObject21.bin"/></Relationships>
</file>

<file path=ppt/slides/_rels/slide75.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2.bin"/><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76.x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29.wmf"/><Relationship Id="rId2" Type="http://schemas.openxmlformats.org/officeDocument/2006/relationships/oleObject" Target="../embeddings/oleObject25.bin"/><Relationship Id="rId1" Type="http://schemas.openxmlformats.org/officeDocument/2006/relationships/slideLayout" Target="../slideLayouts/slideLayout2.xml"/><Relationship Id="rId6" Type="http://schemas.openxmlformats.org/officeDocument/2006/relationships/oleObject" Target="../embeddings/oleObject27.bin"/><Relationship Id="rId5" Type="http://schemas.openxmlformats.org/officeDocument/2006/relationships/image" Target="../media/image28.wmf"/><Relationship Id="rId4" Type="http://schemas.openxmlformats.org/officeDocument/2006/relationships/oleObject" Target="../embeddings/oleObject26.bin"/></Relationships>
</file>

<file path=ppt/slides/_rels/slide77.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oleObject" Target="../embeddings/oleObject29.bin"/><Relationship Id="rId4" Type="http://schemas.openxmlformats.org/officeDocument/2006/relationships/image" Target="../media/image30.wmf"/></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3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AE013AEA-2233-43E9-BF5C-09D58D9DE126}"/>
              </a:ext>
            </a:extLst>
          </p:cNvPr>
          <p:cNvSpPr>
            <a:spLocks noGrp="1" noChangeArrowheads="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7E8B073-0208-442F-BE6D-AA6B883C8DD2}" type="slidenum">
              <a:rPr lang="zh-TW" altLang="en-US">
                <a:ea typeface="標楷體" panose="03000509000000000000" pitchFamily="65" charset="-120"/>
              </a:rPr>
              <a:pPr/>
              <a:t>1</a:t>
            </a:fld>
            <a:endParaRPr lang="en-US" altLang="zh-TW">
              <a:ea typeface="標楷體" panose="03000509000000000000" pitchFamily="65" charset="-120"/>
            </a:endParaRPr>
          </a:p>
        </p:txBody>
      </p:sp>
      <p:sp>
        <p:nvSpPr>
          <p:cNvPr id="3075" name="Rectangle 2">
            <a:extLst>
              <a:ext uri="{FF2B5EF4-FFF2-40B4-BE49-F238E27FC236}">
                <a16:creationId xmlns:a16="http://schemas.microsoft.com/office/drawing/2014/main" id="{493FA808-4331-4318-8DBE-408CFDD83682}"/>
              </a:ext>
            </a:extLst>
          </p:cNvPr>
          <p:cNvSpPr>
            <a:spLocks noGrp="1" noChangeArrowheads="1"/>
          </p:cNvSpPr>
          <p:nvPr>
            <p:ph type="ctrTitle"/>
          </p:nvPr>
        </p:nvSpPr>
        <p:spPr/>
        <p:txBody>
          <a:bodyPr/>
          <a:lstStyle/>
          <a:p>
            <a:pPr eaLnBrk="1" hangingPunct="1"/>
            <a:r>
              <a:rPr lang="en-US" altLang="zh-TW"/>
              <a:t>Chapter 5: Relations and Functions</a:t>
            </a:r>
          </a:p>
        </p:txBody>
      </p:sp>
      <p:sp>
        <p:nvSpPr>
          <p:cNvPr id="3076" name="Rectangle 5">
            <a:extLst>
              <a:ext uri="{FF2B5EF4-FFF2-40B4-BE49-F238E27FC236}">
                <a16:creationId xmlns:a16="http://schemas.microsoft.com/office/drawing/2014/main" id="{6A193805-2850-4C30-9A26-CAAEDD6194CB}"/>
              </a:ext>
            </a:extLst>
          </p:cNvPr>
          <p:cNvSpPr>
            <a:spLocks noGrp="1" noChangeArrowheads="1"/>
          </p:cNvSpPr>
          <p:nvPr>
            <p:ph type="subTitle" idx="1"/>
          </p:nvPr>
        </p:nvSpPr>
        <p:spPr>
          <a:noFill/>
        </p:spPr>
        <p:txBody>
          <a:bodyPr/>
          <a:lstStyle/>
          <a:p>
            <a:pPr eaLnBrk="1" hangingPunct="1">
              <a:lnSpc>
                <a:spcPct val="80000"/>
              </a:lnSpc>
            </a:pPr>
            <a:r>
              <a:rPr lang="zh-TW" altLang="en-US" sz="2800" dirty="0">
                <a:solidFill>
                  <a:srgbClr val="000000"/>
                </a:solidFill>
              </a:rPr>
              <a:t>謝孫源 講座教授</a:t>
            </a:r>
          </a:p>
          <a:p>
            <a:pPr eaLnBrk="1" hangingPunct="1">
              <a:lnSpc>
                <a:spcPct val="80000"/>
              </a:lnSpc>
            </a:pPr>
            <a:r>
              <a:rPr lang="en-US" altLang="zh-TW" sz="2800" dirty="0">
                <a:solidFill>
                  <a:srgbClr val="000000"/>
                </a:solidFill>
              </a:rPr>
              <a:t>hsiehsy@mail.ncku.edu.tw</a:t>
            </a:r>
          </a:p>
          <a:p>
            <a:pPr eaLnBrk="1" hangingPunct="1">
              <a:lnSpc>
                <a:spcPct val="80000"/>
              </a:lnSpc>
            </a:pPr>
            <a:r>
              <a:rPr lang="zh-TW" altLang="en-US" sz="2800" dirty="0">
                <a:solidFill>
                  <a:srgbClr val="000000"/>
                </a:solidFill>
              </a:rPr>
              <a:t>國立成功大學 資訊工程系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a:extLst>
              <a:ext uri="{FF2B5EF4-FFF2-40B4-BE49-F238E27FC236}">
                <a16:creationId xmlns:a16="http://schemas.microsoft.com/office/drawing/2014/main" id="{E75B5C10-C5FF-41E8-97B6-27B9F8019198}"/>
              </a:ext>
            </a:extLst>
          </p:cNvPr>
          <p:cNvSpPr>
            <a:spLocks noGrp="1" noChangeArrowheads="1"/>
          </p:cNvSpPr>
          <p:nvPr>
            <p:ph type="title"/>
          </p:nvPr>
        </p:nvSpPr>
        <p:spPr/>
        <p:txBody>
          <a:bodyPr/>
          <a:lstStyle/>
          <a:p>
            <a:r>
              <a:rPr lang="en-US" altLang="zh-TW" sz="3200"/>
              <a:t>Relation (4/4)</a:t>
            </a:r>
            <a:endParaRPr lang="zh-TW" altLang="en-US" sz="3200"/>
          </a:p>
        </p:txBody>
      </p:sp>
      <p:sp>
        <p:nvSpPr>
          <p:cNvPr id="3" name="內容版面配置區 2">
            <a:extLst>
              <a:ext uri="{FF2B5EF4-FFF2-40B4-BE49-F238E27FC236}">
                <a16:creationId xmlns:a16="http://schemas.microsoft.com/office/drawing/2014/main" id="{2FFD9BC7-5D6F-4D8F-9223-64BE76BB866C}"/>
              </a:ext>
            </a:extLst>
          </p:cNvPr>
          <p:cNvSpPr>
            <a:spLocks noGrp="1"/>
          </p:cNvSpPr>
          <p:nvPr>
            <p:ph idx="1"/>
          </p:nvPr>
        </p:nvSpPr>
        <p:spPr/>
        <p:txBody>
          <a:bodyPr/>
          <a:lstStyle/>
          <a:p>
            <a:pPr>
              <a:lnSpc>
                <a:spcPct val="75000"/>
              </a:lnSpc>
              <a:spcBef>
                <a:spcPct val="50000"/>
              </a:spcBef>
              <a:defRPr/>
            </a:pPr>
            <a:r>
              <a:rPr lang="en-US" altLang="zh-TW" b="1" dirty="0"/>
              <a:t>Theorem 5.1: </a:t>
            </a:r>
            <a:r>
              <a:rPr lang="en-US" altLang="zh-TW" dirty="0">
                <a:cs typeface="Times New Roman" panose="02020603050405020304" pitchFamily="18" charset="0"/>
                <a:sym typeface="Symbol" panose="05050102010706020507" pitchFamily="18" charset="2"/>
              </a:rPr>
              <a:t>For any sets </a:t>
            </a:r>
            <a:r>
              <a:rPr lang="en-US" altLang="zh-TW" i="1" dirty="0"/>
              <a:t>A</a:t>
            </a:r>
            <a:r>
              <a:rPr lang="en-US" altLang="zh-TW" dirty="0"/>
              <a:t>, </a:t>
            </a:r>
            <a:r>
              <a:rPr lang="en-US" altLang="zh-TW" i="1" dirty="0"/>
              <a:t>B</a:t>
            </a:r>
            <a:r>
              <a:rPr lang="en-US" altLang="zh-TW" dirty="0"/>
              <a:t>, </a:t>
            </a:r>
            <a:r>
              <a:rPr lang="en-US" altLang="zh-TW" i="1" dirty="0"/>
              <a:t>C</a:t>
            </a:r>
            <a:r>
              <a:rPr lang="en-US" altLang="zh-TW" dirty="0">
                <a:sym typeface="Symbol" panose="05050102010706020507" pitchFamily="18" charset="2"/>
              </a:rPr>
              <a:t></a:t>
            </a:r>
            <a:r>
              <a:rPr lang="en-US" altLang="zh-TW" i="1" dirty="0">
                <a:sym typeface="Symbol" panose="05050102010706020507" pitchFamily="18" charset="2"/>
              </a:rPr>
              <a:t>U</a:t>
            </a:r>
            <a:r>
              <a:rPr lang="en-US" altLang="zh-TW" dirty="0">
                <a:sym typeface="Symbol" panose="05050102010706020507" pitchFamily="18" charset="2"/>
              </a:rPr>
              <a:t>:</a:t>
            </a:r>
          </a:p>
          <a:p>
            <a:pPr marL="400050" lvl="1" indent="0">
              <a:lnSpc>
                <a:spcPct val="75000"/>
              </a:lnSpc>
              <a:spcBef>
                <a:spcPct val="50000"/>
              </a:spcBef>
              <a:buFontTx/>
              <a:buNone/>
              <a:defRPr/>
            </a:pPr>
            <a:r>
              <a:rPr lang="en-US" altLang="zh-TW" dirty="0">
                <a:sym typeface="Symbol" panose="05050102010706020507" pitchFamily="18" charset="2"/>
              </a:rPr>
              <a:t>a) </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C</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C</a:t>
            </a:r>
            <a:r>
              <a:rPr lang="en-US" altLang="zh-TW" dirty="0">
                <a:sym typeface="Symbol" panose="05050102010706020507" pitchFamily="18" charset="2"/>
              </a:rPr>
              <a:t>)</a:t>
            </a:r>
          </a:p>
          <a:p>
            <a:pPr marL="400050" lvl="1" indent="0">
              <a:lnSpc>
                <a:spcPct val="75000"/>
              </a:lnSpc>
              <a:spcBef>
                <a:spcPct val="50000"/>
              </a:spcBef>
              <a:buFontTx/>
              <a:buNone/>
              <a:defRPr/>
            </a:pPr>
            <a:r>
              <a:rPr lang="en-US" altLang="zh-TW" dirty="0">
                <a:sym typeface="Symbol" panose="05050102010706020507" pitchFamily="18" charset="2"/>
              </a:rPr>
              <a:t>b) </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C</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C</a:t>
            </a:r>
            <a:r>
              <a:rPr lang="en-US" altLang="zh-TW" dirty="0">
                <a:sym typeface="Symbol" panose="05050102010706020507" pitchFamily="18" charset="2"/>
              </a:rPr>
              <a:t>)</a:t>
            </a:r>
          </a:p>
          <a:p>
            <a:pPr marL="400050" lvl="1" indent="0">
              <a:lnSpc>
                <a:spcPct val="75000"/>
              </a:lnSpc>
              <a:spcBef>
                <a:spcPct val="50000"/>
              </a:spcBef>
              <a:buFontTx/>
              <a:buNone/>
              <a:defRPr/>
            </a:pPr>
            <a:r>
              <a:rPr lang="en-US" altLang="zh-TW" dirty="0">
                <a:sym typeface="Symbol" panose="05050102010706020507" pitchFamily="18" charset="2"/>
              </a:rPr>
              <a:t>c) (</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C</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C</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C</a:t>
            </a:r>
            <a:r>
              <a:rPr lang="en-US" altLang="zh-TW" dirty="0">
                <a:sym typeface="Symbol" panose="05050102010706020507" pitchFamily="18" charset="2"/>
              </a:rPr>
              <a:t>)</a:t>
            </a:r>
          </a:p>
          <a:p>
            <a:pPr marL="400050" lvl="1" indent="0">
              <a:lnSpc>
                <a:spcPct val="75000"/>
              </a:lnSpc>
              <a:spcBef>
                <a:spcPct val="50000"/>
              </a:spcBef>
              <a:buFontTx/>
              <a:buNone/>
              <a:defRPr/>
            </a:pPr>
            <a:r>
              <a:rPr lang="en-US" altLang="zh-TW" dirty="0">
                <a:sym typeface="Symbol" panose="05050102010706020507" pitchFamily="18" charset="2"/>
              </a:rPr>
              <a:t>d) (</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C</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C</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C</a:t>
            </a:r>
            <a:r>
              <a:rPr lang="en-US" altLang="zh-TW" dirty="0">
                <a:sym typeface="Symbol" panose="05050102010706020507" pitchFamily="18" charset="2"/>
              </a:rPr>
              <a:t>)</a:t>
            </a:r>
          </a:p>
          <a:p>
            <a:pPr marL="0" indent="0">
              <a:lnSpc>
                <a:spcPct val="75000"/>
              </a:lnSpc>
              <a:spcBef>
                <a:spcPct val="50000"/>
              </a:spcBef>
              <a:buFontTx/>
              <a:buNone/>
              <a:defRPr/>
            </a:pPr>
            <a:r>
              <a:rPr lang="en-US" altLang="zh-TW" dirty="0">
                <a:cs typeface="Times New Roman" panose="02020603050405020304" pitchFamily="18" charset="0"/>
                <a:sym typeface="Symbol" panose="05050102010706020507" pitchFamily="18" charset="2"/>
              </a:rPr>
              <a:t>    </a:t>
            </a:r>
            <a:r>
              <a:rPr lang="en-US" altLang="zh-TW" dirty="0" err="1">
                <a:cs typeface="Times New Roman" panose="02020603050405020304" pitchFamily="18" charset="0"/>
                <a:sym typeface="Symbol" panose="05050102010706020507" pitchFamily="18" charset="2"/>
              </a:rPr>
              <a:t>Pf</a:t>
            </a:r>
            <a:r>
              <a:rPr lang="en-US" altLang="zh-TW" dirty="0">
                <a:cs typeface="Times New Roman" panose="02020603050405020304" pitchFamily="18" charset="0"/>
                <a:sym typeface="Symbol" panose="05050102010706020507" pitchFamily="18" charset="2"/>
              </a:rPr>
              <a:t>: For any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err="1">
                <a:cs typeface="Times New Roman" panose="02020603050405020304" pitchFamily="18" charset="0"/>
                <a:sym typeface="Symbol" panose="05050102010706020507" pitchFamily="18" charset="2"/>
              </a:rPr>
              <a:t>b</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U</a:t>
            </a:r>
            <a:endParaRPr lang="en-US" altLang="zh-TW" dirty="0">
              <a:cs typeface="Times New Roman" panose="02020603050405020304" pitchFamily="18" charset="0"/>
              <a:sym typeface="Symbol" panose="05050102010706020507" pitchFamily="18" charset="2"/>
            </a:endParaRPr>
          </a:p>
          <a:p>
            <a:pPr marL="0" indent="0">
              <a:lnSpc>
                <a:spcPct val="75000"/>
              </a:lnSpc>
              <a:spcBef>
                <a:spcPct val="50000"/>
              </a:spcBef>
              <a:buFontTx/>
              <a:buNone/>
              <a:defRPr/>
            </a:pP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C</a:t>
            </a:r>
            <a:r>
              <a:rPr lang="en-US" altLang="zh-TW" dirty="0">
                <a:sym typeface="Symbol" panose="05050102010706020507" pitchFamily="18" charset="2"/>
              </a:rPr>
              <a:t>)</a:t>
            </a:r>
            <a:r>
              <a:rPr lang="en-US" altLang="zh-TW" i="1" dirty="0" err="1">
                <a:sym typeface="Symbol" panose="05050102010706020507" pitchFamily="18" charset="2"/>
              </a:rPr>
              <a:t>a</a:t>
            </a:r>
            <a:r>
              <a:rPr lang="en-US" altLang="zh-TW" dirty="0" err="1">
                <a:sym typeface="Symbol" panose="05050102010706020507" pitchFamily="18" charset="2"/>
              </a:rPr>
              <a:t></a:t>
            </a:r>
            <a:r>
              <a:rPr lang="en-US" altLang="zh-TW" i="1" dirty="0" err="1">
                <a:sym typeface="Symbol" panose="05050102010706020507" pitchFamily="18" charset="2"/>
              </a:rPr>
              <a:t>A</a:t>
            </a:r>
            <a:r>
              <a:rPr lang="en-US" altLang="zh-TW" dirty="0">
                <a:sym typeface="Symbol" panose="05050102010706020507" pitchFamily="18" charset="2"/>
              </a:rPr>
              <a:t> and </a:t>
            </a:r>
            <a:r>
              <a:rPr lang="en-US" altLang="zh-TW" i="1" dirty="0" err="1">
                <a:sym typeface="Symbol" panose="05050102010706020507" pitchFamily="18" charset="2"/>
              </a:rPr>
              <a:t>b</a:t>
            </a:r>
            <a:r>
              <a:rPr lang="en-US" altLang="zh-TW" dirty="0" err="1">
                <a:sym typeface="Symbol" panose="05050102010706020507" pitchFamily="18" charset="2"/>
              </a:rPr>
              <a:t></a:t>
            </a:r>
            <a:r>
              <a:rPr lang="en-US" altLang="zh-TW" i="1" dirty="0" err="1">
                <a:sym typeface="Symbol" panose="05050102010706020507" pitchFamily="18" charset="2"/>
              </a:rPr>
              <a:t>B</a:t>
            </a:r>
            <a:r>
              <a:rPr lang="en-US" altLang="zh-TW" dirty="0" err="1">
                <a:sym typeface="Symbol" panose="05050102010706020507" pitchFamily="18" charset="2"/>
              </a:rPr>
              <a:t></a:t>
            </a:r>
            <a:r>
              <a:rPr lang="en-US" altLang="zh-TW" i="1" dirty="0" err="1">
                <a:sym typeface="Symbol" panose="05050102010706020507" pitchFamily="18" charset="2"/>
              </a:rPr>
              <a:t>C</a:t>
            </a:r>
            <a:endParaRPr lang="en-US" altLang="zh-TW" dirty="0">
              <a:sym typeface="Symbol" panose="05050102010706020507" pitchFamily="18" charset="2"/>
            </a:endParaRPr>
          </a:p>
          <a:p>
            <a:pPr marL="0" indent="0">
              <a:lnSpc>
                <a:spcPct val="75000"/>
              </a:lnSpc>
              <a:spcBef>
                <a:spcPct val="50000"/>
              </a:spcBef>
              <a:buFontTx/>
              <a:buNone/>
              <a:defRPr/>
            </a:pPr>
            <a:r>
              <a:rPr lang="en-US" altLang="zh-TW" dirty="0">
                <a:sym typeface="Symbol" panose="05050102010706020507" pitchFamily="18" charset="2"/>
              </a:rPr>
              <a:t>                             </a:t>
            </a:r>
            <a:r>
              <a:rPr lang="en-US" altLang="zh-TW" i="1" dirty="0" err="1">
                <a:sym typeface="Symbol" panose="05050102010706020507" pitchFamily="18" charset="2"/>
              </a:rPr>
              <a:t>a</a:t>
            </a:r>
            <a:r>
              <a:rPr lang="en-US" altLang="zh-TW" dirty="0" err="1">
                <a:sym typeface="Symbol" panose="05050102010706020507" pitchFamily="18" charset="2"/>
              </a:rPr>
              <a:t></a:t>
            </a:r>
            <a:r>
              <a:rPr lang="en-US" altLang="zh-TW" i="1" dirty="0" err="1">
                <a:sym typeface="Symbol" panose="05050102010706020507" pitchFamily="18" charset="2"/>
              </a:rPr>
              <a:t>A</a:t>
            </a:r>
            <a:r>
              <a:rPr lang="en-US" altLang="zh-TW" dirty="0">
                <a:sym typeface="Symbol" panose="05050102010706020507" pitchFamily="18" charset="2"/>
              </a:rPr>
              <a:t> and </a:t>
            </a:r>
            <a:r>
              <a:rPr lang="en-US" altLang="zh-TW" i="1" dirty="0" err="1">
                <a:sym typeface="Symbol" panose="05050102010706020507" pitchFamily="18" charset="2"/>
              </a:rPr>
              <a:t>b</a:t>
            </a:r>
            <a:r>
              <a:rPr lang="en-US" altLang="zh-TW" dirty="0" err="1">
                <a:sym typeface="Symbol" panose="05050102010706020507" pitchFamily="18" charset="2"/>
              </a:rPr>
              <a:t></a:t>
            </a:r>
            <a:r>
              <a:rPr lang="en-US" altLang="zh-TW" i="1" dirty="0" err="1">
                <a:sym typeface="Symbol" panose="05050102010706020507" pitchFamily="18" charset="2"/>
              </a:rPr>
              <a:t>B</a:t>
            </a:r>
            <a:r>
              <a:rPr lang="en-US" altLang="zh-TW" dirty="0">
                <a:sym typeface="Symbol" panose="05050102010706020507" pitchFamily="18" charset="2"/>
              </a:rPr>
              <a:t>, </a:t>
            </a:r>
            <a:r>
              <a:rPr lang="en-US" altLang="zh-TW" i="1" dirty="0">
                <a:sym typeface="Symbol" panose="05050102010706020507" pitchFamily="18" charset="2"/>
              </a:rPr>
              <a:t>C</a:t>
            </a:r>
          </a:p>
          <a:p>
            <a:pPr marL="0" indent="0">
              <a:lnSpc>
                <a:spcPct val="75000"/>
              </a:lnSpc>
              <a:spcBef>
                <a:spcPct val="50000"/>
              </a:spcBef>
              <a:buFontTx/>
              <a:buNone/>
              <a:defRPr/>
            </a:pPr>
            <a:r>
              <a:rPr lang="en-US" altLang="zh-TW" dirty="0">
                <a:sym typeface="Symbol" panose="05050102010706020507" pitchFamily="18" charset="2"/>
              </a:rPr>
              <a:t>  		        </a:t>
            </a:r>
            <a:r>
              <a:rPr lang="en-US" altLang="zh-TW" sz="2000" dirty="0">
                <a:sym typeface="Symbol" panose="05050102010706020507" pitchFamily="18" charset="2"/>
              </a:rPr>
              <a:t>  </a:t>
            </a:r>
            <a:r>
              <a:rPr lang="en-US" altLang="zh-TW" dirty="0">
                <a:sym typeface="Symbol" panose="05050102010706020507" pitchFamily="18" charset="2"/>
              </a:rPr>
              <a:t> </a:t>
            </a:r>
            <a:r>
              <a:rPr lang="en-US" altLang="zh-TW" i="1" dirty="0" err="1">
                <a:sym typeface="Symbol" panose="05050102010706020507" pitchFamily="18" charset="2"/>
              </a:rPr>
              <a:t>a</a:t>
            </a:r>
            <a:r>
              <a:rPr lang="en-US" altLang="zh-TW" dirty="0" err="1">
                <a:sym typeface="Symbol" panose="05050102010706020507" pitchFamily="18" charset="2"/>
              </a:rPr>
              <a:t></a:t>
            </a:r>
            <a:r>
              <a:rPr lang="en-US" altLang="zh-TW" i="1" dirty="0" err="1">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 </a:t>
            </a:r>
            <a:r>
              <a:rPr lang="en-US" altLang="zh-TW" i="1" dirty="0" err="1">
                <a:sym typeface="Symbol" panose="05050102010706020507" pitchFamily="18" charset="2"/>
              </a:rPr>
              <a:t>b</a:t>
            </a:r>
            <a:r>
              <a:rPr lang="en-US" altLang="zh-TW" dirty="0" err="1">
                <a:sym typeface="Symbol" panose="05050102010706020507" pitchFamily="18" charset="2"/>
              </a:rPr>
              <a:t></a:t>
            </a:r>
            <a:r>
              <a:rPr lang="en-US" altLang="zh-TW" i="1" dirty="0" err="1">
                <a:sym typeface="Symbol" panose="05050102010706020507" pitchFamily="18" charset="2"/>
              </a:rPr>
              <a:t>B</a:t>
            </a:r>
            <a:r>
              <a:rPr lang="en-US" altLang="zh-TW" dirty="0">
                <a:sym typeface="Symbol" panose="05050102010706020507" pitchFamily="18" charset="2"/>
              </a:rPr>
              <a:t> and </a:t>
            </a:r>
            <a:r>
              <a:rPr lang="en-US" altLang="zh-TW" i="1" dirty="0" err="1">
                <a:sym typeface="Symbol" panose="05050102010706020507" pitchFamily="18" charset="2"/>
              </a:rPr>
              <a:t>a</a:t>
            </a:r>
            <a:r>
              <a:rPr lang="en-US" altLang="zh-TW" dirty="0" err="1">
                <a:sym typeface="Symbol" panose="05050102010706020507" pitchFamily="18" charset="2"/>
              </a:rPr>
              <a:t></a:t>
            </a:r>
            <a:r>
              <a:rPr lang="en-US" altLang="zh-TW" i="1" dirty="0" err="1">
                <a:sym typeface="Symbol" panose="05050102010706020507" pitchFamily="18" charset="2"/>
              </a:rPr>
              <a:t>A</a:t>
            </a:r>
            <a:r>
              <a:rPr lang="en-US" altLang="zh-TW" dirty="0">
                <a:sym typeface="Symbol" panose="05050102010706020507" pitchFamily="18" charset="2"/>
              </a:rPr>
              <a:t>, </a:t>
            </a:r>
            <a:r>
              <a:rPr lang="en-US" altLang="zh-TW" i="1" dirty="0" err="1">
                <a:sym typeface="Symbol" panose="05050102010706020507" pitchFamily="18" charset="2"/>
              </a:rPr>
              <a:t>b</a:t>
            </a:r>
            <a:r>
              <a:rPr lang="en-US" altLang="zh-TW" dirty="0" err="1">
                <a:sym typeface="Symbol" panose="05050102010706020507" pitchFamily="18" charset="2"/>
              </a:rPr>
              <a:t></a:t>
            </a:r>
            <a:r>
              <a:rPr lang="en-US" altLang="zh-TW" i="1" dirty="0" err="1">
                <a:sym typeface="Symbol" panose="05050102010706020507" pitchFamily="18" charset="2"/>
              </a:rPr>
              <a:t>C</a:t>
            </a:r>
            <a:endParaRPr lang="en-US" altLang="zh-TW" i="1" dirty="0">
              <a:sym typeface="Symbol" panose="05050102010706020507" pitchFamily="18" charset="2"/>
            </a:endParaRPr>
          </a:p>
          <a:p>
            <a:pPr marL="0" indent="0">
              <a:lnSpc>
                <a:spcPct val="75000"/>
              </a:lnSpc>
              <a:spcBef>
                <a:spcPct val="50000"/>
              </a:spcBef>
              <a:buFontTx/>
              <a:buNone/>
              <a:defRPr/>
            </a:pPr>
            <a:r>
              <a:rPr lang="en-US" altLang="zh-TW" i="1" dirty="0">
                <a:sym typeface="Symbol" panose="05050102010706020507" pitchFamily="18" charset="2"/>
              </a:rPr>
              <a:t>    </a:t>
            </a:r>
            <a:r>
              <a:rPr lang="en-US" altLang="zh-TW" dirty="0">
                <a:sym typeface="Symbol" panose="05050102010706020507" pitchFamily="18" charset="2"/>
              </a:rPr>
              <a:t>                         (</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 and (</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C</a:t>
            </a:r>
          </a:p>
          <a:p>
            <a:pPr marL="0" indent="0">
              <a:lnSpc>
                <a:spcPct val="75000"/>
              </a:lnSpc>
              <a:spcBef>
                <a:spcPct val="50000"/>
              </a:spcBef>
              <a:buFontTx/>
              <a:buNone/>
              <a:defRPr/>
            </a:pPr>
            <a:r>
              <a:rPr lang="en-US" altLang="zh-TW" dirty="0">
                <a:sym typeface="Symbol" panose="05050102010706020507" pitchFamily="18" charset="2"/>
              </a:rPr>
              <a:t>                             (</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C</a:t>
            </a:r>
            <a:r>
              <a:rPr lang="en-US" altLang="zh-TW" dirty="0">
                <a:sym typeface="Symbol" panose="05050102010706020507" pitchFamily="18" charset="2"/>
              </a:rPr>
              <a:t>)</a:t>
            </a:r>
          </a:p>
          <a:p>
            <a:pPr marL="0" indent="0">
              <a:lnSpc>
                <a:spcPct val="75000"/>
              </a:lnSpc>
              <a:spcBef>
                <a:spcPct val="50000"/>
              </a:spcBef>
              <a:buFontTx/>
              <a:buNone/>
              <a:defRPr/>
            </a:pPr>
            <a:r>
              <a:rPr lang="en-US" altLang="zh-TW" dirty="0">
                <a:sym typeface="Symbol" panose="05050102010706020507" pitchFamily="18" charset="2"/>
              </a:rPr>
              <a:t> </a:t>
            </a:r>
            <a:endParaRPr lang="zh-TW" altLang="en-US" dirty="0"/>
          </a:p>
        </p:txBody>
      </p:sp>
      <p:sp>
        <p:nvSpPr>
          <p:cNvPr id="4" name="投影片編號版面配置區 3">
            <a:extLst>
              <a:ext uri="{FF2B5EF4-FFF2-40B4-BE49-F238E27FC236}">
                <a16:creationId xmlns:a16="http://schemas.microsoft.com/office/drawing/2014/main" id="{4EAC9E03-8BE8-4A33-B383-EB7DEA7FC780}"/>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12150EC6-0DDC-4E9E-A57D-309F2EC37E3A}" type="slidenum">
              <a:rPr lang="zh-TW" altLang="en-US">
                <a:ea typeface="標楷體" panose="03000509000000000000" pitchFamily="65" charset="-120"/>
              </a:rPr>
              <a:pPr/>
              <a:t>10</a:t>
            </a:fld>
            <a:endParaRPr lang="en-US" altLang="zh-TW">
              <a:ea typeface="標楷體" panose="03000509000000000000" pitchFamily="65"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a:extLst>
              <a:ext uri="{FF2B5EF4-FFF2-40B4-BE49-F238E27FC236}">
                <a16:creationId xmlns:a16="http://schemas.microsoft.com/office/drawing/2014/main" id="{4F1FB25E-9DE4-44CD-9482-65652A4389F1}"/>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EE4A793-9859-432D-A5AF-8B654368F9BE}" type="slidenum">
              <a:rPr lang="zh-TW" altLang="en-US">
                <a:ea typeface="標楷體" panose="03000509000000000000" pitchFamily="65" charset="-120"/>
              </a:rPr>
              <a:pPr/>
              <a:t>11</a:t>
            </a:fld>
            <a:endParaRPr lang="en-US" altLang="zh-TW">
              <a:ea typeface="標楷體" panose="03000509000000000000" pitchFamily="65" charset="-120"/>
            </a:endParaRPr>
          </a:p>
        </p:txBody>
      </p:sp>
      <p:sp>
        <p:nvSpPr>
          <p:cNvPr id="14339" name="Rectangle 2">
            <a:extLst>
              <a:ext uri="{FF2B5EF4-FFF2-40B4-BE49-F238E27FC236}">
                <a16:creationId xmlns:a16="http://schemas.microsoft.com/office/drawing/2014/main" id="{AFF42E7C-9468-42C0-90B6-654B59EB1BD3}"/>
              </a:ext>
            </a:extLst>
          </p:cNvPr>
          <p:cNvSpPr>
            <a:spLocks noGrp="1" noChangeArrowheads="1"/>
          </p:cNvSpPr>
          <p:nvPr>
            <p:ph type="title"/>
          </p:nvPr>
        </p:nvSpPr>
        <p:spPr/>
        <p:txBody>
          <a:bodyPr/>
          <a:lstStyle/>
          <a:p>
            <a:pPr eaLnBrk="1" hangingPunct="1"/>
            <a:r>
              <a:rPr lang="en-US" altLang="zh-TW" sz="3200"/>
              <a:t>Outline</a:t>
            </a:r>
          </a:p>
        </p:txBody>
      </p:sp>
      <p:sp>
        <p:nvSpPr>
          <p:cNvPr id="4100" name="Rectangle 3">
            <a:extLst>
              <a:ext uri="{FF2B5EF4-FFF2-40B4-BE49-F238E27FC236}">
                <a16:creationId xmlns:a16="http://schemas.microsoft.com/office/drawing/2014/main" id="{0C7F88EB-17ED-435D-A0C0-49687B2CDF12}"/>
              </a:ext>
            </a:extLst>
          </p:cNvPr>
          <p:cNvSpPr>
            <a:spLocks noGrp="1" noChangeArrowheads="1"/>
          </p:cNvSpPr>
          <p:nvPr>
            <p:ph type="body" idx="1"/>
          </p:nvPr>
        </p:nvSpPr>
        <p:spPr/>
        <p:txBody>
          <a:bodyPr/>
          <a:lstStyle/>
          <a:p>
            <a:pPr eaLnBrk="1" hangingPunct="1">
              <a:defRPr/>
            </a:pPr>
            <a:r>
              <a:rPr lang="en-US" altLang="zh-TW" dirty="0">
                <a:solidFill>
                  <a:schemeClr val="bg1">
                    <a:lumMod val="50000"/>
                  </a:schemeClr>
                </a:solidFill>
              </a:rPr>
              <a:t>Cartesian Products and Relations</a:t>
            </a:r>
          </a:p>
          <a:p>
            <a:pPr eaLnBrk="1" hangingPunct="1">
              <a:defRPr/>
            </a:pPr>
            <a:r>
              <a:rPr lang="en-US" altLang="zh-TW" b="1" i="1" u="sng" dirty="0">
                <a:cs typeface="Arial" panose="020B0604020202020204" pitchFamily="34" charset="0"/>
              </a:rPr>
              <a:t>Functions: Plain and one-to-one </a:t>
            </a:r>
          </a:p>
          <a:p>
            <a:pPr eaLnBrk="1" hangingPunct="1">
              <a:defRPr/>
            </a:pPr>
            <a:r>
              <a:rPr lang="en-US" altLang="zh-TW" dirty="0">
                <a:solidFill>
                  <a:schemeClr val="bg2"/>
                </a:solidFill>
              </a:rPr>
              <a:t>Onto Functions: Stirling Numbers of the Second Kind</a:t>
            </a:r>
          </a:p>
          <a:p>
            <a:pPr eaLnBrk="1" hangingPunct="1">
              <a:defRPr/>
            </a:pPr>
            <a:r>
              <a:rPr lang="en-US" altLang="zh-TW" dirty="0">
                <a:solidFill>
                  <a:schemeClr val="bg2"/>
                </a:solidFill>
              </a:rPr>
              <a:t>Special Functions</a:t>
            </a:r>
          </a:p>
          <a:p>
            <a:pPr eaLnBrk="1" hangingPunct="1">
              <a:defRPr/>
            </a:pPr>
            <a:r>
              <a:rPr lang="en-US" altLang="zh-TW" dirty="0">
                <a:solidFill>
                  <a:schemeClr val="bg2"/>
                </a:solidFill>
              </a:rPr>
              <a:t>The Pigeonhole Principle</a:t>
            </a:r>
          </a:p>
          <a:p>
            <a:pPr eaLnBrk="1" hangingPunct="1">
              <a:defRPr/>
            </a:pPr>
            <a:r>
              <a:rPr lang="en-US" altLang="zh-TW" dirty="0">
                <a:solidFill>
                  <a:schemeClr val="bg2"/>
                </a:solidFill>
              </a:rPr>
              <a:t>Function Composition and Inverse Function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a:extLst>
              <a:ext uri="{FF2B5EF4-FFF2-40B4-BE49-F238E27FC236}">
                <a16:creationId xmlns:a16="http://schemas.microsoft.com/office/drawing/2014/main" id="{8AF99512-0FDE-4FFC-8E83-7851091E0216}"/>
              </a:ext>
            </a:extLst>
          </p:cNvPr>
          <p:cNvSpPr>
            <a:spLocks noGrp="1" noChangeArrowheads="1"/>
          </p:cNvSpPr>
          <p:nvPr>
            <p:ph type="title"/>
          </p:nvPr>
        </p:nvSpPr>
        <p:spPr/>
        <p:txBody>
          <a:bodyPr/>
          <a:lstStyle/>
          <a:p>
            <a:r>
              <a:rPr lang="en-US" altLang="zh-TW" sz="3200" dirty="0"/>
              <a:t>Function</a:t>
            </a:r>
            <a:r>
              <a:rPr lang="zh-TW" altLang="en-US" sz="3200" dirty="0"/>
              <a:t> </a:t>
            </a:r>
            <a:r>
              <a:rPr lang="en-US" altLang="zh-TW" sz="3200" dirty="0"/>
              <a:t>(1/2)</a:t>
            </a:r>
            <a:endParaRPr lang="zh-TW" altLang="en-US" sz="3200" dirty="0"/>
          </a:p>
        </p:txBody>
      </p:sp>
      <p:sp>
        <p:nvSpPr>
          <p:cNvPr id="3" name="內容版面配置區 2">
            <a:extLst>
              <a:ext uri="{FF2B5EF4-FFF2-40B4-BE49-F238E27FC236}">
                <a16:creationId xmlns:a16="http://schemas.microsoft.com/office/drawing/2014/main" id="{21F7C05F-993D-4BF3-8D25-6E08B9A2EA8B}"/>
              </a:ext>
            </a:extLst>
          </p:cNvPr>
          <p:cNvSpPr>
            <a:spLocks noGrp="1"/>
          </p:cNvSpPr>
          <p:nvPr>
            <p:ph idx="1"/>
          </p:nvPr>
        </p:nvSpPr>
        <p:spPr>
          <a:xfrm>
            <a:off x="457200" y="1125538"/>
            <a:ext cx="8578850" cy="5000625"/>
          </a:xfrm>
        </p:spPr>
        <p:txBody>
          <a:bodyPr/>
          <a:lstStyle/>
          <a:p>
            <a:pPr>
              <a:defRPr/>
            </a:pPr>
            <a:r>
              <a:rPr lang="en-US" altLang="zh-TW" b="1" dirty="0"/>
              <a:t>Definition 5.3:</a:t>
            </a:r>
            <a:r>
              <a:rPr lang="en-US" altLang="zh-TW" dirty="0"/>
              <a:t> For nonempty sets </a:t>
            </a:r>
            <a:r>
              <a:rPr lang="en-US" altLang="zh-TW" i="1" dirty="0"/>
              <a:t>A</a:t>
            </a:r>
            <a:r>
              <a:rPr lang="en-US" altLang="zh-TW" dirty="0"/>
              <a:t>, </a:t>
            </a:r>
            <a:r>
              <a:rPr lang="en-US" altLang="zh-TW" i="1" dirty="0"/>
              <a:t>B</a:t>
            </a:r>
            <a:r>
              <a:rPr lang="en-US" altLang="zh-TW" dirty="0"/>
              <a:t>, a </a:t>
            </a:r>
            <a:r>
              <a:rPr lang="en-US" altLang="zh-TW" i="1" dirty="0">
                <a:solidFill>
                  <a:srgbClr val="0000FF"/>
                </a:solidFill>
              </a:rPr>
              <a:t>function</a:t>
            </a:r>
            <a:r>
              <a:rPr lang="en-US" altLang="zh-TW" dirty="0"/>
              <a:t>, or </a:t>
            </a:r>
            <a:r>
              <a:rPr lang="en-US" altLang="zh-TW" i="1" dirty="0">
                <a:solidFill>
                  <a:srgbClr val="0000FF"/>
                </a:solidFill>
              </a:rPr>
              <a:t>mapping</a:t>
            </a:r>
            <a:r>
              <a:rPr lang="en-US" altLang="zh-TW" dirty="0"/>
              <a:t>,</a:t>
            </a:r>
            <a:r>
              <a:rPr lang="en-US" altLang="zh-TW" i="1" dirty="0"/>
              <a:t> f from A</a:t>
            </a:r>
            <a:r>
              <a:rPr lang="en-US" altLang="zh-TW" dirty="0"/>
              <a:t> to </a:t>
            </a:r>
            <a:r>
              <a:rPr lang="en-US" altLang="zh-TW" i="1" dirty="0"/>
              <a:t>B</a:t>
            </a:r>
            <a:r>
              <a:rPr lang="en-US" altLang="zh-TW" dirty="0"/>
              <a:t>, denoted </a:t>
            </a:r>
            <a:r>
              <a:rPr lang="en-US" altLang="zh-TW" i="1" dirty="0"/>
              <a:t>f</a:t>
            </a:r>
            <a:r>
              <a:rPr lang="en-US" altLang="zh-TW" dirty="0"/>
              <a:t> :</a:t>
            </a:r>
            <a:r>
              <a:rPr lang="en-US" altLang="zh-TW" i="1" dirty="0"/>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 is a relation from </a:t>
            </a:r>
            <a:r>
              <a:rPr lang="en-US" altLang="zh-TW" i="1" dirty="0">
                <a:sym typeface="Symbol" panose="05050102010706020507" pitchFamily="18" charset="2"/>
              </a:rPr>
              <a:t>A</a:t>
            </a:r>
            <a:r>
              <a:rPr lang="en-US" altLang="zh-TW" dirty="0">
                <a:sym typeface="Symbol" panose="05050102010706020507" pitchFamily="18" charset="2"/>
              </a:rPr>
              <a:t> to </a:t>
            </a:r>
            <a:r>
              <a:rPr lang="en-US" altLang="zh-TW" i="1" dirty="0"/>
              <a:t>B</a:t>
            </a:r>
            <a:r>
              <a:rPr lang="en-US" altLang="zh-TW" dirty="0"/>
              <a:t> in which every element of </a:t>
            </a:r>
            <a:r>
              <a:rPr lang="en-US" altLang="zh-TW" i="1" dirty="0"/>
              <a:t>A</a:t>
            </a:r>
            <a:r>
              <a:rPr lang="en-US" altLang="zh-TW" dirty="0"/>
              <a:t> appears exactly once as the first</a:t>
            </a:r>
            <a:r>
              <a:rPr lang="en-US" altLang="zh-TW" dirty="0">
                <a:sym typeface="Symbol" panose="05050102010706020507" pitchFamily="18" charset="2"/>
              </a:rPr>
              <a:t> component of an ordered pair in the relation.</a:t>
            </a:r>
          </a:p>
          <a:p>
            <a:pPr>
              <a:defRPr/>
            </a:pPr>
            <a:endParaRPr lang="en-US" altLang="zh-TW" dirty="0">
              <a:sym typeface="Symbol" panose="05050102010706020507" pitchFamily="18" charset="2"/>
            </a:endParaRPr>
          </a:p>
          <a:p>
            <a:pPr>
              <a:defRPr/>
            </a:pP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b</a:t>
            </a:r>
            <a:r>
              <a:rPr lang="en-US" altLang="zh-TW" dirty="0">
                <a:sym typeface="Symbol" panose="05050102010706020507" pitchFamily="18" charset="2"/>
              </a:rPr>
              <a:t>) is an ordered pair in the function </a:t>
            </a:r>
            <a:r>
              <a:rPr lang="en-US" altLang="zh-TW" i="1" dirty="0">
                <a:cs typeface="Times New Roman" panose="02020603050405020304" pitchFamily="18" charset="0"/>
                <a:sym typeface="Symbol" panose="05050102010706020507" pitchFamily="18" charset="2"/>
              </a:rPr>
              <a:t>ƒ </a:t>
            </a:r>
          </a:p>
          <a:p>
            <a:pPr marL="0" indent="0">
              <a:buFontTx/>
              <a:buNone/>
              <a:defRPr/>
            </a:pPr>
            <a:r>
              <a:rPr lang="en-US" altLang="zh-TW" i="1" dirty="0">
                <a:cs typeface="Times New Roman" panose="02020603050405020304" pitchFamily="18" charset="0"/>
                <a:sym typeface="Symbol" panose="05050102010706020507" pitchFamily="18" charset="2"/>
              </a:rPr>
              <a:t>    </a:t>
            </a:r>
            <a:r>
              <a:rPr lang="zh-TW" altLang="en-US" dirty="0">
                <a:sym typeface="Symbol" panose="05050102010706020507" pitchFamily="18" charset="2"/>
              </a:rPr>
              <a:t>也記作 </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		   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preimage of </a:t>
            </a:r>
            <a:r>
              <a:rPr lang="en-US" altLang="zh-TW" i="1" dirty="0">
                <a:cs typeface="Times New Roman" panose="02020603050405020304" pitchFamily="18" charset="0"/>
                <a:sym typeface="Symbol" panose="05050102010706020507" pitchFamily="18" charset="2"/>
              </a:rPr>
              <a:t>b</a:t>
            </a:r>
            <a:endParaRPr lang="en-US" altLang="zh-TW" dirty="0">
              <a:cs typeface="Times New Roman" panose="02020603050405020304" pitchFamily="18" charset="0"/>
              <a:sym typeface="Symbol" panose="05050102010706020507" pitchFamily="18" charset="2"/>
            </a:endParaRPr>
          </a:p>
          <a:p>
            <a:pPr marL="0" indent="0">
              <a:buFontTx/>
              <a:buNone/>
              <a:defRPr/>
            </a:pP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the image of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under </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a:t>
            </a:r>
          </a:p>
          <a:p>
            <a:pPr>
              <a:defRPr/>
            </a:pP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  implies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a:t>
            </a:r>
            <a:endParaRPr lang="en-US" altLang="zh-TW" dirty="0">
              <a:sym typeface="Symbol" panose="05050102010706020507" pitchFamily="18" charset="2"/>
            </a:endParaRPr>
          </a:p>
          <a:p>
            <a:pPr>
              <a:defRPr/>
            </a:pPr>
            <a:endParaRPr lang="zh-TW" altLang="en-US" dirty="0"/>
          </a:p>
        </p:txBody>
      </p:sp>
      <p:sp>
        <p:nvSpPr>
          <p:cNvPr id="4" name="投影片編號版面配置區 3">
            <a:extLst>
              <a:ext uri="{FF2B5EF4-FFF2-40B4-BE49-F238E27FC236}">
                <a16:creationId xmlns:a16="http://schemas.microsoft.com/office/drawing/2014/main" id="{3BCA084C-2F30-443F-898D-D7DDE92365E5}"/>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FF1CA96-3349-4819-9D32-2C3D730EAB09}" type="slidenum">
              <a:rPr lang="zh-TW" altLang="en-US">
                <a:ea typeface="標楷體" panose="03000509000000000000" pitchFamily="65" charset="-120"/>
              </a:rPr>
              <a:pPr/>
              <a:t>12</a:t>
            </a:fld>
            <a:endParaRPr lang="en-US" altLang="zh-TW">
              <a:ea typeface="標楷體" panose="03000509000000000000" pitchFamily="65" charset="-12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a:extLst>
              <a:ext uri="{FF2B5EF4-FFF2-40B4-BE49-F238E27FC236}">
                <a16:creationId xmlns:a16="http://schemas.microsoft.com/office/drawing/2014/main" id="{F7195E43-0BD3-46CE-A73F-F9AF051EE38E}"/>
              </a:ext>
            </a:extLst>
          </p:cNvPr>
          <p:cNvSpPr>
            <a:spLocks noGrp="1" noChangeArrowheads="1"/>
          </p:cNvSpPr>
          <p:nvPr>
            <p:ph type="title"/>
          </p:nvPr>
        </p:nvSpPr>
        <p:spPr/>
        <p:txBody>
          <a:bodyPr/>
          <a:lstStyle/>
          <a:p>
            <a:r>
              <a:rPr lang="en-US" altLang="zh-TW" sz="3200" dirty="0"/>
              <a:t>Function</a:t>
            </a:r>
            <a:r>
              <a:rPr lang="zh-TW" altLang="en-US" sz="3200" dirty="0"/>
              <a:t> </a:t>
            </a:r>
            <a:r>
              <a:rPr lang="en-US" altLang="zh-TW" sz="3200" dirty="0"/>
              <a:t>(2/2)</a:t>
            </a:r>
            <a:endParaRPr lang="zh-TW" altLang="en-US" sz="3200" dirty="0"/>
          </a:p>
        </p:txBody>
      </p:sp>
      <p:sp>
        <p:nvSpPr>
          <p:cNvPr id="16387" name="內容版面配置區 2">
            <a:extLst>
              <a:ext uri="{FF2B5EF4-FFF2-40B4-BE49-F238E27FC236}">
                <a16:creationId xmlns:a16="http://schemas.microsoft.com/office/drawing/2014/main" id="{B360343F-DE10-4C52-9591-D1CE550FD006}"/>
              </a:ext>
            </a:extLst>
          </p:cNvPr>
          <p:cNvSpPr>
            <a:spLocks noGrp="1" noChangeArrowheads="1"/>
          </p:cNvSpPr>
          <p:nvPr>
            <p:ph idx="1"/>
          </p:nvPr>
        </p:nvSpPr>
        <p:spPr/>
        <p:txBody>
          <a:bodyPr/>
          <a:lstStyle/>
          <a:p>
            <a:r>
              <a:rPr lang="en-US" altLang="zh-TW" b="1" dirty="0">
                <a:sym typeface="Symbol" panose="05050102010706020507" pitchFamily="18" charset="2"/>
              </a:rPr>
              <a:t>Example 5.9: </a:t>
            </a:r>
            <a:r>
              <a:rPr lang="en-US" altLang="zh-TW" dirty="0"/>
              <a:t>For </a:t>
            </a:r>
            <a:r>
              <a:rPr lang="en-US" altLang="zh-TW" i="1" dirty="0"/>
              <a:t>A</a:t>
            </a:r>
            <a:r>
              <a:rPr lang="en-US" altLang="zh-TW" dirty="0"/>
              <a:t>=</a:t>
            </a:r>
            <a:r>
              <a:rPr lang="en-US" altLang="zh-TW" dirty="0">
                <a:cs typeface="Times New Roman" panose="02020603050405020304" pitchFamily="18" charset="0"/>
              </a:rPr>
              <a:t>{1, 2, 3} and </a:t>
            </a:r>
            <a:r>
              <a:rPr lang="en-US" altLang="zh-TW" i="1" dirty="0">
                <a:cs typeface="Times New Roman" panose="02020603050405020304" pitchFamily="18" charset="0"/>
              </a:rPr>
              <a:t>B</a:t>
            </a:r>
            <a:r>
              <a:rPr lang="en-US" altLang="zh-TW" dirty="0">
                <a:cs typeface="Times New Roman" panose="02020603050405020304" pitchFamily="18" charset="0"/>
              </a:rPr>
              <a:t>={</a:t>
            </a:r>
            <a:r>
              <a:rPr lang="en-US" altLang="zh-TW" i="1" dirty="0">
                <a:cs typeface="Times New Roman" panose="02020603050405020304" pitchFamily="18" charset="0"/>
              </a:rPr>
              <a:t>w</a:t>
            </a:r>
            <a:r>
              <a:rPr lang="en-US" altLang="zh-TW" dirty="0">
                <a:cs typeface="Times New Roman" panose="02020603050405020304" pitchFamily="18" charset="0"/>
              </a:rPr>
              <a:t>, </a:t>
            </a:r>
            <a:r>
              <a:rPr lang="en-US" altLang="zh-TW" i="1" dirty="0">
                <a:cs typeface="Times New Roman" panose="02020603050405020304" pitchFamily="18" charset="0"/>
              </a:rPr>
              <a:t>x</a:t>
            </a:r>
            <a:r>
              <a:rPr lang="en-US" altLang="zh-TW" dirty="0">
                <a:cs typeface="Times New Roman" panose="02020603050405020304" pitchFamily="18" charset="0"/>
              </a:rPr>
              <a:t>, </a:t>
            </a:r>
            <a:r>
              <a:rPr lang="en-US" altLang="zh-TW" i="1" dirty="0">
                <a:cs typeface="Times New Roman" panose="02020603050405020304" pitchFamily="18" charset="0"/>
              </a:rPr>
              <a:t>y</a:t>
            </a:r>
            <a:r>
              <a:rPr lang="en-US" altLang="zh-TW" dirty="0">
                <a:cs typeface="Times New Roman" panose="02020603050405020304" pitchFamily="18" charset="0"/>
              </a:rPr>
              <a:t>, </a:t>
            </a:r>
            <a:r>
              <a:rPr lang="en-US" altLang="zh-TW" i="1" dirty="0">
                <a:cs typeface="Times New Roman" panose="02020603050405020304" pitchFamily="18" charset="0"/>
              </a:rPr>
              <a:t>z</a:t>
            </a:r>
            <a:r>
              <a:rPr lang="en-US" altLang="zh-TW" dirty="0">
                <a:cs typeface="Times New Roman" panose="02020603050405020304" pitchFamily="18" charset="0"/>
              </a:rPr>
              <a:t>}, </a:t>
            </a:r>
            <a:r>
              <a:rPr lang="en-US" altLang="zh-TW" i="1" dirty="0">
                <a:cs typeface="Times New Roman" panose="02020603050405020304" pitchFamily="18" charset="0"/>
              </a:rPr>
              <a:t>f</a:t>
            </a:r>
            <a:r>
              <a:rPr lang="en-US" altLang="zh-TW" dirty="0">
                <a:cs typeface="Times New Roman" panose="02020603050405020304" pitchFamily="18" charset="0"/>
              </a:rPr>
              <a:t> ={(1, </a:t>
            </a:r>
            <a:r>
              <a:rPr lang="en-US" altLang="zh-TW" i="1" dirty="0">
                <a:cs typeface="Times New Roman" panose="02020603050405020304" pitchFamily="18" charset="0"/>
              </a:rPr>
              <a:t>w</a:t>
            </a:r>
            <a:r>
              <a:rPr lang="en-US" altLang="zh-TW" dirty="0">
                <a:cs typeface="Times New Roman" panose="02020603050405020304" pitchFamily="18" charset="0"/>
              </a:rPr>
              <a:t>), (2, </a:t>
            </a:r>
            <a:r>
              <a:rPr lang="en-US" altLang="zh-TW" i="1" dirty="0">
                <a:cs typeface="Times New Roman" panose="02020603050405020304" pitchFamily="18" charset="0"/>
              </a:rPr>
              <a:t>x</a:t>
            </a:r>
            <a:r>
              <a:rPr lang="en-US" altLang="zh-TW" dirty="0">
                <a:cs typeface="Times New Roman" panose="02020603050405020304" pitchFamily="18" charset="0"/>
              </a:rPr>
              <a:t>), (3, </a:t>
            </a:r>
            <a:r>
              <a:rPr lang="en-US" altLang="zh-TW" i="1" dirty="0">
                <a:cs typeface="Times New Roman" panose="02020603050405020304" pitchFamily="18" charset="0"/>
              </a:rPr>
              <a:t>x</a:t>
            </a:r>
            <a:r>
              <a:rPr lang="en-US" altLang="zh-TW" dirty="0">
                <a:cs typeface="Times New Roman" panose="02020603050405020304" pitchFamily="18" charset="0"/>
              </a:rPr>
              <a:t>)} is a function, and consequently a relation, from </a:t>
            </a:r>
            <a:r>
              <a:rPr lang="en-US" altLang="zh-TW" i="1" dirty="0"/>
              <a:t>A</a:t>
            </a:r>
            <a:r>
              <a:rPr lang="en-US" altLang="zh-TW" dirty="0"/>
              <a:t> to </a:t>
            </a:r>
            <a:r>
              <a:rPr lang="en-US" altLang="zh-TW" i="1" dirty="0"/>
              <a:t>B</a:t>
            </a:r>
            <a:r>
              <a:rPr lang="en-US" altLang="zh-TW" dirty="0"/>
              <a:t>. </a:t>
            </a:r>
            <a:r>
              <a:rPr lang="en-US" altLang="zh-TW" i="1" dirty="0">
                <a:latin typeface="Monotype Corsiva" panose="03010101010201010101" pitchFamily="66" charset="0"/>
                <a:cs typeface="Times New Roman" panose="02020603050405020304" pitchFamily="18" charset="0"/>
                <a:sym typeface="Symbol" panose="05050102010706020507" pitchFamily="18" charset="2"/>
              </a:rPr>
              <a:t>R </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a:t>
            </a:r>
            <a:r>
              <a:rPr lang="en-US" altLang="zh-TW" dirty="0">
                <a:cs typeface="Times New Roman" panose="02020603050405020304" pitchFamily="18" charset="0"/>
              </a:rPr>
              <a:t>{(1, </a:t>
            </a:r>
            <a:r>
              <a:rPr lang="en-US" altLang="zh-TW" i="1" dirty="0">
                <a:cs typeface="Times New Roman" panose="02020603050405020304" pitchFamily="18" charset="0"/>
              </a:rPr>
              <a:t>w</a:t>
            </a:r>
            <a:r>
              <a:rPr lang="en-US" altLang="zh-TW" dirty="0">
                <a:cs typeface="Times New Roman" panose="02020603050405020304" pitchFamily="18" charset="0"/>
              </a:rPr>
              <a:t>), (2, </a:t>
            </a:r>
            <a:r>
              <a:rPr lang="en-US" altLang="zh-TW" i="1" dirty="0">
                <a:cs typeface="Times New Roman" panose="02020603050405020304" pitchFamily="18" charset="0"/>
              </a:rPr>
              <a:t>x</a:t>
            </a:r>
            <a:r>
              <a:rPr lang="en-US" altLang="zh-TW" dirty="0">
                <a:cs typeface="Times New Roman" panose="02020603050405020304" pitchFamily="18" charset="0"/>
              </a:rPr>
              <a:t>)} and </a:t>
            </a:r>
            <a:r>
              <a:rPr lang="en-US" altLang="zh-TW" i="1" dirty="0">
                <a:latin typeface="Monotype Corsiva" panose="03010101010201010101" pitchFamily="66" charset="0"/>
                <a:cs typeface="Times New Roman" panose="02020603050405020304" pitchFamily="18" charset="0"/>
                <a:sym typeface="Symbol" panose="05050102010706020507" pitchFamily="18" charset="2"/>
              </a:rPr>
              <a:t>R </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rPr>
              <a:t>{(1, </a:t>
            </a:r>
            <a:r>
              <a:rPr lang="en-US" altLang="zh-TW" i="1" dirty="0">
                <a:cs typeface="Times New Roman" panose="02020603050405020304" pitchFamily="18" charset="0"/>
              </a:rPr>
              <a:t>w</a:t>
            </a:r>
            <a:r>
              <a:rPr lang="en-US" altLang="zh-TW" dirty="0">
                <a:cs typeface="Times New Roman" panose="02020603050405020304" pitchFamily="18" charset="0"/>
              </a:rPr>
              <a:t>), (2, </a:t>
            </a:r>
            <a:r>
              <a:rPr lang="en-US" altLang="zh-TW" i="1" dirty="0">
                <a:cs typeface="Times New Roman" panose="02020603050405020304" pitchFamily="18" charset="0"/>
              </a:rPr>
              <a:t>w</a:t>
            </a:r>
            <a:r>
              <a:rPr lang="en-US" altLang="zh-TW" dirty="0">
                <a:cs typeface="Times New Roman" panose="02020603050405020304" pitchFamily="18" charset="0"/>
              </a:rPr>
              <a:t>), (2, </a:t>
            </a:r>
            <a:r>
              <a:rPr lang="en-US" altLang="zh-TW" i="1" dirty="0">
                <a:cs typeface="Times New Roman" panose="02020603050405020304" pitchFamily="18" charset="0"/>
              </a:rPr>
              <a:t>x</a:t>
            </a:r>
            <a:r>
              <a:rPr lang="en-US" altLang="zh-TW" dirty="0">
                <a:cs typeface="Times New Roman" panose="02020603050405020304" pitchFamily="18" charset="0"/>
              </a:rPr>
              <a:t>), (3, </a:t>
            </a:r>
            <a:r>
              <a:rPr lang="en-US" altLang="zh-TW" i="1" dirty="0">
                <a:cs typeface="Times New Roman" panose="02020603050405020304" pitchFamily="18" charset="0"/>
              </a:rPr>
              <a:t>z</a:t>
            </a:r>
            <a:r>
              <a:rPr lang="en-US" altLang="zh-TW" dirty="0">
                <a:cs typeface="Times New Roman" panose="02020603050405020304" pitchFamily="18" charset="0"/>
              </a:rPr>
              <a:t>)} are relations, but not functions, from </a:t>
            </a:r>
            <a:r>
              <a:rPr lang="en-US" altLang="zh-TW" i="1" dirty="0"/>
              <a:t>A</a:t>
            </a:r>
            <a:r>
              <a:rPr lang="en-US" altLang="zh-TW" dirty="0"/>
              <a:t> to </a:t>
            </a:r>
            <a:r>
              <a:rPr lang="en-US" altLang="zh-TW" i="1" dirty="0"/>
              <a:t>B</a:t>
            </a:r>
            <a:r>
              <a:rPr lang="en-US" altLang="zh-TW" dirty="0"/>
              <a:t>. (Why?)</a:t>
            </a:r>
          </a:p>
          <a:p>
            <a:endParaRPr lang="zh-TW" altLang="en-US" dirty="0"/>
          </a:p>
        </p:txBody>
      </p:sp>
      <p:sp>
        <p:nvSpPr>
          <p:cNvPr id="4" name="投影片編號版面配置區 3">
            <a:extLst>
              <a:ext uri="{FF2B5EF4-FFF2-40B4-BE49-F238E27FC236}">
                <a16:creationId xmlns:a16="http://schemas.microsoft.com/office/drawing/2014/main" id="{1C9F0F50-035A-4A7E-8B79-E7BB7A09142B}"/>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66809499-0862-47A3-A61F-E9678AFE048F}" type="slidenum">
              <a:rPr lang="zh-TW" altLang="en-US">
                <a:ea typeface="標楷體" panose="03000509000000000000" pitchFamily="65" charset="-120"/>
              </a:rPr>
              <a:pPr/>
              <a:t>13</a:t>
            </a:fld>
            <a:endParaRPr lang="en-US" altLang="zh-TW">
              <a:ea typeface="標楷體" panose="03000509000000000000" pitchFamily="65"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a:extLst>
              <a:ext uri="{FF2B5EF4-FFF2-40B4-BE49-F238E27FC236}">
                <a16:creationId xmlns:a16="http://schemas.microsoft.com/office/drawing/2014/main" id="{2740C576-CF6D-4BBC-9F3C-78A038259BF9}"/>
              </a:ext>
            </a:extLst>
          </p:cNvPr>
          <p:cNvSpPr>
            <a:spLocks noGrp="1" noChangeArrowheads="1"/>
          </p:cNvSpPr>
          <p:nvPr>
            <p:ph type="title"/>
          </p:nvPr>
        </p:nvSpPr>
        <p:spPr/>
        <p:txBody>
          <a:bodyPr/>
          <a:lstStyle/>
          <a:p>
            <a:r>
              <a:rPr lang="en-US" altLang="zh-TW" sz="3200"/>
              <a:t>Domain and Range (1/3)</a:t>
            </a:r>
            <a:endParaRPr lang="zh-TW" altLang="en-US" sz="3200"/>
          </a:p>
        </p:txBody>
      </p:sp>
      <p:sp>
        <p:nvSpPr>
          <p:cNvPr id="17411" name="內容版面配置區 2">
            <a:extLst>
              <a:ext uri="{FF2B5EF4-FFF2-40B4-BE49-F238E27FC236}">
                <a16:creationId xmlns:a16="http://schemas.microsoft.com/office/drawing/2014/main" id="{F0358EF0-B328-4647-8655-595CBC418DD2}"/>
              </a:ext>
            </a:extLst>
          </p:cNvPr>
          <p:cNvSpPr>
            <a:spLocks noGrp="1" noChangeArrowheads="1"/>
          </p:cNvSpPr>
          <p:nvPr>
            <p:ph idx="1"/>
          </p:nvPr>
        </p:nvSpPr>
        <p:spPr>
          <a:xfrm>
            <a:off x="457200" y="1125538"/>
            <a:ext cx="8578850" cy="5000625"/>
          </a:xfrm>
        </p:spPr>
        <p:txBody>
          <a:bodyPr/>
          <a:lstStyle/>
          <a:p>
            <a:r>
              <a:rPr lang="en-US" altLang="zh-TW" b="1" dirty="0"/>
              <a:t>Definition 5.4:</a:t>
            </a:r>
            <a:r>
              <a:rPr lang="en-US" altLang="zh-TW" dirty="0"/>
              <a:t> For the function </a:t>
            </a:r>
            <a:r>
              <a:rPr lang="en-US" altLang="zh-TW" dirty="0">
                <a:cs typeface="Times New Roman" panose="02020603050405020304" pitchFamily="18" charset="0"/>
              </a:rPr>
              <a:t>ƒ:</a:t>
            </a:r>
            <a:r>
              <a:rPr lang="en-US" altLang="zh-TW" i="1" dirty="0">
                <a:cs typeface="Times New Roman" panose="02020603050405020304" pitchFamily="18" charset="0"/>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is called the </a:t>
            </a:r>
            <a:r>
              <a:rPr lang="en-US" altLang="zh-TW" i="1" dirty="0">
                <a:solidFill>
                  <a:srgbClr val="0000FF"/>
                </a:solidFill>
                <a:cs typeface="Times New Roman" panose="02020603050405020304" pitchFamily="18" charset="0"/>
                <a:sym typeface="Symbol" panose="05050102010706020507" pitchFamily="18" charset="2"/>
              </a:rPr>
              <a:t>domain</a:t>
            </a:r>
            <a:r>
              <a:rPr lang="en-US" altLang="zh-TW" dirty="0">
                <a:cs typeface="Times New Roman" panose="02020603050405020304" pitchFamily="18" charset="0"/>
                <a:sym typeface="Symbol" panose="05050102010706020507" pitchFamily="18" charset="2"/>
              </a:rPr>
              <a:t> of </a:t>
            </a:r>
            <a:r>
              <a:rPr lang="en-US" altLang="zh-TW" i="1" dirty="0">
                <a:cs typeface="Times New Roman" panose="02020603050405020304" pitchFamily="18" charset="0"/>
                <a:sym typeface="Symbol" panose="05050102010706020507" pitchFamily="18" charset="2"/>
              </a:rPr>
              <a:t>ƒ </a:t>
            </a:r>
            <a:r>
              <a:rPr lang="en-US" altLang="zh-TW" dirty="0"/>
              <a:t>and </a:t>
            </a:r>
            <a:r>
              <a:rPr lang="en-US" altLang="zh-TW" i="1" dirty="0"/>
              <a:t>B</a:t>
            </a:r>
            <a:r>
              <a:rPr lang="en-US" altLang="zh-TW" dirty="0"/>
              <a:t> the </a:t>
            </a:r>
            <a:r>
              <a:rPr lang="en-US" altLang="zh-TW" i="1" dirty="0"/>
              <a:t>codomain</a:t>
            </a:r>
            <a:r>
              <a:rPr lang="en-US" altLang="zh-TW" dirty="0"/>
              <a:t> of </a:t>
            </a:r>
            <a:r>
              <a:rPr lang="en-US" altLang="zh-TW" i="1" dirty="0">
                <a:cs typeface="Times New Roman" panose="02020603050405020304" pitchFamily="18" charset="0"/>
                <a:sym typeface="Symbol" panose="05050102010706020507" pitchFamily="18" charset="2"/>
              </a:rPr>
              <a:t>ƒ</a:t>
            </a:r>
            <a:r>
              <a:rPr lang="en-US" altLang="zh-TW" dirty="0">
                <a:cs typeface="Times New Roman" panose="02020603050405020304" pitchFamily="18" charset="0"/>
                <a:sym typeface="Symbol" panose="05050102010706020507" pitchFamily="18" charset="2"/>
              </a:rPr>
              <a:t>. The subset of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consisting of those elements that appear as second</a:t>
            </a:r>
            <a:r>
              <a:rPr lang="en-US" altLang="zh-TW" i="1"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components in the ordered pairs of </a:t>
            </a:r>
            <a:r>
              <a:rPr lang="en-US" altLang="zh-TW" dirty="0">
                <a:cs typeface="Times New Roman" panose="02020603050405020304" pitchFamily="18" charset="0"/>
              </a:rPr>
              <a:t>ƒ is called the </a:t>
            </a:r>
            <a:r>
              <a:rPr lang="en-US" altLang="zh-TW" i="1" dirty="0">
                <a:solidFill>
                  <a:srgbClr val="0000FF"/>
                </a:solidFill>
                <a:cs typeface="Times New Roman" panose="02020603050405020304" pitchFamily="18" charset="0"/>
              </a:rPr>
              <a:t>range</a:t>
            </a:r>
            <a:r>
              <a:rPr lang="en-US" altLang="zh-TW" dirty="0">
                <a:cs typeface="Times New Roman" panose="02020603050405020304" pitchFamily="18" charset="0"/>
              </a:rPr>
              <a:t> of ƒ and is also denoted by ƒ(</a:t>
            </a:r>
            <a:r>
              <a:rPr lang="en-US" altLang="zh-TW" i="1" dirty="0">
                <a:cs typeface="Times New Roman" panose="02020603050405020304" pitchFamily="18" charset="0"/>
              </a:rPr>
              <a:t>A</a:t>
            </a:r>
            <a:r>
              <a:rPr lang="en-US" altLang="zh-TW" dirty="0">
                <a:cs typeface="Times New Roman" panose="02020603050405020304" pitchFamily="18" charset="0"/>
              </a:rPr>
              <a:t>) because it is the set of images (of the elements of </a:t>
            </a:r>
            <a:r>
              <a:rPr lang="en-US" altLang="zh-TW" i="1" dirty="0">
                <a:cs typeface="Times New Roman" panose="02020603050405020304" pitchFamily="18" charset="0"/>
              </a:rPr>
              <a:t>A</a:t>
            </a:r>
            <a:r>
              <a:rPr lang="en-US" altLang="zh-TW" dirty="0">
                <a:cs typeface="Times New Roman" panose="02020603050405020304" pitchFamily="18" charset="0"/>
              </a:rPr>
              <a:t>) under ƒ.</a:t>
            </a:r>
            <a:endParaRPr lang="en-US" altLang="zh-TW" dirty="0"/>
          </a:p>
          <a:p>
            <a:endParaRPr lang="en-US" altLang="zh-TW" i="1" dirty="0">
              <a:cs typeface="Times New Roman" panose="02020603050405020304" pitchFamily="18" charset="0"/>
              <a:sym typeface="Symbol" panose="05050102010706020507" pitchFamily="18" charset="2"/>
            </a:endParaRPr>
          </a:p>
          <a:p>
            <a:endParaRPr lang="zh-TW" altLang="en-US" dirty="0"/>
          </a:p>
        </p:txBody>
      </p:sp>
      <p:sp>
        <p:nvSpPr>
          <p:cNvPr id="4" name="投影片編號版面配置區 3">
            <a:extLst>
              <a:ext uri="{FF2B5EF4-FFF2-40B4-BE49-F238E27FC236}">
                <a16:creationId xmlns:a16="http://schemas.microsoft.com/office/drawing/2014/main" id="{47BE13BF-BF4B-4714-9E60-C1D44E7188BE}"/>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6AAC3E4-7F97-4C7D-9C09-A067A2A23FD3}" type="slidenum">
              <a:rPr lang="zh-TW" altLang="en-US">
                <a:ea typeface="標楷體" panose="03000509000000000000" pitchFamily="65" charset="-120"/>
              </a:rPr>
              <a:pPr/>
              <a:t>14</a:t>
            </a:fld>
            <a:endParaRPr lang="en-US" altLang="zh-TW">
              <a:ea typeface="標楷體" panose="03000509000000000000" pitchFamily="65"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a:extLst>
              <a:ext uri="{FF2B5EF4-FFF2-40B4-BE49-F238E27FC236}">
                <a16:creationId xmlns:a16="http://schemas.microsoft.com/office/drawing/2014/main" id="{78A518FB-EE5A-4243-BCD7-66CB664AE4E2}"/>
              </a:ext>
            </a:extLst>
          </p:cNvPr>
          <p:cNvSpPr>
            <a:spLocks noGrp="1" noChangeArrowheads="1"/>
          </p:cNvSpPr>
          <p:nvPr>
            <p:ph type="title"/>
          </p:nvPr>
        </p:nvSpPr>
        <p:spPr/>
        <p:txBody>
          <a:bodyPr/>
          <a:lstStyle/>
          <a:p>
            <a:r>
              <a:rPr lang="en-US" altLang="zh-TW" sz="3200"/>
              <a:t>Domain and Range (2/3)</a:t>
            </a:r>
            <a:endParaRPr lang="zh-TW" altLang="en-US" sz="3200"/>
          </a:p>
        </p:txBody>
      </p:sp>
      <p:sp>
        <p:nvSpPr>
          <p:cNvPr id="4" name="投影片編號版面配置區 3">
            <a:extLst>
              <a:ext uri="{FF2B5EF4-FFF2-40B4-BE49-F238E27FC236}">
                <a16:creationId xmlns:a16="http://schemas.microsoft.com/office/drawing/2014/main" id="{2747006E-AC7D-420A-A5D9-97A1024FFE4F}"/>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908819E3-711C-4954-968F-567BF339CAE9}" type="slidenum">
              <a:rPr lang="zh-TW" altLang="en-US">
                <a:ea typeface="標楷體" panose="03000509000000000000" pitchFamily="65" charset="-120"/>
              </a:rPr>
              <a:pPr/>
              <a:t>15</a:t>
            </a:fld>
            <a:endParaRPr lang="en-US" altLang="zh-TW">
              <a:ea typeface="標楷體" panose="03000509000000000000" pitchFamily="65" charset="-120"/>
            </a:endParaRPr>
          </a:p>
        </p:txBody>
      </p:sp>
      <p:sp>
        <p:nvSpPr>
          <p:cNvPr id="19460" name="Text Box 5">
            <a:extLst>
              <a:ext uri="{FF2B5EF4-FFF2-40B4-BE49-F238E27FC236}">
                <a16:creationId xmlns:a16="http://schemas.microsoft.com/office/drawing/2014/main" id="{98214EB0-2977-44A4-A428-AB705E09F96E}"/>
              </a:ext>
            </a:extLst>
          </p:cNvPr>
          <p:cNvSpPr txBox="1">
            <a:spLocks noChangeArrowheads="1"/>
          </p:cNvSpPr>
          <p:nvPr/>
        </p:nvSpPr>
        <p:spPr bwMode="auto">
          <a:xfrm>
            <a:off x="2895600" y="25908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endParaRPr lang="zh-TW" altLang="zh-TW" sz="2400"/>
          </a:p>
        </p:txBody>
      </p:sp>
      <p:sp>
        <p:nvSpPr>
          <p:cNvPr id="19461" name="Freeform 8">
            <a:extLst>
              <a:ext uri="{FF2B5EF4-FFF2-40B4-BE49-F238E27FC236}">
                <a16:creationId xmlns:a16="http://schemas.microsoft.com/office/drawing/2014/main" id="{173A00CA-F7C8-4F2E-8CF4-8D0F21B641BA}"/>
              </a:ext>
            </a:extLst>
          </p:cNvPr>
          <p:cNvSpPr>
            <a:spLocks/>
          </p:cNvSpPr>
          <p:nvPr/>
        </p:nvSpPr>
        <p:spPr bwMode="auto">
          <a:xfrm>
            <a:off x="2362200" y="2286000"/>
            <a:ext cx="1524000" cy="2667000"/>
          </a:xfrm>
          <a:custGeom>
            <a:avLst/>
            <a:gdLst>
              <a:gd name="T0" fmla="*/ 188026 w 924"/>
              <a:gd name="T1" fmla="*/ 1258564 h 1477"/>
              <a:gd name="T2" fmla="*/ 306779 w 924"/>
              <a:gd name="T3" fmla="*/ 1171891 h 1477"/>
              <a:gd name="T4" fmla="*/ 385948 w 924"/>
              <a:gd name="T5" fmla="*/ 1041882 h 1477"/>
              <a:gd name="T6" fmla="*/ 465117 w 924"/>
              <a:gd name="T7" fmla="*/ 911872 h 1477"/>
              <a:gd name="T8" fmla="*/ 564078 w 924"/>
              <a:gd name="T9" fmla="*/ 521844 h 1477"/>
              <a:gd name="T10" fmla="*/ 603662 w 924"/>
              <a:gd name="T11" fmla="*/ 283493 h 1477"/>
              <a:gd name="T12" fmla="*/ 742208 w 924"/>
              <a:gd name="T13" fmla="*/ 45142 h 1477"/>
              <a:gd name="T14" fmla="*/ 860961 w 924"/>
              <a:gd name="T15" fmla="*/ 1806 h 1477"/>
              <a:gd name="T16" fmla="*/ 1197429 w 924"/>
              <a:gd name="T17" fmla="*/ 131815 h 1477"/>
              <a:gd name="T18" fmla="*/ 1335974 w 924"/>
              <a:gd name="T19" fmla="*/ 305161 h 1477"/>
              <a:gd name="T20" fmla="*/ 1434935 w 924"/>
              <a:gd name="T21" fmla="*/ 565180 h 1477"/>
              <a:gd name="T22" fmla="*/ 1454727 w 924"/>
              <a:gd name="T23" fmla="*/ 630185 h 1477"/>
              <a:gd name="T24" fmla="*/ 1276597 w 924"/>
              <a:gd name="T25" fmla="*/ 1691929 h 1477"/>
              <a:gd name="T26" fmla="*/ 1019299 w 924"/>
              <a:gd name="T27" fmla="*/ 2016953 h 1477"/>
              <a:gd name="T28" fmla="*/ 979714 w 924"/>
              <a:gd name="T29" fmla="*/ 2146962 h 1477"/>
              <a:gd name="T30" fmla="*/ 959922 w 924"/>
              <a:gd name="T31" fmla="*/ 2211967 h 1477"/>
              <a:gd name="T32" fmla="*/ 880753 w 924"/>
              <a:gd name="T33" fmla="*/ 2493654 h 1477"/>
              <a:gd name="T34" fmla="*/ 762000 w 924"/>
              <a:gd name="T35" fmla="*/ 2580327 h 1477"/>
              <a:gd name="T36" fmla="*/ 583870 w 924"/>
              <a:gd name="T37" fmla="*/ 2645332 h 1477"/>
              <a:gd name="T38" fmla="*/ 524494 w 924"/>
              <a:gd name="T39" fmla="*/ 2667000 h 1477"/>
              <a:gd name="T40" fmla="*/ 286987 w 924"/>
              <a:gd name="T41" fmla="*/ 2623664 h 1477"/>
              <a:gd name="T42" fmla="*/ 168234 w 924"/>
              <a:gd name="T43" fmla="*/ 2536991 h 1477"/>
              <a:gd name="T44" fmla="*/ 108857 w 924"/>
              <a:gd name="T45" fmla="*/ 2406981 h 1477"/>
              <a:gd name="T46" fmla="*/ 69273 w 924"/>
              <a:gd name="T47" fmla="*/ 1561919 h 1477"/>
              <a:gd name="T48" fmla="*/ 108857 w 924"/>
              <a:gd name="T49" fmla="*/ 1431910 h 1477"/>
              <a:gd name="T50" fmla="*/ 188026 w 924"/>
              <a:gd name="T51" fmla="*/ 1258564 h 147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924" h="1477">
                <a:moveTo>
                  <a:pt x="114" y="697"/>
                </a:moveTo>
                <a:cubicBezTo>
                  <a:pt x="138" y="681"/>
                  <a:pt x="162" y="665"/>
                  <a:pt x="186" y="649"/>
                </a:cubicBezTo>
                <a:cubicBezTo>
                  <a:pt x="210" y="633"/>
                  <a:pt x="218" y="601"/>
                  <a:pt x="234" y="577"/>
                </a:cubicBezTo>
                <a:cubicBezTo>
                  <a:pt x="250" y="553"/>
                  <a:pt x="273" y="532"/>
                  <a:pt x="282" y="505"/>
                </a:cubicBezTo>
                <a:cubicBezTo>
                  <a:pt x="305" y="436"/>
                  <a:pt x="329" y="361"/>
                  <a:pt x="342" y="289"/>
                </a:cubicBezTo>
                <a:cubicBezTo>
                  <a:pt x="356" y="210"/>
                  <a:pt x="347" y="220"/>
                  <a:pt x="366" y="157"/>
                </a:cubicBezTo>
                <a:cubicBezTo>
                  <a:pt x="382" y="103"/>
                  <a:pt x="394" y="50"/>
                  <a:pt x="450" y="25"/>
                </a:cubicBezTo>
                <a:cubicBezTo>
                  <a:pt x="473" y="15"/>
                  <a:pt x="522" y="1"/>
                  <a:pt x="522" y="1"/>
                </a:cubicBezTo>
                <a:cubicBezTo>
                  <a:pt x="700" y="17"/>
                  <a:pt x="617" y="0"/>
                  <a:pt x="726" y="73"/>
                </a:cubicBezTo>
                <a:cubicBezTo>
                  <a:pt x="782" y="157"/>
                  <a:pt x="750" y="129"/>
                  <a:pt x="810" y="169"/>
                </a:cubicBezTo>
                <a:cubicBezTo>
                  <a:pt x="827" y="220"/>
                  <a:pt x="852" y="260"/>
                  <a:pt x="870" y="313"/>
                </a:cubicBezTo>
                <a:cubicBezTo>
                  <a:pt x="874" y="325"/>
                  <a:pt x="882" y="349"/>
                  <a:pt x="882" y="349"/>
                </a:cubicBezTo>
                <a:cubicBezTo>
                  <a:pt x="877" y="526"/>
                  <a:pt x="924" y="787"/>
                  <a:pt x="774" y="937"/>
                </a:cubicBezTo>
                <a:cubicBezTo>
                  <a:pt x="731" y="980"/>
                  <a:pt x="640" y="1052"/>
                  <a:pt x="618" y="1117"/>
                </a:cubicBezTo>
                <a:cubicBezTo>
                  <a:pt x="610" y="1141"/>
                  <a:pt x="602" y="1165"/>
                  <a:pt x="594" y="1189"/>
                </a:cubicBezTo>
                <a:cubicBezTo>
                  <a:pt x="590" y="1201"/>
                  <a:pt x="582" y="1225"/>
                  <a:pt x="582" y="1225"/>
                </a:cubicBezTo>
                <a:cubicBezTo>
                  <a:pt x="576" y="1270"/>
                  <a:pt x="575" y="1345"/>
                  <a:pt x="534" y="1381"/>
                </a:cubicBezTo>
                <a:cubicBezTo>
                  <a:pt x="512" y="1400"/>
                  <a:pt x="486" y="1413"/>
                  <a:pt x="462" y="1429"/>
                </a:cubicBezTo>
                <a:cubicBezTo>
                  <a:pt x="462" y="1429"/>
                  <a:pt x="372" y="1459"/>
                  <a:pt x="354" y="1465"/>
                </a:cubicBezTo>
                <a:cubicBezTo>
                  <a:pt x="342" y="1469"/>
                  <a:pt x="318" y="1477"/>
                  <a:pt x="318" y="1477"/>
                </a:cubicBezTo>
                <a:cubicBezTo>
                  <a:pt x="298" y="1475"/>
                  <a:pt x="209" y="1473"/>
                  <a:pt x="174" y="1453"/>
                </a:cubicBezTo>
                <a:cubicBezTo>
                  <a:pt x="149" y="1439"/>
                  <a:pt x="102" y="1405"/>
                  <a:pt x="102" y="1405"/>
                </a:cubicBezTo>
                <a:cubicBezTo>
                  <a:pt x="58" y="1274"/>
                  <a:pt x="128" y="1473"/>
                  <a:pt x="66" y="1333"/>
                </a:cubicBezTo>
                <a:cubicBezTo>
                  <a:pt x="0" y="1185"/>
                  <a:pt x="42" y="1029"/>
                  <a:pt x="42" y="865"/>
                </a:cubicBezTo>
                <a:cubicBezTo>
                  <a:pt x="50" y="841"/>
                  <a:pt x="58" y="817"/>
                  <a:pt x="66" y="793"/>
                </a:cubicBezTo>
                <a:cubicBezTo>
                  <a:pt x="118" y="636"/>
                  <a:pt x="114" y="772"/>
                  <a:pt x="114" y="697"/>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9462" name="Freeform 10">
            <a:extLst>
              <a:ext uri="{FF2B5EF4-FFF2-40B4-BE49-F238E27FC236}">
                <a16:creationId xmlns:a16="http://schemas.microsoft.com/office/drawing/2014/main" id="{E9F78800-F616-4DE4-93A0-990021C49205}"/>
              </a:ext>
            </a:extLst>
          </p:cNvPr>
          <p:cNvSpPr>
            <a:spLocks/>
          </p:cNvSpPr>
          <p:nvPr/>
        </p:nvSpPr>
        <p:spPr bwMode="auto">
          <a:xfrm>
            <a:off x="4495800" y="2286000"/>
            <a:ext cx="1752600" cy="2971800"/>
          </a:xfrm>
          <a:custGeom>
            <a:avLst/>
            <a:gdLst>
              <a:gd name="T0" fmla="*/ 83457 w 1008"/>
              <a:gd name="T1" fmla="*/ 1281255 h 2004"/>
              <a:gd name="T2" fmla="*/ 229507 w 1008"/>
              <a:gd name="T3" fmla="*/ 1067713 h 2004"/>
              <a:gd name="T4" fmla="*/ 312964 w 1008"/>
              <a:gd name="T5" fmla="*/ 498266 h 2004"/>
              <a:gd name="T6" fmla="*/ 521607 w 1008"/>
              <a:gd name="T7" fmla="*/ 0 h 2004"/>
              <a:gd name="T8" fmla="*/ 1022350 w 1008"/>
              <a:gd name="T9" fmla="*/ 88976 h 2004"/>
              <a:gd name="T10" fmla="*/ 1335314 w 1008"/>
              <a:gd name="T11" fmla="*/ 302519 h 2004"/>
              <a:gd name="T12" fmla="*/ 1439636 w 1008"/>
              <a:gd name="T13" fmla="*/ 409290 h 2004"/>
              <a:gd name="T14" fmla="*/ 1669143 w 1008"/>
              <a:gd name="T15" fmla="*/ 676218 h 2004"/>
              <a:gd name="T16" fmla="*/ 1752600 w 1008"/>
              <a:gd name="T17" fmla="*/ 871965 h 2004"/>
              <a:gd name="T18" fmla="*/ 1648279 w 1008"/>
              <a:gd name="T19" fmla="*/ 1316846 h 2004"/>
              <a:gd name="T20" fmla="*/ 1523093 w 1008"/>
              <a:gd name="T21" fmla="*/ 1459207 h 2004"/>
              <a:gd name="T22" fmla="*/ 1397907 w 1008"/>
              <a:gd name="T23" fmla="*/ 1619364 h 2004"/>
              <a:gd name="T24" fmla="*/ 1314450 w 1008"/>
              <a:gd name="T25" fmla="*/ 1779521 h 2004"/>
              <a:gd name="T26" fmla="*/ 1272721 w 1008"/>
              <a:gd name="T27" fmla="*/ 1832907 h 2004"/>
              <a:gd name="T28" fmla="*/ 1210129 w 1008"/>
              <a:gd name="T29" fmla="*/ 1993063 h 2004"/>
              <a:gd name="T30" fmla="*/ 1189264 w 1008"/>
              <a:gd name="T31" fmla="*/ 2046449 h 2004"/>
              <a:gd name="T32" fmla="*/ 1230993 w 1008"/>
              <a:gd name="T33" fmla="*/ 2313377 h 2004"/>
              <a:gd name="T34" fmla="*/ 1272721 w 1008"/>
              <a:gd name="T35" fmla="*/ 2420149 h 2004"/>
              <a:gd name="T36" fmla="*/ 1230993 w 1008"/>
              <a:gd name="T37" fmla="*/ 2598101 h 2004"/>
              <a:gd name="T38" fmla="*/ 1105807 w 1008"/>
              <a:gd name="T39" fmla="*/ 2669281 h 2004"/>
              <a:gd name="T40" fmla="*/ 876300 w 1008"/>
              <a:gd name="T41" fmla="*/ 2829438 h 2004"/>
              <a:gd name="T42" fmla="*/ 500743 w 1008"/>
              <a:gd name="T43" fmla="*/ 2971800 h 2004"/>
              <a:gd name="T44" fmla="*/ 396421 w 1008"/>
              <a:gd name="T45" fmla="*/ 2954005 h 2004"/>
              <a:gd name="T46" fmla="*/ 271236 w 1008"/>
              <a:gd name="T47" fmla="*/ 2882824 h 2004"/>
              <a:gd name="T48" fmla="*/ 187779 w 1008"/>
              <a:gd name="T49" fmla="*/ 2776053 h 2004"/>
              <a:gd name="T50" fmla="*/ 146050 w 1008"/>
              <a:gd name="T51" fmla="*/ 2669281 h 2004"/>
              <a:gd name="T52" fmla="*/ 125186 w 1008"/>
              <a:gd name="T53" fmla="*/ 1850702 h 2004"/>
              <a:gd name="T54" fmla="*/ 0 w 1008"/>
              <a:gd name="T55" fmla="*/ 1494798 h 2004"/>
              <a:gd name="T56" fmla="*/ 20864 w 1008"/>
              <a:gd name="T57" fmla="*/ 1388026 h 2004"/>
              <a:gd name="T58" fmla="*/ 20864 w 1008"/>
              <a:gd name="T59" fmla="*/ 1352436 h 2004"/>
              <a:gd name="T60" fmla="*/ 62593 w 1008"/>
              <a:gd name="T61" fmla="*/ 1299050 h 2004"/>
              <a:gd name="T62" fmla="*/ 83457 w 1008"/>
              <a:gd name="T63" fmla="*/ 1281255 h 200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08" h="2004">
                <a:moveTo>
                  <a:pt x="48" y="864"/>
                </a:moveTo>
                <a:cubicBezTo>
                  <a:pt x="81" y="814"/>
                  <a:pt x="100" y="768"/>
                  <a:pt x="132" y="720"/>
                </a:cubicBezTo>
                <a:cubicBezTo>
                  <a:pt x="163" y="598"/>
                  <a:pt x="172" y="462"/>
                  <a:pt x="180" y="336"/>
                </a:cubicBezTo>
                <a:cubicBezTo>
                  <a:pt x="189" y="194"/>
                  <a:pt x="149" y="50"/>
                  <a:pt x="300" y="0"/>
                </a:cubicBezTo>
                <a:cubicBezTo>
                  <a:pt x="380" y="7"/>
                  <a:pt x="514" y="11"/>
                  <a:pt x="588" y="60"/>
                </a:cubicBezTo>
                <a:cubicBezTo>
                  <a:pt x="652" y="103"/>
                  <a:pt x="704" y="161"/>
                  <a:pt x="768" y="204"/>
                </a:cubicBezTo>
                <a:cubicBezTo>
                  <a:pt x="854" y="333"/>
                  <a:pt x="720" y="137"/>
                  <a:pt x="828" y="276"/>
                </a:cubicBezTo>
                <a:cubicBezTo>
                  <a:pt x="875" y="337"/>
                  <a:pt x="906" y="402"/>
                  <a:pt x="960" y="456"/>
                </a:cubicBezTo>
                <a:cubicBezTo>
                  <a:pt x="978" y="509"/>
                  <a:pt x="996" y="529"/>
                  <a:pt x="1008" y="588"/>
                </a:cubicBezTo>
                <a:cubicBezTo>
                  <a:pt x="997" y="758"/>
                  <a:pt x="1008" y="769"/>
                  <a:pt x="948" y="888"/>
                </a:cubicBezTo>
                <a:cubicBezTo>
                  <a:pt x="925" y="934"/>
                  <a:pt x="921" y="954"/>
                  <a:pt x="876" y="984"/>
                </a:cubicBezTo>
                <a:cubicBezTo>
                  <a:pt x="860" y="1031"/>
                  <a:pt x="826" y="1049"/>
                  <a:pt x="804" y="1092"/>
                </a:cubicBezTo>
                <a:cubicBezTo>
                  <a:pt x="786" y="1127"/>
                  <a:pt x="774" y="1165"/>
                  <a:pt x="756" y="1200"/>
                </a:cubicBezTo>
                <a:cubicBezTo>
                  <a:pt x="750" y="1213"/>
                  <a:pt x="738" y="1223"/>
                  <a:pt x="732" y="1236"/>
                </a:cubicBezTo>
                <a:cubicBezTo>
                  <a:pt x="732" y="1236"/>
                  <a:pt x="702" y="1326"/>
                  <a:pt x="696" y="1344"/>
                </a:cubicBezTo>
                <a:cubicBezTo>
                  <a:pt x="692" y="1356"/>
                  <a:pt x="684" y="1380"/>
                  <a:pt x="684" y="1380"/>
                </a:cubicBezTo>
                <a:cubicBezTo>
                  <a:pt x="692" y="1470"/>
                  <a:pt x="687" y="1491"/>
                  <a:pt x="708" y="1560"/>
                </a:cubicBezTo>
                <a:cubicBezTo>
                  <a:pt x="715" y="1584"/>
                  <a:pt x="732" y="1632"/>
                  <a:pt x="732" y="1632"/>
                </a:cubicBezTo>
                <a:cubicBezTo>
                  <a:pt x="726" y="1672"/>
                  <a:pt x="737" y="1723"/>
                  <a:pt x="708" y="1752"/>
                </a:cubicBezTo>
                <a:cubicBezTo>
                  <a:pt x="688" y="1772"/>
                  <a:pt x="636" y="1800"/>
                  <a:pt x="636" y="1800"/>
                </a:cubicBezTo>
                <a:cubicBezTo>
                  <a:pt x="601" y="1852"/>
                  <a:pt x="546" y="1866"/>
                  <a:pt x="504" y="1908"/>
                </a:cubicBezTo>
                <a:cubicBezTo>
                  <a:pt x="444" y="1968"/>
                  <a:pt x="371" y="1987"/>
                  <a:pt x="288" y="2004"/>
                </a:cubicBezTo>
                <a:cubicBezTo>
                  <a:pt x="268" y="2000"/>
                  <a:pt x="247" y="2000"/>
                  <a:pt x="228" y="1992"/>
                </a:cubicBezTo>
                <a:cubicBezTo>
                  <a:pt x="202" y="1980"/>
                  <a:pt x="156" y="1944"/>
                  <a:pt x="156" y="1944"/>
                </a:cubicBezTo>
                <a:cubicBezTo>
                  <a:pt x="140" y="1920"/>
                  <a:pt x="117" y="1899"/>
                  <a:pt x="108" y="1872"/>
                </a:cubicBezTo>
                <a:cubicBezTo>
                  <a:pt x="100" y="1848"/>
                  <a:pt x="84" y="1800"/>
                  <a:pt x="84" y="1800"/>
                </a:cubicBezTo>
                <a:cubicBezTo>
                  <a:pt x="61" y="1615"/>
                  <a:pt x="96" y="1434"/>
                  <a:pt x="72" y="1248"/>
                </a:cubicBezTo>
                <a:cubicBezTo>
                  <a:pt x="62" y="1168"/>
                  <a:pt x="20" y="1086"/>
                  <a:pt x="0" y="1008"/>
                </a:cubicBezTo>
                <a:cubicBezTo>
                  <a:pt x="4" y="984"/>
                  <a:pt x="2" y="958"/>
                  <a:pt x="12" y="936"/>
                </a:cubicBezTo>
                <a:cubicBezTo>
                  <a:pt x="28" y="901"/>
                  <a:pt x="86" y="887"/>
                  <a:pt x="12" y="912"/>
                </a:cubicBezTo>
                <a:cubicBezTo>
                  <a:pt x="20" y="900"/>
                  <a:pt x="26" y="886"/>
                  <a:pt x="36" y="876"/>
                </a:cubicBezTo>
                <a:cubicBezTo>
                  <a:pt x="50" y="862"/>
                  <a:pt x="103" y="837"/>
                  <a:pt x="48" y="864"/>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9463" name="Text Box 11">
            <a:extLst>
              <a:ext uri="{FF2B5EF4-FFF2-40B4-BE49-F238E27FC236}">
                <a16:creationId xmlns:a16="http://schemas.microsoft.com/office/drawing/2014/main" id="{D3E4F113-D7E8-47DF-B1B5-2D46BED8B34F}"/>
              </a:ext>
            </a:extLst>
          </p:cNvPr>
          <p:cNvSpPr txBox="1">
            <a:spLocks noChangeArrowheads="1"/>
          </p:cNvSpPr>
          <p:nvPr/>
        </p:nvSpPr>
        <p:spPr bwMode="auto">
          <a:xfrm>
            <a:off x="2514600" y="5257800"/>
            <a:ext cx="401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i="1"/>
              <a:t>A</a:t>
            </a:r>
          </a:p>
        </p:txBody>
      </p:sp>
      <p:sp>
        <p:nvSpPr>
          <p:cNvPr id="19464" name="Text Box 12">
            <a:extLst>
              <a:ext uri="{FF2B5EF4-FFF2-40B4-BE49-F238E27FC236}">
                <a16:creationId xmlns:a16="http://schemas.microsoft.com/office/drawing/2014/main" id="{D30CFCA2-55DE-4BD6-B985-65CB414432CB}"/>
              </a:ext>
            </a:extLst>
          </p:cNvPr>
          <p:cNvSpPr txBox="1">
            <a:spLocks noChangeArrowheads="1"/>
          </p:cNvSpPr>
          <p:nvPr/>
        </p:nvSpPr>
        <p:spPr bwMode="auto">
          <a:xfrm>
            <a:off x="5029200" y="54102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i="1"/>
              <a:t>B</a:t>
            </a:r>
          </a:p>
        </p:txBody>
      </p:sp>
      <p:sp>
        <p:nvSpPr>
          <p:cNvPr id="19465" name="Text Box 13">
            <a:extLst>
              <a:ext uri="{FF2B5EF4-FFF2-40B4-BE49-F238E27FC236}">
                <a16:creationId xmlns:a16="http://schemas.microsoft.com/office/drawing/2014/main" id="{6619E937-9D05-44D3-A8B2-A8A442977374}"/>
              </a:ext>
            </a:extLst>
          </p:cNvPr>
          <p:cNvSpPr txBox="1">
            <a:spLocks noChangeArrowheads="1"/>
          </p:cNvSpPr>
          <p:nvPr/>
        </p:nvSpPr>
        <p:spPr bwMode="auto">
          <a:xfrm>
            <a:off x="3048000" y="3352800"/>
            <a:ext cx="290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dirty="0">
                <a:cs typeface="Times New Roman" panose="02020603050405020304" pitchFamily="18" charset="0"/>
              </a:rPr>
              <a:t>•</a:t>
            </a:r>
            <a:endParaRPr lang="en-US" altLang="zh-TW" sz="2400" dirty="0"/>
          </a:p>
        </p:txBody>
      </p:sp>
      <p:sp>
        <p:nvSpPr>
          <p:cNvPr id="19466" name="Text Box 14">
            <a:extLst>
              <a:ext uri="{FF2B5EF4-FFF2-40B4-BE49-F238E27FC236}">
                <a16:creationId xmlns:a16="http://schemas.microsoft.com/office/drawing/2014/main" id="{7856996F-C9F9-4606-B21B-004A10F1A6D4}"/>
              </a:ext>
            </a:extLst>
          </p:cNvPr>
          <p:cNvSpPr txBox="1">
            <a:spLocks noChangeArrowheads="1"/>
          </p:cNvSpPr>
          <p:nvPr/>
        </p:nvSpPr>
        <p:spPr bwMode="auto">
          <a:xfrm>
            <a:off x="5181600" y="3276600"/>
            <a:ext cx="290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a:cs typeface="Times New Roman" panose="02020603050405020304" pitchFamily="18" charset="0"/>
              </a:rPr>
              <a:t>•</a:t>
            </a:r>
            <a:endParaRPr lang="en-US" altLang="zh-TW" sz="2400"/>
          </a:p>
        </p:txBody>
      </p:sp>
      <p:sp>
        <p:nvSpPr>
          <p:cNvPr id="19467" name="Text Box 18">
            <a:extLst>
              <a:ext uri="{FF2B5EF4-FFF2-40B4-BE49-F238E27FC236}">
                <a16:creationId xmlns:a16="http://schemas.microsoft.com/office/drawing/2014/main" id="{0FEA845A-B297-479E-9964-8F1D5C7435F5}"/>
              </a:ext>
            </a:extLst>
          </p:cNvPr>
          <p:cNvSpPr txBox="1">
            <a:spLocks noChangeArrowheads="1"/>
          </p:cNvSpPr>
          <p:nvPr/>
        </p:nvSpPr>
        <p:spPr bwMode="auto">
          <a:xfrm>
            <a:off x="4957763" y="3001963"/>
            <a:ext cx="1095375"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i="1" dirty="0"/>
              <a:t>    f</a:t>
            </a:r>
            <a:r>
              <a:rPr lang="en-US" altLang="zh-TW" dirty="0"/>
              <a:t>(</a:t>
            </a:r>
            <a:r>
              <a:rPr lang="en-US" altLang="zh-TW" i="1" dirty="0"/>
              <a:t>A</a:t>
            </a:r>
            <a:r>
              <a:rPr lang="en-US" altLang="zh-TW" dirty="0"/>
              <a:t>)</a:t>
            </a:r>
          </a:p>
          <a:p>
            <a:endParaRPr lang="en-US" altLang="zh-TW" dirty="0"/>
          </a:p>
          <a:p>
            <a:r>
              <a:rPr lang="en-US" altLang="zh-TW" i="1" dirty="0"/>
              <a:t>f</a:t>
            </a:r>
            <a:r>
              <a:rPr lang="en-US" altLang="zh-TW" dirty="0"/>
              <a:t>(</a:t>
            </a:r>
            <a:r>
              <a:rPr lang="en-US" altLang="zh-TW" i="1" dirty="0"/>
              <a:t>a</a:t>
            </a:r>
            <a:r>
              <a:rPr lang="en-US" altLang="zh-TW" dirty="0"/>
              <a:t>)=</a:t>
            </a:r>
            <a:r>
              <a:rPr lang="en-US" altLang="zh-TW" i="1" dirty="0"/>
              <a:t>b</a:t>
            </a:r>
            <a:endParaRPr lang="en-US" altLang="zh-TW" dirty="0"/>
          </a:p>
        </p:txBody>
      </p:sp>
      <p:sp>
        <p:nvSpPr>
          <p:cNvPr id="19468" name="Freeform 20">
            <a:extLst>
              <a:ext uri="{FF2B5EF4-FFF2-40B4-BE49-F238E27FC236}">
                <a16:creationId xmlns:a16="http://schemas.microsoft.com/office/drawing/2014/main" id="{EAA71C85-6BEB-4DBD-BD8F-D3FE75924F97}"/>
              </a:ext>
            </a:extLst>
          </p:cNvPr>
          <p:cNvSpPr>
            <a:spLocks/>
          </p:cNvSpPr>
          <p:nvPr/>
        </p:nvSpPr>
        <p:spPr bwMode="auto">
          <a:xfrm>
            <a:off x="4594225" y="3395663"/>
            <a:ext cx="1128713" cy="1133475"/>
          </a:xfrm>
          <a:custGeom>
            <a:avLst/>
            <a:gdLst>
              <a:gd name="T0" fmla="*/ 28355 w 677"/>
              <a:gd name="T1" fmla="*/ 123137 h 727"/>
              <a:gd name="T2" fmla="*/ 68385 w 677"/>
              <a:gd name="T3" fmla="*/ 366295 h 727"/>
              <a:gd name="T4" fmla="*/ 148445 w 677"/>
              <a:gd name="T5" fmla="*/ 628156 h 727"/>
              <a:gd name="T6" fmla="*/ 388625 w 677"/>
              <a:gd name="T7" fmla="*/ 871313 h 727"/>
              <a:gd name="T8" fmla="*/ 1129182 w 677"/>
              <a:gd name="T9" fmla="*/ 1133175 h 7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727">
                <a:moveTo>
                  <a:pt x="17" y="79"/>
                </a:moveTo>
                <a:cubicBezTo>
                  <a:pt x="50" y="212"/>
                  <a:pt x="0" y="0"/>
                  <a:pt x="41" y="235"/>
                </a:cubicBezTo>
                <a:cubicBezTo>
                  <a:pt x="52" y="299"/>
                  <a:pt x="69" y="343"/>
                  <a:pt x="89" y="403"/>
                </a:cubicBezTo>
                <a:cubicBezTo>
                  <a:pt x="114" y="479"/>
                  <a:pt x="172" y="518"/>
                  <a:pt x="233" y="559"/>
                </a:cubicBezTo>
                <a:cubicBezTo>
                  <a:pt x="364" y="646"/>
                  <a:pt x="516" y="727"/>
                  <a:pt x="677" y="727"/>
                </a:cubicBez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9469" name="Text Box 21">
            <a:extLst>
              <a:ext uri="{FF2B5EF4-FFF2-40B4-BE49-F238E27FC236}">
                <a16:creationId xmlns:a16="http://schemas.microsoft.com/office/drawing/2014/main" id="{C38F937F-3403-49F6-B73B-13FC36038EC0}"/>
              </a:ext>
            </a:extLst>
          </p:cNvPr>
          <p:cNvSpPr txBox="1">
            <a:spLocks noChangeArrowheads="1"/>
          </p:cNvSpPr>
          <p:nvPr/>
        </p:nvSpPr>
        <p:spPr bwMode="auto">
          <a:xfrm>
            <a:off x="6477000" y="5638800"/>
            <a:ext cx="1503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b="1"/>
              <a:t>Figure 5.4</a:t>
            </a:r>
          </a:p>
        </p:txBody>
      </p:sp>
      <p:sp>
        <p:nvSpPr>
          <p:cNvPr id="19470" name="Freeform 25">
            <a:extLst>
              <a:ext uri="{FF2B5EF4-FFF2-40B4-BE49-F238E27FC236}">
                <a16:creationId xmlns:a16="http://schemas.microsoft.com/office/drawing/2014/main" id="{E0391268-A0B4-48E7-831C-1069AC8B57EE}"/>
              </a:ext>
            </a:extLst>
          </p:cNvPr>
          <p:cNvSpPr>
            <a:spLocks/>
          </p:cNvSpPr>
          <p:nvPr/>
        </p:nvSpPr>
        <p:spPr bwMode="auto">
          <a:xfrm>
            <a:off x="3200400" y="3314700"/>
            <a:ext cx="2076450" cy="247650"/>
          </a:xfrm>
          <a:custGeom>
            <a:avLst/>
            <a:gdLst>
              <a:gd name="T0" fmla="*/ 0 w 1308"/>
              <a:gd name="T1" fmla="*/ 247650 h 156"/>
              <a:gd name="T2" fmla="*/ 171450 w 1308"/>
              <a:gd name="T3" fmla="*/ 133350 h 156"/>
              <a:gd name="T4" fmla="*/ 342900 w 1308"/>
              <a:gd name="T5" fmla="*/ 76200 h 156"/>
              <a:gd name="T6" fmla="*/ 914400 w 1308"/>
              <a:gd name="T7" fmla="*/ 0 h 156"/>
              <a:gd name="T8" fmla="*/ 1524000 w 1308"/>
              <a:gd name="T9" fmla="*/ 19050 h 156"/>
              <a:gd name="T10" fmla="*/ 1943100 w 1308"/>
              <a:gd name="T11" fmla="*/ 114300 h 156"/>
              <a:gd name="T12" fmla="*/ 2076450 w 1308"/>
              <a:gd name="T13" fmla="*/ 190500 h 1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8" h="156">
                <a:moveTo>
                  <a:pt x="0" y="156"/>
                </a:moveTo>
                <a:cubicBezTo>
                  <a:pt x="36" y="132"/>
                  <a:pt x="72" y="108"/>
                  <a:pt x="108" y="84"/>
                </a:cubicBezTo>
                <a:cubicBezTo>
                  <a:pt x="140" y="63"/>
                  <a:pt x="180" y="60"/>
                  <a:pt x="216" y="48"/>
                </a:cubicBezTo>
                <a:cubicBezTo>
                  <a:pt x="294" y="22"/>
                  <a:pt x="494" y="7"/>
                  <a:pt x="576" y="0"/>
                </a:cubicBezTo>
                <a:cubicBezTo>
                  <a:pt x="704" y="4"/>
                  <a:pt x="832" y="5"/>
                  <a:pt x="960" y="12"/>
                </a:cubicBezTo>
                <a:cubicBezTo>
                  <a:pt x="1049" y="17"/>
                  <a:pt x="1137" y="55"/>
                  <a:pt x="1224" y="72"/>
                </a:cubicBezTo>
                <a:cubicBezTo>
                  <a:pt x="1251" y="90"/>
                  <a:pt x="1286" y="98"/>
                  <a:pt x="1308" y="120"/>
                </a:cubicBezTo>
              </a:path>
            </a:pathLst>
          </a:custGeom>
          <a:noFill/>
          <a:ln w="9525">
            <a:solidFill>
              <a:schemeClr val="tx1"/>
            </a:solidFill>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9471" name="Text Box 26">
            <a:extLst>
              <a:ext uri="{FF2B5EF4-FFF2-40B4-BE49-F238E27FC236}">
                <a16:creationId xmlns:a16="http://schemas.microsoft.com/office/drawing/2014/main" id="{D2B16828-A8B7-4650-8468-989656CFF780}"/>
              </a:ext>
            </a:extLst>
          </p:cNvPr>
          <p:cNvSpPr txBox="1">
            <a:spLocks noChangeArrowheads="1"/>
          </p:cNvSpPr>
          <p:nvPr/>
        </p:nvSpPr>
        <p:spPr bwMode="auto">
          <a:xfrm>
            <a:off x="4114800" y="2743200"/>
            <a:ext cx="396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i="1"/>
              <a:t>f</a:t>
            </a:r>
          </a:p>
        </p:txBody>
      </p:sp>
      <p:sp>
        <p:nvSpPr>
          <p:cNvPr id="2" name="文字方塊 1">
            <a:extLst>
              <a:ext uri="{FF2B5EF4-FFF2-40B4-BE49-F238E27FC236}">
                <a16:creationId xmlns:a16="http://schemas.microsoft.com/office/drawing/2014/main" id="{197D3412-7881-407C-ACF4-C9F1DA1DB49B}"/>
              </a:ext>
            </a:extLst>
          </p:cNvPr>
          <p:cNvSpPr txBox="1"/>
          <p:nvPr/>
        </p:nvSpPr>
        <p:spPr>
          <a:xfrm>
            <a:off x="2952921" y="3549134"/>
            <a:ext cx="290513" cy="369332"/>
          </a:xfrm>
          <a:prstGeom prst="rect">
            <a:avLst/>
          </a:prstGeom>
          <a:noFill/>
        </p:spPr>
        <p:txBody>
          <a:bodyPr wrap="square" rtlCol="0">
            <a:spAutoFit/>
          </a:bodyPr>
          <a:lstStyle/>
          <a:p>
            <a:r>
              <a:rPr lang="en-US" altLang="zh-TW" dirty="0"/>
              <a:t>a</a:t>
            </a:r>
            <a:endParaRPr lang="zh-TW"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a:extLst>
              <a:ext uri="{FF2B5EF4-FFF2-40B4-BE49-F238E27FC236}">
                <a16:creationId xmlns:a16="http://schemas.microsoft.com/office/drawing/2014/main" id="{DE8DB68E-7ACD-4260-BB41-3E840C999219}"/>
              </a:ext>
            </a:extLst>
          </p:cNvPr>
          <p:cNvSpPr>
            <a:spLocks noGrp="1" noChangeArrowheads="1"/>
          </p:cNvSpPr>
          <p:nvPr>
            <p:ph type="title"/>
          </p:nvPr>
        </p:nvSpPr>
        <p:spPr/>
        <p:txBody>
          <a:bodyPr/>
          <a:lstStyle/>
          <a:p>
            <a:r>
              <a:rPr lang="en-US" altLang="zh-TW" sz="3200"/>
              <a:t>Domain and Range (3/3)</a:t>
            </a:r>
            <a:endParaRPr lang="zh-TW" altLang="en-US" sz="3200"/>
          </a:p>
        </p:txBody>
      </p:sp>
      <p:sp>
        <p:nvSpPr>
          <p:cNvPr id="20483" name="內容版面配置區 2">
            <a:extLst>
              <a:ext uri="{FF2B5EF4-FFF2-40B4-BE49-F238E27FC236}">
                <a16:creationId xmlns:a16="http://schemas.microsoft.com/office/drawing/2014/main" id="{FD077F1D-C641-499D-B4C7-E117EDA911D9}"/>
              </a:ext>
            </a:extLst>
          </p:cNvPr>
          <p:cNvSpPr>
            <a:spLocks noGrp="1" noChangeArrowheads="1"/>
          </p:cNvSpPr>
          <p:nvPr>
            <p:ph idx="1"/>
          </p:nvPr>
        </p:nvSpPr>
        <p:spPr>
          <a:xfrm>
            <a:off x="457200" y="1125538"/>
            <a:ext cx="8229600" cy="5327650"/>
          </a:xfrm>
        </p:spPr>
        <p:txBody>
          <a:bodyPr/>
          <a:lstStyle/>
          <a:p>
            <a:r>
              <a:rPr lang="en-US" altLang="zh-TW" dirty="0"/>
              <a:t>For the general case, let </a:t>
            </a:r>
            <a:r>
              <a:rPr lang="en-US" altLang="zh-TW" i="1" dirty="0"/>
              <a:t>A</a:t>
            </a:r>
            <a:r>
              <a:rPr lang="en-US" altLang="zh-TW" dirty="0"/>
              <a:t>, </a:t>
            </a:r>
            <a:r>
              <a:rPr lang="en-US" altLang="zh-TW" i="1" dirty="0"/>
              <a:t>B</a:t>
            </a:r>
            <a:r>
              <a:rPr lang="en-US" altLang="zh-TW" dirty="0"/>
              <a:t> be nonempty sets with </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rPr>
              <a:t>|</a:t>
            </a:r>
            <a:r>
              <a:rPr lang="en-US" altLang="zh-TW" dirty="0"/>
              <a:t>=</a:t>
            </a:r>
            <a:r>
              <a:rPr lang="en-US" altLang="zh-TW" i="1" dirty="0"/>
              <a:t>m</a:t>
            </a:r>
            <a:r>
              <a:rPr lang="en-US" altLang="zh-TW" dirty="0"/>
              <a:t>, </a:t>
            </a:r>
            <a:r>
              <a:rPr lang="en-US" altLang="zh-TW" dirty="0">
                <a:cs typeface="Times New Roman" panose="02020603050405020304" pitchFamily="18" charset="0"/>
              </a:rPr>
              <a:t>|</a:t>
            </a:r>
            <a:r>
              <a:rPr lang="en-US" altLang="zh-TW" i="1" dirty="0">
                <a:cs typeface="Times New Roman" panose="02020603050405020304" pitchFamily="18" charset="0"/>
              </a:rPr>
              <a:t>B</a:t>
            </a:r>
            <a:r>
              <a:rPr lang="en-US" altLang="zh-TW" dirty="0">
                <a:cs typeface="Times New Roman" panose="02020603050405020304" pitchFamily="18" charset="0"/>
              </a:rPr>
              <a:t>|</a:t>
            </a:r>
            <a:r>
              <a:rPr lang="en-US" altLang="zh-TW" dirty="0"/>
              <a:t>=</a:t>
            </a:r>
            <a:r>
              <a:rPr lang="en-US" altLang="zh-TW" i="1" dirty="0"/>
              <a:t>n</a:t>
            </a:r>
            <a:r>
              <a:rPr lang="en-US" altLang="zh-TW" dirty="0"/>
              <a:t>. Consequently, if </a:t>
            </a:r>
            <a:r>
              <a:rPr lang="en-US" altLang="zh-TW" i="1" dirty="0"/>
              <a:t>A</a:t>
            </a:r>
            <a:r>
              <a:rPr lang="en-US" altLang="zh-TW" dirty="0"/>
              <a:t>=</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baseline="-25000" dirty="0">
                <a:cs typeface="Times New Roman" panose="02020603050405020304" pitchFamily="18" charset="0"/>
              </a:rPr>
              <a:t>2</a:t>
            </a: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i="1" baseline="-25000" dirty="0">
                <a:cs typeface="Times New Roman" panose="02020603050405020304" pitchFamily="18" charset="0"/>
              </a:rPr>
              <a:t>m</a:t>
            </a:r>
            <a:r>
              <a:rPr lang="en-US" altLang="zh-TW" dirty="0">
                <a:cs typeface="Times New Roman" panose="02020603050405020304" pitchFamily="18" charset="0"/>
              </a:rPr>
              <a:t>} and </a:t>
            </a:r>
            <a:r>
              <a:rPr lang="en-US" altLang="zh-TW" i="1" dirty="0">
                <a:cs typeface="Times New Roman" panose="02020603050405020304" pitchFamily="18" charset="0"/>
              </a:rPr>
              <a:t>B</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baseline="-25000" dirty="0">
                <a:cs typeface="Times New Roman" panose="02020603050405020304" pitchFamily="18" charset="0"/>
              </a:rPr>
              <a:t>1</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baseline="-25000" dirty="0">
                <a:cs typeface="Times New Roman" panose="02020603050405020304" pitchFamily="18" charset="0"/>
              </a:rPr>
              <a:t>2</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i="1" baseline="-25000" dirty="0">
                <a:cs typeface="Times New Roman" panose="02020603050405020304" pitchFamily="18" charset="0"/>
              </a:rPr>
              <a:t>n</a:t>
            </a:r>
            <a:r>
              <a:rPr lang="en-US" altLang="zh-TW" dirty="0">
                <a:cs typeface="Times New Roman" panose="02020603050405020304" pitchFamily="18" charset="0"/>
              </a:rPr>
              <a:t>}, then a typical function </a:t>
            </a:r>
            <a:r>
              <a:rPr lang="en-US" altLang="zh-TW" i="1" dirty="0">
                <a:cs typeface="Times New Roman" panose="02020603050405020304" pitchFamily="18" charset="0"/>
              </a:rPr>
              <a:t>f </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can be described by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i="1" baseline="-25000" dirty="0">
                <a:cs typeface="Times New Roman" panose="02020603050405020304" pitchFamily="18" charset="0"/>
                <a:sym typeface="Symbol" panose="05050102010706020507" pitchFamily="18" charset="2"/>
              </a:rPr>
              <a:t>m</a:t>
            </a:r>
            <a:r>
              <a:rPr lang="en-US" altLang="zh-TW" dirty="0">
                <a:cs typeface="Times New Roman" panose="02020603050405020304" pitchFamily="18" charset="0"/>
                <a:sym typeface="Symbol" panose="05050102010706020507" pitchFamily="18" charset="2"/>
              </a:rPr>
              <a:t>, </a:t>
            </a:r>
            <a:r>
              <a:rPr lang="en-US" altLang="zh-TW" i="1" dirty="0" err="1">
                <a:cs typeface="Times New Roman" panose="02020603050405020304" pitchFamily="18" charset="0"/>
                <a:sym typeface="Symbol" panose="05050102010706020507" pitchFamily="18" charset="2"/>
              </a:rPr>
              <a:t>x</a:t>
            </a:r>
            <a:r>
              <a:rPr lang="en-US" altLang="zh-TW" i="1" baseline="-25000" dirty="0" err="1">
                <a:cs typeface="Times New Roman" panose="02020603050405020304" pitchFamily="18" charset="0"/>
                <a:sym typeface="Symbol" panose="05050102010706020507" pitchFamily="18" charset="2"/>
              </a:rPr>
              <a:t>m</a:t>
            </a:r>
            <a:r>
              <a:rPr lang="en-US" altLang="zh-TW" dirty="0">
                <a:cs typeface="Times New Roman" panose="02020603050405020304" pitchFamily="18" charset="0"/>
                <a:sym typeface="Symbol" panose="05050102010706020507" pitchFamily="18" charset="2"/>
              </a:rPr>
              <a:t>)}. We can select any of the </a:t>
            </a:r>
            <a:r>
              <a:rPr lang="en-US" altLang="zh-TW" i="1" dirty="0">
                <a:cs typeface="Times New Roman" panose="02020603050405020304" pitchFamily="18" charset="0"/>
                <a:sym typeface="Symbol" panose="05050102010706020507" pitchFamily="18" charset="2"/>
              </a:rPr>
              <a:t>n </a:t>
            </a:r>
            <a:r>
              <a:rPr lang="en-US" altLang="zh-TW" dirty="0">
                <a:cs typeface="Times New Roman" panose="02020603050405020304" pitchFamily="18" charset="0"/>
                <a:sym typeface="Symbol" panose="05050102010706020507" pitchFamily="18" charset="2"/>
              </a:rPr>
              <a:t>elements of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for </a:t>
            </a:r>
            <a:r>
              <a:rPr lang="en-US" altLang="zh-TW" i="1"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and then do the same for </a:t>
            </a:r>
            <a:r>
              <a:rPr lang="en-US" altLang="zh-TW" i="1"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(We can select any element of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for </a:t>
            </a:r>
            <a:r>
              <a:rPr lang="en-US" altLang="zh-TW" i="1"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so that the same element of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maybe selected for both </a:t>
            </a:r>
            <a:r>
              <a:rPr lang="en-US" altLang="zh-TW" i="1"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and </a:t>
            </a:r>
            <a:r>
              <a:rPr lang="en-US" altLang="zh-TW" i="1"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We continue this selection process until one of the </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 elements of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is finally selected for </a:t>
            </a:r>
            <a:r>
              <a:rPr lang="en-US" altLang="zh-TW" i="1" dirty="0" err="1">
                <a:cs typeface="Times New Roman" panose="02020603050405020304" pitchFamily="18" charset="0"/>
                <a:sym typeface="Symbol" panose="05050102010706020507" pitchFamily="18" charset="2"/>
              </a:rPr>
              <a:t>x</a:t>
            </a:r>
            <a:r>
              <a:rPr lang="en-US" altLang="zh-TW" i="1" baseline="-25000" dirty="0" err="1">
                <a:cs typeface="Times New Roman" panose="02020603050405020304" pitchFamily="18" charset="0"/>
                <a:sym typeface="Symbol" panose="05050102010706020507" pitchFamily="18" charset="2"/>
              </a:rPr>
              <a:t>m</a:t>
            </a:r>
            <a:r>
              <a:rPr lang="en-US" altLang="zh-TW" i="1"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In this way, using the rule of product there are </a:t>
            </a:r>
            <a:r>
              <a:rPr lang="en-US" altLang="zh-TW" i="1" dirty="0">
                <a:cs typeface="Times New Roman" panose="02020603050405020304" pitchFamily="18" charset="0"/>
                <a:sym typeface="Symbol" panose="05050102010706020507" pitchFamily="18" charset="2"/>
              </a:rPr>
              <a:t>n</a:t>
            </a:r>
            <a:r>
              <a:rPr lang="en-US" altLang="zh-TW" i="1" baseline="30000" dirty="0">
                <a:cs typeface="Times New Roman" panose="02020603050405020304" pitchFamily="18" charset="0"/>
                <a:sym typeface="Symbol" panose="05050102010706020507" pitchFamily="18" charset="2"/>
              </a:rPr>
              <a:t>m</a:t>
            </a:r>
            <a:r>
              <a:rPr lang="en-US" altLang="zh-TW" dirty="0">
                <a:cs typeface="Times New Roman" panose="02020603050405020304" pitchFamily="18" charset="0"/>
                <a:sym typeface="Symbol" panose="05050102010706020507" pitchFamily="18" charset="2"/>
              </a:rPr>
              <a:t>=</a:t>
            </a:r>
            <a:r>
              <a:rPr lang="en-US" altLang="zh-TW" dirty="0">
                <a:cs typeface="Times New Roman" panose="02020603050405020304" pitchFamily="18" charset="0"/>
              </a:rPr>
              <a:t>|</a:t>
            </a:r>
            <a:r>
              <a:rPr lang="en-US" altLang="zh-TW" i="1" dirty="0">
                <a:cs typeface="Times New Roman" panose="02020603050405020304" pitchFamily="18" charset="0"/>
              </a:rPr>
              <a:t>B</a:t>
            </a:r>
            <a:r>
              <a:rPr lang="en-US" altLang="zh-TW" dirty="0">
                <a:cs typeface="Times New Roman" panose="02020603050405020304" pitchFamily="18" charset="0"/>
              </a:rPr>
              <a:t>|</a:t>
            </a:r>
            <a:r>
              <a:rPr lang="en-US" altLang="zh-TW" baseline="30000" dirty="0">
                <a:cs typeface="Times New Roman" panose="02020603050405020304" pitchFamily="18" charset="0"/>
              </a:rPr>
              <a:t>|</a:t>
            </a:r>
            <a:r>
              <a:rPr lang="en-US" altLang="zh-TW" i="1" baseline="30000" dirty="0">
                <a:cs typeface="Times New Roman" panose="02020603050405020304" pitchFamily="18" charset="0"/>
              </a:rPr>
              <a:t>A</a:t>
            </a:r>
            <a:r>
              <a:rPr lang="en-US" altLang="zh-TW" baseline="30000" dirty="0">
                <a:cs typeface="Times New Roman" panose="02020603050405020304" pitchFamily="18" charset="0"/>
              </a:rPr>
              <a:t>|</a:t>
            </a:r>
            <a:r>
              <a:rPr lang="en-US" altLang="zh-TW" dirty="0">
                <a:cs typeface="Times New Roman" panose="02020603050405020304" pitchFamily="18" charset="0"/>
              </a:rPr>
              <a:t> functions from </a:t>
            </a:r>
            <a:r>
              <a:rPr lang="en-US" altLang="zh-TW" i="1" dirty="0"/>
              <a:t>A</a:t>
            </a:r>
            <a:r>
              <a:rPr lang="en-US" altLang="zh-TW" dirty="0"/>
              <a:t> to </a:t>
            </a:r>
            <a:r>
              <a:rPr lang="en-US" altLang="zh-TW" i="1" dirty="0"/>
              <a:t>B</a:t>
            </a:r>
            <a:r>
              <a:rPr lang="en-US" altLang="zh-TW" dirty="0"/>
              <a:t>.</a:t>
            </a:r>
            <a:endParaRPr lang="en-US" altLang="zh-TW" i="1" dirty="0"/>
          </a:p>
          <a:p>
            <a:endParaRPr lang="zh-TW" altLang="en-US" dirty="0"/>
          </a:p>
        </p:txBody>
      </p:sp>
      <p:sp>
        <p:nvSpPr>
          <p:cNvPr id="4" name="投影片編號版面配置區 3">
            <a:extLst>
              <a:ext uri="{FF2B5EF4-FFF2-40B4-BE49-F238E27FC236}">
                <a16:creationId xmlns:a16="http://schemas.microsoft.com/office/drawing/2014/main" id="{DF701718-E2D0-4677-A9C8-0C49090A37F9}"/>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E06BC2F-0AD0-4735-95C4-725E0D9CE11D}" type="slidenum">
              <a:rPr lang="zh-TW" altLang="en-US">
                <a:ea typeface="標楷體" panose="03000509000000000000" pitchFamily="65" charset="-120"/>
              </a:rPr>
              <a:pPr/>
              <a:t>16</a:t>
            </a:fld>
            <a:endParaRPr lang="en-US" altLang="zh-TW">
              <a:ea typeface="標楷體" panose="03000509000000000000" pitchFamily="65" charset="-12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a:extLst>
              <a:ext uri="{FF2B5EF4-FFF2-40B4-BE49-F238E27FC236}">
                <a16:creationId xmlns:a16="http://schemas.microsoft.com/office/drawing/2014/main" id="{E5DFC1D1-83A9-44A8-8026-CC6B81864EDD}"/>
              </a:ext>
            </a:extLst>
          </p:cNvPr>
          <p:cNvSpPr>
            <a:spLocks noGrp="1" noChangeArrowheads="1"/>
          </p:cNvSpPr>
          <p:nvPr>
            <p:ph type="title"/>
          </p:nvPr>
        </p:nvSpPr>
        <p:spPr/>
        <p:txBody>
          <a:bodyPr/>
          <a:lstStyle/>
          <a:p>
            <a:r>
              <a:rPr lang="en-US" altLang="zh-TW" sz="3200"/>
              <a:t>Injective (1/2)</a:t>
            </a:r>
            <a:endParaRPr lang="zh-TW" altLang="en-US" sz="3200"/>
          </a:p>
        </p:txBody>
      </p:sp>
      <p:sp>
        <p:nvSpPr>
          <p:cNvPr id="21507" name="內容版面配置區 2">
            <a:extLst>
              <a:ext uri="{FF2B5EF4-FFF2-40B4-BE49-F238E27FC236}">
                <a16:creationId xmlns:a16="http://schemas.microsoft.com/office/drawing/2014/main" id="{1E13177C-CDCF-4E9A-A014-79DF881390EB}"/>
              </a:ext>
            </a:extLst>
          </p:cNvPr>
          <p:cNvSpPr>
            <a:spLocks noGrp="1" noChangeArrowheads="1"/>
          </p:cNvSpPr>
          <p:nvPr>
            <p:ph idx="1"/>
          </p:nvPr>
        </p:nvSpPr>
        <p:spPr>
          <a:xfrm>
            <a:off x="457200" y="1125538"/>
            <a:ext cx="8362950" cy="5000625"/>
          </a:xfrm>
        </p:spPr>
        <p:txBody>
          <a:bodyPr/>
          <a:lstStyle/>
          <a:p>
            <a:r>
              <a:rPr lang="en-US" altLang="zh-TW" b="1" dirty="0"/>
              <a:t>Definition 5.5:</a:t>
            </a:r>
            <a:r>
              <a:rPr lang="en-US" altLang="zh-TW" dirty="0"/>
              <a:t> A function </a:t>
            </a:r>
            <a:r>
              <a:rPr lang="en-US" altLang="zh-TW" dirty="0">
                <a:cs typeface="Times New Roman" panose="02020603050405020304" pitchFamily="18" charset="0"/>
              </a:rPr>
              <a:t>ƒ:</a:t>
            </a:r>
            <a:r>
              <a:rPr lang="en-US" altLang="zh-TW" i="1" dirty="0">
                <a:cs typeface="Times New Roman" panose="02020603050405020304" pitchFamily="18" charset="0"/>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is called</a:t>
            </a:r>
            <a:r>
              <a:rPr lang="en-US" altLang="zh-TW" i="1" dirty="0">
                <a:cs typeface="Times New Roman" panose="02020603050405020304" pitchFamily="18" charset="0"/>
                <a:sym typeface="Symbol" panose="05050102010706020507" pitchFamily="18" charset="2"/>
              </a:rPr>
              <a:t> one</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to</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one</a:t>
            </a:r>
            <a:r>
              <a:rPr lang="en-US" altLang="zh-TW" dirty="0">
                <a:cs typeface="Times New Roman" panose="02020603050405020304" pitchFamily="18" charset="0"/>
                <a:sym typeface="Symbol" panose="05050102010706020507" pitchFamily="18" charset="2"/>
              </a:rPr>
              <a:t>, or </a:t>
            </a:r>
            <a:r>
              <a:rPr lang="en-US" altLang="zh-TW" i="1" dirty="0">
                <a:solidFill>
                  <a:srgbClr val="0000FF"/>
                </a:solidFill>
                <a:cs typeface="Times New Roman" panose="02020603050405020304" pitchFamily="18" charset="0"/>
                <a:sym typeface="Symbol" panose="05050102010706020507" pitchFamily="18" charset="2"/>
              </a:rPr>
              <a:t>injective</a:t>
            </a:r>
            <a:r>
              <a:rPr lang="en-US" altLang="zh-TW" dirty="0">
                <a:cs typeface="Times New Roman" panose="02020603050405020304" pitchFamily="18" charset="0"/>
                <a:sym typeface="Symbol" panose="05050102010706020507" pitchFamily="18" charset="2"/>
              </a:rPr>
              <a:t>, if each element of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appears at most once as the image of an element of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p>
          <a:p>
            <a:endParaRPr lang="en-US" altLang="zh-TW" dirty="0">
              <a:cs typeface="Times New Roman" panose="02020603050405020304" pitchFamily="18" charset="0"/>
              <a:sym typeface="Symbol" panose="05050102010706020507" pitchFamily="18" charset="2"/>
            </a:endParaRPr>
          </a:p>
          <a:p>
            <a:endParaRPr lang="en-US" altLang="zh-TW" dirty="0">
              <a:cs typeface="Times New Roman" panose="02020603050405020304" pitchFamily="18" charset="0"/>
              <a:sym typeface="Symbol" panose="05050102010706020507" pitchFamily="18" charset="2"/>
            </a:endParaRPr>
          </a:p>
          <a:p>
            <a:r>
              <a:rPr lang="en-US" altLang="zh-TW" b="1" dirty="0">
                <a:sym typeface="Symbol" panose="05050102010706020507" pitchFamily="18" charset="2"/>
              </a:rPr>
              <a:t>Example 5.14: </a:t>
            </a:r>
            <a:r>
              <a:rPr lang="en-US" altLang="zh-TW" dirty="0">
                <a:ea typeface="AR MingtiM GB" pitchFamily="49" charset="-122"/>
                <a:sym typeface="Symbol" panose="05050102010706020507" pitchFamily="18" charset="2"/>
              </a:rPr>
              <a:t>Let </a:t>
            </a:r>
            <a:r>
              <a:rPr lang="en-US" altLang="zh-TW" i="1" dirty="0">
                <a:ea typeface="AR MingtiM GB" pitchFamily="49" charset="-122"/>
                <a:sym typeface="Symbol" panose="05050102010706020507" pitchFamily="18" charset="2"/>
              </a:rPr>
              <a:t>A</a:t>
            </a:r>
            <a:r>
              <a:rPr lang="en-US" altLang="zh-TW" dirty="0">
                <a:ea typeface="AR MingtiM GB" pitchFamily="49" charset="-122"/>
                <a:sym typeface="Symbol" panose="05050102010706020507" pitchFamily="18" charset="2"/>
              </a:rPr>
              <a:t>=</a:t>
            </a:r>
            <a:r>
              <a:rPr lang="en-US" altLang="zh-TW" dirty="0">
                <a:cs typeface="Times New Roman" panose="02020603050405020304" pitchFamily="18" charset="0"/>
                <a:sym typeface="Symbol" panose="05050102010706020507" pitchFamily="18" charset="2"/>
              </a:rPr>
              <a:t>{1, 2, 3} and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={1, 2, 3, 4, 5}. The function </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={(1, 1), (2, 3), (3, 4)} is a one-to-one function from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to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g</a:t>
            </a:r>
            <a:r>
              <a:rPr lang="en-US" altLang="zh-TW" dirty="0">
                <a:cs typeface="Times New Roman" panose="02020603050405020304" pitchFamily="18" charset="0"/>
                <a:sym typeface="Symbol" panose="05050102010706020507" pitchFamily="18" charset="2"/>
              </a:rPr>
              <a:t>={(1, 1), (2, 3), (3, 3)} </a:t>
            </a:r>
            <a:r>
              <a:rPr lang="en-US" altLang="zh-TW" dirty="0">
                <a:ea typeface="AR MingtiM GB" pitchFamily="49" charset="-122"/>
                <a:sym typeface="Symbol" panose="05050102010706020507" pitchFamily="18" charset="2"/>
              </a:rPr>
              <a:t>is a function from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to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but it fails to be one-to-one because </a:t>
            </a:r>
            <a:r>
              <a:rPr lang="en-US" altLang="zh-TW" i="1" dirty="0">
                <a:cs typeface="Times New Roman" panose="02020603050405020304" pitchFamily="18" charset="0"/>
                <a:sym typeface="Symbol" panose="05050102010706020507" pitchFamily="18" charset="2"/>
              </a:rPr>
              <a:t>g</a:t>
            </a:r>
            <a:r>
              <a:rPr lang="en-US" altLang="zh-TW" dirty="0">
                <a:cs typeface="Times New Roman" panose="02020603050405020304" pitchFamily="18" charset="0"/>
                <a:sym typeface="Symbol" panose="05050102010706020507" pitchFamily="18" charset="2"/>
              </a:rPr>
              <a:t>(2)=</a:t>
            </a:r>
            <a:r>
              <a:rPr lang="en-US" altLang="zh-TW" i="1" dirty="0">
                <a:cs typeface="Times New Roman" panose="02020603050405020304" pitchFamily="18" charset="0"/>
                <a:sym typeface="Symbol" panose="05050102010706020507" pitchFamily="18" charset="2"/>
              </a:rPr>
              <a:t>g</a:t>
            </a:r>
            <a:r>
              <a:rPr lang="en-US" altLang="zh-TW" dirty="0">
                <a:cs typeface="Times New Roman" panose="02020603050405020304" pitchFamily="18" charset="0"/>
                <a:sym typeface="Symbol" panose="05050102010706020507" pitchFamily="18" charset="2"/>
              </a:rPr>
              <a:t>(3) but 23.</a:t>
            </a:r>
            <a:endParaRPr lang="en-US" altLang="zh-TW" i="1" dirty="0">
              <a:cs typeface="Times New Roman" panose="02020603050405020304" pitchFamily="18" charset="0"/>
              <a:sym typeface="Symbol" panose="05050102010706020507" pitchFamily="18" charset="2"/>
            </a:endParaRPr>
          </a:p>
          <a:p>
            <a:endParaRPr lang="en-US" altLang="zh-TW" dirty="0">
              <a:cs typeface="Times New Roman" panose="02020603050405020304" pitchFamily="18" charset="0"/>
              <a:sym typeface="Symbol" panose="05050102010706020507" pitchFamily="18" charset="2"/>
            </a:endParaRPr>
          </a:p>
          <a:p>
            <a:endParaRPr lang="zh-TW" altLang="en-US" dirty="0"/>
          </a:p>
        </p:txBody>
      </p:sp>
      <p:sp>
        <p:nvSpPr>
          <p:cNvPr id="4" name="投影片編號版面配置區 3">
            <a:extLst>
              <a:ext uri="{FF2B5EF4-FFF2-40B4-BE49-F238E27FC236}">
                <a16:creationId xmlns:a16="http://schemas.microsoft.com/office/drawing/2014/main" id="{62A6091A-337A-40A8-9C7A-28CBFE50D2B5}"/>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CEF3AEC4-AF34-4EA4-8FF2-41648B6165E0}" type="slidenum">
              <a:rPr lang="zh-TW" altLang="en-US">
                <a:ea typeface="標楷體" panose="03000509000000000000" pitchFamily="65" charset="-120"/>
              </a:rPr>
              <a:pPr/>
              <a:t>17</a:t>
            </a:fld>
            <a:endParaRPr lang="en-US" altLang="zh-TW">
              <a:ea typeface="標楷體" panose="03000509000000000000" pitchFamily="65"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1">
            <a:extLst>
              <a:ext uri="{FF2B5EF4-FFF2-40B4-BE49-F238E27FC236}">
                <a16:creationId xmlns:a16="http://schemas.microsoft.com/office/drawing/2014/main" id="{D40E6C5A-8EAB-42CC-A1C5-340C9E95DCF5}"/>
              </a:ext>
            </a:extLst>
          </p:cNvPr>
          <p:cNvSpPr>
            <a:spLocks noGrp="1" noChangeArrowheads="1"/>
          </p:cNvSpPr>
          <p:nvPr>
            <p:ph type="title"/>
          </p:nvPr>
        </p:nvSpPr>
        <p:spPr/>
        <p:txBody>
          <a:bodyPr/>
          <a:lstStyle/>
          <a:p>
            <a:r>
              <a:rPr lang="en-US" altLang="zh-TW" sz="3200"/>
              <a:t>Injective (2/2)</a:t>
            </a:r>
            <a:endParaRPr lang="zh-TW" altLang="en-US" sz="3200"/>
          </a:p>
        </p:txBody>
      </p:sp>
      <mc:AlternateContent xmlns:mc="http://schemas.openxmlformats.org/markup-compatibility/2006" xmlns:a14="http://schemas.microsoft.com/office/drawing/2010/main">
        <mc:Choice Requires="a14">
          <p:sp>
            <p:nvSpPr>
              <p:cNvPr id="22531" name="內容版面配置區 2">
                <a:extLst>
                  <a:ext uri="{FF2B5EF4-FFF2-40B4-BE49-F238E27FC236}">
                    <a16:creationId xmlns:a16="http://schemas.microsoft.com/office/drawing/2014/main" id="{5A4775E4-8A36-4F43-B512-5C978FBC2501}"/>
                  </a:ext>
                </a:extLst>
              </p:cNvPr>
              <p:cNvSpPr>
                <a:spLocks noGrp="1" noChangeArrowheads="1"/>
              </p:cNvSpPr>
              <p:nvPr>
                <p:ph idx="1"/>
              </p:nvPr>
            </p:nvSpPr>
            <p:spPr>
              <a:xfrm>
                <a:off x="457200" y="1125538"/>
                <a:ext cx="8229599" cy="5000625"/>
              </a:xfrm>
            </p:spPr>
            <p:txBody>
              <a:bodyPr/>
              <a:lstStyle/>
              <a:p>
                <a:r>
                  <a:rPr lang="en-US" altLang="zh-TW" dirty="0"/>
                  <a:t>With </a:t>
                </a:r>
                <a:r>
                  <a:rPr lang="en-US" altLang="zh-TW" i="1" dirty="0"/>
                  <a:t>A</a:t>
                </a:r>
                <a:r>
                  <a:rPr lang="en-US" altLang="zh-TW" dirty="0"/>
                  <a:t>=</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baseline="-25000" dirty="0">
                    <a:cs typeface="Times New Roman" panose="02020603050405020304" pitchFamily="18" charset="0"/>
                  </a:rPr>
                  <a:t>2</a:t>
                </a: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baseline="-25000" dirty="0">
                    <a:cs typeface="Times New Roman" panose="02020603050405020304" pitchFamily="18" charset="0"/>
                  </a:rPr>
                  <a:t>3</a:t>
                </a: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i="1" baseline="-25000" dirty="0">
                    <a:cs typeface="Times New Roman" panose="02020603050405020304" pitchFamily="18" charset="0"/>
                  </a:rPr>
                  <a:t>m</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dirty="0">
                    <a:cs typeface="Times New Roman" panose="02020603050405020304" pitchFamily="18" charset="0"/>
                  </a:rPr>
                  <a:t>={</a:t>
                </a:r>
                <a:r>
                  <a:rPr lang="en-US" altLang="zh-TW" i="1" dirty="0">
                    <a:cs typeface="Times New Roman" panose="02020603050405020304" pitchFamily="18" charset="0"/>
                  </a:rPr>
                  <a:t>b</a:t>
                </a:r>
                <a:r>
                  <a:rPr lang="en-US" altLang="zh-TW" baseline="-25000" dirty="0">
                    <a:cs typeface="Times New Roman" panose="02020603050405020304" pitchFamily="18" charset="0"/>
                  </a:rPr>
                  <a:t>1</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baseline="-25000" dirty="0">
                    <a:cs typeface="Times New Roman" panose="02020603050405020304" pitchFamily="18" charset="0"/>
                  </a:rPr>
                  <a:t>2</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baseline="-25000" dirty="0">
                    <a:cs typeface="Times New Roman" panose="02020603050405020304" pitchFamily="18" charset="0"/>
                  </a:rPr>
                  <a:t>3</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i="1" baseline="-25000" dirty="0">
                    <a:cs typeface="Times New Roman" panose="02020603050405020304" pitchFamily="18" charset="0"/>
                  </a:rPr>
                  <a:t>n</a:t>
                </a:r>
                <a:r>
                  <a:rPr lang="en-US" altLang="zh-TW" dirty="0">
                    <a:cs typeface="Times New Roman" panose="02020603050405020304" pitchFamily="18" charset="0"/>
                  </a:rPr>
                  <a:t>}, and </a:t>
                </a:r>
                <a:r>
                  <a:rPr lang="en-US" altLang="zh-TW" i="1" dirty="0" err="1">
                    <a:cs typeface="Times New Roman" panose="02020603050405020304" pitchFamily="18" charset="0"/>
                  </a:rPr>
                  <a:t>m</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 a one-to-one function </a:t>
                </a:r>
                <a:r>
                  <a:rPr lang="en-US" altLang="zh-TW" dirty="0">
                    <a:cs typeface="Times New Roman" panose="02020603050405020304" pitchFamily="18" charset="0"/>
                  </a:rPr>
                  <a:t>ƒ:</a:t>
                </a:r>
                <a:r>
                  <a:rPr lang="en-US" altLang="zh-TW" i="1" dirty="0">
                    <a:cs typeface="Times New Roman" panose="02020603050405020304" pitchFamily="18" charset="0"/>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has the form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3</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3</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i="1" baseline="-25000" dirty="0">
                    <a:cs typeface="Times New Roman" panose="02020603050405020304" pitchFamily="18" charset="0"/>
                    <a:sym typeface="Symbol" panose="05050102010706020507" pitchFamily="18" charset="2"/>
                  </a:rPr>
                  <a:t>m</a:t>
                </a:r>
                <a:r>
                  <a:rPr lang="en-US" altLang="zh-TW" dirty="0">
                    <a:cs typeface="Times New Roman" panose="02020603050405020304" pitchFamily="18" charset="0"/>
                    <a:sym typeface="Symbol" panose="05050102010706020507" pitchFamily="18" charset="2"/>
                  </a:rPr>
                  <a:t>, </a:t>
                </a:r>
                <a:r>
                  <a:rPr lang="en-US" altLang="zh-TW" i="1" dirty="0" err="1">
                    <a:cs typeface="Times New Roman" panose="02020603050405020304" pitchFamily="18" charset="0"/>
                    <a:sym typeface="Symbol" panose="05050102010706020507" pitchFamily="18" charset="2"/>
                  </a:rPr>
                  <a:t>x</a:t>
                </a:r>
                <a:r>
                  <a:rPr lang="en-US" altLang="zh-TW" i="1" baseline="-25000" dirty="0" err="1">
                    <a:cs typeface="Times New Roman" panose="02020603050405020304" pitchFamily="18" charset="0"/>
                    <a:sym typeface="Symbol" panose="05050102010706020507" pitchFamily="18" charset="2"/>
                  </a:rPr>
                  <a:t>m</a:t>
                </a:r>
                <a:r>
                  <a:rPr lang="en-US" altLang="zh-TW" dirty="0">
                    <a:cs typeface="Times New Roman" panose="02020603050405020304" pitchFamily="18" charset="0"/>
                    <a:sym typeface="Symbol" panose="05050102010706020507" pitchFamily="18" charset="2"/>
                  </a:rPr>
                  <a:t>)}, where there are </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 choices for </a:t>
                </a:r>
                <a:r>
                  <a:rPr lang="en-US" altLang="zh-TW" i="1"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(that is, any element of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-1 choices for </a:t>
                </a:r>
                <a:r>
                  <a:rPr lang="en-US" altLang="zh-TW" i="1"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(that is, any element of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except the one chosen for </a:t>
                </a:r>
                <a:r>
                  <a:rPr lang="en-US" altLang="zh-TW" i="1"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-2 choices for </a:t>
                </a:r>
                <a:r>
                  <a:rPr lang="en-US" altLang="zh-TW" i="1" dirty="0">
                    <a:cs typeface="Times New Roman" panose="02020603050405020304" pitchFamily="18" charset="0"/>
                    <a:sym typeface="Symbol" panose="05050102010706020507" pitchFamily="18" charset="2"/>
                  </a:rPr>
                  <a:t>x</a:t>
                </a:r>
                <a:r>
                  <a:rPr lang="en-US" altLang="zh-TW" baseline="-25000" dirty="0">
                    <a:cs typeface="Times New Roman" panose="02020603050405020304" pitchFamily="18" charset="0"/>
                    <a:sym typeface="Symbol" panose="05050102010706020507" pitchFamily="18" charset="2"/>
                  </a:rPr>
                  <a:t>3</a:t>
                </a:r>
                <a:r>
                  <a:rPr lang="en-US" altLang="zh-TW" dirty="0">
                    <a:cs typeface="Times New Roman" panose="02020603050405020304" pitchFamily="18" charset="0"/>
                    <a:sym typeface="Symbol" panose="05050102010706020507" pitchFamily="18" charset="2"/>
                  </a:rPr>
                  <a:t>, and so on, finishing with </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m</a:t>
                </a:r>
                <a:r>
                  <a:rPr lang="en-US" altLang="zh-TW" dirty="0">
                    <a:cs typeface="Times New Roman" panose="02020603050405020304" pitchFamily="18" charset="0"/>
                    <a:sym typeface="Symbol" panose="05050102010706020507" pitchFamily="18" charset="2"/>
                  </a:rPr>
                  <a:t>-1)=</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m+</a:t>
                </a:r>
                <a:r>
                  <a:rPr lang="en-US" altLang="zh-TW" dirty="0">
                    <a:cs typeface="Times New Roman" panose="02020603050405020304" pitchFamily="18" charset="0"/>
                    <a:sym typeface="Symbol" panose="05050102010706020507" pitchFamily="18" charset="2"/>
                  </a:rPr>
                  <a:t>1 choices for </a:t>
                </a:r>
                <a:r>
                  <a:rPr lang="en-US" altLang="zh-TW" i="1" dirty="0" err="1">
                    <a:cs typeface="Times New Roman" panose="02020603050405020304" pitchFamily="18" charset="0"/>
                    <a:sym typeface="Symbol" panose="05050102010706020507" pitchFamily="18" charset="2"/>
                  </a:rPr>
                  <a:t>x</a:t>
                </a:r>
                <a:r>
                  <a:rPr lang="en-US" altLang="zh-TW" i="1" baseline="-25000" dirty="0" err="1">
                    <a:cs typeface="Times New Roman" panose="02020603050405020304" pitchFamily="18" charset="0"/>
                    <a:sym typeface="Symbol" panose="05050102010706020507" pitchFamily="18" charset="2"/>
                  </a:rPr>
                  <a:t>m</a:t>
                </a:r>
                <a:r>
                  <a:rPr lang="en-US" altLang="zh-TW" i="1"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By the rule of product, the number of one-to-one Functions from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to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is </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-1)(</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-2)…(</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m</a:t>
                </a:r>
                <a:r>
                  <a:rPr lang="en-US" altLang="zh-TW" dirty="0">
                    <a:cs typeface="Times New Roman" panose="02020603050405020304" pitchFamily="18" charset="0"/>
                    <a:sym typeface="Symbol" panose="05050102010706020507" pitchFamily="18" charset="2"/>
                  </a:rPr>
                  <a:t>+1)=</a:t>
                </a:r>
                <a14:m>
                  <m:oMath xmlns:m="http://schemas.openxmlformats.org/officeDocument/2006/math">
                    <m:f>
                      <m:fPr>
                        <m:ctrlPr>
                          <a:rPr lang="en-US" altLang="zh-TW" i="1" smtClean="0">
                            <a:latin typeface="Cambria Math" panose="02040503050406030204" pitchFamily="18" charset="0"/>
                            <a:cs typeface="Times New Roman" panose="02020603050405020304" pitchFamily="18" charset="0"/>
                            <a:sym typeface="Symbol" panose="05050102010706020507" pitchFamily="18" charset="2"/>
                          </a:rPr>
                        </m:ctrlPr>
                      </m:fPr>
                      <m:num>
                        <m:r>
                          <a:rPr lang="en-US" altLang="zh-TW" b="0" i="1" smtClean="0">
                            <a:latin typeface="Cambria Math" panose="02040503050406030204" pitchFamily="18" charset="0"/>
                            <a:cs typeface="Times New Roman" panose="02020603050405020304" pitchFamily="18" charset="0"/>
                            <a:sym typeface="Symbol" panose="05050102010706020507" pitchFamily="18" charset="2"/>
                          </a:rPr>
                          <m:t>𝑛</m:t>
                        </m:r>
                        <m:r>
                          <a:rPr lang="en-US" altLang="zh-TW" b="0" i="1" smtClean="0">
                            <a:latin typeface="Cambria Math" panose="02040503050406030204" pitchFamily="18" charset="0"/>
                            <a:cs typeface="Times New Roman" panose="02020603050405020304" pitchFamily="18" charset="0"/>
                            <a:sym typeface="Symbol" panose="05050102010706020507" pitchFamily="18" charset="2"/>
                          </a:rPr>
                          <m:t>!</m:t>
                        </m:r>
                      </m:num>
                      <m:den>
                        <m:d>
                          <m:dPr>
                            <m:ctrlPr>
                              <a:rPr lang="en-US" altLang="zh-TW" b="0" i="1" smtClean="0">
                                <a:latin typeface="Cambria Math" panose="02040503050406030204" pitchFamily="18" charset="0"/>
                                <a:cs typeface="Times New Roman" panose="02020603050405020304" pitchFamily="18" charset="0"/>
                                <a:sym typeface="Symbol" panose="05050102010706020507" pitchFamily="18" charset="2"/>
                              </a:rPr>
                            </m:ctrlPr>
                          </m:dPr>
                          <m:e>
                            <m:r>
                              <a:rPr lang="en-US" altLang="zh-TW" b="0" i="1" smtClean="0">
                                <a:latin typeface="Cambria Math" panose="02040503050406030204" pitchFamily="18" charset="0"/>
                                <a:cs typeface="Times New Roman" panose="02020603050405020304" pitchFamily="18" charset="0"/>
                                <a:sym typeface="Symbol" panose="05050102010706020507" pitchFamily="18" charset="2"/>
                              </a:rPr>
                              <m:t>𝑛</m:t>
                            </m:r>
                            <m:r>
                              <a:rPr lang="en-US" altLang="zh-TW" b="0" i="1" smtClean="0">
                                <a:latin typeface="Cambria Math" panose="02040503050406030204" pitchFamily="18" charset="0"/>
                                <a:cs typeface="Times New Roman" panose="02020603050405020304" pitchFamily="18" charset="0"/>
                                <a:sym typeface="Symbol" panose="05050102010706020507" pitchFamily="18" charset="2"/>
                              </a:rPr>
                              <m:t>−</m:t>
                            </m:r>
                            <m:r>
                              <a:rPr lang="en-US" altLang="zh-TW" b="0" i="1" smtClean="0">
                                <a:latin typeface="Cambria Math" panose="02040503050406030204" pitchFamily="18" charset="0"/>
                                <a:cs typeface="Times New Roman" panose="02020603050405020304" pitchFamily="18" charset="0"/>
                                <a:sym typeface="Symbol" panose="05050102010706020507" pitchFamily="18" charset="2"/>
                              </a:rPr>
                              <m:t>𝑚</m:t>
                            </m:r>
                          </m:e>
                        </m:d>
                        <m:r>
                          <a:rPr lang="en-US" altLang="zh-TW" b="0" i="1" smtClean="0">
                            <a:latin typeface="Cambria Math" panose="02040503050406030204" pitchFamily="18" charset="0"/>
                            <a:cs typeface="Times New Roman" panose="02020603050405020304" pitchFamily="18" charset="0"/>
                            <a:sym typeface="Symbol" panose="05050102010706020507" pitchFamily="18" charset="2"/>
                          </a:rPr>
                          <m:t>!</m:t>
                        </m:r>
                      </m:den>
                    </m:f>
                  </m:oMath>
                </a14:m>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P</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m</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P</a:t>
                </a:r>
                <a:r>
                  <a:rPr lang="en-US" altLang="zh-TW" dirty="0">
                    <a:cs typeface="Times New Roman" panose="02020603050405020304" pitchFamily="18" charset="0"/>
                    <a:sym typeface="Symbol" panose="05050102010706020507" pitchFamily="18" charset="2"/>
                  </a:rPr>
                  <a:t>(</a:t>
                </a:r>
                <a:r>
                  <a:rPr lang="en-US" altLang="zh-TW" dirty="0">
                    <a:cs typeface="Times New Roman" panose="02020603050405020304" pitchFamily="18" charset="0"/>
                  </a:rPr>
                  <a:t>|</a:t>
                </a:r>
                <a:r>
                  <a:rPr lang="en-US" altLang="zh-TW" i="1" dirty="0">
                    <a:cs typeface="Times New Roman" panose="02020603050405020304" pitchFamily="18" charset="0"/>
                  </a:rPr>
                  <a:t>B</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rPr>
                  <a:t>|).</a:t>
                </a:r>
                <a:endParaRPr lang="en-US" altLang="zh-TW" dirty="0"/>
              </a:p>
              <a:p>
                <a:endParaRPr lang="zh-TW" altLang="en-US" dirty="0"/>
              </a:p>
            </p:txBody>
          </p:sp>
        </mc:Choice>
        <mc:Fallback xmlns="">
          <p:sp>
            <p:nvSpPr>
              <p:cNvPr id="22531" name="內容版面配置區 2">
                <a:extLst>
                  <a:ext uri="{FF2B5EF4-FFF2-40B4-BE49-F238E27FC236}">
                    <a16:creationId xmlns:a16="http://schemas.microsoft.com/office/drawing/2014/main" id="{5A4775E4-8A36-4F43-B512-5C978FBC2501}"/>
                  </a:ext>
                </a:extLst>
              </p:cNvPr>
              <p:cNvSpPr>
                <a:spLocks noGrp="1" noRot="1" noChangeAspect="1" noMove="1" noResize="1" noEditPoints="1" noAdjustHandles="1" noChangeArrowheads="1" noChangeShapeType="1" noTextEdit="1"/>
              </p:cNvSpPr>
              <p:nvPr>
                <p:ph idx="1"/>
              </p:nvPr>
            </p:nvSpPr>
            <p:spPr>
              <a:xfrm>
                <a:off x="457200" y="1125538"/>
                <a:ext cx="8229599" cy="5000625"/>
              </a:xfrm>
              <a:blipFill>
                <a:blip r:embed="rId2"/>
                <a:stretch>
                  <a:fillRect l="-1333" t="-1341" r="-222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8ECB2CE-EED5-47D1-AC9B-9D619EA342A2}"/>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8337A29-4F90-4D57-BB4F-4E616869CD37}" type="slidenum">
              <a:rPr lang="zh-TW" altLang="en-US">
                <a:ea typeface="標楷體" panose="03000509000000000000" pitchFamily="65" charset="-120"/>
              </a:rPr>
              <a:pPr/>
              <a:t>18</a:t>
            </a:fld>
            <a:endParaRPr lang="en-US" altLang="zh-TW">
              <a:ea typeface="標楷體" panose="03000509000000000000" pitchFamily="65"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a:extLst>
              <a:ext uri="{FF2B5EF4-FFF2-40B4-BE49-F238E27FC236}">
                <a16:creationId xmlns:a16="http://schemas.microsoft.com/office/drawing/2014/main" id="{DBEC2D85-50D2-49DB-919C-18819C866FAC}"/>
              </a:ext>
            </a:extLst>
          </p:cNvPr>
          <p:cNvSpPr>
            <a:spLocks noGrp="1" noChangeArrowheads="1"/>
          </p:cNvSpPr>
          <p:nvPr>
            <p:ph type="title"/>
          </p:nvPr>
        </p:nvSpPr>
        <p:spPr/>
        <p:txBody>
          <a:bodyPr/>
          <a:lstStyle/>
          <a:p>
            <a:r>
              <a:rPr lang="en-US" altLang="zh-TW" sz="3200"/>
              <a:t>Image (1/2)</a:t>
            </a:r>
            <a:endParaRPr lang="zh-TW" altLang="en-US" sz="3200"/>
          </a:p>
        </p:txBody>
      </p:sp>
      <p:sp>
        <p:nvSpPr>
          <p:cNvPr id="23555" name="內容版面配置區 2">
            <a:extLst>
              <a:ext uri="{FF2B5EF4-FFF2-40B4-BE49-F238E27FC236}">
                <a16:creationId xmlns:a16="http://schemas.microsoft.com/office/drawing/2014/main" id="{B4AF8270-53A5-47EE-9093-3C8308B9FAD5}"/>
              </a:ext>
            </a:extLst>
          </p:cNvPr>
          <p:cNvSpPr>
            <a:spLocks noGrp="1" noChangeArrowheads="1"/>
          </p:cNvSpPr>
          <p:nvPr>
            <p:ph idx="1"/>
          </p:nvPr>
        </p:nvSpPr>
        <p:spPr>
          <a:xfrm>
            <a:off x="457200" y="1108075"/>
            <a:ext cx="8229600" cy="5000625"/>
          </a:xfrm>
        </p:spPr>
        <p:txBody>
          <a:bodyPr/>
          <a:lstStyle/>
          <a:p>
            <a:r>
              <a:rPr lang="en-US" altLang="zh-TW" b="1" dirty="0"/>
              <a:t>Definition 5.6:</a:t>
            </a:r>
            <a:r>
              <a:rPr lang="en-US" altLang="zh-TW" dirty="0"/>
              <a:t> If </a:t>
            </a:r>
            <a:r>
              <a:rPr lang="en-US" altLang="zh-TW" dirty="0">
                <a:cs typeface="Times New Roman" panose="02020603050405020304" pitchFamily="18" charset="0"/>
              </a:rPr>
              <a:t>ƒ:</a:t>
            </a:r>
            <a:r>
              <a:rPr lang="en-US" altLang="zh-TW" i="1" dirty="0">
                <a:cs typeface="Times New Roman" panose="02020603050405020304" pitchFamily="18" charset="0"/>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and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then              </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b</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B|b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for some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and </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is called the </a:t>
            </a:r>
            <a:r>
              <a:rPr lang="en-US" altLang="zh-TW" i="1" dirty="0">
                <a:solidFill>
                  <a:srgbClr val="0000FF"/>
                </a:solidFill>
                <a:cs typeface="Times New Roman" panose="02020603050405020304" pitchFamily="18" charset="0"/>
                <a:sym typeface="Symbol" panose="05050102010706020507" pitchFamily="18" charset="2"/>
              </a:rPr>
              <a:t>image</a:t>
            </a:r>
            <a:r>
              <a:rPr lang="en-US" altLang="zh-TW" i="1" dirty="0">
                <a:cs typeface="Times New Roman" panose="02020603050405020304" pitchFamily="18" charset="0"/>
                <a:sym typeface="Symbol" panose="05050102010706020507" pitchFamily="18" charset="2"/>
              </a:rPr>
              <a:t> of 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under f</a:t>
            </a:r>
            <a:r>
              <a:rPr lang="en-US" altLang="zh-TW" dirty="0">
                <a:cs typeface="Times New Roman" panose="02020603050405020304" pitchFamily="18" charset="0"/>
                <a:sym typeface="Symbol" panose="05050102010706020507" pitchFamily="18" charset="2"/>
              </a:rPr>
              <a:t> . </a:t>
            </a:r>
          </a:p>
          <a:p>
            <a:endParaRPr lang="en-US" altLang="zh-TW" dirty="0">
              <a:cs typeface="Times New Roman" panose="02020603050405020304" pitchFamily="18" charset="0"/>
              <a:sym typeface="Symbol" panose="05050102010706020507" pitchFamily="18" charset="2"/>
            </a:endParaRPr>
          </a:p>
          <a:p>
            <a:r>
              <a:rPr lang="en-US" altLang="zh-TW" b="1" dirty="0">
                <a:sym typeface="Symbol" panose="05050102010706020507" pitchFamily="18" charset="2"/>
              </a:rPr>
              <a:t>Example 5.15: </a:t>
            </a:r>
            <a:r>
              <a:rPr lang="en-US" altLang="zh-TW" dirty="0">
                <a:cs typeface="Times New Roman" panose="02020603050405020304" pitchFamily="18" charset="0"/>
                <a:sym typeface="Symbol" panose="05050102010706020507" pitchFamily="18" charset="2"/>
              </a:rPr>
              <a:t>For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={1, 2, 3, 4, 5} and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w</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z</a:t>
            </a:r>
            <a:r>
              <a:rPr lang="en-US" altLang="zh-TW" dirty="0">
                <a:cs typeface="Times New Roman" panose="02020603050405020304" pitchFamily="18" charset="0"/>
                <a:sym typeface="Symbol" panose="05050102010706020507" pitchFamily="18" charset="2"/>
              </a:rPr>
              <a:t>}, let </a:t>
            </a:r>
            <a:r>
              <a:rPr lang="en-US" altLang="zh-TW" dirty="0">
                <a:cs typeface="Times New Roman" panose="02020603050405020304" pitchFamily="18" charset="0"/>
              </a:rPr>
              <a:t>ƒ:</a:t>
            </a:r>
            <a:r>
              <a:rPr lang="en-US" altLang="zh-TW" i="1" dirty="0">
                <a:cs typeface="Times New Roman" panose="02020603050405020304" pitchFamily="18" charset="0"/>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 </a:t>
            </a:r>
            <a:r>
              <a:rPr lang="en-US" altLang="zh-TW" dirty="0">
                <a:cs typeface="Times New Roman" panose="02020603050405020304" pitchFamily="18" charset="0"/>
                <a:sym typeface="Symbol" panose="05050102010706020507" pitchFamily="18" charset="2"/>
              </a:rPr>
              <a:t>be given by </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={(1, </a:t>
            </a:r>
            <a:r>
              <a:rPr lang="en-US" altLang="zh-TW" i="1" dirty="0">
                <a:cs typeface="Times New Roman" panose="02020603050405020304" pitchFamily="18" charset="0"/>
                <a:sym typeface="Symbol" panose="05050102010706020507" pitchFamily="18" charset="2"/>
              </a:rPr>
              <a:t>w</a:t>
            </a:r>
            <a:r>
              <a:rPr lang="en-US" altLang="zh-TW" dirty="0">
                <a:cs typeface="Times New Roman" panose="02020603050405020304" pitchFamily="18" charset="0"/>
                <a:sym typeface="Symbol" panose="05050102010706020507" pitchFamily="18" charset="2"/>
              </a:rPr>
              <a:t>), (2,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(3,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(4,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 (5,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 Then for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={1},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={1, 2},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3</a:t>
            </a:r>
            <a:r>
              <a:rPr lang="en-US" altLang="zh-TW" dirty="0">
                <a:cs typeface="Times New Roman" panose="02020603050405020304" pitchFamily="18" charset="0"/>
                <a:sym typeface="Symbol" panose="05050102010706020507" pitchFamily="18" charset="2"/>
              </a:rPr>
              <a:t> ={1, 2, 3},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4</a:t>
            </a:r>
            <a:r>
              <a:rPr lang="en-US" altLang="zh-TW" dirty="0">
                <a:cs typeface="Times New Roman" panose="02020603050405020304" pitchFamily="18" charset="0"/>
                <a:sym typeface="Symbol" panose="05050102010706020507" pitchFamily="18" charset="2"/>
              </a:rPr>
              <a:t> = {2, 3}, and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5</a:t>
            </a:r>
            <a:r>
              <a:rPr lang="en-US" altLang="zh-TW" dirty="0">
                <a:cs typeface="Times New Roman" panose="02020603050405020304" pitchFamily="18" charset="0"/>
                <a:sym typeface="Symbol" panose="05050102010706020507" pitchFamily="18" charset="2"/>
              </a:rPr>
              <a:t> ={2, 3, 4, 5}, we find the following corresponding images under </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{1}}={</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=1}={</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(1)}={</a:t>
            </a:r>
            <a:r>
              <a:rPr lang="en-US" altLang="zh-TW" i="1" dirty="0">
                <a:cs typeface="Times New Roman" panose="02020603050405020304" pitchFamily="18" charset="0"/>
                <a:sym typeface="Symbol" panose="05050102010706020507" pitchFamily="18" charset="2"/>
              </a:rPr>
              <a:t>w</a:t>
            </a:r>
            <a:r>
              <a:rPr lang="en-US" altLang="zh-TW" dirty="0">
                <a:cs typeface="Times New Roman" panose="02020603050405020304" pitchFamily="18" charset="0"/>
                <a:sym typeface="Symbol" panose="05050102010706020507" pitchFamily="18" charset="2"/>
              </a:rPr>
              <a:t>};</a:t>
            </a:r>
          </a:p>
          <a:p>
            <a:endParaRPr lang="en-US" altLang="zh-TW" dirty="0">
              <a:cs typeface="Times New Roman" panose="02020603050405020304" pitchFamily="18" charset="0"/>
              <a:sym typeface="Symbol" panose="05050102010706020507" pitchFamily="18" charset="2"/>
            </a:endParaRPr>
          </a:p>
          <a:p>
            <a:endParaRPr lang="zh-TW" altLang="en-US" dirty="0"/>
          </a:p>
        </p:txBody>
      </p:sp>
      <p:sp>
        <p:nvSpPr>
          <p:cNvPr id="4" name="投影片編號版面配置區 3">
            <a:extLst>
              <a:ext uri="{FF2B5EF4-FFF2-40B4-BE49-F238E27FC236}">
                <a16:creationId xmlns:a16="http://schemas.microsoft.com/office/drawing/2014/main" id="{02B7BD20-7247-4A51-BFF8-89F8F20623C3}"/>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CB1E100-F0A5-4E95-B224-36ED8C9035B1}" type="slidenum">
              <a:rPr lang="zh-TW" altLang="en-US">
                <a:ea typeface="標楷體" panose="03000509000000000000" pitchFamily="65" charset="-120"/>
              </a:rPr>
              <a:pPr/>
              <a:t>19</a:t>
            </a:fld>
            <a:endParaRPr lang="en-US" altLang="zh-TW">
              <a:ea typeface="標楷體" panose="03000509000000000000" pitchFamily="65"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a:extLst>
              <a:ext uri="{FF2B5EF4-FFF2-40B4-BE49-F238E27FC236}">
                <a16:creationId xmlns:a16="http://schemas.microsoft.com/office/drawing/2014/main" id="{4F1FB25E-9DE4-44CD-9482-65652A4389F1}"/>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ACD3622C-C194-4579-B3B1-94597E0FEB01}" type="slidenum">
              <a:rPr lang="zh-TW" altLang="en-US">
                <a:ea typeface="標楷體" panose="03000509000000000000" pitchFamily="65" charset="-120"/>
              </a:rPr>
              <a:pPr/>
              <a:t>2</a:t>
            </a:fld>
            <a:endParaRPr lang="en-US" altLang="zh-TW">
              <a:ea typeface="標楷體" panose="03000509000000000000" pitchFamily="65" charset="-120"/>
            </a:endParaRPr>
          </a:p>
        </p:txBody>
      </p:sp>
      <p:sp>
        <p:nvSpPr>
          <p:cNvPr id="4099" name="Rectangle 2">
            <a:extLst>
              <a:ext uri="{FF2B5EF4-FFF2-40B4-BE49-F238E27FC236}">
                <a16:creationId xmlns:a16="http://schemas.microsoft.com/office/drawing/2014/main" id="{0B2AC07D-D9DB-4726-AEF7-BA13AC49044D}"/>
              </a:ext>
            </a:extLst>
          </p:cNvPr>
          <p:cNvSpPr>
            <a:spLocks noGrp="1" noChangeArrowheads="1"/>
          </p:cNvSpPr>
          <p:nvPr>
            <p:ph type="title"/>
          </p:nvPr>
        </p:nvSpPr>
        <p:spPr/>
        <p:txBody>
          <a:bodyPr/>
          <a:lstStyle/>
          <a:p>
            <a:pPr eaLnBrk="1" hangingPunct="1"/>
            <a:r>
              <a:rPr lang="en-US" altLang="zh-TW" sz="3200"/>
              <a:t>Outline</a:t>
            </a:r>
          </a:p>
        </p:txBody>
      </p:sp>
      <p:sp>
        <p:nvSpPr>
          <p:cNvPr id="4100" name="Rectangle 3">
            <a:extLst>
              <a:ext uri="{FF2B5EF4-FFF2-40B4-BE49-F238E27FC236}">
                <a16:creationId xmlns:a16="http://schemas.microsoft.com/office/drawing/2014/main" id="{0C7F88EB-17ED-435D-A0C0-49687B2CDF12}"/>
              </a:ext>
            </a:extLst>
          </p:cNvPr>
          <p:cNvSpPr>
            <a:spLocks noGrp="1" noChangeArrowheads="1"/>
          </p:cNvSpPr>
          <p:nvPr>
            <p:ph type="body" idx="1"/>
          </p:nvPr>
        </p:nvSpPr>
        <p:spPr/>
        <p:txBody>
          <a:bodyPr/>
          <a:lstStyle/>
          <a:p>
            <a:pPr eaLnBrk="1" hangingPunct="1">
              <a:defRPr/>
            </a:pPr>
            <a:r>
              <a:rPr lang="en-US" altLang="zh-TW" b="1" i="1" u="sng" dirty="0"/>
              <a:t>Cartesian Products and Relations</a:t>
            </a:r>
          </a:p>
          <a:p>
            <a:pPr eaLnBrk="1" hangingPunct="1">
              <a:defRPr/>
            </a:pPr>
            <a:r>
              <a:rPr lang="en-US" altLang="zh-TW" dirty="0">
                <a:solidFill>
                  <a:schemeClr val="bg1">
                    <a:lumMod val="50000"/>
                  </a:schemeClr>
                </a:solidFill>
                <a:cs typeface="Arial" panose="020B0604020202020204" pitchFamily="34" charset="0"/>
              </a:rPr>
              <a:t>Functions: Plain and one-to-one </a:t>
            </a:r>
          </a:p>
          <a:p>
            <a:pPr eaLnBrk="1" hangingPunct="1">
              <a:defRPr/>
            </a:pPr>
            <a:r>
              <a:rPr lang="en-US" altLang="zh-TW" dirty="0">
                <a:solidFill>
                  <a:schemeClr val="bg2"/>
                </a:solidFill>
              </a:rPr>
              <a:t>Onto Functions: Stirling Numbers of the Second Kind</a:t>
            </a:r>
          </a:p>
          <a:p>
            <a:pPr eaLnBrk="1" hangingPunct="1">
              <a:defRPr/>
            </a:pPr>
            <a:r>
              <a:rPr lang="en-US" altLang="zh-TW" dirty="0">
                <a:solidFill>
                  <a:schemeClr val="bg2"/>
                </a:solidFill>
              </a:rPr>
              <a:t>Special Functions</a:t>
            </a:r>
          </a:p>
          <a:p>
            <a:pPr eaLnBrk="1" hangingPunct="1">
              <a:defRPr/>
            </a:pPr>
            <a:r>
              <a:rPr lang="en-US" altLang="zh-TW" dirty="0">
                <a:solidFill>
                  <a:schemeClr val="bg2"/>
                </a:solidFill>
              </a:rPr>
              <a:t>The Pigeonhole Principle</a:t>
            </a:r>
          </a:p>
          <a:p>
            <a:pPr eaLnBrk="1" hangingPunct="1">
              <a:defRPr/>
            </a:pPr>
            <a:r>
              <a:rPr lang="en-US" altLang="zh-TW" dirty="0">
                <a:solidFill>
                  <a:schemeClr val="bg2"/>
                </a:solidFill>
              </a:rPr>
              <a:t>Function Composition and Inverse Function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1">
            <a:extLst>
              <a:ext uri="{FF2B5EF4-FFF2-40B4-BE49-F238E27FC236}">
                <a16:creationId xmlns:a16="http://schemas.microsoft.com/office/drawing/2014/main" id="{A80BD6F7-84BB-44C9-9249-5A2797F07302}"/>
              </a:ext>
            </a:extLst>
          </p:cNvPr>
          <p:cNvSpPr>
            <a:spLocks noGrp="1" noChangeArrowheads="1"/>
          </p:cNvSpPr>
          <p:nvPr>
            <p:ph type="title"/>
          </p:nvPr>
        </p:nvSpPr>
        <p:spPr/>
        <p:txBody>
          <a:bodyPr/>
          <a:lstStyle/>
          <a:p>
            <a:r>
              <a:rPr lang="en-US" altLang="zh-TW" sz="3200"/>
              <a:t>Image (2/2)</a:t>
            </a:r>
            <a:endParaRPr lang="zh-TW" altLang="en-US" sz="3200"/>
          </a:p>
        </p:txBody>
      </p:sp>
      <p:sp>
        <p:nvSpPr>
          <p:cNvPr id="24579" name="內容版面配置區 2">
            <a:extLst>
              <a:ext uri="{FF2B5EF4-FFF2-40B4-BE49-F238E27FC236}">
                <a16:creationId xmlns:a16="http://schemas.microsoft.com/office/drawing/2014/main" id="{988C4A8A-F1CE-46BA-9A34-93A67C9D1D59}"/>
              </a:ext>
            </a:extLst>
          </p:cNvPr>
          <p:cNvSpPr>
            <a:spLocks noGrp="1" noChangeArrowheads="1"/>
          </p:cNvSpPr>
          <p:nvPr>
            <p:ph idx="1"/>
          </p:nvPr>
        </p:nvSpPr>
        <p:spPr/>
        <p:txBody>
          <a:bodyPr/>
          <a:lstStyle/>
          <a:p>
            <a:r>
              <a:rPr lang="en-US" altLang="zh-TW" b="1" dirty="0">
                <a:sym typeface="Symbol" panose="05050102010706020507" pitchFamily="18" charset="2"/>
              </a:rPr>
              <a:t>Example 5.15</a:t>
            </a:r>
            <a:r>
              <a:rPr lang="zh-TW" altLang="en-US" b="1" dirty="0">
                <a:sym typeface="Symbol" panose="05050102010706020507" pitchFamily="18" charset="2"/>
              </a:rPr>
              <a:t> </a:t>
            </a:r>
            <a:r>
              <a:rPr lang="en-US" altLang="zh-TW" b="1" dirty="0">
                <a:sym typeface="Symbol" panose="05050102010706020507" pitchFamily="18" charset="2"/>
              </a:rPr>
              <a:t>(cont.): </a:t>
            </a:r>
          </a:p>
          <a:p>
            <a:pPr marL="0" indent="0">
              <a:buNone/>
            </a:pPr>
            <a:r>
              <a:rPr lang="en-US" altLang="zh-TW" i="1" dirty="0"/>
              <a:t>    f</a:t>
            </a:r>
            <a:r>
              <a:rPr lang="en-US" altLang="zh-TW" dirty="0"/>
              <a:t>(</a:t>
            </a:r>
            <a:r>
              <a:rPr lang="en-US" altLang="zh-TW" i="1" dirty="0"/>
              <a:t>A</a:t>
            </a:r>
            <a:r>
              <a:rPr lang="en-US" altLang="zh-TW" baseline="-25000" dirty="0"/>
              <a:t>2</a:t>
            </a:r>
            <a:r>
              <a:rPr lang="en-US" altLang="zh-TW" dirty="0"/>
              <a:t>)=</a:t>
            </a:r>
            <a:r>
              <a:rPr lang="en-US" altLang="zh-TW" dirty="0">
                <a:cs typeface="Times New Roman" panose="02020603050405020304" pitchFamily="18" charset="0"/>
              </a:rPr>
              <a:t>{</a:t>
            </a:r>
            <a:r>
              <a:rPr lang="en-US" altLang="zh-TW" i="1" dirty="0">
                <a:cs typeface="Times New Roman" panose="02020603050405020304" pitchFamily="18" charset="0"/>
              </a:rPr>
              <a:t>f</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rPr>
              <a:t>)</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{1, 2}}={</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=1 or  </a:t>
            </a:r>
          </a:p>
          <a:p>
            <a:pPr marL="0" indent="0">
              <a:buNone/>
            </a:pPr>
            <a:r>
              <a:rPr lang="en-US" altLang="zh-TW" dirty="0">
                <a:cs typeface="Times New Roman" panose="02020603050405020304" pitchFamily="18" charset="0"/>
                <a:sym typeface="Symbol" panose="05050102010706020507" pitchFamily="18" charset="2"/>
              </a:rPr>
              <a:t>    2</a:t>
            </a:r>
            <a:r>
              <a:rPr lang="en-US" altLang="zh-TW" dirty="0">
                <a:cs typeface="Times New Roman" panose="02020603050405020304" pitchFamily="18" charset="0"/>
              </a:rPr>
              <a:t>}={</a:t>
            </a:r>
            <a:r>
              <a:rPr lang="en-US" altLang="zh-TW" i="1" dirty="0">
                <a:cs typeface="Times New Roman" panose="02020603050405020304" pitchFamily="18" charset="0"/>
              </a:rPr>
              <a:t>f</a:t>
            </a:r>
            <a:r>
              <a:rPr lang="en-US" altLang="zh-TW" dirty="0">
                <a:cs typeface="Times New Roman" panose="02020603050405020304" pitchFamily="18" charset="0"/>
              </a:rPr>
              <a:t>(1), </a:t>
            </a:r>
            <a:r>
              <a:rPr lang="en-US" altLang="zh-TW" i="1" dirty="0">
                <a:cs typeface="Times New Roman" panose="02020603050405020304" pitchFamily="18" charset="0"/>
              </a:rPr>
              <a:t>f</a:t>
            </a:r>
            <a:r>
              <a:rPr lang="en-US" altLang="zh-TW" dirty="0">
                <a:cs typeface="Times New Roman" panose="02020603050405020304" pitchFamily="18" charset="0"/>
              </a:rPr>
              <a:t>(2)}=</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w</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a:t>
            </a:r>
            <a:r>
              <a:rPr lang="en-US" altLang="zh-TW" i="1" dirty="0"/>
              <a:t>f</a:t>
            </a:r>
            <a:r>
              <a:rPr lang="en-US" altLang="zh-TW" dirty="0"/>
              <a:t>(</a:t>
            </a:r>
            <a:r>
              <a:rPr lang="en-US" altLang="zh-TW" i="1" dirty="0"/>
              <a:t>A</a:t>
            </a:r>
            <a:r>
              <a:rPr lang="en-US" altLang="zh-TW" baseline="-25000" dirty="0"/>
              <a:t>3</a:t>
            </a:r>
            <a:r>
              <a:rPr lang="en-US" altLang="zh-TW" dirty="0"/>
              <a:t>)=</a:t>
            </a:r>
            <a:r>
              <a:rPr lang="en-US" altLang="zh-TW" dirty="0">
                <a:cs typeface="Times New Roman" panose="02020603050405020304" pitchFamily="18" charset="0"/>
              </a:rPr>
              <a:t>{</a:t>
            </a:r>
            <a:r>
              <a:rPr lang="en-US" altLang="zh-TW" i="1" dirty="0">
                <a:cs typeface="Times New Roman" panose="02020603050405020304" pitchFamily="18" charset="0"/>
              </a:rPr>
              <a:t>f</a:t>
            </a:r>
            <a:r>
              <a:rPr lang="en-US" altLang="zh-TW" dirty="0">
                <a:cs typeface="Times New Roman" panose="02020603050405020304" pitchFamily="18" charset="0"/>
              </a:rPr>
              <a:t>(1), </a:t>
            </a:r>
            <a:r>
              <a:rPr lang="en-US" altLang="zh-TW" i="1" dirty="0">
                <a:cs typeface="Times New Roman" panose="02020603050405020304" pitchFamily="18" charset="0"/>
              </a:rPr>
              <a:t>f</a:t>
            </a:r>
            <a:r>
              <a:rPr lang="en-US" altLang="zh-TW" dirty="0">
                <a:cs typeface="Times New Roman" panose="02020603050405020304" pitchFamily="18" charset="0"/>
              </a:rPr>
              <a:t>(2), </a:t>
            </a:r>
            <a:r>
              <a:rPr lang="en-US" altLang="zh-TW" i="1" dirty="0">
                <a:cs typeface="Times New Roman" panose="02020603050405020304" pitchFamily="18" charset="0"/>
              </a:rPr>
              <a:t>f</a:t>
            </a:r>
            <a:r>
              <a:rPr lang="en-US" altLang="zh-TW" dirty="0">
                <a:cs typeface="Times New Roman" panose="02020603050405020304" pitchFamily="18" charset="0"/>
              </a:rPr>
              <a:t>(3)}=</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w</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a:t>
            </a:r>
          </a:p>
          <a:p>
            <a:pPr marL="0" indent="0">
              <a:buNone/>
            </a:pPr>
            <a:r>
              <a:rPr lang="en-US" altLang="zh-TW" dirty="0">
                <a:cs typeface="Times New Roman" panose="02020603050405020304" pitchFamily="18" charset="0"/>
                <a:sym typeface="Symbol" panose="05050102010706020507" pitchFamily="18" charset="2"/>
              </a:rPr>
              <a:t>    and </a:t>
            </a:r>
            <a:r>
              <a:rPr lang="en-US" altLang="zh-TW" i="1" dirty="0"/>
              <a:t>f</a:t>
            </a:r>
            <a:r>
              <a:rPr lang="en-US" altLang="zh-TW" dirty="0"/>
              <a:t>(</a:t>
            </a:r>
            <a:r>
              <a:rPr lang="en-US" altLang="zh-TW" i="1" dirty="0"/>
              <a:t>A</a:t>
            </a:r>
            <a:r>
              <a:rPr lang="en-US" altLang="zh-TW" baseline="-25000" dirty="0"/>
              <a:t>3</a:t>
            </a:r>
            <a:r>
              <a:rPr lang="en-US" altLang="zh-TW" dirty="0"/>
              <a:t>)=</a:t>
            </a:r>
            <a:r>
              <a:rPr lang="en-US" altLang="zh-TW" i="1" dirty="0"/>
              <a:t>f</a:t>
            </a:r>
            <a:r>
              <a:rPr lang="en-US" altLang="zh-TW" dirty="0"/>
              <a:t>(</a:t>
            </a:r>
            <a:r>
              <a:rPr lang="en-US" altLang="zh-TW" i="1" dirty="0"/>
              <a:t>A</a:t>
            </a:r>
            <a:r>
              <a:rPr lang="en-US" altLang="zh-TW" baseline="-25000" dirty="0"/>
              <a:t>2</a:t>
            </a:r>
            <a:r>
              <a:rPr lang="en-US" altLang="zh-TW" dirty="0"/>
              <a:t>) because </a:t>
            </a:r>
            <a:r>
              <a:rPr lang="en-US" altLang="zh-TW" i="1" dirty="0">
                <a:cs typeface="Times New Roman" panose="02020603050405020304" pitchFamily="18" charset="0"/>
              </a:rPr>
              <a:t>f</a:t>
            </a:r>
            <a:r>
              <a:rPr lang="en-US" altLang="zh-TW" dirty="0">
                <a:cs typeface="Times New Roman" panose="02020603050405020304" pitchFamily="18" charset="0"/>
              </a:rPr>
              <a:t>(2)=</a:t>
            </a:r>
            <a:r>
              <a:rPr lang="en-US" altLang="zh-TW" i="1" dirty="0">
                <a:cs typeface="Times New Roman" panose="02020603050405020304" pitchFamily="18" charset="0"/>
              </a:rPr>
              <a:t>x</a:t>
            </a:r>
            <a:r>
              <a:rPr lang="en-US" altLang="zh-TW" dirty="0">
                <a:cs typeface="Times New Roman" panose="02020603050405020304" pitchFamily="18" charset="0"/>
              </a:rPr>
              <a:t>=</a:t>
            </a:r>
            <a:r>
              <a:rPr lang="en-US" altLang="zh-TW" i="1" dirty="0">
                <a:cs typeface="Times New Roman" panose="02020603050405020304" pitchFamily="18" charset="0"/>
              </a:rPr>
              <a:t>f</a:t>
            </a:r>
            <a:r>
              <a:rPr lang="en-US" altLang="zh-TW" dirty="0">
                <a:cs typeface="Times New Roman" panose="02020603050405020304" pitchFamily="18" charset="0"/>
              </a:rPr>
              <a:t>(3); </a:t>
            </a:r>
            <a:r>
              <a:rPr lang="en-US" altLang="zh-TW" i="1" dirty="0"/>
              <a:t>f</a:t>
            </a:r>
            <a:r>
              <a:rPr lang="en-US" altLang="zh-TW" dirty="0"/>
              <a:t>(</a:t>
            </a:r>
            <a:r>
              <a:rPr lang="en-US" altLang="zh-TW" i="1" dirty="0"/>
              <a:t>A</a:t>
            </a:r>
            <a:r>
              <a:rPr lang="en-US" altLang="zh-TW" baseline="-25000" dirty="0"/>
              <a:t>4</a:t>
            </a:r>
            <a:r>
              <a:rPr lang="en-US" altLang="zh-TW" dirty="0"/>
              <a:t>)=</a:t>
            </a:r>
            <a:r>
              <a:rPr lang="en-US" altLang="zh-TW" dirty="0">
                <a:cs typeface="Times New Roman" panose="02020603050405020304" pitchFamily="18" charset="0"/>
              </a:rPr>
              <a:t>{</a:t>
            </a:r>
            <a:r>
              <a:rPr lang="en-US" altLang="zh-TW" i="1" dirty="0">
                <a:cs typeface="Times New Roman" panose="02020603050405020304" pitchFamily="18" charset="0"/>
              </a:rPr>
              <a:t>x</a:t>
            </a:r>
            <a:r>
              <a:rPr lang="en-US" altLang="zh-TW" dirty="0">
                <a:cs typeface="Times New Roman" panose="02020603050405020304" pitchFamily="18" charset="0"/>
              </a:rPr>
              <a:t>};  </a:t>
            </a:r>
          </a:p>
          <a:p>
            <a:pPr marL="0" indent="0">
              <a:buNone/>
            </a:pPr>
            <a:r>
              <a:rPr lang="en-US" altLang="zh-TW" dirty="0">
                <a:cs typeface="Times New Roman" panose="02020603050405020304" pitchFamily="18" charset="0"/>
              </a:rPr>
              <a:t>    and, </a:t>
            </a:r>
            <a:r>
              <a:rPr lang="en-US" altLang="zh-TW" i="1" dirty="0"/>
              <a:t>f</a:t>
            </a:r>
            <a:r>
              <a:rPr lang="en-US" altLang="zh-TW" dirty="0"/>
              <a:t>(</a:t>
            </a:r>
            <a:r>
              <a:rPr lang="en-US" altLang="zh-TW" i="1" dirty="0"/>
              <a:t>A</a:t>
            </a:r>
            <a:r>
              <a:rPr lang="en-US" altLang="zh-TW" baseline="-25000" dirty="0"/>
              <a:t>5</a:t>
            </a:r>
            <a:r>
              <a:rPr lang="en-US" altLang="zh-TW" dirty="0"/>
              <a:t>)=</a:t>
            </a:r>
            <a:r>
              <a:rPr lang="en-US" altLang="zh-TW" dirty="0">
                <a:cs typeface="Times New Roman" panose="02020603050405020304" pitchFamily="18" charset="0"/>
              </a:rPr>
              <a:t>{</a:t>
            </a:r>
            <a:r>
              <a:rPr lang="en-US" altLang="zh-TW" i="1" dirty="0">
                <a:cs typeface="Times New Roman" panose="02020603050405020304" pitchFamily="18" charset="0"/>
              </a:rPr>
              <a:t>x</a:t>
            </a:r>
            <a:r>
              <a:rPr lang="en-US" altLang="zh-TW" dirty="0">
                <a:cs typeface="Times New Roman" panose="02020603050405020304" pitchFamily="18" charset="0"/>
              </a:rPr>
              <a:t>, </a:t>
            </a:r>
            <a:r>
              <a:rPr lang="en-US" altLang="zh-TW" i="1" dirty="0">
                <a:cs typeface="Times New Roman" panose="02020603050405020304" pitchFamily="18" charset="0"/>
              </a:rPr>
              <a:t>y</a:t>
            </a:r>
            <a:r>
              <a:rPr lang="en-US" altLang="zh-TW" dirty="0">
                <a:cs typeface="Times New Roman" panose="02020603050405020304" pitchFamily="18" charset="0"/>
              </a:rPr>
              <a:t>}.</a:t>
            </a:r>
          </a:p>
          <a:p>
            <a:endParaRPr lang="zh-TW" altLang="en-US" dirty="0"/>
          </a:p>
        </p:txBody>
      </p:sp>
      <p:sp>
        <p:nvSpPr>
          <p:cNvPr id="4" name="投影片編號版面配置區 3">
            <a:extLst>
              <a:ext uri="{FF2B5EF4-FFF2-40B4-BE49-F238E27FC236}">
                <a16:creationId xmlns:a16="http://schemas.microsoft.com/office/drawing/2014/main" id="{9DAE6B3C-F83D-4D4E-AA8E-FF2FC581CDC6}"/>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E5B8AB39-E60C-4AA7-A4D3-E7E988420FEA}" type="slidenum">
              <a:rPr lang="zh-TW" altLang="en-US">
                <a:ea typeface="標楷體" panose="03000509000000000000" pitchFamily="65" charset="-120"/>
              </a:rPr>
              <a:pPr/>
              <a:t>20</a:t>
            </a:fld>
            <a:endParaRPr lang="en-US" altLang="zh-TW">
              <a:ea typeface="標楷體" panose="03000509000000000000" pitchFamily="65" charset="-12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a:extLst>
              <a:ext uri="{FF2B5EF4-FFF2-40B4-BE49-F238E27FC236}">
                <a16:creationId xmlns:a16="http://schemas.microsoft.com/office/drawing/2014/main" id="{8B9153C1-964D-40B5-9A14-54009E4C73BE}"/>
              </a:ext>
            </a:extLst>
          </p:cNvPr>
          <p:cNvSpPr>
            <a:spLocks noGrp="1" noChangeArrowheads="1"/>
          </p:cNvSpPr>
          <p:nvPr>
            <p:ph type="title"/>
          </p:nvPr>
        </p:nvSpPr>
        <p:spPr/>
        <p:txBody>
          <a:bodyPr/>
          <a:lstStyle/>
          <a:p>
            <a:r>
              <a:rPr lang="en-US" altLang="zh-TW" sz="3200"/>
              <a:t>Restriction and Extension (1/4)</a:t>
            </a:r>
            <a:endParaRPr lang="zh-TW" altLang="en-US" sz="3200"/>
          </a:p>
        </p:txBody>
      </p:sp>
      <p:sp>
        <p:nvSpPr>
          <p:cNvPr id="3" name="內容版面配置區 2">
            <a:extLst>
              <a:ext uri="{FF2B5EF4-FFF2-40B4-BE49-F238E27FC236}">
                <a16:creationId xmlns:a16="http://schemas.microsoft.com/office/drawing/2014/main" id="{1CFA0D16-271C-46A8-80C1-F5C31480526E}"/>
              </a:ext>
            </a:extLst>
          </p:cNvPr>
          <p:cNvSpPr>
            <a:spLocks noGrp="1"/>
          </p:cNvSpPr>
          <p:nvPr>
            <p:ph idx="1"/>
          </p:nvPr>
        </p:nvSpPr>
        <p:spPr>
          <a:xfrm>
            <a:off x="457200" y="1125538"/>
            <a:ext cx="8435975" cy="5732462"/>
          </a:xfrm>
        </p:spPr>
        <p:txBody>
          <a:bodyPr/>
          <a:lstStyle/>
          <a:p>
            <a:pPr>
              <a:defRPr/>
            </a:pPr>
            <a:r>
              <a:rPr lang="en-US" altLang="zh-TW" b="1" dirty="0"/>
              <a:t>Theorem 5.2: </a:t>
            </a:r>
            <a:r>
              <a:rPr lang="en-US" altLang="zh-TW" dirty="0">
                <a:cs typeface="Times New Roman" panose="02020603050405020304" pitchFamily="18" charset="0"/>
                <a:sym typeface="Symbol" panose="05050102010706020507" pitchFamily="18" charset="2"/>
              </a:rPr>
              <a:t>Let </a:t>
            </a:r>
            <a:r>
              <a:rPr lang="en-US" altLang="zh-TW" dirty="0">
                <a:cs typeface="Times New Roman" panose="02020603050405020304" pitchFamily="18" charset="0"/>
              </a:rPr>
              <a:t>ƒ:</a:t>
            </a:r>
            <a:r>
              <a:rPr lang="en-US" altLang="zh-TW" i="1" dirty="0">
                <a:cs typeface="Times New Roman" panose="02020603050405020304" pitchFamily="18" charset="0"/>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with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Then</a:t>
            </a:r>
          </a:p>
          <a:p>
            <a:pPr marL="0" indent="0">
              <a:buFontTx/>
              <a:buNone/>
              <a:defRPr/>
            </a:pPr>
            <a:r>
              <a:rPr lang="en-US" altLang="zh-TW" dirty="0">
                <a:cs typeface="Times New Roman" panose="02020603050405020304" pitchFamily="18" charset="0"/>
                <a:sym typeface="Symbol" panose="05050102010706020507" pitchFamily="18" charset="2"/>
              </a:rPr>
              <a:t>    a) </a:t>
            </a:r>
            <a:r>
              <a:rPr lang="en-US" altLang="zh-TW" i="1" dirty="0"/>
              <a:t>f</a:t>
            </a:r>
            <a:r>
              <a:rPr lang="en-US" altLang="zh-TW" dirty="0"/>
              <a:t>(</a:t>
            </a:r>
            <a:r>
              <a:rPr lang="en-US" altLang="zh-TW" i="1" dirty="0"/>
              <a:t>A</a:t>
            </a:r>
            <a:r>
              <a:rPr lang="en-US" altLang="zh-TW" baseline="-25000" dirty="0"/>
              <a:t>1</a:t>
            </a:r>
            <a:r>
              <a:rPr lang="en-US" altLang="zh-TW" dirty="0">
                <a:sym typeface="Symbol" panose="05050102010706020507" pitchFamily="18" charset="2"/>
              </a:rPr>
              <a:t></a:t>
            </a:r>
            <a:r>
              <a:rPr lang="en-US" altLang="zh-TW" i="1" dirty="0"/>
              <a:t>A</a:t>
            </a:r>
            <a:r>
              <a:rPr lang="en-US" altLang="zh-TW" baseline="-25000" dirty="0"/>
              <a:t>2</a:t>
            </a:r>
            <a:r>
              <a:rPr lang="en-US" altLang="zh-TW" dirty="0"/>
              <a:t>)= </a:t>
            </a:r>
            <a:r>
              <a:rPr lang="en-US" altLang="zh-TW" i="1" dirty="0"/>
              <a:t>f</a:t>
            </a:r>
            <a:r>
              <a:rPr lang="en-US" altLang="zh-TW" dirty="0"/>
              <a:t>(</a:t>
            </a:r>
            <a:r>
              <a:rPr lang="en-US" altLang="zh-TW" i="1" dirty="0"/>
              <a:t>A</a:t>
            </a:r>
            <a:r>
              <a:rPr lang="en-US" altLang="zh-TW" baseline="-25000" dirty="0"/>
              <a:t>1</a:t>
            </a:r>
            <a:r>
              <a:rPr lang="en-US" altLang="zh-TW" dirty="0"/>
              <a:t>)</a:t>
            </a:r>
            <a:r>
              <a:rPr lang="en-US" altLang="zh-TW" dirty="0">
                <a:sym typeface="Symbol" panose="05050102010706020507" pitchFamily="18" charset="2"/>
              </a:rPr>
              <a:t></a:t>
            </a:r>
            <a:r>
              <a:rPr lang="en-US" altLang="zh-TW" i="1" dirty="0"/>
              <a:t>f</a:t>
            </a:r>
            <a:r>
              <a:rPr lang="en-US" altLang="zh-TW" dirty="0"/>
              <a:t>(</a:t>
            </a:r>
            <a:r>
              <a:rPr lang="en-US" altLang="zh-TW" i="1" dirty="0"/>
              <a:t>A</a:t>
            </a:r>
            <a:r>
              <a:rPr lang="en-US" altLang="zh-TW" baseline="-25000" dirty="0"/>
              <a:t>2</a:t>
            </a:r>
            <a:r>
              <a:rPr lang="en-US" altLang="zh-TW" dirty="0"/>
              <a:t>).</a:t>
            </a:r>
          </a:p>
          <a:p>
            <a:pPr marL="0" indent="0">
              <a:buFontTx/>
              <a:buNone/>
              <a:defRPr/>
            </a:pPr>
            <a:r>
              <a:rPr lang="en-US" altLang="zh-TW" dirty="0"/>
              <a:t>    b) </a:t>
            </a:r>
            <a:r>
              <a:rPr lang="en-US" altLang="zh-TW" i="1" dirty="0"/>
              <a:t>f</a:t>
            </a:r>
            <a:r>
              <a:rPr lang="en-US" altLang="zh-TW" dirty="0"/>
              <a:t>(</a:t>
            </a:r>
            <a:r>
              <a:rPr lang="en-US" altLang="zh-TW" i="1" dirty="0"/>
              <a:t>A</a:t>
            </a:r>
            <a:r>
              <a:rPr lang="en-US" altLang="zh-TW" baseline="-25000" dirty="0"/>
              <a:t>1</a:t>
            </a:r>
            <a:r>
              <a:rPr lang="en-US" altLang="zh-TW" dirty="0">
                <a:sym typeface="Symbol" panose="05050102010706020507" pitchFamily="18" charset="2"/>
              </a:rPr>
              <a:t></a:t>
            </a:r>
            <a:r>
              <a:rPr lang="en-US" altLang="zh-TW" i="1" dirty="0"/>
              <a:t>A</a:t>
            </a:r>
            <a:r>
              <a:rPr lang="en-US" altLang="zh-TW" baseline="-25000" dirty="0"/>
              <a:t>2</a:t>
            </a:r>
            <a:r>
              <a:rPr lang="en-US" altLang="zh-TW" dirty="0"/>
              <a:t>)</a:t>
            </a:r>
            <a:r>
              <a:rPr lang="en-US" altLang="zh-TW" dirty="0">
                <a:cs typeface="Times New Roman" panose="02020603050405020304" pitchFamily="18" charset="0"/>
                <a:sym typeface="Symbol" panose="05050102010706020507" pitchFamily="18" charset="2"/>
              </a:rPr>
              <a:t></a:t>
            </a:r>
            <a:r>
              <a:rPr lang="en-US" altLang="zh-TW" dirty="0"/>
              <a:t> </a:t>
            </a:r>
            <a:r>
              <a:rPr lang="en-US" altLang="zh-TW" i="1" dirty="0"/>
              <a:t>f</a:t>
            </a:r>
            <a:r>
              <a:rPr lang="en-US" altLang="zh-TW" dirty="0"/>
              <a:t>(</a:t>
            </a:r>
            <a:r>
              <a:rPr lang="en-US" altLang="zh-TW" i="1" dirty="0"/>
              <a:t>A</a:t>
            </a:r>
            <a:r>
              <a:rPr lang="en-US" altLang="zh-TW" baseline="-25000" dirty="0"/>
              <a:t>1</a:t>
            </a:r>
            <a:r>
              <a:rPr lang="en-US" altLang="zh-TW" dirty="0"/>
              <a:t>)</a:t>
            </a:r>
            <a:r>
              <a:rPr lang="en-US" altLang="zh-TW" dirty="0">
                <a:sym typeface="Symbol" panose="05050102010706020507" pitchFamily="18" charset="2"/>
              </a:rPr>
              <a:t></a:t>
            </a:r>
            <a:r>
              <a:rPr lang="en-US" altLang="zh-TW" i="1" dirty="0"/>
              <a:t>f</a:t>
            </a:r>
            <a:r>
              <a:rPr lang="en-US" altLang="zh-TW" dirty="0"/>
              <a:t>(</a:t>
            </a:r>
            <a:r>
              <a:rPr lang="en-US" altLang="zh-TW" i="1" dirty="0"/>
              <a:t>A</a:t>
            </a:r>
            <a:r>
              <a:rPr lang="en-US" altLang="zh-TW" baseline="-25000" dirty="0"/>
              <a:t>2</a:t>
            </a:r>
            <a:r>
              <a:rPr lang="en-US" altLang="zh-TW" dirty="0"/>
              <a:t>).</a:t>
            </a:r>
          </a:p>
          <a:p>
            <a:pPr marL="0" indent="0">
              <a:buFontTx/>
              <a:buNone/>
              <a:defRPr/>
            </a:pPr>
            <a:r>
              <a:rPr lang="en-US" altLang="zh-TW" dirty="0"/>
              <a:t>    c) </a:t>
            </a:r>
            <a:r>
              <a:rPr lang="en-US" altLang="zh-TW" i="1" dirty="0"/>
              <a:t>f</a:t>
            </a:r>
            <a:r>
              <a:rPr lang="en-US" altLang="zh-TW" dirty="0"/>
              <a:t>(</a:t>
            </a:r>
            <a:r>
              <a:rPr lang="en-US" altLang="zh-TW" i="1" dirty="0"/>
              <a:t>A</a:t>
            </a:r>
            <a:r>
              <a:rPr lang="en-US" altLang="zh-TW" baseline="-25000" dirty="0"/>
              <a:t>1</a:t>
            </a:r>
            <a:r>
              <a:rPr lang="en-US" altLang="zh-TW" dirty="0">
                <a:sym typeface="Symbol" panose="05050102010706020507" pitchFamily="18" charset="2"/>
              </a:rPr>
              <a:t></a:t>
            </a:r>
            <a:r>
              <a:rPr lang="en-US" altLang="zh-TW" i="1" dirty="0"/>
              <a:t>A</a:t>
            </a:r>
            <a:r>
              <a:rPr lang="en-US" altLang="zh-TW" baseline="-25000" dirty="0"/>
              <a:t>2</a:t>
            </a:r>
            <a:r>
              <a:rPr lang="en-US" altLang="zh-TW" dirty="0"/>
              <a:t>)=</a:t>
            </a:r>
            <a:r>
              <a:rPr lang="en-US" altLang="zh-TW" i="1" dirty="0"/>
              <a:t>f</a:t>
            </a:r>
            <a:r>
              <a:rPr lang="en-US" altLang="zh-TW" dirty="0"/>
              <a:t>(</a:t>
            </a:r>
            <a:r>
              <a:rPr lang="en-US" altLang="zh-TW" i="1" dirty="0"/>
              <a:t>A</a:t>
            </a:r>
            <a:r>
              <a:rPr lang="en-US" altLang="zh-TW" baseline="-25000" dirty="0"/>
              <a:t>1</a:t>
            </a:r>
            <a:r>
              <a:rPr lang="en-US" altLang="zh-TW" dirty="0"/>
              <a:t>)</a:t>
            </a:r>
            <a:r>
              <a:rPr lang="en-US" altLang="zh-TW" dirty="0">
                <a:sym typeface="Symbol" panose="05050102010706020507" pitchFamily="18" charset="2"/>
              </a:rPr>
              <a:t></a:t>
            </a:r>
            <a:r>
              <a:rPr lang="en-US" altLang="zh-TW" i="1" dirty="0"/>
              <a:t>f</a:t>
            </a:r>
            <a:r>
              <a:rPr lang="en-US" altLang="zh-TW" dirty="0"/>
              <a:t>(</a:t>
            </a:r>
            <a:r>
              <a:rPr lang="en-US" altLang="zh-TW" i="1" dirty="0"/>
              <a:t>A</a:t>
            </a:r>
            <a:r>
              <a:rPr lang="en-US" altLang="zh-TW" baseline="-25000" dirty="0"/>
              <a:t>2</a:t>
            </a:r>
            <a:r>
              <a:rPr lang="en-US" altLang="zh-TW" dirty="0"/>
              <a:t>) when </a:t>
            </a:r>
            <a:r>
              <a:rPr lang="en-US" altLang="zh-TW" i="1" dirty="0"/>
              <a:t>f</a:t>
            </a:r>
            <a:r>
              <a:rPr lang="en-US" altLang="zh-TW" dirty="0"/>
              <a:t> is injective.</a:t>
            </a:r>
          </a:p>
          <a:p>
            <a:pPr marL="0" indent="0">
              <a:buFontTx/>
              <a:buNone/>
              <a:defRPr/>
            </a:pPr>
            <a:r>
              <a:rPr lang="en-US" altLang="zh-TW" dirty="0"/>
              <a:t>    </a:t>
            </a:r>
            <a:r>
              <a:rPr lang="en-US" altLang="zh-TW" dirty="0" err="1"/>
              <a:t>Pf</a:t>
            </a:r>
            <a:r>
              <a:rPr lang="en-US" altLang="zh-TW" dirty="0"/>
              <a:t>:  For any </a:t>
            </a:r>
            <a:r>
              <a:rPr lang="en-US" altLang="zh-TW" i="1" dirty="0" err="1"/>
              <a:t>b</a:t>
            </a:r>
            <a:r>
              <a:rPr lang="en-US" altLang="zh-TW" dirty="0" err="1">
                <a:sym typeface="Symbol" panose="05050102010706020507" pitchFamily="18" charset="2"/>
              </a:rPr>
              <a:t></a:t>
            </a:r>
            <a:r>
              <a:rPr lang="en-US" altLang="zh-TW" i="1" dirty="0" err="1">
                <a:sym typeface="Symbol" panose="05050102010706020507" pitchFamily="18" charset="2"/>
              </a:rPr>
              <a:t>B</a:t>
            </a:r>
            <a:r>
              <a:rPr lang="en-US" altLang="zh-TW" dirty="0">
                <a:sym typeface="Symbol" panose="05050102010706020507" pitchFamily="18" charset="2"/>
              </a:rPr>
              <a:t>, </a:t>
            </a:r>
            <a:r>
              <a:rPr lang="en-US" altLang="zh-TW" i="1" dirty="0" err="1">
                <a:sym typeface="Symbol" panose="05050102010706020507" pitchFamily="18" charset="2"/>
              </a:rPr>
              <a:t>b</a:t>
            </a:r>
            <a:r>
              <a:rPr lang="en-US" altLang="zh-TW" dirty="0" err="1">
                <a:sym typeface="Symbol" panose="05050102010706020507" pitchFamily="18" charset="2"/>
              </a:rPr>
              <a:t></a:t>
            </a:r>
            <a:r>
              <a:rPr lang="en-US" altLang="zh-TW" i="1" dirty="0" err="1"/>
              <a:t>f</a:t>
            </a:r>
            <a:r>
              <a:rPr lang="en-US" altLang="zh-TW" dirty="0"/>
              <a:t>(</a:t>
            </a:r>
            <a:r>
              <a:rPr lang="en-US" altLang="zh-TW" i="1" dirty="0"/>
              <a:t>A</a:t>
            </a:r>
            <a:r>
              <a:rPr lang="en-US" altLang="zh-TW" baseline="-25000" dirty="0"/>
              <a:t>1</a:t>
            </a:r>
            <a:r>
              <a:rPr lang="en-US" altLang="zh-TW" dirty="0">
                <a:sym typeface="Symbol" panose="05050102010706020507" pitchFamily="18" charset="2"/>
              </a:rPr>
              <a:t></a:t>
            </a:r>
            <a:r>
              <a:rPr lang="en-US" altLang="zh-TW" i="1" dirty="0"/>
              <a:t>A</a:t>
            </a:r>
            <a:r>
              <a:rPr lang="en-US" altLang="zh-TW" baseline="-25000" dirty="0"/>
              <a:t>2</a:t>
            </a:r>
            <a:r>
              <a:rPr lang="en-US" altLang="zh-TW" dirty="0"/>
              <a:t>)</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cs typeface="Times New Roman" panose="02020603050405020304" pitchFamily="18" charset="0"/>
              </a:rPr>
              <a:t>f</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rPr>
              <a:t>) for some</a:t>
            </a:r>
          </a:p>
          <a:p>
            <a:pPr marL="0" indent="0">
              <a:buFontTx/>
              <a:buNone/>
              <a:defRPr/>
            </a:pP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dirty="0">
                <a:sym typeface="Symbol" panose="05050102010706020507" pitchFamily="18" charset="2"/>
              </a:rPr>
              <a:t></a:t>
            </a:r>
            <a:r>
              <a:rPr lang="en-US" altLang="zh-TW" i="1" dirty="0"/>
              <a:t>A</a:t>
            </a:r>
            <a:r>
              <a:rPr lang="en-US" altLang="zh-TW" baseline="-25000" dirty="0"/>
              <a:t>1</a:t>
            </a:r>
            <a:r>
              <a:rPr lang="en-US" altLang="zh-TW" dirty="0">
                <a:sym typeface="Symbol" panose="05050102010706020507" pitchFamily="18" charset="2"/>
              </a:rPr>
              <a:t></a:t>
            </a:r>
            <a:r>
              <a:rPr lang="en-US" altLang="zh-TW" i="1" dirty="0"/>
              <a:t>A</a:t>
            </a:r>
            <a:r>
              <a:rPr lang="en-US" altLang="zh-TW" baseline="-25000" dirty="0"/>
              <a:t>2</a:t>
            </a:r>
          </a:p>
          <a:p>
            <a:pPr marL="0" indent="0">
              <a:buFontTx/>
              <a:buNone/>
              <a:defRPr/>
            </a:pPr>
            <a:r>
              <a:rPr lang="en-US" altLang="zh-TW" dirty="0"/>
              <a:t>				              </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cs typeface="Times New Roman" panose="02020603050405020304" pitchFamily="18" charset="0"/>
              </a:rPr>
              <a:t>f</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rPr>
              <a:t>) for some</a:t>
            </a:r>
          </a:p>
          <a:p>
            <a:pPr marL="0" indent="0">
              <a:buFontTx/>
              <a:buNone/>
              <a:defRPr/>
            </a:pP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dirty="0">
                <a:sym typeface="Symbol" panose="05050102010706020507" pitchFamily="18" charset="2"/>
              </a:rPr>
              <a:t></a:t>
            </a:r>
            <a:r>
              <a:rPr lang="en-US" altLang="zh-TW" i="1" dirty="0"/>
              <a:t>A</a:t>
            </a:r>
            <a:r>
              <a:rPr lang="en-US" altLang="zh-TW" baseline="-25000" dirty="0"/>
              <a:t>1</a:t>
            </a:r>
            <a:r>
              <a:rPr lang="en-US" altLang="zh-TW" dirty="0"/>
              <a:t>, and</a:t>
            </a:r>
          </a:p>
          <a:p>
            <a:pPr marL="0" indent="0">
              <a:buFontTx/>
              <a:buNone/>
              <a:defRPr/>
            </a:pPr>
            <a:r>
              <a:rPr lang="en-US" altLang="zh-TW" i="1" dirty="0">
                <a:sym typeface="Symbol" panose="05050102010706020507" pitchFamily="18" charset="2"/>
              </a:rPr>
              <a:t>                                                       b</a:t>
            </a:r>
            <a:r>
              <a:rPr lang="en-US" altLang="zh-TW" dirty="0">
                <a:sym typeface="Symbol" panose="05050102010706020507" pitchFamily="18" charset="2"/>
              </a:rPr>
              <a:t>=</a:t>
            </a:r>
            <a:r>
              <a:rPr lang="en-US" altLang="zh-TW" i="1" dirty="0">
                <a:cs typeface="Times New Roman" panose="02020603050405020304" pitchFamily="18" charset="0"/>
              </a:rPr>
              <a:t>f</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rPr>
              <a:t>) for some</a:t>
            </a:r>
          </a:p>
          <a:p>
            <a:pPr marL="0" indent="0">
              <a:buFontTx/>
              <a:buNone/>
              <a:defRPr/>
            </a:pP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dirty="0">
                <a:sym typeface="Symbol" panose="05050102010706020507" pitchFamily="18" charset="2"/>
              </a:rPr>
              <a:t></a:t>
            </a:r>
            <a:r>
              <a:rPr lang="en-US" altLang="zh-TW" i="1" dirty="0"/>
              <a:t>A</a:t>
            </a:r>
            <a:r>
              <a:rPr lang="en-US" altLang="zh-TW" baseline="-25000" dirty="0"/>
              <a:t>2</a:t>
            </a:r>
          </a:p>
          <a:p>
            <a:pPr>
              <a:defRPr/>
            </a:pPr>
            <a:endParaRPr lang="zh-TW" altLang="en-US" dirty="0"/>
          </a:p>
        </p:txBody>
      </p:sp>
      <p:sp>
        <p:nvSpPr>
          <p:cNvPr id="4" name="投影片編號版面配置區 3">
            <a:extLst>
              <a:ext uri="{FF2B5EF4-FFF2-40B4-BE49-F238E27FC236}">
                <a16:creationId xmlns:a16="http://schemas.microsoft.com/office/drawing/2014/main" id="{A184629E-EF50-4602-B8F2-B93780D4C5B2}"/>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C73A81CB-D428-42C4-9FB0-319BE7311A40}" type="slidenum">
              <a:rPr lang="zh-TW" altLang="en-US">
                <a:ea typeface="標楷體" panose="03000509000000000000" pitchFamily="65" charset="-120"/>
              </a:rPr>
              <a:pPr/>
              <a:t>21</a:t>
            </a:fld>
            <a:endParaRPr lang="en-US" altLang="zh-TW">
              <a:ea typeface="標楷體" panose="03000509000000000000" pitchFamily="65" charset="-12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a:extLst>
              <a:ext uri="{FF2B5EF4-FFF2-40B4-BE49-F238E27FC236}">
                <a16:creationId xmlns:a16="http://schemas.microsoft.com/office/drawing/2014/main" id="{065ABEFA-0082-4BC8-AC92-DBFE0D17AC26}"/>
              </a:ext>
            </a:extLst>
          </p:cNvPr>
          <p:cNvSpPr>
            <a:spLocks noGrp="1" noChangeArrowheads="1"/>
          </p:cNvSpPr>
          <p:nvPr>
            <p:ph type="title"/>
          </p:nvPr>
        </p:nvSpPr>
        <p:spPr/>
        <p:txBody>
          <a:bodyPr/>
          <a:lstStyle/>
          <a:p>
            <a:r>
              <a:rPr lang="en-US" altLang="zh-TW" sz="3200"/>
              <a:t>Restriction and Extension (2/4)</a:t>
            </a:r>
            <a:endParaRPr lang="zh-TW" altLang="en-US" sz="3200"/>
          </a:p>
        </p:txBody>
      </p:sp>
      <p:sp>
        <p:nvSpPr>
          <p:cNvPr id="3" name="內容版面配置區 2">
            <a:extLst>
              <a:ext uri="{FF2B5EF4-FFF2-40B4-BE49-F238E27FC236}">
                <a16:creationId xmlns:a16="http://schemas.microsoft.com/office/drawing/2014/main" id="{D1DF6B68-B095-4845-9BF4-8B0C857F296A}"/>
              </a:ext>
            </a:extLst>
          </p:cNvPr>
          <p:cNvSpPr>
            <a:spLocks noGrp="1"/>
          </p:cNvSpPr>
          <p:nvPr>
            <p:ph idx="1"/>
          </p:nvPr>
        </p:nvSpPr>
        <p:spPr/>
        <p:txBody>
          <a:bodyPr/>
          <a:lstStyle/>
          <a:p>
            <a:pPr marL="0" indent="0">
              <a:buFontTx/>
              <a:buNone/>
              <a:defRPr/>
            </a:pPr>
            <a:r>
              <a:rPr lang="en-US" altLang="zh-TW" dirty="0">
                <a:sym typeface="Symbol" panose="05050102010706020507" pitchFamily="18" charset="2"/>
              </a:rPr>
              <a:t>                                         </a:t>
            </a:r>
            <a:r>
              <a:rPr lang="en-US" altLang="zh-TW" i="1" dirty="0" err="1">
                <a:sym typeface="Symbol" panose="05050102010706020507" pitchFamily="18" charset="2"/>
              </a:rPr>
              <a:t>b</a:t>
            </a:r>
            <a:r>
              <a:rPr lang="en-US" altLang="zh-TW" dirty="0" err="1">
                <a:sym typeface="Symbol" panose="05050102010706020507" pitchFamily="18" charset="2"/>
              </a:rPr>
              <a:t></a:t>
            </a:r>
            <a:r>
              <a:rPr lang="en-US" altLang="zh-TW" i="1" dirty="0" err="1"/>
              <a:t>f</a:t>
            </a:r>
            <a:r>
              <a:rPr lang="en-US" altLang="zh-TW" dirty="0"/>
              <a:t>(</a:t>
            </a:r>
            <a:r>
              <a:rPr lang="en-US" altLang="zh-TW" i="1" dirty="0"/>
              <a:t>A</a:t>
            </a:r>
            <a:r>
              <a:rPr lang="en-US" altLang="zh-TW" baseline="-25000" dirty="0"/>
              <a:t>1</a:t>
            </a:r>
            <a:r>
              <a:rPr lang="en-US" altLang="zh-TW" dirty="0">
                <a:cs typeface="Times New Roman" panose="02020603050405020304" pitchFamily="18" charset="0"/>
              </a:rPr>
              <a:t>) and </a:t>
            </a:r>
            <a:r>
              <a:rPr lang="en-US" altLang="zh-TW" i="1" dirty="0" err="1">
                <a:sym typeface="Symbol" panose="05050102010706020507" pitchFamily="18" charset="2"/>
              </a:rPr>
              <a:t>b</a:t>
            </a:r>
            <a:r>
              <a:rPr lang="en-US" altLang="zh-TW" dirty="0" err="1">
                <a:sym typeface="Symbol" panose="05050102010706020507" pitchFamily="18" charset="2"/>
              </a:rPr>
              <a:t></a:t>
            </a:r>
            <a:r>
              <a:rPr lang="en-US" altLang="zh-TW" i="1" dirty="0" err="1"/>
              <a:t>f</a:t>
            </a:r>
            <a:r>
              <a:rPr lang="en-US" altLang="zh-TW" dirty="0"/>
              <a:t>(</a:t>
            </a:r>
            <a:r>
              <a:rPr lang="en-US" altLang="zh-TW" i="1" dirty="0"/>
              <a:t>A</a:t>
            </a:r>
            <a:r>
              <a:rPr lang="en-US" altLang="zh-TW" baseline="-25000" dirty="0"/>
              <a:t>2</a:t>
            </a:r>
            <a:r>
              <a:rPr lang="en-US" altLang="zh-TW" dirty="0">
                <a:cs typeface="Times New Roman" panose="02020603050405020304" pitchFamily="18" charset="0"/>
              </a:rPr>
              <a:t>)</a:t>
            </a:r>
          </a:p>
          <a:p>
            <a:pPr marL="0" indent="0">
              <a:buFontTx/>
              <a:buNone/>
              <a:defRPr/>
            </a:pPr>
            <a:r>
              <a:rPr lang="en-US" altLang="zh-TW" dirty="0">
                <a:sym typeface="Symbol" panose="05050102010706020507" pitchFamily="18" charset="2"/>
              </a:rPr>
              <a:t>                                         </a:t>
            </a:r>
            <a:r>
              <a:rPr lang="en-US" altLang="zh-TW" i="1" dirty="0" err="1">
                <a:sym typeface="Symbol" panose="05050102010706020507" pitchFamily="18" charset="2"/>
              </a:rPr>
              <a:t>b</a:t>
            </a:r>
            <a:r>
              <a:rPr lang="en-US" altLang="zh-TW" dirty="0" err="1">
                <a:sym typeface="Symbol" panose="05050102010706020507" pitchFamily="18" charset="2"/>
              </a:rPr>
              <a:t></a:t>
            </a:r>
            <a:r>
              <a:rPr lang="en-US" altLang="zh-TW" i="1" dirty="0" err="1"/>
              <a:t>f</a:t>
            </a:r>
            <a:r>
              <a:rPr lang="en-US" altLang="zh-TW" dirty="0"/>
              <a:t>(</a:t>
            </a:r>
            <a:r>
              <a:rPr lang="en-US" altLang="zh-TW" i="1" dirty="0"/>
              <a:t>A</a:t>
            </a:r>
            <a:r>
              <a:rPr lang="en-US" altLang="zh-TW" baseline="-25000" dirty="0"/>
              <a:t>1</a:t>
            </a:r>
            <a:r>
              <a:rPr lang="en-US" altLang="zh-TW" dirty="0">
                <a:cs typeface="Times New Roman" panose="02020603050405020304" pitchFamily="18" charset="0"/>
              </a:rPr>
              <a:t>)</a:t>
            </a:r>
            <a:r>
              <a:rPr lang="en-US" altLang="zh-TW" dirty="0">
                <a:sym typeface="Symbol" panose="05050102010706020507" pitchFamily="18" charset="2"/>
              </a:rPr>
              <a:t></a:t>
            </a:r>
            <a:r>
              <a:rPr lang="en-US" altLang="zh-TW" i="1" dirty="0"/>
              <a:t>f</a:t>
            </a:r>
            <a:r>
              <a:rPr lang="en-US" altLang="zh-TW" dirty="0"/>
              <a:t>(</a:t>
            </a:r>
            <a:r>
              <a:rPr lang="en-US" altLang="zh-TW" i="1" dirty="0"/>
              <a:t>A</a:t>
            </a:r>
            <a:r>
              <a:rPr lang="en-US" altLang="zh-TW" baseline="-25000" dirty="0"/>
              <a:t>2</a:t>
            </a:r>
            <a:r>
              <a:rPr lang="en-US" altLang="zh-TW" dirty="0">
                <a:cs typeface="Times New Roman" panose="02020603050405020304" pitchFamily="18" charset="0"/>
              </a:rPr>
              <a:t>)</a:t>
            </a:r>
          </a:p>
          <a:p>
            <a:pPr marL="0" indent="0">
              <a:buFontTx/>
              <a:buNone/>
              <a:defRPr/>
            </a:pPr>
            <a:r>
              <a:rPr lang="en-US" altLang="zh-TW" dirty="0">
                <a:cs typeface="Times New Roman" panose="02020603050405020304" pitchFamily="18" charset="0"/>
              </a:rPr>
              <a:t>                                        </a:t>
            </a:r>
            <a:r>
              <a:rPr lang="en-US" altLang="zh-TW" dirty="0">
                <a:cs typeface="Times New Roman" panose="02020603050405020304" pitchFamily="18" charset="0"/>
                <a:sym typeface="Symbol" panose="05050102010706020507" pitchFamily="18" charset="2"/>
              </a:rPr>
              <a:t> </a:t>
            </a:r>
            <a:r>
              <a:rPr lang="en-US" altLang="zh-TW" i="1" dirty="0"/>
              <a:t>f</a:t>
            </a:r>
            <a:r>
              <a:rPr lang="en-US" altLang="zh-TW" dirty="0"/>
              <a:t>(</a:t>
            </a:r>
            <a:r>
              <a:rPr lang="en-US" altLang="zh-TW" i="1" dirty="0"/>
              <a:t>A</a:t>
            </a:r>
            <a:r>
              <a:rPr lang="en-US" altLang="zh-TW" baseline="-25000" dirty="0"/>
              <a:t>1</a:t>
            </a:r>
            <a:r>
              <a:rPr lang="en-US" altLang="zh-TW" dirty="0">
                <a:sym typeface="Symbol" panose="05050102010706020507" pitchFamily="18" charset="2"/>
              </a:rPr>
              <a:t></a:t>
            </a:r>
            <a:r>
              <a:rPr lang="en-US" altLang="zh-TW" i="1" dirty="0"/>
              <a:t>A</a:t>
            </a:r>
            <a:r>
              <a:rPr lang="en-US" altLang="zh-TW" baseline="-25000" dirty="0"/>
              <a:t>2</a:t>
            </a:r>
            <a:r>
              <a:rPr lang="en-US" altLang="zh-TW" dirty="0"/>
              <a:t>)</a:t>
            </a:r>
            <a:r>
              <a:rPr lang="en-US" altLang="zh-TW" dirty="0">
                <a:cs typeface="Times New Roman" panose="02020603050405020304" pitchFamily="18" charset="0"/>
                <a:sym typeface="Symbol" panose="05050102010706020507" pitchFamily="18" charset="2"/>
              </a:rPr>
              <a:t> </a:t>
            </a:r>
            <a:r>
              <a:rPr lang="en-US" altLang="zh-TW" i="1" dirty="0"/>
              <a:t>f</a:t>
            </a:r>
            <a:r>
              <a:rPr lang="en-US" altLang="zh-TW" dirty="0"/>
              <a:t>(</a:t>
            </a:r>
            <a:r>
              <a:rPr lang="en-US" altLang="zh-TW" i="1" dirty="0"/>
              <a:t>A</a:t>
            </a:r>
            <a:r>
              <a:rPr lang="en-US" altLang="zh-TW" baseline="-25000" dirty="0"/>
              <a:t>1</a:t>
            </a:r>
            <a:r>
              <a:rPr lang="en-US" altLang="zh-TW" dirty="0">
                <a:cs typeface="Times New Roman" panose="02020603050405020304" pitchFamily="18" charset="0"/>
              </a:rPr>
              <a:t>)</a:t>
            </a:r>
            <a:r>
              <a:rPr lang="en-US" altLang="zh-TW" dirty="0">
                <a:sym typeface="Symbol" panose="05050102010706020507" pitchFamily="18" charset="2"/>
              </a:rPr>
              <a:t></a:t>
            </a:r>
            <a:r>
              <a:rPr lang="en-US" altLang="zh-TW" i="1" dirty="0"/>
              <a:t>f</a:t>
            </a:r>
            <a:r>
              <a:rPr lang="en-US" altLang="zh-TW" dirty="0"/>
              <a:t>(</a:t>
            </a:r>
            <a:r>
              <a:rPr lang="en-US" altLang="zh-TW" i="1" dirty="0"/>
              <a:t>A</a:t>
            </a:r>
            <a:r>
              <a:rPr lang="en-US" altLang="zh-TW" baseline="-25000" dirty="0"/>
              <a:t>2</a:t>
            </a:r>
            <a:r>
              <a:rPr lang="en-US" altLang="zh-TW" dirty="0">
                <a:cs typeface="Times New Roman" panose="02020603050405020304" pitchFamily="18" charset="0"/>
              </a:rPr>
              <a:t>)</a:t>
            </a:r>
          </a:p>
          <a:p>
            <a:pPr marL="0" indent="0">
              <a:buFontTx/>
              <a:buNone/>
              <a:defRPr/>
            </a:pPr>
            <a:endParaRPr lang="en-US" altLang="zh-TW" dirty="0">
              <a:cs typeface="Times New Roman" panose="02020603050405020304" pitchFamily="18" charset="0"/>
            </a:endParaRPr>
          </a:p>
          <a:p>
            <a:pPr>
              <a:defRPr/>
            </a:pPr>
            <a:r>
              <a:rPr lang="en-US" altLang="zh-TW" b="1" dirty="0"/>
              <a:t>Definition 5.7: </a:t>
            </a:r>
            <a:r>
              <a:rPr lang="en-US" altLang="zh-TW" dirty="0"/>
              <a:t>If </a:t>
            </a:r>
            <a:r>
              <a:rPr lang="en-US" altLang="zh-TW" dirty="0">
                <a:cs typeface="Times New Roman" panose="02020603050405020304" pitchFamily="18" charset="0"/>
              </a:rPr>
              <a:t>ƒ: </a:t>
            </a:r>
            <a:r>
              <a:rPr lang="en-US" altLang="zh-TW" i="1" dirty="0">
                <a:cs typeface="Times New Roman" panose="02020603050405020304" pitchFamily="18" charset="0"/>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and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then </a:t>
            </a:r>
            <a:r>
              <a:rPr lang="en-US" altLang="zh-TW" i="1" dirty="0">
                <a:cs typeface="Times New Roman" panose="02020603050405020304" pitchFamily="18" charset="0"/>
                <a:sym typeface="Symbol" panose="05050102010706020507" pitchFamily="18" charset="2"/>
              </a:rPr>
              <a:t>f |</a:t>
            </a:r>
            <a:r>
              <a:rPr lang="en-US" altLang="zh-TW" i="1" baseline="-25000" dirty="0"/>
              <a:t>A</a:t>
            </a:r>
            <a:r>
              <a:rPr lang="en-US" altLang="zh-TW" baseline="-25000" dirty="0"/>
              <a:t>1</a:t>
            </a:r>
            <a:r>
              <a:rPr lang="en-US" altLang="zh-TW" dirty="0"/>
              <a:t>: </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is called the </a:t>
            </a:r>
            <a:r>
              <a:rPr lang="en-US" altLang="zh-TW" i="1" dirty="0">
                <a:solidFill>
                  <a:srgbClr val="0000FF"/>
                </a:solidFill>
                <a:cs typeface="Times New Roman" panose="02020603050405020304" pitchFamily="18" charset="0"/>
                <a:sym typeface="Symbol" panose="05050102010706020507" pitchFamily="18" charset="2"/>
              </a:rPr>
              <a:t>restriction</a:t>
            </a:r>
            <a:r>
              <a:rPr lang="en-US" altLang="zh-TW" i="1" dirty="0">
                <a:cs typeface="Times New Roman" panose="02020603050405020304" pitchFamily="18" charset="0"/>
                <a:sym typeface="Symbol" panose="05050102010706020507" pitchFamily="18" charset="2"/>
              </a:rPr>
              <a:t> of ƒ to</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rPr>
              <a:t> if </a:t>
            </a:r>
            <a:r>
              <a:rPr lang="en-US" altLang="zh-TW" i="1" dirty="0">
                <a:cs typeface="Times New Roman" panose="02020603050405020304" pitchFamily="18" charset="0"/>
                <a:sym typeface="Symbol" panose="05050102010706020507" pitchFamily="18" charset="2"/>
              </a:rPr>
              <a:t>f|</a:t>
            </a:r>
            <a:r>
              <a:rPr lang="en-US" altLang="zh-TW" i="1" baseline="-25000" dirty="0"/>
              <a:t>A</a:t>
            </a:r>
            <a:r>
              <a:rPr lang="en-US" altLang="zh-TW" baseline="-25000" dirty="0"/>
              <a:t>1</a:t>
            </a:r>
            <a:r>
              <a:rPr lang="en-US" altLang="zh-TW" dirty="0"/>
              <a:t>(</a:t>
            </a:r>
            <a:r>
              <a:rPr lang="en-US" altLang="zh-TW" i="1" dirty="0"/>
              <a:t>a</a:t>
            </a:r>
            <a:r>
              <a:rPr lang="en-US" altLang="zh-TW" dirty="0"/>
              <a:t>)=</a:t>
            </a:r>
            <a:r>
              <a:rPr lang="en-US" altLang="zh-TW" i="1" dirty="0"/>
              <a:t>f</a:t>
            </a:r>
            <a:r>
              <a:rPr lang="en-US" altLang="zh-TW" dirty="0"/>
              <a:t>(</a:t>
            </a:r>
            <a:r>
              <a:rPr lang="en-US" altLang="zh-TW" i="1" dirty="0"/>
              <a:t>a</a:t>
            </a:r>
            <a:r>
              <a:rPr lang="en-US" altLang="zh-TW" dirty="0"/>
              <a:t>) for all </a:t>
            </a:r>
            <a:r>
              <a:rPr lang="en-US" altLang="zh-TW" i="1" dirty="0"/>
              <a:t>a</a:t>
            </a:r>
            <a:r>
              <a:rPr lang="en-US" altLang="zh-TW" dirty="0">
                <a:sym typeface="Symbol" panose="05050102010706020507" pitchFamily="18" charset="2"/>
              </a:rPr>
              <a:t></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rPr>
              <a:t>.</a:t>
            </a:r>
          </a:p>
          <a:p>
            <a:pPr>
              <a:defRPr/>
            </a:pPr>
            <a:endParaRPr lang="en-US" altLang="zh-TW" dirty="0">
              <a:cs typeface="Times New Roman" panose="02020603050405020304" pitchFamily="18" charset="0"/>
            </a:endParaRPr>
          </a:p>
          <a:p>
            <a:pPr>
              <a:defRPr/>
            </a:pPr>
            <a:r>
              <a:rPr lang="en-US" altLang="zh-TW" b="1" dirty="0"/>
              <a:t>Definition 5.8: </a:t>
            </a:r>
            <a:r>
              <a:rPr lang="en-US" altLang="zh-TW" dirty="0"/>
              <a:t>Let </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and </a:t>
            </a:r>
            <a:r>
              <a:rPr lang="en-US" altLang="zh-TW" dirty="0">
                <a:cs typeface="Times New Roman" panose="02020603050405020304" pitchFamily="18" charset="0"/>
              </a:rPr>
              <a:t>ƒ: </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If </a:t>
            </a:r>
            <a:r>
              <a:rPr lang="en-US" altLang="zh-TW" i="1" dirty="0">
                <a:cs typeface="Times New Roman" panose="02020603050405020304" pitchFamily="18" charset="0"/>
                <a:sym typeface="Symbol" panose="05050102010706020507" pitchFamily="18" charset="2"/>
              </a:rPr>
              <a:t>g</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t> and </a:t>
            </a:r>
            <a:r>
              <a:rPr lang="en-US" altLang="zh-TW" i="1" dirty="0"/>
              <a:t>g</a:t>
            </a:r>
            <a:r>
              <a:rPr lang="en-US" altLang="zh-TW" dirty="0"/>
              <a:t>(</a:t>
            </a:r>
            <a:r>
              <a:rPr lang="en-US" altLang="zh-TW" i="1" dirty="0"/>
              <a:t>a</a:t>
            </a:r>
            <a:r>
              <a:rPr lang="en-US" altLang="zh-TW" dirty="0"/>
              <a:t>)=</a:t>
            </a:r>
            <a:r>
              <a:rPr lang="en-US" altLang="zh-TW" i="1" dirty="0"/>
              <a:t>f</a:t>
            </a:r>
            <a:r>
              <a:rPr lang="en-US" altLang="zh-TW" dirty="0"/>
              <a:t>(</a:t>
            </a:r>
            <a:r>
              <a:rPr lang="en-US" altLang="zh-TW" i="1" dirty="0"/>
              <a:t>a</a:t>
            </a:r>
            <a:r>
              <a:rPr lang="en-US" altLang="zh-TW" dirty="0"/>
              <a:t>) for all </a:t>
            </a:r>
            <a:r>
              <a:rPr lang="en-US" altLang="zh-TW" i="1" dirty="0"/>
              <a:t>a</a:t>
            </a:r>
            <a:r>
              <a:rPr lang="en-US" altLang="zh-TW" dirty="0">
                <a:sym typeface="Symbol" panose="05050102010706020507" pitchFamily="18" charset="2"/>
              </a:rPr>
              <a:t></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rPr>
              <a:t>, then we call </a:t>
            </a:r>
            <a:r>
              <a:rPr lang="en-US" altLang="zh-TW" i="1" dirty="0">
                <a:cs typeface="Times New Roman" panose="02020603050405020304" pitchFamily="18" charset="0"/>
              </a:rPr>
              <a:t>g</a:t>
            </a:r>
            <a:r>
              <a:rPr lang="en-US" altLang="zh-TW" dirty="0">
                <a:cs typeface="Times New Roman" panose="02020603050405020304" pitchFamily="18" charset="0"/>
              </a:rPr>
              <a:t> an </a:t>
            </a:r>
            <a:r>
              <a:rPr lang="en-US" altLang="zh-TW" i="1" dirty="0">
                <a:solidFill>
                  <a:srgbClr val="0000FF"/>
                </a:solidFill>
                <a:cs typeface="Times New Roman" panose="02020603050405020304" pitchFamily="18" charset="0"/>
              </a:rPr>
              <a:t>extension</a:t>
            </a:r>
            <a:r>
              <a:rPr lang="en-US" altLang="zh-TW" i="1" dirty="0">
                <a:cs typeface="Times New Roman" panose="02020603050405020304" pitchFamily="18" charset="0"/>
              </a:rPr>
              <a:t> of f </a:t>
            </a:r>
            <a:r>
              <a:rPr lang="en-US" altLang="zh-TW" dirty="0">
                <a:cs typeface="Times New Roman" panose="02020603050405020304" pitchFamily="18" charset="0"/>
              </a:rPr>
              <a:t>to </a:t>
            </a:r>
            <a:r>
              <a:rPr lang="en-US" altLang="zh-TW" i="1" dirty="0">
                <a:cs typeface="Times New Roman" panose="02020603050405020304" pitchFamily="18" charset="0"/>
              </a:rPr>
              <a:t>A</a:t>
            </a:r>
            <a:r>
              <a:rPr lang="en-US" altLang="zh-TW" dirty="0">
                <a:cs typeface="Times New Roman" panose="02020603050405020304" pitchFamily="18" charset="0"/>
              </a:rPr>
              <a:t>.</a:t>
            </a:r>
          </a:p>
          <a:p>
            <a:pPr>
              <a:defRPr/>
            </a:pPr>
            <a:endParaRPr lang="en-US" altLang="zh-TW" dirty="0">
              <a:cs typeface="Times New Roman" panose="02020603050405020304" pitchFamily="18" charset="0"/>
            </a:endParaRPr>
          </a:p>
          <a:p>
            <a:pPr>
              <a:defRPr/>
            </a:pPr>
            <a:endParaRPr lang="en-US" altLang="zh-TW" dirty="0">
              <a:cs typeface="Times New Roman" panose="02020603050405020304" pitchFamily="18" charset="0"/>
            </a:endParaRPr>
          </a:p>
          <a:p>
            <a:pPr>
              <a:defRPr/>
            </a:pPr>
            <a:endParaRPr lang="zh-TW" altLang="en-US" dirty="0"/>
          </a:p>
        </p:txBody>
      </p:sp>
      <p:sp>
        <p:nvSpPr>
          <p:cNvPr id="4" name="投影片編號版面配置區 3">
            <a:extLst>
              <a:ext uri="{FF2B5EF4-FFF2-40B4-BE49-F238E27FC236}">
                <a16:creationId xmlns:a16="http://schemas.microsoft.com/office/drawing/2014/main" id="{FEB157EB-6DDF-4C9C-9768-D41BC0DCA983}"/>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145F6AE6-555B-43E3-893B-3D8DEA32E182}" type="slidenum">
              <a:rPr lang="zh-TW" altLang="en-US">
                <a:ea typeface="標楷體" panose="03000509000000000000" pitchFamily="65" charset="-120"/>
              </a:rPr>
              <a:pPr/>
              <a:t>22</a:t>
            </a:fld>
            <a:endParaRPr lang="en-US" altLang="zh-TW">
              <a:ea typeface="標楷體" panose="03000509000000000000" pitchFamily="65" charset="-12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a:extLst>
              <a:ext uri="{FF2B5EF4-FFF2-40B4-BE49-F238E27FC236}">
                <a16:creationId xmlns:a16="http://schemas.microsoft.com/office/drawing/2014/main" id="{55BA75B6-E323-4295-AF6F-574BEB21F952}"/>
              </a:ext>
            </a:extLst>
          </p:cNvPr>
          <p:cNvSpPr>
            <a:spLocks noGrp="1" noChangeArrowheads="1"/>
          </p:cNvSpPr>
          <p:nvPr>
            <p:ph type="title"/>
          </p:nvPr>
        </p:nvSpPr>
        <p:spPr/>
        <p:txBody>
          <a:bodyPr/>
          <a:lstStyle/>
          <a:p>
            <a:r>
              <a:rPr lang="en-US" altLang="zh-TW" sz="3200"/>
              <a:t>Restriction and Extension (3/4)</a:t>
            </a:r>
            <a:endParaRPr lang="zh-TW" altLang="en-US" sz="3200"/>
          </a:p>
        </p:txBody>
      </p:sp>
      <p:sp>
        <p:nvSpPr>
          <p:cNvPr id="27651" name="內容版面配置區 2">
            <a:extLst>
              <a:ext uri="{FF2B5EF4-FFF2-40B4-BE49-F238E27FC236}">
                <a16:creationId xmlns:a16="http://schemas.microsoft.com/office/drawing/2014/main" id="{B1F17E01-99D9-48CF-8863-699C3B40A0AF}"/>
              </a:ext>
            </a:extLst>
          </p:cNvPr>
          <p:cNvSpPr>
            <a:spLocks noGrp="1" noChangeArrowheads="1"/>
          </p:cNvSpPr>
          <p:nvPr>
            <p:ph idx="1"/>
          </p:nvPr>
        </p:nvSpPr>
        <p:spPr/>
        <p:txBody>
          <a:bodyPr/>
          <a:lstStyle/>
          <a:p>
            <a:r>
              <a:rPr lang="en-US" altLang="zh-TW" b="1" dirty="0">
                <a:sym typeface="Symbol" panose="05050102010706020507" pitchFamily="18" charset="2"/>
              </a:rPr>
              <a:t>Example 5.18: </a:t>
            </a:r>
            <a:r>
              <a:rPr lang="en-US" altLang="zh-TW" dirty="0">
                <a:cs typeface="Times New Roman" panose="02020603050405020304" pitchFamily="18" charset="0"/>
              </a:rPr>
              <a:t>Let </a:t>
            </a:r>
            <a:r>
              <a:rPr lang="en-US" altLang="zh-TW" i="1" dirty="0">
                <a:cs typeface="Times New Roman" panose="02020603050405020304" pitchFamily="18" charset="0"/>
              </a:rPr>
              <a:t>A</a:t>
            </a:r>
            <a:r>
              <a:rPr lang="en-US" altLang="zh-TW" dirty="0">
                <a:cs typeface="Times New Roman" panose="02020603050405020304" pitchFamily="18" charset="0"/>
              </a:rPr>
              <a:t>=</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w</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z</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={1, 2, 3, 4, 5}, and </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rPr>
              <a:t>=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w</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z</a:t>
            </a:r>
            <a:r>
              <a:rPr lang="en-US" altLang="zh-TW" dirty="0">
                <a:cs typeface="Times New Roman" panose="02020603050405020304" pitchFamily="18" charset="0"/>
                <a:sym typeface="Symbol" panose="05050102010706020507" pitchFamily="18" charset="2"/>
              </a:rPr>
              <a:t>}. Let </a:t>
            </a:r>
            <a:r>
              <a:rPr lang="en-US" altLang="zh-TW" dirty="0">
                <a:cs typeface="Times New Roman" panose="02020603050405020304" pitchFamily="18" charset="0"/>
              </a:rPr>
              <a:t>ƒ: </a:t>
            </a:r>
            <a:r>
              <a:rPr lang="en-US" altLang="zh-TW" i="1" dirty="0">
                <a:cs typeface="Times New Roman" panose="02020603050405020304" pitchFamily="18" charset="0"/>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g</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t> be represented by the diagrams in Fig. 5.5. Then </a:t>
            </a:r>
            <a:r>
              <a:rPr lang="en-US" altLang="zh-TW" i="1" dirty="0"/>
              <a:t>g</a:t>
            </a:r>
            <a:r>
              <a:rPr lang="en-US" altLang="zh-TW" dirty="0"/>
              <a:t>: </a:t>
            </a:r>
            <a:r>
              <a:rPr lang="en-US" altLang="zh-TW" i="1" dirty="0">
                <a:cs typeface="Times New Roman" panose="02020603050405020304" pitchFamily="18" charset="0"/>
                <a:sym typeface="Symbol" panose="05050102010706020507" pitchFamily="18" charset="2"/>
              </a:rPr>
              <a:t>f |</a:t>
            </a:r>
            <a:r>
              <a:rPr lang="en-US" altLang="zh-TW" i="1" dirty="0"/>
              <a:t>A</a:t>
            </a:r>
            <a:r>
              <a:rPr lang="en-US" altLang="zh-TW" baseline="-25000" dirty="0"/>
              <a:t>1</a:t>
            </a:r>
            <a:r>
              <a:rPr lang="en-US" altLang="zh-TW" dirty="0"/>
              <a:t> and </a:t>
            </a:r>
            <a:r>
              <a:rPr lang="en-US" altLang="zh-TW" i="1" dirty="0"/>
              <a:t>f</a:t>
            </a:r>
            <a:r>
              <a:rPr lang="en-US" altLang="zh-TW" dirty="0"/>
              <a:t>  is an extension of </a:t>
            </a:r>
            <a:r>
              <a:rPr lang="en-US" altLang="zh-TW" i="1" dirty="0"/>
              <a:t>g</a:t>
            </a:r>
            <a:r>
              <a:rPr lang="en-US" altLang="zh-TW" dirty="0"/>
              <a:t> from </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rPr>
              <a:t> to </a:t>
            </a:r>
            <a:r>
              <a:rPr lang="en-US" altLang="zh-TW" i="1" dirty="0">
                <a:cs typeface="Times New Roman" panose="02020603050405020304" pitchFamily="18" charset="0"/>
              </a:rPr>
              <a:t>A</a:t>
            </a:r>
            <a:r>
              <a:rPr lang="en-US" altLang="zh-TW" dirty="0">
                <a:cs typeface="Times New Roman" panose="02020603050405020304" pitchFamily="18" charset="0"/>
              </a:rPr>
              <a:t>. We note that for the given function </a:t>
            </a:r>
            <a:r>
              <a:rPr lang="en-US" altLang="zh-TW" i="1" dirty="0">
                <a:cs typeface="Times New Roman" panose="02020603050405020304" pitchFamily="18" charset="0"/>
                <a:sym typeface="Symbol" panose="05050102010706020507" pitchFamily="18" charset="2"/>
              </a:rPr>
              <a:t>g</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there are five ways to extend </a:t>
            </a:r>
            <a:r>
              <a:rPr lang="en-US" altLang="zh-TW" i="1" dirty="0">
                <a:cs typeface="Times New Roman" panose="02020603050405020304" pitchFamily="18" charset="0"/>
                <a:sym typeface="Symbol" panose="05050102010706020507" pitchFamily="18" charset="2"/>
              </a:rPr>
              <a:t>g</a:t>
            </a:r>
            <a:r>
              <a:rPr lang="en-US" altLang="zh-TW" dirty="0">
                <a:cs typeface="Times New Roman" panose="02020603050405020304" pitchFamily="18" charset="0"/>
                <a:sym typeface="Symbol" panose="05050102010706020507" pitchFamily="18" charset="2"/>
              </a:rPr>
              <a:t> from </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rPr>
              <a:t> to </a:t>
            </a:r>
            <a:r>
              <a:rPr lang="en-US" altLang="zh-TW" i="1" dirty="0">
                <a:cs typeface="Times New Roman" panose="02020603050405020304" pitchFamily="18" charset="0"/>
              </a:rPr>
              <a:t>A</a:t>
            </a:r>
            <a:r>
              <a:rPr lang="en-US" altLang="zh-TW" dirty="0">
                <a:cs typeface="Times New Roman" panose="02020603050405020304" pitchFamily="18" charset="0"/>
              </a:rPr>
              <a:t>.</a:t>
            </a:r>
            <a:endParaRPr lang="en-US" altLang="zh-TW" dirty="0">
              <a:cs typeface="Times New Roman" panose="02020603050405020304" pitchFamily="18" charset="0"/>
              <a:sym typeface="Symbol" panose="05050102010706020507" pitchFamily="18" charset="2"/>
            </a:endParaRPr>
          </a:p>
          <a:p>
            <a:endParaRPr lang="zh-TW" altLang="en-US" dirty="0"/>
          </a:p>
        </p:txBody>
      </p:sp>
      <p:sp>
        <p:nvSpPr>
          <p:cNvPr id="4" name="投影片編號版面配置區 3">
            <a:extLst>
              <a:ext uri="{FF2B5EF4-FFF2-40B4-BE49-F238E27FC236}">
                <a16:creationId xmlns:a16="http://schemas.microsoft.com/office/drawing/2014/main" id="{56F895DD-630B-4C54-8999-DF558273D2FE}"/>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A6A2B8B8-B2EE-4EF7-8844-2C4F9E3469A3}" type="slidenum">
              <a:rPr lang="zh-TW" altLang="en-US">
                <a:ea typeface="標楷體" panose="03000509000000000000" pitchFamily="65" charset="-120"/>
              </a:rPr>
              <a:pPr/>
              <a:t>23</a:t>
            </a:fld>
            <a:endParaRPr lang="en-US" altLang="zh-TW">
              <a:ea typeface="標楷體" panose="03000509000000000000" pitchFamily="65" charset="-12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a:extLst>
              <a:ext uri="{FF2B5EF4-FFF2-40B4-BE49-F238E27FC236}">
                <a16:creationId xmlns:a16="http://schemas.microsoft.com/office/drawing/2014/main" id="{3A05D482-24F9-4E40-A222-CCE77B6051A2}"/>
              </a:ext>
            </a:extLst>
          </p:cNvPr>
          <p:cNvSpPr>
            <a:spLocks noGrp="1" noChangeArrowheads="1"/>
          </p:cNvSpPr>
          <p:nvPr>
            <p:ph type="title"/>
          </p:nvPr>
        </p:nvSpPr>
        <p:spPr/>
        <p:txBody>
          <a:bodyPr/>
          <a:lstStyle/>
          <a:p>
            <a:r>
              <a:rPr lang="en-US" altLang="zh-TW" sz="3200"/>
              <a:t>Restriction and Extension (4/4)</a:t>
            </a:r>
            <a:endParaRPr lang="zh-TW" altLang="en-US" sz="3200"/>
          </a:p>
        </p:txBody>
      </p:sp>
      <p:sp>
        <p:nvSpPr>
          <p:cNvPr id="4" name="投影片編號版面配置區 3">
            <a:extLst>
              <a:ext uri="{FF2B5EF4-FFF2-40B4-BE49-F238E27FC236}">
                <a16:creationId xmlns:a16="http://schemas.microsoft.com/office/drawing/2014/main" id="{86776C28-DD43-4237-9AAF-F72D133EC069}"/>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DD99120-088C-488E-8151-B7BC95949B5C}" type="slidenum">
              <a:rPr lang="zh-TW" altLang="en-US">
                <a:ea typeface="標楷體" panose="03000509000000000000" pitchFamily="65" charset="-120"/>
              </a:rPr>
              <a:pPr/>
              <a:t>24</a:t>
            </a:fld>
            <a:endParaRPr lang="en-US" altLang="zh-TW">
              <a:ea typeface="標楷體" panose="03000509000000000000" pitchFamily="65" charset="-120"/>
            </a:endParaRPr>
          </a:p>
        </p:txBody>
      </p:sp>
      <p:sp>
        <p:nvSpPr>
          <p:cNvPr id="28676" name="Line 3">
            <a:extLst>
              <a:ext uri="{FF2B5EF4-FFF2-40B4-BE49-F238E27FC236}">
                <a16:creationId xmlns:a16="http://schemas.microsoft.com/office/drawing/2014/main" id="{639FC05F-92CD-4EAF-A174-DE58469E9513}"/>
              </a:ext>
            </a:extLst>
          </p:cNvPr>
          <p:cNvSpPr>
            <a:spLocks noChangeShapeType="1"/>
          </p:cNvSpPr>
          <p:nvPr/>
        </p:nvSpPr>
        <p:spPr bwMode="auto">
          <a:xfrm flipV="1">
            <a:off x="2541588" y="2143125"/>
            <a:ext cx="1371600" cy="36514"/>
          </a:xfrm>
          <a:prstGeom prst="line">
            <a:avLst/>
          </a:prstGeom>
          <a:noFill/>
          <a:ln w="9525">
            <a:solidFill>
              <a:schemeClr val="tx1"/>
            </a:solidFill>
            <a:round/>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8677" name="Line 5">
            <a:extLst>
              <a:ext uri="{FF2B5EF4-FFF2-40B4-BE49-F238E27FC236}">
                <a16:creationId xmlns:a16="http://schemas.microsoft.com/office/drawing/2014/main" id="{75FAB886-98E4-4247-8F60-B82FBE01B46B}"/>
              </a:ext>
            </a:extLst>
          </p:cNvPr>
          <p:cNvSpPr>
            <a:spLocks noChangeShapeType="1"/>
          </p:cNvSpPr>
          <p:nvPr/>
        </p:nvSpPr>
        <p:spPr bwMode="auto">
          <a:xfrm flipV="1">
            <a:off x="5284788" y="2143125"/>
            <a:ext cx="1447800" cy="381000"/>
          </a:xfrm>
          <a:prstGeom prst="line">
            <a:avLst/>
          </a:prstGeom>
          <a:noFill/>
          <a:ln w="9525">
            <a:solidFill>
              <a:schemeClr val="tx1"/>
            </a:solidFill>
            <a:round/>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8678" name="Line 7">
            <a:extLst>
              <a:ext uri="{FF2B5EF4-FFF2-40B4-BE49-F238E27FC236}">
                <a16:creationId xmlns:a16="http://schemas.microsoft.com/office/drawing/2014/main" id="{859B30C2-DD4D-44F4-8715-9E0A158BC93B}"/>
              </a:ext>
            </a:extLst>
          </p:cNvPr>
          <p:cNvSpPr>
            <a:spLocks noChangeShapeType="1"/>
          </p:cNvSpPr>
          <p:nvPr/>
        </p:nvSpPr>
        <p:spPr bwMode="auto">
          <a:xfrm>
            <a:off x="2557463" y="2767012"/>
            <a:ext cx="1371600" cy="661987"/>
          </a:xfrm>
          <a:prstGeom prst="line">
            <a:avLst/>
          </a:prstGeom>
          <a:noFill/>
          <a:ln w="9525">
            <a:solidFill>
              <a:schemeClr val="tx1"/>
            </a:solidFill>
            <a:round/>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8679" name="Line 9">
            <a:extLst>
              <a:ext uri="{FF2B5EF4-FFF2-40B4-BE49-F238E27FC236}">
                <a16:creationId xmlns:a16="http://schemas.microsoft.com/office/drawing/2014/main" id="{EB49672C-8D30-468E-8EB8-7C9AE5710CB7}"/>
              </a:ext>
            </a:extLst>
          </p:cNvPr>
          <p:cNvSpPr>
            <a:spLocks noChangeShapeType="1"/>
          </p:cNvSpPr>
          <p:nvPr/>
        </p:nvSpPr>
        <p:spPr bwMode="auto">
          <a:xfrm>
            <a:off x="2541588" y="3362324"/>
            <a:ext cx="1331421" cy="1447799"/>
          </a:xfrm>
          <a:prstGeom prst="line">
            <a:avLst/>
          </a:prstGeom>
          <a:noFill/>
          <a:ln w="9525">
            <a:solidFill>
              <a:schemeClr val="tx1"/>
            </a:solidFill>
            <a:round/>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8680" name="Line 10">
            <a:extLst>
              <a:ext uri="{FF2B5EF4-FFF2-40B4-BE49-F238E27FC236}">
                <a16:creationId xmlns:a16="http://schemas.microsoft.com/office/drawing/2014/main" id="{D578061C-873B-4789-BB84-1A633D8F8F37}"/>
              </a:ext>
            </a:extLst>
          </p:cNvPr>
          <p:cNvSpPr>
            <a:spLocks noChangeShapeType="1"/>
          </p:cNvSpPr>
          <p:nvPr/>
        </p:nvSpPr>
        <p:spPr bwMode="auto">
          <a:xfrm>
            <a:off x="5322888" y="3428999"/>
            <a:ext cx="1371600" cy="1381125"/>
          </a:xfrm>
          <a:prstGeom prst="line">
            <a:avLst/>
          </a:prstGeom>
          <a:noFill/>
          <a:ln w="9525">
            <a:solidFill>
              <a:schemeClr val="tx1"/>
            </a:solidFill>
            <a:round/>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8681" name="Line 11">
            <a:extLst>
              <a:ext uri="{FF2B5EF4-FFF2-40B4-BE49-F238E27FC236}">
                <a16:creationId xmlns:a16="http://schemas.microsoft.com/office/drawing/2014/main" id="{DA3A921B-A07D-4F36-A3C3-E2E8384996F7}"/>
              </a:ext>
            </a:extLst>
          </p:cNvPr>
          <p:cNvSpPr>
            <a:spLocks noChangeShapeType="1"/>
          </p:cNvSpPr>
          <p:nvPr/>
        </p:nvSpPr>
        <p:spPr bwMode="auto">
          <a:xfrm flipV="1">
            <a:off x="5358632" y="4084948"/>
            <a:ext cx="1387197" cy="381000"/>
          </a:xfrm>
          <a:prstGeom prst="line">
            <a:avLst/>
          </a:prstGeom>
          <a:noFill/>
          <a:ln w="9525">
            <a:solidFill>
              <a:schemeClr val="tx1"/>
            </a:solidFill>
            <a:round/>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8682" name="Text Box 13">
            <a:extLst>
              <a:ext uri="{FF2B5EF4-FFF2-40B4-BE49-F238E27FC236}">
                <a16:creationId xmlns:a16="http://schemas.microsoft.com/office/drawing/2014/main" id="{27B4401F-8368-4EAA-BDD2-641070DA5E42}"/>
              </a:ext>
            </a:extLst>
          </p:cNvPr>
          <p:cNvSpPr txBox="1">
            <a:spLocks noChangeArrowheads="1"/>
          </p:cNvSpPr>
          <p:nvPr/>
        </p:nvSpPr>
        <p:spPr bwMode="auto">
          <a:xfrm>
            <a:off x="2373313" y="1179513"/>
            <a:ext cx="1841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endParaRPr lang="zh-TW" altLang="zh-TW"/>
          </a:p>
        </p:txBody>
      </p:sp>
      <p:sp>
        <p:nvSpPr>
          <p:cNvPr id="28683" name="Rectangle 14">
            <a:extLst>
              <a:ext uri="{FF2B5EF4-FFF2-40B4-BE49-F238E27FC236}">
                <a16:creationId xmlns:a16="http://schemas.microsoft.com/office/drawing/2014/main" id="{6CAD99F2-579A-4FE9-AC6F-FFF1656F122F}"/>
              </a:ext>
            </a:extLst>
          </p:cNvPr>
          <p:cNvSpPr>
            <a:spLocks noChangeArrowheads="1"/>
          </p:cNvSpPr>
          <p:nvPr/>
        </p:nvSpPr>
        <p:spPr bwMode="auto">
          <a:xfrm>
            <a:off x="2541588" y="1152525"/>
            <a:ext cx="1335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a:cs typeface="Times New Roman" panose="02020603050405020304" pitchFamily="18" charset="0"/>
              </a:rPr>
              <a:t>ƒ: </a:t>
            </a:r>
            <a:r>
              <a:rPr lang="en-US" altLang="zh-TW" i="1">
                <a:cs typeface="Times New Roman" panose="02020603050405020304" pitchFamily="18" charset="0"/>
              </a:rPr>
              <a:t>A</a:t>
            </a:r>
            <a:r>
              <a:rPr lang="en-US" altLang="zh-TW">
                <a:cs typeface="Times New Roman" panose="02020603050405020304" pitchFamily="18" charset="0"/>
                <a:sym typeface="Symbol" panose="05050102010706020507" pitchFamily="18" charset="2"/>
              </a:rPr>
              <a:t></a:t>
            </a:r>
            <a:r>
              <a:rPr lang="en-US" altLang="zh-TW" i="1">
                <a:cs typeface="Times New Roman" panose="02020603050405020304" pitchFamily="18" charset="0"/>
                <a:sym typeface="Symbol" panose="05050102010706020507" pitchFamily="18" charset="2"/>
              </a:rPr>
              <a:t>B</a:t>
            </a:r>
          </a:p>
        </p:txBody>
      </p:sp>
      <p:sp>
        <p:nvSpPr>
          <p:cNvPr id="28684" name="Rectangle 15">
            <a:extLst>
              <a:ext uri="{FF2B5EF4-FFF2-40B4-BE49-F238E27FC236}">
                <a16:creationId xmlns:a16="http://schemas.microsoft.com/office/drawing/2014/main" id="{BD7ED91F-FF04-4F2E-B678-062147F2B4CC}"/>
              </a:ext>
            </a:extLst>
          </p:cNvPr>
          <p:cNvSpPr>
            <a:spLocks noChangeArrowheads="1"/>
          </p:cNvSpPr>
          <p:nvPr/>
        </p:nvSpPr>
        <p:spPr bwMode="auto">
          <a:xfrm>
            <a:off x="4979988" y="1152525"/>
            <a:ext cx="10615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i="1" dirty="0">
                <a:cs typeface="Times New Roman" panose="02020603050405020304" pitchFamily="18" charset="0"/>
                <a:sym typeface="Symbol" panose="05050102010706020507" pitchFamily="18" charset="2"/>
              </a:rPr>
              <a:t>g</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p>
        </p:txBody>
      </p:sp>
      <p:sp>
        <p:nvSpPr>
          <p:cNvPr id="28685" name="Text Box 16">
            <a:extLst>
              <a:ext uri="{FF2B5EF4-FFF2-40B4-BE49-F238E27FC236}">
                <a16:creationId xmlns:a16="http://schemas.microsoft.com/office/drawing/2014/main" id="{C052CA1E-2343-42F7-9372-BCB71C7ABDAD}"/>
              </a:ext>
            </a:extLst>
          </p:cNvPr>
          <p:cNvSpPr txBox="1">
            <a:spLocks noChangeArrowheads="1"/>
          </p:cNvSpPr>
          <p:nvPr/>
        </p:nvSpPr>
        <p:spPr bwMode="auto">
          <a:xfrm>
            <a:off x="2124011" y="1989699"/>
            <a:ext cx="41549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i="1" dirty="0"/>
              <a:t> w</a:t>
            </a:r>
          </a:p>
          <a:p>
            <a:endParaRPr lang="en-US" altLang="zh-TW" i="1" dirty="0"/>
          </a:p>
          <a:p>
            <a:r>
              <a:rPr lang="en-US" altLang="zh-TW" i="1" dirty="0"/>
              <a:t> x</a:t>
            </a:r>
          </a:p>
          <a:p>
            <a:endParaRPr lang="en-US" altLang="zh-TW" i="1" dirty="0"/>
          </a:p>
          <a:p>
            <a:r>
              <a:rPr lang="en-US" altLang="zh-TW" i="1" dirty="0"/>
              <a:t> y</a:t>
            </a:r>
          </a:p>
          <a:p>
            <a:endParaRPr lang="en-US" altLang="zh-TW" i="1" dirty="0"/>
          </a:p>
          <a:p>
            <a:r>
              <a:rPr lang="en-US" altLang="zh-TW" i="1" dirty="0"/>
              <a:t> z</a:t>
            </a:r>
          </a:p>
        </p:txBody>
      </p:sp>
      <p:sp>
        <p:nvSpPr>
          <p:cNvPr id="28686" name="Text Box 19">
            <a:extLst>
              <a:ext uri="{FF2B5EF4-FFF2-40B4-BE49-F238E27FC236}">
                <a16:creationId xmlns:a16="http://schemas.microsoft.com/office/drawing/2014/main" id="{F25CEC91-1399-4E88-A82D-1502A8DDE7A1}"/>
              </a:ext>
            </a:extLst>
          </p:cNvPr>
          <p:cNvSpPr txBox="1">
            <a:spLocks noChangeArrowheads="1"/>
          </p:cNvSpPr>
          <p:nvPr/>
        </p:nvSpPr>
        <p:spPr bwMode="auto">
          <a:xfrm>
            <a:off x="3836988" y="1838325"/>
            <a:ext cx="685800" cy="348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a:sym typeface="Symbol" panose="05050102010706020507" pitchFamily="18" charset="2"/>
              </a:rPr>
              <a:t>  </a:t>
            </a:r>
            <a:r>
              <a:rPr lang="en-US" altLang="zh-TW" sz="2500">
                <a:sym typeface="Symbol" panose="05050102010706020507" pitchFamily="18" charset="2"/>
              </a:rPr>
              <a:t>1</a:t>
            </a:r>
          </a:p>
          <a:p>
            <a:endParaRPr lang="en-US" altLang="zh-TW">
              <a:sym typeface="Symbol" panose="05050102010706020507" pitchFamily="18" charset="2"/>
            </a:endParaRPr>
          </a:p>
          <a:p>
            <a:r>
              <a:rPr lang="en-US" altLang="zh-TW">
                <a:sym typeface="Symbol" panose="05050102010706020507" pitchFamily="18" charset="2"/>
              </a:rPr>
              <a:t>  </a:t>
            </a:r>
            <a:r>
              <a:rPr lang="en-US" altLang="zh-TW" sz="2400">
                <a:sym typeface="Symbol" panose="05050102010706020507" pitchFamily="18" charset="2"/>
              </a:rPr>
              <a:t>2</a:t>
            </a:r>
          </a:p>
          <a:p>
            <a:endParaRPr lang="en-US" altLang="zh-TW" sz="2400">
              <a:sym typeface="Symbol" panose="05050102010706020507" pitchFamily="18" charset="2"/>
            </a:endParaRPr>
          </a:p>
          <a:p>
            <a:r>
              <a:rPr lang="en-US" altLang="zh-TW">
                <a:sym typeface="Symbol" panose="05050102010706020507" pitchFamily="18" charset="2"/>
              </a:rPr>
              <a:t>  3</a:t>
            </a:r>
          </a:p>
          <a:p>
            <a:endParaRPr lang="en-US" altLang="zh-TW"/>
          </a:p>
          <a:p>
            <a:r>
              <a:rPr lang="en-US" altLang="zh-TW">
                <a:sym typeface="Symbol" panose="05050102010706020507" pitchFamily="18" charset="2"/>
              </a:rPr>
              <a:t>  </a:t>
            </a:r>
            <a:r>
              <a:rPr lang="en-US" altLang="zh-TW" sz="2500">
                <a:sym typeface="Symbol" panose="05050102010706020507" pitchFamily="18" charset="2"/>
              </a:rPr>
              <a:t>4</a:t>
            </a:r>
          </a:p>
          <a:p>
            <a:endParaRPr lang="en-US" altLang="zh-TW" sz="2500">
              <a:sym typeface="Symbol" panose="05050102010706020507" pitchFamily="18" charset="2"/>
            </a:endParaRPr>
          </a:p>
          <a:p>
            <a:r>
              <a:rPr lang="en-US" altLang="zh-TW" sz="2500">
                <a:sym typeface="Symbol" panose="05050102010706020507" pitchFamily="18" charset="2"/>
              </a:rPr>
              <a:t>  5</a:t>
            </a:r>
          </a:p>
        </p:txBody>
      </p:sp>
      <p:sp>
        <p:nvSpPr>
          <p:cNvPr id="28687" name="Line 20">
            <a:extLst>
              <a:ext uri="{FF2B5EF4-FFF2-40B4-BE49-F238E27FC236}">
                <a16:creationId xmlns:a16="http://schemas.microsoft.com/office/drawing/2014/main" id="{E746C9EF-AAD2-49D0-AF62-B17C1F3DE3E4}"/>
              </a:ext>
            </a:extLst>
          </p:cNvPr>
          <p:cNvSpPr>
            <a:spLocks noChangeShapeType="1"/>
          </p:cNvSpPr>
          <p:nvPr/>
        </p:nvSpPr>
        <p:spPr bwMode="auto">
          <a:xfrm>
            <a:off x="2503487" y="3858185"/>
            <a:ext cx="1405266" cy="166126"/>
          </a:xfrm>
          <a:prstGeom prst="line">
            <a:avLst/>
          </a:prstGeom>
          <a:noFill/>
          <a:ln w="9525">
            <a:solidFill>
              <a:schemeClr val="tx1"/>
            </a:solidFill>
            <a:round/>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8688" name="Text Box 21">
            <a:extLst>
              <a:ext uri="{FF2B5EF4-FFF2-40B4-BE49-F238E27FC236}">
                <a16:creationId xmlns:a16="http://schemas.microsoft.com/office/drawing/2014/main" id="{9753966E-5B37-4935-9851-EDE71B881223}"/>
              </a:ext>
            </a:extLst>
          </p:cNvPr>
          <p:cNvSpPr txBox="1">
            <a:spLocks noChangeArrowheads="1"/>
          </p:cNvSpPr>
          <p:nvPr/>
        </p:nvSpPr>
        <p:spPr bwMode="auto">
          <a:xfrm>
            <a:off x="6656388" y="1838325"/>
            <a:ext cx="685800" cy="348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a:sym typeface="Symbol" panose="05050102010706020507" pitchFamily="18" charset="2"/>
              </a:rPr>
              <a:t>  </a:t>
            </a:r>
            <a:r>
              <a:rPr lang="en-US" altLang="zh-TW" sz="2500">
                <a:sym typeface="Symbol" panose="05050102010706020507" pitchFamily="18" charset="2"/>
              </a:rPr>
              <a:t>1</a:t>
            </a:r>
          </a:p>
          <a:p>
            <a:endParaRPr lang="en-US" altLang="zh-TW">
              <a:sym typeface="Symbol" panose="05050102010706020507" pitchFamily="18" charset="2"/>
            </a:endParaRPr>
          </a:p>
          <a:p>
            <a:r>
              <a:rPr lang="en-US" altLang="zh-TW">
                <a:sym typeface="Symbol" panose="05050102010706020507" pitchFamily="18" charset="2"/>
              </a:rPr>
              <a:t>  </a:t>
            </a:r>
            <a:r>
              <a:rPr lang="en-US" altLang="zh-TW" sz="2400">
                <a:sym typeface="Symbol" panose="05050102010706020507" pitchFamily="18" charset="2"/>
              </a:rPr>
              <a:t>2</a:t>
            </a:r>
          </a:p>
          <a:p>
            <a:endParaRPr lang="en-US" altLang="zh-TW" sz="2400">
              <a:sym typeface="Symbol" panose="05050102010706020507" pitchFamily="18" charset="2"/>
            </a:endParaRPr>
          </a:p>
          <a:p>
            <a:r>
              <a:rPr lang="en-US" altLang="zh-TW">
                <a:sym typeface="Symbol" panose="05050102010706020507" pitchFamily="18" charset="2"/>
              </a:rPr>
              <a:t>  3</a:t>
            </a:r>
          </a:p>
          <a:p>
            <a:endParaRPr lang="en-US" altLang="zh-TW"/>
          </a:p>
          <a:p>
            <a:r>
              <a:rPr lang="en-US" altLang="zh-TW">
                <a:sym typeface="Symbol" panose="05050102010706020507" pitchFamily="18" charset="2"/>
              </a:rPr>
              <a:t>  </a:t>
            </a:r>
            <a:r>
              <a:rPr lang="en-US" altLang="zh-TW" sz="2500">
                <a:sym typeface="Symbol" panose="05050102010706020507" pitchFamily="18" charset="2"/>
              </a:rPr>
              <a:t>4</a:t>
            </a:r>
          </a:p>
          <a:p>
            <a:endParaRPr lang="en-US" altLang="zh-TW" sz="2500">
              <a:sym typeface="Symbol" panose="05050102010706020507" pitchFamily="18" charset="2"/>
            </a:endParaRPr>
          </a:p>
          <a:p>
            <a:r>
              <a:rPr lang="en-US" altLang="zh-TW" sz="2500">
                <a:sym typeface="Symbol" panose="05050102010706020507" pitchFamily="18" charset="2"/>
              </a:rPr>
              <a:t>  5</a:t>
            </a:r>
          </a:p>
        </p:txBody>
      </p:sp>
      <p:sp>
        <p:nvSpPr>
          <p:cNvPr id="28689" name="Text Box 22">
            <a:extLst>
              <a:ext uri="{FF2B5EF4-FFF2-40B4-BE49-F238E27FC236}">
                <a16:creationId xmlns:a16="http://schemas.microsoft.com/office/drawing/2014/main" id="{EA344418-1AD8-4B28-9A42-F6B3D762F9B3}"/>
              </a:ext>
            </a:extLst>
          </p:cNvPr>
          <p:cNvSpPr txBox="1">
            <a:spLocks noChangeArrowheads="1"/>
          </p:cNvSpPr>
          <p:nvPr/>
        </p:nvSpPr>
        <p:spPr bwMode="auto">
          <a:xfrm>
            <a:off x="6640513" y="5943600"/>
            <a:ext cx="16462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a:t>Figure 5.5</a:t>
            </a:r>
          </a:p>
        </p:txBody>
      </p:sp>
      <p:sp>
        <p:nvSpPr>
          <p:cNvPr id="28690" name="Text Box 23">
            <a:extLst>
              <a:ext uri="{FF2B5EF4-FFF2-40B4-BE49-F238E27FC236}">
                <a16:creationId xmlns:a16="http://schemas.microsoft.com/office/drawing/2014/main" id="{53EB316C-1B27-407E-B5A6-FD38AA7AC362}"/>
              </a:ext>
            </a:extLst>
          </p:cNvPr>
          <p:cNvSpPr txBox="1">
            <a:spLocks noChangeArrowheads="1"/>
          </p:cNvSpPr>
          <p:nvPr/>
        </p:nvSpPr>
        <p:spPr bwMode="auto">
          <a:xfrm>
            <a:off x="4871646" y="2376225"/>
            <a:ext cx="41549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i="1" dirty="0"/>
              <a:t> w</a:t>
            </a:r>
          </a:p>
          <a:p>
            <a:endParaRPr lang="en-US" altLang="zh-TW" i="1" dirty="0"/>
          </a:p>
          <a:p>
            <a:endParaRPr lang="en-US" altLang="zh-TW" i="1" dirty="0"/>
          </a:p>
          <a:p>
            <a:r>
              <a:rPr lang="en-US" altLang="zh-TW" i="1" dirty="0"/>
              <a:t> y</a:t>
            </a:r>
          </a:p>
          <a:p>
            <a:endParaRPr lang="en-US" altLang="zh-TW" i="1" dirty="0"/>
          </a:p>
          <a:p>
            <a:r>
              <a:rPr lang="en-US" altLang="zh-TW" i="1" dirty="0"/>
              <a:t> </a:t>
            </a:r>
          </a:p>
          <a:p>
            <a:endParaRPr lang="en-US" altLang="zh-TW" i="1" dirty="0"/>
          </a:p>
          <a:p>
            <a:r>
              <a:rPr lang="en-US" altLang="zh-TW" i="1" dirty="0"/>
              <a:t> z</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a:extLst>
              <a:ext uri="{FF2B5EF4-FFF2-40B4-BE49-F238E27FC236}">
                <a16:creationId xmlns:a16="http://schemas.microsoft.com/office/drawing/2014/main" id="{4F1FB25E-9DE4-44CD-9482-65652A4389F1}"/>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E17C946-9DB5-47CA-8F1D-8E9F1E0AC724}" type="slidenum">
              <a:rPr lang="zh-TW" altLang="en-US">
                <a:ea typeface="標楷體" panose="03000509000000000000" pitchFamily="65" charset="-120"/>
              </a:rPr>
              <a:pPr/>
              <a:t>25</a:t>
            </a:fld>
            <a:endParaRPr lang="en-US" altLang="zh-TW">
              <a:ea typeface="標楷體" panose="03000509000000000000" pitchFamily="65" charset="-120"/>
            </a:endParaRPr>
          </a:p>
        </p:txBody>
      </p:sp>
      <p:sp>
        <p:nvSpPr>
          <p:cNvPr id="29699" name="Rectangle 2">
            <a:extLst>
              <a:ext uri="{FF2B5EF4-FFF2-40B4-BE49-F238E27FC236}">
                <a16:creationId xmlns:a16="http://schemas.microsoft.com/office/drawing/2014/main" id="{EC8CE8C3-9DB3-4240-B239-BF0B2B3212A1}"/>
              </a:ext>
            </a:extLst>
          </p:cNvPr>
          <p:cNvSpPr>
            <a:spLocks noGrp="1" noChangeArrowheads="1"/>
          </p:cNvSpPr>
          <p:nvPr>
            <p:ph type="title"/>
          </p:nvPr>
        </p:nvSpPr>
        <p:spPr/>
        <p:txBody>
          <a:bodyPr/>
          <a:lstStyle/>
          <a:p>
            <a:pPr eaLnBrk="1" hangingPunct="1"/>
            <a:r>
              <a:rPr lang="en-US" altLang="zh-TW" sz="3200"/>
              <a:t>Outline</a:t>
            </a:r>
          </a:p>
        </p:txBody>
      </p:sp>
      <p:sp>
        <p:nvSpPr>
          <p:cNvPr id="4100" name="Rectangle 3">
            <a:extLst>
              <a:ext uri="{FF2B5EF4-FFF2-40B4-BE49-F238E27FC236}">
                <a16:creationId xmlns:a16="http://schemas.microsoft.com/office/drawing/2014/main" id="{0C7F88EB-17ED-435D-A0C0-49687B2CDF12}"/>
              </a:ext>
            </a:extLst>
          </p:cNvPr>
          <p:cNvSpPr>
            <a:spLocks noGrp="1" noChangeArrowheads="1"/>
          </p:cNvSpPr>
          <p:nvPr>
            <p:ph type="body" idx="1"/>
          </p:nvPr>
        </p:nvSpPr>
        <p:spPr/>
        <p:txBody>
          <a:bodyPr/>
          <a:lstStyle/>
          <a:p>
            <a:pPr eaLnBrk="1" hangingPunct="1">
              <a:defRPr/>
            </a:pPr>
            <a:r>
              <a:rPr lang="en-US" altLang="zh-TW" dirty="0">
                <a:solidFill>
                  <a:schemeClr val="bg1">
                    <a:lumMod val="50000"/>
                  </a:schemeClr>
                </a:solidFill>
              </a:rPr>
              <a:t>Cartesian Products and Relations</a:t>
            </a:r>
          </a:p>
          <a:p>
            <a:pPr eaLnBrk="1" hangingPunct="1">
              <a:defRPr/>
            </a:pPr>
            <a:r>
              <a:rPr lang="en-US" altLang="zh-TW" dirty="0">
                <a:solidFill>
                  <a:schemeClr val="bg1">
                    <a:lumMod val="50000"/>
                  </a:schemeClr>
                </a:solidFill>
                <a:cs typeface="Arial" panose="020B0604020202020204" pitchFamily="34" charset="0"/>
              </a:rPr>
              <a:t>Functions: Plain and one-to-one </a:t>
            </a:r>
          </a:p>
          <a:p>
            <a:pPr eaLnBrk="1" hangingPunct="1">
              <a:defRPr/>
            </a:pPr>
            <a:r>
              <a:rPr lang="en-US" altLang="zh-TW" b="1" i="1" u="sng" dirty="0"/>
              <a:t>Onto Functions: Stirling Numbers of the Second Kind</a:t>
            </a:r>
          </a:p>
          <a:p>
            <a:pPr eaLnBrk="1" hangingPunct="1">
              <a:defRPr/>
            </a:pPr>
            <a:r>
              <a:rPr lang="en-US" altLang="zh-TW" dirty="0">
                <a:solidFill>
                  <a:schemeClr val="bg2"/>
                </a:solidFill>
              </a:rPr>
              <a:t>Special Functions</a:t>
            </a:r>
          </a:p>
          <a:p>
            <a:pPr eaLnBrk="1" hangingPunct="1">
              <a:defRPr/>
            </a:pPr>
            <a:r>
              <a:rPr lang="en-US" altLang="zh-TW" dirty="0">
                <a:solidFill>
                  <a:schemeClr val="bg2"/>
                </a:solidFill>
              </a:rPr>
              <a:t>The Pigeonhole Principle</a:t>
            </a:r>
          </a:p>
          <a:p>
            <a:pPr eaLnBrk="1" hangingPunct="1">
              <a:defRPr/>
            </a:pPr>
            <a:r>
              <a:rPr lang="en-US" altLang="zh-TW" dirty="0">
                <a:solidFill>
                  <a:schemeClr val="bg2"/>
                </a:solidFill>
              </a:rPr>
              <a:t>Function Composition and Inverse Function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1">
            <a:extLst>
              <a:ext uri="{FF2B5EF4-FFF2-40B4-BE49-F238E27FC236}">
                <a16:creationId xmlns:a16="http://schemas.microsoft.com/office/drawing/2014/main" id="{8A7C6DB9-5107-4599-B127-E2961C17A3FD}"/>
              </a:ext>
            </a:extLst>
          </p:cNvPr>
          <p:cNvSpPr>
            <a:spLocks noGrp="1" noChangeArrowheads="1"/>
          </p:cNvSpPr>
          <p:nvPr>
            <p:ph type="title"/>
          </p:nvPr>
        </p:nvSpPr>
        <p:spPr/>
        <p:txBody>
          <a:bodyPr/>
          <a:lstStyle/>
          <a:p>
            <a:r>
              <a:rPr lang="en-US" altLang="zh-TW" sz="3200"/>
              <a:t>Surjective (1/8)</a:t>
            </a:r>
            <a:endParaRPr lang="zh-TW" altLang="en-US" sz="3200"/>
          </a:p>
        </p:txBody>
      </p:sp>
      <p:sp>
        <p:nvSpPr>
          <p:cNvPr id="30723" name="內容版面配置區 2">
            <a:extLst>
              <a:ext uri="{FF2B5EF4-FFF2-40B4-BE49-F238E27FC236}">
                <a16:creationId xmlns:a16="http://schemas.microsoft.com/office/drawing/2014/main" id="{A916D54C-AC03-4E6E-A049-9019494166A4}"/>
              </a:ext>
            </a:extLst>
          </p:cNvPr>
          <p:cNvSpPr>
            <a:spLocks noGrp="1" noChangeArrowheads="1"/>
          </p:cNvSpPr>
          <p:nvPr>
            <p:ph idx="1"/>
          </p:nvPr>
        </p:nvSpPr>
        <p:spPr/>
        <p:txBody>
          <a:bodyPr/>
          <a:lstStyle/>
          <a:p>
            <a:r>
              <a:rPr lang="en-US" altLang="zh-TW" b="1" dirty="0"/>
              <a:t>Definition 5.9: </a:t>
            </a:r>
            <a:r>
              <a:rPr lang="en-US" altLang="zh-TW" dirty="0"/>
              <a:t>A function </a:t>
            </a:r>
            <a:r>
              <a:rPr lang="en-US" altLang="zh-TW" dirty="0">
                <a:cs typeface="Times New Roman" panose="02020603050405020304" pitchFamily="18" charset="0"/>
              </a:rPr>
              <a:t>ƒ: </a:t>
            </a:r>
            <a:r>
              <a:rPr lang="en-US" altLang="zh-TW" i="1" dirty="0">
                <a:cs typeface="Times New Roman" panose="02020603050405020304" pitchFamily="18" charset="0"/>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is called </a:t>
            </a:r>
            <a:r>
              <a:rPr lang="en-US" altLang="zh-TW" i="1" dirty="0">
                <a:solidFill>
                  <a:srgbClr val="0000FF"/>
                </a:solidFill>
                <a:cs typeface="Times New Roman" panose="02020603050405020304" pitchFamily="18" charset="0"/>
                <a:sym typeface="Symbol" panose="05050102010706020507" pitchFamily="18" charset="2"/>
              </a:rPr>
              <a:t>onto</a:t>
            </a:r>
            <a:r>
              <a:rPr lang="en-US" altLang="zh-TW" dirty="0">
                <a:cs typeface="Times New Roman" panose="02020603050405020304" pitchFamily="18" charset="0"/>
                <a:sym typeface="Symbol" panose="05050102010706020507" pitchFamily="18" charset="2"/>
              </a:rPr>
              <a:t>, or </a:t>
            </a:r>
            <a:r>
              <a:rPr lang="en-US" altLang="zh-TW" i="1" dirty="0">
                <a:solidFill>
                  <a:srgbClr val="0000FF"/>
                </a:solidFill>
                <a:cs typeface="Times New Roman" panose="02020603050405020304" pitchFamily="18" charset="0"/>
                <a:sym typeface="Symbol" panose="05050102010706020507" pitchFamily="18" charset="2"/>
              </a:rPr>
              <a:t>surjective</a:t>
            </a:r>
            <a:r>
              <a:rPr lang="en-US" altLang="zh-TW" dirty="0">
                <a:cs typeface="Times New Roman" panose="02020603050405020304" pitchFamily="18" charset="0"/>
                <a:sym typeface="Symbol" panose="05050102010706020507" pitchFamily="18" charset="2"/>
              </a:rPr>
              <a:t>, if </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—that is, if for all </a:t>
            </a:r>
            <a:r>
              <a:rPr lang="en-US" altLang="zh-TW" i="1" dirty="0" err="1">
                <a:cs typeface="Times New Roman" panose="02020603050405020304" pitchFamily="18" charset="0"/>
                <a:sym typeface="Symbol" panose="05050102010706020507" pitchFamily="18" charset="2"/>
              </a:rPr>
              <a:t>b</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there is at least one </a:t>
            </a:r>
            <a:r>
              <a:rPr lang="en-US" altLang="zh-TW" i="1" dirty="0" err="1">
                <a:cs typeface="Times New Roman" panose="02020603050405020304" pitchFamily="18" charset="0"/>
                <a:sym typeface="Symbol" panose="05050102010706020507" pitchFamily="18" charset="2"/>
              </a:rPr>
              <a:t>a</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with </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p>
          <a:p>
            <a:endParaRPr lang="en-US" altLang="zh-TW" dirty="0">
              <a:cs typeface="Times New Roman" panose="02020603050405020304" pitchFamily="18" charset="0"/>
              <a:sym typeface="Symbol" panose="05050102010706020507" pitchFamily="18" charset="2"/>
            </a:endParaRPr>
          </a:p>
          <a:p>
            <a:r>
              <a:rPr lang="en-US" altLang="zh-TW" b="1" dirty="0">
                <a:sym typeface="Symbol" panose="05050102010706020507" pitchFamily="18" charset="2"/>
              </a:rPr>
              <a:t>Example 5.21: </a:t>
            </a:r>
            <a:r>
              <a:rPr lang="en-US" altLang="zh-TW" dirty="0">
                <a:cs typeface="Times New Roman" panose="02020603050405020304" pitchFamily="18" charset="0"/>
                <a:sym typeface="Symbol" panose="05050102010706020507" pitchFamily="18" charset="2"/>
              </a:rPr>
              <a:t>If </a:t>
            </a:r>
            <a:r>
              <a:rPr lang="en-US" altLang="zh-TW" i="1" dirty="0">
                <a:cs typeface="Times New Roman" panose="02020603050405020304" pitchFamily="18" charset="0"/>
              </a:rPr>
              <a:t>A</a:t>
            </a:r>
            <a:r>
              <a:rPr lang="en-US" altLang="zh-TW" dirty="0">
                <a:cs typeface="Times New Roman" panose="02020603050405020304" pitchFamily="18" charset="0"/>
              </a:rPr>
              <a:t>=</a:t>
            </a:r>
            <a:r>
              <a:rPr lang="en-US" altLang="zh-TW" dirty="0">
                <a:cs typeface="Times New Roman" panose="02020603050405020304" pitchFamily="18" charset="0"/>
                <a:sym typeface="Symbol" panose="05050102010706020507" pitchFamily="18" charset="2"/>
              </a:rPr>
              <a:t>{1, 2, 3, 4} and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z</a:t>
            </a:r>
            <a:r>
              <a:rPr lang="en-US" altLang="zh-TW" dirty="0">
                <a:cs typeface="Times New Roman" panose="02020603050405020304" pitchFamily="18" charset="0"/>
                <a:sym typeface="Symbol" panose="05050102010706020507" pitchFamily="18" charset="2"/>
              </a:rPr>
              <a:t>}, then </a:t>
            </a:r>
            <a:r>
              <a:rPr lang="en-US" altLang="zh-TW" i="1" dirty="0">
                <a:cs typeface="Times New Roman" panose="02020603050405020304" pitchFamily="18" charset="0"/>
                <a:sym typeface="Symbol" panose="05050102010706020507" pitchFamily="18" charset="2"/>
              </a:rPr>
              <a:t>f</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={(1, </a:t>
            </a:r>
            <a:r>
              <a:rPr lang="en-US" altLang="zh-TW" i="1" dirty="0">
                <a:cs typeface="Times New Roman" panose="02020603050405020304" pitchFamily="18" charset="0"/>
                <a:sym typeface="Symbol" panose="05050102010706020507" pitchFamily="18" charset="2"/>
              </a:rPr>
              <a:t>z</a:t>
            </a:r>
            <a:r>
              <a:rPr lang="en-US" altLang="zh-TW" dirty="0">
                <a:cs typeface="Times New Roman" panose="02020603050405020304" pitchFamily="18" charset="0"/>
                <a:sym typeface="Symbol" panose="05050102010706020507" pitchFamily="18" charset="2"/>
              </a:rPr>
              <a:t>), (2,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 (3,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(4,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 and </a:t>
            </a:r>
            <a:r>
              <a:rPr lang="en-US" altLang="zh-TW" i="1" dirty="0">
                <a:cs typeface="Times New Roman" panose="02020603050405020304" pitchFamily="18" charset="0"/>
                <a:sym typeface="Symbol" panose="05050102010706020507" pitchFamily="18" charset="2"/>
              </a:rPr>
              <a:t>f</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={(1,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(2,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(3,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 (4, </a:t>
            </a:r>
            <a:r>
              <a:rPr lang="en-US" altLang="zh-TW" i="1" dirty="0">
                <a:cs typeface="Times New Roman" panose="02020603050405020304" pitchFamily="18" charset="0"/>
                <a:sym typeface="Symbol" panose="05050102010706020507" pitchFamily="18" charset="2"/>
              </a:rPr>
              <a:t>z</a:t>
            </a:r>
            <a:r>
              <a:rPr lang="en-US" altLang="zh-TW" dirty="0">
                <a:cs typeface="Times New Roman" panose="02020603050405020304" pitchFamily="18" charset="0"/>
                <a:sym typeface="Symbol" panose="05050102010706020507" pitchFamily="18" charset="2"/>
              </a:rPr>
              <a:t>)} are both functions from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onto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However, the function </a:t>
            </a:r>
            <a:r>
              <a:rPr lang="en-US" altLang="zh-TW" i="1" dirty="0">
                <a:cs typeface="Times New Roman" panose="02020603050405020304" pitchFamily="18" charset="0"/>
                <a:sym typeface="Symbol" panose="05050102010706020507" pitchFamily="18" charset="2"/>
              </a:rPr>
              <a:t>g</a:t>
            </a:r>
            <a:r>
              <a:rPr lang="en-US" altLang="zh-TW" dirty="0">
                <a:cs typeface="Times New Roman" panose="02020603050405020304" pitchFamily="18" charset="0"/>
                <a:sym typeface="Symbol" panose="05050102010706020507" pitchFamily="18" charset="2"/>
              </a:rPr>
              <a:t>={(1,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(2,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(3,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 (4,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 is not onto, Because </a:t>
            </a:r>
            <a:r>
              <a:rPr lang="en-US" altLang="zh-TW" i="1" dirty="0">
                <a:cs typeface="Times New Roman" panose="02020603050405020304" pitchFamily="18" charset="0"/>
                <a:sym typeface="Symbol" panose="05050102010706020507" pitchFamily="18" charset="2"/>
              </a:rPr>
              <a:t>g</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endParaRPr lang="en-US" altLang="zh-TW" dirty="0">
              <a:cs typeface="Times New Roman" panose="02020603050405020304" pitchFamily="18" charset="0"/>
              <a:sym typeface="Symbol" panose="05050102010706020507" pitchFamily="18" charset="2"/>
            </a:endParaRPr>
          </a:p>
          <a:p>
            <a:endParaRPr lang="en-US" altLang="zh-TW" dirty="0">
              <a:cs typeface="Times New Roman" panose="02020603050405020304" pitchFamily="18" charset="0"/>
              <a:sym typeface="Symbol" panose="05050102010706020507" pitchFamily="18" charset="2"/>
            </a:endParaRPr>
          </a:p>
          <a:p>
            <a:endParaRPr lang="zh-TW" altLang="en-US" dirty="0"/>
          </a:p>
        </p:txBody>
      </p:sp>
      <p:sp>
        <p:nvSpPr>
          <p:cNvPr id="4" name="投影片編號版面配置區 3">
            <a:extLst>
              <a:ext uri="{FF2B5EF4-FFF2-40B4-BE49-F238E27FC236}">
                <a16:creationId xmlns:a16="http://schemas.microsoft.com/office/drawing/2014/main" id="{35A5385D-C78E-4679-AB03-A1E5E9FC069C}"/>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9A5415BD-BD3D-452B-9AD4-2A71F34BA871}" type="slidenum">
              <a:rPr lang="zh-TW" altLang="en-US">
                <a:ea typeface="標楷體" panose="03000509000000000000" pitchFamily="65" charset="-120"/>
              </a:rPr>
              <a:pPr/>
              <a:t>26</a:t>
            </a:fld>
            <a:endParaRPr lang="en-US" altLang="zh-TW">
              <a:ea typeface="標楷體" panose="03000509000000000000" pitchFamily="65" charset="-12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標題 1">
            <a:extLst>
              <a:ext uri="{FF2B5EF4-FFF2-40B4-BE49-F238E27FC236}">
                <a16:creationId xmlns:a16="http://schemas.microsoft.com/office/drawing/2014/main" id="{2A3DC706-70E3-4B95-B1B5-19289B97C73B}"/>
              </a:ext>
            </a:extLst>
          </p:cNvPr>
          <p:cNvSpPr>
            <a:spLocks noGrp="1" noChangeArrowheads="1"/>
          </p:cNvSpPr>
          <p:nvPr>
            <p:ph type="title"/>
          </p:nvPr>
        </p:nvSpPr>
        <p:spPr/>
        <p:txBody>
          <a:bodyPr/>
          <a:lstStyle/>
          <a:p>
            <a:r>
              <a:rPr lang="en-US" altLang="zh-TW" sz="3200"/>
              <a:t>Surjective (2/8)</a:t>
            </a:r>
            <a:endParaRPr lang="zh-TW" altLang="en-US" sz="3200"/>
          </a:p>
        </p:txBody>
      </p:sp>
      <p:sp>
        <p:nvSpPr>
          <p:cNvPr id="3" name="內容版面配置區 2">
            <a:extLst>
              <a:ext uri="{FF2B5EF4-FFF2-40B4-BE49-F238E27FC236}">
                <a16:creationId xmlns:a16="http://schemas.microsoft.com/office/drawing/2014/main" id="{612E8AB9-6000-411D-A4B7-B84441044FFC}"/>
              </a:ext>
            </a:extLst>
          </p:cNvPr>
          <p:cNvSpPr>
            <a:spLocks noGrp="1"/>
          </p:cNvSpPr>
          <p:nvPr>
            <p:ph idx="1"/>
          </p:nvPr>
        </p:nvSpPr>
        <p:spPr/>
        <p:txBody>
          <a:bodyPr/>
          <a:lstStyle/>
          <a:p>
            <a:pPr>
              <a:defRPr/>
            </a:pPr>
            <a:r>
              <a:rPr lang="en-US" altLang="zh-TW" dirty="0"/>
              <a:t>For finite sets </a:t>
            </a:r>
            <a:r>
              <a:rPr lang="en-US" altLang="zh-TW" i="1" dirty="0"/>
              <a:t>A</a:t>
            </a:r>
            <a:r>
              <a:rPr lang="en-US" altLang="zh-TW" dirty="0"/>
              <a:t>, </a:t>
            </a:r>
            <a:r>
              <a:rPr lang="en-US" altLang="zh-TW" i="1" dirty="0"/>
              <a:t>B</a:t>
            </a:r>
            <a:r>
              <a:rPr lang="en-US" altLang="zh-TW" dirty="0"/>
              <a:t> with </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rPr>
              <a:t>|=</a:t>
            </a:r>
            <a:r>
              <a:rPr lang="en-US" altLang="zh-TW" i="1" dirty="0">
                <a:cs typeface="Times New Roman" panose="02020603050405020304" pitchFamily="18" charset="0"/>
              </a:rPr>
              <a:t>m</a:t>
            </a:r>
            <a:r>
              <a:rPr lang="en-US" altLang="zh-TW" dirty="0">
                <a:cs typeface="Times New Roman" panose="02020603050405020304" pitchFamily="18" charset="0"/>
              </a:rPr>
              <a:t> and |</a:t>
            </a:r>
            <a:r>
              <a:rPr lang="en-US" altLang="zh-TW" i="1" dirty="0">
                <a:cs typeface="Times New Roman" panose="02020603050405020304" pitchFamily="18" charset="0"/>
              </a:rPr>
              <a:t>B</a:t>
            </a:r>
            <a:r>
              <a:rPr lang="en-US" altLang="zh-TW" dirty="0">
                <a:cs typeface="Times New Roman" panose="02020603050405020304" pitchFamily="18" charset="0"/>
              </a:rPr>
              <a:t>|=</a:t>
            </a:r>
            <a:r>
              <a:rPr lang="en-US" altLang="zh-TW" i="1" dirty="0">
                <a:cs typeface="Times New Roman" panose="02020603050405020304" pitchFamily="18" charset="0"/>
              </a:rPr>
              <a:t>n</a:t>
            </a:r>
            <a:r>
              <a:rPr lang="en-US" altLang="zh-TW" dirty="0">
                <a:cs typeface="Times New Roman" panose="02020603050405020304" pitchFamily="18" charset="0"/>
              </a:rPr>
              <a:t>, there are</a:t>
            </a:r>
          </a:p>
          <a:p>
            <a:pPr>
              <a:defRPr/>
            </a:pPr>
            <a:endParaRPr lang="en-US" altLang="zh-TW" dirty="0">
              <a:cs typeface="Times New Roman" panose="02020603050405020304" pitchFamily="18" charset="0"/>
            </a:endParaRPr>
          </a:p>
          <a:p>
            <a:pPr>
              <a:defRPr/>
            </a:pPr>
            <a:endParaRPr lang="en-US" altLang="zh-TW" dirty="0">
              <a:cs typeface="Times New Roman" panose="02020603050405020304" pitchFamily="18" charset="0"/>
            </a:endParaRPr>
          </a:p>
          <a:p>
            <a:pPr>
              <a:defRPr/>
            </a:pPr>
            <a:endParaRPr lang="en-US" altLang="zh-TW" dirty="0">
              <a:cs typeface="Times New Roman" panose="02020603050405020304" pitchFamily="18" charset="0"/>
            </a:endParaRPr>
          </a:p>
          <a:p>
            <a:pPr>
              <a:defRPr/>
            </a:pPr>
            <a:endParaRPr lang="en-US" altLang="zh-TW" dirty="0">
              <a:cs typeface="Times New Roman" panose="02020603050405020304" pitchFamily="18" charset="0"/>
            </a:endParaRPr>
          </a:p>
          <a:p>
            <a:pPr marL="0" indent="0">
              <a:buFontTx/>
              <a:buNone/>
              <a:defRPr/>
            </a:pPr>
            <a:r>
              <a:rPr lang="en-US" altLang="zh-TW" dirty="0"/>
              <a:t>   onto functions from </a:t>
            </a:r>
            <a:r>
              <a:rPr lang="en-US" altLang="zh-TW" i="1" dirty="0"/>
              <a:t>A</a:t>
            </a:r>
            <a:r>
              <a:rPr lang="en-US" altLang="zh-TW" dirty="0"/>
              <a:t> to </a:t>
            </a:r>
            <a:r>
              <a:rPr lang="en-US" altLang="zh-TW" i="1" dirty="0"/>
              <a:t>B</a:t>
            </a:r>
            <a:r>
              <a:rPr lang="en-US" altLang="zh-TW" dirty="0"/>
              <a:t>.</a:t>
            </a:r>
          </a:p>
          <a:p>
            <a:pPr>
              <a:defRPr/>
            </a:pPr>
            <a:endParaRPr lang="en-US" altLang="zh-TW" dirty="0">
              <a:cs typeface="Times New Roman" panose="02020603050405020304" pitchFamily="18" charset="0"/>
            </a:endParaRPr>
          </a:p>
          <a:p>
            <a:pPr>
              <a:defRPr/>
            </a:pPr>
            <a:endParaRPr lang="zh-TW" altLang="en-US" dirty="0"/>
          </a:p>
        </p:txBody>
      </p:sp>
      <p:sp>
        <p:nvSpPr>
          <p:cNvPr id="4" name="投影片編號版面配置區 3">
            <a:extLst>
              <a:ext uri="{FF2B5EF4-FFF2-40B4-BE49-F238E27FC236}">
                <a16:creationId xmlns:a16="http://schemas.microsoft.com/office/drawing/2014/main" id="{D73F03AA-89CC-45BA-BD4C-A279E15E6921}"/>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15068F9-4371-4CB7-B4C4-0132DBBAAE50}" type="slidenum">
              <a:rPr lang="zh-TW" altLang="en-US">
                <a:ea typeface="標楷體" panose="03000509000000000000" pitchFamily="65" charset="-120"/>
              </a:rPr>
              <a:pPr/>
              <a:t>27</a:t>
            </a:fld>
            <a:endParaRPr lang="en-US" altLang="zh-TW">
              <a:ea typeface="標楷體" panose="03000509000000000000" pitchFamily="65" charset="-120"/>
            </a:endParaRPr>
          </a:p>
        </p:txBody>
      </p:sp>
      <p:graphicFrame>
        <p:nvGraphicFramePr>
          <p:cNvPr id="31749" name="Object 5">
            <a:extLst>
              <a:ext uri="{FF2B5EF4-FFF2-40B4-BE49-F238E27FC236}">
                <a16:creationId xmlns:a16="http://schemas.microsoft.com/office/drawing/2014/main" id="{284C0EDF-3CEB-4310-AFA4-22F5A6E79669}"/>
              </a:ext>
            </a:extLst>
          </p:cNvPr>
          <p:cNvGraphicFramePr>
            <a:graphicFrameLocks noChangeAspect="1"/>
          </p:cNvGraphicFramePr>
          <p:nvPr/>
        </p:nvGraphicFramePr>
        <p:xfrm>
          <a:off x="862013" y="2133600"/>
          <a:ext cx="7419975" cy="2209800"/>
        </p:xfrm>
        <a:graphic>
          <a:graphicData uri="http://schemas.openxmlformats.org/presentationml/2006/ole">
            <mc:AlternateContent xmlns:mc="http://schemas.openxmlformats.org/markup-compatibility/2006">
              <mc:Choice xmlns:v="urn:schemas-microsoft-com:vml" Requires="v">
                <p:oleObj name="Equation" r:id="rId3" imgW="4051300" imgH="1168400" progId="Equation.3">
                  <p:embed/>
                </p:oleObj>
              </mc:Choice>
              <mc:Fallback>
                <p:oleObj name="Equation" r:id="rId3" imgW="4051300" imgH="1168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013" y="2133600"/>
                        <a:ext cx="7419975"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標題 1">
            <a:extLst>
              <a:ext uri="{FF2B5EF4-FFF2-40B4-BE49-F238E27FC236}">
                <a16:creationId xmlns:a16="http://schemas.microsoft.com/office/drawing/2014/main" id="{02466D20-50F6-4007-9670-83636077EC89}"/>
              </a:ext>
            </a:extLst>
          </p:cNvPr>
          <p:cNvSpPr>
            <a:spLocks noGrp="1" noChangeArrowheads="1"/>
          </p:cNvSpPr>
          <p:nvPr>
            <p:ph type="title"/>
          </p:nvPr>
        </p:nvSpPr>
        <p:spPr/>
        <p:txBody>
          <a:bodyPr/>
          <a:lstStyle/>
          <a:p>
            <a:r>
              <a:rPr lang="en-US" altLang="zh-TW" sz="3200"/>
              <a:t>Surjective (3/8)</a:t>
            </a:r>
            <a:endParaRPr lang="zh-TW" altLang="en-US" sz="3200"/>
          </a:p>
        </p:txBody>
      </p:sp>
      <p:sp>
        <p:nvSpPr>
          <p:cNvPr id="3" name="內容版面配置區 2">
            <a:extLst>
              <a:ext uri="{FF2B5EF4-FFF2-40B4-BE49-F238E27FC236}">
                <a16:creationId xmlns:a16="http://schemas.microsoft.com/office/drawing/2014/main" id="{F0390939-B8BE-4FFA-BB14-345AD82AD7E3}"/>
              </a:ext>
            </a:extLst>
          </p:cNvPr>
          <p:cNvSpPr>
            <a:spLocks noGrp="1"/>
          </p:cNvSpPr>
          <p:nvPr>
            <p:ph idx="1"/>
          </p:nvPr>
        </p:nvSpPr>
        <p:spPr>
          <a:xfrm>
            <a:off x="457200" y="1125538"/>
            <a:ext cx="8435975" cy="5000625"/>
          </a:xfrm>
        </p:spPr>
        <p:txBody>
          <a:bodyPr/>
          <a:lstStyle/>
          <a:p>
            <a:pPr>
              <a:defRPr/>
            </a:pPr>
            <a:r>
              <a:rPr lang="en-US" altLang="zh-TW" b="1" dirty="0">
                <a:sym typeface="Symbol" panose="05050102010706020507" pitchFamily="18" charset="2"/>
              </a:rPr>
              <a:t>Example 5.26: </a:t>
            </a:r>
            <a:r>
              <a:rPr lang="en-US" altLang="zh-TW" dirty="0"/>
              <a:t>If </a:t>
            </a:r>
            <a:r>
              <a:rPr lang="en-US" altLang="zh-TW" i="1" dirty="0"/>
              <a:t>A</a:t>
            </a:r>
            <a:r>
              <a:rPr lang="en-US" altLang="zh-TW" dirty="0"/>
              <a:t>=</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dirty="0">
                <a:cs typeface="Times New Roman" panose="02020603050405020304" pitchFamily="18" charset="0"/>
              </a:rPr>
              <a:t>, </a:t>
            </a:r>
            <a:r>
              <a:rPr lang="en-US" altLang="zh-TW" i="1" dirty="0">
                <a:cs typeface="Times New Roman" panose="02020603050405020304" pitchFamily="18" charset="0"/>
              </a:rPr>
              <a:t>c</a:t>
            </a:r>
            <a:r>
              <a:rPr lang="en-US" altLang="zh-TW" dirty="0">
                <a:cs typeface="Times New Roman" panose="02020603050405020304" pitchFamily="18" charset="0"/>
              </a:rPr>
              <a:t>, </a:t>
            </a:r>
            <a:r>
              <a:rPr lang="en-US" altLang="zh-TW" i="1" dirty="0">
                <a:cs typeface="Times New Roman" panose="02020603050405020304" pitchFamily="18" charset="0"/>
              </a:rPr>
              <a:t>d</a:t>
            </a:r>
            <a:r>
              <a:rPr lang="en-US" altLang="zh-TW" dirty="0">
                <a:cs typeface="Times New Roman" panose="02020603050405020304" pitchFamily="18" charset="0"/>
              </a:rPr>
              <a:t>} and </a:t>
            </a:r>
            <a:r>
              <a:rPr lang="en-US" altLang="zh-TW" i="1" dirty="0">
                <a:cs typeface="Times New Roman" panose="02020603050405020304" pitchFamily="18" charset="0"/>
              </a:rPr>
              <a:t>B</a:t>
            </a:r>
            <a:r>
              <a:rPr lang="en-US" altLang="zh-TW" dirty="0">
                <a:cs typeface="Times New Roman" panose="02020603050405020304" pitchFamily="18" charset="0"/>
              </a:rPr>
              <a:t>={1, 2, 3}, then there are 36 onto functions from </a:t>
            </a:r>
            <a:r>
              <a:rPr lang="en-US" altLang="zh-TW" i="1" dirty="0">
                <a:cs typeface="Times New Roman" panose="02020603050405020304" pitchFamily="18" charset="0"/>
              </a:rPr>
              <a:t>A</a:t>
            </a:r>
            <a:r>
              <a:rPr lang="en-US" altLang="zh-TW" dirty="0">
                <a:cs typeface="Times New Roman" panose="02020603050405020304" pitchFamily="18" charset="0"/>
              </a:rPr>
              <a:t> to </a:t>
            </a:r>
            <a:r>
              <a:rPr lang="en-US" altLang="zh-TW" i="1" dirty="0">
                <a:cs typeface="Times New Roman" panose="02020603050405020304" pitchFamily="18" charset="0"/>
              </a:rPr>
              <a:t>B</a:t>
            </a:r>
            <a:r>
              <a:rPr lang="en-US" altLang="zh-TW" dirty="0">
                <a:cs typeface="Times New Roman" panose="02020603050405020304" pitchFamily="18" charset="0"/>
              </a:rPr>
              <a:t> or, equivalently, 36 ways to distribute four distinct objects into three distinguishable containers, with no container empty (and no regard for the location of objects in a given container). </a:t>
            </a:r>
            <a:r>
              <a:rPr lang="en-US" altLang="zh-TW" dirty="0"/>
              <a:t>Among these 36 distributions we find the following collection of six (one of six such possible collections of six):</a:t>
            </a:r>
          </a:p>
          <a:p>
            <a:pPr>
              <a:defRPr/>
            </a:pPr>
            <a:endParaRPr lang="en-US" altLang="zh-TW" dirty="0">
              <a:cs typeface="Times New Roman" panose="02020603050405020304" pitchFamily="18" charset="0"/>
            </a:endParaRPr>
          </a:p>
          <a:p>
            <a:pPr marL="0" indent="0">
              <a:buFontTx/>
              <a:buNone/>
              <a:defRPr/>
            </a:pPr>
            <a:endParaRPr lang="en-US" altLang="zh-TW" dirty="0">
              <a:cs typeface="Times New Roman" panose="02020603050405020304" pitchFamily="18" charset="0"/>
            </a:endParaRPr>
          </a:p>
          <a:p>
            <a:pPr>
              <a:defRPr/>
            </a:pPr>
            <a:endParaRPr lang="zh-TW" altLang="en-US" dirty="0"/>
          </a:p>
        </p:txBody>
      </p:sp>
      <p:sp>
        <p:nvSpPr>
          <p:cNvPr id="4" name="投影片編號版面配置區 3">
            <a:extLst>
              <a:ext uri="{FF2B5EF4-FFF2-40B4-BE49-F238E27FC236}">
                <a16:creationId xmlns:a16="http://schemas.microsoft.com/office/drawing/2014/main" id="{DE4CC68A-2839-4940-AC3B-9BF85B8C77AE}"/>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0C291A4-AEF7-437A-B62B-1FD524710F9B}" type="slidenum">
              <a:rPr lang="zh-TW" altLang="en-US">
                <a:ea typeface="標楷體" panose="03000509000000000000" pitchFamily="65" charset="-120"/>
              </a:rPr>
              <a:pPr/>
              <a:t>28</a:t>
            </a:fld>
            <a:endParaRPr lang="en-US" altLang="zh-TW">
              <a:ea typeface="標楷體" panose="03000509000000000000" pitchFamily="65" charset="-12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a:extLst>
              <a:ext uri="{FF2B5EF4-FFF2-40B4-BE49-F238E27FC236}">
                <a16:creationId xmlns:a16="http://schemas.microsoft.com/office/drawing/2014/main" id="{50FC7FF3-749A-4FE4-A863-562F4B508C83}"/>
              </a:ext>
            </a:extLst>
          </p:cNvPr>
          <p:cNvSpPr>
            <a:spLocks noGrp="1" noChangeArrowheads="1"/>
          </p:cNvSpPr>
          <p:nvPr>
            <p:ph type="title"/>
          </p:nvPr>
        </p:nvSpPr>
        <p:spPr/>
        <p:txBody>
          <a:bodyPr/>
          <a:lstStyle/>
          <a:p>
            <a:r>
              <a:rPr lang="en-US" altLang="zh-TW" sz="3200"/>
              <a:t>Surjective (4/8)</a:t>
            </a:r>
            <a:endParaRPr lang="zh-TW" altLang="en-US" sz="3200"/>
          </a:p>
        </p:txBody>
      </p:sp>
      <p:sp>
        <p:nvSpPr>
          <p:cNvPr id="34819" name="內容版面配置區 2">
            <a:extLst>
              <a:ext uri="{FF2B5EF4-FFF2-40B4-BE49-F238E27FC236}">
                <a16:creationId xmlns:a16="http://schemas.microsoft.com/office/drawing/2014/main" id="{77BD7FD8-D6E7-460E-AEF2-873DB34D8150}"/>
              </a:ext>
            </a:extLst>
          </p:cNvPr>
          <p:cNvSpPr>
            <a:spLocks noGrp="1" noChangeArrowheads="1"/>
          </p:cNvSpPr>
          <p:nvPr>
            <p:ph idx="1"/>
          </p:nvPr>
        </p:nvSpPr>
        <p:spPr>
          <a:xfrm>
            <a:off x="457200" y="1125538"/>
            <a:ext cx="8578850" cy="5457825"/>
          </a:xfrm>
        </p:spPr>
        <p:txBody>
          <a:bodyPr/>
          <a:lstStyle/>
          <a:p>
            <a:r>
              <a:rPr lang="en-US" altLang="zh-TW" b="1" dirty="0">
                <a:sym typeface="Symbol" panose="05050102010706020507" pitchFamily="18" charset="2"/>
              </a:rPr>
              <a:t>Example 5.26 (cont.):</a:t>
            </a:r>
            <a:endParaRPr lang="en-US" altLang="zh-TW" dirty="0">
              <a:cs typeface="Times New Roman" panose="02020603050405020304" pitchFamily="18" charset="0"/>
            </a:endParaRPr>
          </a:p>
          <a:p>
            <a:pPr>
              <a:buFontTx/>
              <a:buAutoNum type="arabicParenR"/>
            </a:pP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dirty="0">
                <a:cs typeface="Times New Roman" panose="02020603050405020304" pitchFamily="18" charset="0"/>
              </a:rPr>
              <a:t>}</a:t>
            </a:r>
            <a:r>
              <a:rPr lang="en-US" altLang="zh-TW" baseline="-25000" dirty="0">
                <a:cs typeface="Times New Roman" panose="02020603050405020304" pitchFamily="18" charset="0"/>
              </a:rPr>
              <a:t>1</a:t>
            </a:r>
            <a:r>
              <a:rPr lang="en-US" altLang="zh-TW" dirty="0">
                <a:cs typeface="Times New Roman" panose="02020603050405020304" pitchFamily="18" charset="0"/>
              </a:rPr>
              <a:t>      {</a:t>
            </a:r>
            <a:r>
              <a:rPr lang="en-US" altLang="zh-TW" i="1" dirty="0">
                <a:cs typeface="Times New Roman" panose="02020603050405020304" pitchFamily="18" charset="0"/>
              </a:rPr>
              <a:t>c</a:t>
            </a:r>
            <a:r>
              <a:rPr lang="en-US" altLang="zh-TW" dirty="0">
                <a:cs typeface="Times New Roman" panose="02020603050405020304" pitchFamily="18" charset="0"/>
              </a:rPr>
              <a:t>}</a:t>
            </a:r>
            <a:r>
              <a:rPr lang="en-US" altLang="zh-TW" baseline="-25000" dirty="0">
                <a:cs typeface="Times New Roman" panose="02020603050405020304" pitchFamily="18" charset="0"/>
              </a:rPr>
              <a:t>2</a:t>
            </a:r>
            <a:r>
              <a:rPr lang="en-US" altLang="zh-TW" dirty="0">
                <a:cs typeface="Times New Roman" panose="02020603050405020304" pitchFamily="18" charset="0"/>
              </a:rPr>
              <a:t>          {</a:t>
            </a:r>
            <a:r>
              <a:rPr lang="en-US" altLang="zh-TW" i="1" dirty="0">
                <a:cs typeface="Times New Roman" panose="02020603050405020304" pitchFamily="18" charset="0"/>
              </a:rPr>
              <a:t>d</a:t>
            </a:r>
            <a:r>
              <a:rPr lang="en-US" altLang="zh-TW" dirty="0">
                <a:cs typeface="Times New Roman" panose="02020603050405020304" pitchFamily="18" charset="0"/>
              </a:rPr>
              <a:t>}</a:t>
            </a:r>
            <a:r>
              <a:rPr lang="en-US" altLang="zh-TW" baseline="-25000" dirty="0">
                <a:cs typeface="Times New Roman" panose="02020603050405020304" pitchFamily="18" charset="0"/>
              </a:rPr>
              <a:t>3</a:t>
            </a:r>
          </a:p>
          <a:p>
            <a:pPr>
              <a:buFontTx/>
              <a:buAutoNum type="arabicParenR"/>
            </a:pP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dirty="0">
                <a:cs typeface="Times New Roman" panose="02020603050405020304" pitchFamily="18" charset="0"/>
              </a:rPr>
              <a:t>}</a:t>
            </a:r>
            <a:r>
              <a:rPr lang="en-US" altLang="zh-TW" baseline="-25000" dirty="0">
                <a:cs typeface="Times New Roman" panose="02020603050405020304" pitchFamily="18" charset="0"/>
              </a:rPr>
              <a:t>1</a:t>
            </a:r>
            <a:r>
              <a:rPr lang="en-US" altLang="zh-TW" dirty="0">
                <a:cs typeface="Times New Roman" panose="02020603050405020304" pitchFamily="18" charset="0"/>
              </a:rPr>
              <a:t>      {</a:t>
            </a:r>
            <a:r>
              <a:rPr lang="en-US" altLang="zh-TW" i="1" dirty="0">
                <a:cs typeface="Times New Roman" panose="02020603050405020304" pitchFamily="18" charset="0"/>
              </a:rPr>
              <a:t>d</a:t>
            </a:r>
            <a:r>
              <a:rPr lang="en-US" altLang="zh-TW" dirty="0">
                <a:cs typeface="Times New Roman" panose="02020603050405020304" pitchFamily="18" charset="0"/>
              </a:rPr>
              <a:t>}</a:t>
            </a:r>
            <a:r>
              <a:rPr lang="en-US" altLang="zh-TW" baseline="-25000" dirty="0">
                <a:cs typeface="Times New Roman" panose="02020603050405020304" pitchFamily="18" charset="0"/>
              </a:rPr>
              <a:t>2</a:t>
            </a:r>
            <a:r>
              <a:rPr lang="en-US" altLang="zh-TW" dirty="0">
                <a:cs typeface="Times New Roman" panose="02020603050405020304" pitchFamily="18" charset="0"/>
              </a:rPr>
              <a:t>          {</a:t>
            </a:r>
            <a:r>
              <a:rPr lang="en-US" altLang="zh-TW" i="1" dirty="0">
                <a:cs typeface="Times New Roman" panose="02020603050405020304" pitchFamily="18" charset="0"/>
              </a:rPr>
              <a:t>c</a:t>
            </a:r>
            <a:r>
              <a:rPr lang="en-US" altLang="zh-TW" dirty="0">
                <a:cs typeface="Times New Roman" panose="02020603050405020304" pitchFamily="18" charset="0"/>
              </a:rPr>
              <a:t>}</a:t>
            </a:r>
            <a:r>
              <a:rPr lang="en-US" altLang="zh-TW" baseline="-25000" dirty="0">
                <a:cs typeface="Times New Roman" panose="02020603050405020304" pitchFamily="18" charset="0"/>
              </a:rPr>
              <a:t>3</a:t>
            </a:r>
            <a:r>
              <a:rPr lang="en-US" altLang="zh-TW" dirty="0">
                <a:cs typeface="Times New Roman" panose="02020603050405020304" pitchFamily="18" charset="0"/>
              </a:rPr>
              <a:t> </a:t>
            </a:r>
          </a:p>
          <a:p>
            <a:pPr>
              <a:buFontTx/>
              <a:buAutoNum type="arabicParenR"/>
            </a:pPr>
            <a:r>
              <a:rPr lang="en-US" altLang="zh-TW" dirty="0">
                <a:cs typeface="Times New Roman" panose="02020603050405020304" pitchFamily="18" charset="0"/>
              </a:rPr>
              <a:t> {</a:t>
            </a:r>
            <a:r>
              <a:rPr lang="en-US" altLang="zh-TW" i="1" dirty="0">
                <a:cs typeface="Times New Roman" panose="02020603050405020304" pitchFamily="18" charset="0"/>
              </a:rPr>
              <a:t>c</a:t>
            </a:r>
            <a:r>
              <a:rPr lang="en-US" altLang="zh-TW" dirty="0">
                <a:cs typeface="Times New Roman" panose="02020603050405020304" pitchFamily="18" charset="0"/>
              </a:rPr>
              <a:t>}</a:t>
            </a:r>
            <a:r>
              <a:rPr lang="en-US" altLang="zh-TW" baseline="-25000" dirty="0">
                <a:cs typeface="Times New Roman" panose="02020603050405020304" pitchFamily="18" charset="0"/>
              </a:rPr>
              <a:t>1</a:t>
            </a: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dirty="0">
                <a:cs typeface="Times New Roman" panose="02020603050405020304" pitchFamily="18" charset="0"/>
              </a:rPr>
              <a:t>}</a:t>
            </a:r>
            <a:r>
              <a:rPr lang="en-US" altLang="zh-TW" baseline="-25000" dirty="0">
                <a:cs typeface="Times New Roman" panose="02020603050405020304" pitchFamily="18" charset="0"/>
              </a:rPr>
              <a:t>2</a:t>
            </a:r>
            <a:r>
              <a:rPr lang="en-US" altLang="zh-TW" dirty="0">
                <a:cs typeface="Times New Roman" panose="02020603050405020304" pitchFamily="18" charset="0"/>
              </a:rPr>
              <a:t>      {</a:t>
            </a:r>
            <a:r>
              <a:rPr lang="en-US" altLang="zh-TW" i="1" dirty="0">
                <a:cs typeface="Times New Roman" panose="02020603050405020304" pitchFamily="18" charset="0"/>
              </a:rPr>
              <a:t>d</a:t>
            </a:r>
            <a:r>
              <a:rPr lang="en-US" altLang="zh-TW" dirty="0">
                <a:cs typeface="Times New Roman" panose="02020603050405020304" pitchFamily="18" charset="0"/>
              </a:rPr>
              <a:t>}</a:t>
            </a:r>
            <a:r>
              <a:rPr lang="en-US" altLang="zh-TW" baseline="-25000" dirty="0">
                <a:cs typeface="Times New Roman" panose="02020603050405020304" pitchFamily="18" charset="0"/>
              </a:rPr>
              <a:t>3</a:t>
            </a:r>
          </a:p>
          <a:p>
            <a:pPr>
              <a:buFontTx/>
              <a:buAutoNum type="arabicParenR"/>
            </a:pPr>
            <a:r>
              <a:rPr lang="en-US" altLang="zh-TW" dirty="0">
                <a:cs typeface="Times New Roman" panose="02020603050405020304" pitchFamily="18" charset="0"/>
              </a:rPr>
              <a:t> {</a:t>
            </a:r>
            <a:r>
              <a:rPr lang="en-US" altLang="zh-TW" i="1" dirty="0">
                <a:cs typeface="Times New Roman" panose="02020603050405020304" pitchFamily="18" charset="0"/>
              </a:rPr>
              <a:t>c</a:t>
            </a:r>
            <a:r>
              <a:rPr lang="en-US" altLang="zh-TW" dirty="0">
                <a:cs typeface="Times New Roman" panose="02020603050405020304" pitchFamily="18" charset="0"/>
              </a:rPr>
              <a:t>}</a:t>
            </a:r>
            <a:r>
              <a:rPr lang="en-US" altLang="zh-TW" baseline="-25000" dirty="0">
                <a:cs typeface="Times New Roman" panose="02020603050405020304" pitchFamily="18" charset="0"/>
              </a:rPr>
              <a:t>1</a:t>
            </a:r>
            <a:r>
              <a:rPr lang="en-US" altLang="zh-TW" dirty="0">
                <a:cs typeface="Times New Roman" panose="02020603050405020304" pitchFamily="18" charset="0"/>
              </a:rPr>
              <a:t>         {</a:t>
            </a:r>
            <a:r>
              <a:rPr lang="en-US" altLang="zh-TW" i="1" dirty="0">
                <a:cs typeface="Times New Roman" panose="02020603050405020304" pitchFamily="18" charset="0"/>
              </a:rPr>
              <a:t>d</a:t>
            </a:r>
            <a:r>
              <a:rPr lang="en-US" altLang="zh-TW" dirty="0">
                <a:cs typeface="Times New Roman" panose="02020603050405020304" pitchFamily="18" charset="0"/>
              </a:rPr>
              <a:t>}</a:t>
            </a:r>
            <a:r>
              <a:rPr lang="en-US" altLang="zh-TW" baseline="-25000" dirty="0">
                <a:cs typeface="Times New Roman" panose="02020603050405020304" pitchFamily="18" charset="0"/>
              </a:rPr>
              <a:t>2</a:t>
            </a: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dirty="0">
                <a:cs typeface="Times New Roman" panose="02020603050405020304" pitchFamily="18" charset="0"/>
              </a:rPr>
              <a:t>}</a:t>
            </a:r>
            <a:r>
              <a:rPr lang="en-US" altLang="zh-TW" baseline="-25000" dirty="0">
                <a:cs typeface="Times New Roman" panose="02020603050405020304" pitchFamily="18" charset="0"/>
              </a:rPr>
              <a:t>3</a:t>
            </a:r>
          </a:p>
          <a:p>
            <a:pPr>
              <a:buFontTx/>
              <a:buAutoNum type="arabicParenR"/>
            </a:pPr>
            <a:r>
              <a:rPr lang="en-US" altLang="zh-TW" dirty="0">
                <a:cs typeface="Times New Roman" panose="02020603050405020304" pitchFamily="18" charset="0"/>
              </a:rPr>
              <a:t> {</a:t>
            </a:r>
            <a:r>
              <a:rPr lang="en-US" altLang="zh-TW" i="1" dirty="0">
                <a:cs typeface="Times New Roman" panose="02020603050405020304" pitchFamily="18" charset="0"/>
              </a:rPr>
              <a:t>d</a:t>
            </a:r>
            <a:r>
              <a:rPr lang="en-US" altLang="zh-TW" dirty="0">
                <a:cs typeface="Times New Roman" panose="02020603050405020304" pitchFamily="18" charset="0"/>
              </a:rPr>
              <a:t>}</a:t>
            </a:r>
            <a:r>
              <a:rPr lang="en-US" altLang="zh-TW" baseline="-25000" dirty="0">
                <a:cs typeface="Times New Roman" panose="02020603050405020304" pitchFamily="18" charset="0"/>
              </a:rPr>
              <a:t>1</a:t>
            </a: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dirty="0">
                <a:cs typeface="Times New Roman" panose="02020603050405020304" pitchFamily="18" charset="0"/>
              </a:rPr>
              <a:t>}</a:t>
            </a:r>
            <a:r>
              <a:rPr lang="en-US" altLang="zh-TW" baseline="-25000" dirty="0">
                <a:cs typeface="Times New Roman" panose="02020603050405020304" pitchFamily="18" charset="0"/>
              </a:rPr>
              <a:t>2</a:t>
            </a:r>
            <a:r>
              <a:rPr lang="en-US" altLang="zh-TW" dirty="0">
                <a:cs typeface="Times New Roman" panose="02020603050405020304" pitchFamily="18" charset="0"/>
              </a:rPr>
              <a:t>      {</a:t>
            </a:r>
            <a:r>
              <a:rPr lang="en-US" altLang="zh-TW" i="1" dirty="0">
                <a:cs typeface="Times New Roman" panose="02020603050405020304" pitchFamily="18" charset="0"/>
              </a:rPr>
              <a:t>c</a:t>
            </a:r>
            <a:r>
              <a:rPr lang="en-US" altLang="zh-TW" dirty="0">
                <a:cs typeface="Times New Roman" panose="02020603050405020304" pitchFamily="18" charset="0"/>
              </a:rPr>
              <a:t>}</a:t>
            </a:r>
            <a:r>
              <a:rPr lang="en-US" altLang="zh-TW" baseline="-25000" dirty="0">
                <a:cs typeface="Times New Roman" panose="02020603050405020304" pitchFamily="18" charset="0"/>
              </a:rPr>
              <a:t>3</a:t>
            </a:r>
          </a:p>
          <a:p>
            <a:pPr>
              <a:buFontTx/>
              <a:buAutoNum type="arabicParenR"/>
            </a:pPr>
            <a:r>
              <a:rPr lang="en-US" altLang="zh-TW" dirty="0">
                <a:cs typeface="Times New Roman" panose="02020603050405020304" pitchFamily="18" charset="0"/>
              </a:rPr>
              <a:t> {</a:t>
            </a:r>
            <a:r>
              <a:rPr lang="en-US" altLang="zh-TW" i="1" dirty="0">
                <a:cs typeface="Times New Roman" panose="02020603050405020304" pitchFamily="18" charset="0"/>
              </a:rPr>
              <a:t>d</a:t>
            </a:r>
            <a:r>
              <a:rPr lang="en-US" altLang="zh-TW" dirty="0">
                <a:cs typeface="Times New Roman" panose="02020603050405020304" pitchFamily="18" charset="0"/>
              </a:rPr>
              <a:t>}</a:t>
            </a:r>
            <a:r>
              <a:rPr lang="en-US" altLang="zh-TW" baseline="-25000" dirty="0">
                <a:cs typeface="Times New Roman" panose="02020603050405020304" pitchFamily="18" charset="0"/>
              </a:rPr>
              <a:t>1</a:t>
            </a:r>
            <a:r>
              <a:rPr lang="en-US" altLang="zh-TW" dirty="0">
                <a:cs typeface="Times New Roman" panose="02020603050405020304" pitchFamily="18" charset="0"/>
              </a:rPr>
              <a:t>         {</a:t>
            </a:r>
            <a:r>
              <a:rPr lang="en-US" altLang="zh-TW" i="1" dirty="0">
                <a:cs typeface="Times New Roman" panose="02020603050405020304" pitchFamily="18" charset="0"/>
              </a:rPr>
              <a:t>c</a:t>
            </a:r>
            <a:r>
              <a:rPr lang="en-US" altLang="zh-TW" dirty="0">
                <a:cs typeface="Times New Roman" panose="02020603050405020304" pitchFamily="18" charset="0"/>
              </a:rPr>
              <a:t>}</a:t>
            </a:r>
            <a:r>
              <a:rPr lang="en-US" altLang="zh-TW" baseline="-25000" dirty="0">
                <a:cs typeface="Times New Roman" panose="02020603050405020304" pitchFamily="18" charset="0"/>
              </a:rPr>
              <a:t>2</a:t>
            </a: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dirty="0">
                <a:cs typeface="Times New Roman" panose="02020603050405020304" pitchFamily="18" charset="0"/>
              </a:rPr>
              <a:t>}</a:t>
            </a:r>
            <a:r>
              <a:rPr lang="en-US" altLang="zh-TW" baseline="-25000" dirty="0">
                <a:cs typeface="Times New Roman" panose="02020603050405020304" pitchFamily="18" charset="0"/>
              </a:rPr>
              <a:t>3</a:t>
            </a:r>
            <a:r>
              <a:rPr lang="en-US" altLang="zh-TW" dirty="0">
                <a:cs typeface="Times New Roman" panose="02020603050405020304" pitchFamily="18" charset="0"/>
              </a:rPr>
              <a:t>,</a:t>
            </a:r>
          </a:p>
          <a:p>
            <a:r>
              <a:rPr lang="en-US" altLang="zh-TW" dirty="0">
                <a:cs typeface="Times New Roman" panose="02020603050405020304" pitchFamily="18" charset="0"/>
              </a:rPr>
              <a:t>where, for example, the notation {</a:t>
            </a:r>
            <a:r>
              <a:rPr lang="en-US" altLang="zh-TW" i="1" dirty="0">
                <a:cs typeface="Times New Roman" panose="02020603050405020304" pitchFamily="18" charset="0"/>
              </a:rPr>
              <a:t>c</a:t>
            </a:r>
            <a:r>
              <a:rPr lang="en-US" altLang="zh-TW" dirty="0">
                <a:cs typeface="Times New Roman" panose="02020603050405020304" pitchFamily="18" charset="0"/>
              </a:rPr>
              <a:t>}</a:t>
            </a:r>
            <a:r>
              <a:rPr lang="en-US" altLang="zh-TW" baseline="-25000" dirty="0">
                <a:cs typeface="Times New Roman" panose="02020603050405020304" pitchFamily="18" charset="0"/>
              </a:rPr>
              <a:t>2</a:t>
            </a:r>
            <a:r>
              <a:rPr lang="en-US" altLang="zh-TW" dirty="0">
                <a:cs typeface="Times New Roman" panose="02020603050405020304" pitchFamily="18" charset="0"/>
              </a:rPr>
              <a:t> means that </a:t>
            </a:r>
            <a:r>
              <a:rPr lang="en-US" altLang="zh-TW" i="1" dirty="0">
                <a:cs typeface="Times New Roman" panose="02020603050405020304" pitchFamily="18" charset="0"/>
              </a:rPr>
              <a:t>c</a:t>
            </a:r>
            <a:r>
              <a:rPr lang="en-US" altLang="zh-TW" dirty="0">
                <a:cs typeface="Times New Roman" panose="02020603050405020304" pitchFamily="18" charset="0"/>
              </a:rPr>
              <a:t> is in the second container. Now if we no longer distinguish the containers, these 6=3! Distributions become identical, so there are 36/(3!)=6 </a:t>
            </a:r>
          </a:p>
          <a:p>
            <a:endParaRPr lang="zh-TW" altLang="en-US" dirty="0"/>
          </a:p>
        </p:txBody>
      </p:sp>
      <p:sp>
        <p:nvSpPr>
          <p:cNvPr id="4" name="投影片編號版面配置區 3">
            <a:extLst>
              <a:ext uri="{FF2B5EF4-FFF2-40B4-BE49-F238E27FC236}">
                <a16:creationId xmlns:a16="http://schemas.microsoft.com/office/drawing/2014/main" id="{9C509CB8-2912-4A06-9C80-BA180509ADB0}"/>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AB0242F-1DCB-45A3-82C1-A6C4440B8F3F}" type="slidenum">
              <a:rPr lang="zh-TW" altLang="en-US">
                <a:ea typeface="標楷體" panose="03000509000000000000" pitchFamily="65" charset="-120"/>
              </a:rPr>
              <a:pPr/>
              <a:t>29</a:t>
            </a:fld>
            <a:endParaRPr lang="en-US" altLang="zh-TW">
              <a:ea typeface="標楷體" panose="03000509000000000000" pitchFamily="65"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a:extLst>
              <a:ext uri="{FF2B5EF4-FFF2-40B4-BE49-F238E27FC236}">
                <a16:creationId xmlns:a16="http://schemas.microsoft.com/office/drawing/2014/main" id="{406F57BF-F9A0-496E-8D15-BB8907A288A5}"/>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162ED494-77E0-454C-90A8-33AB90327ECD}" type="slidenum">
              <a:rPr lang="zh-TW" altLang="en-US">
                <a:ea typeface="標楷體" panose="03000509000000000000" pitchFamily="65" charset="-120"/>
              </a:rPr>
              <a:pPr/>
              <a:t>3</a:t>
            </a:fld>
            <a:endParaRPr lang="en-US" altLang="zh-TW">
              <a:ea typeface="標楷體" panose="03000509000000000000" pitchFamily="65" charset="-120"/>
            </a:endParaRPr>
          </a:p>
        </p:txBody>
      </p:sp>
      <p:sp>
        <p:nvSpPr>
          <p:cNvPr id="5124" name="Rectangle 3">
            <a:extLst>
              <a:ext uri="{FF2B5EF4-FFF2-40B4-BE49-F238E27FC236}">
                <a16:creationId xmlns:a16="http://schemas.microsoft.com/office/drawing/2014/main" id="{F41ABF68-F411-4C04-B7BC-5EC9A799ADDC}"/>
              </a:ext>
            </a:extLst>
          </p:cNvPr>
          <p:cNvSpPr>
            <a:spLocks noGrp="1" noChangeArrowheads="1"/>
          </p:cNvSpPr>
          <p:nvPr>
            <p:ph type="body" idx="1"/>
          </p:nvPr>
        </p:nvSpPr>
        <p:spPr>
          <a:xfrm>
            <a:off x="457200" y="1125538"/>
            <a:ext cx="8686800" cy="5595937"/>
          </a:xfrm>
        </p:spPr>
        <p:txBody>
          <a:bodyPr/>
          <a:lstStyle/>
          <a:p>
            <a:pPr>
              <a:defRPr/>
            </a:pPr>
            <a:r>
              <a:rPr lang="en-US" altLang="zh-TW" b="1" dirty="0"/>
              <a:t>Definition 5.1:</a:t>
            </a:r>
            <a:r>
              <a:rPr lang="en-US" altLang="zh-TW" dirty="0"/>
              <a:t> For sets </a:t>
            </a:r>
            <a:r>
              <a:rPr lang="en-US" altLang="zh-TW" i="1" dirty="0"/>
              <a:t>A</a:t>
            </a:r>
            <a:r>
              <a:rPr lang="en-US" altLang="zh-TW" dirty="0"/>
              <a:t>, </a:t>
            </a:r>
            <a:r>
              <a:rPr lang="en-US" altLang="zh-TW" i="1" dirty="0"/>
              <a:t>B</a:t>
            </a:r>
            <a:r>
              <a:rPr lang="en-US" altLang="zh-TW" dirty="0">
                <a:sym typeface="Symbol" panose="05050102010706020507" pitchFamily="18" charset="2"/>
              </a:rPr>
              <a:t></a:t>
            </a:r>
            <a:r>
              <a:rPr lang="en-US" altLang="zh-TW" i="1" dirty="0">
                <a:sym typeface="Symbol" panose="05050102010706020507" pitchFamily="18" charset="2"/>
              </a:rPr>
              <a:t>U</a:t>
            </a:r>
            <a:r>
              <a:rPr lang="en-US" altLang="zh-TW" dirty="0">
                <a:sym typeface="Symbol" panose="05050102010706020507" pitchFamily="18" charset="2"/>
              </a:rPr>
              <a:t>, the </a:t>
            </a:r>
            <a:r>
              <a:rPr lang="en-US" altLang="zh-TW" i="1" dirty="0">
                <a:solidFill>
                  <a:srgbClr val="0000FF"/>
                </a:solidFill>
                <a:sym typeface="Symbol" panose="05050102010706020507" pitchFamily="18" charset="2"/>
              </a:rPr>
              <a:t>Cartesian product</a:t>
            </a:r>
            <a:r>
              <a:rPr lang="en-US" altLang="zh-TW" dirty="0">
                <a:sym typeface="Symbol" panose="05050102010706020507" pitchFamily="18" charset="2"/>
              </a:rPr>
              <a:t>, of </a:t>
            </a:r>
            <a:r>
              <a:rPr lang="en-US" altLang="zh-TW" i="1" dirty="0">
                <a:sym typeface="Symbol" panose="05050102010706020507" pitchFamily="18" charset="2"/>
              </a:rPr>
              <a:t>A</a:t>
            </a:r>
            <a:r>
              <a:rPr lang="en-US" altLang="zh-TW" dirty="0">
                <a:sym typeface="Symbol" panose="05050102010706020507" pitchFamily="18" charset="2"/>
              </a:rPr>
              <a:t> and </a:t>
            </a:r>
            <a:r>
              <a:rPr lang="en-US" altLang="zh-TW" i="1" dirty="0">
                <a:sym typeface="Symbol" panose="05050102010706020507" pitchFamily="18" charset="2"/>
              </a:rPr>
              <a:t>B </a:t>
            </a:r>
            <a:r>
              <a:rPr lang="en-US" altLang="zh-TW" dirty="0">
                <a:sym typeface="Symbol" panose="05050102010706020507" pitchFamily="18" charset="2"/>
              </a:rPr>
              <a:t>is denoted by </a:t>
            </a:r>
            <a:r>
              <a:rPr lang="en-US" altLang="zh-TW" i="1" dirty="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sym typeface="Symbol" panose="05050102010706020507" pitchFamily="18" charset="2"/>
              </a:rPr>
              <a:t>B </a:t>
            </a:r>
            <a:r>
              <a:rPr lang="en-US" altLang="zh-TW" dirty="0">
                <a:sym typeface="Symbol" panose="05050102010706020507" pitchFamily="18" charset="2"/>
              </a:rPr>
              <a:t>and equals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zh-TW" altLang="en-US" dirty="0">
                <a:cs typeface="Times New Roman" panose="02020603050405020304" pitchFamily="18" charset="0"/>
                <a:sym typeface="Symbol" panose="05050102010706020507" pitchFamily="18" charset="2"/>
              </a:rPr>
              <a:t> </a:t>
            </a:r>
            <a:r>
              <a:rPr lang="en-US" altLang="zh-TW" i="1" dirty="0" err="1">
                <a:cs typeface="Times New Roman" panose="02020603050405020304" pitchFamily="18" charset="0"/>
                <a:sym typeface="Symbol" panose="05050102010706020507" pitchFamily="18" charset="2"/>
              </a:rPr>
              <a:t>a</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err="1">
                <a:cs typeface="Times New Roman" panose="02020603050405020304" pitchFamily="18" charset="0"/>
                <a:sym typeface="Symbol" panose="05050102010706020507" pitchFamily="18" charset="2"/>
              </a:rPr>
              <a:t>b</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p>
          <a:p>
            <a:pPr>
              <a:defRPr/>
            </a:pPr>
            <a:endParaRPr lang="en-US" altLang="zh-TW" dirty="0">
              <a:cs typeface="Times New Roman" panose="02020603050405020304" pitchFamily="18" charset="0"/>
              <a:sym typeface="Symbol" panose="05050102010706020507" pitchFamily="18" charset="2"/>
            </a:endParaRPr>
          </a:p>
          <a:p>
            <a:pPr>
              <a:defRPr/>
            </a:pPr>
            <a:r>
              <a:rPr lang="en-US" altLang="zh-TW" dirty="0">
                <a:sym typeface="Symbol" panose="05050102010706020507" pitchFamily="18" charset="2"/>
              </a:rPr>
              <a:t>the elements of </a:t>
            </a:r>
            <a:r>
              <a:rPr lang="en-US" altLang="zh-TW" i="1" dirty="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sym typeface="Symbol" panose="05050102010706020507" pitchFamily="18" charset="2"/>
              </a:rPr>
              <a:t>B </a:t>
            </a:r>
            <a:r>
              <a:rPr lang="en-US" altLang="zh-TW" dirty="0">
                <a:sym typeface="Symbol" panose="05050102010706020507" pitchFamily="18" charset="2"/>
              </a:rPr>
              <a:t>are ordered pairs.</a:t>
            </a:r>
          </a:p>
          <a:p>
            <a:pPr>
              <a:defRPr/>
            </a:pP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endParaRPr lang="en-US" altLang="zh-TW" dirty="0">
              <a:cs typeface="Times New Roman" panose="02020603050405020304" pitchFamily="18" charset="0"/>
              <a:sym typeface="Symbol" panose="05050102010706020507" pitchFamily="18" charset="2"/>
            </a:endParaRPr>
          </a:p>
          <a:p>
            <a:pPr marL="0" indent="0">
              <a:buFontTx/>
              <a:buNone/>
              <a:defRPr/>
            </a:pPr>
            <a:r>
              <a:rPr lang="en-US" altLang="zh-TW" i="1" dirty="0">
                <a:cs typeface="Times New Roman" panose="02020603050405020304" pitchFamily="18" charset="0"/>
                <a:sym typeface="Symbol" panose="05050102010706020507" pitchFamily="18" charset="2"/>
              </a:rPr>
              <a:t>    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p>
          <a:p>
            <a:pPr>
              <a:defRPr/>
            </a:pPr>
            <a:r>
              <a:rPr lang="en-US" altLang="zh-TW" dirty="0">
                <a:cs typeface="Times New Roman" panose="02020603050405020304" pitchFamily="18" charset="0"/>
                <a:sym typeface="Symbol" panose="05050102010706020507" pitchFamily="18" charset="2"/>
              </a:rPr>
              <a:t>If </a:t>
            </a:r>
            <a:r>
              <a:rPr lang="en-US" altLang="zh-TW" i="1" dirty="0" err="1">
                <a:cs typeface="Times New Roman" panose="02020603050405020304" pitchFamily="18" charset="0"/>
                <a:sym typeface="Symbol" panose="05050102010706020507" pitchFamily="18" charset="2"/>
              </a:rPr>
              <a:t>n</a:t>
            </a:r>
            <a:r>
              <a:rPr lang="en-US" altLang="zh-TW" dirty="0" err="1">
                <a:cs typeface="Times New Roman" panose="02020603050405020304" pitchFamily="18" charset="0"/>
                <a:sym typeface="Symbol" panose="05050102010706020507" pitchFamily="18" charset="2"/>
              </a:rPr>
              <a:t></a:t>
            </a:r>
            <a:r>
              <a:rPr lang="en-US" altLang="zh-TW" b="1" dirty="0" err="1">
                <a:cs typeface="Times New Roman" panose="02020603050405020304" pitchFamily="18" charset="0"/>
                <a:sym typeface="Symbol" panose="05050102010706020507" pitchFamily="18" charset="2"/>
              </a:rPr>
              <a:t>Z</a:t>
            </a:r>
            <a:r>
              <a:rPr lang="en-US" altLang="zh-TW" baseline="30000" dirty="0">
                <a:cs typeface="Times New Roman" panose="02020603050405020304" pitchFamily="18" charset="0"/>
                <a:sym typeface="Symbol" panose="05050102010706020507" pitchFamily="18" charset="2"/>
              </a:rPr>
              <a:t>+</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3, and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a:t>
            </a:r>
            <a:r>
              <a:rPr lang="en-US" altLang="zh-TW" i="1" dirty="0" err="1">
                <a:cs typeface="Times New Roman" panose="02020603050405020304" pitchFamily="18" charset="0"/>
                <a:sym typeface="Symbol" panose="05050102010706020507" pitchFamily="18" charset="2"/>
              </a:rPr>
              <a:t>A</a:t>
            </a:r>
            <a:r>
              <a:rPr lang="en-US" altLang="zh-TW" baseline="-20000" dirty="0" err="1">
                <a:cs typeface="Times New Roman" panose="02020603050405020304" pitchFamily="18" charset="0"/>
                <a:sym typeface="Symbol" panose="05050102010706020507" pitchFamily="18" charset="2"/>
              </a:rPr>
              <a:t>n</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 the </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fold product of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baseline="-20000"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 denoted by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0000"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 equals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i="1"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baseline="-20000"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a:t>
            </a:r>
            <a:r>
              <a:rPr lang="zh-TW" altLang="en-US"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i="1" baseline="-25000" dirty="0">
                <a:cs typeface="Times New Roman" panose="02020603050405020304" pitchFamily="18" charset="0"/>
                <a:sym typeface="Symbol" panose="05050102010706020507" pitchFamily="18" charset="2"/>
              </a:rPr>
              <a:t>i</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i</a:t>
            </a:r>
            <a:r>
              <a:rPr lang="en-US" altLang="zh-TW" dirty="0">
                <a:cs typeface="Times New Roman" panose="02020603050405020304" pitchFamily="18" charset="0"/>
                <a:sym typeface="Symbol" panose="05050102010706020507" pitchFamily="18" charset="2"/>
              </a:rPr>
              <a:t>,1</a:t>
            </a:r>
            <a:r>
              <a:rPr lang="en-US" altLang="zh-TW" i="1" dirty="0">
                <a:cs typeface="Times New Roman" panose="02020603050405020304" pitchFamily="18" charset="0"/>
                <a:sym typeface="Symbol" panose="05050102010706020507" pitchFamily="18" charset="2"/>
              </a:rPr>
              <a:t>i</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 The elements of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0000"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 are called ordered </a:t>
            </a:r>
            <a:r>
              <a:rPr lang="en-US" altLang="zh-TW" i="1" dirty="0">
                <a:cs typeface="Times New Roman" panose="02020603050405020304" pitchFamily="18" charset="0"/>
                <a:sym typeface="Symbol" panose="05050102010706020507" pitchFamily="18" charset="2"/>
              </a:rPr>
              <a:t>n-tuples</a:t>
            </a:r>
            <a:r>
              <a:rPr lang="en-US" altLang="zh-TW" dirty="0">
                <a:cs typeface="Times New Roman" panose="02020603050405020304" pitchFamily="18" charset="0"/>
                <a:sym typeface="Symbol" panose="05050102010706020507" pitchFamily="18" charset="2"/>
              </a:rPr>
              <a:t>.</a:t>
            </a:r>
            <a:endParaRPr lang="en-US" altLang="zh-TW" baseline="-20000" dirty="0">
              <a:cs typeface="Times New Roman" panose="02020603050405020304" pitchFamily="18" charset="0"/>
              <a:sym typeface="Symbol" panose="05050102010706020507" pitchFamily="18" charset="2"/>
            </a:endParaRPr>
          </a:p>
          <a:p>
            <a:pPr eaLnBrk="1" hangingPunct="1">
              <a:defRPr/>
            </a:pPr>
            <a:endParaRPr lang="en-US" altLang="zh-TW" i="1" dirty="0">
              <a:sym typeface="Symbol" panose="05050102010706020507" pitchFamily="18" charset="2"/>
            </a:endParaRPr>
          </a:p>
        </p:txBody>
      </p:sp>
      <p:sp>
        <p:nvSpPr>
          <p:cNvPr id="8" name="Rectangle 2">
            <a:extLst>
              <a:ext uri="{FF2B5EF4-FFF2-40B4-BE49-F238E27FC236}">
                <a16:creationId xmlns:a16="http://schemas.microsoft.com/office/drawing/2014/main" id="{A79F75CA-AC03-4B65-A0A8-A5BF07E6A959}"/>
              </a:ext>
            </a:extLst>
          </p:cNvPr>
          <p:cNvSpPr>
            <a:spLocks noGrp="1" noChangeArrowheads="1"/>
          </p:cNvSpPr>
          <p:nvPr>
            <p:ph type="title"/>
          </p:nvPr>
        </p:nvSpPr>
        <p:spPr>
          <a:xfrm>
            <a:off x="457200" y="274638"/>
            <a:ext cx="8229600" cy="633412"/>
          </a:xfrm>
        </p:spPr>
        <p:txBody>
          <a:bodyPr/>
          <a:lstStyle/>
          <a:p>
            <a:pPr eaLnBrk="1" hangingPunct="1"/>
            <a:r>
              <a:rPr lang="en-US" altLang="zh-TW" sz="3200" dirty="0"/>
              <a:t>Cartesian Products</a:t>
            </a:r>
            <a:r>
              <a:rPr lang="zh-TW" altLang="en-US" sz="3200" b="0" dirty="0"/>
              <a:t> </a:t>
            </a:r>
            <a:r>
              <a:rPr lang="en-US" altLang="zh-TW" sz="3200" dirty="0"/>
              <a:t>(1/4)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標題 1">
            <a:extLst>
              <a:ext uri="{FF2B5EF4-FFF2-40B4-BE49-F238E27FC236}">
                <a16:creationId xmlns:a16="http://schemas.microsoft.com/office/drawing/2014/main" id="{FD754162-F158-4E18-814C-96117903BE36}"/>
              </a:ext>
            </a:extLst>
          </p:cNvPr>
          <p:cNvSpPr>
            <a:spLocks noGrp="1" noChangeArrowheads="1"/>
          </p:cNvSpPr>
          <p:nvPr>
            <p:ph type="title"/>
          </p:nvPr>
        </p:nvSpPr>
        <p:spPr/>
        <p:txBody>
          <a:bodyPr/>
          <a:lstStyle/>
          <a:p>
            <a:r>
              <a:rPr lang="en-US" altLang="zh-TW" sz="3200"/>
              <a:t>Surjective (5/8)</a:t>
            </a:r>
            <a:endParaRPr lang="zh-TW" altLang="en-US" sz="3200"/>
          </a:p>
        </p:txBody>
      </p:sp>
      <p:sp>
        <p:nvSpPr>
          <p:cNvPr id="3" name="內容版面配置區 2">
            <a:extLst>
              <a:ext uri="{FF2B5EF4-FFF2-40B4-BE49-F238E27FC236}">
                <a16:creationId xmlns:a16="http://schemas.microsoft.com/office/drawing/2014/main" id="{A0CCD89A-0031-4D7B-9F76-7550E24AEAB4}"/>
              </a:ext>
            </a:extLst>
          </p:cNvPr>
          <p:cNvSpPr>
            <a:spLocks noGrp="1"/>
          </p:cNvSpPr>
          <p:nvPr>
            <p:ph idx="1"/>
          </p:nvPr>
        </p:nvSpPr>
        <p:spPr>
          <a:xfrm>
            <a:off x="457200" y="1125538"/>
            <a:ext cx="8291513" cy="5000625"/>
          </a:xfrm>
        </p:spPr>
        <p:txBody>
          <a:bodyPr/>
          <a:lstStyle/>
          <a:p>
            <a:pPr>
              <a:defRPr/>
            </a:pPr>
            <a:r>
              <a:rPr lang="en-US" altLang="zh-TW" b="1" dirty="0">
                <a:sym typeface="Symbol" panose="05050102010706020507" pitchFamily="18" charset="2"/>
              </a:rPr>
              <a:t>Example 5.26 (cont.):</a:t>
            </a:r>
            <a:endParaRPr lang="en-US" altLang="zh-TW" dirty="0"/>
          </a:p>
          <a:p>
            <a:pPr marL="0" indent="0">
              <a:buNone/>
              <a:defRPr/>
            </a:pPr>
            <a:r>
              <a:rPr lang="en-US" altLang="zh-TW" dirty="0"/>
              <a:t>    ways to distribute the distinct objects </a:t>
            </a:r>
            <a:r>
              <a:rPr lang="en-US" altLang="zh-TW" i="1" dirty="0"/>
              <a:t>a</a:t>
            </a:r>
            <a:r>
              <a:rPr lang="en-US" altLang="zh-TW" dirty="0"/>
              <a:t>, </a:t>
            </a:r>
            <a:r>
              <a:rPr lang="en-US" altLang="zh-TW" i="1" dirty="0"/>
              <a:t>b</a:t>
            </a:r>
            <a:r>
              <a:rPr lang="en-US" altLang="zh-TW" dirty="0"/>
              <a:t>, </a:t>
            </a:r>
            <a:r>
              <a:rPr lang="en-US" altLang="zh-TW" i="1" dirty="0"/>
              <a:t>c</a:t>
            </a:r>
            <a:r>
              <a:rPr lang="en-US" altLang="zh-TW" dirty="0"/>
              <a:t>, </a:t>
            </a:r>
            <a:r>
              <a:rPr lang="en-US" altLang="zh-TW" i="1" dirty="0"/>
              <a:t>d</a:t>
            </a:r>
            <a:r>
              <a:rPr lang="en-US" altLang="zh-TW" dirty="0"/>
              <a:t>  </a:t>
            </a:r>
          </a:p>
          <a:p>
            <a:pPr marL="0" indent="0">
              <a:buNone/>
              <a:defRPr/>
            </a:pPr>
            <a:r>
              <a:rPr lang="en-US" altLang="zh-TW" dirty="0"/>
              <a:t>    among three Identical containers, leaving no  </a:t>
            </a:r>
          </a:p>
          <a:p>
            <a:pPr marL="0" indent="0">
              <a:buNone/>
              <a:defRPr/>
            </a:pPr>
            <a:r>
              <a:rPr lang="en-US" altLang="zh-TW" dirty="0"/>
              <a:t>    container empty. So the number of ways in  </a:t>
            </a:r>
          </a:p>
          <a:p>
            <a:pPr marL="0" indent="0">
              <a:buNone/>
              <a:defRPr/>
            </a:pPr>
            <a:r>
              <a:rPr lang="en-US" altLang="zh-TW" dirty="0"/>
              <a:t>    which it is possible to distribute the </a:t>
            </a:r>
            <a:r>
              <a:rPr lang="en-US" altLang="zh-TW" i="1" dirty="0"/>
              <a:t>m</a:t>
            </a:r>
            <a:r>
              <a:rPr lang="en-US" altLang="zh-TW" dirty="0"/>
              <a:t> distinct   </a:t>
            </a:r>
          </a:p>
          <a:p>
            <a:pPr marL="0" indent="0">
              <a:buNone/>
              <a:defRPr/>
            </a:pPr>
            <a:r>
              <a:rPr lang="en-US" altLang="zh-TW" dirty="0"/>
              <a:t>    objects into </a:t>
            </a:r>
            <a:r>
              <a:rPr lang="en-US" altLang="zh-TW" i="1" dirty="0"/>
              <a:t>n</a:t>
            </a:r>
            <a:r>
              <a:rPr lang="en-US" altLang="zh-TW" dirty="0"/>
              <a:t> identical containers, with no   </a:t>
            </a:r>
          </a:p>
          <a:p>
            <a:pPr marL="0" indent="0">
              <a:buNone/>
              <a:defRPr/>
            </a:pPr>
            <a:r>
              <a:rPr lang="en-US" altLang="zh-TW" dirty="0"/>
              <a:t>    container left empty, is</a:t>
            </a:r>
          </a:p>
          <a:p>
            <a:pPr marL="0" indent="0">
              <a:buFontTx/>
              <a:buNone/>
              <a:defRPr/>
            </a:pPr>
            <a:endParaRPr lang="en-US" altLang="zh-TW" dirty="0"/>
          </a:p>
          <a:p>
            <a:pPr>
              <a:defRPr/>
            </a:pPr>
            <a:endParaRPr lang="zh-TW" altLang="en-US" dirty="0"/>
          </a:p>
        </p:txBody>
      </p:sp>
      <p:sp>
        <p:nvSpPr>
          <p:cNvPr id="4" name="投影片編號版面配置區 3">
            <a:extLst>
              <a:ext uri="{FF2B5EF4-FFF2-40B4-BE49-F238E27FC236}">
                <a16:creationId xmlns:a16="http://schemas.microsoft.com/office/drawing/2014/main" id="{851E6175-5499-4BA0-9A91-97603C64A927}"/>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F1C9B7D9-40CD-430C-977E-B1FD8764BD1A}" type="slidenum">
              <a:rPr lang="zh-TW" altLang="en-US">
                <a:ea typeface="標楷體" panose="03000509000000000000" pitchFamily="65" charset="-120"/>
              </a:rPr>
              <a:pPr/>
              <a:t>30</a:t>
            </a:fld>
            <a:endParaRPr lang="en-US" altLang="zh-TW">
              <a:ea typeface="標楷體" panose="03000509000000000000" pitchFamily="65" charset="-120"/>
            </a:endParaRPr>
          </a:p>
        </p:txBody>
      </p:sp>
      <p:graphicFrame>
        <p:nvGraphicFramePr>
          <p:cNvPr id="36869" name="Object 5">
            <a:extLst>
              <a:ext uri="{FF2B5EF4-FFF2-40B4-BE49-F238E27FC236}">
                <a16:creationId xmlns:a16="http://schemas.microsoft.com/office/drawing/2014/main" id="{7D3F0152-6440-42A0-9F7F-A03F77BBF59F}"/>
              </a:ext>
            </a:extLst>
          </p:cNvPr>
          <p:cNvGraphicFramePr>
            <a:graphicFrameLocks noChangeAspect="1"/>
          </p:cNvGraphicFramePr>
          <p:nvPr>
            <p:extLst>
              <p:ext uri="{D42A27DB-BD31-4B8C-83A1-F6EECF244321}">
                <p14:modId xmlns:p14="http://schemas.microsoft.com/office/powerpoint/2010/main" val="2919602701"/>
              </p:ext>
            </p:extLst>
          </p:nvPr>
        </p:nvGraphicFramePr>
        <p:xfrm>
          <a:off x="2195736" y="4797152"/>
          <a:ext cx="4419600" cy="1219200"/>
        </p:xfrm>
        <a:graphic>
          <a:graphicData uri="http://schemas.openxmlformats.org/presentationml/2006/ole">
            <mc:AlternateContent xmlns:mc="http://schemas.openxmlformats.org/markup-compatibility/2006">
              <mc:Choice xmlns:v="urn:schemas-microsoft-com:vml" Requires="v">
                <p:oleObj name="Equation" r:id="rId2" imgW="1587500" imgH="457200" progId="Equation.3">
                  <p:embed/>
                </p:oleObj>
              </mc:Choice>
              <mc:Fallback>
                <p:oleObj name="Equation" r:id="rId2" imgW="1587500" imgH="4572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797152"/>
                        <a:ext cx="44196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標題 1">
            <a:extLst>
              <a:ext uri="{FF2B5EF4-FFF2-40B4-BE49-F238E27FC236}">
                <a16:creationId xmlns:a16="http://schemas.microsoft.com/office/drawing/2014/main" id="{63AA95C0-1595-47B4-8C48-5A103F888903}"/>
              </a:ext>
            </a:extLst>
          </p:cNvPr>
          <p:cNvSpPr>
            <a:spLocks noGrp="1" noChangeArrowheads="1"/>
          </p:cNvSpPr>
          <p:nvPr>
            <p:ph type="title"/>
          </p:nvPr>
        </p:nvSpPr>
        <p:spPr/>
        <p:txBody>
          <a:bodyPr/>
          <a:lstStyle/>
          <a:p>
            <a:r>
              <a:rPr lang="en-US" altLang="zh-TW" sz="3200"/>
              <a:t>Surjective (6/8)</a:t>
            </a:r>
            <a:endParaRPr lang="zh-TW" altLang="en-US" sz="3200"/>
          </a:p>
        </p:txBody>
      </p:sp>
      <p:sp>
        <p:nvSpPr>
          <p:cNvPr id="37891" name="內容版面配置區 2">
            <a:extLst>
              <a:ext uri="{FF2B5EF4-FFF2-40B4-BE49-F238E27FC236}">
                <a16:creationId xmlns:a16="http://schemas.microsoft.com/office/drawing/2014/main" id="{BB8FD302-329E-4CA8-B483-9F83CBC75738}"/>
              </a:ext>
            </a:extLst>
          </p:cNvPr>
          <p:cNvSpPr>
            <a:spLocks noGrp="1" noChangeArrowheads="1"/>
          </p:cNvSpPr>
          <p:nvPr>
            <p:ph idx="1"/>
          </p:nvPr>
        </p:nvSpPr>
        <p:spPr/>
        <p:txBody>
          <a:bodyPr/>
          <a:lstStyle/>
          <a:p>
            <a:r>
              <a:rPr lang="en-US" altLang="zh-TW" dirty="0"/>
              <a:t>This will be denoted by </a:t>
            </a:r>
            <a:r>
              <a:rPr lang="en-US" altLang="zh-TW" i="1" dirty="0"/>
              <a:t>S</a:t>
            </a:r>
            <a:r>
              <a:rPr lang="en-US" altLang="zh-TW" dirty="0"/>
              <a:t>(</a:t>
            </a:r>
            <a:r>
              <a:rPr lang="en-US" altLang="zh-TW" i="1" dirty="0"/>
              <a:t>m</a:t>
            </a:r>
            <a:r>
              <a:rPr lang="en-US" altLang="zh-TW" dirty="0"/>
              <a:t>, </a:t>
            </a:r>
            <a:r>
              <a:rPr lang="en-US" altLang="zh-TW" i="1" dirty="0"/>
              <a:t>n</a:t>
            </a:r>
            <a:r>
              <a:rPr lang="en-US" altLang="zh-TW" dirty="0"/>
              <a:t>) and is called a </a:t>
            </a:r>
            <a:r>
              <a:rPr lang="en-US" altLang="zh-TW" i="1" dirty="0"/>
              <a:t>Stirling number of the second kind</a:t>
            </a:r>
            <a:r>
              <a:rPr lang="en-US" altLang="zh-TW" dirty="0"/>
              <a:t>. We note that for </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rPr>
              <a:t>|=</a:t>
            </a:r>
            <a:r>
              <a:rPr lang="en-US" altLang="zh-TW" i="1" dirty="0" err="1">
                <a:cs typeface="Times New Roman" panose="02020603050405020304" pitchFamily="18" charset="0"/>
              </a:rPr>
              <a:t>m</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a:t>
            </a:r>
            <a:r>
              <a:rPr lang="en-US" altLang="zh-TW" dirty="0">
                <a:cs typeface="Times New Roman" panose="02020603050405020304" pitchFamily="18" charset="0"/>
              </a:rPr>
              <a:t>|</a:t>
            </a:r>
            <a:r>
              <a:rPr lang="en-US" altLang="zh-TW" i="1" dirty="0">
                <a:cs typeface="Times New Roman" panose="02020603050405020304" pitchFamily="18" charset="0"/>
              </a:rPr>
              <a:t>B</a:t>
            </a:r>
            <a:r>
              <a:rPr lang="en-US" altLang="zh-TW" dirty="0">
                <a:cs typeface="Times New Roman" panose="02020603050405020304" pitchFamily="18" charset="0"/>
              </a:rPr>
              <a:t>|, there are </a:t>
            </a:r>
            <a:r>
              <a:rPr lang="en-US" altLang="zh-TW" i="1" dirty="0">
                <a:cs typeface="Times New Roman" panose="02020603050405020304" pitchFamily="18" charset="0"/>
              </a:rPr>
              <a:t>n</a:t>
            </a:r>
            <a:r>
              <a:rPr lang="en-US" altLang="zh-TW" dirty="0">
                <a:cs typeface="Times New Roman" panose="02020603050405020304" pitchFamily="18" charset="0"/>
              </a:rPr>
              <a:t>!·</a:t>
            </a:r>
            <a:r>
              <a:rPr lang="en-US" altLang="zh-TW" i="1" dirty="0"/>
              <a:t>S</a:t>
            </a:r>
            <a:r>
              <a:rPr lang="en-US" altLang="zh-TW" dirty="0"/>
              <a:t>(</a:t>
            </a:r>
            <a:r>
              <a:rPr lang="en-US" altLang="zh-TW" i="1" dirty="0"/>
              <a:t>m</a:t>
            </a:r>
            <a:r>
              <a:rPr lang="en-US" altLang="zh-TW" dirty="0"/>
              <a:t>, </a:t>
            </a:r>
            <a:r>
              <a:rPr lang="en-US" altLang="zh-TW" i="1" dirty="0"/>
              <a:t>n</a:t>
            </a:r>
            <a:r>
              <a:rPr lang="en-US" altLang="zh-TW" dirty="0"/>
              <a:t>) onto functions from </a:t>
            </a:r>
            <a:r>
              <a:rPr lang="en-US" altLang="zh-TW" i="1" dirty="0"/>
              <a:t>A</a:t>
            </a:r>
            <a:r>
              <a:rPr lang="en-US" altLang="zh-TW" dirty="0"/>
              <a:t> to </a:t>
            </a:r>
            <a:r>
              <a:rPr lang="en-US" altLang="zh-TW" i="1" dirty="0"/>
              <a:t>B</a:t>
            </a:r>
            <a:r>
              <a:rPr lang="en-US" altLang="zh-TW" dirty="0"/>
              <a:t>.</a:t>
            </a:r>
          </a:p>
          <a:p>
            <a:endParaRPr lang="en-US" altLang="zh-TW" dirty="0"/>
          </a:p>
          <a:p>
            <a:r>
              <a:rPr lang="en-US" altLang="zh-TW" b="1" dirty="0">
                <a:sym typeface="Symbol" panose="05050102010706020507" pitchFamily="18" charset="2"/>
              </a:rPr>
              <a:t>Example 5.27: </a:t>
            </a:r>
            <a:r>
              <a:rPr lang="en-US" altLang="zh-TW" dirty="0"/>
              <a:t>For </a:t>
            </a:r>
            <a:r>
              <a:rPr lang="en-US" altLang="zh-TW" i="1" dirty="0" err="1"/>
              <a:t>m</a:t>
            </a:r>
            <a:r>
              <a:rPr lang="en-US" altLang="zh-TW" dirty="0" err="1">
                <a:sym typeface="Symbol" panose="05050102010706020507" pitchFamily="18" charset="2"/>
              </a:rPr>
              <a:t></a:t>
            </a:r>
            <a:r>
              <a:rPr lang="en-US" altLang="zh-TW" i="1" dirty="0" err="1">
                <a:sym typeface="Symbol" panose="05050102010706020507" pitchFamily="18" charset="2"/>
              </a:rPr>
              <a:t>n</a:t>
            </a:r>
            <a:r>
              <a:rPr lang="en-US" altLang="zh-TW" dirty="0">
                <a:sym typeface="Symbol" panose="05050102010706020507" pitchFamily="18" charset="2"/>
              </a:rPr>
              <a:t>,                    is the number of possible ways to distribute </a:t>
            </a:r>
            <a:r>
              <a:rPr lang="en-US" altLang="zh-TW" i="1" dirty="0">
                <a:sym typeface="Symbol" panose="05050102010706020507" pitchFamily="18" charset="2"/>
              </a:rPr>
              <a:t>m</a:t>
            </a:r>
            <a:r>
              <a:rPr lang="en-US" altLang="zh-TW" dirty="0"/>
              <a:t> distinct objects into </a:t>
            </a:r>
            <a:r>
              <a:rPr lang="en-US" altLang="zh-TW" i="1" dirty="0"/>
              <a:t>n </a:t>
            </a:r>
            <a:r>
              <a:rPr lang="en-US" altLang="zh-TW" dirty="0"/>
              <a:t>identical containers with empty containers allowed. </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540978B7-D406-4514-B5E1-7658E19FB99E}"/>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15A11F2-F6DC-4C71-82CA-79C1D8483453}" type="slidenum">
              <a:rPr lang="zh-TW" altLang="en-US">
                <a:ea typeface="標楷體" panose="03000509000000000000" pitchFamily="65" charset="-120"/>
              </a:rPr>
              <a:pPr/>
              <a:t>31</a:t>
            </a:fld>
            <a:endParaRPr lang="en-US" altLang="zh-TW">
              <a:ea typeface="標楷體" panose="03000509000000000000" pitchFamily="65" charset="-120"/>
            </a:endParaRPr>
          </a:p>
        </p:txBody>
      </p:sp>
      <p:graphicFrame>
        <p:nvGraphicFramePr>
          <p:cNvPr id="37893" name="Object 61">
            <a:extLst>
              <a:ext uri="{FF2B5EF4-FFF2-40B4-BE49-F238E27FC236}">
                <a16:creationId xmlns:a16="http://schemas.microsoft.com/office/drawing/2014/main" id="{8D4CFE88-011B-4FF3-92FC-D87C98A1707A}"/>
              </a:ext>
            </a:extLst>
          </p:cNvPr>
          <p:cNvGraphicFramePr>
            <a:graphicFrameLocks noChangeAspect="1"/>
          </p:cNvGraphicFramePr>
          <p:nvPr/>
        </p:nvGraphicFramePr>
        <p:xfrm>
          <a:off x="4859338" y="3397250"/>
          <a:ext cx="1752600" cy="608013"/>
        </p:xfrm>
        <a:graphic>
          <a:graphicData uri="http://schemas.openxmlformats.org/presentationml/2006/ole">
            <mc:AlternateContent xmlns:mc="http://schemas.openxmlformats.org/markup-compatibility/2006">
              <mc:Choice xmlns:v="urn:schemas-microsoft-com:vml" Requires="v">
                <p:oleObj name="Equation" r:id="rId2" imgW="736600" imgH="292100" progId="Equation.3">
                  <p:embed/>
                </p:oleObj>
              </mc:Choice>
              <mc:Fallback>
                <p:oleObj name="Equation" r:id="rId2" imgW="736600" imgH="292100" progId="Equation.3">
                  <p:embed/>
                  <p:pic>
                    <p:nvPicPr>
                      <p:cNvPr id="0" name="Object 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3397250"/>
                        <a:ext cx="175260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標題 1">
            <a:extLst>
              <a:ext uri="{FF2B5EF4-FFF2-40B4-BE49-F238E27FC236}">
                <a16:creationId xmlns:a16="http://schemas.microsoft.com/office/drawing/2014/main" id="{721CC96E-D7E2-4D82-9AE9-A02C014ED108}"/>
              </a:ext>
            </a:extLst>
          </p:cNvPr>
          <p:cNvSpPr>
            <a:spLocks noGrp="1" noChangeArrowheads="1"/>
          </p:cNvSpPr>
          <p:nvPr>
            <p:ph type="title"/>
          </p:nvPr>
        </p:nvSpPr>
        <p:spPr/>
        <p:txBody>
          <a:bodyPr/>
          <a:lstStyle/>
          <a:p>
            <a:r>
              <a:rPr lang="en-US" altLang="zh-TW" sz="3200" dirty="0"/>
              <a:t>Surjective (7/8)</a:t>
            </a:r>
            <a:endParaRPr lang="zh-TW" altLang="en-US" sz="3200" dirty="0"/>
          </a:p>
        </p:txBody>
      </p:sp>
      <p:sp>
        <p:nvSpPr>
          <p:cNvPr id="4" name="投影片編號版面配置區 3">
            <a:extLst>
              <a:ext uri="{FF2B5EF4-FFF2-40B4-BE49-F238E27FC236}">
                <a16:creationId xmlns:a16="http://schemas.microsoft.com/office/drawing/2014/main" id="{B37366D9-C9B9-4CAC-89C6-7038EE936A78}"/>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9AEEF26-06C5-4AC6-A6EE-5B4F7BEB3084}" type="slidenum">
              <a:rPr lang="zh-TW" altLang="en-US">
                <a:ea typeface="標楷體" panose="03000509000000000000" pitchFamily="65" charset="-120"/>
              </a:rPr>
              <a:pPr/>
              <a:t>32</a:t>
            </a:fld>
            <a:endParaRPr lang="en-US" altLang="zh-TW">
              <a:ea typeface="標楷體" panose="03000509000000000000" pitchFamily="65" charset="-120"/>
            </a:endParaRPr>
          </a:p>
        </p:txBody>
      </p:sp>
      <p:graphicFrame>
        <p:nvGraphicFramePr>
          <p:cNvPr id="11" name="Group 60">
            <a:extLst>
              <a:ext uri="{FF2B5EF4-FFF2-40B4-BE49-F238E27FC236}">
                <a16:creationId xmlns:a16="http://schemas.microsoft.com/office/drawing/2014/main" id="{C83490F1-6A5C-41E0-AEE1-14FD8CB883E0}"/>
              </a:ext>
            </a:extLst>
          </p:cNvPr>
          <p:cNvGraphicFramePr>
            <a:graphicFrameLocks noGrp="1"/>
          </p:cNvGraphicFramePr>
          <p:nvPr>
            <p:extLst>
              <p:ext uri="{D42A27DB-BD31-4B8C-83A1-F6EECF244321}">
                <p14:modId xmlns:p14="http://schemas.microsoft.com/office/powerpoint/2010/main" val="557895288"/>
              </p:ext>
            </p:extLst>
          </p:nvPr>
        </p:nvGraphicFramePr>
        <p:xfrm>
          <a:off x="800100" y="1772816"/>
          <a:ext cx="7543800" cy="4343571"/>
        </p:xfrm>
        <a:graphic>
          <a:graphicData uri="http://schemas.openxmlformats.org/drawingml/2006/table">
            <a:tbl>
              <a:tblPr/>
              <a:tblGrid>
                <a:gridCol w="1295400">
                  <a:extLst>
                    <a:ext uri="{9D8B030D-6E8A-4147-A177-3AD203B41FA5}">
                      <a16:colId xmlns:a16="http://schemas.microsoft.com/office/drawing/2014/main" val="3733699147"/>
                    </a:ext>
                  </a:extLst>
                </a:gridCol>
                <a:gridCol w="6248400">
                  <a:extLst>
                    <a:ext uri="{9D8B030D-6E8A-4147-A177-3AD203B41FA5}">
                      <a16:colId xmlns:a16="http://schemas.microsoft.com/office/drawing/2014/main" val="1006609380"/>
                    </a:ext>
                  </a:extLst>
                </a:gridCol>
              </a:tblGrid>
              <a:tr h="507874">
                <a:tc>
                  <a:txBody>
                    <a:bodyPr/>
                    <a:lstStyle>
                      <a:lvl1pPr algn="l">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lgn="l">
                        <a:spcBef>
                          <a:spcPct val="20000"/>
                        </a:spcBef>
                        <a:defRPr kumimoji="1" sz="2400">
                          <a:solidFill>
                            <a:schemeClr val="tx1"/>
                          </a:solidFill>
                          <a:latin typeface="Arial" panose="020B0604020202020204" pitchFamily="34" charset="0"/>
                          <a:ea typeface="新細明體" panose="02020500000000000000" pitchFamily="18" charset="-120"/>
                        </a:defRPr>
                      </a:lvl2pPr>
                      <a:lvl3pPr algn="l">
                        <a:spcBef>
                          <a:spcPct val="20000"/>
                        </a:spcBef>
                        <a:defRPr kumimoji="1" sz="2000">
                          <a:solidFill>
                            <a:schemeClr val="tx1"/>
                          </a:solidFill>
                          <a:latin typeface="Arial" panose="020B0604020202020204" pitchFamily="34" charset="0"/>
                          <a:ea typeface="新細明體" panose="02020500000000000000" pitchFamily="18" charset="-120"/>
                        </a:defRPr>
                      </a:lvl3pPr>
                      <a:lvl4pPr algn="l">
                        <a:spcBef>
                          <a:spcPct val="20000"/>
                        </a:spcBef>
                        <a:defRPr kumimoji="1">
                          <a:solidFill>
                            <a:schemeClr val="tx1"/>
                          </a:solidFill>
                          <a:latin typeface="Arial" panose="020B0604020202020204" pitchFamily="34" charset="0"/>
                          <a:ea typeface="新細明體" panose="02020500000000000000" pitchFamily="18" charset="-120"/>
                        </a:defRPr>
                      </a:lvl4pPr>
                      <a:lvl5pPr algn="l">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80000"/>
                        </a:lnSpc>
                        <a:spcBef>
                          <a:spcPct val="0"/>
                        </a:spcBef>
                        <a:spcAft>
                          <a:spcPct val="0"/>
                        </a:spcAft>
                        <a:buClr>
                          <a:schemeClr val="accent1"/>
                        </a:buClr>
                        <a:buSzPct val="80000"/>
                        <a:buFont typeface="Wingdings" panose="05000000000000000000" pitchFamily="2" charset="2"/>
                        <a:buNone/>
                        <a:tabLst/>
                      </a:pPr>
                      <a:endParaRPr kumimoji="1" lang="zh-TW" altLang="zh-TW" sz="2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lgn="l">
                        <a:spcBef>
                          <a:spcPct val="20000"/>
                        </a:spcBef>
                        <a:defRPr kumimoji="1" sz="2400">
                          <a:solidFill>
                            <a:schemeClr val="tx1"/>
                          </a:solidFill>
                          <a:latin typeface="Arial" panose="020B0604020202020204" pitchFamily="34" charset="0"/>
                          <a:ea typeface="新細明體" panose="02020500000000000000" pitchFamily="18" charset="-120"/>
                        </a:defRPr>
                      </a:lvl2pPr>
                      <a:lvl3pPr algn="l">
                        <a:spcBef>
                          <a:spcPct val="20000"/>
                        </a:spcBef>
                        <a:defRPr kumimoji="1" sz="2000">
                          <a:solidFill>
                            <a:schemeClr val="tx1"/>
                          </a:solidFill>
                          <a:latin typeface="Arial" panose="020B0604020202020204" pitchFamily="34" charset="0"/>
                          <a:ea typeface="新細明體" panose="02020500000000000000" pitchFamily="18" charset="-120"/>
                        </a:defRPr>
                      </a:lvl3pPr>
                      <a:lvl4pPr algn="l">
                        <a:spcBef>
                          <a:spcPct val="20000"/>
                        </a:spcBef>
                        <a:defRPr kumimoji="1">
                          <a:solidFill>
                            <a:schemeClr val="tx1"/>
                          </a:solidFill>
                          <a:latin typeface="Arial" panose="020B0604020202020204" pitchFamily="34" charset="0"/>
                          <a:ea typeface="新細明體" panose="02020500000000000000" pitchFamily="18" charset="-120"/>
                        </a:defRPr>
                      </a:lvl4pPr>
                      <a:lvl5pPr algn="l">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80000"/>
                        </a:lnSpc>
                        <a:spcBef>
                          <a:spcPct val="0"/>
                        </a:spcBef>
                        <a:spcAft>
                          <a:spcPct val="0"/>
                        </a:spcAft>
                        <a:buClr>
                          <a:schemeClr val="accent1"/>
                        </a:buClr>
                        <a:buSzPct val="80000"/>
                        <a:buFont typeface="Wingdings" panose="05000000000000000000" pitchFamily="2" charset="2"/>
                        <a:buNone/>
                        <a:tabLst/>
                      </a:pPr>
                      <a:r>
                        <a:rPr kumimoji="1" lang="en-US" altLang="zh-TW" sz="2800" b="1" i="1" u="none" strike="noStrike" cap="none" normalizeH="0" baseline="0">
                          <a:ln>
                            <a:noFill/>
                          </a:ln>
                          <a:solidFill>
                            <a:schemeClr val="tx1"/>
                          </a:solidFill>
                          <a:effectLst/>
                          <a:latin typeface="Times New Roman" panose="02020603050405020304" pitchFamily="18" charset="0"/>
                          <a:ea typeface="新細明體" panose="02020500000000000000" pitchFamily="18" charset="-120"/>
                        </a:rPr>
                        <a:t>S</a:t>
                      </a:r>
                      <a:r>
                        <a:rPr kumimoji="1" lang="en-US" altLang="zh-TW" sz="28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2800" b="1" i="1" u="none" strike="noStrike" cap="none" normalizeH="0" baseline="0">
                          <a:ln>
                            <a:noFill/>
                          </a:ln>
                          <a:solidFill>
                            <a:schemeClr val="tx1"/>
                          </a:solidFill>
                          <a:effectLst/>
                          <a:latin typeface="Times New Roman" panose="02020603050405020304" pitchFamily="18" charset="0"/>
                          <a:ea typeface="新細明體" panose="02020500000000000000" pitchFamily="18" charset="-120"/>
                        </a:rPr>
                        <a:t>m</a:t>
                      </a:r>
                      <a:r>
                        <a:rPr kumimoji="1" lang="en-US" altLang="zh-TW" sz="28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2800" b="1" i="1" u="none" strike="noStrike" cap="none" normalizeH="0" baseline="0">
                          <a:ln>
                            <a:noFill/>
                          </a:ln>
                          <a:solidFill>
                            <a:schemeClr val="tx1"/>
                          </a:solidFill>
                          <a:effectLst/>
                          <a:latin typeface="Times New Roman" panose="02020603050405020304" pitchFamily="18" charset="0"/>
                          <a:ea typeface="新細明體" panose="02020500000000000000" pitchFamily="18" charset="-120"/>
                        </a:rPr>
                        <a:t>n</a:t>
                      </a:r>
                      <a:r>
                        <a:rPr kumimoji="1" lang="en-US" altLang="zh-TW" sz="28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rPr>
                        <a:t>)</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0919776"/>
                  </a:ext>
                </a:extLst>
              </a:tr>
              <a:tr h="774000">
                <a:tc>
                  <a:txBody>
                    <a:bodyPr/>
                    <a:lstStyle>
                      <a:lvl1pPr algn="l">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lgn="l">
                        <a:spcBef>
                          <a:spcPct val="20000"/>
                        </a:spcBef>
                        <a:defRPr kumimoji="1" sz="2400">
                          <a:solidFill>
                            <a:schemeClr val="tx1"/>
                          </a:solidFill>
                          <a:latin typeface="Arial" panose="020B0604020202020204" pitchFamily="34" charset="0"/>
                          <a:ea typeface="新細明體" panose="02020500000000000000" pitchFamily="18" charset="-120"/>
                        </a:defRPr>
                      </a:lvl2pPr>
                      <a:lvl3pPr algn="l">
                        <a:spcBef>
                          <a:spcPct val="20000"/>
                        </a:spcBef>
                        <a:defRPr kumimoji="1" sz="2000">
                          <a:solidFill>
                            <a:schemeClr val="tx1"/>
                          </a:solidFill>
                          <a:latin typeface="Arial" panose="020B0604020202020204" pitchFamily="34" charset="0"/>
                          <a:ea typeface="新細明體" panose="02020500000000000000" pitchFamily="18" charset="-120"/>
                        </a:defRPr>
                      </a:lvl3pPr>
                      <a:lvl4pPr algn="l">
                        <a:spcBef>
                          <a:spcPct val="20000"/>
                        </a:spcBef>
                        <a:defRPr kumimoji="1">
                          <a:solidFill>
                            <a:schemeClr val="tx1"/>
                          </a:solidFill>
                          <a:latin typeface="Arial" panose="020B0604020202020204" pitchFamily="34" charset="0"/>
                          <a:ea typeface="新細明體" panose="02020500000000000000" pitchFamily="18" charset="-120"/>
                        </a:defRPr>
                      </a:lvl4pPr>
                      <a:lvl5pPr algn="l">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80000"/>
                        </a:lnSpc>
                        <a:spcBef>
                          <a:spcPct val="0"/>
                        </a:spcBef>
                        <a:spcAft>
                          <a:spcPct val="0"/>
                        </a:spcAft>
                        <a:buClr>
                          <a:schemeClr val="accent1"/>
                        </a:buClr>
                        <a:buSzPct val="80000"/>
                        <a:buFont typeface="Wingdings" panose="05000000000000000000" pitchFamily="2" charset="2"/>
                        <a:buNone/>
                        <a:tabLst/>
                      </a:pP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n</a:t>
                      </a:r>
                    </a:p>
                    <a:p>
                      <a:pPr marL="0" marR="0" lvl="0" indent="0" algn="l" defTabSz="914400" rtl="0" eaLnBrk="1" fontAlgn="base" latinLnBrk="0" hangingPunct="1">
                        <a:lnSpc>
                          <a:spcPct val="80000"/>
                        </a:lnSpc>
                        <a:spcBef>
                          <a:spcPct val="0"/>
                        </a:spcBef>
                        <a:spcAft>
                          <a:spcPct val="0"/>
                        </a:spcAft>
                        <a:buClr>
                          <a:schemeClr val="accent1"/>
                        </a:buClr>
                        <a:buSzPct val="80000"/>
                        <a:buFont typeface="Wingdings" panose="05000000000000000000" pitchFamily="2" charset="2"/>
                        <a:buNone/>
                        <a:tabLst/>
                      </a:pP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m</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lgn="l">
                        <a:spcBef>
                          <a:spcPct val="20000"/>
                        </a:spcBef>
                        <a:defRPr kumimoji="1" sz="2400">
                          <a:solidFill>
                            <a:schemeClr val="tx1"/>
                          </a:solidFill>
                          <a:latin typeface="Arial" panose="020B0604020202020204" pitchFamily="34" charset="0"/>
                          <a:ea typeface="新細明體" panose="02020500000000000000" pitchFamily="18" charset="-120"/>
                        </a:defRPr>
                      </a:lvl2pPr>
                      <a:lvl3pPr algn="l">
                        <a:spcBef>
                          <a:spcPct val="20000"/>
                        </a:spcBef>
                        <a:defRPr kumimoji="1" sz="2000">
                          <a:solidFill>
                            <a:schemeClr val="tx1"/>
                          </a:solidFill>
                          <a:latin typeface="Arial" panose="020B0604020202020204" pitchFamily="34" charset="0"/>
                          <a:ea typeface="新細明體" panose="02020500000000000000" pitchFamily="18" charset="-120"/>
                        </a:defRPr>
                      </a:lvl3pPr>
                      <a:lvl4pPr algn="l">
                        <a:spcBef>
                          <a:spcPct val="20000"/>
                        </a:spcBef>
                        <a:defRPr kumimoji="1">
                          <a:solidFill>
                            <a:schemeClr val="tx1"/>
                          </a:solidFill>
                          <a:latin typeface="Arial" panose="020B0604020202020204" pitchFamily="34" charset="0"/>
                          <a:ea typeface="新細明體" panose="02020500000000000000" pitchFamily="18" charset="-120"/>
                        </a:defRPr>
                      </a:lvl4pPr>
                      <a:lvl5pPr algn="l">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80000"/>
                        </a:lnSpc>
                        <a:spcBef>
                          <a:spcPct val="0"/>
                        </a:spcBef>
                        <a:spcAft>
                          <a:spcPct val="0"/>
                        </a:spcAft>
                        <a:buClr>
                          <a:schemeClr val="accent1"/>
                        </a:buClr>
                        <a:buSzPct val="80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rPr>
                        <a:t> 1      2       3       4        5       6       7      8</a:t>
                      </a:r>
                    </a:p>
                  </a:txBody>
                  <a:tcPr marT="45709" marB="457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0985397"/>
                  </a:ext>
                </a:extLst>
              </a:tr>
              <a:tr h="3061527">
                <a:tc>
                  <a:txBody>
                    <a:bodyPr/>
                    <a:lstStyle>
                      <a:lvl1pPr algn="l">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lgn="l">
                        <a:spcBef>
                          <a:spcPct val="20000"/>
                        </a:spcBef>
                        <a:defRPr kumimoji="1" sz="2400">
                          <a:solidFill>
                            <a:schemeClr val="tx1"/>
                          </a:solidFill>
                          <a:latin typeface="Arial" panose="020B0604020202020204" pitchFamily="34" charset="0"/>
                          <a:ea typeface="新細明體" panose="02020500000000000000" pitchFamily="18" charset="-120"/>
                        </a:defRPr>
                      </a:lvl2pPr>
                      <a:lvl3pPr algn="l">
                        <a:spcBef>
                          <a:spcPct val="20000"/>
                        </a:spcBef>
                        <a:defRPr kumimoji="1" sz="2000">
                          <a:solidFill>
                            <a:schemeClr val="tx1"/>
                          </a:solidFill>
                          <a:latin typeface="Arial" panose="020B0604020202020204" pitchFamily="34" charset="0"/>
                          <a:ea typeface="新細明體" panose="02020500000000000000" pitchFamily="18" charset="-120"/>
                        </a:defRPr>
                      </a:lvl3pPr>
                      <a:lvl4pPr algn="l">
                        <a:spcBef>
                          <a:spcPct val="20000"/>
                        </a:spcBef>
                        <a:defRPr kumimoji="1">
                          <a:solidFill>
                            <a:schemeClr val="tx1"/>
                          </a:solidFill>
                          <a:latin typeface="Arial" panose="020B0604020202020204" pitchFamily="34" charset="0"/>
                          <a:ea typeface="新細明體" panose="02020500000000000000" pitchFamily="18" charset="-120"/>
                        </a:defRPr>
                      </a:lvl4pPr>
                      <a:lvl5pPr algn="l">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1</a:t>
                      </a:r>
                    </a:p>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2</a:t>
                      </a:r>
                    </a:p>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3</a:t>
                      </a:r>
                    </a:p>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4</a:t>
                      </a:r>
                    </a:p>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5</a:t>
                      </a:r>
                    </a:p>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6</a:t>
                      </a:r>
                    </a:p>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7</a:t>
                      </a:r>
                    </a:p>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8</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lgn="l">
                        <a:spcBef>
                          <a:spcPct val="20000"/>
                        </a:spcBef>
                        <a:defRPr kumimoji="1" sz="2400">
                          <a:solidFill>
                            <a:schemeClr val="tx1"/>
                          </a:solidFill>
                          <a:latin typeface="Arial" panose="020B0604020202020204" pitchFamily="34" charset="0"/>
                          <a:ea typeface="新細明體" panose="02020500000000000000" pitchFamily="18" charset="-120"/>
                        </a:defRPr>
                      </a:lvl2pPr>
                      <a:lvl3pPr algn="l">
                        <a:spcBef>
                          <a:spcPct val="20000"/>
                        </a:spcBef>
                        <a:defRPr kumimoji="1" sz="2000">
                          <a:solidFill>
                            <a:schemeClr val="tx1"/>
                          </a:solidFill>
                          <a:latin typeface="Arial" panose="020B0604020202020204" pitchFamily="34" charset="0"/>
                          <a:ea typeface="新細明體" panose="02020500000000000000" pitchFamily="18" charset="-120"/>
                        </a:defRPr>
                      </a:lvl3pPr>
                      <a:lvl4pPr algn="l">
                        <a:spcBef>
                          <a:spcPct val="20000"/>
                        </a:spcBef>
                        <a:defRPr kumimoji="1">
                          <a:solidFill>
                            <a:schemeClr val="tx1"/>
                          </a:solidFill>
                          <a:latin typeface="Arial" panose="020B0604020202020204" pitchFamily="34" charset="0"/>
                          <a:ea typeface="新細明體" panose="02020500000000000000" pitchFamily="18" charset="-120"/>
                        </a:defRPr>
                      </a:lvl4pPr>
                      <a:lvl5pPr algn="l">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26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1</a:t>
                      </a:r>
                    </a:p>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6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1        1</a:t>
                      </a:r>
                    </a:p>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6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1        3       1      </a:t>
                      </a:r>
                    </a:p>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6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1        7       6        1</a:t>
                      </a:r>
                    </a:p>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6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1      15      25     10         1</a:t>
                      </a:r>
                    </a:p>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6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1      31      90     65       15       1</a:t>
                      </a:r>
                    </a:p>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6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1      63     301  350     140     21       1</a:t>
                      </a:r>
                    </a:p>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6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1    127     966 1701  1050   266     28      1</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3714765"/>
                  </a:ext>
                </a:extLst>
              </a:tr>
            </a:tbl>
          </a:graphicData>
        </a:graphic>
      </p:graphicFrame>
      <p:sp>
        <p:nvSpPr>
          <p:cNvPr id="38931" name="Line 56">
            <a:extLst>
              <a:ext uri="{FF2B5EF4-FFF2-40B4-BE49-F238E27FC236}">
                <a16:creationId xmlns:a16="http://schemas.microsoft.com/office/drawing/2014/main" id="{1E13EB88-1FB7-40C7-87E3-BC00A9FA9001}"/>
              </a:ext>
            </a:extLst>
          </p:cNvPr>
          <p:cNvSpPr>
            <a:spLocks noChangeShapeType="1"/>
          </p:cNvSpPr>
          <p:nvPr/>
        </p:nvSpPr>
        <p:spPr bwMode="auto">
          <a:xfrm>
            <a:off x="2484437" y="5149556"/>
            <a:ext cx="1710485" cy="7922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8932" name="Line 55">
            <a:extLst>
              <a:ext uri="{FF2B5EF4-FFF2-40B4-BE49-F238E27FC236}">
                <a16:creationId xmlns:a16="http://schemas.microsoft.com/office/drawing/2014/main" id="{552B3572-06AE-4810-BEF2-4BDA16C46C60}"/>
              </a:ext>
            </a:extLst>
          </p:cNvPr>
          <p:cNvSpPr>
            <a:spLocks noChangeShapeType="1"/>
          </p:cNvSpPr>
          <p:nvPr/>
        </p:nvSpPr>
        <p:spPr bwMode="auto">
          <a:xfrm>
            <a:off x="4208359" y="5149555"/>
            <a:ext cx="0" cy="7922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8933" name="Line 51">
            <a:extLst>
              <a:ext uri="{FF2B5EF4-FFF2-40B4-BE49-F238E27FC236}">
                <a16:creationId xmlns:a16="http://schemas.microsoft.com/office/drawing/2014/main" id="{3E528591-7282-47A9-8EB7-F4E4F66EAC6E}"/>
              </a:ext>
            </a:extLst>
          </p:cNvPr>
          <p:cNvSpPr>
            <a:spLocks noChangeShapeType="1"/>
          </p:cNvSpPr>
          <p:nvPr/>
        </p:nvSpPr>
        <p:spPr bwMode="auto">
          <a:xfrm>
            <a:off x="2484437" y="5149555"/>
            <a:ext cx="1714501" cy="7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 name="文字方塊 1">
            <a:extLst>
              <a:ext uri="{FF2B5EF4-FFF2-40B4-BE49-F238E27FC236}">
                <a16:creationId xmlns:a16="http://schemas.microsoft.com/office/drawing/2014/main" id="{D43B8605-FA74-4760-9A5B-6EAD9E0B0C9E}"/>
              </a:ext>
            </a:extLst>
          </p:cNvPr>
          <p:cNvSpPr txBox="1"/>
          <p:nvPr/>
        </p:nvSpPr>
        <p:spPr>
          <a:xfrm>
            <a:off x="457200" y="1145972"/>
            <a:ext cx="7886700" cy="523220"/>
          </a:xfrm>
          <a:prstGeom prst="rect">
            <a:avLst/>
          </a:prstGeom>
          <a:noFill/>
        </p:spPr>
        <p:txBody>
          <a:bodyPr wrap="square" rtlCol="0">
            <a:spAutoFit/>
          </a:bodyPr>
          <a:lstStyle/>
          <a:p>
            <a:pPr marL="285750" indent="-285750">
              <a:buFont typeface="Arial" panose="020B0604020202020204" pitchFamily="34" charset="0"/>
              <a:buChar char="•"/>
            </a:pPr>
            <a:r>
              <a:rPr lang="en-US" altLang="zh-TW" sz="2800" b="1" dirty="0">
                <a:sym typeface="Symbol" panose="05050102010706020507" pitchFamily="18" charset="2"/>
              </a:rPr>
              <a:t>Example 5.27 (cont.):</a:t>
            </a:r>
            <a:endParaRPr lang="zh-TW" alt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標題 1">
            <a:extLst>
              <a:ext uri="{FF2B5EF4-FFF2-40B4-BE49-F238E27FC236}">
                <a16:creationId xmlns:a16="http://schemas.microsoft.com/office/drawing/2014/main" id="{D99F1BCF-24D1-4CBA-8485-41FBDDE32101}"/>
              </a:ext>
            </a:extLst>
          </p:cNvPr>
          <p:cNvSpPr>
            <a:spLocks noGrp="1" noChangeArrowheads="1"/>
          </p:cNvSpPr>
          <p:nvPr>
            <p:ph type="title"/>
          </p:nvPr>
        </p:nvSpPr>
        <p:spPr/>
        <p:txBody>
          <a:bodyPr/>
          <a:lstStyle/>
          <a:p>
            <a:r>
              <a:rPr lang="en-US" altLang="zh-TW" sz="3200"/>
              <a:t>Surjective (8/8)</a:t>
            </a:r>
            <a:endParaRPr lang="zh-TW" altLang="en-US" sz="3200"/>
          </a:p>
        </p:txBody>
      </p:sp>
      <p:sp>
        <p:nvSpPr>
          <p:cNvPr id="39939" name="內容版面配置區 2">
            <a:extLst>
              <a:ext uri="{FF2B5EF4-FFF2-40B4-BE49-F238E27FC236}">
                <a16:creationId xmlns:a16="http://schemas.microsoft.com/office/drawing/2014/main" id="{2339464B-7D9C-4FEE-9F96-5CE51EAEAAF7}"/>
              </a:ext>
            </a:extLst>
          </p:cNvPr>
          <p:cNvSpPr>
            <a:spLocks noGrp="1" noChangeArrowheads="1"/>
          </p:cNvSpPr>
          <p:nvPr>
            <p:ph idx="1"/>
          </p:nvPr>
        </p:nvSpPr>
        <p:spPr>
          <a:xfrm>
            <a:off x="457200" y="1125538"/>
            <a:ext cx="8507413" cy="5000625"/>
          </a:xfrm>
        </p:spPr>
        <p:txBody>
          <a:bodyPr/>
          <a:lstStyle/>
          <a:p>
            <a:r>
              <a:rPr lang="en-US" altLang="zh-TW" sz="2800" b="1" dirty="0">
                <a:sym typeface="Symbol" panose="05050102010706020507" pitchFamily="18" charset="2"/>
              </a:rPr>
              <a:t>Example 5.27 (cont.):</a:t>
            </a:r>
            <a:endParaRPr lang="en-US" altLang="zh-TW" dirty="0"/>
          </a:p>
          <a:p>
            <a:r>
              <a:rPr lang="en-US" altLang="zh-TW" dirty="0"/>
              <a:t>From the fourth row of Table 5.1 we see that there are 1+7+6=14 ways to distribute the objects </a:t>
            </a:r>
            <a:r>
              <a:rPr lang="en-US" altLang="zh-TW" i="1" dirty="0"/>
              <a:t>a</a:t>
            </a:r>
            <a:r>
              <a:rPr lang="en-US" altLang="zh-TW" dirty="0"/>
              <a:t>, </a:t>
            </a:r>
            <a:r>
              <a:rPr lang="en-US" altLang="zh-TW" i="1" dirty="0"/>
              <a:t>b</a:t>
            </a:r>
            <a:r>
              <a:rPr lang="en-US" altLang="zh-TW" dirty="0"/>
              <a:t>, </a:t>
            </a:r>
            <a:r>
              <a:rPr lang="en-US" altLang="zh-TW" i="1" dirty="0"/>
              <a:t>c</a:t>
            </a:r>
            <a:r>
              <a:rPr lang="en-US" altLang="zh-TW" dirty="0"/>
              <a:t>, </a:t>
            </a:r>
            <a:r>
              <a:rPr lang="en-US" altLang="zh-TW" i="1" dirty="0"/>
              <a:t>d </a:t>
            </a:r>
            <a:r>
              <a:rPr lang="en-US" altLang="zh-TW" dirty="0"/>
              <a:t>among three identical containers, with some container(s</a:t>
            </a:r>
            <a:r>
              <a:rPr lang="en-US" altLang="zh-TW"/>
              <a:t>) possibly </a:t>
            </a:r>
            <a:r>
              <a:rPr lang="en-US" altLang="zh-TW" dirty="0"/>
              <a:t>empty.</a:t>
            </a:r>
          </a:p>
          <a:p>
            <a:endParaRPr lang="en-US" altLang="zh-TW" dirty="0"/>
          </a:p>
          <a:p>
            <a:r>
              <a:rPr lang="en-US" altLang="zh-TW" b="1" dirty="0"/>
              <a:t>Theorem 5.3: </a:t>
            </a:r>
            <a:r>
              <a:rPr lang="en-US" altLang="zh-TW" dirty="0"/>
              <a:t>Let </a:t>
            </a:r>
            <a:r>
              <a:rPr lang="en-US" altLang="zh-TW" i="1" dirty="0"/>
              <a:t>m</a:t>
            </a:r>
            <a:r>
              <a:rPr lang="en-US" altLang="zh-TW" dirty="0"/>
              <a:t>, </a:t>
            </a:r>
            <a:r>
              <a:rPr lang="en-US" altLang="zh-TW" i="1" dirty="0"/>
              <a:t>n</a:t>
            </a:r>
            <a:r>
              <a:rPr lang="en-US" altLang="zh-TW" dirty="0"/>
              <a:t> be positive integers with 1</a:t>
            </a:r>
            <a:r>
              <a:rPr lang="en-US" altLang="zh-TW" dirty="0">
                <a:sym typeface="Symbol" panose="05050102010706020507" pitchFamily="18" charset="2"/>
              </a:rPr>
              <a:t></a:t>
            </a:r>
            <a:r>
              <a:rPr lang="en-US" altLang="zh-TW" i="1" dirty="0">
                <a:sym typeface="Symbol" panose="05050102010706020507" pitchFamily="18" charset="2"/>
              </a:rPr>
              <a:t>n</a:t>
            </a:r>
            <a:r>
              <a:rPr lang="en-US" altLang="zh-TW" dirty="0">
                <a:sym typeface="Symbol" panose="05050102010706020507" pitchFamily="18" charset="2"/>
              </a:rPr>
              <a:t></a:t>
            </a:r>
            <a:r>
              <a:rPr lang="en-US" altLang="zh-TW" i="1" dirty="0">
                <a:sym typeface="Symbol" panose="05050102010706020507" pitchFamily="18" charset="2"/>
              </a:rPr>
              <a:t>m</a:t>
            </a:r>
            <a:r>
              <a:rPr lang="en-US" altLang="zh-TW" dirty="0">
                <a:sym typeface="Symbol" panose="05050102010706020507" pitchFamily="18" charset="2"/>
              </a:rPr>
              <a:t>. Then</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62529A6F-2FE7-4646-BE8A-308D8039C189}"/>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60AD7DA0-46C9-4EDD-8D2E-58EEB2A8D1C7}" type="slidenum">
              <a:rPr lang="zh-TW" altLang="en-US">
                <a:ea typeface="標楷體" panose="03000509000000000000" pitchFamily="65" charset="-120"/>
              </a:rPr>
              <a:pPr/>
              <a:t>33</a:t>
            </a:fld>
            <a:endParaRPr lang="en-US" altLang="zh-TW">
              <a:ea typeface="標楷體" panose="03000509000000000000" pitchFamily="65" charset="-120"/>
            </a:endParaRPr>
          </a:p>
        </p:txBody>
      </p:sp>
      <p:graphicFrame>
        <p:nvGraphicFramePr>
          <p:cNvPr id="39941" name="Object 3">
            <a:extLst>
              <a:ext uri="{FF2B5EF4-FFF2-40B4-BE49-F238E27FC236}">
                <a16:creationId xmlns:a16="http://schemas.microsoft.com/office/drawing/2014/main" id="{E1FEE48C-06D2-45D4-B9D4-AF766D7BA5F4}"/>
              </a:ext>
            </a:extLst>
          </p:cNvPr>
          <p:cNvGraphicFramePr>
            <a:graphicFrameLocks noChangeAspect="1"/>
          </p:cNvGraphicFramePr>
          <p:nvPr>
            <p:extLst>
              <p:ext uri="{D42A27DB-BD31-4B8C-83A1-F6EECF244321}">
                <p14:modId xmlns:p14="http://schemas.microsoft.com/office/powerpoint/2010/main" val="619960015"/>
              </p:ext>
            </p:extLst>
          </p:nvPr>
        </p:nvGraphicFramePr>
        <p:xfrm>
          <a:off x="1987550" y="4941168"/>
          <a:ext cx="5168900" cy="590550"/>
        </p:xfrm>
        <a:graphic>
          <a:graphicData uri="http://schemas.openxmlformats.org/presentationml/2006/ole">
            <mc:AlternateContent xmlns:mc="http://schemas.openxmlformats.org/markup-compatibility/2006">
              <mc:Choice xmlns:v="urn:schemas-microsoft-com:vml" Requires="v">
                <p:oleObj name="Equation" r:id="rId2" imgW="2082800" imgH="215900" progId="Equation.3">
                  <p:embed/>
                </p:oleObj>
              </mc:Choice>
              <mc:Fallback>
                <p:oleObj name="Equation" r:id="rId2" imgW="2082800" imgH="2159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550" y="4941168"/>
                        <a:ext cx="5168900"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a:extLst>
              <a:ext uri="{FF2B5EF4-FFF2-40B4-BE49-F238E27FC236}">
                <a16:creationId xmlns:a16="http://schemas.microsoft.com/office/drawing/2014/main" id="{4A92739C-2BD2-4642-84B4-5A1A2DF4A23A}"/>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DC31A2A-07BD-410D-BCE8-7B6EC181D10E}" type="slidenum">
              <a:rPr lang="zh-TW" altLang="en-US">
                <a:ea typeface="標楷體" panose="03000509000000000000" pitchFamily="65" charset="-120"/>
              </a:rPr>
              <a:pPr/>
              <a:t>34</a:t>
            </a:fld>
            <a:endParaRPr lang="en-US" altLang="zh-TW">
              <a:ea typeface="標楷體" panose="03000509000000000000" pitchFamily="65" charset="-120"/>
            </a:endParaRPr>
          </a:p>
        </p:txBody>
      </p:sp>
      <p:sp>
        <p:nvSpPr>
          <p:cNvPr id="40963" name="Rectangle 2">
            <a:extLst>
              <a:ext uri="{FF2B5EF4-FFF2-40B4-BE49-F238E27FC236}">
                <a16:creationId xmlns:a16="http://schemas.microsoft.com/office/drawing/2014/main" id="{1C336765-4127-47DC-8DF5-666187D6FDEB}"/>
              </a:ext>
            </a:extLst>
          </p:cNvPr>
          <p:cNvSpPr>
            <a:spLocks noGrp="1" noChangeArrowheads="1"/>
          </p:cNvSpPr>
          <p:nvPr>
            <p:ph type="title"/>
          </p:nvPr>
        </p:nvSpPr>
        <p:spPr/>
        <p:txBody>
          <a:bodyPr/>
          <a:lstStyle/>
          <a:p>
            <a:pPr eaLnBrk="1" hangingPunct="1"/>
            <a:r>
              <a:rPr lang="en-US" altLang="zh-TW" sz="3200"/>
              <a:t>Homework Assignment #1</a:t>
            </a:r>
          </a:p>
        </p:txBody>
      </p:sp>
      <p:sp>
        <p:nvSpPr>
          <p:cNvPr id="40964" name="Rectangle 3">
            <a:extLst>
              <a:ext uri="{FF2B5EF4-FFF2-40B4-BE49-F238E27FC236}">
                <a16:creationId xmlns:a16="http://schemas.microsoft.com/office/drawing/2014/main" id="{F0BAA4A9-C4E6-4285-BABB-150D1977723A}"/>
              </a:ext>
            </a:extLst>
          </p:cNvPr>
          <p:cNvSpPr>
            <a:spLocks noGrp="1" noChangeArrowheads="1"/>
          </p:cNvSpPr>
          <p:nvPr>
            <p:ph type="body" idx="1"/>
          </p:nvPr>
        </p:nvSpPr>
        <p:spPr/>
        <p:txBody>
          <a:bodyPr/>
          <a:lstStyle/>
          <a:p>
            <a:pPr eaLnBrk="1" hangingPunct="1"/>
            <a:r>
              <a:rPr lang="en-US" altLang="zh-TW" b="1"/>
              <a:t>EXERCISES 5.1</a:t>
            </a:r>
          </a:p>
          <a:p>
            <a:pPr eaLnBrk="1" hangingPunct="1">
              <a:buFontTx/>
              <a:buNone/>
            </a:pPr>
            <a:r>
              <a:rPr lang="en-US" altLang="zh-TW"/>
              <a:t>	2, 4</a:t>
            </a:r>
          </a:p>
          <a:p>
            <a:pPr eaLnBrk="1" hangingPunct="1"/>
            <a:r>
              <a:rPr lang="en-US" altLang="zh-TW" b="1"/>
              <a:t>EXERCISES 5.2</a:t>
            </a:r>
          </a:p>
          <a:p>
            <a:pPr eaLnBrk="1" hangingPunct="1">
              <a:buFontTx/>
              <a:buNone/>
            </a:pPr>
            <a:r>
              <a:rPr lang="en-US" altLang="zh-TW"/>
              <a:t>	2, 3, 16, 18</a:t>
            </a:r>
          </a:p>
          <a:p>
            <a:pPr eaLnBrk="1" hangingPunct="1"/>
            <a:r>
              <a:rPr lang="en-US" altLang="zh-TW" b="1"/>
              <a:t>EXERCISES 5.3</a:t>
            </a:r>
          </a:p>
          <a:p>
            <a:pPr eaLnBrk="1" hangingPunct="1">
              <a:buFontTx/>
              <a:buNone/>
            </a:pPr>
            <a:r>
              <a:rPr lang="en-US" altLang="zh-TW"/>
              <a:t>	2, 4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a:extLst>
              <a:ext uri="{FF2B5EF4-FFF2-40B4-BE49-F238E27FC236}">
                <a16:creationId xmlns:a16="http://schemas.microsoft.com/office/drawing/2014/main" id="{4F1FB25E-9DE4-44CD-9482-65652A4389F1}"/>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2B1E431-353E-47D8-B732-DC946B0FCC38}" type="slidenum">
              <a:rPr lang="zh-TW" altLang="en-US">
                <a:ea typeface="標楷體" panose="03000509000000000000" pitchFamily="65" charset="-120"/>
              </a:rPr>
              <a:pPr/>
              <a:t>35</a:t>
            </a:fld>
            <a:endParaRPr lang="en-US" altLang="zh-TW">
              <a:ea typeface="標楷體" panose="03000509000000000000" pitchFamily="65" charset="-120"/>
            </a:endParaRPr>
          </a:p>
        </p:txBody>
      </p:sp>
      <p:sp>
        <p:nvSpPr>
          <p:cNvPr id="41987" name="Rectangle 2">
            <a:extLst>
              <a:ext uri="{FF2B5EF4-FFF2-40B4-BE49-F238E27FC236}">
                <a16:creationId xmlns:a16="http://schemas.microsoft.com/office/drawing/2014/main" id="{39AB47FD-CFF7-4176-B0E7-04152E52E3FB}"/>
              </a:ext>
            </a:extLst>
          </p:cNvPr>
          <p:cNvSpPr>
            <a:spLocks noGrp="1" noChangeArrowheads="1"/>
          </p:cNvSpPr>
          <p:nvPr>
            <p:ph type="title"/>
          </p:nvPr>
        </p:nvSpPr>
        <p:spPr/>
        <p:txBody>
          <a:bodyPr/>
          <a:lstStyle/>
          <a:p>
            <a:pPr eaLnBrk="1" hangingPunct="1"/>
            <a:r>
              <a:rPr lang="en-US" altLang="zh-TW" sz="3200"/>
              <a:t>Outline</a:t>
            </a:r>
          </a:p>
        </p:txBody>
      </p:sp>
      <p:sp>
        <p:nvSpPr>
          <p:cNvPr id="4100" name="Rectangle 3">
            <a:extLst>
              <a:ext uri="{FF2B5EF4-FFF2-40B4-BE49-F238E27FC236}">
                <a16:creationId xmlns:a16="http://schemas.microsoft.com/office/drawing/2014/main" id="{0C7F88EB-17ED-435D-A0C0-49687B2CDF12}"/>
              </a:ext>
            </a:extLst>
          </p:cNvPr>
          <p:cNvSpPr>
            <a:spLocks noGrp="1" noChangeArrowheads="1"/>
          </p:cNvSpPr>
          <p:nvPr>
            <p:ph type="body" idx="1"/>
          </p:nvPr>
        </p:nvSpPr>
        <p:spPr/>
        <p:txBody>
          <a:bodyPr/>
          <a:lstStyle/>
          <a:p>
            <a:pPr eaLnBrk="1" hangingPunct="1">
              <a:defRPr/>
            </a:pPr>
            <a:r>
              <a:rPr lang="en-US" altLang="zh-TW" dirty="0">
                <a:solidFill>
                  <a:schemeClr val="bg1">
                    <a:lumMod val="50000"/>
                  </a:schemeClr>
                </a:solidFill>
              </a:rPr>
              <a:t>Cartesian Products and Relations</a:t>
            </a:r>
          </a:p>
          <a:p>
            <a:pPr eaLnBrk="1" hangingPunct="1">
              <a:defRPr/>
            </a:pPr>
            <a:r>
              <a:rPr lang="en-US" altLang="zh-TW" dirty="0">
                <a:solidFill>
                  <a:schemeClr val="bg1">
                    <a:lumMod val="50000"/>
                  </a:schemeClr>
                </a:solidFill>
                <a:cs typeface="Arial" panose="020B0604020202020204" pitchFamily="34" charset="0"/>
              </a:rPr>
              <a:t>Functions: Plain and one-to-one </a:t>
            </a:r>
          </a:p>
          <a:p>
            <a:pPr eaLnBrk="1" hangingPunct="1">
              <a:defRPr/>
            </a:pPr>
            <a:r>
              <a:rPr lang="en-US" altLang="zh-TW" dirty="0">
                <a:solidFill>
                  <a:schemeClr val="bg2"/>
                </a:solidFill>
              </a:rPr>
              <a:t>Onto Functions: Stirling Numbers of the Second Kind</a:t>
            </a:r>
          </a:p>
          <a:p>
            <a:pPr eaLnBrk="1" hangingPunct="1">
              <a:defRPr/>
            </a:pPr>
            <a:r>
              <a:rPr lang="en-US" altLang="zh-TW" b="1" i="1" u="sng" dirty="0"/>
              <a:t>Special Functions</a:t>
            </a:r>
          </a:p>
          <a:p>
            <a:pPr eaLnBrk="1" hangingPunct="1">
              <a:defRPr/>
            </a:pPr>
            <a:r>
              <a:rPr lang="en-US" altLang="zh-TW" dirty="0">
                <a:solidFill>
                  <a:schemeClr val="bg2"/>
                </a:solidFill>
              </a:rPr>
              <a:t>The Pigeonhole Principle</a:t>
            </a:r>
          </a:p>
          <a:p>
            <a:pPr eaLnBrk="1" hangingPunct="1">
              <a:defRPr/>
            </a:pPr>
            <a:r>
              <a:rPr lang="en-US" altLang="zh-TW" dirty="0">
                <a:solidFill>
                  <a:schemeClr val="bg2"/>
                </a:solidFill>
              </a:rPr>
              <a:t>Function Composition and Inverse Function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標題 1">
            <a:extLst>
              <a:ext uri="{FF2B5EF4-FFF2-40B4-BE49-F238E27FC236}">
                <a16:creationId xmlns:a16="http://schemas.microsoft.com/office/drawing/2014/main" id="{1ADA2C4F-0530-4EF1-92A9-5B8088E9F9F8}"/>
              </a:ext>
            </a:extLst>
          </p:cNvPr>
          <p:cNvSpPr>
            <a:spLocks noGrp="1" noChangeArrowheads="1"/>
          </p:cNvSpPr>
          <p:nvPr>
            <p:ph type="title"/>
          </p:nvPr>
        </p:nvSpPr>
        <p:spPr/>
        <p:txBody>
          <a:bodyPr/>
          <a:lstStyle/>
          <a:p>
            <a:r>
              <a:rPr lang="en-US" altLang="zh-TW" sz="3200">
                <a:solidFill>
                  <a:schemeClr val="tx1"/>
                </a:solidFill>
                <a:sym typeface="Symbol" panose="05050102010706020507" pitchFamily="18" charset="2"/>
              </a:rPr>
              <a:t>Binary / Unary operation (1/7)</a:t>
            </a:r>
            <a:endParaRPr lang="zh-TW" altLang="en-US" sz="3200">
              <a:solidFill>
                <a:schemeClr val="tx1"/>
              </a:solidFill>
            </a:endParaRPr>
          </a:p>
        </p:txBody>
      </p:sp>
      <p:sp>
        <p:nvSpPr>
          <p:cNvPr id="43011" name="內容版面配置區 2">
            <a:extLst>
              <a:ext uri="{FF2B5EF4-FFF2-40B4-BE49-F238E27FC236}">
                <a16:creationId xmlns:a16="http://schemas.microsoft.com/office/drawing/2014/main" id="{066F8BBC-1696-4E09-923E-EAAB48148C5B}"/>
              </a:ext>
            </a:extLst>
          </p:cNvPr>
          <p:cNvSpPr>
            <a:spLocks noGrp="1" noChangeArrowheads="1"/>
          </p:cNvSpPr>
          <p:nvPr>
            <p:ph idx="1"/>
          </p:nvPr>
        </p:nvSpPr>
        <p:spPr/>
        <p:txBody>
          <a:bodyPr/>
          <a:lstStyle/>
          <a:p>
            <a:r>
              <a:rPr lang="en-US" altLang="zh-TW" b="1" dirty="0"/>
              <a:t>Definition 5.10: </a:t>
            </a:r>
            <a:r>
              <a:rPr lang="en-US" altLang="zh-TW" dirty="0"/>
              <a:t>For any nonempty sets </a:t>
            </a:r>
            <a:r>
              <a:rPr lang="en-US" altLang="zh-TW" i="1" dirty="0"/>
              <a:t>A</a:t>
            </a:r>
            <a:r>
              <a:rPr lang="en-US" altLang="zh-TW" dirty="0"/>
              <a:t>, </a:t>
            </a:r>
            <a:r>
              <a:rPr lang="en-US" altLang="zh-TW" i="1" dirty="0"/>
              <a:t>B</a:t>
            </a:r>
            <a:r>
              <a:rPr lang="en-US" altLang="zh-TW" dirty="0"/>
              <a:t>, any function </a:t>
            </a:r>
            <a:r>
              <a:rPr lang="en-US" altLang="zh-TW" i="1" dirty="0"/>
              <a:t>f </a:t>
            </a:r>
            <a:r>
              <a:rPr lang="en-US" altLang="zh-TW" dirty="0"/>
              <a:t>:</a:t>
            </a:r>
            <a:r>
              <a:rPr lang="en-US" altLang="zh-TW" i="1" dirty="0"/>
              <a:t>A</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 </a:t>
            </a:r>
            <a:r>
              <a:rPr lang="en-US" altLang="zh-TW" dirty="0">
                <a:sym typeface="Symbol" panose="05050102010706020507" pitchFamily="18" charset="2"/>
              </a:rPr>
              <a:t>is called a </a:t>
            </a:r>
            <a:r>
              <a:rPr lang="en-US" altLang="zh-TW" i="1" dirty="0">
                <a:solidFill>
                  <a:srgbClr val="0000FF"/>
                </a:solidFill>
                <a:sym typeface="Symbol" panose="05050102010706020507" pitchFamily="18" charset="2"/>
              </a:rPr>
              <a:t>binary operation</a:t>
            </a:r>
            <a:r>
              <a:rPr lang="en-US" altLang="zh-TW" dirty="0">
                <a:sym typeface="Symbol" panose="05050102010706020507" pitchFamily="18" charset="2"/>
              </a:rPr>
              <a:t> on </a:t>
            </a:r>
            <a:r>
              <a:rPr lang="en-US" altLang="zh-TW" i="1" dirty="0">
                <a:sym typeface="Symbol" panose="05050102010706020507" pitchFamily="18" charset="2"/>
              </a:rPr>
              <a:t>A</a:t>
            </a:r>
            <a:r>
              <a:rPr lang="en-US" altLang="zh-TW" dirty="0">
                <a:sym typeface="Symbol" panose="05050102010706020507" pitchFamily="18" charset="2"/>
              </a:rPr>
              <a:t>. If </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then the binary operation is said to be </a:t>
            </a:r>
            <a:r>
              <a:rPr lang="en-US" altLang="zh-TW" i="1" dirty="0">
                <a:solidFill>
                  <a:srgbClr val="0000FF"/>
                </a:solidFill>
                <a:sym typeface="Symbol" panose="05050102010706020507" pitchFamily="18" charset="2"/>
              </a:rPr>
              <a:t>closed</a:t>
            </a:r>
            <a:r>
              <a:rPr lang="en-US" altLang="zh-TW" dirty="0">
                <a:sym typeface="Symbol" panose="05050102010706020507" pitchFamily="18" charset="2"/>
              </a:rPr>
              <a:t> (</a:t>
            </a:r>
            <a:r>
              <a:rPr lang="en-US" altLang="zh-TW" i="1" dirty="0">
                <a:sym typeface="Symbol" panose="05050102010706020507" pitchFamily="18" charset="2"/>
              </a:rPr>
              <a:t>on A</a:t>
            </a:r>
            <a:r>
              <a:rPr lang="en-US" altLang="zh-TW" dirty="0">
                <a:sym typeface="Symbol" panose="05050102010706020507" pitchFamily="18" charset="2"/>
              </a:rPr>
              <a:t>). </a:t>
            </a:r>
            <a:r>
              <a:rPr lang="en-US" altLang="zh-TW" dirty="0">
                <a:cs typeface="Times New Roman" panose="02020603050405020304" pitchFamily="18" charset="0"/>
                <a:sym typeface="Symbol" panose="05050102010706020507" pitchFamily="18" charset="2"/>
              </a:rPr>
              <a:t>[When </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we may also say that </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is closed under f</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 ]</a:t>
            </a:r>
            <a:r>
              <a:rPr lang="en-US" altLang="zh-TW" dirty="0">
                <a:sym typeface="Symbol" panose="05050102010706020507" pitchFamily="18" charset="2"/>
              </a:rPr>
              <a:t> </a:t>
            </a:r>
          </a:p>
          <a:p>
            <a:endParaRPr lang="en-US" altLang="zh-TW" dirty="0"/>
          </a:p>
          <a:p>
            <a:r>
              <a:rPr lang="en-US" altLang="zh-TW" b="1" dirty="0"/>
              <a:t>Definition 5.11: </a:t>
            </a:r>
            <a:r>
              <a:rPr lang="en-US" altLang="zh-TW" dirty="0">
                <a:sym typeface="Symbol" panose="05050102010706020507" pitchFamily="18" charset="2"/>
              </a:rPr>
              <a:t>A function </a:t>
            </a:r>
            <a:r>
              <a:rPr lang="en-US" altLang="zh-TW" i="1" dirty="0">
                <a:sym typeface="Symbol" panose="05050102010706020507" pitchFamily="18" charset="2"/>
              </a:rPr>
              <a:t>g</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is called a</a:t>
            </a:r>
            <a:r>
              <a:rPr lang="en-US" altLang="zh-TW" i="1" dirty="0">
                <a:sym typeface="Symbol" panose="05050102010706020507" pitchFamily="18" charset="2"/>
              </a:rPr>
              <a:t> </a:t>
            </a:r>
            <a:r>
              <a:rPr lang="en-US" altLang="zh-TW" i="1" dirty="0">
                <a:solidFill>
                  <a:srgbClr val="0000FF"/>
                </a:solidFill>
                <a:sym typeface="Symbol" panose="05050102010706020507" pitchFamily="18" charset="2"/>
              </a:rPr>
              <a:t>unary</a:t>
            </a:r>
            <a:r>
              <a:rPr lang="en-US" altLang="zh-TW" dirty="0">
                <a:sym typeface="Symbol" panose="05050102010706020507" pitchFamily="18" charset="2"/>
              </a:rPr>
              <a:t>, or </a:t>
            </a:r>
            <a:r>
              <a:rPr lang="en-US" altLang="zh-TW" i="1" dirty="0" err="1">
                <a:solidFill>
                  <a:srgbClr val="0000FF"/>
                </a:solidFill>
                <a:sym typeface="Symbol" panose="05050102010706020507" pitchFamily="18" charset="2"/>
              </a:rPr>
              <a:t>monary</a:t>
            </a:r>
            <a:r>
              <a:rPr lang="en-US" altLang="zh-TW" dirty="0">
                <a:sym typeface="Symbol" panose="05050102010706020507" pitchFamily="18" charset="2"/>
              </a:rPr>
              <a:t>, operation on </a:t>
            </a:r>
            <a:r>
              <a:rPr lang="en-US" altLang="zh-TW" i="1" dirty="0">
                <a:sym typeface="Symbol" panose="05050102010706020507" pitchFamily="18" charset="2"/>
              </a:rPr>
              <a:t>A</a:t>
            </a:r>
            <a:r>
              <a:rPr lang="en-US" altLang="zh-TW" dirty="0">
                <a:sym typeface="Symbol" panose="05050102010706020507" pitchFamily="18" charset="2"/>
              </a:rPr>
              <a:t>.</a:t>
            </a:r>
          </a:p>
          <a:p>
            <a:endParaRPr lang="zh-TW" altLang="en-US" dirty="0"/>
          </a:p>
        </p:txBody>
      </p:sp>
      <p:sp>
        <p:nvSpPr>
          <p:cNvPr id="4" name="投影片編號版面配置區 3">
            <a:extLst>
              <a:ext uri="{FF2B5EF4-FFF2-40B4-BE49-F238E27FC236}">
                <a16:creationId xmlns:a16="http://schemas.microsoft.com/office/drawing/2014/main" id="{F4EDD2E0-72AF-49FC-8899-4EA9A06517F2}"/>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BF72955-24CA-4B07-B7B9-6A594EB3607D}" type="slidenum">
              <a:rPr lang="zh-TW" altLang="en-US">
                <a:ea typeface="標楷體" panose="03000509000000000000" pitchFamily="65" charset="-120"/>
              </a:rPr>
              <a:pPr/>
              <a:t>36</a:t>
            </a:fld>
            <a:endParaRPr lang="en-US" altLang="zh-TW">
              <a:ea typeface="標楷體" panose="03000509000000000000" pitchFamily="65" charset="-12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標題 1">
            <a:extLst>
              <a:ext uri="{FF2B5EF4-FFF2-40B4-BE49-F238E27FC236}">
                <a16:creationId xmlns:a16="http://schemas.microsoft.com/office/drawing/2014/main" id="{1E00FF94-26FE-4E9D-95F2-274A74F0AEE1}"/>
              </a:ext>
            </a:extLst>
          </p:cNvPr>
          <p:cNvSpPr>
            <a:spLocks noGrp="1" noChangeArrowheads="1"/>
          </p:cNvSpPr>
          <p:nvPr>
            <p:ph type="title"/>
          </p:nvPr>
        </p:nvSpPr>
        <p:spPr/>
        <p:txBody>
          <a:bodyPr/>
          <a:lstStyle/>
          <a:p>
            <a:r>
              <a:rPr lang="en-US" altLang="zh-TW" sz="3200">
                <a:solidFill>
                  <a:schemeClr val="tx1"/>
                </a:solidFill>
                <a:sym typeface="Symbol" panose="05050102010706020507" pitchFamily="18" charset="2"/>
              </a:rPr>
              <a:t>Binary / Unary operation (2/7)</a:t>
            </a:r>
            <a:endParaRPr lang="zh-TW" altLang="en-US" sz="3200"/>
          </a:p>
        </p:txBody>
      </p:sp>
      <p:sp>
        <p:nvSpPr>
          <p:cNvPr id="3" name="內容版面配置區 2">
            <a:extLst>
              <a:ext uri="{FF2B5EF4-FFF2-40B4-BE49-F238E27FC236}">
                <a16:creationId xmlns:a16="http://schemas.microsoft.com/office/drawing/2014/main" id="{4BFC13E3-698C-4CCE-8FDF-4539991362C2}"/>
              </a:ext>
            </a:extLst>
          </p:cNvPr>
          <p:cNvSpPr>
            <a:spLocks noGrp="1"/>
          </p:cNvSpPr>
          <p:nvPr>
            <p:ph idx="1"/>
          </p:nvPr>
        </p:nvSpPr>
        <p:spPr/>
        <p:txBody>
          <a:bodyPr/>
          <a:lstStyle/>
          <a:p>
            <a:r>
              <a:rPr lang="en-US" altLang="zh-TW" b="1" dirty="0">
                <a:sym typeface="Symbol" panose="05050102010706020507" pitchFamily="18" charset="2"/>
              </a:rPr>
              <a:t>Example 5.29: </a:t>
            </a:r>
          </a:p>
          <a:p>
            <a:pPr>
              <a:buFontTx/>
              <a:buAutoNum type="alphaLcParenR"/>
            </a:pPr>
            <a:r>
              <a:rPr lang="en-US" altLang="zh-TW" dirty="0">
                <a:sym typeface="Symbol" panose="05050102010706020507" pitchFamily="18" charset="2"/>
              </a:rPr>
              <a:t>The function </a:t>
            </a:r>
            <a:r>
              <a:rPr lang="en-US" altLang="zh-TW" i="1" dirty="0">
                <a:sym typeface="Symbol" panose="05050102010706020507" pitchFamily="18" charset="2"/>
              </a:rPr>
              <a:t>f</a:t>
            </a:r>
            <a:r>
              <a:rPr lang="en-US" altLang="zh-TW" dirty="0">
                <a:sym typeface="Symbol" panose="05050102010706020507" pitchFamily="18" charset="2"/>
              </a:rPr>
              <a:t> :</a:t>
            </a:r>
            <a:r>
              <a:rPr lang="en-US" altLang="zh-TW" b="1" dirty="0">
                <a:sym typeface="Symbol" panose="05050102010706020507" pitchFamily="18" charset="2"/>
              </a:rPr>
              <a:t>Z</a:t>
            </a:r>
            <a:r>
              <a:rPr lang="en-US" altLang="zh-TW" dirty="0">
                <a:sym typeface="Symbol" panose="05050102010706020507" pitchFamily="18" charset="2"/>
              </a:rPr>
              <a:t></a:t>
            </a:r>
            <a:r>
              <a:rPr lang="en-US" altLang="zh-TW" b="1" dirty="0">
                <a:sym typeface="Symbol" panose="05050102010706020507" pitchFamily="18" charset="2"/>
              </a:rPr>
              <a:t>Z</a:t>
            </a:r>
            <a:r>
              <a:rPr lang="en-US" altLang="zh-TW" dirty="0">
                <a:sym typeface="Symbol" panose="05050102010706020507" pitchFamily="18" charset="2"/>
              </a:rPr>
              <a:t></a:t>
            </a:r>
            <a:r>
              <a:rPr lang="en-US" altLang="zh-TW" b="1" dirty="0">
                <a:sym typeface="Symbol" panose="05050102010706020507" pitchFamily="18" charset="2"/>
              </a:rPr>
              <a:t>Z</a:t>
            </a:r>
            <a:r>
              <a:rPr lang="en-US" altLang="zh-TW" dirty="0">
                <a:sym typeface="Symbol" panose="05050102010706020507" pitchFamily="18" charset="2"/>
              </a:rPr>
              <a:t>, defined by </a:t>
            </a:r>
            <a:r>
              <a:rPr lang="en-US" altLang="zh-TW" i="1" dirty="0">
                <a:sym typeface="Symbol" panose="05050102010706020507" pitchFamily="18" charset="2"/>
              </a:rPr>
              <a:t>f</a:t>
            </a:r>
            <a:r>
              <a:rPr lang="en-US" altLang="zh-TW" dirty="0">
                <a:sym typeface="Symbol" panose="05050102010706020507" pitchFamily="18" charset="2"/>
              </a:rPr>
              <a:t> (</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a-b</a:t>
            </a:r>
            <a:r>
              <a:rPr lang="en-US" altLang="zh-TW" dirty="0">
                <a:sym typeface="Symbol" panose="05050102010706020507" pitchFamily="18" charset="2"/>
              </a:rPr>
              <a:t>, is a closed binary operation on </a:t>
            </a:r>
            <a:r>
              <a:rPr lang="en-US" altLang="zh-TW" b="1" dirty="0">
                <a:sym typeface="Symbol" panose="05050102010706020507" pitchFamily="18" charset="2"/>
              </a:rPr>
              <a:t>Z</a:t>
            </a:r>
            <a:r>
              <a:rPr lang="en-US" altLang="zh-TW" dirty="0">
                <a:sym typeface="Symbol" panose="05050102010706020507" pitchFamily="18" charset="2"/>
              </a:rPr>
              <a:t>. </a:t>
            </a:r>
          </a:p>
          <a:p>
            <a:pPr>
              <a:buFontTx/>
              <a:buAutoNum type="alphaLcParenR"/>
            </a:pPr>
            <a:r>
              <a:rPr lang="en-US" altLang="zh-TW" dirty="0"/>
              <a:t>If </a:t>
            </a:r>
            <a:r>
              <a:rPr lang="en-US" altLang="zh-TW" i="1" dirty="0">
                <a:sym typeface="Symbol" panose="05050102010706020507" pitchFamily="18" charset="2"/>
              </a:rPr>
              <a:t>g</a:t>
            </a:r>
            <a:r>
              <a:rPr lang="en-US" altLang="zh-TW" dirty="0">
                <a:sym typeface="Symbol" panose="05050102010706020507" pitchFamily="18" charset="2"/>
              </a:rPr>
              <a:t> :</a:t>
            </a:r>
            <a:r>
              <a:rPr lang="en-US" altLang="zh-TW" b="1" dirty="0">
                <a:sym typeface="Symbol" panose="05050102010706020507" pitchFamily="18" charset="2"/>
              </a:rPr>
              <a:t>Z</a:t>
            </a:r>
            <a:r>
              <a:rPr lang="en-US" altLang="zh-TW" b="1" baseline="30000" dirty="0">
                <a:sym typeface="Symbol" panose="05050102010706020507" pitchFamily="18" charset="2"/>
              </a:rPr>
              <a:t>+</a:t>
            </a:r>
            <a:r>
              <a:rPr lang="en-US" altLang="zh-TW" dirty="0">
                <a:sym typeface="Symbol" panose="05050102010706020507" pitchFamily="18" charset="2"/>
              </a:rPr>
              <a:t></a:t>
            </a:r>
            <a:r>
              <a:rPr lang="en-US" altLang="zh-TW" b="1" dirty="0">
                <a:sym typeface="Symbol" panose="05050102010706020507" pitchFamily="18" charset="2"/>
              </a:rPr>
              <a:t>Z</a:t>
            </a:r>
            <a:r>
              <a:rPr lang="en-US" altLang="zh-TW" b="1" baseline="30000" dirty="0">
                <a:sym typeface="Symbol" panose="05050102010706020507" pitchFamily="18" charset="2"/>
              </a:rPr>
              <a:t>+</a:t>
            </a:r>
            <a:r>
              <a:rPr lang="en-US" altLang="zh-TW" dirty="0">
                <a:sym typeface="Symbol" panose="05050102010706020507" pitchFamily="18" charset="2"/>
              </a:rPr>
              <a:t></a:t>
            </a:r>
            <a:r>
              <a:rPr lang="en-US" altLang="zh-TW" b="1" dirty="0">
                <a:sym typeface="Symbol" panose="05050102010706020507" pitchFamily="18" charset="2"/>
              </a:rPr>
              <a:t>Z</a:t>
            </a:r>
            <a:r>
              <a:rPr lang="en-US" altLang="zh-TW" dirty="0">
                <a:sym typeface="Symbol" panose="05050102010706020507" pitchFamily="18" charset="2"/>
              </a:rPr>
              <a:t> is the function where </a:t>
            </a:r>
            <a:r>
              <a:rPr lang="en-US" altLang="zh-TW" i="1" dirty="0">
                <a:sym typeface="Symbol" panose="05050102010706020507" pitchFamily="18" charset="2"/>
              </a:rPr>
              <a:t>g</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a-b</a:t>
            </a:r>
            <a:r>
              <a:rPr lang="en-US" altLang="zh-TW" dirty="0">
                <a:sym typeface="Symbol" panose="05050102010706020507" pitchFamily="18" charset="2"/>
              </a:rPr>
              <a:t>, then </a:t>
            </a:r>
            <a:r>
              <a:rPr lang="en-US" altLang="zh-TW" i="1" dirty="0">
                <a:sym typeface="Symbol" panose="05050102010706020507" pitchFamily="18" charset="2"/>
              </a:rPr>
              <a:t>g</a:t>
            </a:r>
            <a:r>
              <a:rPr lang="en-US" altLang="zh-TW" dirty="0">
                <a:sym typeface="Symbol" panose="05050102010706020507" pitchFamily="18" charset="2"/>
              </a:rPr>
              <a:t> is a binary operation on </a:t>
            </a:r>
            <a:r>
              <a:rPr lang="en-US" altLang="zh-TW" b="1" dirty="0">
                <a:sym typeface="Symbol" panose="05050102010706020507" pitchFamily="18" charset="2"/>
              </a:rPr>
              <a:t>Z</a:t>
            </a:r>
            <a:r>
              <a:rPr lang="en-US" altLang="zh-TW" b="1" baseline="30000" dirty="0">
                <a:sym typeface="Symbol" panose="05050102010706020507" pitchFamily="18" charset="2"/>
              </a:rPr>
              <a:t>+</a:t>
            </a:r>
            <a:r>
              <a:rPr lang="en-US" altLang="zh-TW" dirty="0">
                <a:sym typeface="Symbol" panose="05050102010706020507" pitchFamily="18" charset="2"/>
              </a:rPr>
              <a:t>, but is </a:t>
            </a:r>
            <a:r>
              <a:rPr lang="en-US" altLang="zh-TW" i="1" dirty="0">
                <a:sym typeface="Symbol" panose="05050102010706020507" pitchFamily="18" charset="2"/>
              </a:rPr>
              <a:t>not </a:t>
            </a:r>
            <a:r>
              <a:rPr lang="en-US" altLang="zh-TW" dirty="0">
                <a:sym typeface="Symbol" panose="05050102010706020507" pitchFamily="18" charset="2"/>
              </a:rPr>
              <a:t>closed.</a:t>
            </a:r>
            <a:r>
              <a:rPr lang="en-US" altLang="zh-TW" b="1" baseline="30000" dirty="0">
                <a:sym typeface="Symbol" panose="05050102010706020507" pitchFamily="18" charset="2"/>
              </a:rPr>
              <a:t> </a:t>
            </a:r>
            <a:r>
              <a:rPr lang="en-US" altLang="zh-TW" dirty="0">
                <a:sym typeface="Symbol" panose="05050102010706020507" pitchFamily="18" charset="2"/>
              </a:rPr>
              <a:t>For example, we find that 3, 7</a:t>
            </a:r>
            <a:r>
              <a:rPr lang="en-US" altLang="zh-TW" b="1" dirty="0">
                <a:sym typeface="Symbol" panose="05050102010706020507" pitchFamily="18" charset="2"/>
              </a:rPr>
              <a:t>Z</a:t>
            </a:r>
            <a:r>
              <a:rPr lang="en-US" altLang="zh-TW" b="1" baseline="30000" dirty="0">
                <a:sym typeface="Symbol" panose="05050102010706020507" pitchFamily="18" charset="2"/>
              </a:rPr>
              <a:t>+</a:t>
            </a:r>
            <a:r>
              <a:rPr lang="en-US" altLang="zh-TW" dirty="0">
                <a:sym typeface="Symbol" panose="05050102010706020507" pitchFamily="18" charset="2"/>
              </a:rPr>
              <a:t>, but </a:t>
            </a:r>
            <a:r>
              <a:rPr lang="en-US" altLang="zh-TW" i="1" dirty="0">
                <a:sym typeface="Symbol" panose="05050102010706020507" pitchFamily="18" charset="2"/>
              </a:rPr>
              <a:t>g</a:t>
            </a:r>
            <a:r>
              <a:rPr lang="en-US" altLang="zh-TW" dirty="0">
                <a:sym typeface="Symbol" panose="05050102010706020507" pitchFamily="18" charset="2"/>
              </a:rPr>
              <a:t>(3, 7)=3-7=-4</a:t>
            </a:r>
            <a:r>
              <a:rPr lang="en-US" altLang="zh-TW" b="1" dirty="0">
                <a:sym typeface="Symbol" panose="05050102010706020507" pitchFamily="18" charset="2"/>
              </a:rPr>
              <a:t>Z</a:t>
            </a:r>
            <a:r>
              <a:rPr lang="en-US" altLang="zh-TW" b="1" baseline="30000" dirty="0">
                <a:sym typeface="Symbol" panose="05050102010706020507" pitchFamily="18" charset="2"/>
              </a:rPr>
              <a:t>+</a:t>
            </a:r>
            <a:r>
              <a:rPr lang="en-US" altLang="zh-TW" dirty="0">
                <a:sym typeface="Symbol" panose="05050102010706020507" pitchFamily="18" charset="2"/>
              </a:rPr>
              <a:t>.</a:t>
            </a:r>
          </a:p>
          <a:p>
            <a:pPr>
              <a:buFontTx/>
              <a:buAutoNum type="alphaLcParenR"/>
            </a:pPr>
            <a:r>
              <a:rPr lang="en-US" altLang="zh-TW" dirty="0">
                <a:sym typeface="Symbol" panose="05050102010706020507" pitchFamily="18" charset="2"/>
              </a:rPr>
              <a:t>The function </a:t>
            </a:r>
            <a:r>
              <a:rPr lang="en-US" altLang="zh-TW" i="1" dirty="0">
                <a:sym typeface="Symbol" panose="05050102010706020507" pitchFamily="18" charset="2"/>
              </a:rPr>
              <a:t>h</a:t>
            </a:r>
            <a:r>
              <a:rPr lang="en-US" altLang="zh-TW" dirty="0">
                <a:sym typeface="Symbol" panose="05050102010706020507" pitchFamily="18" charset="2"/>
              </a:rPr>
              <a:t>: </a:t>
            </a:r>
            <a:r>
              <a:rPr lang="en-US" altLang="zh-TW" b="1" dirty="0">
                <a:sym typeface="Symbol" panose="05050102010706020507" pitchFamily="18" charset="2"/>
              </a:rPr>
              <a:t>R</a:t>
            </a:r>
            <a:r>
              <a:rPr lang="en-US" altLang="zh-TW" b="1" baseline="30000" dirty="0">
                <a:sym typeface="Symbol" panose="05050102010706020507" pitchFamily="18" charset="2"/>
              </a:rPr>
              <a:t>+</a:t>
            </a:r>
            <a:r>
              <a:rPr lang="en-US" altLang="zh-TW" dirty="0">
                <a:sym typeface="Symbol" panose="05050102010706020507" pitchFamily="18" charset="2"/>
              </a:rPr>
              <a:t></a:t>
            </a:r>
            <a:r>
              <a:rPr lang="en-US" altLang="zh-TW" b="1" dirty="0">
                <a:sym typeface="Symbol" panose="05050102010706020507" pitchFamily="18" charset="2"/>
              </a:rPr>
              <a:t>R</a:t>
            </a:r>
            <a:r>
              <a:rPr lang="en-US" altLang="zh-TW" b="1" baseline="30000" dirty="0">
                <a:sym typeface="Symbol" panose="05050102010706020507" pitchFamily="18" charset="2"/>
              </a:rPr>
              <a:t>+</a:t>
            </a:r>
            <a:r>
              <a:rPr lang="en-US" altLang="zh-TW" dirty="0">
                <a:sym typeface="Symbol" panose="05050102010706020507" pitchFamily="18" charset="2"/>
              </a:rPr>
              <a:t> defined by </a:t>
            </a:r>
            <a:r>
              <a:rPr lang="en-US" altLang="zh-TW" i="1" dirty="0">
                <a:sym typeface="Symbol" panose="05050102010706020507" pitchFamily="18" charset="2"/>
              </a:rPr>
              <a:t>h</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is a unary operation on </a:t>
            </a:r>
            <a:r>
              <a:rPr lang="en-US" altLang="zh-TW" b="1" dirty="0">
                <a:sym typeface="Symbol" panose="05050102010706020507" pitchFamily="18" charset="2"/>
              </a:rPr>
              <a:t>R</a:t>
            </a:r>
            <a:r>
              <a:rPr lang="en-US" altLang="zh-TW" b="1" baseline="30000"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a:t>
            </a:r>
          </a:p>
          <a:p>
            <a:pPr>
              <a:buFontTx/>
              <a:buAutoNum type="alphaLcParenR"/>
            </a:pPr>
            <a:endParaRPr lang="en-US" altLang="zh-TW" dirty="0">
              <a:sym typeface="Symbol" panose="05050102010706020507" pitchFamily="18" charset="2"/>
            </a:endParaRPr>
          </a:p>
          <a:p>
            <a:pPr>
              <a:buFontTx/>
              <a:buAutoNum type="alphaLcParenR"/>
            </a:pPr>
            <a:endParaRPr lang="en-US" altLang="zh-TW" b="1" dirty="0">
              <a:sym typeface="Symbol" panose="05050102010706020507" pitchFamily="18" charset="2"/>
            </a:endParaRPr>
          </a:p>
          <a:p>
            <a:endParaRPr lang="zh-TW" altLang="en-US" dirty="0"/>
          </a:p>
        </p:txBody>
      </p:sp>
      <p:sp>
        <p:nvSpPr>
          <p:cNvPr id="4" name="投影片編號版面配置區 3">
            <a:extLst>
              <a:ext uri="{FF2B5EF4-FFF2-40B4-BE49-F238E27FC236}">
                <a16:creationId xmlns:a16="http://schemas.microsoft.com/office/drawing/2014/main" id="{315E4770-E8E9-4206-BFFC-3F289CADBB02}"/>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FC7DCF4-7FC8-426F-8B5F-04B0CDC0AF9B}" type="slidenum">
              <a:rPr lang="zh-TW" altLang="en-US">
                <a:ea typeface="標楷體" panose="03000509000000000000" pitchFamily="65" charset="-120"/>
              </a:rPr>
              <a:pPr/>
              <a:t>37</a:t>
            </a:fld>
            <a:endParaRPr lang="en-US" altLang="zh-TW">
              <a:ea typeface="標楷體" panose="03000509000000000000" pitchFamily="65" charset="-12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標題 1">
            <a:extLst>
              <a:ext uri="{FF2B5EF4-FFF2-40B4-BE49-F238E27FC236}">
                <a16:creationId xmlns:a16="http://schemas.microsoft.com/office/drawing/2014/main" id="{666E6F04-8F50-4B73-965F-DCD4D76A7CF5}"/>
              </a:ext>
            </a:extLst>
          </p:cNvPr>
          <p:cNvSpPr>
            <a:spLocks noGrp="1" noChangeArrowheads="1"/>
          </p:cNvSpPr>
          <p:nvPr>
            <p:ph type="title"/>
          </p:nvPr>
        </p:nvSpPr>
        <p:spPr/>
        <p:txBody>
          <a:bodyPr/>
          <a:lstStyle/>
          <a:p>
            <a:r>
              <a:rPr lang="en-US" altLang="zh-TW" sz="3200">
                <a:solidFill>
                  <a:schemeClr val="tx1"/>
                </a:solidFill>
                <a:sym typeface="Symbol" panose="05050102010706020507" pitchFamily="18" charset="2"/>
              </a:rPr>
              <a:t>Binary / Unary operation (3/7)</a:t>
            </a:r>
            <a:endParaRPr lang="zh-TW" altLang="en-US" sz="320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76F193AB-63E7-4B3B-8438-E85CEEADA253}"/>
                  </a:ext>
                </a:extLst>
              </p:cNvPr>
              <p:cNvSpPr>
                <a:spLocks noGrp="1"/>
              </p:cNvSpPr>
              <p:nvPr>
                <p:ph idx="1"/>
              </p:nvPr>
            </p:nvSpPr>
            <p:spPr/>
            <p:txBody>
              <a:bodyPr/>
              <a:lstStyle/>
              <a:p>
                <a:pPr>
                  <a:defRPr/>
                </a:pPr>
                <a:r>
                  <a:rPr lang="en-US" altLang="zh-TW" b="1" dirty="0">
                    <a:sym typeface="Symbol" panose="05050102010706020507" pitchFamily="18" charset="2"/>
                  </a:rPr>
                  <a:t>Example 5.30: </a:t>
                </a:r>
                <a:r>
                  <a:rPr lang="en-US" altLang="zh-TW" dirty="0">
                    <a:cs typeface="Times New Roman" panose="02020603050405020304" pitchFamily="18" charset="0"/>
                    <a:sym typeface="Symbol" panose="05050102010706020507" pitchFamily="18" charset="2"/>
                  </a:rPr>
                  <a:t>Let </a:t>
                </a:r>
                <a:r>
                  <a:rPr lang="en-US" altLang="zh-TW" i="1" dirty="0">
                    <a:cs typeface="Times New Roman" panose="02020603050405020304" pitchFamily="18" charset="0"/>
                    <a:sym typeface="Symbol" panose="05050102010706020507" pitchFamily="18" charset="2"/>
                  </a:rPr>
                  <a:t>U</a:t>
                </a:r>
                <a:r>
                  <a:rPr lang="en-US" altLang="zh-TW" dirty="0">
                    <a:latin typeface="Andes" pitchFamily="2" charset="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be a universe, and let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 </a:t>
                </a:r>
              </a:p>
              <a:p>
                <a:pPr marL="0" indent="0">
                  <a:buFontTx/>
                  <a:buNone/>
                  <a:defRPr/>
                </a:pPr>
                <a:r>
                  <a:rPr lang="en-US" altLang="zh-TW" dirty="0">
                    <a:cs typeface="Times New Roman" panose="02020603050405020304" pitchFamily="18" charset="0"/>
                    <a:sym typeface="Symbol" panose="05050102010706020507" pitchFamily="18" charset="2"/>
                  </a:rPr>
                  <a:t>   (a) If </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P</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P</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a:t>
                </a:r>
                <a:r>
                  <a:rPr lang="en-US" altLang="zh-TW" dirty="0">
                    <a:sym typeface="Symbol" panose="05050102010706020507" pitchFamily="18" charset="2"/>
                  </a:rPr>
                  <a:t></a:t>
                </a:r>
                <a:r>
                  <a:rPr lang="en-US" altLang="zh-TW" i="1" dirty="0">
                    <a:cs typeface="Times New Roman" panose="02020603050405020304" pitchFamily="18" charset="0"/>
                    <a:sym typeface="Symbol" panose="05050102010706020507" pitchFamily="18" charset="2"/>
                  </a:rPr>
                  <a:t>P</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 is defined by </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p>
              <a:p>
                <a:pPr marL="0" indent="0">
                  <a:buFontTx/>
                  <a:buNone/>
                  <a:defRPr/>
                </a:pPr>
                <a:r>
                  <a:rPr lang="en-US" altLang="zh-TW" i="1" dirty="0">
                    <a:cs typeface="Times New Roman" panose="02020603050405020304" pitchFamily="18" charset="0"/>
                    <a:sym typeface="Symbol" panose="05050102010706020507" pitchFamily="18" charset="2"/>
                  </a:rPr>
                  <a:t>   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then </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  is a closed binary operation on    </a:t>
                </a:r>
              </a:p>
              <a:p>
                <a:pPr marL="0" indent="0">
                  <a:buFontTx/>
                  <a:buNone/>
                  <a:defRPr/>
                </a:pPr>
                <a:r>
                  <a:rPr lang="en-US" altLang="zh-TW" i="1" dirty="0">
                    <a:cs typeface="Times New Roman" panose="02020603050405020304" pitchFamily="18" charset="0"/>
                    <a:sym typeface="Symbol" panose="05050102010706020507" pitchFamily="18" charset="2"/>
                  </a:rPr>
                  <a:t>   P</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a:t>
                </a:r>
              </a:p>
              <a:p>
                <a:pPr marL="0" indent="0">
                  <a:buFontTx/>
                  <a:buNone/>
                  <a:defRPr/>
                </a:pPr>
                <a:r>
                  <a:rPr lang="en-US" altLang="zh-TW" dirty="0">
                    <a:cs typeface="Times New Roman" panose="02020603050405020304" pitchFamily="18" charset="0"/>
                    <a:sym typeface="Symbol" panose="05050102010706020507" pitchFamily="18" charset="2"/>
                  </a:rPr>
                  <a:t>   (b) The function g:</a:t>
                </a:r>
                <a:r>
                  <a:rPr lang="en-US" altLang="zh-TW" i="1" dirty="0">
                    <a:cs typeface="Times New Roman" panose="02020603050405020304" pitchFamily="18" charset="0"/>
                    <a:sym typeface="Symbol" panose="05050102010706020507" pitchFamily="18" charset="2"/>
                  </a:rPr>
                  <a:t>P</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a:t>
                </a:r>
                <a:r>
                  <a:rPr lang="en-US" altLang="zh-TW" dirty="0">
                    <a:sym typeface="Symbol" panose="05050102010706020507" pitchFamily="18" charset="2"/>
                  </a:rPr>
                  <a:t></a:t>
                </a:r>
                <a:r>
                  <a:rPr lang="en-US" altLang="zh-TW" i="1" dirty="0">
                    <a:cs typeface="Times New Roman" panose="02020603050405020304" pitchFamily="18" charset="0"/>
                    <a:sym typeface="Symbol" panose="05050102010706020507" pitchFamily="18" charset="2"/>
                  </a:rPr>
                  <a:t>P</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 defined by </a:t>
                </a:r>
                <a:r>
                  <a:rPr lang="en-US" altLang="zh-TW" i="1" dirty="0">
                    <a:cs typeface="Times New Roman" panose="02020603050405020304" pitchFamily="18" charset="0"/>
                    <a:sym typeface="Symbol" panose="05050102010706020507" pitchFamily="18" charset="2"/>
                  </a:rPr>
                  <a:t>g</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14:m>
                  <m:oMath xmlns:m="http://schemas.openxmlformats.org/officeDocument/2006/math">
                    <m:acc>
                      <m:accPr>
                        <m:chr m:val="̅"/>
                        <m:ctrlPr>
                          <a:rPr lang="en-US" altLang="zh-TW" smtClean="0">
                            <a:cs typeface="Times New Roman" panose="02020603050405020304" pitchFamily="18" charset="0"/>
                            <a:sym typeface="Symbol" panose="05050102010706020507" pitchFamily="18" charset="2"/>
                          </a:rPr>
                        </m:ctrlPr>
                      </m:accPr>
                      <m:e>
                        <m:r>
                          <m:rPr>
                            <m:sty m:val="p"/>
                          </m:rPr>
                          <a:rPr lang="en-US" altLang="zh-TW" i="0">
                            <a:cs typeface="Times New Roman" panose="02020603050405020304" pitchFamily="18" charset="0"/>
                            <a:sym typeface="Symbol" panose="05050102010706020507" pitchFamily="18" charset="2"/>
                          </a:rPr>
                          <m:t>A</m:t>
                        </m:r>
                      </m:e>
                    </m:acc>
                  </m:oMath>
                </a14:m>
                <a:endParaRPr lang="en-US" altLang="zh-TW" dirty="0">
                  <a:cs typeface="Times New Roman" panose="02020603050405020304" pitchFamily="18" charset="0"/>
                  <a:sym typeface="Symbol" panose="05050102010706020507" pitchFamily="18" charset="2"/>
                </a:endParaRPr>
              </a:p>
              <a:p>
                <a:pPr marL="0" indent="0">
                  <a:buFontTx/>
                  <a:buNone/>
                  <a:defRPr/>
                </a:pPr>
                <a:r>
                  <a:rPr lang="en-US" altLang="zh-TW" dirty="0">
                    <a:cs typeface="Times New Roman" panose="02020603050405020304" pitchFamily="18" charset="0"/>
                    <a:sym typeface="Symbol" panose="05050102010706020507" pitchFamily="18" charset="2"/>
                  </a:rPr>
                  <a:t>   is a unary operation on </a:t>
                </a:r>
                <a:r>
                  <a:rPr lang="en-US" altLang="zh-TW" i="1" dirty="0">
                    <a:cs typeface="Times New Roman" panose="02020603050405020304" pitchFamily="18" charset="0"/>
                    <a:sym typeface="Symbol" panose="05050102010706020507" pitchFamily="18" charset="2"/>
                  </a:rPr>
                  <a:t>P</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a:t>
                </a:r>
              </a:p>
              <a:p>
                <a:pPr>
                  <a:defRPr/>
                </a:pPr>
                <a:endParaRPr lang="en-US" altLang="zh-TW" b="1" dirty="0">
                  <a:sym typeface="Symbol" panose="05050102010706020507" pitchFamily="18" charset="2"/>
                </a:endParaRPr>
              </a:p>
              <a:p>
                <a:pPr>
                  <a:defRPr/>
                </a:pPr>
                <a:endParaRPr lang="zh-TW" altLang="en-US" dirty="0"/>
              </a:p>
            </p:txBody>
          </p:sp>
        </mc:Choice>
        <mc:Fallback>
          <p:sp>
            <p:nvSpPr>
              <p:cNvPr id="3" name="內容版面配置區 2">
                <a:extLst>
                  <a:ext uri="{FF2B5EF4-FFF2-40B4-BE49-F238E27FC236}">
                    <a16:creationId xmlns:a16="http://schemas.microsoft.com/office/drawing/2014/main" id="{76F193AB-63E7-4B3B-8438-E85CEEADA253}"/>
                  </a:ext>
                </a:extLst>
              </p:cNvPr>
              <p:cNvSpPr>
                <a:spLocks noGrp="1" noRot="1" noChangeAspect="1" noMove="1" noResize="1" noEditPoints="1" noAdjustHandles="1" noChangeArrowheads="1" noChangeShapeType="1" noTextEdit="1"/>
              </p:cNvSpPr>
              <p:nvPr>
                <p:ph idx="1"/>
              </p:nvPr>
            </p:nvSpPr>
            <p:spPr>
              <a:blipFill>
                <a:blip r:embed="rId2"/>
                <a:stretch>
                  <a:fillRect l="-1333" t="-1585" r="-2370"/>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C0FFBF2B-BD8C-4C86-8EA4-571A34A8696C}"/>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C98F3CC-93F1-46FC-9C74-1D681CC8E944}" type="slidenum">
              <a:rPr lang="zh-TW" altLang="en-US">
                <a:ea typeface="標楷體" panose="03000509000000000000" pitchFamily="65" charset="-120"/>
              </a:rPr>
              <a:pPr/>
              <a:t>38</a:t>
            </a:fld>
            <a:endParaRPr lang="en-US" altLang="zh-TW">
              <a:ea typeface="標楷體" panose="03000509000000000000" pitchFamily="65" charset="-12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標題 1">
            <a:extLst>
              <a:ext uri="{FF2B5EF4-FFF2-40B4-BE49-F238E27FC236}">
                <a16:creationId xmlns:a16="http://schemas.microsoft.com/office/drawing/2014/main" id="{C9838698-815B-4FB5-9C03-58F304B605BD}"/>
              </a:ext>
            </a:extLst>
          </p:cNvPr>
          <p:cNvSpPr>
            <a:spLocks noGrp="1" noChangeArrowheads="1"/>
          </p:cNvSpPr>
          <p:nvPr>
            <p:ph type="title"/>
          </p:nvPr>
        </p:nvSpPr>
        <p:spPr/>
        <p:txBody>
          <a:bodyPr/>
          <a:lstStyle/>
          <a:p>
            <a:r>
              <a:rPr lang="en-US" altLang="zh-TW" sz="3200">
                <a:solidFill>
                  <a:schemeClr val="tx1"/>
                </a:solidFill>
                <a:sym typeface="Symbol" panose="05050102010706020507" pitchFamily="18" charset="2"/>
              </a:rPr>
              <a:t>Binary / Unary operation (4/7)</a:t>
            </a:r>
            <a:endParaRPr lang="zh-TW" altLang="en-US" sz="3200"/>
          </a:p>
        </p:txBody>
      </p:sp>
      <p:sp>
        <p:nvSpPr>
          <p:cNvPr id="3" name="內容版面配置區 2">
            <a:extLst>
              <a:ext uri="{FF2B5EF4-FFF2-40B4-BE49-F238E27FC236}">
                <a16:creationId xmlns:a16="http://schemas.microsoft.com/office/drawing/2014/main" id="{81D2F0A0-49F4-40CE-A64C-910D9CDE5AB2}"/>
              </a:ext>
            </a:extLst>
          </p:cNvPr>
          <p:cNvSpPr>
            <a:spLocks noGrp="1"/>
          </p:cNvSpPr>
          <p:nvPr>
            <p:ph idx="1"/>
          </p:nvPr>
        </p:nvSpPr>
        <p:spPr/>
        <p:txBody>
          <a:bodyPr/>
          <a:lstStyle/>
          <a:p>
            <a:pPr>
              <a:defRPr/>
            </a:pPr>
            <a:r>
              <a:rPr lang="en-US" altLang="zh-TW" b="1" dirty="0"/>
              <a:t>Definition 5.12: </a:t>
            </a:r>
            <a:r>
              <a:rPr lang="en-US" altLang="zh-TW" dirty="0">
                <a:cs typeface="Times New Roman" panose="02020603050405020304" pitchFamily="18" charset="0"/>
                <a:sym typeface="Symbol" panose="05050102010706020507" pitchFamily="18" charset="2"/>
              </a:rPr>
              <a:t>Let </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 </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 that is, </a:t>
            </a:r>
            <a:r>
              <a:rPr lang="en-US" altLang="zh-TW" i="1" dirty="0">
                <a:sym typeface="Symbol" panose="05050102010706020507" pitchFamily="18" charset="2"/>
              </a:rPr>
              <a:t>f </a:t>
            </a:r>
            <a:r>
              <a:rPr lang="en-US" altLang="zh-TW" dirty="0">
                <a:sym typeface="Symbol" panose="05050102010706020507" pitchFamily="18" charset="2"/>
              </a:rPr>
              <a:t> is a </a:t>
            </a:r>
          </a:p>
          <a:p>
            <a:pPr marL="0" indent="0">
              <a:buFontTx/>
              <a:buNone/>
              <a:defRPr/>
            </a:pPr>
            <a:r>
              <a:rPr lang="en-US" altLang="zh-TW" dirty="0">
                <a:sym typeface="Symbol" panose="05050102010706020507" pitchFamily="18" charset="2"/>
              </a:rPr>
              <a:t>    binary operation on </a:t>
            </a:r>
            <a:r>
              <a:rPr lang="en-US" altLang="zh-TW" i="1" dirty="0">
                <a:sym typeface="Symbol" panose="05050102010706020507" pitchFamily="18" charset="2"/>
              </a:rPr>
              <a:t>A</a:t>
            </a:r>
            <a:r>
              <a:rPr lang="en-US" altLang="zh-TW" dirty="0">
                <a:sym typeface="Symbol" panose="05050102010706020507" pitchFamily="18" charset="2"/>
              </a:rPr>
              <a:t>.</a:t>
            </a:r>
          </a:p>
          <a:p>
            <a:pPr marL="0" indent="0">
              <a:buFontTx/>
              <a:buNone/>
              <a:defRPr/>
            </a:pPr>
            <a:r>
              <a:rPr lang="en-US" altLang="zh-TW" dirty="0"/>
              <a:t>    </a:t>
            </a:r>
            <a:r>
              <a:rPr lang="en-US" altLang="zh-TW" b="1" dirty="0"/>
              <a:t>a) </a:t>
            </a:r>
            <a:r>
              <a:rPr lang="en-US" altLang="zh-TW" i="1" dirty="0"/>
              <a:t>f  </a:t>
            </a:r>
            <a:r>
              <a:rPr lang="en-US" altLang="zh-TW" dirty="0"/>
              <a:t>is said to be </a:t>
            </a:r>
            <a:r>
              <a:rPr lang="en-US" altLang="zh-TW" i="1" dirty="0"/>
              <a:t>commutative</a:t>
            </a:r>
            <a:r>
              <a:rPr lang="en-US" altLang="zh-TW" dirty="0"/>
              <a:t> if </a:t>
            </a:r>
            <a:r>
              <a:rPr lang="en-US" altLang="zh-TW" i="1" dirty="0"/>
              <a:t>f</a:t>
            </a:r>
            <a:r>
              <a:rPr lang="en-US" altLang="zh-TW" dirty="0"/>
              <a:t> (</a:t>
            </a:r>
            <a:r>
              <a:rPr lang="en-US" altLang="zh-TW" i="1" dirty="0"/>
              <a:t>a</a:t>
            </a:r>
            <a:r>
              <a:rPr lang="en-US" altLang="zh-TW" dirty="0"/>
              <a:t>, </a:t>
            </a:r>
            <a:r>
              <a:rPr lang="en-US" altLang="zh-TW" i="1" dirty="0"/>
              <a:t>b</a:t>
            </a:r>
            <a:r>
              <a:rPr lang="en-US" altLang="zh-TW" dirty="0"/>
              <a:t>)=</a:t>
            </a:r>
            <a:r>
              <a:rPr lang="en-US" altLang="zh-TW" i="1" dirty="0"/>
              <a:t>f</a:t>
            </a:r>
            <a:r>
              <a:rPr lang="en-US" altLang="zh-TW" dirty="0"/>
              <a:t> (</a:t>
            </a:r>
            <a:r>
              <a:rPr lang="en-US" altLang="zh-TW" i="1" dirty="0"/>
              <a:t>b</a:t>
            </a:r>
            <a:r>
              <a:rPr lang="en-US" altLang="zh-TW" dirty="0"/>
              <a:t>, </a:t>
            </a:r>
            <a:r>
              <a:rPr lang="en-US" altLang="zh-TW" i="1" dirty="0"/>
              <a:t>a</a:t>
            </a:r>
            <a:r>
              <a:rPr lang="en-US" altLang="zh-TW" dirty="0"/>
              <a:t>)     </a:t>
            </a:r>
          </a:p>
          <a:p>
            <a:pPr marL="0" indent="0">
              <a:buFontTx/>
              <a:buNone/>
              <a:defRPr/>
            </a:pPr>
            <a:r>
              <a:rPr lang="en-US" altLang="zh-TW" dirty="0"/>
              <a:t>    for all (</a:t>
            </a:r>
            <a:r>
              <a:rPr lang="en-US" altLang="zh-TW" i="1" dirty="0"/>
              <a:t>a</a:t>
            </a:r>
            <a:r>
              <a:rPr lang="en-US" altLang="zh-TW" dirty="0"/>
              <a:t>, </a:t>
            </a:r>
            <a:r>
              <a:rPr lang="en-US" altLang="zh-TW" i="1" dirty="0"/>
              <a:t>b</a:t>
            </a:r>
            <a:r>
              <a:rPr lang="en-US" altLang="zh-TW" dirty="0"/>
              <a:t>)</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p>
          <a:p>
            <a:pPr marL="0" indent="0">
              <a:buFontTx/>
              <a:buNone/>
              <a:defRPr/>
            </a:pPr>
            <a:r>
              <a:rPr lang="en-US" altLang="zh-TW" dirty="0">
                <a:sym typeface="Symbol" panose="05050102010706020507" pitchFamily="18" charset="2"/>
              </a:rPr>
              <a:t>    </a:t>
            </a:r>
            <a:r>
              <a:rPr lang="en-US" altLang="zh-TW" b="1" dirty="0">
                <a:sym typeface="Symbol" panose="05050102010706020507" pitchFamily="18" charset="2"/>
              </a:rPr>
              <a:t>b) </a:t>
            </a:r>
            <a:r>
              <a:rPr lang="en-US" altLang="zh-TW" dirty="0">
                <a:sym typeface="Symbol" panose="05050102010706020507" pitchFamily="18" charset="2"/>
              </a:rPr>
              <a:t>When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(that is, when </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 is closed), </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 is said    </a:t>
            </a:r>
          </a:p>
          <a:p>
            <a:pPr marL="0" indent="0">
              <a:buFontTx/>
              <a:buNone/>
              <a:defRPr/>
            </a:pPr>
            <a:r>
              <a:rPr lang="en-US" altLang="zh-TW" dirty="0">
                <a:cs typeface="Times New Roman" panose="02020603050405020304" pitchFamily="18" charset="0"/>
                <a:sym typeface="Symbol" panose="05050102010706020507" pitchFamily="18" charset="2"/>
              </a:rPr>
              <a:t>    to be </a:t>
            </a:r>
            <a:r>
              <a:rPr lang="en-US" altLang="zh-TW" i="1" dirty="0">
                <a:cs typeface="Times New Roman" panose="02020603050405020304" pitchFamily="18" charset="0"/>
                <a:sym typeface="Symbol" panose="05050102010706020507" pitchFamily="18" charset="2"/>
              </a:rPr>
              <a:t>associative </a:t>
            </a:r>
            <a:r>
              <a:rPr lang="en-US" altLang="zh-TW" dirty="0">
                <a:cs typeface="Times New Roman" panose="02020603050405020304" pitchFamily="18" charset="0"/>
                <a:sym typeface="Symbol" panose="05050102010706020507" pitchFamily="18" charset="2"/>
              </a:rPr>
              <a:t>if for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t>
            </a:r>
            <a:r>
              <a:rPr lang="en-US" altLang="zh-TW" i="1" dirty="0" err="1">
                <a:cs typeface="Times New Roman" panose="02020603050405020304" pitchFamily="18" charset="0"/>
                <a:sym typeface="Symbol" panose="05050102010706020507" pitchFamily="18" charset="2"/>
              </a:rPr>
              <a:t>c</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f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p>
          <a:p>
            <a:pPr marL="0" indent="0">
              <a:buFontTx/>
              <a:buNone/>
              <a:defRPr/>
            </a:pPr>
            <a:r>
              <a:rPr lang="en-US" altLang="zh-TW" i="1" dirty="0">
                <a:cs typeface="Times New Roman" panose="02020603050405020304" pitchFamily="18" charset="0"/>
                <a:sym typeface="Symbol" panose="05050102010706020507" pitchFamily="18" charset="2"/>
              </a:rPr>
              <a:t>    f</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a:t>
            </a:r>
            <a:endParaRPr lang="zh-TW" altLang="en-US" dirty="0"/>
          </a:p>
        </p:txBody>
      </p:sp>
      <p:sp>
        <p:nvSpPr>
          <p:cNvPr id="4" name="投影片編號版面配置區 3">
            <a:extLst>
              <a:ext uri="{FF2B5EF4-FFF2-40B4-BE49-F238E27FC236}">
                <a16:creationId xmlns:a16="http://schemas.microsoft.com/office/drawing/2014/main" id="{1A93988D-C875-4F11-9A07-E77490C3A2C5}"/>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AC586772-B4FC-4A7B-8517-E9E6A8F8A250}" type="slidenum">
              <a:rPr lang="zh-TW" altLang="en-US">
                <a:ea typeface="標楷體" panose="03000509000000000000" pitchFamily="65" charset="-120"/>
              </a:rPr>
              <a:pPr/>
              <a:t>39</a:t>
            </a:fld>
            <a:endParaRPr lang="en-US" altLang="zh-TW">
              <a:ea typeface="標楷體" panose="03000509000000000000" pitchFamily="65"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a:extLst>
              <a:ext uri="{FF2B5EF4-FFF2-40B4-BE49-F238E27FC236}">
                <a16:creationId xmlns:a16="http://schemas.microsoft.com/office/drawing/2014/main" id="{A5CD03E4-862C-455D-B3A7-97F46F0543A1}"/>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48E5FB8-476F-4A3A-8730-54356B6597D7}" type="slidenum">
              <a:rPr lang="zh-TW" altLang="en-US">
                <a:ea typeface="標楷體" panose="03000509000000000000" pitchFamily="65" charset="-120"/>
              </a:rPr>
              <a:pPr/>
              <a:t>4</a:t>
            </a:fld>
            <a:endParaRPr lang="en-US" altLang="zh-TW">
              <a:ea typeface="標楷體" panose="03000509000000000000" pitchFamily="65" charset="-120"/>
            </a:endParaRPr>
          </a:p>
        </p:txBody>
      </p:sp>
      <p:sp>
        <p:nvSpPr>
          <p:cNvPr id="6147" name="Rectangle 2">
            <a:extLst>
              <a:ext uri="{FF2B5EF4-FFF2-40B4-BE49-F238E27FC236}">
                <a16:creationId xmlns:a16="http://schemas.microsoft.com/office/drawing/2014/main" id="{B8FAF179-1042-4854-83B5-49A8301A2682}"/>
              </a:ext>
            </a:extLst>
          </p:cNvPr>
          <p:cNvSpPr>
            <a:spLocks noGrp="1" noChangeArrowheads="1"/>
          </p:cNvSpPr>
          <p:nvPr>
            <p:ph type="title"/>
          </p:nvPr>
        </p:nvSpPr>
        <p:spPr/>
        <p:txBody>
          <a:bodyPr/>
          <a:lstStyle/>
          <a:p>
            <a:pPr eaLnBrk="1" hangingPunct="1"/>
            <a:r>
              <a:rPr lang="en-US" altLang="zh-TW" sz="3200" dirty="0"/>
              <a:t>Cartesian Products</a:t>
            </a:r>
            <a:r>
              <a:rPr lang="zh-TW" altLang="en-US" sz="3200" b="0" dirty="0"/>
              <a:t> </a:t>
            </a:r>
            <a:r>
              <a:rPr lang="en-US" altLang="zh-TW" sz="3200" dirty="0"/>
              <a:t>(2/4)</a:t>
            </a:r>
          </a:p>
        </p:txBody>
      </p:sp>
      <p:sp>
        <p:nvSpPr>
          <p:cNvPr id="6148" name="Rectangle 3">
            <a:extLst>
              <a:ext uri="{FF2B5EF4-FFF2-40B4-BE49-F238E27FC236}">
                <a16:creationId xmlns:a16="http://schemas.microsoft.com/office/drawing/2014/main" id="{B0842D45-B5A6-4784-B0B5-5CD57152EF06}"/>
              </a:ext>
            </a:extLst>
          </p:cNvPr>
          <p:cNvSpPr>
            <a:spLocks noGrp="1" noChangeArrowheads="1"/>
          </p:cNvSpPr>
          <p:nvPr>
            <p:ph type="body" idx="1"/>
          </p:nvPr>
        </p:nvSpPr>
        <p:spPr/>
        <p:txBody>
          <a:bodyPr/>
          <a:lstStyle/>
          <a:p>
            <a:pPr>
              <a:defRPr/>
            </a:pPr>
            <a:r>
              <a:rPr lang="en-US" altLang="zh-TW" b="1" dirty="0"/>
              <a:t>Definition 5.1</a:t>
            </a:r>
            <a:r>
              <a:rPr lang="zh-TW" altLang="en-US" b="1" dirty="0"/>
              <a:t> </a:t>
            </a:r>
            <a:r>
              <a:rPr lang="en-US" altLang="zh-TW" b="1" dirty="0"/>
              <a:t>(cont.):</a:t>
            </a:r>
            <a:r>
              <a:rPr lang="en-US" altLang="zh-TW" dirty="0"/>
              <a:t> </a:t>
            </a:r>
          </a:p>
          <a:p>
            <a:pPr marL="0" indent="0">
              <a:buNone/>
              <a:defRPr/>
            </a:pPr>
            <a:r>
              <a:rPr lang="en-US" altLang="zh-TW" dirty="0"/>
              <a:t>    If (</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i="1"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baseline="-20000"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 </a:t>
            </a:r>
            <a:r>
              <a:rPr lang="en-US" altLang="zh-TW" dirty="0"/>
              <a:t>(</a:t>
            </a:r>
            <a:r>
              <a:rPr lang="en-US" altLang="zh-TW" i="1" dirty="0">
                <a:cs typeface="Times New Roman" panose="02020603050405020304" pitchFamily="18" charset="0"/>
                <a:sym typeface="Symbol" panose="05050102010706020507" pitchFamily="18" charset="2"/>
              </a:rPr>
              <a:t>b</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i="1"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baseline="-20000"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baseline="-20000"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  </a:t>
            </a:r>
          </a:p>
          <a:p>
            <a:pPr marL="0" indent="0">
              <a:buNone/>
              <a:defRPr/>
            </a:pPr>
            <a:r>
              <a:rPr lang="en-US" altLang="zh-TW" dirty="0">
                <a:cs typeface="Times New Roman" panose="02020603050405020304" pitchFamily="18" charset="0"/>
                <a:sym typeface="Symbol" panose="05050102010706020507" pitchFamily="18" charset="2"/>
              </a:rPr>
              <a:t>    then </a:t>
            </a:r>
            <a:r>
              <a:rPr lang="en-US" altLang="zh-TW" dirty="0"/>
              <a:t>(</a:t>
            </a:r>
            <a:r>
              <a:rPr lang="en-US" altLang="zh-TW" i="1" dirty="0">
                <a:cs typeface="Times New Roman" panose="02020603050405020304" pitchFamily="18" charset="0"/>
                <a:sym typeface="Symbol" panose="05050102010706020507" pitchFamily="18" charset="2"/>
              </a:rPr>
              <a:t>a</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i="1"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baseline="-20000"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a:t>
            </a:r>
            <a:r>
              <a:rPr lang="en-US" altLang="zh-TW" dirty="0"/>
              <a:t>(</a:t>
            </a:r>
            <a:r>
              <a:rPr lang="en-US" altLang="zh-TW" i="1" dirty="0">
                <a:cs typeface="Times New Roman" panose="02020603050405020304" pitchFamily="18" charset="0"/>
                <a:sym typeface="Symbol" panose="05050102010706020507" pitchFamily="18" charset="2"/>
              </a:rPr>
              <a:t>b</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i="1"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baseline="-20000"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 </a:t>
            </a:r>
            <a:r>
              <a:rPr lang="en-US" altLang="zh-TW" dirty="0" err="1">
                <a:cs typeface="Times New Roman" panose="02020603050405020304" pitchFamily="18" charset="0"/>
                <a:sym typeface="Symbol" panose="05050102010706020507" pitchFamily="18" charset="2"/>
              </a:rPr>
              <a:t>iff</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i="1" baseline="-20000" dirty="0">
                <a:cs typeface="Times New Roman" panose="02020603050405020304" pitchFamily="18" charset="0"/>
                <a:sym typeface="Symbol" panose="05050102010706020507" pitchFamily="18" charset="2"/>
              </a:rPr>
              <a:t>i</a:t>
            </a:r>
            <a:r>
              <a:rPr lang="en-US" altLang="zh-TW" i="1" dirty="0">
                <a:cs typeface="Times New Roman" panose="02020603050405020304" pitchFamily="18" charset="0"/>
                <a:sym typeface="Symbol" panose="05050102010706020507" pitchFamily="18" charset="2"/>
              </a:rPr>
              <a:t>=b</a:t>
            </a:r>
            <a:r>
              <a:rPr lang="en-US" altLang="zh-TW" i="1" baseline="-20000" dirty="0">
                <a:cs typeface="Times New Roman" panose="02020603050405020304" pitchFamily="18" charset="0"/>
                <a:sym typeface="Symbol" panose="05050102010706020507" pitchFamily="18" charset="2"/>
              </a:rPr>
              <a:t>i</a:t>
            </a:r>
            <a:r>
              <a:rPr lang="en-US" altLang="zh-TW" i="1"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for all  </a:t>
            </a:r>
          </a:p>
          <a:p>
            <a:pPr marL="0" indent="0">
              <a:buNone/>
              <a:defRPr/>
            </a:pPr>
            <a:r>
              <a:rPr lang="en-US" altLang="zh-TW" dirty="0">
                <a:cs typeface="Times New Roman" panose="02020603050405020304" pitchFamily="18" charset="0"/>
                <a:sym typeface="Symbol" panose="05050102010706020507" pitchFamily="18" charset="2"/>
              </a:rPr>
              <a:t>    1</a:t>
            </a:r>
            <a:r>
              <a:rPr lang="en-US" altLang="zh-TW" i="1" dirty="0">
                <a:cs typeface="Times New Roman" panose="02020603050405020304" pitchFamily="18" charset="0"/>
                <a:sym typeface="Symbol" panose="05050102010706020507" pitchFamily="18" charset="2"/>
              </a:rPr>
              <a:t>i</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a:t>
            </a:r>
          </a:p>
          <a:p>
            <a:pPr>
              <a:defRPr/>
            </a:pPr>
            <a:r>
              <a:rPr lang="en-US" altLang="zh-TW" b="1" dirty="0">
                <a:sym typeface="Symbol" panose="05050102010706020507" pitchFamily="18" charset="2"/>
              </a:rPr>
              <a:t>Example 5.1: </a:t>
            </a:r>
            <a:r>
              <a:rPr lang="en-US" altLang="zh-TW" dirty="0">
                <a:cs typeface="Times New Roman" panose="02020603050405020304" pitchFamily="18" charset="0"/>
                <a:sym typeface="Symbol" panose="05050102010706020507" pitchFamily="18" charset="2"/>
              </a:rPr>
              <a:t>Let </a:t>
            </a:r>
            <a:r>
              <a:rPr lang="en-US" altLang="zh-TW" i="1" dirty="0">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={1, 2, 3,…, 7},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={2, 3, 4},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={4, 5}. Then</a:t>
            </a:r>
          </a:p>
          <a:p>
            <a:pPr marL="0" indent="0">
              <a:buFontTx/>
              <a:buNone/>
              <a:defRPr/>
            </a:pPr>
            <a:r>
              <a:rPr lang="zh-TW" altLang="en-US"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a)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={(2, 4), (2, 5), (3, 4), (3, 5), (4, 4), (4, 5)}.</a:t>
            </a:r>
          </a:p>
          <a:p>
            <a:pPr marL="0" indent="0">
              <a:buFontTx/>
              <a:buNone/>
              <a:defRPr/>
            </a:pPr>
            <a:r>
              <a:rPr lang="zh-TW" altLang="en-US"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b)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={(4, 2), (4, 3), (4, 4), (5, 2), (5, 3), (5, 4)}.</a:t>
            </a:r>
          </a:p>
          <a:p>
            <a:pPr marL="0" indent="0">
              <a:buFontTx/>
              <a:buNone/>
              <a:defRPr/>
            </a:pPr>
            <a:r>
              <a:rPr lang="zh-TW" altLang="en-US"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c) </a:t>
            </a:r>
            <a:r>
              <a:rPr lang="en-US" altLang="zh-TW" i="1" dirty="0">
                <a:cs typeface="Times New Roman" panose="02020603050405020304" pitchFamily="18" charset="0"/>
                <a:sym typeface="Symbol" panose="05050102010706020507" pitchFamily="18" charset="2"/>
              </a:rPr>
              <a:t>B</a:t>
            </a:r>
            <a:r>
              <a:rPr lang="en-US" altLang="zh-TW" baseline="30000" dirty="0">
                <a:cs typeface="Times New Roman" panose="02020603050405020304" pitchFamily="18" charset="0"/>
                <a:sym typeface="Symbol" panose="05050102010706020507" pitchFamily="18" charset="2"/>
              </a:rPr>
              <a:t>2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={(4, 4), (4, 5), (5, 4), (5, 5)}.</a:t>
            </a:r>
          </a:p>
          <a:p>
            <a:pPr marL="0" indent="0">
              <a:buFontTx/>
              <a:buNone/>
              <a:defRPr/>
            </a:pPr>
            <a:r>
              <a:rPr lang="zh-TW" altLang="en-US"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d) </a:t>
            </a:r>
            <a:r>
              <a:rPr lang="en-US" altLang="zh-TW" i="1" dirty="0">
                <a:cs typeface="Times New Roman" panose="02020603050405020304" pitchFamily="18" charset="0"/>
                <a:sym typeface="Symbol" panose="05050102010706020507" pitchFamily="18" charset="2"/>
              </a:rPr>
              <a:t>B</a:t>
            </a:r>
            <a:r>
              <a:rPr lang="en-US" altLang="zh-TW" baseline="30000" dirty="0">
                <a:cs typeface="Times New Roman" panose="02020603050405020304" pitchFamily="18" charset="0"/>
                <a:sym typeface="Symbol" panose="05050102010706020507" pitchFamily="18" charset="2"/>
              </a:rPr>
              <a:t>3</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 b</a:t>
            </a:r>
            <a:r>
              <a:rPr lang="en-US" altLang="zh-TW" dirty="0">
                <a:cs typeface="Times New Roman" panose="02020603050405020304" pitchFamily="18" charset="0"/>
                <a:sym typeface="Symbol" panose="05050102010706020507" pitchFamily="18" charset="2"/>
              </a:rPr>
              <a:t>, </a:t>
            </a:r>
            <a:r>
              <a:rPr lang="en-US" altLang="zh-TW" i="1" dirty="0" err="1">
                <a:cs typeface="Times New Roman" panose="02020603050405020304" pitchFamily="18" charset="0"/>
                <a:sym typeface="Symbol" panose="05050102010706020507" pitchFamily="18" charset="2"/>
              </a:rPr>
              <a:t>c</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for instance,</a:t>
            </a:r>
          </a:p>
          <a:p>
            <a:pPr marL="0" indent="0">
              <a:buFontTx/>
              <a:buNone/>
              <a:defRPr/>
            </a:pPr>
            <a:r>
              <a:rPr lang="zh-TW" altLang="en-US"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(4, 5, 5)</a:t>
            </a:r>
            <a:r>
              <a:rPr lang="en-US" altLang="zh-TW" i="1" dirty="0">
                <a:cs typeface="Times New Roman" panose="02020603050405020304" pitchFamily="18" charset="0"/>
                <a:sym typeface="Symbol" panose="05050102010706020507" pitchFamily="18" charset="2"/>
              </a:rPr>
              <a:t>B</a:t>
            </a:r>
            <a:r>
              <a:rPr lang="en-US" altLang="zh-TW" i="1" baseline="30000" dirty="0">
                <a:cs typeface="Times New Roman" panose="02020603050405020304" pitchFamily="18" charset="0"/>
                <a:sym typeface="Symbol" panose="05050102010706020507" pitchFamily="18" charset="2"/>
              </a:rPr>
              <a:t>3</a:t>
            </a:r>
            <a:r>
              <a:rPr lang="en-US" altLang="zh-TW" dirty="0">
                <a:cs typeface="Times New Roman" panose="02020603050405020304" pitchFamily="18" charset="0"/>
                <a:sym typeface="Symbol" panose="05050102010706020507" pitchFamily="18" charset="2"/>
              </a:rPr>
              <a:t>.</a:t>
            </a:r>
          </a:p>
          <a:p>
            <a:pPr eaLnBrk="1" hangingPunct="1">
              <a:defRPr/>
            </a:pPr>
            <a:endParaRPr lang="en-US" altLang="zh-TW" b="1" dirty="0">
              <a:sym typeface="Symbol" panose="05050102010706020507" pitchFamily="18" charset="2"/>
            </a:endParaRPr>
          </a:p>
          <a:p>
            <a:pPr eaLnBrk="1" hangingPunct="1">
              <a:spcBef>
                <a:spcPct val="0"/>
              </a:spcBef>
              <a:buFontTx/>
              <a:buNone/>
              <a:defRPr/>
            </a:pPr>
            <a:endParaRPr lang="en-US" altLang="zh-TW" i="1" dirty="0">
              <a:sym typeface="Symbol" panose="05050102010706020507" pitchFamily="18" charset="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標題 1">
            <a:extLst>
              <a:ext uri="{FF2B5EF4-FFF2-40B4-BE49-F238E27FC236}">
                <a16:creationId xmlns:a16="http://schemas.microsoft.com/office/drawing/2014/main" id="{E8A1009A-9A18-4644-838F-9FFAA65DA4C7}"/>
              </a:ext>
            </a:extLst>
          </p:cNvPr>
          <p:cNvSpPr>
            <a:spLocks noGrp="1" noChangeArrowheads="1"/>
          </p:cNvSpPr>
          <p:nvPr>
            <p:ph type="title"/>
          </p:nvPr>
        </p:nvSpPr>
        <p:spPr/>
        <p:txBody>
          <a:bodyPr/>
          <a:lstStyle/>
          <a:p>
            <a:r>
              <a:rPr lang="en-US" altLang="zh-TW" sz="3200">
                <a:solidFill>
                  <a:schemeClr val="tx1"/>
                </a:solidFill>
                <a:sym typeface="Symbol" panose="05050102010706020507" pitchFamily="18" charset="2"/>
              </a:rPr>
              <a:t>Binary / Unary operation (5/7)</a:t>
            </a:r>
            <a:endParaRPr lang="zh-TW" altLang="en-US" sz="3200"/>
          </a:p>
        </p:txBody>
      </p:sp>
      <p:sp>
        <p:nvSpPr>
          <p:cNvPr id="3" name="內容版面配置區 2">
            <a:extLst>
              <a:ext uri="{FF2B5EF4-FFF2-40B4-BE49-F238E27FC236}">
                <a16:creationId xmlns:a16="http://schemas.microsoft.com/office/drawing/2014/main" id="{0D57719A-7E36-45D9-8C7F-D616107B1979}"/>
              </a:ext>
            </a:extLst>
          </p:cNvPr>
          <p:cNvSpPr>
            <a:spLocks noGrp="1"/>
          </p:cNvSpPr>
          <p:nvPr>
            <p:ph idx="1"/>
          </p:nvPr>
        </p:nvSpPr>
        <p:spPr>
          <a:xfrm>
            <a:off x="457200" y="1124744"/>
            <a:ext cx="8229600" cy="5000625"/>
          </a:xfrm>
        </p:spPr>
        <p:txBody>
          <a:bodyPr/>
          <a:lstStyle/>
          <a:p>
            <a:pPr>
              <a:defRPr/>
            </a:pPr>
            <a:r>
              <a:rPr lang="en-US" altLang="zh-TW" b="1" dirty="0">
                <a:sym typeface="Symbol" panose="05050102010706020507" pitchFamily="18" charset="2"/>
              </a:rPr>
              <a:t>Example 5.32: </a:t>
            </a:r>
          </a:p>
          <a:p>
            <a:pPr marL="0" indent="0">
              <a:buFontTx/>
              <a:buNone/>
              <a:defRPr/>
            </a:pPr>
            <a:r>
              <a:rPr lang="en-US" altLang="zh-TW" b="1" dirty="0">
                <a:cs typeface="Times New Roman" panose="02020603050405020304" pitchFamily="18" charset="0"/>
                <a:sym typeface="Symbol" panose="05050102010706020507" pitchFamily="18" charset="2"/>
              </a:rPr>
              <a:t>   (a)</a:t>
            </a:r>
            <a:r>
              <a:rPr lang="en-US" altLang="zh-TW" dirty="0">
                <a:cs typeface="Times New Roman" panose="02020603050405020304" pitchFamily="18" charset="0"/>
                <a:sym typeface="Symbol" panose="05050102010706020507" pitchFamily="18" charset="2"/>
              </a:rPr>
              <a:t>Define the closed binary operation </a:t>
            </a:r>
            <a:r>
              <a:rPr lang="en-US" altLang="zh-TW" i="1" dirty="0">
                <a:sym typeface="Symbol" panose="05050102010706020507" pitchFamily="18" charset="2"/>
              </a:rPr>
              <a:t>f</a:t>
            </a:r>
            <a:r>
              <a:rPr lang="en-US" altLang="zh-TW" dirty="0">
                <a:sym typeface="Symbol" panose="05050102010706020507" pitchFamily="18" charset="2"/>
              </a:rPr>
              <a:t> :</a:t>
            </a:r>
            <a:r>
              <a:rPr lang="en-US" altLang="zh-TW" b="1" dirty="0">
                <a:sym typeface="Symbol" panose="05050102010706020507" pitchFamily="18" charset="2"/>
              </a:rPr>
              <a:t>Z</a:t>
            </a:r>
            <a:r>
              <a:rPr lang="en-US" altLang="zh-TW" dirty="0">
                <a:sym typeface="Symbol" panose="05050102010706020507" pitchFamily="18" charset="2"/>
              </a:rPr>
              <a:t></a:t>
            </a:r>
            <a:r>
              <a:rPr lang="en-US" altLang="zh-TW" b="1" dirty="0">
                <a:sym typeface="Symbol" panose="05050102010706020507" pitchFamily="18" charset="2"/>
              </a:rPr>
              <a:t>Z</a:t>
            </a:r>
            <a:r>
              <a:rPr lang="en-US" altLang="zh-TW" dirty="0">
                <a:sym typeface="Symbol" panose="05050102010706020507" pitchFamily="18" charset="2"/>
              </a:rPr>
              <a:t></a:t>
            </a:r>
            <a:r>
              <a:rPr lang="en-US" altLang="zh-TW" b="1" dirty="0">
                <a:sym typeface="Symbol" panose="05050102010706020507" pitchFamily="18" charset="2"/>
              </a:rPr>
              <a:t>Z</a:t>
            </a:r>
            <a:r>
              <a:rPr lang="en-US" altLang="zh-TW" dirty="0">
                <a:sym typeface="Symbol" panose="05050102010706020507" pitchFamily="18" charset="2"/>
              </a:rPr>
              <a:t>  </a:t>
            </a:r>
          </a:p>
          <a:p>
            <a:pPr marL="0" indent="0">
              <a:buFontTx/>
              <a:buNone/>
              <a:defRPr/>
            </a:pPr>
            <a:r>
              <a:rPr lang="en-US" altLang="zh-TW" dirty="0">
                <a:sym typeface="Symbol" panose="05050102010706020507" pitchFamily="18" charset="2"/>
              </a:rPr>
              <a:t>   by </a:t>
            </a:r>
            <a:r>
              <a:rPr lang="en-US" altLang="zh-TW" i="1" dirty="0"/>
              <a:t>f</a:t>
            </a:r>
            <a:r>
              <a:rPr lang="en-US" altLang="zh-TW" dirty="0"/>
              <a:t> (</a:t>
            </a:r>
            <a:r>
              <a:rPr lang="en-US" altLang="zh-TW" i="1" dirty="0"/>
              <a:t>a</a:t>
            </a:r>
            <a:r>
              <a:rPr lang="en-US" altLang="zh-TW" dirty="0"/>
              <a:t>, </a:t>
            </a:r>
            <a:r>
              <a:rPr lang="en-US" altLang="zh-TW" i="1" dirty="0"/>
              <a:t>b</a:t>
            </a:r>
            <a:r>
              <a:rPr lang="en-US" altLang="zh-TW" dirty="0"/>
              <a:t>)=</a:t>
            </a:r>
            <a:r>
              <a:rPr lang="en-US" altLang="zh-TW" i="1" dirty="0"/>
              <a:t>a</a:t>
            </a:r>
            <a:r>
              <a:rPr lang="en-US" altLang="zh-TW" dirty="0"/>
              <a:t>+</a:t>
            </a:r>
            <a:r>
              <a:rPr lang="en-US" altLang="zh-TW" i="1" dirty="0"/>
              <a:t>b-</a:t>
            </a:r>
            <a:r>
              <a:rPr lang="en-US" altLang="zh-TW" dirty="0"/>
              <a:t>3</a:t>
            </a:r>
            <a:r>
              <a:rPr lang="en-US" altLang="zh-TW" i="1" dirty="0"/>
              <a:t>ab</a:t>
            </a:r>
            <a:r>
              <a:rPr lang="en-US" altLang="zh-TW" dirty="0"/>
              <a:t>. Since both the addition and  </a:t>
            </a:r>
          </a:p>
          <a:p>
            <a:pPr marL="0" indent="0">
              <a:buFontTx/>
              <a:buNone/>
              <a:defRPr/>
            </a:pPr>
            <a:r>
              <a:rPr lang="en-US" altLang="zh-TW" dirty="0"/>
              <a:t>   the multiplication of integers are commutative  </a:t>
            </a:r>
          </a:p>
          <a:p>
            <a:pPr marL="0" indent="0">
              <a:buFontTx/>
              <a:buNone/>
              <a:defRPr/>
            </a:pPr>
            <a:r>
              <a:rPr lang="en-US" altLang="zh-TW" dirty="0"/>
              <a:t>   binary operations, it follows that </a:t>
            </a:r>
            <a:r>
              <a:rPr lang="en-US" altLang="zh-TW" i="1" dirty="0"/>
              <a:t>f</a:t>
            </a:r>
            <a:r>
              <a:rPr lang="en-US" altLang="zh-TW" dirty="0"/>
              <a:t> (</a:t>
            </a:r>
            <a:r>
              <a:rPr lang="en-US" altLang="zh-TW" i="1" dirty="0"/>
              <a:t>a</a:t>
            </a:r>
            <a:r>
              <a:rPr lang="en-US" altLang="zh-TW" dirty="0"/>
              <a:t>, </a:t>
            </a:r>
            <a:r>
              <a:rPr lang="en-US" altLang="zh-TW" i="1" dirty="0"/>
              <a:t>b</a:t>
            </a:r>
            <a:r>
              <a:rPr lang="en-US" altLang="zh-TW" dirty="0"/>
              <a:t>)=</a:t>
            </a:r>
            <a:r>
              <a:rPr lang="en-US" altLang="zh-TW" i="1" dirty="0" err="1"/>
              <a:t>a</a:t>
            </a:r>
            <a:r>
              <a:rPr lang="en-US" altLang="zh-TW" dirty="0" err="1"/>
              <a:t>+</a:t>
            </a:r>
            <a:r>
              <a:rPr lang="en-US" altLang="zh-TW" i="1" dirty="0" err="1"/>
              <a:t>b</a:t>
            </a:r>
            <a:r>
              <a:rPr lang="en-US" altLang="zh-TW" i="1" dirty="0"/>
              <a:t>- </a:t>
            </a:r>
          </a:p>
          <a:p>
            <a:pPr marL="0" indent="0">
              <a:buFontTx/>
              <a:buNone/>
              <a:defRPr/>
            </a:pPr>
            <a:r>
              <a:rPr lang="en-US" altLang="zh-TW" i="1" dirty="0"/>
              <a:t>   </a:t>
            </a:r>
            <a:r>
              <a:rPr lang="en-US" altLang="zh-TW" dirty="0"/>
              <a:t>3</a:t>
            </a:r>
            <a:r>
              <a:rPr lang="en-US" altLang="zh-TW" i="1" dirty="0"/>
              <a:t>ab=b+a-</a:t>
            </a:r>
            <a:r>
              <a:rPr lang="en-US" altLang="zh-TW" dirty="0"/>
              <a:t>3</a:t>
            </a:r>
            <a:r>
              <a:rPr lang="en-US" altLang="zh-TW" i="1" dirty="0"/>
              <a:t>ba=f</a:t>
            </a:r>
            <a:r>
              <a:rPr lang="en-US" altLang="zh-TW" dirty="0"/>
              <a:t>(</a:t>
            </a:r>
            <a:r>
              <a:rPr lang="en-US" altLang="zh-TW" i="1" dirty="0"/>
              <a:t>b</a:t>
            </a:r>
            <a:r>
              <a:rPr lang="en-US" altLang="zh-TW" dirty="0"/>
              <a:t>, </a:t>
            </a:r>
            <a:r>
              <a:rPr lang="en-US" altLang="zh-TW" i="1" dirty="0"/>
              <a:t>a</a:t>
            </a:r>
            <a:r>
              <a:rPr lang="en-US" altLang="zh-TW" dirty="0"/>
              <a:t>), so </a:t>
            </a:r>
            <a:r>
              <a:rPr lang="en-US" altLang="zh-TW" i="1" dirty="0"/>
              <a:t>f</a:t>
            </a:r>
            <a:r>
              <a:rPr lang="en-US" altLang="zh-TW" dirty="0"/>
              <a:t> is commutative. To </a:t>
            </a:r>
          </a:p>
          <a:p>
            <a:pPr marL="0" indent="0">
              <a:buFontTx/>
              <a:buNone/>
              <a:defRPr/>
            </a:pPr>
            <a:r>
              <a:rPr lang="en-US" altLang="zh-TW" dirty="0"/>
              <a:t>   determine whether </a:t>
            </a:r>
            <a:r>
              <a:rPr lang="en-US" altLang="zh-TW" i="1" dirty="0"/>
              <a:t>f</a:t>
            </a:r>
            <a:r>
              <a:rPr lang="en-US" altLang="zh-TW" dirty="0"/>
              <a:t> is associative, consider </a:t>
            </a:r>
            <a:r>
              <a:rPr lang="en-US" altLang="zh-TW" i="1" dirty="0"/>
              <a:t>a</a:t>
            </a:r>
            <a:r>
              <a:rPr lang="en-US" altLang="zh-TW" dirty="0"/>
              <a:t>, </a:t>
            </a:r>
            <a:r>
              <a:rPr lang="en-US" altLang="zh-TW" i="1" dirty="0"/>
              <a:t>b</a:t>
            </a:r>
            <a:r>
              <a:rPr lang="en-US" altLang="zh-TW" dirty="0"/>
              <a:t>, </a:t>
            </a:r>
          </a:p>
          <a:p>
            <a:pPr marL="0" indent="0">
              <a:buFontTx/>
              <a:buNone/>
              <a:defRPr/>
            </a:pPr>
            <a:r>
              <a:rPr lang="en-US" altLang="zh-TW" i="1" dirty="0"/>
              <a:t>   </a:t>
            </a:r>
            <a:r>
              <a:rPr lang="en-US" altLang="zh-TW" i="1" dirty="0" err="1"/>
              <a:t>c</a:t>
            </a:r>
            <a:r>
              <a:rPr lang="en-US" altLang="zh-TW" dirty="0" err="1">
                <a:sym typeface="Symbol" panose="05050102010706020507" pitchFamily="18" charset="2"/>
              </a:rPr>
              <a:t></a:t>
            </a:r>
            <a:r>
              <a:rPr lang="en-US" altLang="zh-TW" b="1" dirty="0" err="1">
                <a:sym typeface="Symbol" panose="05050102010706020507" pitchFamily="18" charset="2"/>
              </a:rPr>
              <a:t>Z</a:t>
            </a:r>
            <a:r>
              <a:rPr lang="en-US" altLang="zh-TW" dirty="0">
                <a:sym typeface="Symbol" panose="05050102010706020507" pitchFamily="18" charset="2"/>
              </a:rPr>
              <a:t>. Then </a:t>
            </a:r>
            <a:r>
              <a:rPr lang="en-US" altLang="zh-TW" i="1" dirty="0">
                <a:sym typeface="Symbol" panose="05050102010706020507" pitchFamily="18" charset="2"/>
              </a:rPr>
              <a:t>f </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t>a</a:t>
            </a:r>
            <a:r>
              <a:rPr lang="en-US" altLang="zh-TW" dirty="0"/>
              <a:t>+</a:t>
            </a:r>
            <a:r>
              <a:rPr lang="en-US" altLang="zh-TW" i="1" dirty="0"/>
              <a:t>b-</a:t>
            </a:r>
            <a:r>
              <a:rPr lang="en-US" altLang="zh-TW" dirty="0"/>
              <a:t>3</a:t>
            </a:r>
            <a:r>
              <a:rPr lang="en-US" altLang="zh-TW" i="1" dirty="0"/>
              <a:t>ab</a:t>
            </a:r>
            <a:r>
              <a:rPr lang="en-US" altLang="zh-TW" dirty="0"/>
              <a:t> and  </a:t>
            </a:r>
            <a:r>
              <a:rPr lang="en-US" altLang="zh-TW" i="1" dirty="0"/>
              <a:t>f </a:t>
            </a:r>
            <a:r>
              <a:rPr lang="en-US" altLang="zh-TW" dirty="0"/>
              <a:t>(</a:t>
            </a:r>
            <a:r>
              <a:rPr lang="en-US" altLang="zh-TW" i="1" dirty="0"/>
              <a:t>f</a:t>
            </a:r>
            <a:r>
              <a:rPr lang="en-US" altLang="zh-TW" dirty="0"/>
              <a:t> (</a:t>
            </a:r>
            <a:r>
              <a:rPr lang="en-US" altLang="zh-TW" i="1" dirty="0"/>
              <a:t>a</a:t>
            </a:r>
            <a:r>
              <a:rPr lang="en-US" altLang="zh-TW" dirty="0"/>
              <a:t>, </a:t>
            </a:r>
            <a:r>
              <a:rPr lang="en-US" altLang="zh-TW" i="1" dirty="0"/>
              <a:t>b</a:t>
            </a:r>
            <a:r>
              <a:rPr lang="en-US" altLang="zh-TW" dirty="0"/>
              <a:t>), </a:t>
            </a:r>
            <a:r>
              <a:rPr lang="en-US" altLang="zh-TW" i="1" dirty="0"/>
              <a:t>c</a:t>
            </a:r>
            <a:r>
              <a:rPr lang="en-US" altLang="zh-TW" dirty="0"/>
              <a:t>)=</a:t>
            </a:r>
            <a:r>
              <a:rPr lang="en-US" altLang="zh-TW" i="1" dirty="0"/>
              <a:t>f</a:t>
            </a:r>
            <a:r>
              <a:rPr lang="en-US" altLang="zh-TW" dirty="0"/>
              <a:t>  </a:t>
            </a:r>
          </a:p>
          <a:p>
            <a:pPr marL="0" indent="0">
              <a:buFontTx/>
              <a:buNone/>
              <a:defRPr/>
            </a:pPr>
            <a:r>
              <a:rPr lang="en-US" altLang="zh-TW" dirty="0"/>
              <a:t>   (</a:t>
            </a:r>
            <a:r>
              <a:rPr lang="en-US" altLang="zh-TW" i="1" dirty="0"/>
              <a:t>a</a:t>
            </a:r>
            <a:r>
              <a:rPr lang="en-US" altLang="zh-TW" dirty="0"/>
              <a:t>, </a:t>
            </a:r>
            <a:r>
              <a:rPr lang="en-US" altLang="zh-TW" i="1" dirty="0"/>
              <a:t>b</a:t>
            </a:r>
            <a:r>
              <a:rPr lang="en-US" altLang="zh-TW" dirty="0"/>
              <a:t>)+</a:t>
            </a:r>
            <a:r>
              <a:rPr lang="en-US" altLang="zh-TW" i="1" dirty="0"/>
              <a:t>c</a:t>
            </a:r>
            <a:r>
              <a:rPr lang="en-US" altLang="zh-TW" dirty="0">
                <a:sym typeface="Symbol" panose="05050102010706020507" pitchFamily="18" charset="2"/>
              </a:rPr>
              <a:t>3</a:t>
            </a:r>
            <a:r>
              <a:rPr lang="en-US" altLang="zh-TW" i="1" dirty="0"/>
              <a:t>f</a:t>
            </a:r>
            <a:r>
              <a:rPr lang="en-US" altLang="zh-TW" dirty="0"/>
              <a:t> (</a:t>
            </a:r>
            <a:r>
              <a:rPr lang="en-US" altLang="zh-TW" i="1" dirty="0"/>
              <a:t>a</a:t>
            </a:r>
            <a:r>
              <a:rPr lang="en-US" altLang="zh-TW" dirty="0"/>
              <a:t>, </a:t>
            </a:r>
            <a:r>
              <a:rPr lang="en-US" altLang="zh-TW" i="1" dirty="0"/>
              <a:t>b</a:t>
            </a:r>
            <a:r>
              <a:rPr lang="en-US" altLang="zh-TW" dirty="0"/>
              <a:t>)c</a:t>
            </a:r>
            <a:r>
              <a:rPr lang="en-US" altLang="zh-TW" dirty="0">
                <a:sym typeface="Symbol" panose="05050102010706020507" pitchFamily="18" charset="2"/>
              </a:rPr>
              <a:t>=(</a:t>
            </a:r>
            <a:r>
              <a:rPr lang="en-US" altLang="zh-TW" i="1" dirty="0"/>
              <a:t>a</a:t>
            </a:r>
            <a:r>
              <a:rPr lang="en-US" altLang="zh-TW" dirty="0"/>
              <a:t>+</a:t>
            </a:r>
            <a:r>
              <a:rPr lang="en-US" altLang="zh-TW" i="1" dirty="0"/>
              <a:t>b-</a:t>
            </a:r>
            <a:r>
              <a:rPr lang="en-US" altLang="zh-TW" dirty="0"/>
              <a:t>3</a:t>
            </a:r>
            <a:r>
              <a:rPr lang="en-US" altLang="zh-TW" i="1" dirty="0"/>
              <a:t>ab</a:t>
            </a:r>
            <a:r>
              <a:rPr lang="en-US" altLang="zh-TW" dirty="0"/>
              <a:t>)+</a:t>
            </a:r>
            <a:r>
              <a:rPr lang="en-US" altLang="zh-TW" i="1" dirty="0"/>
              <a:t>c</a:t>
            </a:r>
            <a:r>
              <a:rPr lang="en-US" altLang="zh-TW" i="1" dirty="0">
                <a:cs typeface="Times New Roman" panose="02020603050405020304" pitchFamily="18" charset="0"/>
              </a:rPr>
              <a:t>-</a:t>
            </a:r>
            <a:r>
              <a:rPr lang="en-US" altLang="zh-TW" dirty="0">
                <a:cs typeface="Times New Roman" panose="02020603050405020304" pitchFamily="18" charset="0"/>
              </a:rPr>
              <a:t>3</a:t>
            </a:r>
            <a:r>
              <a:rPr lang="en-US" altLang="zh-TW" dirty="0">
                <a:sym typeface="Symbol" panose="05050102010706020507" pitchFamily="18" charset="2"/>
              </a:rPr>
              <a:t>(</a:t>
            </a:r>
            <a:r>
              <a:rPr lang="en-US" altLang="zh-TW" i="1" dirty="0"/>
              <a:t>a</a:t>
            </a:r>
            <a:r>
              <a:rPr lang="en-US" altLang="zh-TW" dirty="0"/>
              <a:t>+</a:t>
            </a:r>
            <a:r>
              <a:rPr lang="en-US" altLang="zh-TW" i="1" dirty="0"/>
              <a:t>b-</a:t>
            </a:r>
            <a:r>
              <a:rPr lang="en-US" altLang="zh-TW" dirty="0"/>
              <a:t>3</a:t>
            </a:r>
            <a:r>
              <a:rPr lang="en-US" altLang="zh-TW" i="1" dirty="0"/>
              <a:t>ab</a:t>
            </a:r>
            <a:r>
              <a:rPr lang="en-US" altLang="zh-TW" dirty="0"/>
              <a:t>)</a:t>
            </a:r>
            <a:r>
              <a:rPr lang="en-US" altLang="zh-TW" i="1" dirty="0"/>
              <a:t>c  </a:t>
            </a:r>
          </a:p>
          <a:p>
            <a:pPr marL="0" indent="0">
              <a:buFontTx/>
              <a:buNone/>
              <a:defRPr/>
            </a:pPr>
            <a:r>
              <a:rPr lang="en-US" altLang="zh-TW" i="1" dirty="0"/>
              <a:t>   </a:t>
            </a:r>
            <a:r>
              <a:rPr lang="en-US" altLang="zh-TW" dirty="0"/>
              <a:t>=</a:t>
            </a:r>
            <a:r>
              <a:rPr lang="en-US" altLang="zh-TW" i="1" dirty="0"/>
              <a:t>a</a:t>
            </a:r>
            <a:r>
              <a:rPr lang="en-US" altLang="zh-TW" dirty="0"/>
              <a:t>+</a:t>
            </a:r>
            <a:r>
              <a:rPr lang="en-US" altLang="zh-TW" i="1" dirty="0"/>
              <a:t>b+c</a:t>
            </a:r>
            <a:r>
              <a:rPr lang="en-US" altLang="zh-TW" i="1" dirty="0">
                <a:cs typeface="Times New Roman" panose="02020603050405020304" pitchFamily="18" charset="0"/>
              </a:rPr>
              <a:t>-</a:t>
            </a:r>
            <a:r>
              <a:rPr lang="en-US" altLang="zh-TW" dirty="0">
                <a:cs typeface="Times New Roman" panose="02020603050405020304" pitchFamily="18" charset="0"/>
              </a:rPr>
              <a:t>3</a:t>
            </a:r>
            <a:r>
              <a:rPr lang="en-US" altLang="zh-TW" i="1" dirty="0"/>
              <a:t>ab-</a:t>
            </a:r>
            <a:r>
              <a:rPr lang="en-US" altLang="zh-TW" dirty="0"/>
              <a:t>3</a:t>
            </a:r>
            <a:r>
              <a:rPr lang="en-US" altLang="zh-TW" i="1" dirty="0"/>
              <a:t>ac</a:t>
            </a:r>
            <a:r>
              <a:rPr lang="en-US" altLang="zh-TW" dirty="0">
                <a:sym typeface="Symbol" panose="05050102010706020507" pitchFamily="18" charset="2"/>
              </a:rPr>
              <a:t>3</a:t>
            </a:r>
            <a:r>
              <a:rPr lang="en-US" altLang="zh-TW" i="1" dirty="0">
                <a:sym typeface="Symbol" panose="05050102010706020507" pitchFamily="18" charset="2"/>
              </a:rPr>
              <a:t>bc</a:t>
            </a:r>
            <a:r>
              <a:rPr lang="en-US" altLang="zh-TW" dirty="0">
                <a:sym typeface="Symbol" panose="05050102010706020507" pitchFamily="18" charset="2"/>
              </a:rPr>
              <a:t>+9</a:t>
            </a:r>
            <a:r>
              <a:rPr lang="en-US" altLang="zh-TW" i="1" dirty="0">
                <a:sym typeface="Symbol" panose="05050102010706020507" pitchFamily="18" charset="2"/>
              </a:rPr>
              <a:t>abc</a:t>
            </a:r>
            <a:r>
              <a:rPr lang="en-US" altLang="zh-TW" dirty="0">
                <a:sym typeface="Symbol" panose="05050102010706020507" pitchFamily="18" charset="2"/>
              </a:rPr>
              <a:t>, whereas</a:t>
            </a:r>
          </a:p>
          <a:p>
            <a:pPr marL="0" indent="0">
              <a:buFontTx/>
              <a:buNone/>
              <a:defRPr/>
            </a:pPr>
            <a:endParaRPr lang="en-US" altLang="zh-TW" dirty="0">
              <a:sym typeface="Symbol" panose="05050102010706020507" pitchFamily="18" charset="2"/>
            </a:endParaRPr>
          </a:p>
          <a:p>
            <a:pPr>
              <a:defRPr/>
            </a:pPr>
            <a:endParaRPr lang="en-US" altLang="zh-TW" dirty="0">
              <a:sym typeface="Symbol" panose="05050102010706020507" pitchFamily="18" charset="2"/>
            </a:endParaRPr>
          </a:p>
          <a:p>
            <a:pPr>
              <a:buFontTx/>
              <a:buAutoNum type="alphaLcParenR"/>
              <a:defRPr/>
            </a:pPr>
            <a:endParaRPr lang="en-US" altLang="zh-TW" dirty="0"/>
          </a:p>
          <a:p>
            <a:pPr>
              <a:defRPr/>
            </a:pPr>
            <a:endParaRPr lang="zh-TW" altLang="en-US" dirty="0"/>
          </a:p>
        </p:txBody>
      </p:sp>
      <p:sp>
        <p:nvSpPr>
          <p:cNvPr id="4" name="投影片編號版面配置區 3">
            <a:extLst>
              <a:ext uri="{FF2B5EF4-FFF2-40B4-BE49-F238E27FC236}">
                <a16:creationId xmlns:a16="http://schemas.microsoft.com/office/drawing/2014/main" id="{B0FC2409-4334-4047-B325-3415105F3C4D}"/>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A547577-8B47-44D5-9665-CC1196C18501}" type="slidenum">
              <a:rPr lang="zh-TW" altLang="en-US">
                <a:ea typeface="標楷體" panose="03000509000000000000" pitchFamily="65" charset="-120"/>
              </a:rPr>
              <a:pPr/>
              <a:t>40</a:t>
            </a:fld>
            <a:endParaRPr lang="en-US" altLang="zh-TW">
              <a:ea typeface="標楷體" panose="03000509000000000000" pitchFamily="65" charset="-12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標題 1">
            <a:extLst>
              <a:ext uri="{FF2B5EF4-FFF2-40B4-BE49-F238E27FC236}">
                <a16:creationId xmlns:a16="http://schemas.microsoft.com/office/drawing/2014/main" id="{0054AC88-96C2-4B4B-8A1B-078E7B38FA10}"/>
              </a:ext>
            </a:extLst>
          </p:cNvPr>
          <p:cNvSpPr>
            <a:spLocks noGrp="1" noChangeArrowheads="1"/>
          </p:cNvSpPr>
          <p:nvPr>
            <p:ph type="title"/>
          </p:nvPr>
        </p:nvSpPr>
        <p:spPr/>
        <p:txBody>
          <a:bodyPr/>
          <a:lstStyle/>
          <a:p>
            <a:r>
              <a:rPr lang="en-US" altLang="zh-TW" sz="3200">
                <a:solidFill>
                  <a:schemeClr val="tx1"/>
                </a:solidFill>
                <a:sym typeface="Symbol" panose="05050102010706020507" pitchFamily="18" charset="2"/>
              </a:rPr>
              <a:t>Binary / Unary operation (6/7)</a:t>
            </a:r>
            <a:endParaRPr lang="zh-TW" altLang="en-US" sz="3200"/>
          </a:p>
        </p:txBody>
      </p:sp>
      <p:sp>
        <p:nvSpPr>
          <p:cNvPr id="3" name="內容版面配置區 2">
            <a:extLst>
              <a:ext uri="{FF2B5EF4-FFF2-40B4-BE49-F238E27FC236}">
                <a16:creationId xmlns:a16="http://schemas.microsoft.com/office/drawing/2014/main" id="{84B879CE-0149-4153-8DDC-5844BCF3DE36}"/>
              </a:ext>
            </a:extLst>
          </p:cNvPr>
          <p:cNvSpPr>
            <a:spLocks noGrp="1"/>
          </p:cNvSpPr>
          <p:nvPr>
            <p:ph idx="1"/>
          </p:nvPr>
        </p:nvSpPr>
        <p:spPr/>
        <p:txBody>
          <a:bodyPr/>
          <a:lstStyle/>
          <a:p>
            <a:pPr>
              <a:defRPr/>
            </a:pPr>
            <a:r>
              <a:rPr lang="en-US" altLang="zh-TW" b="1" dirty="0">
                <a:sym typeface="Symbol" panose="05050102010706020507" pitchFamily="18" charset="2"/>
              </a:rPr>
              <a:t>Example 5.32 (cont.): </a:t>
            </a:r>
          </a:p>
          <a:p>
            <a:pPr marL="0" indent="0">
              <a:buFontTx/>
              <a:buNone/>
              <a:defRPr/>
            </a:pPr>
            <a:r>
              <a:rPr lang="en-US" altLang="zh-TW" i="1" dirty="0">
                <a:sym typeface="Symbol" panose="05050102010706020507" pitchFamily="18" charset="2"/>
              </a:rPr>
              <a:t>   f</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 </a:t>
            </a:r>
            <a:r>
              <a:rPr lang="en-US" altLang="zh-TW" i="1" dirty="0">
                <a:sym typeface="Symbol" panose="05050102010706020507" pitchFamily="18" charset="2"/>
              </a:rPr>
              <a:t>c</a:t>
            </a:r>
            <a:r>
              <a:rPr lang="en-US" altLang="zh-TW" dirty="0">
                <a:sym typeface="Symbol" panose="05050102010706020507" pitchFamily="18" charset="2"/>
              </a:rPr>
              <a:t>)=</a:t>
            </a:r>
            <a:r>
              <a:rPr lang="en-US" altLang="zh-TW" i="1" dirty="0"/>
              <a:t>b</a:t>
            </a:r>
            <a:r>
              <a:rPr lang="en-US" altLang="zh-TW" dirty="0"/>
              <a:t>+</a:t>
            </a:r>
            <a:r>
              <a:rPr lang="en-US" altLang="zh-TW" i="1" dirty="0"/>
              <a:t>c-</a:t>
            </a:r>
            <a:r>
              <a:rPr lang="en-US" altLang="zh-TW" dirty="0"/>
              <a:t>3</a:t>
            </a:r>
            <a:r>
              <a:rPr lang="en-US" altLang="zh-TW" i="1" dirty="0"/>
              <a:t>bc</a:t>
            </a:r>
            <a:r>
              <a:rPr lang="en-US" altLang="zh-TW" dirty="0"/>
              <a:t> and </a:t>
            </a:r>
            <a:r>
              <a:rPr lang="en-US" altLang="zh-TW" i="1" dirty="0"/>
              <a:t>f</a:t>
            </a:r>
            <a:r>
              <a:rPr lang="en-US" altLang="zh-TW" dirty="0"/>
              <a:t>(</a:t>
            </a:r>
            <a:r>
              <a:rPr lang="en-US" altLang="zh-TW" i="1" dirty="0" err="1"/>
              <a:t>a</a:t>
            </a:r>
            <a:r>
              <a:rPr lang="en-US" altLang="zh-TW" dirty="0" err="1"/>
              <a:t>,</a:t>
            </a:r>
            <a:r>
              <a:rPr lang="en-US" altLang="zh-TW" i="1" dirty="0" err="1"/>
              <a:t>f</a:t>
            </a:r>
            <a:r>
              <a:rPr lang="en-US" altLang="zh-TW" i="1" dirty="0"/>
              <a:t> </a:t>
            </a:r>
            <a:r>
              <a:rPr lang="en-US" altLang="zh-TW" dirty="0"/>
              <a:t>(</a:t>
            </a:r>
            <a:r>
              <a:rPr lang="en-US" altLang="zh-TW" i="1" dirty="0"/>
              <a:t>b</a:t>
            </a:r>
            <a:r>
              <a:rPr lang="en-US" altLang="zh-TW" dirty="0"/>
              <a:t>, </a:t>
            </a:r>
            <a:r>
              <a:rPr lang="en-US" altLang="zh-TW" i="1" dirty="0"/>
              <a:t>c</a:t>
            </a:r>
            <a:r>
              <a:rPr lang="en-US" altLang="zh-TW" dirty="0"/>
              <a:t>)) </a:t>
            </a:r>
          </a:p>
          <a:p>
            <a:pPr marL="0" indent="0">
              <a:buFontTx/>
              <a:buNone/>
              <a:defRPr/>
            </a:pPr>
            <a:r>
              <a:rPr lang="en-US" altLang="zh-TW" dirty="0"/>
              <a:t>			  =</a:t>
            </a:r>
            <a:r>
              <a:rPr lang="en-US" altLang="zh-TW" i="1" dirty="0" err="1">
                <a:sym typeface="Symbol" panose="05050102010706020507" pitchFamily="18" charset="2"/>
              </a:rPr>
              <a:t>a</a:t>
            </a:r>
            <a:r>
              <a:rPr lang="en-US" altLang="zh-TW" dirty="0" err="1">
                <a:sym typeface="Symbol" panose="05050102010706020507" pitchFamily="18" charset="2"/>
              </a:rPr>
              <a:t>+</a:t>
            </a:r>
            <a:r>
              <a:rPr lang="en-US" altLang="zh-TW" i="1" dirty="0" err="1"/>
              <a:t>f</a:t>
            </a:r>
            <a:r>
              <a:rPr lang="en-US" altLang="zh-TW" i="1" dirty="0"/>
              <a:t> </a:t>
            </a:r>
            <a:r>
              <a:rPr lang="en-US" altLang="zh-TW" dirty="0"/>
              <a:t>(</a:t>
            </a:r>
            <a:r>
              <a:rPr lang="en-US" altLang="zh-TW" i="1" dirty="0"/>
              <a:t>b</a:t>
            </a:r>
            <a:r>
              <a:rPr lang="en-US" altLang="zh-TW" dirty="0"/>
              <a:t>, </a:t>
            </a:r>
            <a:r>
              <a:rPr lang="en-US" altLang="zh-TW" i="1" dirty="0"/>
              <a:t>c</a:t>
            </a:r>
            <a:r>
              <a:rPr lang="en-US" altLang="zh-TW" dirty="0"/>
              <a:t>)</a:t>
            </a:r>
            <a:r>
              <a:rPr lang="en-US" altLang="zh-TW" i="1" dirty="0"/>
              <a:t>-</a:t>
            </a:r>
            <a:r>
              <a:rPr lang="en-US" altLang="zh-TW" dirty="0"/>
              <a:t>3</a:t>
            </a:r>
            <a:r>
              <a:rPr lang="en-US" altLang="zh-TW" i="1" dirty="0"/>
              <a:t>af</a:t>
            </a:r>
            <a:r>
              <a:rPr lang="en-US" altLang="zh-TW" dirty="0"/>
              <a:t> (</a:t>
            </a:r>
            <a:r>
              <a:rPr lang="en-US" altLang="zh-TW" i="1" dirty="0"/>
              <a:t>b</a:t>
            </a:r>
            <a:r>
              <a:rPr lang="en-US" altLang="zh-TW" dirty="0"/>
              <a:t>, </a:t>
            </a:r>
            <a:r>
              <a:rPr lang="en-US" altLang="zh-TW" i="1" dirty="0"/>
              <a:t>c</a:t>
            </a:r>
            <a:r>
              <a:rPr lang="en-US" altLang="zh-TW" dirty="0"/>
              <a:t>)</a:t>
            </a:r>
          </a:p>
          <a:p>
            <a:pPr marL="0" indent="0">
              <a:buFontTx/>
              <a:buNone/>
              <a:defRPr/>
            </a:pPr>
            <a:r>
              <a:rPr lang="en-US" altLang="zh-TW" dirty="0"/>
              <a:t>			  =</a:t>
            </a:r>
            <a:r>
              <a:rPr lang="en-US" altLang="zh-TW" i="1" dirty="0"/>
              <a:t>a</a:t>
            </a:r>
            <a:r>
              <a:rPr lang="en-US" altLang="zh-TW" dirty="0"/>
              <a:t>+(</a:t>
            </a:r>
            <a:r>
              <a:rPr lang="en-US" altLang="zh-TW" i="1" dirty="0"/>
              <a:t>b</a:t>
            </a:r>
            <a:r>
              <a:rPr lang="en-US" altLang="zh-TW" dirty="0"/>
              <a:t>+</a:t>
            </a:r>
            <a:r>
              <a:rPr lang="en-US" altLang="zh-TW" i="1" dirty="0"/>
              <a:t>c-</a:t>
            </a:r>
            <a:r>
              <a:rPr lang="en-US" altLang="zh-TW" dirty="0"/>
              <a:t>3</a:t>
            </a:r>
            <a:r>
              <a:rPr lang="en-US" altLang="zh-TW" i="1" dirty="0"/>
              <a:t>bc</a:t>
            </a:r>
            <a:r>
              <a:rPr lang="en-US" altLang="zh-TW" dirty="0"/>
              <a:t>)</a:t>
            </a:r>
            <a:r>
              <a:rPr lang="en-US" altLang="zh-TW" i="1" dirty="0"/>
              <a:t>-</a:t>
            </a:r>
            <a:r>
              <a:rPr lang="en-US" altLang="zh-TW" dirty="0"/>
              <a:t>3</a:t>
            </a:r>
            <a:r>
              <a:rPr lang="en-US" altLang="zh-TW" i="1" dirty="0"/>
              <a:t>a</a:t>
            </a:r>
            <a:r>
              <a:rPr lang="en-US" altLang="zh-TW" dirty="0"/>
              <a:t>(</a:t>
            </a:r>
            <a:r>
              <a:rPr lang="en-US" altLang="zh-TW" i="1" dirty="0"/>
              <a:t>b</a:t>
            </a:r>
            <a:r>
              <a:rPr lang="en-US" altLang="zh-TW" dirty="0"/>
              <a:t>+</a:t>
            </a:r>
            <a:r>
              <a:rPr lang="en-US" altLang="zh-TW" i="1" dirty="0"/>
              <a:t>c-</a:t>
            </a:r>
            <a:r>
              <a:rPr lang="en-US" altLang="zh-TW" dirty="0"/>
              <a:t>3</a:t>
            </a:r>
            <a:r>
              <a:rPr lang="en-US" altLang="zh-TW" i="1" dirty="0"/>
              <a:t>bc</a:t>
            </a:r>
            <a:r>
              <a:rPr lang="en-US" altLang="zh-TW" dirty="0"/>
              <a:t>)</a:t>
            </a:r>
          </a:p>
          <a:p>
            <a:pPr marL="0" indent="0">
              <a:buFontTx/>
              <a:buNone/>
              <a:defRPr/>
            </a:pPr>
            <a:r>
              <a:rPr lang="en-US" altLang="zh-TW" dirty="0"/>
              <a:t>			  =</a:t>
            </a:r>
            <a:r>
              <a:rPr lang="en-US" altLang="zh-TW" i="1" dirty="0"/>
              <a:t>a</a:t>
            </a:r>
            <a:r>
              <a:rPr lang="en-US" altLang="zh-TW" dirty="0"/>
              <a:t>+</a:t>
            </a:r>
            <a:r>
              <a:rPr lang="en-US" altLang="zh-TW" i="1" dirty="0"/>
              <a:t>b+c-</a:t>
            </a:r>
            <a:r>
              <a:rPr lang="en-US" altLang="zh-TW" dirty="0"/>
              <a:t>3</a:t>
            </a:r>
            <a:r>
              <a:rPr lang="en-US" altLang="zh-TW" i="1" dirty="0"/>
              <a:t>ab-</a:t>
            </a:r>
            <a:r>
              <a:rPr lang="en-US" altLang="zh-TW" dirty="0"/>
              <a:t>3</a:t>
            </a:r>
            <a:r>
              <a:rPr lang="en-US" altLang="zh-TW" i="1" dirty="0"/>
              <a:t>ac-</a:t>
            </a:r>
            <a:r>
              <a:rPr lang="en-US" altLang="zh-TW" dirty="0"/>
              <a:t>3</a:t>
            </a:r>
            <a:r>
              <a:rPr lang="en-US" altLang="zh-TW" i="1" dirty="0"/>
              <a:t>bc</a:t>
            </a:r>
            <a:r>
              <a:rPr lang="en-US" altLang="zh-TW" dirty="0"/>
              <a:t>+</a:t>
            </a:r>
            <a:r>
              <a:rPr lang="en-US" altLang="zh-TW" dirty="0">
                <a:sym typeface="Symbol" panose="05050102010706020507" pitchFamily="18" charset="2"/>
              </a:rPr>
              <a:t>9</a:t>
            </a:r>
            <a:r>
              <a:rPr lang="en-US" altLang="zh-TW" i="1" dirty="0">
                <a:sym typeface="Symbol" panose="05050102010706020507" pitchFamily="18" charset="2"/>
              </a:rPr>
              <a:t>abc</a:t>
            </a:r>
            <a:endParaRPr lang="en-US" altLang="zh-TW" dirty="0">
              <a:sym typeface="Symbol" panose="05050102010706020507" pitchFamily="18" charset="2"/>
            </a:endParaRPr>
          </a:p>
          <a:p>
            <a:pPr marL="0" indent="0">
              <a:buFontTx/>
              <a:buNone/>
              <a:defRPr/>
            </a:pPr>
            <a:r>
              <a:rPr lang="en-US" altLang="zh-TW" dirty="0">
                <a:sym typeface="Symbol" panose="05050102010706020507" pitchFamily="18" charset="2"/>
              </a:rPr>
              <a:t>   Since </a:t>
            </a:r>
            <a:r>
              <a:rPr lang="en-US" altLang="zh-TW" i="1" dirty="0"/>
              <a:t>f</a:t>
            </a:r>
            <a:r>
              <a:rPr lang="en-US" altLang="zh-TW" dirty="0"/>
              <a:t>(</a:t>
            </a:r>
            <a:r>
              <a:rPr lang="en-US" altLang="zh-TW" i="1" dirty="0"/>
              <a:t>f</a:t>
            </a:r>
            <a:r>
              <a:rPr lang="en-US" altLang="zh-TW" dirty="0"/>
              <a:t>(</a:t>
            </a:r>
            <a:r>
              <a:rPr lang="en-US" altLang="zh-TW" i="1" dirty="0"/>
              <a:t>a</a:t>
            </a:r>
            <a:r>
              <a:rPr lang="en-US" altLang="zh-TW" dirty="0"/>
              <a:t>, </a:t>
            </a:r>
            <a:r>
              <a:rPr lang="en-US" altLang="zh-TW" i="1" dirty="0"/>
              <a:t>b</a:t>
            </a:r>
            <a:r>
              <a:rPr lang="en-US" altLang="zh-TW" dirty="0"/>
              <a:t>), </a:t>
            </a:r>
            <a:r>
              <a:rPr lang="en-US" altLang="zh-TW" i="1" dirty="0"/>
              <a:t>c</a:t>
            </a:r>
            <a:r>
              <a:rPr lang="en-US" altLang="zh-TW" dirty="0"/>
              <a:t>)=</a:t>
            </a:r>
            <a:r>
              <a:rPr lang="en-US" altLang="zh-TW" i="1" dirty="0"/>
              <a:t>f</a:t>
            </a:r>
            <a:r>
              <a:rPr lang="en-US" altLang="zh-TW" dirty="0"/>
              <a:t>(</a:t>
            </a:r>
            <a:r>
              <a:rPr lang="en-US" altLang="zh-TW" i="1" dirty="0" err="1"/>
              <a:t>a</a:t>
            </a:r>
            <a:r>
              <a:rPr lang="en-US" altLang="zh-TW" dirty="0" err="1"/>
              <a:t>,</a:t>
            </a:r>
            <a:r>
              <a:rPr lang="en-US" altLang="zh-TW" i="1" dirty="0" err="1"/>
              <a:t>f</a:t>
            </a:r>
            <a:r>
              <a:rPr lang="en-US" altLang="zh-TW" dirty="0"/>
              <a:t>(</a:t>
            </a:r>
            <a:r>
              <a:rPr lang="en-US" altLang="zh-TW" i="1" dirty="0"/>
              <a:t>b</a:t>
            </a:r>
            <a:r>
              <a:rPr lang="en-US" altLang="zh-TW" dirty="0"/>
              <a:t>, </a:t>
            </a:r>
            <a:r>
              <a:rPr lang="en-US" altLang="zh-TW" i="1" dirty="0"/>
              <a:t>c</a:t>
            </a:r>
            <a:r>
              <a:rPr lang="en-US" altLang="zh-TW" dirty="0"/>
              <a:t>)) for all </a:t>
            </a:r>
            <a:r>
              <a:rPr lang="en-US" altLang="zh-TW" i="1" dirty="0"/>
              <a:t>a</a:t>
            </a:r>
            <a:r>
              <a:rPr lang="en-US" altLang="zh-TW" dirty="0"/>
              <a:t>, </a:t>
            </a:r>
            <a:r>
              <a:rPr lang="en-US" altLang="zh-TW" i="1" dirty="0"/>
              <a:t>b</a:t>
            </a:r>
            <a:r>
              <a:rPr lang="en-US" altLang="zh-TW" dirty="0"/>
              <a:t>, </a:t>
            </a:r>
            <a:r>
              <a:rPr lang="en-US" altLang="zh-TW" i="1" dirty="0" err="1"/>
              <a:t>c</a:t>
            </a:r>
            <a:r>
              <a:rPr lang="en-US" altLang="zh-TW" dirty="0" err="1">
                <a:sym typeface="Symbol" panose="05050102010706020507" pitchFamily="18" charset="2"/>
              </a:rPr>
              <a:t></a:t>
            </a:r>
            <a:r>
              <a:rPr lang="en-US" altLang="zh-TW" b="1" dirty="0" err="1">
                <a:sym typeface="Symbol" panose="05050102010706020507" pitchFamily="18" charset="2"/>
              </a:rPr>
              <a:t>Z</a:t>
            </a:r>
            <a:r>
              <a:rPr lang="en-US" altLang="zh-TW" dirty="0">
                <a:sym typeface="Symbol" panose="05050102010706020507" pitchFamily="18" charset="2"/>
              </a:rPr>
              <a:t>,  </a:t>
            </a:r>
          </a:p>
          <a:p>
            <a:pPr marL="0" indent="0">
              <a:buFontTx/>
              <a:buNone/>
              <a:defRPr/>
            </a:pPr>
            <a:r>
              <a:rPr lang="en-US" altLang="zh-TW" dirty="0">
                <a:sym typeface="Symbol" panose="05050102010706020507" pitchFamily="18" charset="2"/>
              </a:rPr>
              <a:t>   the closed binary operation </a:t>
            </a:r>
            <a:r>
              <a:rPr lang="en-US" altLang="zh-TW" i="1" dirty="0">
                <a:sym typeface="Symbol" panose="05050102010706020507" pitchFamily="18" charset="2"/>
              </a:rPr>
              <a:t>f </a:t>
            </a:r>
            <a:r>
              <a:rPr lang="en-US" altLang="zh-TW" dirty="0">
                <a:sym typeface="Symbol" panose="05050102010706020507" pitchFamily="18" charset="2"/>
              </a:rPr>
              <a:t>is associative as </a:t>
            </a:r>
          </a:p>
          <a:p>
            <a:pPr marL="0" indent="0">
              <a:buFontTx/>
              <a:buNone/>
              <a:defRPr/>
            </a:pPr>
            <a:r>
              <a:rPr lang="en-US" altLang="zh-TW" dirty="0">
                <a:sym typeface="Symbol" panose="05050102010706020507" pitchFamily="18" charset="2"/>
              </a:rPr>
              <a:t>   well as commutative.</a:t>
            </a:r>
            <a:endParaRPr lang="en-US" altLang="zh-TW" b="1" dirty="0">
              <a:sym typeface="Symbol" panose="05050102010706020507" pitchFamily="18" charset="2"/>
            </a:endParaRPr>
          </a:p>
          <a:p>
            <a:pPr>
              <a:defRPr/>
            </a:pPr>
            <a:endParaRPr lang="zh-TW" altLang="en-US" dirty="0"/>
          </a:p>
        </p:txBody>
      </p:sp>
      <p:sp>
        <p:nvSpPr>
          <p:cNvPr id="4" name="投影片編號版面配置區 3">
            <a:extLst>
              <a:ext uri="{FF2B5EF4-FFF2-40B4-BE49-F238E27FC236}">
                <a16:creationId xmlns:a16="http://schemas.microsoft.com/office/drawing/2014/main" id="{67439B9C-70CE-4904-ABB1-D5E74EDBF9B3}"/>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EE773EBD-44FC-4803-B248-C24C4FCEF91F}" type="slidenum">
              <a:rPr lang="zh-TW" altLang="en-US">
                <a:ea typeface="標楷體" panose="03000509000000000000" pitchFamily="65" charset="-120"/>
              </a:rPr>
              <a:pPr/>
              <a:t>41</a:t>
            </a:fld>
            <a:endParaRPr lang="en-US" altLang="zh-TW">
              <a:ea typeface="標楷體" panose="03000509000000000000" pitchFamily="65" charset="-12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標題 1">
            <a:extLst>
              <a:ext uri="{FF2B5EF4-FFF2-40B4-BE49-F238E27FC236}">
                <a16:creationId xmlns:a16="http://schemas.microsoft.com/office/drawing/2014/main" id="{ACB7C2FE-E084-4D38-9C4D-7867BC547A77}"/>
              </a:ext>
            </a:extLst>
          </p:cNvPr>
          <p:cNvSpPr>
            <a:spLocks noGrp="1" noChangeArrowheads="1"/>
          </p:cNvSpPr>
          <p:nvPr>
            <p:ph type="title"/>
          </p:nvPr>
        </p:nvSpPr>
        <p:spPr/>
        <p:txBody>
          <a:bodyPr/>
          <a:lstStyle/>
          <a:p>
            <a:r>
              <a:rPr lang="en-US" altLang="zh-TW" sz="3200">
                <a:solidFill>
                  <a:schemeClr val="tx1"/>
                </a:solidFill>
                <a:sym typeface="Symbol" panose="05050102010706020507" pitchFamily="18" charset="2"/>
              </a:rPr>
              <a:t>Binary / Unary operation (7/7)</a:t>
            </a:r>
            <a:endParaRPr lang="zh-TW" altLang="en-US" sz="3200"/>
          </a:p>
        </p:txBody>
      </p:sp>
      <p:sp>
        <p:nvSpPr>
          <p:cNvPr id="3" name="內容版面配置區 2">
            <a:extLst>
              <a:ext uri="{FF2B5EF4-FFF2-40B4-BE49-F238E27FC236}">
                <a16:creationId xmlns:a16="http://schemas.microsoft.com/office/drawing/2014/main" id="{C8EB05E8-EA21-497A-BD66-4E20583ADEF3}"/>
              </a:ext>
            </a:extLst>
          </p:cNvPr>
          <p:cNvSpPr>
            <a:spLocks noGrp="1"/>
          </p:cNvSpPr>
          <p:nvPr>
            <p:ph idx="1"/>
          </p:nvPr>
        </p:nvSpPr>
        <p:spPr>
          <a:xfrm>
            <a:off x="457200" y="1125538"/>
            <a:ext cx="8435975" cy="5000625"/>
          </a:xfrm>
        </p:spPr>
        <p:txBody>
          <a:bodyPr/>
          <a:lstStyle/>
          <a:p>
            <a:pPr>
              <a:defRPr/>
            </a:pPr>
            <a:r>
              <a:rPr lang="en-US" altLang="zh-TW" b="1" dirty="0">
                <a:sym typeface="Symbol" panose="05050102010706020507" pitchFamily="18" charset="2"/>
              </a:rPr>
              <a:t>Example 5.32 (cont.): </a:t>
            </a:r>
          </a:p>
          <a:p>
            <a:pPr marL="0" indent="0">
              <a:buFontTx/>
              <a:buNone/>
              <a:defRPr/>
            </a:pPr>
            <a:r>
              <a:rPr lang="en-US" altLang="zh-TW" dirty="0"/>
              <a:t>   </a:t>
            </a:r>
            <a:r>
              <a:rPr lang="en-US" altLang="zh-TW" b="1" dirty="0"/>
              <a:t>(b)</a:t>
            </a:r>
            <a:r>
              <a:rPr lang="en-US" altLang="zh-TW" dirty="0"/>
              <a:t>Consider the closed binary operation </a:t>
            </a:r>
            <a:r>
              <a:rPr lang="en-US" altLang="zh-TW" i="1" dirty="0"/>
              <a:t>h</a:t>
            </a:r>
            <a:r>
              <a:rPr lang="en-US" altLang="zh-TW" dirty="0"/>
              <a:t>:</a:t>
            </a:r>
            <a:r>
              <a:rPr lang="en-US" altLang="zh-TW" b="1" dirty="0"/>
              <a:t>Z</a:t>
            </a:r>
            <a:r>
              <a:rPr lang="en-US" altLang="zh-TW" dirty="0">
                <a:sym typeface="Symbol" panose="05050102010706020507" pitchFamily="18" charset="2"/>
              </a:rPr>
              <a:t></a:t>
            </a:r>
            <a:r>
              <a:rPr lang="en-US" altLang="zh-TW" b="1" dirty="0">
                <a:sym typeface="Symbol" panose="05050102010706020507" pitchFamily="18" charset="2"/>
              </a:rPr>
              <a:t>Z</a:t>
            </a:r>
            <a:r>
              <a:rPr lang="en-US" altLang="zh-TW" dirty="0">
                <a:sym typeface="Symbol" panose="05050102010706020507" pitchFamily="18" charset="2"/>
              </a:rPr>
              <a:t></a:t>
            </a:r>
            <a:r>
              <a:rPr lang="en-US" altLang="zh-TW" b="1" dirty="0">
                <a:sym typeface="Symbol" panose="05050102010706020507" pitchFamily="18" charset="2"/>
              </a:rPr>
              <a:t>Z</a:t>
            </a:r>
            <a:r>
              <a:rPr lang="en-US" altLang="zh-TW" dirty="0">
                <a:sym typeface="Symbol" panose="05050102010706020507" pitchFamily="18" charset="2"/>
              </a:rPr>
              <a:t>,  </a:t>
            </a:r>
          </a:p>
          <a:p>
            <a:pPr marL="0" indent="0">
              <a:buFontTx/>
              <a:buNone/>
              <a:defRPr/>
            </a:pPr>
            <a:r>
              <a:rPr lang="en-US" altLang="zh-TW" dirty="0">
                <a:sym typeface="Symbol" panose="05050102010706020507" pitchFamily="18" charset="2"/>
              </a:rPr>
              <a:t>   where </a:t>
            </a:r>
            <a:r>
              <a:rPr lang="en-US" altLang="zh-TW" i="1" dirty="0">
                <a:sym typeface="Symbol" panose="05050102010706020507" pitchFamily="18" charset="2"/>
              </a:rPr>
              <a:t>h</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err="1">
                <a:sym typeface="Symbol" panose="05050102010706020507" pitchFamily="18" charset="2"/>
              </a:rPr>
              <a:t>a</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Then </a:t>
            </a:r>
            <a:r>
              <a:rPr lang="en-US" altLang="zh-TW" i="1" dirty="0">
                <a:cs typeface="Times New Roman" panose="02020603050405020304" pitchFamily="18" charset="0"/>
                <a:sym typeface="Symbol" panose="05050102010706020507" pitchFamily="18" charset="2"/>
              </a:rPr>
              <a:t>h</a:t>
            </a:r>
            <a:r>
              <a:rPr lang="en-US" altLang="zh-TW" dirty="0">
                <a:cs typeface="Times New Roman" panose="02020603050405020304" pitchFamily="18" charset="0"/>
                <a:sym typeface="Symbol" panose="05050102010706020507" pitchFamily="18" charset="2"/>
              </a:rPr>
              <a:t>(3, </a:t>
            </a:r>
            <a:r>
              <a:rPr lang="en-US" altLang="zh-TW" i="1" dirty="0">
                <a:cs typeface="Times New Roman" panose="02020603050405020304" pitchFamily="18" charset="0"/>
                <a:sym typeface="Symbol" panose="05050102010706020507" pitchFamily="18" charset="2"/>
              </a:rPr>
              <a:t>-</a:t>
            </a:r>
            <a:r>
              <a:rPr lang="en-US" altLang="zh-TW" dirty="0">
                <a:cs typeface="Times New Roman" panose="02020603050405020304" pitchFamily="18" charset="0"/>
                <a:sym typeface="Symbol" panose="05050102010706020507" pitchFamily="18" charset="2"/>
              </a:rPr>
              <a:t>2)=3|</a:t>
            </a:r>
            <a:r>
              <a:rPr lang="en-US" altLang="zh-TW" i="1" dirty="0">
                <a:cs typeface="Times New Roman" panose="02020603050405020304" pitchFamily="18" charset="0"/>
                <a:sym typeface="Symbol" panose="05050102010706020507" pitchFamily="18" charset="2"/>
              </a:rPr>
              <a:t>-</a:t>
            </a:r>
            <a:r>
              <a:rPr lang="en-US" altLang="zh-TW" dirty="0">
                <a:cs typeface="Times New Roman" panose="02020603050405020304" pitchFamily="18" charset="0"/>
                <a:sym typeface="Symbol" panose="05050102010706020507" pitchFamily="18" charset="2"/>
              </a:rPr>
              <a:t>2|=3(2)=6, </a:t>
            </a:r>
          </a:p>
          <a:p>
            <a:pPr marL="0" indent="0">
              <a:buFontTx/>
              <a:buNone/>
              <a:defRPr/>
            </a:pPr>
            <a:r>
              <a:rPr lang="en-US" altLang="zh-TW" dirty="0">
                <a:cs typeface="Times New Roman" panose="02020603050405020304" pitchFamily="18" charset="0"/>
                <a:sym typeface="Symbol" panose="05050102010706020507" pitchFamily="18" charset="2"/>
              </a:rPr>
              <a:t>   but </a:t>
            </a:r>
            <a:r>
              <a:rPr lang="en-US" altLang="zh-TW" i="1" dirty="0">
                <a:cs typeface="Times New Roman" panose="02020603050405020304" pitchFamily="18" charset="0"/>
                <a:sym typeface="Symbol" panose="05050102010706020507" pitchFamily="18" charset="2"/>
              </a:rPr>
              <a:t>h</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t>
            </a:r>
            <a:r>
              <a:rPr lang="en-US" altLang="zh-TW" dirty="0">
                <a:cs typeface="Times New Roman" panose="02020603050405020304" pitchFamily="18" charset="0"/>
                <a:sym typeface="Symbol" panose="05050102010706020507" pitchFamily="18" charset="2"/>
              </a:rPr>
              <a:t>2, 3)=</a:t>
            </a:r>
            <a:r>
              <a:rPr lang="en-US" altLang="zh-TW" i="1" dirty="0">
                <a:cs typeface="Times New Roman" panose="02020603050405020304" pitchFamily="18" charset="0"/>
                <a:sym typeface="Symbol" panose="05050102010706020507" pitchFamily="18" charset="2"/>
              </a:rPr>
              <a:t>-</a:t>
            </a:r>
            <a:r>
              <a:rPr lang="en-US" altLang="zh-TW" dirty="0">
                <a:cs typeface="Times New Roman" panose="02020603050405020304" pitchFamily="18" charset="0"/>
                <a:sym typeface="Symbol" panose="05050102010706020507" pitchFamily="18" charset="2"/>
              </a:rPr>
              <a:t>2|3|=</a:t>
            </a:r>
            <a:r>
              <a:rPr lang="en-US" altLang="zh-TW" i="1" dirty="0">
                <a:cs typeface="Times New Roman" panose="02020603050405020304" pitchFamily="18" charset="0"/>
                <a:sym typeface="Symbol" panose="05050102010706020507" pitchFamily="18" charset="2"/>
              </a:rPr>
              <a:t>-</a:t>
            </a:r>
            <a:r>
              <a:rPr lang="en-US" altLang="zh-TW" dirty="0">
                <a:cs typeface="Times New Roman" panose="02020603050405020304" pitchFamily="18" charset="0"/>
                <a:sym typeface="Symbol" panose="05050102010706020507" pitchFamily="18" charset="2"/>
              </a:rPr>
              <a:t>6. Consequently, </a:t>
            </a:r>
            <a:r>
              <a:rPr lang="en-US" altLang="zh-TW" i="1" dirty="0">
                <a:cs typeface="Times New Roman" panose="02020603050405020304" pitchFamily="18" charset="0"/>
                <a:sym typeface="Symbol" panose="05050102010706020507" pitchFamily="18" charset="2"/>
              </a:rPr>
              <a:t>h</a:t>
            </a:r>
            <a:r>
              <a:rPr lang="en-US" altLang="zh-TW" dirty="0">
                <a:cs typeface="Times New Roman" panose="02020603050405020304" pitchFamily="18" charset="0"/>
                <a:sym typeface="Symbol" panose="05050102010706020507" pitchFamily="18" charset="2"/>
              </a:rPr>
              <a:t> is </a:t>
            </a:r>
            <a:r>
              <a:rPr lang="en-US" altLang="zh-TW" i="1" dirty="0">
                <a:cs typeface="Times New Roman" panose="02020603050405020304" pitchFamily="18" charset="0"/>
                <a:sym typeface="Symbol" panose="05050102010706020507" pitchFamily="18" charset="2"/>
              </a:rPr>
              <a:t>not</a:t>
            </a:r>
            <a:r>
              <a:rPr lang="en-US" altLang="zh-TW" dirty="0">
                <a:cs typeface="Times New Roman" panose="02020603050405020304" pitchFamily="18" charset="0"/>
                <a:sym typeface="Symbol" panose="05050102010706020507" pitchFamily="18" charset="2"/>
              </a:rPr>
              <a:t>  </a:t>
            </a:r>
          </a:p>
          <a:p>
            <a:pPr marL="0" indent="0">
              <a:buFontTx/>
              <a:buNone/>
              <a:defRPr/>
            </a:pPr>
            <a:r>
              <a:rPr lang="en-US" altLang="zh-TW" dirty="0">
                <a:cs typeface="Times New Roman" panose="02020603050405020304" pitchFamily="18" charset="0"/>
                <a:sym typeface="Symbol" panose="05050102010706020507" pitchFamily="18" charset="2"/>
              </a:rPr>
              <a:t>   commutative. However, with regard to the </a:t>
            </a:r>
          </a:p>
          <a:p>
            <a:pPr marL="0" indent="0">
              <a:buFontTx/>
              <a:buNone/>
              <a:defRPr/>
            </a:pPr>
            <a:r>
              <a:rPr lang="en-US" altLang="zh-TW" dirty="0">
                <a:cs typeface="Times New Roman" panose="02020603050405020304" pitchFamily="18" charset="0"/>
                <a:sym typeface="Symbol" panose="05050102010706020507" pitchFamily="18" charset="2"/>
              </a:rPr>
              <a:t>   associative property, if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t>
            </a:r>
            <a:r>
              <a:rPr lang="en-US" altLang="zh-TW" i="1" dirty="0" err="1">
                <a:cs typeface="Times New Roman" panose="02020603050405020304" pitchFamily="18" charset="0"/>
                <a:sym typeface="Symbol" panose="05050102010706020507" pitchFamily="18" charset="2"/>
              </a:rPr>
              <a:t>c</a:t>
            </a:r>
            <a:r>
              <a:rPr lang="en-US" altLang="zh-TW" dirty="0" err="1">
                <a:cs typeface="Times New Roman" panose="02020603050405020304" pitchFamily="18" charset="0"/>
                <a:sym typeface="Symbol" panose="05050102010706020507" pitchFamily="18" charset="2"/>
              </a:rPr>
              <a:t></a:t>
            </a:r>
            <a:r>
              <a:rPr lang="en-US" altLang="zh-TW" b="1" dirty="0" err="1">
                <a:cs typeface="Times New Roman" panose="02020603050405020304" pitchFamily="18" charset="0"/>
                <a:sym typeface="Symbol" panose="05050102010706020507" pitchFamily="18" charset="2"/>
              </a:rPr>
              <a:t>Z</a:t>
            </a:r>
            <a:r>
              <a:rPr lang="en-US" altLang="zh-TW" dirty="0">
                <a:cs typeface="Times New Roman" panose="02020603050405020304" pitchFamily="18" charset="0"/>
                <a:sym typeface="Symbol" panose="05050102010706020507" pitchFamily="18" charset="2"/>
              </a:rPr>
              <a:t>, we find that   </a:t>
            </a:r>
          </a:p>
          <a:p>
            <a:pPr marL="0" indent="0">
              <a:buFontTx/>
              <a:buNone/>
              <a:defRPr/>
            </a:pPr>
            <a:r>
              <a:rPr lang="en-US" altLang="zh-TW" i="1" dirty="0">
                <a:cs typeface="Times New Roman" panose="02020603050405020304" pitchFamily="18" charset="0"/>
                <a:sym typeface="Symbol" panose="05050102010706020507" pitchFamily="18" charset="2"/>
              </a:rPr>
              <a:t>   h</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h</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h</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a</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 and </a:t>
            </a:r>
          </a:p>
          <a:p>
            <a:pPr marL="0" indent="0">
              <a:buFontTx/>
              <a:buNone/>
              <a:defRPr/>
            </a:pPr>
            <a:r>
              <a:rPr lang="en-US" altLang="zh-TW" i="1" dirty="0">
                <a:cs typeface="Times New Roman" panose="02020603050405020304" pitchFamily="18" charset="0"/>
                <a:sym typeface="Symbol" panose="05050102010706020507" pitchFamily="18" charset="2"/>
              </a:rPr>
              <a:t>   h</a:t>
            </a:r>
            <a:r>
              <a:rPr lang="en-US" altLang="zh-TW" dirty="0">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a</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h</a:t>
            </a:r>
            <a:r>
              <a:rPr lang="en-US" altLang="zh-TW" dirty="0">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b</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a|h</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t>
            </a:r>
            <a:r>
              <a:rPr lang="en-US" altLang="zh-TW" dirty="0">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a</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b</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a</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 so the closed </a:t>
            </a:r>
          </a:p>
          <a:p>
            <a:pPr marL="0" indent="0">
              <a:buFontTx/>
              <a:buNone/>
              <a:defRPr/>
            </a:pPr>
            <a:r>
              <a:rPr lang="en-US" altLang="zh-TW" dirty="0">
                <a:cs typeface="Times New Roman" panose="02020603050405020304" pitchFamily="18" charset="0"/>
                <a:sym typeface="Symbol" panose="05050102010706020507" pitchFamily="18" charset="2"/>
              </a:rPr>
              <a:t>   binary operation </a:t>
            </a:r>
            <a:r>
              <a:rPr lang="en-US" altLang="zh-TW" i="1" dirty="0">
                <a:cs typeface="Times New Roman" panose="02020603050405020304" pitchFamily="18" charset="0"/>
                <a:sym typeface="Symbol" panose="05050102010706020507" pitchFamily="18" charset="2"/>
              </a:rPr>
              <a:t>h</a:t>
            </a:r>
            <a:r>
              <a:rPr lang="en-US" altLang="zh-TW" dirty="0">
                <a:cs typeface="Times New Roman" panose="02020603050405020304" pitchFamily="18" charset="0"/>
                <a:sym typeface="Symbol" panose="05050102010706020507" pitchFamily="18" charset="2"/>
              </a:rPr>
              <a:t> is associative.</a:t>
            </a:r>
            <a:endParaRPr lang="en-US" altLang="zh-TW" b="1" dirty="0">
              <a:cs typeface="Times New Roman" panose="02020603050405020304" pitchFamily="18" charset="0"/>
              <a:sym typeface="Symbol" panose="05050102010706020507" pitchFamily="18" charset="2"/>
            </a:endParaRPr>
          </a:p>
          <a:p>
            <a:pPr>
              <a:defRPr/>
            </a:pPr>
            <a:endParaRPr lang="zh-TW" altLang="en-US" dirty="0"/>
          </a:p>
        </p:txBody>
      </p:sp>
      <p:sp>
        <p:nvSpPr>
          <p:cNvPr id="4" name="投影片編號版面配置區 3">
            <a:extLst>
              <a:ext uri="{FF2B5EF4-FFF2-40B4-BE49-F238E27FC236}">
                <a16:creationId xmlns:a16="http://schemas.microsoft.com/office/drawing/2014/main" id="{D33B1DBE-FB4B-418B-ABD8-5BF19AC809BA}"/>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CFCEBFEE-550C-42C4-A9CE-467DBBB447D7}" type="slidenum">
              <a:rPr lang="zh-TW" altLang="en-US">
                <a:ea typeface="標楷體" panose="03000509000000000000" pitchFamily="65" charset="-120"/>
              </a:rPr>
              <a:pPr/>
              <a:t>42</a:t>
            </a:fld>
            <a:endParaRPr lang="en-US" altLang="zh-TW">
              <a:ea typeface="標楷體" panose="03000509000000000000" pitchFamily="65" charset="-12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標題 1">
            <a:extLst>
              <a:ext uri="{FF2B5EF4-FFF2-40B4-BE49-F238E27FC236}">
                <a16:creationId xmlns:a16="http://schemas.microsoft.com/office/drawing/2014/main" id="{7CAC1032-3439-4B68-9A7F-C2BB7CB8425C}"/>
              </a:ext>
            </a:extLst>
          </p:cNvPr>
          <p:cNvSpPr>
            <a:spLocks noGrp="1" noChangeArrowheads="1"/>
          </p:cNvSpPr>
          <p:nvPr>
            <p:ph type="title"/>
          </p:nvPr>
        </p:nvSpPr>
        <p:spPr/>
        <p:txBody>
          <a:bodyPr/>
          <a:lstStyle/>
          <a:p>
            <a:r>
              <a:rPr lang="en-US" altLang="zh-TW" sz="3200" dirty="0"/>
              <a:t>Identity (1/8)</a:t>
            </a:r>
            <a:endParaRPr lang="zh-TW" altLang="en-US" sz="3200" dirty="0"/>
          </a:p>
        </p:txBody>
      </p:sp>
      <p:sp>
        <p:nvSpPr>
          <p:cNvPr id="3" name="內容版面配置區 2">
            <a:extLst>
              <a:ext uri="{FF2B5EF4-FFF2-40B4-BE49-F238E27FC236}">
                <a16:creationId xmlns:a16="http://schemas.microsoft.com/office/drawing/2014/main" id="{5A3F5F7F-4AF6-4C74-BFCB-BE8E0188EBDE}"/>
              </a:ext>
            </a:extLst>
          </p:cNvPr>
          <p:cNvSpPr>
            <a:spLocks noGrp="1"/>
          </p:cNvSpPr>
          <p:nvPr>
            <p:ph idx="1"/>
          </p:nvPr>
        </p:nvSpPr>
        <p:spPr/>
        <p:txBody>
          <a:bodyPr/>
          <a:lstStyle/>
          <a:p>
            <a:pPr>
              <a:defRPr/>
            </a:pPr>
            <a:r>
              <a:rPr lang="en-US" altLang="zh-TW" b="1" dirty="0"/>
              <a:t>Definition 5.13: </a:t>
            </a:r>
            <a:r>
              <a:rPr lang="en-US" altLang="zh-TW" dirty="0"/>
              <a:t>Let </a:t>
            </a:r>
            <a:r>
              <a:rPr lang="en-US" altLang="zh-TW" i="1" dirty="0"/>
              <a:t>f</a:t>
            </a:r>
            <a:r>
              <a:rPr lang="en-US" altLang="zh-TW" dirty="0"/>
              <a:t> :</a:t>
            </a:r>
            <a:r>
              <a:rPr lang="en-US" altLang="zh-TW" i="1" dirty="0"/>
              <a:t>A</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 be a binary operation on </a:t>
            </a:r>
            <a:r>
              <a:rPr lang="en-US" altLang="zh-TW" i="1" dirty="0">
                <a:sym typeface="Symbol" panose="05050102010706020507" pitchFamily="18" charset="2"/>
              </a:rPr>
              <a:t>A</a:t>
            </a:r>
            <a:r>
              <a:rPr lang="en-US" altLang="zh-TW" dirty="0">
                <a:sym typeface="Symbol" panose="05050102010706020507" pitchFamily="18" charset="2"/>
              </a:rPr>
              <a:t>. </a:t>
            </a:r>
            <a:r>
              <a:rPr lang="en-US" altLang="zh-TW" dirty="0"/>
              <a:t>An element</a:t>
            </a:r>
            <a:r>
              <a:rPr lang="en-US" altLang="zh-TW" dirty="0">
                <a:effectLst>
                  <a:outerShdw blurRad="38100" dist="38100" dir="2700000" algn="tl">
                    <a:srgbClr val="C0C0C0"/>
                  </a:outerShdw>
                </a:effectLst>
              </a:rPr>
              <a:t> </a:t>
            </a:r>
            <a:r>
              <a:rPr lang="en-US" altLang="zh-TW" i="1" dirty="0" err="1"/>
              <a:t>x</a:t>
            </a:r>
            <a:r>
              <a:rPr lang="en-US" altLang="zh-TW" dirty="0" err="1">
                <a:sym typeface="Symbol" panose="05050102010706020507" pitchFamily="18" charset="2"/>
              </a:rPr>
              <a:t></a:t>
            </a:r>
            <a:r>
              <a:rPr lang="en-US" altLang="zh-TW" i="1" dirty="0" err="1">
                <a:sym typeface="Symbol" panose="05050102010706020507" pitchFamily="18" charset="2"/>
              </a:rPr>
              <a:t>A</a:t>
            </a:r>
            <a:r>
              <a:rPr lang="en-US" altLang="zh-TW" dirty="0">
                <a:sym typeface="Symbol" panose="05050102010706020507" pitchFamily="18" charset="2"/>
              </a:rPr>
              <a:t> is called an </a:t>
            </a:r>
            <a:r>
              <a:rPr lang="en-US" altLang="zh-TW" i="1" dirty="0">
                <a:solidFill>
                  <a:srgbClr val="0000FF"/>
                </a:solidFill>
                <a:sym typeface="Symbol" panose="05050102010706020507" pitchFamily="18" charset="2"/>
              </a:rPr>
              <a:t>identity</a:t>
            </a:r>
            <a:r>
              <a:rPr lang="en-US" altLang="zh-TW" dirty="0">
                <a:sym typeface="Symbol" panose="05050102010706020507" pitchFamily="18" charset="2"/>
              </a:rPr>
              <a:t> (or </a:t>
            </a:r>
            <a:r>
              <a:rPr lang="en-US" altLang="zh-TW" i="1" dirty="0">
                <a:solidFill>
                  <a:srgbClr val="0000FF"/>
                </a:solidFill>
                <a:sym typeface="Symbol" panose="05050102010706020507" pitchFamily="18" charset="2"/>
              </a:rPr>
              <a:t>identity element</a:t>
            </a:r>
            <a:r>
              <a:rPr lang="en-US" altLang="zh-TW" dirty="0">
                <a:sym typeface="Symbol" panose="05050102010706020507" pitchFamily="18" charset="2"/>
              </a:rPr>
              <a:t>) for </a:t>
            </a:r>
            <a:r>
              <a:rPr lang="en-US" altLang="zh-TW" i="1" dirty="0">
                <a:sym typeface="Symbol" panose="05050102010706020507" pitchFamily="18" charset="2"/>
              </a:rPr>
              <a:t>f</a:t>
            </a:r>
            <a:r>
              <a:rPr lang="en-US" altLang="zh-TW" dirty="0">
                <a:sym typeface="Symbol" panose="05050102010706020507" pitchFamily="18" charset="2"/>
              </a:rPr>
              <a:t>  if  </a:t>
            </a:r>
            <a:r>
              <a:rPr lang="en-US" altLang="zh-TW" i="1" dirty="0">
                <a:sym typeface="Symbol" panose="05050102010706020507" pitchFamily="18" charset="2"/>
              </a:rPr>
              <a:t>f </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x</a:t>
            </a:r>
            <a:r>
              <a:rPr lang="en-US" altLang="zh-TW" dirty="0">
                <a:sym typeface="Symbol" panose="05050102010706020507" pitchFamily="18" charset="2"/>
              </a:rPr>
              <a:t>)=</a:t>
            </a:r>
            <a:r>
              <a:rPr lang="en-US" altLang="zh-TW" i="1" dirty="0">
                <a:sym typeface="Symbol" panose="05050102010706020507" pitchFamily="18" charset="2"/>
              </a:rPr>
              <a:t>f </a:t>
            </a:r>
            <a:r>
              <a:rPr lang="en-US" altLang="zh-TW" dirty="0">
                <a:sym typeface="Symbol" panose="05050102010706020507" pitchFamily="18" charset="2"/>
              </a:rPr>
              <a:t>(</a:t>
            </a:r>
            <a:r>
              <a:rPr lang="en-US" altLang="zh-TW" i="1" dirty="0">
                <a:sym typeface="Symbol" panose="05050102010706020507" pitchFamily="18" charset="2"/>
              </a:rPr>
              <a:t>x</a:t>
            </a:r>
            <a:r>
              <a:rPr lang="en-US" altLang="zh-TW" dirty="0">
                <a:sym typeface="Symbol" panose="05050102010706020507" pitchFamily="18" charset="2"/>
              </a:rPr>
              <a:t>, </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for all </a:t>
            </a:r>
            <a:r>
              <a:rPr lang="en-US" altLang="zh-TW" i="1" dirty="0" err="1">
                <a:sym typeface="Symbol" panose="05050102010706020507" pitchFamily="18" charset="2"/>
              </a:rPr>
              <a:t>a</a:t>
            </a:r>
            <a:r>
              <a:rPr lang="en-US" altLang="zh-TW" dirty="0" err="1">
                <a:sym typeface="Symbol" panose="05050102010706020507" pitchFamily="18" charset="2"/>
              </a:rPr>
              <a:t></a:t>
            </a:r>
            <a:r>
              <a:rPr lang="en-US" altLang="zh-TW" i="1" dirty="0" err="1">
                <a:sym typeface="Symbol" panose="05050102010706020507" pitchFamily="18" charset="2"/>
              </a:rPr>
              <a:t>A</a:t>
            </a:r>
            <a:r>
              <a:rPr lang="en-US" altLang="zh-TW" dirty="0">
                <a:sym typeface="Symbol" panose="05050102010706020507" pitchFamily="18" charset="2"/>
              </a:rPr>
              <a:t>.</a:t>
            </a:r>
          </a:p>
          <a:p>
            <a:pPr>
              <a:defRPr/>
            </a:pPr>
            <a:endParaRPr lang="en-US" altLang="zh-TW" dirty="0"/>
          </a:p>
          <a:p>
            <a:pPr>
              <a:defRPr/>
            </a:pPr>
            <a:r>
              <a:rPr lang="en-US" altLang="zh-TW" b="1" dirty="0">
                <a:sym typeface="Symbol" panose="05050102010706020507" pitchFamily="18" charset="2"/>
              </a:rPr>
              <a:t>Example 5.34: </a:t>
            </a:r>
          </a:p>
          <a:p>
            <a:pPr marL="0" indent="0">
              <a:buFontTx/>
              <a:buNone/>
              <a:defRPr/>
            </a:pPr>
            <a:r>
              <a:rPr lang="en-US" altLang="zh-TW" b="1" dirty="0">
                <a:sym typeface="Symbol" panose="05050102010706020507" pitchFamily="18" charset="2"/>
              </a:rPr>
              <a:t>    </a:t>
            </a:r>
            <a:r>
              <a:rPr lang="en-US" altLang="zh-TW" dirty="0"/>
              <a:t>a) Consider the (closed) binary operation </a:t>
            </a:r>
            <a:r>
              <a:rPr lang="en-US" altLang="zh-TW" i="1" dirty="0"/>
              <a:t>f   </a:t>
            </a:r>
          </a:p>
          <a:p>
            <a:pPr marL="0" indent="0">
              <a:buFontTx/>
              <a:buNone/>
              <a:defRPr/>
            </a:pPr>
            <a:r>
              <a:rPr lang="en-US" altLang="zh-TW" i="1" dirty="0"/>
              <a:t>    </a:t>
            </a:r>
            <a:r>
              <a:rPr lang="en-US" altLang="zh-TW" dirty="0"/>
              <a:t>:</a:t>
            </a:r>
            <a:r>
              <a:rPr lang="en-US" altLang="zh-TW" b="1" dirty="0"/>
              <a:t>Z</a:t>
            </a:r>
            <a:r>
              <a:rPr lang="en-US" altLang="zh-TW" dirty="0">
                <a:sym typeface="Symbol" panose="05050102010706020507" pitchFamily="18" charset="2"/>
              </a:rPr>
              <a:t></a:t>
            </a:r>
            <a:r>
              <a:rPr lang="en-US" altLang="zh-TW" b="1" dirty="0">
                <a:sym typeface="Symbol" panose="05050102010706020507" pitchFamily="18" charset="2"/>
              </a:rPr>
              <a:t>Z</a:t>
            </a:r>
            <a:r>
              <a:rPr lang="en-US" altLang="zh-TW" dirty="0">
                <a:sym typeface="Symbol" panose="05050102010706020507" pitchFamily="18" charset="2"/>
              </a:rPr>
              <a:t></a:t>
            </a:r>
            <a:r>
              <a:rPr lang="en-US" altLang="zh-TW" b="1" dirty="0">
                <a:sym typeface="Symbol" panose="05050102010706020507" pitchFamily="18" charset="2"/>
              </a:rPr>
              <a:t>Z</a:t>
            </a:r>
            <a:r>
              <a:rPr lang="en-US" altLang="zh-TW" dirty="0">
                <a:sym typeface="Symbol" panose="05050102010706020507" pitchFamily="18" charset="2"/>
              </a:rPr>
              <a:t>, </a:t>
            </a:r>
            <a:r>
              <a:rPr lang="en-US" altLang="zh-TW" dirty="0"/>
              <a:t>where </a:t>
            </a:r>
            <a:r>
              <a:rPr lang="en-US" altLang="zh-TW" i="1" dirty="0">
                <a:sym typeface="Symbol" panose="05050102010706020507" pitchFamily="18" charset="2"/>
              </a:rPr>
              <a:t>f</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err="1">
                <a:sym typeface="Symbol" panose="05050102010706020507" pitchFamily="18" charset="2"/>
              </a:rPr>
              <a:t>a</a:t>
            </a:r>
            <a:r>
              <a:rPr lang="en-US" altLang="zh-TW" dirty="0" err="1">
                <a:sym typeface="Symbol" panose="05050102010706020507" pitchFamily="18" charset="2"/>
              </a:rPr>
              <a:t>+</a:t>
            </a:r>
            <a:r>
              <a:rPr lang="en-US" altLang="zh-TW" i="1" dirty="0" err="1">
                <a:sym typeface="Symbol" panose="05050102010706020507" pitchFamily="18" charset="2"/>
              </a:rPr>
              <a:t>b</a:t>
            </a:r>
            <a:r>
              <a:rPr lang="en-US" altLang="zh-TW" dirty="0">
                <a:sym typeface="Symbol" panose="05050102010706020507" pitchFamily="18" charset="2"/>
              </a:rPr>
              <a:t>.  Here the integer 0 </a:t>
            </a:r>
          </a:p>
          <a:p>
            <a:pPr marL="0" indent="0">
              <a:buFontTx/>
              <a:buNone/>
              <a:defRPr/>
            </a:pPr>
            <a:r>
              <a:rPr lang="en-US" altLang="zh-TW" dirty="0">
                <a:sym typeface="Symbol" panose="05050102010706020507" pitchFamily="18" charset="2"/>
              </a:rPr>
              <a:t>    is an identity since </a:t>
            </a:r>
            <a:r>
              <a:rPr lang="en-US" altLang="zh-TW" i="1" dirty="0">
                <a:sym typeface="Symbol" panose="05050102010706020507" pitchFamily="18" charset="2"/>
              </a:rPr>
              <a:t>f</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0)=</a:t>
            </a:r>
            <a:r>
              <a:rPr lang="en-US" altLang="zh-TW" i="1" dirty="0">
                <a:sym typeface="Symbol" panose="05050102010706020507" pitchFamily="18" charset="2"/>
              </a:rPr>
              <a:t>a</a:t>
            </a:r>
            <a:r>
              <a:rPr lang="en-US" altLang="zh-TW" dirty="0">
                <a:sym typeface="Symbol" panose="05050102010706020507" pitchFamily="18" charset="2"/>
              </a:rPr>
              <a:t>+0=0+</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f</a:t>
            </a:r>
            <a:r>
              <a:rPr lang="en-US" altLang="zh-TW" dirty="0">
                <a:sym typeface="Symbol" panose="05050102010706020507" pitchFamily="18" charset="2"/>
              </a:rPr>
              <a:t>(0, </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a:t>
            </a:r>
          </a:p>
          <a:p>
            <a:pPr marL="0" indent="0">
              <a:buFontTx/>
              <a:buNone/>
              <a:defRPr/>
            </a:pPr>
            <a:r>
              <a:rPr lang="en-US" altLang="zh-TW" dirty="0">
                <a:sym typeface="Symbol" panose="05050102010706020507" pitchFamily="18" charset="2"/>
              </a:rPr>
              <a:t>    for any integer </a:t>
            </a:r>
            <a:r>
              <a:rPr lang="en-US" altLang="zh-TW" i="1" dirty="0">
                <a:sym typeface="Symbol" panose="05050102010706020507" pitchFamily="18" charset="2"/>
              </a:rPr>
              <a:t>a.</a:t>
            </a:r>
            <a:endParaRPr lang="en-US" altLang="zh-TW" b="1" dirty="0">
              <a:sym typeface="Symbol" panose="05050102010706020507" pitchFamily="18" charset="2"/>
            </a:endParaRPr>
          </a:p>
          <a:p>
            <a:pPr>
              <a:defRPr/>
            </a:pPr>
            <a:endParaRPr lang="zh-TW" altLang="en-US" dirty="0"/>
          </a:p>
        </p:txBody>
      </p:sp>
      <p:sp>
        <p:nvSpPr>
          <p:cNvPr id="4" name="投影片編號版面配置區 3">
            <a:extLst>
              <a:ext uri="{FF2B5EF4-FFF2-40B4-BE49-F238E27FC236}">
                <a16:creationId xmlns:a16="http://schemas.microsoft.com/office/drawing/2014/main" id="{42AAE88D-4EAD-42B6-9B61-0A592784DA89}"/>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9CE0B6E9-5462-40E8-AE63-53B9850C8BDD}" type="slidenum">
              <a:rPr lang="zh-TW" altLang="en-US">
                <a:ea typeface="標楷體" panose="03000509000000000000" pitchFamily="65" charset="-120"/>
              </a:rPr>
              <a:pPr/>
              <a:t>43</a:t>
            </a:fld>
            <a:endParaRPr lang="en-US" altLang="zh-TW">
              <a:ea typeface="標楷體" panose="03000509000000000000" pitchFamily="65" charset="-12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標題 1">
            <a:extLst>
              <a:ext uri="{FF2B5EF4-FFF2-40B4-BE49-F238E27FC236}">
                <a16:creationId xmlns:a16="http://schemas.microsoft.com/office/drawing/2014/main" id="{B897532D-7B42-4A82-B1C7-19AF581484D4}"/>
              </a:ext>
            </a:extLst>
          </p:cNvPr>
          <p:cNvSpPr>
            <a:spLocks noGrp="1" noChangeArrowheads="1"/>
          </p:cNvSpPr>
          <p:nvPr>
            <p:ph type="title"/>
          </p:nvPr>
        </p:nvSpPr>
        <p:spPr/>
        <p:txBody>
          <a:bodyPr/>
          <a:lstStyle/>
          <a:p>
            <a:r>
              <a:rPr lang="en-US" altLang="zh-TW" sz="3200" dirty="0"/>
              <a:t>Identity (2/8)</a:t>
            </a:r>
            <a:endParaRPr lang="zh-TW" altLang="en-US" sz="3200" dirty="0"/>
          </a:p>
        </p:txBody>
      </p:sp>
      <p:sp>
        <p:nvSpPr>
          <p:cNvPr id="4" name="投影片編號版面配置區 3">
            <a:extLst>
              <a:ext uri="{FF2B5EF4-FFF2-40B4-BE49-F238E27FC236}">
                <a16:creationId xmlns:a16="http://schemas.microsoft.com/office/drawing/2014/main" id="{DBCC0AFE-FA77-4CF3-8CBF-880CBA33EDED}"/>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2901CE9B-8874-45C9-859E-B519BBC09000}" type="slidenum">
              <a:rPr lang="zh-TW" altLang="en-US">
                <a:ea typeface="標楷體" panose="03000509000000000000" pitchFamily="65" charset="-120"/>
              </a:rPr>
              <a:pPr/>
              <a:t>44</a:t>
            </a:fld>
            <a:endParaRPr lang="en-US" altLang="zh-TW">
              <a:ea typeface="標楷體" panose="03000509000000000000" pitchFamily="65" charset="-120"/>
            </a:endParaRPr>
          </a:p>
        </p:txBody>
      </p:sp>
      <mc:AlternateContent xmlns:mc="http://schemas.openxmlformats.org/markup-compatibility/2006">
        <mc:Choice xmlns:a14="http://schemas.microsoft.com/office/drawing/2010/main" Requires="a14">
          <p:sp>
            <p:nvSpPr>
              <p:cNvPr id="2" name="內容版面配置區 1">
                <a:extLst>
                  <a:ext uri="{FF2B5EF4-FFF2-40B4-BE49-F238E27FC236}">
                    <a16:creationId xmlns:a16="http://schemas.microsoft.com/office/drawing/2014/main" id="{323B99EF-192B-4DE8-A7F9-83A7F62EECC9}"/>
                  </a:ext>
                </a:extLst>
              </p:cNvPr>
              <p:cNvSpPr>
                <a:spLocks noGrp="1"/>
              </p:cNvSpPr>
              <p:nvPr>
                <p:ph idx="1"/>
              </p:nvPr>
            </p:nvSpPr>
            <p:spPr>
              <a:xfrm>
                <a:off x="457200" y="1125538"/>
                <a:ext cx="8867328" cy="5000625"/>
              </a:xfrm>
            </p:spPr>
            <p:txBody>
              <a:bodyPr/>
              <a:lstStyle/>
              <a:p>
                <a:r>
                  <a:rPr lang="en-US" altLang="zh-TW" b="1" dirty="0">
                    <a:sym typeface="Symbol" panose="05050102010706020507" pitchFamily="18" charset="2"/>
                  </a:rPr>
                  <a:t>Example 5.34 (cont.):</a:t>
                </a:r>
              </a:p>
              <a:p>
                <a:pPr marL="0" indent="0" algn="l">
                  <a:buNone/>
                </a:pPr>
                <a:r>
                  <a:rPr lang="en-US" altLang="zh-TW" baseline="0" dirty="0"/>
                  <a:t>    </a:t>
                </a:r>
                <a:r>
                  <a:rPr lang="en-US" altLang="zh-TW" b="0" i="0" u="none" strike="noStrike" dirty="0">
                    <a:solidFill>
                      <a:srgbClr val="000000"/>
                    </a:solidFill>
                    <a:effectLst/>
                  </a:rPr>
                  <a:t>b) We find that there is no identity for the function  </a:t>
                </a:r>
              </a:p>
              <a:p>
                <a:pPr marL="0" indent="0" algn="l">
                  <a:buNone/>
                </a:pPr>
                <a:r>
                  <a:rPr lang="en-US" altLang="zh-TW" dirty="0">
                    <a:solidFill>
                      <a:srgbClr val="000000"/>
                    </a:solidFill>
                  </a:rPr>
                  <a:t>    </a:t>
                </a:r>
                <a:r>
                  <a:rPr lang="en-US" altLang="zh-TW" b="0" i="0" u="none" strike="noStrike" dirty="0">
                    <a:solidFill>
                      <a:srgbClr val="000000"/>
                    </a:solidFill>
                    <a:effectLst/>
                  </a:rPr>
                  <a:t>in part (a) of Example 5.29. For if f had an identity  </a:t>
                </a:r>
              </a:p>
              <a:p>
                <a:pPr marL="0" indent="0" algn="l">
                  <a:buNone/>
                </a:pPr>
                <a:r>
                  <a:rPr lang="en-US" altLang="zh-TW" dirty="0">
                    <a:solidFill>
                      <a:srgbClr val="000000"/>
                    </a:solidFill>
                  </a:rPr>
                  <a:t>    </a:t>
                </a:r>
                <a:r>
                  <a:rPr lang="en-US" altLang="zh-TW" b="0" u="none" strike="noStrike" dirty="0">
                    <a:solidFill>
                      <a:srgbClr val="000000"/>
                    </a:solidFill>
                    <a:effectLst/>
                  </a:rPr>
                  <a:t>x</a:t>
                </a:r>
                <a:r>
                  <a:rPr lang="en-US" altLang="zh-TW" b="0" i="0" u="none" strike="noStrike" dirty="0">
                    <a:solidFill>
                      <a:srgbClr val="000000"/>
                    </a:solidFill>
                    <a:effectLst/>
                  </a:rPr>
                  <a:t>, then for any a </a:t>
                </a:r>
                <a14:m>
                  <m:oMath xmlns:m="http://schemas.openxmlformats.org/officeDocument/2006/math">
                    <m:r>
                      <a:rPr lang="en-US" altLang="zh-TW" b="0" i="1" u="none" strike="noStrike" smtClean="0">
                        <a:solidFill>
                          <a:srgbClr val="000000"/>
                        </a:solidFill>
                        <a:effectLst/>
                        <a:latin typeface="Cambria Math" panose="02040503050406030204" pitchFamily="18" charset="0"/>
                        <a:ea typeface="Cambria Math" panose="02040503050406030204" pitchFamily="18" charset="0"/>
                      </a:rPr>
                      <m:t>∈</m:t>
                    </m:r>
                  </m:oMath>
                </a14:m>
                <a:r>
                  <a:rPr lang="en-US" altLang="zh-TW" b="0" i="0" u="none" strike="noStrike" dirty="0">
                    <a:solidFill>
                      <a:srgbClr val="000000"/>
                    </a:solidFill>
                    <a:effectLst/>
                  </a:rPr>
                  <a:t> </a:t>
                </a:r>
                <a:r>
                  <a:rPr lang="en-US" altLang="zh-TW" b="1" i="0" u="none" strike="noStrike" dirty="0">
                    <a:solidFill>
                      <a:srgbClr val="000000"/>
                    </a:solidFill>
                    <a:effectLst/>
                  </a:rPr>
                  <a:t>Z</a:t>
                </a:r>
                <a:r>
                  <a:rPr lang="en-US" altLang="zh-TW" b="0" i="0" u="none" strike="noStrike" dirty="0">
                    <a:solidFill>
                      <a:srgbClr val="000000"/>
                    </a:solidFill>
                    <a:effectLst/>
                  </a:rPr>
                  <a:t>, f(</a:t>
                </a:r>
                <a:r>
                  <a:rPr lang="en-US" altLang="zh-TW" b="0" i="0" u="none" strike="noStrike" dirty="0" err="1">
                    <a:solidFill>
                      <a:srgbClr val="000000"/>
                    </a:solidFill>
                    <a:effectLst/>
                  </a:rPr>
                  <a:t>a,x</a:t>
                </a:r>
                <a:r>
                  <a:rPr lang="en-US" altLang="zh-TW" b="0" i="0" u="none" strike="noStrike" dirty="0">
                    <a:solidFill>
                      <a:srgbClr val="000000"/>
                    </a:solidFill>
                    <a:effectLst/>
                  </a:rPr>
                  <a:t>) = a </a:t>
                </a:r>
                <a14:m>
                  <m:oMath xmlns:m="http://schemas.openxmlformats.org/officeDocument/2006/math">
                    <m:r>
                      <a:rPr lang="en-US" altLang="zh-TW" b="0" i="1" u="none" strike="noStrike" smtClean="0">
                        <a:solidFill>
                          <a:srgbClr val="000000"/>
                        </a:solidFill>
                        <a:effectLst/>
                        <a:latin typeface="Cambria Math" panose="02040503050406030204" pitchFamily="18" charset="0"/>
                        <a:ea typeface="Cambria Math" panose="02040503050406030204" pitchFamily="18" charset="0"/>
                      </a:rPr>
                      <m:t>⇒</m:t>
                    </m:r>
                  </m:oMath>
                </a14:m>
                <a:r>
                  <a:rPr lang="en-US" altLang="zh-TW" b="0" i="0" u="none" strike="noStrike" dirty="0">
                    <a:solidFill>
                      <a:srgbClr val="000000"/>
                    </a:solidFill>
                    <a:effectLst/>
                  </a:rPr>
                  <a:t> a - x = a </a:t>
                </a:r>
                <a14:m>
                  <m:oMath xmlns:m="http://schemas.openxmlformats.org/officeDocument/2006/math">
                    <m:r>
                      <a:rPr lang="en-US" altLang="zh-TW" b="0" i="1" u="none" strike="noStrike" smtClean="0">
                        <a:solidFill>
                          <a:srgbClr val="000000"/>
                        </a:solidFill>
                        <a:effectLst/>
                        <a:latin typeface="Cambria Math" panose="02040503050406030204" pitchFamily="18" charset="0"/>
                        <a:ea typeface="Cambria Math" panose="02040503050406030204" pitchFamily="18" charset="0"/>
                      </a:rPr>
                      <m:t>⇒</m:t>
                    </m:r>
                  </m:oMath>
                </a14:m>
                <a:r>
                  <a:rPr lang="en-US" altLang="zh-TW" b="0" i="0" u="none" strike="noStrike" dirty="0">
                    <a:solidFill>
                      <a:srgbClr val="000000"/>
                    </a:solidFill>
                    <a:effectLst/>
                  </a:rPr>
                  <a:t> x = 0.    </a:t>
                </a:r>
              </a:p>
              <a:p>
                <a:pPr marL="0" indent="0" algn="l">
                  <a:buNone/>
                </a:pPr>
                <a:r>
                  <a:rPr lang="en-US" altLang="zh-TW" dirty="0">
                    <a:solidFill>
                      <a:srgbClr val="000000"/>
                    </a:solidFill>
                  </a:rPr>
                  <a:t>    </a:t>
                </a:r>
                <a:r>
                  <a:rPr lang="en-US" altLang="zh-TW" b="0" i="0" u="none" strike="noStrike" dirty="0">
                    <a:solidFill>
                      <a:srgbClr val="000000"/>
                    </a:solidFill>
                    <a:effectLst/>
                  </a:rPr>
                  <a:t>But then f(</a:t>
                </a:r>
                <a:r>
                  <a:rPr lang="en-US" altLang="zh-TW" b="0" i="0" u="none" strike="noStrike" dirty="0" err="1">
                    <a:solidFill>
                      <a:srgbClr val="000000"/>
                    </a:solidFill>
                    <a:effectLst/>
                  </a:rPr>
                  <a:t>x,a</a:t>
                </a:r>
                <a:r>
                  <a:rPr lang="en-US" altLang="zh-TW" b="0" i="0" u="none" strike="noStrike" dirty="0">
                    <a:solidFill>
                      <a:srgbClr val="000000"/>
                    </a:solidFill>
                    <a:effectLst/>
                  </a:rPr>
                  <a:t>) = f(0,a) = 0 – a</a:t>
                </a:r>
                <a14:m>
                  <m:oMath xmlns:m="http://schemas.openxmlformats.org/officeDocument/2006/math">
                    <m:r>
                      <a:rPr lang="en-US" altLang="zh-TW" b="0" i="0" u="none" strike="noStrike" smtClean="0">
                        <a:solidFill>
                          <a:srgbClr val="000000"/>
                        </a:solidFill>
                        <a:effectLst/>
                        <a:latin typeface="Cambria Math" panose="02040503050406030204" pitchFamily="18" charset="0"/>
                        <a:ea typeface="Cambria Math" panose="02040503050406030204" pitchFamily="18" charset="0"/>
                      </a:rPr>
                      <m:t> </m:t>
                    </m:r>
                    <m:r>
                      <a:rPr lang="en-US" altLang="zh-TW" b="0" i="1" u="none" strike="noStrike" smtClean="0">
                        <a:solidFill>
                          <a:srgbClr val="000000"/>
                        </a:solidFill>
                        <a:effectLst/>
                        <a:latin typeface="Cambria Math" panose="02040503050406030204" pitchFamily="18" charset="0"/>
                        <a:ea typeface="Cambria Math" panose="02040503050406030204" pitchFamily="18" charset="0"/>
                      </a:rPr>
                      <m:t>≠</m:t>
                    </m:r>
                  </m:oMath>
                </a14:m>
                <a:r>
                  <a:rPr lang="en-US" altLang="zh-TW" b="0" i="0" u="none" strike="noStrike" dirty="0">
                    <a:solidFill>
                      <a:srgbClr val="000000"/>
                    </a:solidFill>
                    <a:effectLst/>
                  </a:rPr>
                  <a:t> a, unless a = 0. </a:t>
                </a:r>
              </a:p>
              <a:p>
                <a:pPr marL="0" indent="0" algn="l">
                  <a:buNone/>
                </a:pPr>
                <a:r>
                  <a:rPr lang="en-US" altLang="zh-TW" dirty="0">
                    <a:solidFill>
                      <a:srgbClr val="000000"/>
                    </a:solidFill>
                  </a:rPr>
                  <a:t>    </a:t>
                </a:r>
                <a:r>
                  <a:rPr lang="en-US" altLang="zh-TW" b="0" i="0" u="none" strike="noStrike" dirty="0">
                    <a:solidFill>
                      <a:srgbClr val="000000"/>
                    </a:solidFill>
                    <a:effectLst/>
                  </a:rPr>
                  <a:t>c) Let A = {1, 2, 3, 4, 5, 6, 7), and let g: A</a:t>
                </a:r>
                <a14:m>
                  <m:oMath xmlns:m="http://schemas.openxmlformats.org/officeDocument/2006/math">
                    <m:r>
                      <a:rPr lang="en-US" altLang="zh-TW" b="0" i="0" u="none" strike="noStrike" smtClean="0">
                        <a:solidFill>
                          <a:srgbClr val="000000"/>
                        </a:solidFill>
                        <a:effectLst/>
                        <a:latin typeface="Cambria Math" panose="02040503050406030204" pitchFamily="18" charset="0"/>
                        <a:ea typeface="Cambria Math" panose="02040503050406030204" pitchFamily="18" charset="0"/>
                      </a:rPr>
                      <m:t> </m:t>
                    </m:r>
                    <m:r>
                      <a:rPr lang="en-US" altLang="zh-TW" b="0" i="1" u="none" strike="noStrike" smtClean="0">
                        <a:solidFill>
                          <a:srgbClr val="000000"/>
                        </a:solidFill>
                        <a:effectLst/>
                        <a:latin typeface="Cambria Math" panose="02040503050406030204" pitchFamily="18" charset="0"/>
                        <a:ea typeface="Cambria Math" panose="02040503050406030204" pitchFamily="18" charset="0"/>
                      </a:rPr>
                      <m:t>×</m:t>
                    </m:r>
                  </m:oMath>
                </a14:m>
                <a:r>
                  <a:rPr lang="en-US" altLang="zh-TW" b="0" i="0" u="none" strike="noStrike" dirty="0">
                    <a:solidFill>
                      <a:srgbClr val="000000"/>
                    </a:solidFill>
                    <a:effectLst/>
                  </a:rPr>
                  <a:t> A</a:t>
                </a:r>
                <a14:m>
                  <m:oMath xmlns:m="http://schemas.openxmlformats.org/officeDocument/2006/math">
                    <m:r>
                      <a:rPr lang="en-US" altLang="zh-TW" b="0" i="0" u="none" strike="noStrike" smtClean="0">
                        <a:solidFill>
                          <a:srgbClr val="000000"/>
                        </a:solidFill>
                        <a:effectLst/>
                        <a:latin typeface="Cambria Math" panose="02040503050406030204" pitchFamily="18" charset="0"/>
                        <a:ea typeface="Cambria Math" panose="02040503050406030204" pitchFamily="18" charset="0"/>
                      </a:rPr>
                      <m:t> </m:t>
                    </m:r>
                    <m:r>
                      <a:rPr lang="en-US" altLang="zh-TW" b="0" i="1" u="none" strike="noStrike" smtClean="0">
                        <a:solidFill>
                          <a:srgbClr val="000000"/>
                        </a:solidFill>
                        <a:effectLst/>
                        <a:latin typeface="Cambria Math" panose="02040503050406030204" pitchFamily="18" charset="0"/>
                        <a:ea typeface="Cambria Math" panose="02040503050406030204" pitchFamily="18" charset="0"/>
                      </a:rPr>
                      <m:t>→</m:t>
                    </m:r>
                  </m:oMath>
                </a14:m>
                <a:r>
                  <a:rPr lang="en-US" altLang="zh-TW" b="0" i="0" u="none" strike="noStrike" dirty="0">
                    <a:solidFill>
                      <a:srgbClr val="000000"/>
                    </a:solidFill>
                    <a:effectLst/>
                  </a:rPr>
                  <a:t> A  </a:t>
                </a:r>
              </a:p>
              <a:p>
                <a:pPr marL="0" indent="0" algn="l">
                  <a:buNone/>
                </a:pPr>
                <a:r>
                  <a:rPr lang="en-US" altLang="zh-TW" dirty="0">
                    <a:solidFill>
                      <a:srgbClr val="000000"/>
                    </a:solidFill>
                  </a:rPr>
                  <a:t>    </a:t>
                </a:r>
                <a:r>
                  <a:rPr lang="en-US" altLang="zh-TW" b="0" i="0" u="none" strike="noStrike" dirty="0">
                    <a:solidFill>
                      <a:srgbClr val="000000"/>
                    </a:solidFill>
                    <a:effectLst/>
                  </a:rPr>
                  <a:t>be the (closed) binary operation defined by g(a,  </a:t>
                </a:r>
              </a:p>
              <a:p>
                <a:pPr marL="0" indent="0" algn="l">
                  <a:buNone/>
                </a:pPr>
                <a:r>
                  <a:rPr lang="en-US" altLang="zh-TW" dirty="0">
                    <a:solidFill>
                      <a:srgbClr val="000000"/>
                    </a:solidFill>
                  </a:rPr>
                  <a:t>    </a:t>
                </a:r>
                <a:r>
                  <a:rPr lang="en-US" altLang="zh-TW" b="0" i="0" u="none" strike="noStrike" dirty="0">
                    <a:solidFill>
                      <a:srgbClr val="000000"/>
                    </a:solidFill>
                    <a:effectLst/>
                  </a:rPr>
                  <a:t>b) = min{</a:t>
                </a:r>
                <a:r>
                  <a:rPr lang="en-US" altLang="zh-TW" b="0" i="0" u="none" strike="noStrike" dirty="0" err="1">
                    <a:solidFill>
                      <a:srgbClr val="000000"/>
                    </a:solidFill>
                    <a:effectLst/>
                  </a:rPr>
                  <a:t>a,b</a:t>
                </a:r>
                <a:r>
                  <a:rPr lang="en-US" altLang="zh-TW" b="0" i="0" u="none" strike="noStrike" dirty="0">
                    <a:solidFill>
                      <a:srgbClr val="000000"/>
                    </a:solidFill>
                    <a:effectLst/>
                  </a:rPr>
                  <a:t>} that is, the minimum (or smaller) of  </a:t>
                </a:r>
              </a:p>
              <a:p>
                <a:pPr marL="0" indent="0" algn="l">
                  <a:buNone/>
                </a:pPr>
                <a:r>
                  <a:rPr lang="en-US" altLang="zh-TW" dirty="0">
                    <a:solidFill>
                      <a:srgbClr val="000000"/>
                    </a:solidFill>
                  </a:rPr>
                  <a:t>    </a:t>
                </a:r>
                <a:r>
                  <a:rPr lang="en-US" altLang="zh-TW" b="0" i="0" u="none" strike="noStrike" dirty="0">
                    <a:solidFill>
                      <a:srgbClr val="000000"/>
                    </a:solidFill>
                    <a:effectLst/>
                  </a:rPr>
                  <a:t>a, b. This binary operation is commutative and</a:t>
                </a:r>
                <a:endParaRPr lang="en-US" altLang="zh-TW" b="1" dirty="0">
                  <a:sym typeface="Symbol" panose="05050102010706020507" pitchFamily="18" charset="2"/>
                </a:endParaRPr>
              </a:p>
              <a:p>
                <a:endParaRPr lang="zh-TW" altLang="en-US" dirty="0"/>
              </a:p>
            </p:txBody>
          </p:sp>
        </mc:Choice>
        <mc:Fallback>
          <p:sp>
            <p:nvSpPr>
              <p:cNvPr id="2" name="內容版面配置區 1">
                <a:extLst>
                  <a:ext uri="{FF2B5EF4-FFF2-40B4-BE49-F238E27FC236}">
                    <a16:creationId xmlns:a16="http://schemas.microsoft.com/office/drawing/2014/main" id="{323B99EF-192B-4DE8-A7F9-83A7F62EECC9}"/>
                  </a:ext>
                </a:extLst>
              </p:cNvPr>
              <p:cNvSpPr>
                <a:spLocks noGrp="1" noRot="1" noChangeAspect="1" noMove="1" noResize="1" noEditPoints="1" noAdjustHandles="1" noChangeArrowheads="1" noChangeShapeType="1" noTextEdit="1"/>
              </p:cNvSpPr>
              <p:nvPr>
                <p:ph idx="1"/>
              </p:nvPr>
            </p:nvSpPr>
            <p:spPr>
              <a:xfrm>
                <a:off x="457200" y="1125538"/>
                <a:ext cx="8867328" cy="5000625"/>
              </a:xfrm>
              <a:blipFill>
                <a:blip r:embed="rId2"/>
                <a:stretch>
                  <a:fillRect l="-1237" t="-1341" r="-137"/>
                </a:stretch>
              </a:blipFill>
            </p:spPr>
            <p:txBody>
              <a:bodyPr/>
              <a:lstStyle/>
              <a:p>
                <a:r>
                  <a:rPr lang="zh-TW" altLang="en-US">
                    <a:noFill/>
                  </a:rPr>
                  <a:t> </a:t>
                </a:r>
              </a:p>
            </p:txBody>
          </p:sp>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734C60-B272-4A47-B03C-D5B8DA309520}"/>
              </a:ext>
            </a:extLst>
          </p:cNvPr>
          <p:cNvSpPr>
            <a:spLocks noGrp="1"/>
          </p:cNvSpPr>
          <p:nvPr>
            <p:ph type="title"/>
          </p:nvPr>
        </p:nvSpPr>
        <p:spPr/>
        <p:txBody>
          <a:bodyPr/>
          <a:lstStyle/>
          <a:p>
            <a:r>
              <a:rPr lang="en-US" altLang="zh-TW" sz="3200" dirty="0"/>
              <a:t>Identity (3/8)</a:t>
            </a:r>
            <a:endParaRPr lang="zh-TW" altLang="en-US" sz="3200"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2481B99-B8C9-4108-8F70-19FA355801C0}"/>
                  </a:ext>
                </a:extLst>
              </p:cNvPr>
              <p:cNvSpPr>
                <a:spLocks noGrp="1"/>
              </p:cNvSpPr>
              <p:nvPr>
                <p:ph idx="1"/>
              </p:nvPr>
            </p:nvSpPr>
            <p:spPr>
              <a:xfrm>
                <a:off x="457200" y="1124744"/>
                <a:ext cx="8229600" cy="5000625"/>
              </a:xfrm>
            </p:spPr>
            <p:txBody>
              <a:bodyPr/>
              <a:lstStyle/>
              <a:p>
                <a:r>
                  <a:rPr lang="en-US" altLang="zh-TW" b="1" dirty="0">
                    <a:sym typeface="Symbol" panose="05050102010706020507" pitchFamily="18" charset="2"/>
                  </a:rPr>
                  <a:t>Example 5.34 (cont.):</a:t>
                </a:r>
              </a:p>
              <a:p>
                <a:pPr marL="0" indent="0">
                  <a:buNone/>
                </a:pPr>
                <a:r>
                  <a:rPr lang="en-US" altLang="zh-TW" dirty="0">
                    <a:sym typeface="Symbol" panose="05050102010706020507" pitchFamily="18" charset="2"/>
                  </a:rPr>
                  <a:t>    associative, and for any </a:t>
                </a:r>
                <a14:m>
                  <m:oMath xmlns:m="http://schemas.openxmlformats.org/officeDocument/2006/math">
                    <m:r>
                      <a:rPr lang="en-US" altLang="zh-TW" b="0" i="1" smtClean="0">
                        <a:latin typeface="Cambria Math" panose="02040503050406030204" pitchFamily="18" charset="0"/>
                        <a:sym typeface="Symbol" panose="05050102010706020507" pitchFamily="18" charset="2"/>
                      </a:rPr>
                      <m:t>𝑎</m:t>
                    </m:r>
                    <m:r>
                      <a:rPr lang="en-US" altLang="zh-TW" i="1">
                        <a:latin typeface="Cambria Math" panose="02040503050406030204" pitchFamily="18" charset="0"/>
                        <a:ea typeface="Cambria Math" panose="02040503050406030204" pitchFamily="18" charset="0"/>
                        <a:sym typeface="Symbol" panose="05050102010706020507" pitchFamily="18" charset="2"/>
                      </a:rPr>
                      <m:t>∈</m:t>
                    </m:r>
                    <m:r>
                      <a:rPr lang="en-US" altLang="zh-TW" b="0" i="1" smtClean="0">
                        <a:latin typeface="Cambria Math" panose="02040503050406030204" pitchFamily="18" charset="0"/>
                        <a:ea typeface="Cambria Math" panose="02040503050406030204" pitchFamily="18" charset="0"/>
                        <a:sym typeface="Symbol" panose="05050102010706020507" pitchFamily="18" charset="2"/>
                      </a:rPr>
                      <m:t>𝐴</m:t>
                    </m:r>
                  </m:oMath>
                </a14:m>
                <a:r>
                  <a:rPr lang="en-US" altLang="zh-TW" dirty="0">
                    <a:sym typeface="Symbol" panose="05050102010706020507" pitchFamily="18" charset="2"/>
                  </a:rPr>
                  <a:t> we have g(a, 7) =  </a:t>
                </a:r>
              </a:p>
              <a:p>
                <a:pPr marL="0" indent="0">
                  <a:buNone/>
                </a:pPr>
                <a:r>
                  <a:rPr lang="en-US" altLang="zh-TW" dirty="0">
                    <a:sym typeface="Symbol" panose="05050102010706020507" pitchFamily="18" charset="2"/>
                  </a:rPr>
                  <a:t>    min{a, 7} = a = min{7, a} = g(7, a). So 7 is an  </a:t>
                </a:r>
              </a:p>
              <a:p>
                <a:pPr marL="0" indent="0">
                  <a:buNone/>
                </a:pPr>
                <a:r>
                  <a:rPr lang="en-US" altLang="zh-TW" dirty="0">
                    <a:sym typeface="Symbol" panose="05050102010706020507" pitchFamily="18" charset="2"/>
                  </a:rPr>
                  <a:t>    identity element for g.</a:t>
                </a:r>
              </a:p>
              <a:p>
                <a:endParaRPr lang="en-US" altLang="zh-TW" b="1" dirty="0">
                  <a:sym typeface="Symbol" panose="05050102010706020507" pitchFamily="18" charset="2"/>
                </a:endParaRPr>
              </a:p>
              <a:p>
                <a:endParaRPr lang="en-US" altLang="zh-TW" b="1" dirty="0">
                  <a:sym typeface="Symbol" panose="05050102010706020507" pitchFamily="18" charset="2"/>
                </a:endParaRPr>
              </a:p>
              <a:p>
                <a:endParaRPr lang="en-US" altLang="zh-TW" b="1" dirty="0">
                  <a:sym typeface="Symbol" panose="05050102010706020507" pitchFamily="18" charset="2"/>
                </a:endParaRPr>
              </a:p>
              <a:p>
                <a:pPr algn="l"/>
                <a:r>
                  <a:rPr lang="en-US" altLang="zh-TW" b="1" dirty="0"/>
                  <a:t>Theorem 5.4: </a:t>
                </a:r>
                <a:r>
                  <a:rPr lang="en-US" altLang="zh-TW" baseline="0" dirty="0">
                    <a:sym typeface="Symbol" panose="05050102010706020507" pitchFamily="18" charset="2"/>
                  </a:rPr>
                  <a:t>Let </a:t>
                </a:r>
                <a:r>
                  <a:rPr lang="en-US" altLang="zh-TW" i="1" baseline="0" dirty="0"/>
                  <a:t>f</a:t>
                </a:r>
                <a:r>
                  <a:rPr lang="en-US" altLang="zh-TW" baseline="0" dirty="0"/>
                  <a:t> :</a:t>
                </a:r>
                <a:r>
                  <a:rPr lang="en-US" altLang="zh-TW" i="1" baseline="0" dirty="0"/>
                  <a:t>A</a:t>
                </a:r>
                <a:r>
                  <a:rPr lang="en-US" altLang="zh-TW" baseline="0" dirty="0">
                    <a:sym typeface="Symbol" panose="05050102010706020507" pitchFamily="18" charset="2"/>
                  </a:rPr>
                  <a:t></a:t>
                </a:r>
                <a:r>
                  <a:rPr lang="en-US" altLang="zh-TW" i="1" baseline="0" dirty="0">
                    <a:sym typeface="Symbol" panose="05050102010706020507" pitchFamily="18" charset="2"/>
                  </a:rPr>
                  <a:t>A</a:t>
                </a:r>
                <a:r>
                  <a:rPr lang="en-US" altLang="zh-TW" baseline="0" dirty="0">
                    <a:sym typeface="Symbol" panose="05050102010706020507" pitchFamily="18" charset="2"/>
                  </a:rPr>
                  <a:t></a:t>
                </a:r>
                <a:r>
                  <a:rPr lang="en-US" altLang="zh-TW" i="1" baseline="0" dirty="0">
                    <a:sym typeface="Symbol" panose="05050102010706020507" pitchFamily="18" charset="2"/>
                  </a:rPr>
                  <a:t>B</a:t>
                </a:r>
                <a:r>
                  <a:rPr lang="en-US" altLang="zh-TW" baseline="0" dirty="0">
                    <a:sym typeface="Symbol" panose="05050102010706020507" pitchFamily="18" charset="2"/>
                  </a:rPr>
                  <a:t> be a binary operation. If </a:t>
                </a:r>
                <a:r>
                  <a:rPr lang="en-US" altLang="zh-TW" i="1" baseline="0" dirty="0">
                    <a:sym typeface="Symbol" panose="05050102010706020507" pitchFamily="18" charset="2"/>
                  </a:rPr>
                  <a:t>f </a:t>
                </a:r>
                <a:r>
                  <a:rPr lang="en-US" altLang="zh-TW" baseline="0" dirty="0">
                    <a:sym typeface="Symbol" panose="05050102010706020507" pitchFamily="18" charset="2"/>
                  </a:rPr>
                  <a:t>has a identity, then that identity is unique.</a:t>
                </a:r>
              </a:p>
              <a:p>
                <a:pPr algn="l"/>
                <a:endParaRPr lang="en-US" altLang="zh-TW" baseline="0" dirty="0">
                  <a:sym typeface="Symbol" panose="05050102010706020507" pitchFamily="18" charset="2"/>
                </a:endParaRPr>
              </a:p>
              <a:p>
                <a:endParaRPr lang="en-US" altLang="zh-TW" b="1" dirty="0">
                  <a:sym typeface="Symbol" panose="05050102010706020507" pitchFamily="18" charset="2"/>
                </a:endParaRPr>
              </a:p>
              <a:p>
                <a:endParaRPr lang="zh-TW" altLang="en-US" dirty="0"/>
              </a:p>
            </p:txBody>
          </p:sp>
        </mc:Choice>
        <mc:Fallback xmlns="">
          <p:sp>
            <p:nvSpPr>
              <p:cNvPr id="3" name="內容版面配置區 2">
                <a:extLst>
                  <a:ext uri="{FF2B5EF4-FFF2-40B4-BE49-F238E27FC236}">
                    <a16:creationId xmlns:a16="http://schemas.microsoft.com/office/drawing/2014/main" id="{72481B99-B8C9-4108-8F70-19FA355801C0}"/>
                  </a:ext>
                </a:extLst>
              </p:cNvPr>
              <p:cNvSpPr>
                <a:spLocks noGrp="1" noRot="1" noChangeAspect="1" noMove="1" noResize="1" noEditPoints="1" noAdjustHandles="1" noChangeArrowheads="1" noChangeShapeType="1" noTextEdit="1"/>
              </p:cNvSpPr>
              <p:nvPr>
                <p:ph idx="1"/>
              </p:nvPr>
            </p:nvSpPr>
            <p:spPr>
              <a:xfrm>
                <a:off x="457200" y="1124744"/>
                <a:ext cx="8229600" cy="5000625"/>
              </a:xfrm>
              <a:blipFill>
                <a:blip r:embed="rId3"/>
                <a:stretch>
                  <a:fillRect l="-1333" t="-1341" r="-2667" b="-256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8A61E574-DA12-4547-BD55-EB1DF720B66E}"/>
              </a:ext>
            </a:extLst>
          </p:cNvPr>
          <p:cNvSpPr>
            <a:spLocks noGrp="1"/>
          </p:cNvSpPr>
          <p:nvPr>
            <p:ph type="sldNum" sz="quarter" idx="12"/>
          </p:nvPr>
        </p:nvSpPr>
        <p:spPr/>
        <p:txBody>
          <a:bodyPr/>
          <a:lstStyle/>
          <a:p>
            <a:fld id="{06A11264-C369-428A-BDAA-6CC43C19334C}" type="slidenum">
              <a:rPr lang="zh-TW" altLang="en-US" smtClean="0"/>
              <a:pPr/>
              <a:t>45</a:t>
            </a:fld>
            <a:endParaRPr lang="en-US" altLang="zh-TW"/>
          </a:p>
        </p:txBody>
      </p:sp>
    </p:spTree>
    <p:extLst>
      <p:ext uri="{BB962C8B-B14F-4D97-AF65-F5344CB8AC3E}">
        <p14:creationId xmlns:p14="http://schemas.microsoft.com/office/powerpoint/2010/main" val="3127191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標題 1">
            <a:extLst>
              <a:ext uri="{FF2B5EF4-FFF2-40B4-BE49-F238E27FC236}">
                <a16:creationId xmlns:a16="http://schemas.microsoft.com/office/drawing/2014/main" id="{F52101BB-FEF6-42A6-973B-BC671121B65F}"/>
              </a:ext>
            </a:extLst>
          </p:cNvPr>
          <p:cNvSpPr>
            <a:spLocks noGrp="1" noChangeArrowheads="1"/>
          </p:cNvSpPr>
          <p:nvPr>
            <p:ph type="title"/>
          </p:nvPr>
        </p:nvSpPr>
        <p:spPr/>
        <p:txBody>
          <a:bodyPr/>
          <a:lstStyle/>
          <a:p>
            <a:r>
              <a:rPr lang="en-US" altLang="zh-TW" sz="3200" dirty="0"/>
              <a:t>Identity (4/8)</a:t>
            </a:r>
            <a:endParaRPr lang="zh-TW" altLang="en-US" sz="3200" dirty="0"/>
          </a:p>
        </p:txBody>
      </p:sp>
      <p:sp>
        <p:nvSpPr>
          <p:cNvPr id="3" name="內容版面配置區 2">
            <a:extLst>
              <a:ext uri="{FF2B5EF4-FFF2-40B4-BE49-F238E27FC236}">
                <a16:creationId xmlns:a16="http://schemas.microsoft.com/office/drawing/2014/main" id="{12C484A8-C9E3-4E7B-9F42-4491C6E13D97}"/>
              </a:ext>
            </a:extLst>
          </p:cNvPr>
          <p:cNvSpPr>
            <a:spLocks noGrp="1"/>
          </p:cNvSpPr>
          <p:nvPr>
            <p:ph idx="1"/>
          </p:nvPr>
        </p:nvSpPr>
        <p:spPr/>
        <p:txBody>
          <a:bodyPr/>
          <a:lstStyle/>
          <a:p>
            <a:pPr>
              <a:defRPr/>
            </a:pPr>
            <a:r>
              <a:rPr lang="en-US" altLang="zh-TW" b="1" dirty="0"/>
              <a:t>Theorem 5.4 (cont.): </a:t>
            </a:r>
          </a:p>
          <a:p>
            <a:pPr marL="0" indent="0">
              <a:buFontTx/>
              <a:buNone/>
              <a:defRPr/>
            </a:pPr>
            <a:r>
              <a:rPr lang="en-US" altLang="zh-TW" b="1" dirty="0">
                <a:sym typeface="Symbol" panose="05050102010706020507" pitchFamily="18" charset="2"/>
              </a:rPr>
              <a:t>    Proof: </a:t>
            </a:r>
            <a:r>
              <a:rPr lang="en-US" altLang="zh-TW" dirty="0">
                <a:sym typeface="Symbol" panose="05050102010706020507" pitchFamily="18" charset="2"/>
              </a:rPr>
              <a:t>If </a:t>
            </a:r>
            <a:r>
              <a:rPr lang="en-US" altLang="zh-TW" i="1" dirty="0">
                <a:sym typeface="Symbol" panose="05050102010706020507" pitchFamily="18" charset="2"/>
              </a:rPr>
              <a:t>f </a:t>
            </a:r>
            <a:r>
              <a:rPr lang="en-US" altLang="zh-TW" dirty="0">
                <a:sym typeface="Symbol" panose="05050102010706020507" pitchFamily="18" charset="2"/>
              </a:rPr>
              <a:t> has more than one identity, let  </a:t>
            </a:r>
          </a:p>
          <a:p>
            <a:pPr marL="0" indent="0">
              <a:buFontTx/>
              <a:buNone/>
              <a:defRPr/>
            </a:pPr>
            <a:r>
              <a:rPr lang="en-US" altLang="zh-TW" i="1" dirty="0">
                <a:sym typeface="Symbol" panose="05050102010706020507" pitchFamily="18" charset="2"/>
              </a:rPr>
              <a:t>    x</a:t>
            </a:r>
            <a:r>
              <a:rPr lang="en-US" altLang="zh-TW" baseline="-25000" dirty="0">
                <a:sym typeface="Symbol" panose="05050102010706020507" pitchFamily="18" charset="2"/>
              </a:rPr>
              <a:t>1</a:t>
            </a:r>
            <a:r>
              <a:rPr lang="en-US" altLang="zh-TW" i="1" dirty="0">
                <a:sym typeface="Symbol" panose="05050102010706020507" pitchFamily="18" charset="2"/>
              </a:rPr>
              <a:t>x</a:t>
            </a:r>
            <a:r>
              <a:rPr lang="en-US" altLang="zh-TW" baseline="-25000" dirty="0">
                <a:sym typeface="Symbol" panose="05050102010706020507" pitchFamily="18" charset="2"/>
              </a:rPr>
              <a:t>2</a:t>
            </a:r>
            <a:r>
              <a:rPr lang="en-US" altLang="zh-TW" dirty="0">
                <a:sym typeface="Symbol" panose="05050102010706020507" pitchFamily="18" charset="2"/>
              </a:rPr>
              <a:t></a:t>
            </a:r>
            <a:r>
              <a:rPr lang="en-US" altLang="zh-TW" i="1" dirty="0">
                <a:sym typeface="Symbol" panose="05050102010706020507" pitchFamily="18" charset="2"/>
              </a:rPr>
              <a:t>A </a:t>
            </a:r>
            <a:r>
              <a:rPr lang="en-US" altLang="zh-TW" dirty="0">
                <a:sym typeface="Symbol" panose="05050102010706020507" pitchFamily="18" charset="2"/>
              </a:rPr>
              <a:t>with </a:t>
            </a:r>
            <a:r>
              <a:rPr lang="en-US" altLang="zh-TW" i="1" dirty="0">
                <a:sym typeface="Symbol" panose="05050102010706020507" pitchFamily="18" charset="2"/>
              </a:rPr>
              <a:t>f </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x</a:t>
            </a:r>
            <a:r>
              <a:rPr lang="en-US" altLang="zh-TW" baseline="-25000" dirty="0">
                <a:sym typeface="Symbol" panose="05050102010706020507" pitchFamily="18" charset="2"/>
              </a:rPr>
              <a:t>1</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f </a:t>
            </a:r>
            <a:r>
              <a:rPr lang="en-US" altLang="zh-TW" dirty="0">
                <a:sym typeface="Symbol" panose="05050102010706020507" pitchFamily="18" charset="2"/>
              </a:rPr>
              <a:t>(</a:t>
            </a:r>
            <a:r>
              <a:rPr lang="en-US" altLang="zh-TW" i="1" dirty="0">
                <a:sym typeface="Symbol" panose="05050102010706020507" pitchFamily="18" charset="2"/>
              </a:rPr>
              <a:t>x</a:t>
            </a:r>
            <a:r>
              <a:rPr lang="en-US" altLang="zh-TW" baseline="-25000" dirty="0">
                <a:sym typeface="Symbol" panose="05050102010706020507" pitchFamily="18" charset="2"/>
              </a:rPr>
              <a:t>1</a:t>
            </a:r>
            <a:r>
              <a:rPr lang="en-US" altLang="zh-TW" dirty="0">
                <a:sym typeface="Symbol" panose="05050102010706020507" pitchFamily="18" charset="2"/>
              </a:rPr>
              <a:t>, </a:t>
            </a:r>
            <a:r>
              <a:rPr lang="en-US" altLang="zh-TW" i="1" dirty="0">
                <a:sym typeface="Symbol" panose="05050102010706020507" pitchFamily="18" charset="2"/>
              </a:rPr>
              <a:t>a</a:t>
            </a:r>
            <a:r>
              <a:rPr lang="en-US" altLang="zh-TW" dirty="0">
                <a:sym typeface="Symbol" panose="05050102010706020507" pitchFamily="18" charset="2"/>
              </a:rPr>
              <a:t>), for all </a:t>
            </a:r>
            <a:r>
              <a:rPr lang="en-US" altLang="zh-TW" i="1" dirty="0" err="1">
                <a:sym typeface="Symbol" panose="05050102010706020507" pitchFamily="18" charset="2"/>
              </a:rPr>
              <a:t>a</a:t>
            </a:r>
            <a:r>
              <a:rPr lang="en-US" altLang="zh-TW" dirty="0" err="1">
                <a:sym typeface="Symbol" panose="05050102010706020507" pitchFamily="18" charset="2"/>
              </a:rPr>
              <a:t></a:t>
            </a:r>
            <a:r>
              <a:rPr lang="en-US" altLang="zh-TW" i="1" dirty="0" err="1">
                <a:sym typeface="Symbol" panose="05050102010706020507" pitchFamily="18" charset="2"/>
              </a:rPr>
              <a:t>A</a:t>
            </a:r>
            <a:r>
              <a:rPr lang="en-US" altLang="zh-TW" dirty="0">
                <a:sym typeface="Symbol" panose="05050102010706020507" pitchFamily="18" charset="2"/>
              </a:rPr>
              <a:t>,  </a:t>
            </a:r>
          </a:p>
          <a:p>
            <a:pPr marL="0" indent="0">
              <a:buFontTx/>
              <a:buNone/>
              <a:defRPr/>
            </a:pPr>
            <a:r>
              <a:rPr lang="en-US" altLang="zh-TW" dirty="0">
                <a:sym typeface="Symbol" panose="05050102010706020507" pitchFamily="18" charset="2"/>
              </a:rPr>
              <a:t>    and </a:t>
            </a:r>
            <a:r>
              <a:rPr lang="en-US" altLang="zh-TW" i="1" dirty="0">
                <a:sym typeface="Symbol" panose="05050102010706020507" pitchFamily="18" charset="2"/>
              </a:rPr>
              <a:t>f </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x</a:t>
            </a:r>
            <a:r>
              <a:rPr lang="en-US" altLang="zh-TW" baseline="-25000" dirty="0">
                <a:sym typeface="Symbol" panose="05050102010706020507" pitchFamily="18" charset="2"/>
              </a:rPr>
              <a:t>2</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f </a:t>
            </a:r>
            <a:r>
              <a:rPr lang="en-US" altLang="zh-TW" dirty="0">
                <a:sym typeface="Symbol" panose="05050102010706020507" pitchFamily="18" charset="2"/>
              </a:rPr>
              <a:t>(</a:t>
            </a:r>
            <a:r>
              <a:rPr lang="en-US" altLang="zh-TW" i="1" dirty="0">
                <a:sym typeface="Symbol" panose="05050102010706020507" pitchFamily="18" charset="2"/>
              </a:rPr>
              <a:t>x</a:t>
            </a:r>
            <a:r>
              <a:rPr lang="en-US" altLang="zh-TW" baseline="-25000" dirty="0">
                <a:sym typeface="Symbol" panose="05050102010706020507" pitchFamily="18" charset="2"/>
              </a:rPr>
              <a:t>2</a:t>
            </a:r>
            <a:r>
              <a:rPr lang="en-US" altLang="zh-TW" dirty="0">
                <a:sym typeface="Symbol" panose="05050102010706020507" pitchFamily="18" charset="2"/>
              </a:rPr>
              <a:t>, </a:t>
            </a:r>
            <a:r>
              <a:rPr lang="en-US" altLang="zh-TW" i="1" dirty="0">
                <a:sym typeface="Symbol" panose="05050102010706020507" pitchFamily="18" charset="2"/>
              </a:rPr>
              <a:t>a</a:t>
            </a:r>
            <a:r>
              <a:rPr lang="en-US" altLang="zh-TW" dirty="0">
                <a:sym typeface="Symbol" panose="05050102010706020507" pitchFamily="18" charset="2"/>
              </a:rPr>
              <a:t>), for all </a:t>
            </a:r>
            <a:r>
              <a:rPr lang="en-US" altLang="zh-TW" i="1" dirty="0" err="1">
                <a:sym typeface="Symbol" panose="05050102010706020507" pitchFamily="18" charset="2"/>
              </a:rPr>
              <a:t>a</a:t>
            </a:r>
            <a:r>
              <a:rPr lang="en-US" altLang="zh-TW" dirty="0" err="1">
                <a:sym typeface="Symbol" panose="05050102010706020507" pitchFamily="18" charset="2"/>
              </a:rPr>
              <a:t></a:t>
            </a:r>
            <a:r>
              <a:rPr lang="en-US" altLang="zh-TW" i="1" dirty="0" err="1">
                <a:sym typeface="Symbol" panose="05050102010706020507" pitchFamily="18" charset="2"/>
              </a:rPr>
              <a:t>A</a:t>
            </a:r>
            <a:r>
              <a:rPr lang="en-US" altLang="zh-TW" dirty="0">
                <a:sym typeface="Symbol" panose="05050102010706020507" pitchFamily="18" charset="2"/>
              </a:rPr>
              <a:t>. </a:t>
            </a:r>
            <a:r>
              <a:rPr lang="en-US" altLang="zh-TW" dirty="0"/>
              <a:t>Consider  </a:t>
            </a:r>
          </a:p>
          <a:p>
            <a:pPr marL="0" indent="0">
              <a:buFontTx/>
              <a:buNone/>
              <a:defRPr/>
            </a:pPr>
            <a:r>
              <a:rPr lang="en-US" altLang="zh-TW" i="1" dirty="0">
                <a:sym typeface="Symbol" panose="05050102010706020507" pitchFamily="18" charset="2"/>
              </a:rPr>
              <a:t>    x</a:t>
            </a:r>
            <a:r>
              <a:rPr lang="en-US" altLang="zh-TW" baseline="-25000" dirty="0">
                <a:sym typeface="Symbol" panose="05050102010706020507" pitchFamily="18" charset="2"/>
              </a:rPr>
              <a:t>1</a:t>
            </a:r>
            <a:r>
              <a:rPr lang="en-US" altLang="zh-TW" dirty="0">
                <a:sym typeface="Symbol" panose="05050102010706020507" pitchFamily="18" charset="2"/>
              </a:rPr>
              <a:t> as an element of </a:t>
            </a:r>
            <a:r>
              <a:rPr lang="en-US" altLang="zh-TW" i="1" dirty="0">
                <a:sym typeface="Symbol" panose="05050102010706020507" pitchFamily="18" charset="2"/>
              </a:rPr>
              <a:t>A</a:t>
            </a:r>
            <a:r>
              <a:rPr lang="en-US" altLang="zh-TW" dirty="0">
                <a:sym typeface="Symbol" panose="05050102010706020507" pitchFamily="18" charset="2"/>
              </a:rPr>
              <a:t> and </a:t>
            </a:r>
            <a:r>
              <a:rPr lang="en-US" altLang="zh-TW" i="1" dirty="0">
                <a:sym typeface="Symbol" panose="05050102010706020507" pitchFamily="18" charset="2"/>
              </a:rPr>
              <a:t>x</a:t>
            </a:r>
            <a:r>
              <a:rPr lang="en-US" altLang="zh-TW" baseline="-25000" dirty="0">
                <a:sym typeface="Symbol" panose="05050102010706020507" pitchFamily="18" charset="2"/>
              </a:rPr>
              <a:t>2</a:t>
            </a:r>
            <a:r>
              <a:rPr lang="en-US" altLang="zh-TW" dirty="0">
                <a:sym typeface="Symbol" panose="05050102010706020507" pitchFamily="18" charset="2"/>
              </a:rPr>
              <a:t> as an identity.   </a:t>
            </a:r>
          </a:p>
          <a:p>
            <a:pPr marL="0" indent="0">
              <a:buFontTx/>
              <a:buNone/>
              <a:defRPr/>
            </a:pPr>
            <a:r>
              <a:rPr lang="en-US" altLang="zh-TW" dirty="0">
                <a:sym typeface="Symbol" panose="05050102010706020507" pitchFamily="18" charset="2"/>
              </a:rPr>
              <a:t>    Then </a:t>
            </a:r>
            <a:r>
              <a:rPr lang="en-US" altLang="zh-TW" i="1" dirty="0">
                <a:sym typeface="Symbol" panose="05050102010706020507" pitchFamily="18" charset="2"/>
              </a:rPr>
              <a:t>f </a:t>
            </a:r>
            <a:r>
              <a:rPr lang="en-US" altLang="zh-TW" dirty="0">
                <a:sym typeface="Symbol" panose="05050102010706020507" pitchFamily="18" charset="2"/>
              </a:rPr>
              <a:t>(</a:t>
            </a:r>
            <a:r>
              <a:rPr lang="en-US" altLang="zh-TW" i="1" dirty="0">
                <a:sym typeface="Symbol" panose="05050102010706020507" pitchFamily="18" charset="2"/>
              </a:rPr>
              <a:t>x</a:t>
            </a:r>
            <a:r>
              <a:rPr lang="en-US" altLang="zh-TW" baseline="-25000" dirty="0">
                <a:sym typeface="Symbol" panose="05050102010706020507" pitchFamily="18" charset="2"/>
              </a:rPr>
              <a:t>1</a:t>
            </a:r>
            <a:r>
              <a:rPr lang="en-US" altLang="zh-TW" dirty="0">
                <a:sym typeface="Symbol" panose="05050102010706020507" pitchFamily="18" charset="2"/>
              </a:rPr>
              <a:t>, </a:t>
            </a:r>
            <a:r>
              <a:rPr lang="en-US" altLang="zh-TW" i="1" dirty="0">
                <a:sym typeface="Symbol" panose="05050102010706020507" pitchFamily="18" charset="2"/>
              </a:rPr>
              <a:t>x</a:t>
            </a:r>
            <a:r>
              <a:rPr lang="en-US" altLang="zh-TW" baseline="-25000" dirty="0">
                <a:sym typeface="Symbol" panose="05050102010706020507" pitchFamily="18" charset="2"/>
              </a:rPr>
              <a:t>2</a:t>
            </a:r>
            <a:r>
              <a:rPr lang="en-US" altLang="zh-TW" dirty="0">
                <a:sym typeface="Symbol" panose="05050102010706020507" pitchFamily="18" charset="2"/>
              </a:rPr>
              <a:t>)=</a:t>
            </a:r>
            <a:r>
              <a:rPr lang="en-US" altLang="zh-TW" i="1" dirty="0">
                <a:sym typeface="Symbol" panose="05050102010706020507" pitchFamily="18" charset="2"/>
              </a:rPr>
              <a:t>x</a:t>
            </a:r>
            <a:r>
              <a:rPr lang="en-US" altLang="zh-TW" baseline="-25000" dirty="0">
                <a:sym typeface="Symbol" panose="05050102010706020507" pitchFamily="18" charset="2"/>
              </a:rPr>
              <a:t>1</a:t>
            </a:r>
            <a:r>
              <a:rPr lang="en-US" altLang="zh-TW" dirty="0">
                <a:sym typeface="Symbol" panose="05050102010706020507" pitchFamily="18" charset="2"/>
              </a:rPr>
              <a:t>. Now reverse the roles of </a:t>
            </a:r>
            <a:r>
              <a:rPr lang="en-US" altLang="zh-TW" i="1" dirty="0">
                <a:sym typeface="Symbol" panose="05050102010706020507" pitchFamily="18" charset="2"/>
              </a:rPr>
              <a:t>x</a:t>
            </a:r>
            <a:r>
              <a:rPr lang="en-US" altLang="zh-TW" baseline="-25000" dirty="0">
                <a:sym typeface="Symbol" panose="05050102010706020507" pitchFamily="18" charset="2"/>
              </a:rPr>
              <a:t>1</a:t>
            </a:r>
            <a:r>
              <a:rPr lang="en-US" altLang="zh-TW" dirty="0">
                <a:sym typeface="Symbol" panose="05050102010706020507" pitchFamily="18" charset="2"/>
              </a:rPr>
              <a:t>  </a:t>
            </a:r>
          </a:p>
          <a:p>
            <a:pPr marL="0" indent="0">
              <a:buFontTx/>
              <a:buNone/>
              <a:defRPr/>
            </a:pPr>
            <a:r>
              <a:rPr lang="en-US" altLang="zh-TW" dirty="0">
                <a:sym typeface="Symbol" panose="05050102010706020507" pitchFamily="18" charset="2"/>
              </a:rPr>
              <a:t>    and </a:t>
            </a:r>
            <a:r>
              <a:rPr lang="en-US" altLang="zh-TW" i="1" dirty="0">
                <a:sym typeface="Symbol" panose="05050102010706020507" pitchFamily="18" charset="2"/>
              </a:rPr>
              <a:t>x</a:t>
            </a:r>
            <a:r>
              <a:rPr lang="en-US" altLang="zh-TW" baseline="-25000" dirty="0">
                <a:sym typeface="Symbol" panose="05050102010706020507" pitchFamily="18" charset="2"/>
              </a:rPr>
              <a:t>2</a:t>
            </a:r>
            <a:r>
              <a:rPr lang="en-US" altLang="zh-TW" dirty="0">
                <a:cs typeface="Times New Roman" panose="02020603050405020304" pitchFamily="18" charset="0"/>
                <a:sym typeface="Symbol" panose="05050102010706020507" pitchFamily="18" charset="2"/>
              </a:rPr>
              <a:t>—that is, consider </a:t>
            </a:r>
            <a:r>
              <a:rPr lang="en-US" altLang="zh-TW" i="1" dirty="0">
                <a:sym typeface="Symbol" panose="05050102010706020507" pitchFamily="18" charset="2"/>
              </a:rPr>
              <a:t>x</a:t>
            </a:r>
            <a:r>
              <a:rPr lang="en-US" altLang="zh-TW" baseline="-25000" dirty="0">
                <a:sym typeface="Symbol" panose="05050102010706020507" pitchFamily="18" charset="2"/>
              </a:rPr>
              <a:t>2</a:t>
            </a:r>
            <a:r>
              <a:rPr lang="en-US" altLang="zh-TW" dirty="0">
                <a:sym typeface="Symbol" panose="05050102010706020507" pitchFamily="18" charset="2"/>
              </a:rPr>
              <a:t> as an element of </a:t>
            </a:r>
            <a:r>
              <a:rPr lang="en-US" altLang="zh-TW" i="1" dirty="0">
                <a:sym typeface="Symbol" panose="05050102010706020507" pitchFamily="18" charset="2"/>
              </a:rPr>
              <a:t>A</a:t>
            </a:r>
            <a:r>
              <a:rPr lang="en-US" altLang="zh-TW" dirty="0">
                <a:sym typeface="Symbol" panose="05050102010706020507" pitchFamily="18" charset="2"/>
              </a:rPr>
              <a:t> </a:t>
            </a:r>
          </a:p>
          <a:p>
            <a:pPr marL="0" indent="0">
              <a:buFontTx/>
              <a:buNone/>
              <a:defRPr/>
            </a:pPr>
            <a:r>
              <a:rPr lang="en-US" altLang="zh-TW" dirty="0">
                <a:sym typeface="Symbol" panose="05050102010706020507" pitchFamily="18" charset="2"/>
              </a:rPr>
              <a:t>    and </a:t>
            </a:r>
            <a:r>
              <a:rPr lang="en-US" altLang="zh-TW" i="1" dirty="0">
                <a:sym typeface="Symbol" panose="05050102010706020507" pitchFamily="18" charset="2"/>
              </a:rPr>
              <a:t>x</a:t>
            </a:r>
            <a:r>
              <a:rPr lang="en-US" altLang="zh-TW" baseline="-25000" dirty="0">
                <a:sym typeface="Symbol" panose="05050102010706020507" pitchFamily="18" charset="2"/>
              </a:rPr>
              <a:t>1</a:t>
            </a:r>
            <a:r>
              <a:rPr lang="en-US" altLang="zh-TW" dirty="0">
                <a:sym typeface="Symbol" panose="05050102010706020507" pitchFamily="18" charset="2"/>
              </a:rPr>
              <a:t> as an identity. We find that </a:t>
            </a:r>
            <a:r>
              <a:rPr lang="en-US" altLang="zh-TW" i="1" dirty="0">
                <a:sym typeface="Symbol" panose="05050102010706020507" pitchFamily="18" charset="2"/>
              </a:rPr>
              <a:t>f </a:t>
            </a:r>
            <a:r>
              <a:rPr lang="en-US" altLang="zh-TW" dirty="0">
                <a:sym typeface="Symbol" panose="05050102010706020507" pitchFamily="18" charset="2"/>
              </a:rPr>
              <a:t>(</a:t>
            </a:r>
            <a:r>
              <a:rPr lang="en-US" altLang="zh-TW" i="1" dirty="0">
                <a:sym typeface="Symbol" panose="05050102010706020507" pitchFamily="18" charset="2"/>
              </a:rPr>
              <a:t>x</a:t>
            </a:r>
            <a:r>
              <a:rPr lang="en-US" altLang="zh-TW" baseline="-25000" dirty="0">
                <a:sym typeface="Symbol" panose="05050102010706020507" pitchFamily="18" charset="2"/>
              </a:rPr>
              <a:t>1</a:t>
            </a:r>
            <a:r>
              <a:rPr lang="en-US" altLang="zh-TW" dirty="0">
                <a:sym typeface="Symbol" panose="05050102010706020507" pitchFamily="18" charset="2"/>
              </a:rPr>
              <a:t>,  </a:t>
            </a:r>
            <a:r>
              <a:rPr lang="en-US" altLang="zh-TW" i="1" dirty="0">
                <a:sym typeface="Symbol" panose="05050102010706020507" pitchFamily="18" charset="2"/>
              </a:rPr>
              <a:t>x</a:t>
            </a:r>
            <a:r>
              <a:rPr lang="en-US" altLang="zh-TW" baseline="-25000" dirty="0">
                <a:sym typeface="Symbol" panose="05050102010706020507" pitchFamily="18" charset="2"/>
              </a:rPr>
              <a:t>2</a:t>
            </a:r>
            <a:r>
              <a:rPr lang="en-US" altLang="zh-TW" dirty="0">
                <a:sym typeface="Symbol" panose="05050102010706020507" pitchFamily="18" charset="2"/>
              </a:rPr>
              <a:t>)=</a:t>
            </a:r>
            <a:r>
              <a:rPr lang="en-US" altLang="zh-TW" i="1" dirty="0">
                <a:sym typeface="Symbol" panose="05050102010706020507" pitchFamily="18" charset="2"/>
              </a:rPr>
              <a:t>x</a:t>
            </a:r>
            <a:r>
              <a:rPr lang="en-US" altLang="zh-TW" baseline="-25000" dirty="0">
                <a:sym typeface="Symbol" panose="05050102010706020507" pitchFamily="18" charset="2"/>
              </a:rPr>
              <a:t>2</a:t>
            </a:r>
            <a:r>
              <a:rPr lang="en-US" altLang="zh-TW" dirty="0">
                <a:sym typeface="Symbol" panose="05050102010706020507" pitchFamily="18" charset="2"/>
              </a:rPr>
              <a:t>.  </a:t>
            </a:r>
          </a:p>
          <a:p>
            <a:pPr marL="0" indent="0">
              <a:buFontTx/>
              <a:buNone/>
              <a:defRPr/>
            </a:pPr>
            <a:r>
              <a:rPr lang="en-US" altLang="zh-TW" dirty="0">
                <a:sym typeface="Symbol" panose="05050102010706020507" pitchFamily="18" charset="2"/>
              </a:rPr>
              <a:t>    Consequently, </a:t>
            </a:r>
            <a:r>
              <a:rPr lang="en-US" altLang="zh-TW" i="1" dirty="0">
                <a:sym typeface="Symbol" panose="05050102010706020507" pitchFamily="18" charset="2"/>
              </a:rPr>
              <a:t>x</a:t>
            </a:r>
            <a:r>
              <a:rPr lang="en-US" altLang="zh-TW" baseline="-25000" dirty="0">
                <a:sym typeface="Symbol" panose="05050102010706020507" pitchFamily="18" charset="2"/>
              </a:rPr>
              <a:t>1</a:t>
            </a:r>
            <a:r>
              <a:rPr lang="en-US" altLang="zh-TW" dirty="0">
                <a:sym typeface="Symbol" panose="05050102010706020507" pitchFamily="18" charset="2"/>
              </a:rPr>
              <a:t>= </a:t>
            </a:r>
            <a:r>
              <a:rPr lang="en-US" altLang="zh-TW" i="1" dirty="0">
                <a:sym typeface="Symbol" panose="05050102010706020507" pitchFamily="18" charset="2"/>
              </a:rPr>
              <a:t>x</a:t>
            </a:r>
            <a:r>
              <a:rPr lang="en-US" altLang="zh-TW" baseline="-25000" dirty="0">
                <a:sym typeface="Symbol" panose="05050102010706020507" pitchFamily="18" charset="2"/>
              </a:rPr>
              <a:t>2</a:t>
            </a:r>
            <a:r>
              <a:rPr lang="en-US" altLang="zh-TW" dirty="0">
                <a:sym typeface="Symbol" panose="05050102010706020507" pitchFamily="18" charset="2"/>
              </a:rPr>
              <a:t>, and </a:t>
            </a:r>
            <a:r>
              <a:rPr lang="en-US" altLang="zh-TW" i="1" dirty="0">
                <a:sym typeface="Symbol" panose="05050102010706020507" pitchFamily="18" charset="2"/>
              </a:rPr>
              <a:t>f </a:t>
            </a:r>
            <a:r>
              <a:rPr lang="en-US" altLang="zh-TW" dirty="0">
                <a:sym typeface="Symbol" panose="05050102010706020507" pitchFamily="18" charset="2"/>
              </a:rPr>
              <a:t> has at most one  </a:t>
            </a:r>
          </a:p>
          <a:p>
            <a:pPr marL="0" indent="0">
              <a:buFontTx/>
              <a:buNone/>
              <a:defRPr/>
            </a:pPr>
            <a:r>
              <a:rPr lang="en-US" altLang="zh-TW" dirty="0">
                <a:sym typeface="Symbol" panose="05050102010706020507" pitchFamily="18" charset="2"/>
              </a:rPr>
              <a:t>    identity.</a:t>
            </a:r>
          </a:p>
          <a:p>
            <a:pPr>
              <a:defRPr/>
            </a:pPr>
            <a:endParaRPr lang="zh-TW" altLang="en-US" dirty="0"/>
          </a:p>
        </p:txBody>
      </p:sp>
      <p:sp>
        <p:nvSpPr>
          <p:cNvPr id="4" name="投影片編號版面配置區 3">
            <a:extLst>
              <a:ext uri="{FF2B5EF4-FFF2-40B4-BE49-F238E27FC236}">
                <a16:creationId xmlns:a16="http://schemas.microsoft.com/office/drawing/2014/main" id="{0A5DF70D-345D-4371-A65B-B134F9778A42}"/>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668026D-0E4C-4EC8-8F9D-69899753D420}" type="slidenum">
              <a:rPr lang="zh-TW" altLang="en-US">
                <a:ea typeface="標楷體" panose="03000509000000000000" pitchFamily="65" charset="-120"/>
              </a:rPr>
              <a:pPr/>
              <a:t>46</a:t>
            </a:fld>
            <a:endParaRPr lang="en-US" altLang="zh-TW">
              <a:ea typeface="標楷體" panose="03000509000000000000" pitchFamily="65" charset="-12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標題 1">
            <a:extLst>
              <a:ext uri="{FF2B5EF4-FFF2-40B4-BE49-F238E27FC236}">
                <a16:creationId xmlns:a16="http://schemas.microsoft.com/office/drawing/2014/main" id="{91E57A50-A415-463E-8BB1-D1C83D959687}"/>
              </a:ext>
            </a:extLst>
          </p:cNvPr>
          <p:cNvSpPr>
            <a:spLocks noGrp="1" noChangeArrowheads="1"/>
          </p:cNvSpPr>
          <p:nvPr>
            <p:ph type="title"/>
          </p:nvPr>
        </p:nvSpPr>
        <p:spPr/>
        <p:txBody>
          <a:bodyPr/>
          <a:lstStyle/>
          <a:p>
            <a:r>
              <a:rPr lang="en-US" altLang="zh-TW" sz="3200" dirty="0"/>
              <a:t>Identity (5/8)</a:t>
            </a:r>
            <a:endParaRPr lang="zh-TW" altLang="en-US" sz="3200" dirty="0"/>
          </a:p>
        </p:txBody>
      </p:sp>
      <p:sp>
        <p:nvSpPr>
          <p:cNvPr id="3" name="內容版面配置區 2">
            <a:extLst>
              <a:ext uri="{FF2B5EF4-FFF2-40B4-BE49-F238E27FC236}">
                <a16:creationId xmlns:a16="http://schemas.microsoft.com/office/drawing/2014/main" id="{7A81ED8D-816D-4F22-89D0-AF42685E2021}"/>
              </a:ext>
            </a:extLst>
          </p:cNvPr>
          <p:cNvSpPr>
            <a:spLocks noGrp="1"/>
          </p:cNvSpPr>
          <p:nvPr>
            <p:ph idx="1"/>
          </p:nvPr>
        </p:nvSpPr>
        <p:spPr/>
        <p:txBody>
          <a:bodyPr/>
          <a:lstStyle/>
          <a:p>
            <a:pPr>
              <a:defRPr/>
            </a:pPr>
            <a:r>
              <a:rPr lang="en-US" altLang="zh-TW" b="1" dirty="0">
                <a:sym typeface="Symbol" panose="05050102010706020507" pitchFamily="18" charset="2"/>
              </a:rPr>
              <a:t>Example 5.35: </a:t>
            </a:r>
            <a:r>
              <a:rPr lang="en-US" altLang="zh-TW" dirty="0">
                <a:sym typeface="Symbol" panose="05050102010706020507" pitchFamily="18" charset="2"/>
              </a:rPr>
              <a:t>If </a:t>
            </a:r>
            <a:r>
              <a:rPr lang="en-US" altLang="zh-TW" i="1" dirty="0">
                <a:sym typeface="Symbol" panose="05050102010706020507" pitchFamily="18" charset="2"/>
              </a:rPr>
              <a:t>A</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d</a:t>
            </a:r>
            <a:r>
              <a:rPr lang="en-US" altLang="zh-TW" dirty="0">
                <a:cs typeface="Times New Roman" panose="02020603050405020304" pitchFamily="18" charset="0"/>
                <a:sym typeface="Symbol" panose="05050102010706020507" pitchFamily="18" charset="2"/>
              </a:rPr>
              <a:t>}, how many closed binary operations on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have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as the identity?</a:t>
            </a:r>
          </a:p>
          <a:p>
            <a:pPr>
              <a:defRPr/>
            </a:pPr>
            <a:endParaRPr lang="en-US" altLang="zh-TW" dirty="0">
              <a:cs typeface="Times New Roman" panose="02020603050405020304" pitchFamily="18" charset="0"/>
              <a:sym typeface="Symbol" panose="05050102010706020507" pitchFamily="18" charset="2"/>
            </a:endParaRPr>
          </a:p>
          <a:p>
            <a:pPr marL="0" indent="0">
              <a:buFontTx/>
              <a:buNone/>
              <a:defRPr/>
            </a:pPr>
            <a:r>
              <a:rPr lang="en-US" altLang="zh-TW" dirty="0">
                <a:cs typeface="Times New Roman" panose="02020603050405020304" pitchFamily="18" charset="0"/>
                <a:sym typeface="Symbol" panose="05050102010706020507" pitchFamily="18" charset="2"/>
              </a:rPr>
              <a:t>   Let </a:t>
            </a:r>
            <a:r>
              <a:rPr lang="en-US" altLang="zh-TW" i="1" dirty="0"/>
              <a:t>f</a:t>
            </a:r>
            <a:r>
              <a:rPr lang="en-US" altLang="zh-TW" dirty="0"/>
              <a:t> :</a:t>
            </a:r>
            <a:r>
              <a:rPr lang="en-US" altLang="zh-TW" i="1" dirty="0"/>
              <a:t>A</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with </a:t>
            </a:r>
            <a:r>
              <a:rPr lang="en-US" altLang="zh-TW" i="1" dirty="0">
                <a:sym typeface="Symbol" panose="05050102010706020507" pitchFamily="18" charset="2"/>
              </a:rPr>
              <a:t>f </a:t>
            </a:r>
            <a:r>
              <a:rPr lang="en-US" altLang="zh-TW" dirty="0">
                <a:sym typeface="Symbol" panose="05050102010706020507" pitchFamily="18" charset="2"/>
              </a:rPr>
              <a:t>(</a:t>
            </a:r>
            <a:r>
              <a:rPr lang="en-US" altLang="zh-TW" i="1" dirty="0">
                <a:sym typeface="Symbol" panose="05050102010706020507" pitchFamily="18" charset="2"/>
              </a:rPr>
              <a:t>x</a:t>
            </a:r>
            <a:r>
              <a:rPr lang="en-US" altLang="zh-TW" dirty="0">
                <a:sym typeface="Symbol" panose="05050102010706020507" pitchFamily="18" charset="2"/>
              </a:rPr>
              <a:t>, </a:t>
            </a:r>
            <a:r>
              <a:rPr lang="en-US" altLang="zh-TW" i="1" dirty="0">
                <a:sym typeface="Symbol" panose="05050102010706020507" pitchFamily="18" charset="2"/>
              </a:rPr>
              <a:t>y</a:t>
            </a:r>
            <a:r>
              <a:rPr lang="en-US" altLang="zh-TW" dirty="0">
                <a:sym typeface="Symbol" panose="05050102010706020507" pitchFamily="18" charset="2"/>
              </a:rPr>
              <a:t>)=</a:t>
            </a:r>
            <a:r>
              <a:rPr lang="en-US" altLang="zh-TW" i="1" dirty="0">
                <a:sym typeface="Symbol" panose="05050102010706020507" pitchFamily="18" charset="2"/>
              </a:rPr>
              <a:t>y</a:t>
            </a:r>
            <a:r>
              <a:rPr lang="en-US" altLang="zh-TW" dirty="0">
                <a:sym typeface="Symbol" panose="05050102010706020507" pitchFamily="18" charset="2"/>
              </a:rPr>
              <a:t>=</a:t>
            </a:r>
            <a:r>
              <a:rPr lang="en-US" altLang="zh-TW" i="1" dirty="0">
                <a:sym typeface="Symbol" panose="05050102010706020507" pitchFamily="18" charset="2"/>
              </a:rPr>
              <a:t>f </a:t>
            </a:r>
            <a:r>
              <a:rPr lang="en-US" altLang="zh-TW" dirty="0">
                <a:sym typeface="Symbol" panose="05050102010706020507" pitchFamily="18" charset="2"/>
              </a:rPr>
              <a:t>(</a:t>
            </a:r>
            <a:r>
              <a:rPr lang="en-US" altLang="zh-TW" i="1" dirty="0">
                <a:sym typeface="Symbol" panose="05050102010706020507" pitchFamily="18" charset="2"/>
              </a:rPr>
              <a:t>y</a:t>
            </a:r>
            <a:r>
              <a:rPr lang="en-US" altLang="zh-TW" dirty="0">
                <a:sym typeface="Symbol" panose="05050102010706020507" pitchFamily="18" charset="2"/>
              </a:rPr>
              <a:t>, </a:t>
            </a:r>
            <a:r>
              <a:rPr lang="en-US" altLang="zh-TW" i="1" dirty="0">
                <a:sym typeface="Symbol" panose="05050102010706020507" pitchFamily="18" charset="2"/>
              </a:rPr>
              <a:t>x</a:t>
            </a:r>
            <a:r>
              <a:rPr lang="en-US" altLang="zh-TW" dirty="0">
                <a:sym typeface="Symbol" panose="05050102010706020507" pitchFamily="18" charset="2"/>
              </a:rPr>
              <a:t>) for all </a:t>
            </a:r>
            <a:r>
              <a:rPr lang="en-US" altLang="zh-TW" i="1" dirty="0" err="1">
                <a:sym typeface="Symbol" panose="05050102010706020507" pitchFamily="18" charset="2"/>
              </a:rPr>
              <a:t>y</a:t>
            </a:r>
            <a:r>
              <a:rPr lang="en-US" altLang="zh-TW" dirty="0" err="1">
                <a:sym typeface="Symbol" panose="05050102010706020507" pitchFamily="18" charset="2"/>
              </a:rPr>
              <a:t></a:t>
            </a:r>
            <a:r>
              <a:rPr lang="en-US" altLang="zh-TW" i="1" dirty="0" err="1">
                <a:sym typeface="Symbol" panose="05050102010706020507" pitchFamily="18" charset="2"/>
              </a:rPr>
              <a:t>A</a:t>
            </a:r>
            <a:r>
              <a:rPr lang="en-US" altLang="zh-TW" dirty="0">
                <a:sym typeface="Symbol" panose="05050102010706020507" pitchFamily="18" charset="2"/>
              </a:rPr>
              <a:t>.</a:t>
            </a:r>
          </a:p>
          <a:p>
            <a:pPr marL="0" indent="0">
              <a:buFontTx/>
              <a:buNone/>
              <a:defRPr/>
            </a:pPr>
            <a:r>
              <a:rPr lang="en-US" altLang="zh-TW" dirty="0">
                <a:sym typeface="Symbol" panose="05050102010706020507" pitchFamily="18" charset="2"/>
              </a:rPr>
              <a:t>   Then we may represent </a:t>
            </a:r>
            <a:r>
              <a:rPr lang="en-US" altLang="zh-TW" i="1" dirty="0">
                <a:sym typeface="Symbol" panose="05050102010706020507" pitchFamily="18" charset="2"/>
              </a:rPr>
              <a:t>f</a:t>
            </a:r>
            <a:r>
              <a:rPr lang="en-US" altLang="zh-TW" dirty="0">
                <a:sym typeface="Symbol" panose="05050102010706020507" pitchFamily="18" charset="2"/>
              </a:rPr>
              <a:t> by a tables as in Table  </a:t>
            </a:r>
          </a:p>
          <a:p>
            <a:pPr marL="0" indent="0">
              <a:buFontTx/>
              <a:buNone/>
              <a:defRPr/>
            </a:pPr>
            <a:r>
              <a:rPr lang="en-US" altLang="zh-TW" dirty="0">
                <a:sym typeface="Symbol" panose="05050102010706020507" pitchFamily="18" charset="2"/>
              </a:rPr>
              <a:t>   5.2. Here the nine values, where </a:t>
            </a:r>
            <a:r>
              <a:rPr lang="en-US" altLang="zh-TW" i="1" dirty="0">
                <a:sym typeface="Symbol" panose="05050102010706020507" pitchFamily="18" charset="2"/>
              </a:rPr>
              <a:t>x</a:t>
            </a:r>
            <a:r>
              <a:rPr lang="en-US" altLang="zh-TW" dirty="0">
                <a:sym typeface="Symbol" panose="05050102010706020507" pitchFamily="18" charset="2"/>
              </a:rPr>
              <a:t> is the first  </a:t>
            </a:r>
          </a:p>
          <a:p>
            <a:pPr marL="0" indent="0">
              <a:buFontTx/>
              <a:buNone/>
              <a:defRPr/>
            </a:pPr>
            <a:r>
              <a:rPr lang="en-US" altLang="zh-TW" dirty="0">
                <a:sym typeface="Symbol" panose="05050102010706020507" pitchFamily="18" charset="2"/>
              </a:rPr>
              <a:t>   component</a:t>
            </a:r>
            <a:r>
              <a:rPr lang="en-US" altLang="zh-TW" dirty="0">
                <a:cs typeface="Times New Roman" panose="02020603050405020304" pitchFamily="18" charset="0"/>
                <a:sym typeface="Symbol" panose="05050102010706020507" pitchFamily="18" charset="2"/>
              </a:rPr>
              <a:t>—as in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 or the second  </a:t>
            </a:r>
          </a:p>
          <a:p>
            <a:pPr marL="0" indent="0">
              <a:buFontTx/>
              <a:buNone/>
              <a:defRPr/>
            </a:pPr>
            <a:r>
              <a:rPr lang="en-US" altLang="zh-TW" dirty="0">
                <a:cs typeface="Times New Roman" panose="02020603050405020304" pitchFamily="18" charset="0"/>
                <a:sym typeface="Symbol" panose="05050102010706020507" pitchFamily="18" charset="2"/>
              </a:rPr>
              <a:t>   component—as in (</a:t>
            </a:r>
            <a:r>
              <a:rPr lang="en-US" altLang="zh-TW" i="1" dirty="0">
                <a:cs typeface="Times New Roman" panose="02020603050405020304" pitchFamily="18" charset="0"/>
                <a:sym typeface="Symbol" panose="05050102010706020507" pitchFamily="18" charset="2"/>
              </a:rPr>
              <a:t>d</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are </a:t>
            </a:r>
            <a:r>
              <a:rPr lang="en-US" altLang="zh-TW" dirty="0">
                <a:sym typeface="Symbol" panose="05050102010706020507" pitchFamily="18" charset="2"/>
              </a:rPr>
              <a:t>determined by the </a:t>
            </a:r>
          </a:p>
          <a:p>
            <a:pPr marL="0" indent="0">
              <a:buFontTx/>
              <a:buNone/>
              <a:defRPr/>
            </a:pPr>
            <a:r>
              <a:rPr lang="en-US" altLang="zh-TW" dirty="0">
                <a:sym typeface="Symbol" panose="05050102010706020507" pitchFamily="18" charset="2"/>
              </a:rPr>
              <a:t>   fact that </a:t>
            </a:r>
            <a:r>
              <a:rPr lang="en-US" altLang="zh-TW" i="1" dirty="0">
                <a:sym typeface="Symbol" panose="05050102010706020507" pitchFamily="18" charset="2"/>
              </a:rPr>
              <a:t>x</a:t>
            </a:r>
            <a:r>
              <a:rPr lang="en-US" altLang="zh-TW" dirty="0">
                <a:sym typeface="Symbol" panose="05050102010706020507" pitchFamily="18" charset="2"/>
              </a:rPr>
              <a:t> is the identity element.</a:t>
            </a:r>
          </a:p>
          <a:p>
            <a:pPr>
              <a:defRPr/>
            </a:pPr>
            <a:endParaRPr lang="en-US" altLang="zh-TW" b="1" dirty="0">
              <a:sym typeface="Symbol" panose="05050102010706020507" pitchFamily="18" charset="2"/>
            </a:endParaRPr>
          </a:p>
          <a:p>
            <a:pPr>
              <a:defRPr/>
            </a:pPr>
            <a:endParaRPr lang="zh-TW" altLang="en-US" dirty="0"/>
          </a:p>
        </p:txBody>
      </p:sp>
      <p:sp>
        <p:nvSpPr>
          <p:cNvPr id="4" name="投影片編號版面配置區 3">
            <a:extLst>
              <a:ext uri="{FF2B5EF4-FFF2-40B4-BE49-F238E27FC236}">
                <a16:creationId xmlns:a16="http://schemas.microsoft.com/office/drawing/2014/main" id="{EE693D16-6696-499E-8B1D-00C75FE873F2}"/>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DB635B7-5FEC-42E6-8CA2-48808C10CFBE}" type="slidenum">
              <a:rPr lang="zh-TW" altLang="en-US">
                <a:ea typeface="標楷體" panose="03000509000000000000" pitchFamily="65" charset="-120"/>
              </a:rPr>
              <a:pPr/>
              <a:t>47</a:t>
            </a:fld>
            <a:endParaRPr lang="en-US" altLang="zh-TW">
              <a:ea typeface="標楷體" panose="03000509000000000000" pitchFamily="65" charset="-12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標題 1">
            <a:extLst>
              <a:ext uri="{FF2B5EF4-FFF2-40B4-BE49-F238E27FC236}">
                <a16:creationId xmlns:a16="http://schemas.microsoft.com/office/drawing/2014/main" id="{B649D8B7-F64A-4BB7-8103-7335CAD5D845}"/>
              </a:ext>
            </a:extLst>
          </p:cNvPr>
          <p:cNvSpPr>
            <a:spLocks noGrp="1" noChangeArrowheads="1"/>
          </p:cNvSpPr>
          <p:nvPr>
            <p:ph type="title"/>
          </p:nvPr>
        </p:nvSpPr>
        <p:spPr/>
        <p:txBody>
          <a:bodyPr/>
          <a:lstStyle/>
          <a:p>
            <a:r>
              <a:rPr lang="en-US" altLang="zh-TW" sz="3200" dirty="0"/>
              <a:t>Identity (6/8)</a:t>
            </a:r>
            <a:endParaRPr lang="zh-TW" altLang="en-US" sz="3200" dirty="0"/>
          </a:p>
        </p:txBody>
      </p:sp>
      <p:sp>
        <p:nvSpPr>
          <p:cNvPr id="3" name="內容版面配置區 2">
            <a:extLst>
              <a:ext uri="{FF2B5EF4-FFF2-40B4-BE49-F238E27FC236}">
                <a16:creationId xmlns:a16="http://schemas.microsoft.com/office/drawing/2014/main" id="{621CFD34-8D00-42D2-B804-3AD5A8917492}"/>
              </a:ext>
            </a:extLst>
          </p:cNvPr>
          <p:cNvSpPr>
            <a:spLocks noGrp="1"/>
          </p:cNvSpPr>
          <p:nvPr>
            <p:ph idx="1"/>
          </p:nvPr>
        </p:nvSpPr>
        <p:spPr/>
        <p:txBody>
          <a:bodyPr/>
          <a:lstStyle/>
          <a:p>
            <a:pPr>
              <a:defRPr/>
            </a:pPr>
            <a:r>
              <a:rPr lang="en-US" altLang="zh-TW" b="1" dirty="0">
                <a:sym typeface="Symbol" panose="05050102010706020507" pitchFamily="18" charset="2"/>
              </a:rPr>
              <a:t>Example 5.35 (cont.):</a:t>
            </a:r>
          </a:p>
          <a:p>
            <a:pPr marL="0" indent="0">
              <a:buFontTx/>
              <a:buNone/>
              <a:defRPr/>
            </a:pPr>
            <a:r>
              <a:rPr lang="en-US" altLang="zh-TW" dirty="0"/>
              <a:t>    Each of the 16 remaining (vacant) entries in </a:t>
            </a:r>
          </a:p>
          <a:p>
            <a:pPr marL="0" indent="0">
              <a:buFontTx/>
              <a:buNone/>
              <a:defRPr/>
            </a:pPr>
            <a:r>
              <a:rPr lang="en-US" altLang="zh-TW" dirty="0"/>
              <a:t>    Table 5.2 can be filled with any one of the five </a:t>
            </a:r>
          </a:p>
          <a:p>
            <a:pPr marL="0" indent="0">
              <a:buFontTx/>
              <a:buNone/>
              <a:defRPr/>
            </a:pPr>
            <a:r>
              <a:rPr lang="en-US" altLang="zh-TW" dirty="0"/>
              <a:t>    elements in </a:t>
            </a:r>
            <a:r>
              <a:rPr lang="en-US" altLang="zh-TW" i="1" dirty="0"/>
              <a:t>A</a:t>
            </a:r>
            <a:r>
              <a:rPr lang="en-US" altLang="zh-TW" dirty="0"/>
              <a:t>.</a:t>
            </a:r>
            <a:endParaRPr lang="en-US" altLang="zh-TW" b="1" dirty="0"/>
          </a:p>
          <a:p>
            <a:pPr marL="0" indent="0">
              <a:buFontTx/>
              <a:buNone/>
              <a:defRPr/>
            </a:pPr>
            <a:r>
              <a:rPr lang="en-US" altLang="zh-TW" b="1" dirty="0"/>
              <a:t>    Table 5.2</a:t>
            </a:r>
          </a:p>
          <a:p>
            <a:pPr>
              <a:defRPr/>
            </a:pPr>
            <a:endParaRPr lang="zh-TW" altLang="en-US" dirty="0"/>
          </a:p>
        </p:txBody>
      </p:sp>
      <p:sp>
        <p:nvSpPr>
          <p:cNvPr id="4" name="投影片編號版面配置區 3">
            <a:extLst>
              <a:ext uri="{FF2B5EF4-FFF2-40B4-BE49-F238E27FC236}">
                <a16:creationId xmlns:a16="http://schemas.microsoft.com/office/drawing/2014/main" id="{3D525D60-AE2F-418C-9D62-0F20E52BAE22}"/>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AB9495A-EDF1-4218-A822-A57CB771FBD6}" type="slidenum">
              <a:rPr lang="zh-TW" altLang="en-US">
                <a:ea typeface="標楷體" panose="03000509000000000000" pitchFamily="65" charset="-120"/>
              </a:rPr>
              <a:pPr/>
              <a:t>48</a:t>
            </a:fld>
            <a:endParaRPr lang="en-US" altLang="zh-TW">
              <a:ea typeface="標楷體" panose="03000509000000000000" pitchFamily="65" charset="-120"/>
            </a:endParaRPr>
          </a:p>
        </p:txBody>
      </p:sp>
      <p:graphicFrame>
        <p:nvGraphicFramePr>
          <p:cNvPr id="5" name="Group 54">
            <a:extLst>
              <a:ext uri="{FF2B5EF4-FFF2-40B4-BE49-F238E27FC236}">
                <a16:creationId xmlns:a16="http://schemas.microsoft.com/office/drawing/2014/main" id="{CEFD7D4E-6BE0-4D4E-93CA-46BC45A3A594}"/>
              </a:ext>
            </a:extLst>
          </p:cNvPr>
          <p:cNvGraphicFramePr>
            <a:graphicFrameLocks noGrp="1"/>
          </p:cNvGraphicFramePr>
          <p:nvPr>
            <p:extLst>
              <p:ext uri="{D42A27DB-BD31-4B8C-83A1-F6EECF244321}">
                <p14:modId xmlns:p14="http://schemas.microsoft.com/office/powerpoint/2010/main" val="2151100032"/>
              </p:ext>
            </p:extLst>
          </p:nvPr>
        </p:nvGraphicFramePr>
        <p:xfrm>
          <a:off x="971600" y="3897888"/>
          <a:ext cx="4114800" cy="2435245"/>
        </p:xfrm>
        <a:graphic>
          <a:graphicData uri="http://schemas.openxmlformats.org/drawingml/2006/table">
            <a:tbl>
              <a:tblPr/>
              <a:tblGrid>
                <a:gridCol w="533400">
                  <a:extLst>
                    <a:ext uri="{9D8B030D-6E8A-4147-A177-3AD203B41FA5}">
                      <a16:colId xmlns:a16="http://schemas.microsoft.com/office/drawing/2014/main" val="2202003453"/>
                    </a:ext>
                  </a:extLst>
                </a:gridCol>
                <a:gridCol w="3581400">
                  <a:extLst>
                    <a:ext uri="{9D8B030D-6E8A-4147-A177-3AD203B41FA5}">
                      <a16:colId xmlns:a16="http://schemas.microsoft.com/office/drawing/2014/main" val="219508332"/>
                    </a:ext>
                  </a:extLst>
                </a:gridCol>
              </a:tblGrid>
              <a:tr h="454128">
                <a:tc>
                  <a:txBody>
                    <a:bodyPr/>
                    <a:lstStyle>
                      <a:lvl1pPr algn="l">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lgn="l">
                        <a:spcBef>
                          <a:spcPct val="20000"/>
                        </a:spcBef>
                        <a:defRPr kumimoji="1" sz="2400">
                          <a:solidFill>
                            <a:schemeClr val="tx1"/>
                          </a:solidFill>
                          <a:latin typeface="Arial" panose="020B0604020202020204" pitchFamily="34" charset="0"/>
                          <a:ea typeface="新細明體" panose="02020500000000000000" pitchFamily="18" charset="-120"/>
                        </a:defRPr>
                      </a:lvl2pPr>
                      <a:lvl3pPr algn="l">
                        <a:spcBef>
                          <a:spcPct val="20000"/>
                        </a:spcBef>
                        <a:defRPr kumimoji="1" sz="2000">
                          <a:solidFill>
                            <a:schemeClr val="tx1"/>
                          </a:solidFill>
                          <a:latin typeface="Arial" panose="020B0604020202020204" pitchFamily="34" charset="0"/>
                          <a:ea typeface="新細明體" panose="02020500000000000000" pitchFamily="18" charset="-120"/>
                        </a:defRPr>
                      </a:lvl3pPr>
                      <a:lvl4pPr algn="l">
                        <a:spcBef>
                          <a:spcPct val="20000"/>
                        </a:spcBef>
                        <a:defRPr kumimoji="1">
                          <a:solidFill>
                            <a:schemeClr val="tx1"/>
                          </a:solidFill>
                          <a:latin typeface="Arial" panose="020B0604020202020204" pitchFamily="34" charset="0"/>
                          <a:ea typeface="新細明體" panose="02020500000000000000" pitchFamily="18" charset="-120"/>
                        </a:defRPr>
                      </a:lvl4pPr>
                      <a:lvl5pPr algn="l">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1" u="none" strike="noStrike" cap="none" normalizeH="0" baseline="0">
                          <a:ln>
                            <a:noFill/>
                          </a:ln>
                          <a:solidFill>
                            <a:schemeClr val="tx1"/>
                          </a:solidFill>
                          <a:effectLst/>
                          <a:latin typeface="Times New Roman" panose="02020603050405020304" pitchFamily="18" charset="0"/>
                          <a:ea typeface="新細明體" panose="02020500000000000000" pitchFamily="18" charset="-120"/>
                        </a:rPr>
                        <a:t>f</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lgn="l">
                        <a:spcBef>
                          <a:spcPct val="20000"/>
                        </a:spcBef>
                        <a:defRPr kumimoji="1" sz="2400">
                          <a:solidFill>
                            <a:schemeClr val="tx1"/>
                          </a:solidFill>
                          <a:latin typeface="Arial" panose="020B0604020202020204" pitchFamily="34" charset="0"/>
                          <a:ea typeface="新細明體" panose="02020500000000000000" pitchFamily="18" charset="-120"/>
                        </a:defRPr>
                      </a:lvl2pPr>
                      <a:lvl3pPr algn="l">
                        <a:spcBef>
                          <a:spcPct val="20000"/>
                        </a:spcBef>
                        <a:defRPr kumimoji="1" sz="2000">
                          <a:solidFill>
                            <a:schemeClr val="tx1"/>
                          </a:solidFill>
                          <a:latin typeface="Arial" panose="020B0604020202020204" pitchFamily="34" charset="0"/>
                          <a:ea typeface="新細明體" panose="02020500000000000000" pitchFamily="18" charset="-120"/>
                        </a:defRPr>
                      </a:lvl3pPr>
                      <a:lvl4pPr algn="l">
                        <a:spcBef>
                          <a:spcPct val="20000"/>
                        </a:spcBef>
                        <a:defRPr kumimoji="1">
                          <a:solidFill>
                            <a:schemeClr val="tx1"/>
                          </a:solidFill>
                          <a:latin typeface="Arial" panose="020B0604020202020204" pitchFamily="34" charset="0"/>
                          <a:ea typeface="新細明體" panose="02020500000000000000" pitchFamily="18" charset="-120"/>
                        </a:defRPr>
                      </a:lvl4pPr>
                      <a:lvl5pPr algn="l">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x      a      b     c      d</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249742"/>
                  </a:ext>
                </a:extLst>
              </a:tr>
              <a:tr h="1981097">
                <a:tc>
                  <a:txBody>
                    <a:bodyPr/>
                    <a:lstStyle>
                      <a:lvl1pPr algn="l">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lgn="l">
                        <a:spcBef>
                          <a:spcPct val="20000"/>
                        </a:spcBef>
                        <a:defRPr kumimoji="1" sz="2400">
                          <a:solidFill>
                            <a:schemeClr val="tx1"/>
                          </a:solidFill>
                          <a:latin typeface="Arial" panose="020B0604020202020204" pitchFamily="34" charset="0"/>
                          <a:ea typeface="新細明體" panose="02020500000000000000" pitchFamily="18" charset="-120"/>
                        </a:defRPr>
                      </a:lvl2pPr>
                      <a:lvl3pPr algn="l">
                        <a:spcBef>
                          <a:spcPct val="20000"/>
                        </a:spcBef>
                        <a:defRPr kumimoji="1" sz="2000">
                          <a:solidFill>
                            <a:schemeClr val="tx1"/>
                          </a:solidFill>
                          <a:latin typeface="Arial" panose="020B0604020202020204" pitchFamily="34" charset="0"/>
                          <a:ea typeface="新細明體" panose="02020500000000000000" pitchFamily="18" charset="-120"/>
                        </a:defRPr>
                      </a:lvl3pPr>
                      <a:lvl4pPr algn="l">
                        <a:spcBef>
                          <a:spcPct val="20000"/>
                        </a:spcBef>
                        <a:defRPr kumimoji="1">
                          <a:solidFill>
                            <a:schemeClr val="tx1"/>
                          </a:solidFill>
                          <a:latin typeface="Arial" panose="020B0604020202020204" pitchFamily="34" charset="0"/>
                          <a:ea typeface="新細明體" panose="02020500000000000000" pitchFamily="18" charset="-120"/>
                        </a:defRPr>
                      </a:lvl4pPr>
                      <a:lvl5pPr algn="l">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x</a:t>
                      </a:r>
                    </a:p>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a</a:t>
                      </a:r>
                    </a:p>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b</a:t>
                      </a:r>
                    </a:p>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c</a:t>
                      </a:r>
                    </a:p>
                    <a:p>
                      <a:pPr marL="0" marR="0" lvl="0" indent="0" algn="ctr"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d</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lgn="l">
                        <a:spcBef>
                          <a:spcPct val="20000"/>
                        </a:spcBef>
                        <a:defRPr kumimoji="1" sz="2400">
                          <a:solidFill>
                            <a:schemeClr val="tx1"/>
                          </a:solidFill>
                          <a:latin typeface="Arial" panose="020B0604020202020204" pitchFamily="34" charset="0"/>
                          <a:ea typeface="新細明體" panose="02020500000000000000" pitchFamily="18" charset="-120"/>
                        </a:defRPr>
                      </a:lvl2pPr>
                      <a:lvl3pPr algn="l">
                        <a:spcBef>
                          <a:spcPct val="20000"/>
                        </a:spcBef>
                        <a:defRPr kumimoji="1" sz="2000">
                          <a:solidFill>
                            <a:schemeClr val="tx1"/>
                          </a:solidFill>
                          <a:latin typeface="Arial" panose="020B0604020202020204" pitchFamily="34" charset="0"/>
                          <a:ea typeface="新細明體" panose="02020500000000000000" pitchFamily="18" charset="-120"/>
                        </a:defRPr>
                      </a:lvl3pPr>
                      <a:lvl4pPr algn="l">
                        <a:spcBef>
                          <a:spcPct val="20000"/>
                        </a:spcBef>
                        <a:defRPr kumimoji="1">
                          <a:solidFill>
                            <a:schemeClr val="tx1"/>
                          </a:solidFill>
                          <a:latin typeface="Arial" panose="020B0604020202020204" pitchFamily="34" charset="0"/>
                          <a:ea typeface="新細明體" panose="02020500000000000000" pitchFamily="18" charset="-120"/>
                        </a:defRPr>
                      </a:lvl4pPr>
                      <a:lvl5pPr algn="l">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  </a:t>
                      </a: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x      a      b     c      d</a:t>
                      </a:r>
                    </a:p>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a      </a:t>
                      </a: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_     _      </a:t>
                      </a: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_     _</a:t>
                      </a:r>
                      <a:endPar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endParaRPr>
                    </a:p>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b      </a:t>
                      </a: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_     _      _     _</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endParaRPr>
                    </a:p>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c      </a:t>
                      </a: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_     _      _     _</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endParaRPr>
                    </a:p>
                    <a:p>
                      <a:pPr marL="0" marR="0" lvl="0" indent="0" algn="l" defTabSz="914400" rtl="0" eaLnBrk="1" fontAlgn="base" latinLnBrk="0" hangingPunct="1">
                        <a:lnSpc>
                          <a:spcPct val="85000"/>
                        </a:lnSpc>
                        <a:spcBef>
                          <a:spcPct val="0"/>
                        </a:spcBef>
                        <a:spcAft>
                          <a:spcPct val="0"/>
                        </a:spcAft>
                        <a:buClr>
                          <a:schemeClr val="accent1"/>
                        </a:buClr>
                        <a:buSzPct val="80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d      </a:t>
                      </a: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_     _      _</a:t>
                      </a: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2800" b="0" i="1"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_</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1253765"/>
                  </a:ext>
                </a:extLst>
              </a:tr>
            </a:tbl>
          </a:graphicData>
        </a:graphic>
      </p:graphicFrame>
      <p:sp>
        <p:nvSpPr>
          <p:cNvPr id="56336" name="Text Box 27">
            <a:extLst>
              <a:ext uri="{FF2B5EF4-FFF2-40B4-BE49-F238E27FC236}">
                <a16:creationId xmlns:a16="http://schemas.microsoft.com/office/drawing/2014/main" id="{1BAF4FC1-3F5B-4B54-9C93-D17684C14703}"/>
              </a:ext>
            </a:extLst>
          </p:cNvPr>
          <p:cNvSpPr txBox="1">
            <a:spLocks noChangeArrowheads="1"/>
          </p:cNvSpPr>
          <p:nvPr/>
        </p:nvSpPr>
        <p:spPr bwMode="auto">
          <a:xfrm>
            <a:off x="2343150" y="4206875"/>
            <a:ext cx="1841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spcBef>
                <a:spcPct val="50000"/>
              </a:spcBef>
            </a:pPr>
            <a:endParaRPr lang="zh-TW" altLang="zh-TW"/>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標題 1">
            <a:extLst>
              <a:ext uri="{FF2B5EF4-FFF2-40B4-BE49-F238E27FC236}">
                <a16:creationId xmlns:a16="http://schemas.microsoft.com/office/drawing/2014/main" id="{73558B0A-0278-46DB-B9FB-564C7799927E}"/>
              </a:ext>
            </a:extLst>
          </p:cNvPr>
          <p:cNvSpPr>
            <a:spLocks noGrp="1" noChangeArrowheads="1"/>
          </p:cNvSpPr>
          <p:nvPr>
            <p:ph type="title"/>
          </p:nvPr>
        </p:nvSpPr>
        <p:spPr/>
        <p:txBody>
          <a:bodyPr/>
          <a:lstStyle/>
          <a:p>
            <a:r>
              <a:rPr lang="en-US" altLang="zh-TW" sz="3200" dirty="0"/>
              <a:t>Identity (7/8)</a:t>
            </a:r>
            <a:endParaRPr lang="zh-TW" altLang="en-US" sz="3200" dirty="0"/>
          </a:p>
        </p:txBody>
      </p:sp>
      <p:sp>
        <p:nvSpPr>
          <p:cNvPr id="4" name="投影片編號版面配置區 3">
            <a:extLst>
              <a:ext uri="{FF2B5EF4-FFF2-40B4-BE49-F238E27FC236}">
                <a16:creationId xmlns:a16="http://schemas.microsoft.com/office/drawing/2014/main" id="{651E28E4-1508-4DFC-BBEC-A2E8E7B6BD03}"/>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13B82263-B5BD-48D8-91D2-BEA948138401}" type="slidenum">
              <a:rPr lang="zh-TW" altLang="en-US">
                <a:ea typeface="標楷體" panose="03000509000000000000" pitchFamily="65" charset="-120"/>
              </a:rPr>
              <a:pPr/>
              <a:t>49</a:t>
            </a:fld>
            <a:endParaRPr lang="en-US" altLang="zh-TW">
              <a:ea typeface="標楷體" panose="03000509000000000000" pitchFamily="65" charset="-120"/>
            </a:endParaRPr>
          </a:p>
        </p:txBody>
      </p:sp>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A886A0C2-E972-474E-B12D-9916FB0B0349}"/>
                  </a:ext>
                </a:extLst>
              </p:cNvPr>
              <p:cNvSpPr>
                <a:spLocks noGrp="1"/>
              </p:cNvSpPr>
              <p:nvPr>
                <p:ph idx="1"/>
              </p:nvPr>
            </p:nvSpPr>
            <p:spPr/>
            <p:txBody>
              <a:bodyPr/>
              <a:lstStyle/>
              <a:p>
                <a:r>
                  <a:rPr lang="en-US" altLang="zh-TW" b="1" dirty="0">
                    <a:sym typeface="Symbol" panose="05050102010706020507" pitchFamily="18" charset="2"/>
                  </a:rPr>
                  <a:t>Example 5.35 (cont.):</a:t>
                </a:r>
              </a:p>
              <a:p>
                <a:pPr marL="0" indent="0" algn="l">
                  <a:buNone/>
                </a:pPr>
                <a:r>
                  <a:rPr lang="zh-TW" altLang="en-US" baseline="0" dirty="0"/>
                  <a:t>    </a:t>
                </a:r>
                <a:r>
                  <a:rPr lang="en-US" altLang="zh-TW" baseline="0" dirty="0"/>
                  <a:t>Hence there are 5</a:t>
                </a:r>
                <a:r>
                  <a:rPr lang="en-US" altLang="zh-TW" baseline="30000" dirty="0"/>
                  <a:t>16</a:t>
                </a:r>
                <a:r>
                  <a:rPr lang="en-US" altLang="zh-TW" baseline="0" dirty="0"/>
                  <a:t> closed binary operations on </a:t>
                </a:r>
                <a:r>
                  <a:rPr lang="zh-TW" altLang="en-US" baseline="0" dirty="0"/>
                  <a:t>  </a:t>
                </a:r>
                <a:endParaRPr lang="en-US" altLang="zh-TW" baseline="0" dirty="0"/>
              </a:p>
              <a:p>
                <a:pPr marL="0" indent="0" algn="l">
                  <a:buNone/>
                </a:pPr>
                <a:r>
                  <a:rPr lang="zh-TW" altLang="en-US" i="1" dirty="0"/>
                  <a:t>    </a:t>
                </a:r>
                <a:r>
                  <a:rPr lang="en-US" altLang="zh-TW" i="1" baseline="0" dirty="0"/>
                  <a:t>A </a:t>
                </a:r>
                <a:r>
                  <a:rPr lang="en-US" altLang="zh-TW" baseline="0" dirty="0"/>
                  <a:t>where </a:t>
                </a:r>
                <a:r>
                  <a:rPr lang="en-US" altLang="zh-TW" i="1" baseline="0" dirty="0"/>
                  <a:t>x</a:t>
                </a:r>
                <a:r>
                  <a:rPr lang="en-US" altLang="zh-TW" baseline="0" dirty="0"/>
                  <a:t> is the identity. </a:t>
                </a:r>
              </a:p>
              <a:p>
                <a:pPr marL="0" indent="0" algn="l">
                  <a:buNone/>
                </a:pPr>
                <a:r>
                  <a:rPr lang="zh-TW" altLang="en-US" dirty="0"/>
                  <a:t>    </a:t>
                </a:r>
                <a:r>
                  <a:rPr lang="en-US" altLang="zh-TW" baseline="0" dirty="0"/>
                  <a:t>Of these </a:t>
                </a:r>
                <a14:m>
                  <m:oMath xmlns:m="http://schemas.openxmlformats.org/officeDocument/2006/math">
                    <m:sSup>
                      <m:sSupPr>
                        <m:ctrlPr>
                          <a:rPr lang="en-US" altLang="zh-TW" i="1" baseline="0" smtClean="0">
                            <a:latin typeface="Cambria Math" panose="02040503050406030204" pitchFamily="18" charset="0"/>
                          </a:rPr>
                        </m:ctrlPr>
                      </m:sSupPr>
                      <m:e>
                        <m:r>
                          <a:rPr lang="en-US" altLang="zh-TW" i="1">
                            <a:latin typeface="Cambria Math" panose="02040503050406030204" pitchFamily="18" charset="0"/>
                          </a:rPr>
                          <m:t>5</m:t>
                        </m:r>
                      </m:e>
                      <m:sup>
                        <m:r>
                          <a:rPr lang="en-US" altLang="zh-TW" i="1">
                            <a:latin typeface="Cambria Math" panose="02040503050406030204" pitchFamily="18" charset="0"/>
                          </a:rPr>
                          <m:t>1</m:t>
                        </m:r>
                        <m:r>
                          <a:rPr lang="en-US" altLang="zh-TW" i="1" smtClean="0">
                            <a:latin typeface="Cambria Math" panose="02040503050406030204" pitchFamily="18" charset="0"/>
                          </a:rPr>
                          <m:t>0</m:t>
                        </m:r>
                      </m:sup>
                    </m:sSup>
                    <m:r>
                      <a:rPr lang="en-US" altLang="zh-TW" i="1">
                        <a:latin typeface="Cambria Math" panose="02040503050406030204" pitchFamily="18" charset="0"/>
                      </a:rPr>
                      <m:t>=</m:t>
                    </m:r>
                    <m:sSup>
                      <m:sSupPr>
                        <m:ctrlPr>
                          <a:rPr lang="en-US" altLang="zh-TW" i="1" smtClean="0">
                            <a:latin typeface="Cambria Math" panose="02040503050406030204" pitchFamily="18" charset="0"/>
                          </a:rPr>
                        </m:ctrlPr>
                      </m:sSupPr>
                      <m:e>
                        <m:r>
                          <a:rPr lang="en-US" altLang="zh-TW" i="1">
                            <a:latin typeface="Cambria Math" panose="02040503050406030204" pitchFamily="18" charset="0"/>
                          </a:rPr>
                          <m:t>5</m:t>
                        </m:r>
                      </m:e>
                      <m:sup>
                        <m:r>
                          <a:rPr lang="en-US" altLang="zh-TW" i="1">
                            <a:latin typeface="Cambria Math" panose="02040503050406030204" pitchFamily="18" charset="0"/>
                          </a:rPr>
                          <m:t>4</m:t>
                        </m:r>
                      </m:sup>
                    </m:sSup>
                    <m:r>
                      <a:rPr lang="en-US" altLang="zh-TW" i="1" smtClean="0">
                        <a:latin typeface="Cambria Math" panose="02040503050406030204" pitchFamily="18" charset="0"/>
                        <a:ea typeface="Cambria Math" panose="02040503050406030204" pitchFamily="18" charset="0"/>
                      </a:rPr>
                      <m:t>∙</m:t>
                    </m:r>
                    <m:sSup>
                      <m:sSupPr>
                        <m:ctrlPr>
                          <a:rPr lang="en-US" altLang="zh-TW" i="1" smtClean="0">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5</m:t>
                        </m:r>
                      </m:e>
                      <m:sup>
                        <m:r>
                          <a:rPr lang="en-US" altLang="zh-TW" i="1">
                            <a:latin typeface="Cambria Math" panose="02040503050406030204" pitchFamily="18" charset="0"/>
                            <a:ea typeface="Cambria Math" panose="02040503050406030204" pitchFamily="18" charset="0"/>
                          </a:rPr>
                          <m:t>(</m:t>
                        </m:r>
                        <m:sSup>
                          <m:sSupPr>
                            <m:ctrlPr>
                              <a:rPr lang="en-US" altLang="zh-TW" i="1" smtClean="0">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4</m:t>
                            </m:r>
                          </m:e>
                          <m:sup>
                            <m:r>
                              <a:rPr lang="en-US" altLang="zh-TW" i="1">
                                <a:latin typeface="Cambria Math" panose="02040503050406030204" pitchFamily="18" charset="0"/>
                                <a:ea typeface="Cambria Math" panose="02040503050406030204" pitchFamily="18" charset="0"/>
                              </a:rPr>
                              <m:t>2</m:t>
                            </m:r>
                          </m:sup>
                        </m:sSup>
                        <m:r>
                          <a:rPr lang="en-US" altLang="zh-TW" i="1">
                            <a:latin typeface="Cambria Math" panose="02040503050406030204" pitchFamily="18" charset="0"/>
                            <a:ea typeface="Cambria Math" panose="02040503050406030204" pitchFamily="18" charset="0"/>
                          </a:rPr>
                          <m:t>−</m:t>
                        </m:r>
                        <m:r>
                          <a:rPr lang="en-US" altLang="zh-TW" i="1" smtClean="0">
                            <a:latin typeface="Cambria Math" panose="02040503050406030204" pitchFamily="18" charset="0"/>
                            <a:ea typeface="Cambria Math" panose="02040503050406030204" pitchFamily="18" charset="0"/>
                          </a:rPr>
                          <m:t>4)</m:t>
                        </m:r>
                        <m:r>
                          <a:rPr lang="en-US" altLang="zh-TW" i="1">
                            <a:latin typeface="Cambria Math" panose="02040503050406030204" pitchFamily="18" charset="0"/>
                            <a:ea typeface="Cambria Math" panose="02040503050406030204" pitchFamily="18" charset="0"/>
                          </a:rPr>
                          <m:t>/</m:t>
                        </m:r>
                        <m:r>
                          <a:rPr lang="en-US" altLang="zh-TW" i="1" smtClean="0">
                            <a:latin typeface="Cambria Math" panose="02040503050406030204" pitchFamily="18" charset="0"/>
                            <a:ea typeface="Cambria Math" panose="02040503050406030204" pitchFamily="18" charset="0"/>
                          </a:rPr>
                          <m:t>2</m:t>
                        </m:r>
                      </m:sup>
                    </m:sSup>
                  </m:oMath>
                </a14:m>
                <a:r>
                  <a:rPr lang="en-US" altLang="zh-TW" baseline="0" dirty="0"/>
                  <a:t>are</a:t>
                </a:r>
                <a:r>
                  <a:rPr lang="zh-TW" altLang="en-US" baseline="0" dirty="0"/>
                  <a:t> </a:t>
                </a:r>
                <a:r>
                  <a:rPr lang="en-US" altLang="zh-TW" baseline="0" dirty="0"/>
                  <a:t>commutative. </a:t>
                </a:r>
              </a:p>
              <a:p>
                <a:pPr marL="0" indent="0" algn="l">
                  <a:buNone/>
                </a:pPr>
                <a:r>
                  <a:rPr lang="zh-TW" altLang="en-US" dirty="0"/>
                  <a:t>    </a:t>
                </a:r>
                <a:r>
                  <a:rPr lang="en-US" altLang="zh-TW" baseline="0" dirty="0"/>
                  <a:t>We also realize that there are 5</a:t>
                </a:r>
                <a:r>
                  <a:rPr lang="en-US" altLang="zh-TW" baseline="30000" dirty="0"/>
                  <a:t>16</a:t>
                </a:r>
                <a:r>
                  <a:rPr lang="en-US" altLang="zh-TW" baseline="0" dirty="0"/>
                  <a:t> closed binary </a:t>
                </a:r>
                <a:r>
                  <a:rPr lang="zh-TW" altLang="en-US" baseline="0" dirty="0"/>
                  <a:t> </a:t>
                </a:r>
                <a:endParaRPr lang="en-US" altLang="zh-TW" baseline="0" dirty="0"/>
              </a:p>
              <a:p>
                <a:pPr marL="0" indent="0" algn="l">
                  <a:buNone/>
                </a:pPr>
                <a:r>
                  <a:rPr lang="zh-TW" altLang="en-US" dirty="0"/>
                  <a:t>    </a:t>
                </a:r>
                <a:r>
                  <a:rPr lang="en-US" altLang="zh-TW" baseline="0" dirty="0"/>
                  <a:t>operations on </a:t>
                </a:r>
                <a:r>
                  <a:rPr lang="en-US" altLang="zh-TW" i="1" baseline="0" dirty="0"/>
                  <a:t>A</a:t>
                </a:r>
                <a:r>
                  <a:rPr lang="en-US" altLang="zh-TW" baseline="0" dirty="0"/>
                  <a:t> where </a:t>
                </a:r>
                <a:r>
                  <a:rPr lang="en-US" altLang="zh-TW" i="1" baseline="0" dirty="0"/>
                  <a:t>b</a:t>
                </a:r>
                <a:r>
                  <a:rPr lang="en-US" altLang="zh-TW" baseline="0" dirty="0"/>
                  <a:t> is the identity.</a:t>
                </a:r>
                <a:endParaRPr lang="en-US" altLang="zh-TW" baseline="30000" dirty="0"/>
              </a:p>
              <a:p>
                <a:pPr marL="0" indent="0">
                  <a:buNone/>
                </a:pPr>
                <a:r>
                  <a:rPr lang="zh-TW" altLang="en-US" sz="2800" baseline="0" dirty="0"/>
                  <a:t>    </a:t>
                </a:r>
                <a:r>
                  <a:rPr lang="en-US" altLang="zh-TW" sz="2800" baseline="0" dirty="0"/>
                  <a:t>So there are                                                               </a:t>
                </a:r>
              </a:p>
              <a:p>
                <a:endParaRPr lang="en-US" altLang="zh-TW" sz="2800" baseline="0" dirty="0"/>
              </a:p>
              <a:p>
                <a:endParaRPr lang="en-US" altLang="zh-TW" sz="2800" baseline="0" dirty="0"/>
              </a:p>
              <a:p>
                <a:endParaRPr lang="zh-TW" altLang="en-US" dirty="0"/>
              </a:p>
            </p:txBody>
          </p:sp>
        </mc:Choice>
        <mc:Fallback xmlns="">
          <p:sp>
            <p:nvSpPr>
              <p:cNvPr id="2" name="內容版面配置區 1">
                <a:extLst>
                  <a:ext uri="{FF2B5EF4-FFF2-40B4-BE49-F238E27FC236}">
                    <a16:creationId xmlns:a16="http://schemas.microsoft.com/office/drawing/2014/main" id="{A886A0C2-E972-474E-B12D-9916FB0B0349}"/>
                  </a:ext>
                </a:extLst>
              </p:cNvPr>
              <p:cNvSpPr>
                <a:spLocks noGrp="1" noRot="1" noChangeAspect="1" noMove="1" noResize="1" noEditPoints="1" noAdjustHandles="1" noChangeArrowheads="1" noChangeShapeType="1" noTextEdit="1"/>
              </p:cNvSpPr>
              <p:nvPr>
                <p:ph idx="1"/>
              </p:nvPr>
            </p:nvSpPr>
            <p:spPr>
              <a:blipFill>
                <a:blip r:embed="rId2"/>
                <a:stretch>
                  <a:fillRect l="-1333" t="-1341" r="-7630"/>
                </a:stretch>
              </a:blipFill>
            </p:spPr>
            <p:txBody>
              <a:bodyPr/>
              <a:lstStyle/>
              <a:p>
                <a:r>
                  <a:rPr lang="zh-TW" altLang="en-US">
                    <a:noFill/>
                  </a:rPr>
                  <a:t> </a:t>
                </a:r>
              </a:p>
            </p:txBody>
          </p:sp>
        </mc:Fallback>
      </mc:AlternateContent>
      <p:graphicFrame>
        <p:nvGraphicFramePr>
          <p:cNvPr id="6" name="Object 4">
            <a:extLst>
              <a:ext uri="{FF2B5EF4-FFF2-40B4-BE49-F238E27FC236}">
                <a16:creationId xmlns:a16="http://schemas.microsoft.com/office/drawing/2014/main" id="{2B6D336E-1A59-4B96-BC1C-FF2C21E6AB9A}"/>
              </a:ext>
            </a:extLst>
          </p:cNvPr>
          <p:cNvGraphicFramePr>
            <a:graphicFrameLocks noChangeAspect="1"/>
          </p:cNvGraphicFramePr>
          <p:nvPr>
            <p:extLst>
              <p:ext uri="{D42A27DB-BD31-4B8C-83A1-F6EECF244321}">
                <p14:modId xmlns:p14="http://schemas.microsoft.com/office/powerpoint/2010/main" val="273333025"/>
              </p:ext>
            </p:extLst>
          </p:nvPr>
        </p:nvGraphicFramePr>
        <p:xfrm>
          <a:off x="899592" y="4894262"/>
          <a:ext cx="6172200" cy="838200"/>
        </p:xfrm>
        <a:graphic>
          <a:graphicData uri="http://schemas.openxmlformats.org/presentationml/2006/ole">
            <mc:AlternateContent xmlns:mc="http://schemas.openxmlformats.org/markup-compatibility/2006">
              <mc:Choice xmlns:v="urn:schemas-microsoft-com:vml" Requires="v">
                <p:oleObj name="Equation" r:id="rId3" imgW="2412720" imgH="393480" progId="Equation.3">
                  <p:embed/>
                </p:oleObj>
              </mc:Choice>
              <mc:Fallback>
                <p:oleObj name="Equation" r:id="rId3" imgW="2412720" imgH="393480" progId="Equation.3">
                  <p:embed/>
                  <p:pic>
                    <p:nvPicPr>
                      <p:cNvPr id="37892" name="Object 4">
                        <a:extLst>
                          <a:ext uri="{FF2B5EF4-FFF2-40B4-BE49-F238E27FC236}">
                            <a16:creationId xmlns:a16="http://schemas.microsoft.com/office/drawing/2014/main" id="{AA87E1B2-F612-45DB-8557-86C8FCF89C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894262"/>
                        <a:ext cx="6172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a:extLst>
              <a:ext uri="{FF2B5EF4-FFF2-40B4-BE49-F238E27FC236}">
                <a16:creationId xmlns:a16="http://schemas.microsoft.com/office/drawing/2014/main" id="{2D8E40CB-F429-4394-825A-F3A882F57985}"/>
              </a:ext>
            </a:extLst>
          </p:cNvPr>
          <p:cNvSpPr>
            <a:spLocks noGrp="1" noChangeArrowheads="1"/>
          </p:cNvSpPr>
          <p:nvPr>
            <p:ph type="title"/>
          </p:nvPr>
        </p:nvSpPr>
        <p:spPr/>
        <p:txBody>
          <a:bodyPr/>
          <a:lstStyle/>
          <a:p>
            <a:r>
              <a:rPr lang="en-US" altLang="zh-TW" sz="3200" dirty="0"/>
              <a:t>Cartesian Products</a:t>
            </a:r>
            <a:r>
              <a:rPr lang="zh-TW" altLang="en-US" sz="3200" b="0" dirty="0"/>
              <a:t> </a:t>
            </a:r>
            <a:r>
              <a:rPr lang="en-US" altLang="zh-TW" sz="3200" dirty="0"/>
              <a:t>(3/4)</a:t>
            </a:r>
            <a:endParaRPr lang="zh-TW" altLang="en-US" sz="3200" dirty="0"/>
          </a:p>
        </p:txBody>
      </p:sp>
      <p:sp>
        <p:nvSpPr>
          <p:cNvPr id="8195" name="內容版面配置區 2">
            <a:extLst>
              <a:ext uri="{FF2B5EF4-FFF2-40B4-BE49-F238E27FC236}">
                <a16:creationId xmlns:a16="http://schemas.microsoft.com/office/drawing/2014/main" id="{31D99F69-7235-4004-A391-0E0F79C2CD14}"/>
              </a:ext>
            </a:extLst>
          </p:cNvPr>
          <p:cNvSpPr>
            <a:spLocks noGrp="1" noChangeArrowheads="1"/>
          </p:cNvSpPr>
          <p:nvPr>
            <p:ph idx="1"/>
          </p:nvPr>
        </p:nvSpPr>
        <p:spPr>
          <a:xfrm>
            <a:off x="457200" y="1125538"/>
            <a:ext cx="8229600" cy="5000625"/>
          </a:xfrm>
        </p:spPr>
        <p:txBody>
          <a:bodyPr/>
          <a:lstStyle/>
          <a:p>
            <a:r>
              <a:rPr lang="en-US" altLang="zh-TW" dirty="0">
                <a:cs typeface="Times New Roman" panose="02020603050405020304" pitchFamily="18" charset="0"/>
                <a:sym typeface="Symbol" panose="05050102010706020507" pitchFamily="18" charset="2"/>
              </a:rPr>
              <a:t>An experiment </a:t>
            </a:r>
            <a:r>
              <a:rPr lang="en-US" altLang="zh-TW" i="1" dirty="0">
                <a:latin typeface="Monotype Corsiva" panose="03010101010201010101" pitchFamily="66" charset="0"/>
                <a:cs typeface="Times New Roman" panose="02020603050405020304" pitchFamily="18" charset="0"/>
                <a:sym typeface="Symbol" panose="05050102010706020507" pitchFamily="18" charset="2"/>
              </a:rPr>
              <a:t>E</a:t>
            </a:r>
            <a:r>
              <a:rPr lang="en-US" altLang="zh-TW" dirty="0">
                <a:latin typeface="Monotype Corsiva" panose="03010101010201010101" pitchFamily="66" charset="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conducted as follows: A single die is rolled and its outcome noted, and then a coin is flipped and its outcome noted. Determine a sample</a:t>
            </a:r>
            <a:r>
              <a:rPr lang="zh-TW" altLang="en-US" dirty="0">
                <a:cs typeface="Times New Roman" panose="02020603050405020304" pitchFamily="18" charset="0"/>
                <a:sym typeface="Symbol" panose="05050102010706020507" pitchFamily="18" charset="2"/>
              </a:rPr>
              <a:t> </a:t>
            </a:r>
            <a:r>
              <a:rPr lang="en-US" altLang="zh-TW" dirty="0"/>
              <a:t>space for </a:t>
            </a:r>
            <a:r>
              <a:rPr lang="en-US" altLang="zh-TW" dirty="0">
                <a:latin typeface="Monotype Corsiva" panose="03010101010201010101" pitchFamily="66" charset="0"/>
              </a:rPr>
              <a:t>I  </a:t>
            </a:r>
            <a:r>
              <a:rPr lang="en-US" altLang="zh-TW" dirty="0"/>
              <a:t>for </a:t>
            </a:r>
            <a:r>
              <a:rPr lang="en-US" altLang="zh-TW" dirty="0">
                <a:latin typeface="Monotype Corsiva" panose="03010101010201010101" pitchFamily="66" charset="0"/>
              </a:rPr>
              <a:t>E</a:t>
            </a:r>
            <a:r>
              <a:rPr lang="en-US" altLang="zh-TW" dirty="0"/>
              <a:t>.</a:t>
            </a:r>
          </a:p>
          <a:p>
            <a:endParaRPr lang="en-US" altLang="zh-TW" dirty="0"/>
          </a:p>
          <a:p>
            <a:pPr>
              <a:lnSpc>
                <a:spcPct val="85000"/>
              </a:lnSpc>
            </a:pPr>
            <a:r>
              <a:rPr lang="en-US" altLang="zh-TW" dirty="0"/>
              <a:t>Let </a:t>
            </a:r>
            <a:r>
              <a:rPr lang="en-US" altLang="zh-TW" dirty="0">
                <a:latin typeface="Monotype Corsiva" panose="03010101010201010101" pitchFamily="66" charset="0"/>
              </a:rPr>
              <a:t>E </a:t>
            </a:r>
            <a:r>
              <a:rPr lang="en-US" altLang="zh-TW" baseline="-25000" dirty="0"/>
              <a:t>1</a:t>
            </a:r>
            <a:r>
              <a:rPr lang="en-US" altLang="zh-TW" dirty="0"/>
              <a:t> denote the first part of experiment </a:t>
            </a:r>
            <a:r>
              <a:rPr lang="en-US" altLang="zh-TW" dirty="0">
                <a:latin typeface="Monotype Corsiva" panose="03010101010201010101" pitchFamily="66" charset="0"/>
              </a:rPr>
              <a:t>E </a:t>
            </a:r>
            <a:r>
              <a:rPr lang="en-US" altLang="zh-TW" dirty="0"/>
              <a:t>, and</a:t>
            </a:r>
            <a:r>
              <a:rPr lang="zh-TW" altLang="en-US" dirty="0"/>
              <a:t> </a:t>
            </a:r>
            <a:r>
              <a:rPr lang="en-US" altLang="zh-TW" dirty="0"/>
              <a:t>let</a:t>
            </a:r>
            <a:r>
              <a:rPr lang="en-US" altLang="zh-TW" i="1" dirty="0">
                <a:latin typeface="Monotype Corsiva" panose="03010101010201010101" pitchFamily="66" charset="0"/>
              </a:rPr>
              <a:t> I</a:t>
            </a:r>
            <a:r>
              <a:rPr lang="en-US" altLang="zh-TW" baseline="-25000" dirty="0"/>
              <a:t>1</a:t>
            </a:r>
            <a:r>
              <a:rPr lang="en-US" altLang="zh-TW" dirty="0"/>
              <a:t>=</a:t>
            </a:r>
            <a:r>
              <a:rPr lang="en-US" altLang="zh-TW" dirty="0">
                <a:cs typeface="Times New Roman" panose="02020603050405020304" pitchFamily="18" charset="0"/>
              </a:rPr>
              <a:t>{1, 2, 3, 4, 5, 6} be a sample space for </a:t>
            </a:r>
            <a:r>
              <a:rPr lang="en-US" altLang="zh-TW" i="1" dirty="0">
                <a:latin typeface="Monotype Corsiva" panose="03010101010201010101" pitchFamily="66" charset="0"/>
                <a:cs typeface="Times New Roman" panose="02020603050405020304" pitchFamily="18" charset="0"/>
              </a:rPr>
              <a:t>E</a:t>
            </a:r>
            <a:r>
              <a:rPr lang="en-US" altLang="zh-TW" baseline="-25000" dirty="0">
                <a:cs typeface="Times New Roman" panose="02020603050405020304" pitchFamily="18" charset="0"/>
              </a:rPr>
              <a:t>1</a:t>
            </a:r>
            <a:r>
              <a:rPr lang="en-US" altLang="zh-TW" dirty="0">
                <a:cs typeface="Times New Roman" panose="02020603050405020304" pitchFamily="18" charset="0"/>
              </a:rPr>
              <a:t>.</a:t>
            </a:r>
            <a:r>
              <a:rPr lang="zh-TW" altLang="en-US" dirty="0">
                <a:cs typeface="Times New Roman" panose="02020603050405020304" pitchFamily="18" charset="0"/>
              </a:rPr>
              <a:t> </a:t>
            </a:r>
            <a:r>
              <a:rPr lang="en-US" altLang="zh-TW" dirty="0">
                <a:cs typeface="Times New Roman" panose="02020603050405020304" pitchFamily="18" charset="0"/>
              </a:rPr>
              <a:t>Likewise let </a:t>
            </a:r>
            <a:r>
              <a:rPr lang="en-US" altLang="zh-TW" dirty="0">
                <a:latin typeface="Monotype Corsiva" panose="03010101010201010101" pitchFamily="66" charset="0"/>
                <a:cs typeface="Times New Roman" panose="02020603050405020304" pitchFamily="18" charset="0"/>
              </a:rPr>
              <a:t>I</a:t>
            </a:r>
            <a:r>
              <a:rPr lang="en-US" altLang="zh-TW" baseline="-25000" dirty="0">
                <a:cs typeface="Times New Roman" panose="02020603050405020304" pitchFamily="18" charset="0"/>
              </a:rPr>
              <a:t>2</a:t>
            </a:r>
            <a:r>
              <a:rPr lang="en-US" altLang="zh-TW" dirty="0">
                <a:cs typeface="Times New Roman" panose="02020603050405020304" pitchFamily="18" charset="0"/>
              </a:rPr>
              <a:t>={H, T} be a sample space for </a:t>
            </a:r>
            <a:r>
              <a:rPr lang="en-US" altLang="zh-TW" i="1" dirty="0">
                <a:latin typeface="Monotype Corsiva" panose="03010101010201010101" pitchFamily="66" charset="0"/>
                <a:cs typeface="Times New Roman" panose="02020603050405020304" pitchFamily="18" charset="0"/>
              </a:rPr>
              <a:t>E</a:t>
            </a:r>
            <a:r>
              <a:rPr lang="en-US" altLang="zh-TW" baseline="-25000" dirty="0">
                <a:cs typeface="Times New Roman" panose="02020603050405020304" pitchFamily="18" charset="0"/>
              </a:rPr>
              <a:t>2</a:t>
            </a:r>
            <a:r>
              <a:rPr lang="en-US" altLang="zh-TW" dirty="0">
                <a:cs typeface="Times New Roman" panose="02020603050405020304" pitchFamily="18" charset="0"/>
              </a:rPr>
              <a:t>,</a:t>
            </a:r>
            <a:r>
              <a:rPr lang="zh-TW" altLang="en-US" dirty="0">
                <a:cs typeface="Times New Roman" panose="02020603050405020304" pitchFamily="18" charset="0"/>
              </a:rPr>
              <a:t> </a:t>
            </a:r>
            <a:r>
              <a:rPr lang="en-US" altLang="zh-TW" dirty="0">
                <a:cs typeface="Times New Roman" panose="02020603050405020304" pitchFamily="18" charset="0"/>
              </a:rPr>
              <a:t>the second part of the experiment. Then </a:t>
            </a:r>
            <a:r>
              <a:rPr lang="en-US" altLang="zh-TW" dirty="0">
                <a:latin typeface="Monotype Corsiva" panose="03010101010201010101" pitchFamily="66" charset="0"/>
              </a:rPr>
              <a:t>I</a:t>
            </a:r>
            <a:r>
              <a:rPr lang="en-US" altLang="zh-TW" dirty="0"/>
              <a:t>=</a:t>
            </a:r>
            <a:r>
              <a:rPr lang="en-US" altLang="zh-TW" i="1" dirty="0">
                <a:latin typeface="Monotype Corsiva" panose="03010101010201010101" pitchFamily="66" charset="0"/>
              </a:rPr>
              <a:t>I</a:t>
            </a:r>
            <a:r>
              <a:rPr lang="en-US" altLang="zh-TW" baseline="-25000" dirty="0"/>
              <a:t>1</a:t>
            </a:r>
            <a:r>
              <a:rPr lang="en-US" altLang="zh-TW" dirty="0">
                <a:sym typeface="Symbol" panose="05050102010706020507" pitchFamily="18" charset="2"/>
              </a:rPr>
              <a:t></a:t>
            </a:r>
            <a:r>
              <a:rPr lang="en-US" altLang="zh-TW" i="1" dirty="0">
                <a:latin typeface="Monotype Corsiva" panose="03010101010201010101" pitchFamily="66" charset="0"/>
              </a:rPr>
              <a:t>I</a:t>
            </a:r>
            <a:r>
              <a:rPr lang="en-US" altLang="zh-TW" baseline="-25000" dirty="0"/>
              <a:t>2</a:t>
            </a:r>
            <a:r>
              <a:rPr lang="en-US" altLang="zh-TW" dirty="0"/>
              <a:t> is</a:t>
            </a:r>
            <a:r>
              <a:rPr lang="zh-TW" altLang="en-US" dirty="0"/>
              <a:t> </a:t>
            </a:r>
            <a:r>
              <a:rPr lang="en-US" altLang="zh-TW" dirty="0"/>
              <a:t>a sample space for </a:t>
            </a:r>
            <a:r>
              <a:rPr lang="en-US" altLang="zh-TW" dirty="0">
                <a:latin typeface="Monotype Corsiva" panose="03010101010201010101" pitchFamily="66" charset="0"/>
              </a:rPr>
              <a:t>E </a:t>
            </a:r>
            <a:r>
              <a:rPr lang="en-US" altLang="zh-TW" dirty="0"/>
              <a:t>.</a:t>
            </a:r>
            <a:endParaRPr lang="en-US" altLang="zh-TW" dirty="0">
              <a:latin typeface="Monotype Corsiva" panose="03010101010201010101" pitchFamily="66" charset="0"/>
            </a:endParaRPr>
          </a:p>
          <a:p>
            <a:endParaRPr lang="en-US" altLang="zh-TW" i="1" baseline="30000" dirty="0">
              <a:latin typeface="Monotype Corsiva" panose="03010101010201010101" pitchFamily="66" charset="0"/>
              <a:cs typeface="Times New Roman" panose="02020603050405020304" pitchFamily="18" charset="0"/>
              <a:sym typeface="Symbol" panose="05050102010706020507" pitchFamily="18" charset="2"/>
            </a:endParaRPr>
          </a:p>
          <a:p>
            <a:endParaRPr lang="zh-TW" altLang="en-US" dirty="0"/>
          </a:p>
        </p:txBody>
      </p:sp>
      <p:sp>
        <p:nvSpPr>
          <p:cNvPr id="4" name="投影片編號版面配置區 3">
            <a:extLst>
              <a:ext uri="{FF2B5EF4-FFF2-40B4-BE49-F238E27FC236}">
                <a16:creationId xmlns:a16="http://schemas.microsoft.com/office/drawing/2014/main" id="{2994837D-707E-428D-8919-9AA424D10B8F}"/>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658D1F5-4E91-47B9-8E08-86EB1895669A}" type="slidenum">
              <a:rPr lang="zh-TW" altLang="en-US">
                <a:ea typeface="標楷體" panose="03000509000000000000" pitchFamily="65" charset="-120"/>
              </a:rPr>
              <a:pPr/>
              <a:t>5</a:t>
            </a:fld>
            <a:endParaRPr lang="en-US" altLang="zh-TW">
              <a:ea typeface="標楷體" panose="03000509000000000000" pitchFamily="65" charset="-12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F6DD0C-469D-4B14-A267-A4CC7A18E00A}"/>
              </a:ext>
            </a:extLst>
          </p:cNvPr>
          <p:cNvSpPr>
            <a:spLocks noGrp="1"/>
          </p:cNvSpPr>
          <p:nvPr>
            <p:ph type="title"/>
          </p:nvPr>
        </p:nvSpPr>
        <p:spPr/>
        <p:txBody>
          <a:bodyPr/>
          <a:lstStyle/>
          <a:p>
            <a:r>
              <a:rPr lang="en-US" altLang="zh-TW" sz="3200" dirty="0"/>
              <a:t>Identity (8/8)</a:t>
            </a:r>
            <a:endParaRPr lang="zh-TW" altLang="en-US" sz="3200" dirty="0"/>
          </a:p>
        </p:txBody>
      </p:sp>
      <p:sp>
        <p:nvSpPr>
          <p:cNvPr id="3" name="內容版面配置區 2">
            <a:extLst>
              <a:ext uri="{FF2B5EF4-FFF2-40B4-BE49-F238E27FC236}">
                <a16:creationId xmlns:a16="http://schemas.microsoft.com/office/drawing/2014/main" id="{CD1F6FDE-8B99-4261-8985-F0BAB7226B36}"/>
              </a:ext>
            </a:extLst>
          </p:cNvPr>
          <p:cNvSpPr>
            <a:spLocks noGrp="1"/>
          </p:cNvSpPr>
          <p:nvPr>
            <p:ph idx="1"/>
          </p:nvPr>
        </p:nvSpPr>
        <p:spPr/>
        <p:txBody>
          <a:bodyPr/>
          <a:lstStyle/>
          <a:p>
            <a:r>
              <a:rPr lang="en-US" altLang="zh-TW" b="1" dirty="0">
                <a:sym typeface="Symbol" panose="05050102010706020507" pitchFamily="18" charset="2"/>
              </a:rPr>
              <a:t>Example 5.35 (cont.):</a:t>
            </a:r>
          </a:p>
          <a:p>
            <a:pPr marL="0" indent="0">
              <a:buNone/>
            </a:pPr>
            <a:r>
              <a:rPr lang="zh-TW" altLang="en-US" sz="2800" baseline="0" dirty="0"/>
              <a:t>   </a:t>
            </a:r>
            <a:r>
              <a:rPr lang="en-US" altLang="zh-TW" sz="2800" baseline="0" dirty="0"/>
              <a:t>close binary operations on </a:t>
            </a:r>
            <a:r>
              <a:rPr lang="en-US" altLang="zh-TW" sz="2800" i="1" baseline="0" dirty="0"/>
              <a:t>A</a:t>
            </a:r>
            <a:r>
              <a:rPr lang="en-US" altLang="zh-TW" sz="2800" baseline="0" dirty="0"/>
              <a:t> that have an </a:t>
            </a:r>
            <a:r>
              <a:rPr lang="zh-TW" altLang="en-US" sz="2800" baseline="0" dirty="0"/>
              <a:t> </a:t>
            </a:r>
            <a:endParaRPr lang="en-US" altLang="zh-TW" sz="2800" baseline="0" dirty="0"/>
          </a:p>
          <a:p>
            <a:pPr marL="0" indent="0">
              <a:buNone/>
            </a:pPr>
            <a:r>
              <a:rPr lang="zh-TW" altLang="en-US" dirty="0"/>
              <a:t>   </a:t>
            </a:r>
            <a:r>
              <a:rPr lang="en-US" altLang="zh-TW" sz="2800" baseline="0" dirty="0"/>
              <a:t>identity,</a:t>
            </a:r>
            <a:r>
              <a:rPr lang="zh-TW" altLang="en-US" sz="2800" baseline="0" dirty="0"/>
              <a:t> </a:t>
            </a:r>
            <a:r>
              <a:rPr lang="en-US" altLang="zh-TW" sz="2800" baseline="0" dirty="0"/>
              <a:t>and of these                                                                </a:t>
            </a:r>
          </a:p>
          <a:p>
            <a:pPr marL="0" indent="0">
              <a:buNone/>
            </a:pPr>
            <a:r>
              <a:rPr lang="zh-TW" altLang="en-US" dirty="0"/>
              <a:t> </a:t>
            </a:r>
            <a:endParaRPr lang="en-US" altLang="zh-TW" dirty="0"/>
          </a:p>
          <a:p>
            <a:pPr marL="0" indent="0">
              <a:buNone/>
            </a:pPr>
            <a:endParaRPr lang="en-US" altLang="zh-TW" sz="2800" baseline="0" dirty="0"/>
          </a:p>
          <a:p>
            <a:pPr marL="0" indent="0">
              <a:buNone/>
            </a:pPr>
            <a:r>
              <a:rPr lang="zh-TW" altLang="en-US" dirty="0"/>
              <a:t>   </a:t>
            </a:r>
            <a:r>
              <a:rPr lang="en-US" altLang="zh-TW" sz="2800" baseline="0" dirty="0"/>
              <a:t>are commutative.</a:t>
            </a:r>
          </a:p>
          <a:p>
            <a:endParaRPr lang="zh-TW" altLang="en-US" dirty="0"/>
          </a:p>
        </p:txBody>
      </p:sp>
      <p:sp>
        <p:nvSpPr>
          <p:cNvPr id="4" name="投影片編號版面配置區 3">
            <a:extLst>
              <a:ext uri="{FF2B5EF4-FFF2-40B4-BE49-F238E27FC236}">
                <a16:creationId xmlns:a16="http://schemas.microsoft.com/office/drawing/2014/main" id="{5A294347-A28A-41CC-8CE6-0C1F33B18267}"/>
              </a:ext>
            </a:extLst>
          </p:cNvPr>
          <p:cNvSpPr>
            <a:spLocks noGrp="1"/>
          </p:cNvSpPr>
          <p:nvPr>
            <p:ph type="sldNum" sz="quarter" idx="12"/>
          </p:nvPr>
        </p:nvSpPr>
        <p:spPr/>
        <p:txBody>
          <a:bodyPr/>
          <a:lstStyle/>
          <a:p>
            <a:fld id="{06A11264-C369-428A-BDAA-6CC43C19334C}" type="slidenum">
              <a:rPr lang="zh-TW" altLang="en-US" smtClean="0"/>
              <a:pPr/>
              <a:t>50</a:t>
            </a:fld>
            <a:endParaRPr lang="en-US" altLang="zh-TW"/>
          </a:p>
        </p:txBody>
      </p:sp>
      <p:graphicFrame>
        <p:nvGraphicFramePr>
          <p:cNvPr id="5" name="Object 7">
            <a:extLst>
              <a:ext uri="{FF2B5EF4-FFF2-40B4-BE49-F238E27FC236}">
                <a16:creationId xmlns:a16="http://schemas.microsoft.com/office/drawing/2014/main" id="{CB732098-BC19-4BBA-98B6-008E8ACA89F7}"/>
              </a:ext>
            </a:extLst>
          </p:cNvPr>
          <p:cNvGraphicFramePr>
            <a:graphicFrameLocks noChangeAspect="1"/>
          </p:cNvGraphicFramePr>
          <p:nvPr>
            <p:extLst>
              <p:ext uri="{D42A27DB-BD31-4B8C-83A1-F6EECF244321}">
                <p14:modId xmlns:p14="http://schemas.microsoft.com/office/powerpoint/2010/main" val="7881354"/>
              </p:ext>
            </p:extLst>
          </p:nvPr>
        </p:nvGraphicFramePr>
        <p:xfrm>
          <a:off x="827584" y="2843432"/>
          <a:ext cx="5334000" cy="762000"/>
        </p:xfrm>
        <a:graphic>
          <a:graphicData uri="http://schemas.openxmlformats.org/presentationml/2006/ole">
            <mc:AlternateContent xmlns:mc="http://schemas.openxmlformats.org/markup-compatibility/2006">
              <mc:Choice xmlns:v="urn:schemas-microsoft-com:vml" Requires="v">
                <p:oleObj name="Equation" r:id="rId2" imgW="2654280" imgH="558720" progId="Equation.3">
                  <p:embed/>
                </p:oleObj>
              </mc:Choice>
              <mc:Fallback>
                <p:oleObj name="Equation" r:id="rId2" imgW="2654280" imgH="558720" progId="Equation.3">
                  <p:embed/>
                  <p:pic>
                    <p:nvPicPr>
                      <p:cNvPr id="37895" name="Object 7">
                        <a:extLst>
                          <a:ext uri="{FF2B5EF4-FFF2-40B4-BE49-F238E27FC236}">
                            <a16:creationId xmlns:a16="http://schemas.microsoft.com/office/drawing/2014/main" id="{63DDE194-ADA3-41A1-8087-A56555C77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843432"/>
                        <a:ext cx="53340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983971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a:extLst>
              <a:ext uri="{FF2B5EF4-FFF2-40B4-BE49-F238E27FC236}">
                <a16:creationId xmlns:a16="http://schemas.microsoft.com/office/drawing/2014/main" id="{4F1FB25E-9DE4-44CD-9482-65652A4389F1}"/>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9643F722-4BAB-4677-9050-4C018426A485}" type="slidenum">
              <a:rPr lang="zh-TW" altLang="en-US">
                <a:ea typeface="標楷體" panose="03000509000000000000" pitchFamily="65" charset="-120"/>
              </a:rPr>
              <a:pPr/>
              <a:t>51</a:t>
            </a:fld>
            <a:endParaRPr lang="en-US" altLang="zh-TW">
              <a:ea typeface="標楷體" panose="03000509000000000000" pitchFamily="65" charset="-120"/>
            </a:endParaRPr>
          </a:p>
        </p:txBody>
      </p:sp>
      <p:sp>
        <p:nvSpPr>
          <p:cNvPr id="58371" name="Rectangle 2">
            <a:extLst>
              <a:ext uri="{FF2B5EF4-FFF2-40B4-BE49-F238E27FC236}">
                <a16:creationId xmlns:a16="http://schemas.microsoft.com/office/drawing/2014/main" id="{B06AA7C9-A030-422B-BE3E-9F713D5BB5FA}"/>
              </a:ext>
            </a:extLst>
          </p:cNvPr>
          <p:cNvSpPr>
            <a:spLocks noGrp="1" noChangeArrowheads="1"/>
          </p:cNvSpPr>
          <p:nvPr>
            <p:ph type="title"/>
          </p:nvPr>
        </p:nvSpPr>
        <p:spPr/>
        <p:txBody>
          <a:bodyPr/>
          <a:lstStyle/>
          <a:p>
            <a:pPr eaLnBrk="1" hangingPunct="1"/>
            <a:r>
              <a:rPr lang="en-US" altLang="zh-TW" sz="3200"/>
              <a:t>Outline</a:t>
            </a:r>
          </a:p>
        </p:txBody>
      </p:sp>
      <p:sp>
        <p:nvSpPr>
          <p:cNvPr id="4100" name="Rectangle 3">
            <a:extLst>
              <a:ext uri="{FF2B5EF4-FFF2-40B4-BE49-F238E27FC236}">
                <a16:creationId xmlns:a16="http://schemas.microsoft.com/office/drawing/2014/main" id="{0C7F88EB-17ED-435D-A0C0-49687B2CDF12}"/>
              </a:ext>
            </a:extLst>
          </p:cNvPr>
          <p:cNvSpPr>
            <a:spLocks noGrp="1" noChangeArrowheads="1"/>
          </p:cNvSpPr>
          <p:nvPr>
            <p:ph type="body" idx="1"/>
          </p:nvPr>
        </p:nvSpPr>
        <p:spPr/>
        <p:txBody>
          <a:bodyPr/>
          <a:lstStyle/>
          <a:p>
            <a:pPr eaLnBrk="1" hangingPunct="1">
              <a:defRPr/>
            </a:pPr>
            <a:r>
              <a:rPr lang="en-US" altLang="zh-TW" dirty="0">
                <a:solidFill>
                  <a:schemeClr val="bg1">
                    <a:lumMod val="50000"/>
                  </a:schemeClr>
                </a:solidFill>
              </a:rPr>
              <a:t>Cartesian Products and Relations</a:t>
            </a:r>
          </a:p>
          <a:p>
            <a:pPr eaLnBrk="1" hangingPunct="1">
              <a:defRPr/>
            </a:pPr>
            <a:r>
              <a:rPr lang="en-US" altLang="zh-TW" dirty="0">
                <a:solidFill>
                  <a:schemeClr val="bg1">
                    <a:lumMod val="50000"/>
                  </a:schemeClr>
                </a:solidFill>
                <a:cs typeface="Arial" panose="020B0604020202020204" pitchFamily="34" charset="0"/>
              </a:rPr>
              <a:t>Functions: Plain and one-to-one </a:t>
            </a:r>
          </a:p>
          <a:p>
            <a:pPr eaLnBrk="1" hangingPunct="1">
              <a:defRPr/>
            </a:pPr>
            <a:r>
              <a:rPr lang="en-US" altLang="zh-TW" dirty="0">
                <a:solidFill>
                  <a:schemeClr val="bg2"/>
                </a:solidFill>
              </a:rPr>
              <a:t>Onto Functions: Stirling Numbers of the Second Kind</a:t>
            </a:r>
          </a:p>
          <a:p>
            <a:pPr eaLnBrk="1" hangingPunct="1">
              <a:defRPr/>
            </a:pPr>
            <a:r>
              <a:rPr lang="en-US" altLang="zh-TW" dirty="0">
                <a:solidFill>
                  <a:schemeClr val="bg1">
                    <a:lumMod val="50000"/>
                  </a:schemeClr>
                </a:solidFill>
              </a:rPr>
              <a:t>Special Functions</a:t>
            </a:r>
          </a:p>
          <a:p>
            <a:pPr eaLnBrk="1" hangingPunct="1">
              <a:defRPr/>
            </a:pPr>
            <a:r>
              <a:rPr lang="en-US" altLang="zh-TW" b="1" i="1" u="sng" dirty="0"/>
              <a:t>The Pigeonhole Principle</a:t>
            </a:r>
          </a:p>
          <a:p>
            <a:pPr eaLnBrk="1" hangingPunct="1">
              <a:defRPr/>
            </a:pPr>
            <a:r>
              <a:rPr lang="en-US" altLang="zh-TW" dirty="0">
                <a:solidFill>
                  <a:schemeClr val="bg2"/>
                </a:solidFill>
              </a:rPr>
              <a:t>Function Composition and Inverse Function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標題 1">
            <a:extLst>
              <a:ext uri="{FF2B5EF4-FFF2-40B4-BE49-F238E27FC236}">
                <a16:creationId xmlns:a16="http://schemas.microsoft.com/office/drawing/2014/main" id="{3D23868F-BE08-4A6F-8935-A08E68679FC8}"/>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(1/15)</a:t>
            </a:r>
            <a:endParaRPr lang="zh-TW" altLang="en-US" sz="3200"/>
          </a:p>
        </p:txBody>
      </p:sp>
      <p:sp>
        <p:nvSpPr>
          <p:cNvPr id="59395" name="內容版面配置區 2">
            <a:extLst>
              <a:ext uri="{FF2B5EF4-FFF2-40B4-BE49-F238E27FC236}">
                <a16:creationId xmlns:a16="http://schemas.microsoft.com/office/drawing/2014/main" id="{ED9E232E-D31A-4EEB-804D-E944E4E7F99A}"/>
              </a:ext>
            </a:extLst>
          </p:cNvPr>
          <p:cNvSpPr>
            <a:spLocks noGrp="1" noChangeArrowheads="1"/>
          </p:cNvSpPr>
          <p:nvPr>
            <p:ph idx="1"/>
          </p:nvPr>
        </p:nvSpPr>
        <p:spPr/>
        <p:txBody>
          <a:bodyPr/>
          <a:lstStyle/>
          <a:p>
            <a:r>
              <a:rPr lang="en-US" altLang="zh-TW" b="1" dirty="0"/>
              <a:t>Definition : </a:t>
            </a:r>
            <a:r>
              <a:rPr lang="en-US" altLang="zh-TW" dirty="0"/>
              <a:t>If </a:t>
            </a:r>
            <a:r>
              <a:rPr lang="en-US" altLang="zh-TW" i="1" dirty="0"/>
              <a:t>m </a:t>
            </a:r>
            <a:r>
              <a:rPr lang="en-US" altLang="zh-TW" dirty="0"/>
              <a:t>pigeons occupy </a:t>
            </a:r>
            <a:r>
              <a:rPr lang="en-US" altLang="zh-TW" i="1" dirty="0"/>
              <a:t>n </a:t>
            </a:r>
            <a:r>
              <a:rPr lang="en-US" altLang="zh-TW" dirty="0"/>
              <a:t>pigeonholes and </a:t>
            </a:r>
            <a:r>
              <a:rPr lang="en-US" altLang="zh-TW" i="1" dirty="0" err="1"/>
              <a:t>m</a:t>
            </a:r>
            <a:r>
              <a:rPr lang="en-US" altLang="zh-TW" dirty="0" err="1">
                <a:sym typeface="Symbol" panose="05050102010706020507" pitchFamily="18" charset="2"/>
              </a:rPr>
              <a:t></a:t>
            </a:r>
            <a:r>
              <a:rPr lang="en-US" altLang="zh-TW" i="1" dirty="0" err="1"/>
              <a:t>n</a:t>
            </a:r>
            <a:r>
              <a:rPr lang="en-US" altLang="zh-TW" dirty="0"/>
              <a:t>, then at least one pigeonhole has two or more pigeons roosting in it.</a:t>
            </a:r>
          </a:p>
          <a:p>
            <a:endParaRPr lang="en-US" altLang="zh-TW" dirty="0"/>
          </a:p>
          <a:p>
            <a:r>
              <a:rPr lang="en-US" altLang="zh-TW" b="1" dirty="0">
                <a:sym typeface="Symbol" panose="05050102010706020507" pitchFamily="18" charset="2"/>
              </a:rPr>
              <a:t>Example 5.39: </a:t>
            </a:r>
            <a:r>
              <a:rPr lang="en-US" altLang="zh-TW" dirty="0"/>
              <a:t>An office employs 13 file clerks, so at least two of them must have birthdays during the same month. Here we have 13 pigeons (the file clerks) and 12 pigeonholes (the months of the year).</a:t>
            </a:r>
          </a:p>
          <a:p>
            <a:endParaRPr lang="en-US" altLang="zh-TW" b="1" dirty="0">
              <a:sym typeface="Symbol" panose="05050102010706020507" pitchFamily="18" charset="2"/>
            </a:endParaRP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5CF7E8A6-4FA9-472E-8C11-90DB7AF89AA7}"/>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224DDA22-DB54-4DF2-AF66-B6A1D9741738}" type="slidenum">
              <a:rPr lang="zh-TW" altLang="en-US">
                <a:ea typeface="標楷體" panose="03000509000000000000" pitchFamily="65" charset="-120"/>
              </a:rPr>
              <a:pPr/>
              <a:t>52</a:t>
            </a:fld>
            <a:endParaRPr lang="en-US" altLang="zh-TW">
              <a:ea typeface="標楷體" panose="03000509000000000000" pitchFamily="65" charset="-12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標題 1">
            <a:extLst>
              <a:ext uri="{FF2B5EF4-FFF2-40B4-BE49-F238E27FC236}">
                <a16:creationId xmlns:a16="http://schemas.microsoft.com/office/drawing/2014/main" id="{F26AC448-DB73-47D2-A4C9-D0E9D1F861AA}"/>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(2/15)</a:t>
            </a:r>
            <a:endParaRPr lang="zh-TW" altLang="en-US" sz="3200"/>
          </a:p>
        </p:txBody>
      </p:sp>
      <p:sp>
        <p:nvSpPr>
          <p:cNvPr id="60419" name="內容版面配置區 2">
            <a:extLst>
              <a:ext uri="{FF2B5EF4-FFF2-40B4-BE49-F238E27FC236}">
                <a16:creationId xmlns:a16="http://schemas.microsoft.com/office/drawing/2014/main" id="{A4AE958F-DD5C-4070-A0DB-4C9C6FA77A4C}"/>
              </a:ext>
            </a:extLst>
          </p:cNvPr>
          <p:cNvSpPr>
            <a:spLocks noGrp="1" noChangeArrowheads="1"/>
          </p:cNvSpPr>
          <p:nvPr>
            <p:ph idx="1"/>
          </p:nvPr>
        </p:nvSpPr>
        <p:spPr>
          <a:xfrm>
            <a:off x="457200" y="1125538"/>
            <a:ext cx="8435975" cy="5000625"/>
          </a:xfrm>
        </p:spPr>
        <p:txBody>
          <a:bodyPr/>
          <a:lstStyle/>
          <a:p>
            <a:r>
              <a:rPr lang="en-US" altLang="zh-TW" b="1" dirty="0">
                <a:sym typeface="Symbol" panose="05050102010706020507" pitchFamily="18" charset="2"/>
              </a:rPr>
              <a:t>Example 5.40: </a:t>
            </a:r>
            <a:r>
              <a:rPr lang="en-US" altLang="zh-TW" dirty="0"/>
              <a:t>Larry returns from the laundromat with 12 pairs of socks (each pair a different color) in a laundry bag. Drawing the socks from the bag randomly, he’ll have to draw at most 13 of them to get a matched pair.</a:t>
            </a:r>
          </a:p>
          <a:p>
            <a:endParaRPr lang="en-US" altLang="zh-TW" dirty="0"/>
          </a:p>
          <a:p>
            <a:r>
              <a:rPr lang="en-US" altLang="zh-TW" b="1" dirty="0">
                <a:sym typeface="Symbol" panose="05050102010706020507" pitchFamily="18" charset="2"/>
              </a:rPr>
              <a:t>Example 5.41: </a:t>
            </a:r>
            <a:r>
              <a:rPr lang="en-US" altLang="zh-TW" dirty="0"/>
              <a:t>Wilma operates a computer with a magnetic tape drive. One day she is given a tape that contains 500,000 “words” of four or fewer lowercase letters. (Consecutive words on the tape are separated by a blank character.) Can it be that the 500,000 words are all distinct?</a:t>
            </a:r>
          </a:p>
          <a:p>
            <a:endParaRPr lang="zh-TW" altLang="en-US" dirty="0"/>
          </a:p>
        </p:txBody>
      </p:sp>
      <p:sp>
        <p:nvSpPr>
          <p:cNvPr id="4" name="投影片編號版面配置區 3">
            <a:extLst>
              <a:ext uri="{FF2B5EF4-FFF2-40B4-BE49-F238E27FC236}">
                <a16:creationId xmlns:a16="http://schemas.microsoft.com/office/drawing/2014/main" id="{DEFAEC91-391F-47C8-8786-78021D5A1372}"/>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0981D17-F649-4476-92C6-7C095E4F74AC}" type="slidenum">
              <a:rPr lang="zh-TW" altLang="en-US">
                <a:ea typeface="標楷體" panose="03000509000000000000" pitchFamily="65" charset="-120"/>
              </a:rPr>
              <a:pPr/>
              <a:t>53</a:t>
            </a:fld>
            <a:endParaRPr lang="en-US" altLang="zh-TW">
              <a:ea typeface="標楷體" panose="03000509000000000000" pitchFamily="65" charset="-12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標題 1">
            <a:extLst>
              <a:ext uri="{FF2B5EF4-FFF2-40B4-BE49-F238E27FC236}">
                <a16:creationId xmlns:a16="http://schemas.microsoft.com/office/drawing/2014/main" id="{E431BA50-60D6-4255-ADD0-85236961A989}"/>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(3/15)</a:t>
            </a:r>
            <a:endParaRPr lang="zh-TW" altLang="en-US" sz="3200"/>
          </a:p>
        </p:txBody>
      </p:sp>
      <p:sp>
        <p:nvSpPr>
          <p:cNvPr id="4" name="投影片編號版面配置區 3">
            <a:extLst>
              <a:ext uri="{FF2B5EF4-FFF2-40B4-BE49-F238E27FC236}">
                <a16:creationId xmlns:a16="http://schemas.microsoft.com/office/drawing/2014/main" id="{17837C0C-ABF7-4883-90A8-1F48DEE95D24}"/>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FA57C90B-5D61-4E3D-955E-2C24D8AFD2AA}" type="slidenum">
              <a:rPr lang="zh-TW" altLang="en-US">
                <a:ea typeface="標楷體" panose="03000509000000000000" pitchFamily="65" charset="-120"/>
              </a:rPr>
              <a:pPr/>
              <a:t>54</a:t>
            </a:fld>
            <a:endParaRPr lang="en-US" altLang="zh-TW">
              <a:ea typeface="標楷體" panose="03000509000000000000" pitchFamily="65" charset="-120"/>
            </a:endParaRPr>
          </a:p>
        </p:txBody>
      </p:sp>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3786219A-7073-4703-9B96-BE9C20D3A559}"/>
                  </a:ext>
                </a:extLst>
              </p:cNvPr>
              <p:cNvSpPr>
                <a:spLocks noGrp="1"/>
              </p:cNvSpPr>
              <p:nvPr>
                <p:ph idx="1"/>
              </p:nvPr>
            </p:nvSpPr>
            <p:spPr/>
            <p:txBody>
              <a:bodyPr/>
              <a:lstStyle/>
              <a:p>
                <a:r>
                  <a:rPr lang="en-US" altLang="zh-TW" b="1" dirty="0">
                    <a:sym typeface="Symbol" panose="05050102010706020507" pitchFamily="18" charset="2"/>
                  </a:rPr>
                  <a:t>Example 5.41(cont.) :</a:t>
                </a:r>
              </a:p>
              <a:p>
                <a:pPr algn="l">
                  <a:spcBef>
                    <a:spcPct val="20000"/>
                  </a:spcBef>
                  <a:buClr>
                    <a:schemeClr val="accent1"/>
                  </a:buClr>
                  <a:buSzPct val="80000"/>
                  <a:buFont typeface="Wingdings" panose="05000000000000000000" pitchFamily="2" charset="2"/>
                  <a:buNone/>
                </a:pPr>
                <a:r>
                  <a:rPr lang="en-US" altLang="zh-TW" sz="2800" baseline="0" dirty="0"/>
                  <a:t>    From the rules of sum and product, the total</a:t>
                </a:r>
              </a:p>
              <a:p>
                <a:pPr algn="l">
                  <a:spcBef>
                    <a:spcPct val="20000"/>
                  </a:spcBef>
                  <a:buClr>
                    <a:schemeClr val="accent1"/>
                  </a:buClr>
                  <a:buSzPct val="80000"/>
                  <a:buFont typeface="Wingdings" panose="05000000000000000000" pitchFamily="2" charset="2"/>
                  <a:buNone/>
                </a:pPr>
                <a:r>
                  <a:rPr lang="en-US" altLang="zh-TW" dirty="0"/>
                  <a:t>   </a:t>
                </a:r>
                <a:r>
                  <a:rPr lang="en-US" altLang="zh-TW" sz="2800" baseline="0" dirty="0"/>
                  <a:t> number of different possible words, using four or  </a:t>
                </a:r>
              </a:p>
              <a:p>
                <a:pPr algn="l">
                  <a:spcBef>
                    <a:spcPct val="20000"/>
                  </a:spcBef>
                  <a:buClr>
                    <a:schemeClr val="accent1"/>
                  </a:buClr>
                  <a:buSzPct val="80000"/>
                  <a:buFont typeface="Wingdings" panose="05000000000000000000" pitchFamily="2" charset="2"/>
                  <a:buNone/>
                </a:pPr>
                <a:r>
                  <a:rPr lang="en-US" altLang="zh-TW" dirty="0"/>
                  <a:t>    </a:t>
                </a:r>
                <a:r>
                  <a:rPr lang="en-US" altLang="zh-TW" sz="2800" baseline="0" dirty="0"/>
                  <a:t>fewer letters, is </a:t>
                </a:r>
                <a14:m>
                  <m:oMath xmlns:m="http://schemas.openxmlformats.org/officeDocument/2006/math">
                    <m:sSup>
                      <m:sSupPr>
                        <m:ctrlPr>
                          <a:rPr lang="en-US" altLang="zh-TW" sz="2800" i="1" baseline="0" smtClean="0">
                            <a:latin typeface="Cambria Math" panose="02040503050406030204" pitchFamily="18" charset="0"/>
                          </a:rPr>
                        </m:ctrlPr>
                      </m:sSupPr>
                      <m:e>
                        <m:r>
                          <a:rPr lang="en-US" altLang="zh-TW" sz="2800" b="0" i="1" baseline="0" smtClean="0">
                            <a:latin typeface="Cambria Math" panose="02040503050406030204" pitchFamily="18" charset="0"/>
                          </a:rPr>
                          <m:t>26</m:t>
                        </m:r>
                      </m:e>
                      <m:sup>
                        <m:r>
                          <a:rPr lang="en-US" altLang="zh-TW" sz="2800" b="0" i="1" baseline="0" smtClean="0">
                            <a:latin typeface="Cambria Math" panose="02040503050406030204" pitchFamily="18" charset="0"/>
                          </a:rPr>
                          <m:t>4</m:t>
                        </m:r>
                      </m:sup>
                    </m:sSup>
                    <m:r>
                      <a:rPr lang="en-US" altLang="zh-TW" sz="2800" b="0" i="1" baseline="0" smtClean="0">
                        <a:latin typeface="Cambria Math" panose="02040503050406030204" pitchFamily="18" charset="0"/>
                      </a:rPr>
                      <m:t>+</m:t>
                    </m:r>
                    <m:sSup>
                      <m:sSupPr>
                        <m:ctrlPr>
                          <a:rPr lang="en-US" altLang="zh-TW" sz="2800" b="0" i="1" baseline="0" smtClean="0">
                            <a:latin typeface="Cambria Math" panose="02040503050406030204" pitchFamily="18" charset="0"/>
                          </a:rPr>
                        </m:ctrlPr>
                      </m:sSupPr>
                      <m:e>
                        <m:r>
                          <a:rPr lang="en-US" altLang="zh-TW" sz="2800" b="0" i="1" baseline="0" smtClean="0">
                            <a:latin typeface="Cambria Math" panose="02040503050406030204" pitchFamily="18" charset="0"/>
                          </a:rPr>
                          <m:t>26</m:t>
                        </m:r>
                      </m:e>
                      <m:sup>
                        <m:r>
                          <a:rPr lang="en-US" altLang="zh-TW" sz="2800" b="0" i="1" baseline="0" smtClean="0">
                            <a:latin typeface="Cambria Math" panose="02040503050406030204" pitchFamily="18" charset="0"/>
                          </a:rPr>
                          <m:t>3</m:t>
                        </m:r>
                      </m:sup>
                    </m:sSup>
                    <m:r>
                      <a:rPr lang="en-US" altLang="zh-TW" sz="2800" b="0" i="1" baseline="0" smtClean="0">
                        <a:latin typeface="Cambria Math" panose="02040503050406030204" pitchFamily="18" charset="0"/>
                      </a:rPr>
                      <m:t>+</m:t>
                    </m:r>
                    <m:sSup>
                      <m:sSupPr>
                        <m:ctrlPr>
                          <a:rPr lang="en-US" altLang="zh-TW" sz="2800" b="0" i="1" baseline="0" smtClean="0">
                            <a:latin typeface="Cambria Math" panose="02040503050406030204" pitchFamily="18" charset="0"/>
                          </a:rPr>
                        </m:ctrlPr>
                      </m:sSupPr>
                      <m:e>
                        <m:r>
                          <a:rPr lang="en-US" altLang="zh-TW" sz="2800" b="0" i="1" baseline="0" smtClean="0">
                            <a:latin typeface="Cambria Math" panose="02040503050406030204" pitchFamily="18" charset="0"/>
                          </a:rPr>
                          <m:t>26</m:t>
                        </m:r>
                      </m:e>
                      <m:sup>
                        <m:r>
                          <a:rPr lang="en-US" altLang="zh-TW" sz="2800" b="0" i="1" baseline="0" smtClean="0">
                            <a:latin typeface="Cambria Math" panose="02040503050406030204" pitchFamily="18" charset="0"/>
                          </a:rPr>
                          <m:t>2</m:t>
                        </m:r>
                      </m:sup>
                    </m:sSup>
                    <m:r>
                      <a:rPr lang="en-US" altLang="zh-TW" sz="2800" b="0" i="1" baseline="0" smtClean="0">
                        <a:latin typeface="Cambria Math" panose="02040503050406030204" pitchFamily="18" charset="0"/>
                      </a:rPr>
                      <m:t>+26=475,254</m:t>
                    </m:r>
                  </m:oMath>
                </a14:m>
                <a:endParaRPr lang="en-US" altLang="zh-TW" sz="2800" baseline="0" dirty="0"/>
              </a:p>
              <a:p>
                <a:pPr algn="l">
                  <a:spcBef>
                    <a:spcPct val="20000"/>
                  </a:spcBef>
                  <a:buClr>
                    <a:schemeClr val="accent1"/>
                  </a:buClr>
                  <a:buSzPct val="80000"/>
                  <a:buFont typeface="Wingdings" panose="05000000000000000000" pitchFamily="2" charset="2"/>
                  <a:buNone/>
                </a:pPr>
                <a:r>
                  <a:rPr lang="en-US" altLang="zh-TW" dirty="0">
                    <a:latin typeface="Arial Narrow" panose="020B0606020202030204" pitchFamily="34" charset="0"/>
                  </a:rPr>
                  <a:t>     </a:t>
                </a:r>
                <a:r>
                  <a:rPr lang="en-US" altLang="zh-TW" sz="2800" baseline="0" dirty="0"/>
                  <a:t>With these 475,254 words as the pigeonholes,  </a:t>
                </a:r>
              </a:p>
              <a:p>
                <a:pPr algn="l">
                  <a:spcBef>
                    <a:spcPct val="20000"/>
                  </a:spcBef>
                  <a:buClr>
                    <a:schemeClr val="accent1"/>
                  </a:buClr>
                  <a:buSzPct val="80000"/>
                  <a:buFont typeface="Wingdings" panose="05000000000000000000" pitchFamily="2" charset="2"/>
                  <a:buNone/>
                </a:pPr>
                <a:r>
                  <a:rPr lang="en-US" altLang="zh-TW" dirty="0"/>
                  <a:t>    </a:t>
                </a:r>
                <a:r>
                  <a:rPr lang="en-US" altLang="zh-TW" sz="2800" baseline="0" dirty="0"/>
                  <a:t>and the 500,000 words on the tape as the  </a:t>
                </a:r>
              </a:p>
              <a:p>
                <a:pPr algn="l">
                  <a:spcBef>
                    <a:spcPct val="20000"/>
                  </a:spcBef>
                  <a:buClr>
                    <a:schemeClr val="accent1"/>
                  </a:buClr>
                  <a:buSzPct val="80000"/>
                  <a:buFont typeface="Wingdings" panose="05000000000000000000" pitchFamily="2" charset="2"/>
                  <a:buNone/>
                </a:pPr>
                <a:r>
                  <a:rPr lang="en-US" altLang="zh-TW" dirty="0"/>
                  <a:t>    </a:t>
                </a:r>
                <a:r>
                  <a:rPr lang="en-US" altLang="zh-TW" sz="2800" baseline="0" dirty="0"/>
                  <a:t>pigeons, it follows that at least one word is  </a:t>
                </a:r>
              </a:p>
              <a:p>
                <a:pPr algn="l">
                  <a:spcBef>
                    <a:spcPct val="20000"/>
                  </a:spcBef>
                  <a:buClr>
                    <a:schemeClr val="accent1"/>
                  </a:buClr>
                  <a:buSzPct val="80000"/>
                  <a:buFont typeface="Wingdings" panose="05000000000000000000" pitchFamily="2" charset="2"/>
                  <a:buNone/>
                </a:pPr>
                <a:r>
                  <a:rPr lang="en-US" altLang="zh-TW" dirty="0"/>
                  <a:t>    </a:t>
                </a:r>
                <a:r>
                  <a:rPr lang="en-US" altLang="zh-TW" sz="2800" baseline="0" dirty="0"/>
                  <a:t>repeated on the tape.</a:t>
                </a:r>
                <a:endParaRPr lang="en-US" altLang="zh-TW" sz="2800" baseline="0" dirty="0">
                  <a:latin typeface="Arial Narrow" panose="020B0606020202030204" pitchFamily="34" charset="0"/>
                </a:endParaRPr>
              </a:p>
              <a:p>
                <a:endParaRPr lang="zh-TW" altLang="en-US" dirty="0"/>
              </a:p>
            </p:txBody>
          </p:sp>
        </mc:Choice>
        <mc:Fallback xmlns="">
          <p:sp>
            <p:nvSpPr>
              <p:cNvPr id="2" name="內容版面配置區 1">
                <a:extLst>
                  <a:ext uri="{FF2B5EF4-FFF2-40B4-BE49-F238E27FC236}">
                    <a16:creationId xmlns:a16="http://schemas.microsoft.com/office/drawing/2014/main" id="{3786219A-7073-4703-9B96-BE9C20D3A559}"/>
                  </a:ext>
                </a:extLst>
              </p:cNvPr>
              <p:cNvSpPr>
                <a:spLocks noGrp="1" noRot="1" noChangeAspect="1" noMove="1" noResize="1" noEditPoints="1" noAdjustHandles="1" noChangeArrowheads="1" noChangeShapeType="1" noTextEdit="1"/>
              </p:cNvSpPr>
              <p:nvPr>
                <p:ph idx="1"/>
              </p:nvPr>
            </p:nvSpPr>
            <p:spPr>
              <a:blipFill>
                <a:blip r:embed="rId2"/>
                <a:stretch>
                  <a:fillRect l="-1333" t="-1341" r="-3481"/>
                </a:stretch>
              </a:blipFill>
            </p:spPr>
            <p:txBody>
              <a:bodyPr/>
              <a:lstStyle/>
              <a:p>
                <a:r>
                  <a:rPr lang="zh-TW" altLang="en-US">
                    <a:noFill/>
                  </a:rPr>
                  <a:t> </a:t>
                </a:r>
              </a:p>
            </p:txBody>
          </p:sp>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標題 1">
            <a:extLst>
              <a:ext uri="{FF2B5EF4-FFF2-40B4-BE49-F238E27FC236}">
                <a16:creationId xmlns:a16="http://schemas.microsoft.com/office/drawing/2014/main" id="{A2F27EF6-90D8-4283-A2C8-5F86BD4F647E}"/>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(4/15)</a:t>
            </a:r>
            <a:endParaRPr lang="zh-TW" altLang="en-US" sz="3200"/>
          </a:p>
        </p:txBody>
      </p:sp>
      <p:sp>
        <p:nvSpPr>
          <p:cNvPr id="4" name="投影片編號版面配置區 3">
            <a:extLst>
              <a:ext uri="{FF2B5EF4-FFF2-40B4-BE49-F238E27FC236}">
                <a16:creationId xmlns:a16="http://schemas.microsoft.com/office/drawing/2014/main" id="{EB274846-96B3-446F-A562-9C0787F04658}"/>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E4DD7A20-E008-47A5-A648-BF3ACB5BC51D}" type="slidenum">
              <a:rPr lang="zh-TW" altLang="en-US">
                <a:ea typeface="標楷體" panose="03000509000000000000" pitchFamily="65" charset="-120"/>
              </a:rPr>
              <a:pPr/>
              <a:t>55</a:t>
            </a:fld>
            <a:endParaRPr lang="en-US" altLang="zh-TW">
              <a:ea typeface="標楷體" panose="03000509000000000000" pitchFamily="65" charset="-120"/>
            </a:endParaRPr>
          </a:p>
        </p:txBody>
      </p:sp>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CB283557-DFAA-4A6C-8224-DAD63DD6C4F8}"/>
                  </a:ext>
                </a:extLst>
              </p:cNvPr>
              <p:cNvSpPr>
                <a:spLocks noGrp="1"/>
              </p:cNvSpPr>
              <p:nvPr>
                <p:ph idx="1"/>
              </p:nvPr>
            </p:nvSpPr>
            <p:spPr>
              <a:ln>
                <a:solidFill>
                  <a:schemeClr val="bg1"/>
                </a:solidFill>
              </a:ln>
            </p:spPr>
            <p:txBody>
              <a:bodyPr/>
              <a:lstStyle/>
              <a:p>
                <a:r>
                  <a:rPr lang="en-US" altLang="zh-TW" b="1" dirty="0">
                    <a:sym typeface="Symbol" panose="05050102010706020507" pitchFamily="18" charset="2"/>
                  </a:rPr>
                  <a:t>Example 5.42: </a:t>
                </a:r>
                <a:r>
                  <a:rPr lang="en-US" altLang="zh-TW" sz="2800" baseline="0" dirty="0"/>
                  <a:t>Let </a:t>
                </a:r>
                <a14:m>
                  <m:oMath xmlns:m="http://schemas.openxmlformats.org/officeDocument/2006/math">
                    <m:r>
                      <a:rPr lang="en-US" altLang="zh-TW" sz="2800" b="0" i="1" baseline="0" smtClean="0">
                        <a:latin typeface="Cambria Math" panose="02040503050406030204" pitchFamily="18" charset="0"/>
                      </a:rPr>
                      <m:t>𝑆</m:t>
                    </m:r>
                    <m:r>
                      <a:rPr lang="en-US" altLang="zh-TW" sz="2800" b="0" i="1" baseline="0" smtClean="0">
                        <a:latin typeface="Cambria Math" panose="02040503050406030204" pitchFamily="18" charset="0"/>
                        <a:ea typeface="Cambria Math" panose="02040503050406030204" pitchFamily="18" charset="0"/>
                      </a:rPr>
                      <m:t>⊂</m:t>
                    </m:r>
                    <m:sSup>
                      <m:sSupPr>
                        <m:ctrlPr>
                          <a:rPr lang="en-US" altLang="zh-TW" sz="2800" b="0" i="1" baseline="0" smtClean="0">
                            <a:latin typeface="Cambria Math" panose="02040503050406030204" pitchFamily="18" charset="0"/>
                            <a:ea typeface="Cambria Math" panose="02040503050406030204" pitchFamily="18" charset="0"/>
                          </a:rPr>
                        </m:ctrlPr>
                      </m:sSupPr>
                      <m:e>
                        <m:r>
                          <a:rPr lang="en-US" altLang="zh-TW" sz="2800" b="1" i="0" baseline="0" smtClean="0">
                            <a:latin typeface="Cambria Math" panose="02040503050406030204" pitchFamily="18" charset="0"/>
                            <a:ea typeface="Cambria Math" panose="02040503050406030204" pitchFamily="18" charset="0"/>
                          </a:rPr>
                          <m:t>𝐙</m:t>
                        </m:r>
                      </m:e>
                      <m:sup>
                        <m:r>
                          <a:rPr lang="en-US" altLang="zh-TW" sz="2800" b="0" i="1" baseline="0" smtClean="0">
                            <a:latin typeface="Cambria Math" panose="02040503050406030204" pitchFamily="18" charset="0"/>
                            <a:ea typeface="Cambria Math" panose="02040503050406030204" pitchFamily="18" charset="0"/>
                          </a:rPr>
                          <m:t>+</m:t>
                        </m:r>
                      </m:sup>
                    </m:sSup>
                  </m:oMath>
                </a14:m>
                <a:r>
                  <a:rPr lang="en-US" altLang="zh-TW" sz="2800" baseline="0" dirty="0"/>
                  <a:t>, where |</a:t>
                </a:r>
                <a:r>
                  <a:rPr lang="en-US" altLang="zh-TW" sz="2800" i="1" baseline="0" dirty="0"/>
                  <a:t>S</a:t>
                </a:r>
                <a:r>
                  <a:rPr lang="en-US" altLang="zh-TW" sz="2800" baseline="0" dirty="0"/>
                  <a:t>|=37. Then </a:t>
                </a:r>
                <a:r>
                  <a:rPr lang="en-US" altLang="zh-TW" sz="2800" i="1" baseline="0" dirty="0"/>
                  <a:t>S</a:t>
                </a:r>
                <a:r>
                  <a:rPr lang="en-US" altLang="zh-TW" sz="2800" baseline="0" dirty="0"/>
                  <a:t> contains two elements that have the same remainder upon division by 36.</a:t>
                </a:r>
              </a:p>
              <a:p>
                <a:pPr algn="l">
                  <a:spcBef>
                    <a:spcPct val="20000"/>
                  </a:spcBef>
                  <a:buClr>
                    <a:schemeClr val="accent1"/>
                  </a:buClr>
                  <a:buSzPct val="80000"/>
                  <a:buFont typeface="Wingdings" panose="05000000000000000000" pitchFamily="2" charset="2"/>
                  <a:buNone/>
                </a:pPr>
                <a:r>
                  <a:rPr lang="en-US" altLang="zh-TW" dirty="0"/>
                  <a:t>   </a:t>
                </a:r>
              </a:p>
              <a:p>
                <a:pPr algn="l">
                  <a:spcBef>
                    <a:spcPct val="20000"/>
                  </a:spcBef>
                  <a:buClr>
                    <a:schemeClr val="accent1"/>
                  </a:buClr>
                  <a:buSzPct val="80000"/>
                  <a:buFont typeface="Wingdings" panose="05000000000000000000" pitchFamily="2" charset="2"/>
                  <a:buNone/>
                </a:pPr>
                <a:r>
                  <a:rPr lang="en-US" altLang="zh-TW" sz="2800" baseline="0" dirty="0"/>
                  <a:t>    Here the pigeons are the 37 positive integers in  </a:t>
                </a:r>
              </a:p>
              <a:p>
                <a:pPr algn="l">
                  <a:spcBef>
                    <a:spcPct val="20000"/>
                  </a:spcBef>
                  <a:buClr>
                    <a:schemeClr val="accent1"/>
                  </a:buClr>
                  <a:buSzPct val="80000"/>
                  <a:buFont typeface="Wingdings" panose="05000000000000000000" pitchFamily="2" charset="2"/>
                  <a:buNone/>
                </a:pPr>
                <a:r>
                  <a:rPr lang="en-US" altLang="zh-TW" i="1" dirty="0"/>
                  <a:t>    </a:t>
                </a:r>
                <a:r>
                  <a:rPr lang="en-US" altLang="zh-TW" sz="2800" i="1" baseline="0" dirty="0"/>
                  <a:t>S</a:t>
                </a:r>
                <a:r>
                  <a:rPr lang="en-US" altLang="zh-TW" sz="2800" baseline="0" dirty="0"/>
                  <a:t>. We know from the division algorithm (of  </a:t>
                </a:r>
              </a:p>
              <a:p>
                <a:pPr algn="l">
                  <a:spcBef>
                    <a:spcPct val="20000"/>
                  </a:spcBef>
                  <a:buClr>
                    <a:schemeClr val="accent1"/>
                  </a:buClr>
                  <a:buSzPct val="80000"/>
                  <a:buFont typeface="Wingdings" panose="05000000000000000000" pitchFamily="2" charset="2"/>
                  <a:buNone/>
                </a:pPr>
                <a:r>
                  <a:rPr lang="en-US" altLang="zh-TW" dirty="0"/>
                  <a:t>    </a:t>
                </a:r>
                <a:r>
                  <a:rPr lang="en-US" altLang="zh-TW" sz="2800" baseline="0" dirty="0"/>
                  <a:t>Theorem 4.5) that when any positive integer </a:t>
                </a:r>
                <a:r>
                  <a:rPr lang="en-US" altLang="zh-TW" sz="2800" i="1" baseline="0" dirty="0"/>
                  <a:t>n</a:t>
                </a:r>
                <a:r>
                  <a:rPr lang="en-US" altLang="zh-TW" sz="2800" baseline="0" dirty="0"/>
                  <a:t>  </a:t>
                </a:r>
              </a:p>
              <a:p>
                <a:pPr algn="l">
                  <a:spcBef>
                    <a:spcPct val="20000"/>
                  </a:spcBef>
                  <a:buClr>
                    <a:schemeClr val="accent1"/>
                  </a:buClr>
                  <a:buSzPct val="80000"/>
                  <a:buFont typeface="Wingdings" panose="05000000000000000000" pitchFamily="2" charset="2"/>
                  <a:buNone/>
                </a:pPr>
                <a:r>
                  <a:rPr lang="en-US" altLang="zh-TW" dirty="0"/>
                  <a:t>    </a:t>
                </a:r>
                <a:r>
                  <a:rPr lang="en-US" altLang="zh-TW" sz="2800" baseline="0" dirty="0"/>
                  <a:t>is divided by 36, there exists a unique quotient </a:t>
                </a:r>
                <a:r>
                  <a:rPr lang="en-US" altLang="zh-TW" sz="2800" i="1" baseline="0" dirty="0"/>
                  <a:t>q</a:t>
                </a:r>
                <a:r>
                  <a:rPr lang="en-US" altLang="zh-TW" sz="2800" baseline="0" dirty="0"/>
                  <a:t>  </a:t>
                </a:r>
              </a:p>
              <a:p>
                <a:pPr algn="l">
                  <a:spcBef>
                    <a:spcPct val="20000"/>
                  </a:spcBef>
                  <a:buClr>
                    <a:schemeClr val="accent1"/>
                  </a:buClr>
                  <a:buSzPct val="80000"/>
                  <a:buFont typeface="Wingdings" panose="05000000000000000000" pitchFamily="2" charset="2"/>
                  <a:buNone/>
                </a:pPr>
                <a:r>
                  <a:rPr lang="en-US" altLang="zh-TW" dirty="0"/>
                  <a:t>    </a:t>
                </a:r>
                <a:r>
                  <a:rPr lang="en-US" altLang="zh-TW" sz="2800" baseline="0" dirty="0"/>
                  <a:t>and unique remainder r, where</a:t>
                </a:r>
              </a:p>
              <a:p>
                <a:pPr algn="l">
                  <a:spcBef>
                    <a:spcPct val="20000"/>
                  </a:spcBef>
                  <a:buClr>
                    <a:schemeClr val="accent1"/>
                  </a:buClr>
                  <a:buSzPct val="80000"/>
                  <a:buFont typeface="Wingdings" panose="05000000000000000000" pitchFamily="2" charset="2"/>
                  <a:buNone/>
                </a:pPr>
                <a:r>
                  <a:rPr lang="en-US" altLang="zh-TW" sz="2800" baseline="0" dirty="0"/>
                  <a:t>		         </a:t>
                </a:r>
                <a:r>
                  <a:rPr lang="en-US" altLang="zh-TW" sz="2800" i="1" baseline="0" dirty="0"/>
                  <a:t>n</a:t>
                </a:r>
                <a:r>
                  <a:rPr lang="en-US" altLang="zh-TW" sz="2800" baseline="0" dirty="0"/>
                  <a:t> = 36</a:t>
                </a:r>
                <a:r>
                  <a:rPr lang="en-US" altLang="zh-TW" sz="2800" i="1" baseline="0" dirty="0"/>
                  <a:t>q</a:t>
                </a:r>
                <a:r>
                  <a:rPr lang="en-US" altLang="zh-TW" sz="2800" baseline="0" dirty="0"/>
                  <a:t> + </a:t>
                </a:r>
                <a:r>
                  <a:rPr lang="en-US" altLang="zh-TW" sz="2800" i="1" baseline="0" dirty="0"/>
                  <a:t>r</a:t>
                </a:r>
                <a:r>
                  <a:rPr lang="en-US" altLang="zh-TW" sz="2800" baseline="0" dirty="0"/>
                  <a:t>, 	  0</a:t>
                </a:r>
                <a:r>
                  <a:rPr lang="en-US" altLang="zh-TW" sz="2800" baseline="0" dirty="0">
                    <a:cs typeface="Times New Roman" panose="02020603050405020304" pitchFamily="18" charset="0"/>
                  </a:rPr>
                  <a:t>≤</a:t>
                </a:r>
                <a:r>
                  <a:rPr lang="en-US" altLang="zh-TW" sz="2800" i="1" baseline="0" dirty="0">
                    <a:cs typeface="Times New Roman" panose="02020603050405020304" pitchFamily="18" charset="0"/>
                  </a:rPr>
                  <a:t>r</a:t>
                </a:r>
                <a:r>
                  <a:rPr lang="en-US" altLang="zh-TW" sz="2800" baseline="0" dirty="0">
                    <a:cs typeface="Times New Roman" panose="02020603050405020304" pitchFamily="18" charset="0"/>
                  </a:rPr>
                  <a:t>&lt;36.</a:t>
                </a:r>
              </a:p>
              <a:p>
                <a:pPr marL="0" indent="0">
                  <a:buNone/>
                </a:pPr>
                <a:endParaRPr lang="en-US" altLang="zh-TW" b="1" dirty="0">
                  <a:sym typeface="Symbol" panose="05050102010706020507" pitchFamily="18" charset="2"/>
                </a:endParaRPr>
              </a:p>
              <a:p>
                <a:endParaRPr lang="zh-TW" altLang="en-US" dirty="0"/>
              </a:p>
            </p:txBody>
          </p:sp>
        </mc:Choice>
        <mc:Fallback xmlns="">
          <p:sp>
            <p:nvSpPr>
              <p:cNvPr id="2" name="內容版面配置區 1">
                <a:extLst>
                  <a:ext uri="{FF2B5EF4-FFF2-40B4-BE49-F238E27FC236}">
                    <a16:creationId xmlns:a16="http://schemas.microsoft.com/office/drawing/2014/main" id="{CB283557-DFAA-4A6C-8224-DAD63DD6C4F8}"/>
                  </a:ext>
                </a:extLst>
              </p:cNvPr>
              <p:cNvSpPr>
                <a:spLocks noGrp="1" noRot="1" noChangeAspect="1" noMove="1" noResize="1" noEditPoints="1" noAdjustHandles="1" noChangeArrowheads="1" noChangeShapeType="1" noTextEdit="1"/>
              </p:cNvSpPr>
              <p:nvPr>
                <p:ph idx="1"/>
              </p:nvPr>
            </p:nvSpPr>
            <p:spPr>
              <a:blipFill>
                <a:blip r:embed="rId2"/>
                <a:stretch>
                  <a:fillRect l="-1257" t="-1217" r="-740" b="-2433"/>
                </a:stretch>
              </a:blipFill>
              <a:ln>
                <a:solidFill>
                  <a:schemeClr val="bg1"/>
                </a:solidFill>
              </a:ln>
            </p:spPr>
            <p:txBody>
              <a:bodyPr/>
              <a:lstStyle/>
              <a:p>
                <a:r>
                  <a:rPr lang="zh-TW" altLang="en-US">
                    <a:noFill/>
                  </a:rPr>
                  <a:t> </a:t>
                </a:r>
              </a:p>
            </p:txBody>
          </p:sp>
        </mc:Fallback>
      </mc:AlternateContent>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標題 1">
            <a:extLst>
              <a:ext uri="{FF2B5EF4-FFF2-40B4-BE49-F238E27FC236}">
                <a16:creationId xmlns:a16="http://schemas.microsoft.com/office/drawing/2014/main" id="{3F121863-0532-4549-BD2B-C5B0D7577AB9}"/>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(5/15)</a:t>
            </a:r>
            <a:endParaRPr lang="zh-TW" altLang="en-US" sz="3200"/>
          </a:p>
        </p:txBody>
      </p:sp>
      <p:sp>
        <p:nvSpPr>
          <p:cNvPr id="4" name="投影片編號版面配置區 3">
            <a:extLst>
              <a:ext uri="{FF2B5EF4-FFF2-40B4-BE49-F238E27FC236}">
                <a16:creationId xmlns:a16="http://schemas.microsoft.com/office/drawing/2014/main" id="{666413B6-BC0C-49DC-9D2D-B7E69F1372EF}"/>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DB1C96D1-1268-4246-9C5B-B6C3A55905FB}" type="slidenum">
              <a:rPr lang="zh-TW" altLang="en-US">
                <a:ea typeface="標楷體" panose="03000509000000000000" pitchFamily="65" charset="-120"/>
              </a:rPr>
              <a:pPr/>
              <a:t>56</a:t>
            </a:fld>
            <a:endParaRPr lang="en-US" altLang="zh-TW">
              <a:ea typeface="標楷體" panose="03000509000000000000" pitchFamily="65" charset="-120"/>
            </a:endParaRPr>
          </a:p>
        </p:txBody>
      </p:sp>
      <mc:AlternateContent xmlns:mc="http://schemas.openxmlformats.org/markup-compatibility/2006">
        <mc:Choice xmlns:a14="http://schemas.microsoft.com/office/drawing/2010/main" Requires="a14">
          <p:sp>
            <p:nvSpPr>
              <p:cNvPr id="2" name="內容版面配置區 1">
                <a:extLst>
                  <a:ext uri="{FF2B5EF4-FFF2-40B4-BE49-F238E27FC236}">
                    <a16:creationId xmlns:a16="http://schemas.microsoft.com/office/drawing/2014/main" id="{9FFA62DF-7A40-4719-A408-337F20C457CD}"/>
                  </a:ext>
                </a:extLst>
              </p:cNvPr>
              <p:cNvSpPr>
                <a:spLocks noGrp="1"/>
              </p:cNvSpPr>
              <p:nvPr>
                <p:ph idx="1"/>
              </p:nvPr>
            </p:nvSpPr>
            <p:spPr/>
            <p:txBody>
              <a:bodyPr/>
              <a:lstStyle/>
              <a:p>
                <a:r>
                  <a:rPr lang="en-US" altLang="zh-TW" b="1" dirty="0">
                    <a:sym typeface="Symbol" panose="05050102010706020507" pitchFamily="18" charset="2"/>
                  </a:rPr>
                  <a:t>Example 5.42 (cont.) : </a:t>
                </a:r>
              </a:p>
              <a:p>
                <a:pPr marL="0" indent="0">
                  <a:buNone/>
                </a:pPr>
                <a:r>
                  <a:rPr lang="en-US" altLang="zh-TW" sz="2800" baseline="0" dirty="0">
                    <a:cs typeface="Times New Roman" panose="02020603050405020304" pitchFamily="18" charset="0"/>
                  </a:rPr>
                  <a:t>    The 36 possible values of </a:t>
                </a:r>
                <a:r>
                  <a:rPr lang="en-US" altLang="zh-TW" sz="2800" i="1" baseline="0" dirty="0">
                    <a:cs typeface="Times New Roman" panose="02020603050405020304" pitchFamily="18" charset="0"/>
                  </a:rPr>
                  <a:t>r</a:t>
                </a:r>
                <a:r>
                  <a:rPr lang="en-US" altLang="zh-TW" sz="2800" baseline="0" dirty="0">
                    <a:cs typeface="Times New Roman" panose="02020603050405020304" pitchFamily="18" charset="0"/>
                  </a:rPr>
                  <a:t> constitute the  </a:t>
                </a:r>
              </a:p>
              <a:p>
                <a:pPr marL="0" indent="0">
                  <a:buNone/>
                </a:pPr>
                <a:r>
                  <a:rPr lang="en-US" altLang="zh-TW" dirty="0">
                    <a:cs typeface="Times New Roman" panose="02020603050405020304" pitchFamily="18" charset="0"/>
                  </a:rPr>
                  <a:t>    </a:t>
                </a:r>
                <a:r>
                  <a:rPr lang="en-US" altLang="zh-TW" sz="2800" baseline="0" dirty="0">
                    <a:cs typeface="Times New Roman" panose="02020603050405020304" pitchFamily="18" charset="0"/>
                  </a:rPr>
                  <a:t>pigeonholes, and the result is now established  </a:t>
                </a:r>
              </a:p>
              <a:p>
                <a:pPr marL="0" indent="0">
                  <a:buNone/>
                </a:pPr>
                <a:r>
                  <a:rPr lang="en-US" altLang="zh-TW" dirty="0">
                    <a:cs typeface="Times New Roman" panose="02020603050405020304" pitchFamily="18" charset="0"/>
                  </a:rPr>
                  <a:t>    </a:t>
                </a:r>
                <a:r>
                  <a:rPr lang="en-US" altLang="zh-TW" sz="2800" baseline="0" dirty="0">
                    <a:cs typeface="Times New Roman" panose="02020603050405020304" pitchFamily="18" charset="0"/>
                  </a:rPr>
                  <a:t>by the pigeonhole principle.</a:t>
                </a:r>
              </a:p>
              <a:p>
                <a:pPr marL="0" indent="0">
                  <a:buNone/>
                </a:pPr>
                <a:endParaRPr lang="en-US" altLang="zh-TW" dirty="0">
                  <a:cs typeface="Times New Roman" panose="02020603050405020304" pitchFamily="18" charset="0"/>
                </a:endParaRPr>
              </a:p>
              <a:p>
                <a:r>
                  <a:rPr lang="en-US" altLang="zh-TW" b="1" dirty="0">
                    <a:sym typeface="Symbol" panose="05050102010706020507" pitchFamily="18" charset="2"/>
                  </a:rPr>
                  <a:t>Example 5.43: </a:t>
                </a:r>
                <a:r>
                  <a:rPr lang="en-US" altLang="zh-TW" sz="2800" baseline="0" dirty="0"/>
                  <a:t>Prove that if 101 integers are selected from the set </a:t>
                </a:r>
                <a:r>
                  <a:rPr lang="en-US" altLang="zh-TW" sz="2800" b="1" i="1" baseline="0" dirty="0">
                    <a:latin typeface="Cambria Math" panose="02040503050406030204" pitchFamily="18" charset="0"/>
                    <a:ea typeface="Cambria Math" panose="02040503050406030204" pitchFamily="18" charset="0"/>
                  </a:rPr>
                  <a:t>S</a:t>
                </a:r>
                <a:r>
                  <a:rPr lang="en-US" altLang="zh-TW" sz="2800" baseline="0" dirty="0"/>
                  <a:t> = {1,2,3,…,200}, then there are two integers such that one divides the other. For each </a:t>
                </a:r>
                <a14:m>
                  <m:oMath xmlns:m="http://schemas.openxmlformats.org/officeDocument/2006/math">
                    <m:r>
                      <a:rPr lang="en-US" altLang="zh-TW" sz="2800" b="0" i="1" baseline="0" smtClean="0">
                        <a:latin typeface="Cambria Math" panose="02040503050406030204" pitchFamily="18" charset="0"/>
                        <a:ea typeface="Cambria Math" panose="02040503050406030204" pitchFamily="18" charset="0"/>
                      </a:rPr>
                      <m:t>𝑥</m:t>
                    </m:r>
                    <m:r>
                      <a:rPr lang="en-US" altLang="zh-TW" i="1">
                        <a:latin typeface="Cambria Math" panose="02040503050406030204" pitchFamily="18" charset="0"/>
                        <a:ea typeface="Cambria Math" panose="02040503050406030204" pitchFamily="18" charset="0"/>
                      </a:rPr>
                      <m:t>∈</m:t>
                    </m:r>
                    <m:r>
                      <a:rPr lang="en-US" altLang="zh-TW" b="1" i="1" smtClean="0">
                        <a:latin typeface="Cambria Math" panose="02040503050406030204" pitchFamily="18" charset="0"/>
                        <a:ea typeface="Cambria Math" panose="02040503050406030204" pitchFamily="18" charset="0"/>
                      </a:rPr>
                      <m:t>𝑺</m:t>
                    </m:r>
                  </m:oMath>
                </a14:m>
                <a:r>
                  <a:rPr lang="en-US" altLang="zh-TW" sz="2800" baseline="0" dirty="0"/>
                  <a:t>, we may write </a:t>
                </a:r>
                <a:r>
                  <a:rPr lang="en-US" altLang="zh-TW" sz="2800" i="1" baseline="0" dirty="0"/>
                  <a:t>x</a:t>
                </a:r>
                <a:r>
                  <a:rPr lang="en-US" altLang="zh-TW" sz="2800" baseline="0" dirty="0"/>
                  <a:t> = 2</a:t>
                </a:r>
                <a:r>
                  <a:rPr lang="en-US" altLang="zh-TW" sz="2800" i="1" baseline="30000" dirty="0"/>
                  <a:t>k</a:t>
                </a:r>
                <a:r>
                  <a:rPr lang="en-US" altLang="zh-TW" sz="2800" i="1" baseline="0" dirty="0"/>
                  <a:t>y</a:t>
                </a:r>
                <a:r>
                  <a:rPr lang="en-US" altLang="zh-TW" sz="2800" baseline="0" dirty="0"/>
                  <a:t>, with </a:t>
                </a:r>
                <a:r>
                  <a:rPr lang="en-US" altLang="zh-TW" sz="2800" i="1" baseline="0" dirty="0"/>
                  <a:t>k</a:t>
                </a:r>
                <a:r>
                  <a:rPr lang="en-US" altLang="zh-TW" sz="2800" baseline="0" dirty="0">
                    <a:cs typeface="Times New Roman" panose="02020603050405020304" pitchFamily="18" charset="0"/>
                  </a:rPr>
                  <a:t>≥0, and </a:t>
                </a:r>
                <a:r>
                  <a:rPr lang="en-US" altLang="zh-TW" sz="2800" baseline="0" dirty="0" err="1">
                    <a:cs typeface="Times New Roman" panose="02020603050405020304" pitchFamily="18" charset="0"/>
                  </a:rPr>
                  <a:t>gcd</a:t>
                </a:r>
                <a:r>
                  <a:rPr lang="en-US" altLang="zh-TW" sz="2800" baseline="0" dirty="0">
                    <a:cs typeface="Times New Roman" panose="02020603050405020304" pitchFamily="18" charset="0"/>
                  </a:rPr>
                  <a:t>(2,</a:t>
                </a:r>
                <a:r>
                  <a:rPr lang="en-US" altLang="zh-TW" sz="2800" i="1" baseline="0" dirty="0">
                    <a:cs typeface="Times New Roman" panose="02020603050405020304" pitchFamily="18" charset="0"/>
                  </a:rPr>
                  <a:t>y</a:t>
                </a:r>
                <a:r>
                  <a:rPr lang="en-US" altLang="zh-TW" sz="2800" baseline="0" dirty="0">
                    <a:cs typeface="Times New Roman" panose="02020603050405020304" pitchFamily="18" charset="0"/>
                  </a:rPr>
                  <a:t>)=1. (This result follows from the Fundamental Theorem of Arithmetic.) </a:t>
                </a:r>
              </a:p>
              <a:p>
                <a:pPr marL="0" indent="0">
                  <a:buNone/>
                </a:pPr>
                <a:endParaRPr lang="zh-TW" altLang="en-US" dirty="0"/>
              </a:p>
            </p:txBody>
          </p:sp>
        </mc:Choice>
        <mc:Fallback>
          <p:sp>
            <p:nvSpPr>
              <p:cNvPr id="2" name="內容版面配置區 1">
                <a:extLst>
                  <a:ext uri="{FF2B5EF4-FFF2-40B4-BE49-F238E27FC236}">
                    <a16:creationId xmlns:a16="http://schemas.microsoft.com/office/drawing/2014/main" id="{9FFA62DF-7A40-4719-A408-337F20C457CD}"/>
                  </a:ext>
                </a:extLst>
              </p:cNvPr>
              <p:cNvSpPr>
                <a:spLocks noGrp="1" noRot="1" noChangeAspect="1" noMove="1" noResize="1" noEditPoints="1" noAdjustHandles="1" noChangeArrowheads="1" noChangeShapeType="1" noTextEdit="1"/>
              </p:cNvSpPr>
              <p:nvPr>
                <p:ph idx="1"/>
              </p:nvPr>
            </p:nvSpPr>
            <p:spPr>
              <a:blipFill>
                <a:blip r:embed="rId2"/>
                <a:stretch>
                  <a:fillRect l="-1333" t="-1341" r="-1407" b="-7683"/>
                </a:stretch>
              </a:blipFill>
            </p:spPr>
            <p:txBody>
              <a:bodyPr/>
              <a:lstStyle/>
              <a:p>
                <a:r>
                  <a:rPr lang="zh-TW" altLang="en-US">
                    <a:noFill/>
                  </a:rPr>
                  <a:t> </a:t>
                </a:r>
              </a:p>
            </p:txBody>
          </p:sp>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標題 1">
            <a:extLst>
              <a:ext uri="{FF2B5EF4-FFF2-40B4-BE49-F238E27FC236}">
                <a16:creationId xmlns:a16="http://schemas.microsoft.com/office/drawing/2014/main" id="{9E4BC6DB-E03B-4A3D-9AA7-ED9AE572F06B}"/>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(6/15)</a:t>
            </a:r>
            <a:endParaRPr lang="zh-TW" altLang="en-US" sz="3200"/>
          </a:p>
        </p:txBody>
      </p:sp>
      <p:sp>
        <p:nvSpPr>
          <p:cNvPr id="3" name="內容版面配置區 2">
            <a:extLst>
              <a:ext uri="{FF2B5EF4-FFF2-40B4-BE49-F238E27FC236}">
                <a16:creationId xmlns:a16="http://schemas.microsoft.com/office/drawing/2014/main" id="{1E824FA9-A5BB-42ED-826A-B5126E512CCC}"/>
              </a:ext>
            </a:extLst>
          </p:cNvPr>
          <p:cNvSpPr>
            <a:spLocks noGrp="1"/>
          </p:cNvSpPr>
          <p:nvPr>
            <p:ph idx="1"/>
          </p:nvPr>
        </p:nvSpPr>
        <p:spPr>
          <a:xfrm>
            <a:off x="457200" y="1125538"/>
            <a:ext cx="8686800" cy="5000625"/>
          </a:xfrm>
        </p:spPr>
        <p:txBody>
          <a:bodyPr/>
          <a:lstStyle/>
          <a:p>
            <a:pPr>
              <a:defRPr/>
            </a:pPr>
            <a:r>
              <a:rPr lang="en-US" altLang="zh-TW" b="1" dirty="0">
                <a:sym typeface="Symbol" panose="05050102010706020507" pitchFamily="18" charset="2"/>
              </a:rPr>
              <a:t>Example 5.43 (cont.): </a:t>
            </a:r>
          </a:p>
          <a:p>
            <a:pPr marL="0" indent="0">
              <a:buFontTx/>
              <a:buNone/>
              <a:defRPr/>
            </a:pPr>
            <a:r>
              <a:rPr lang="en-US" altLang="zh-TW" b="1"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rPr>
              <a:t>Then </a:t>
            </a:r>
            <a:r>
              <a:rPr lang="en-US" altLang="zh-TW" i="1" dirty="0">
                <a:cs typeface="Times New Roman" panose="02020603050405020304" pitchFamily="18" charset="0"/>
              </a:rPr>
              <a:t>y</a:t>
            </a:r>
            <a:r>
              <a:rPr lang="en-US" altLang="zh-TW" dirty="0">
                <a:cs typeface="Times New Roman" panose="02020603050405020304" pitchFamily="18" charset="0"/>
              </a:rPr>
              <a:t> </a:t>
            </a:r>
            <a:r>
              <a:rPr lang="en-US" altLang="zh-TW" dirty="0">
                <a:ea typeface="AR MinchoL JIS" pitchFamily="49" charset="-128"/>
                <a:cs typeface="Times New Roman" panose="02020603050405020304" pitchFamily="18" charset="0"/>
              </a:rPr>
              <a:t>∈ </a:t>
            </a:r>
            <a:r>
              <a:rPr lang="en-US" altLang="zh-TW" i="1" dirty="0">
                <a:ea typeface="AR MinchoL JIS" pitchFamily="49" charset="-128"/>
                <a:cs typeface="Times New Roman" panose="02020603050405020304" pitchFamily="18" charset="0"/>
              </a:rPr>
              <a:t>T</a:t>
            </a:r>
            <a:r>
              <a:rPr lang="en-US" altLang="zh-TW" dirty="0">
                <a:ea typeface="AR MinchoL JIS" pitchFamily="49" charset="-128"/>
                <a:cs typeface="Times New Roman" panose="02020603050405020304" pitchFamily="18" charset="0"/>
              </a:rPr>
              <a:t> = {1,3,5,…,199}, where |</a:t>
            </a:r>
            <a:r>
              <a:rPr lang="en-US" altLang="zh-TW" i="1" dirty="0">
                <a:ea typeface="AR MinchoL JIS" pitchFamily="49" charset="-128"/>
                <a:cs typeface="Times New Roman" panose="02020603050405020304" pitchFamily="18" charset="0"/>
              </a:rPr>
              <a:t>T</a:t>
            </a:r>
            <a:r>
              <a:rPr lang="en-US" altLang="zh-TW" dirty="0">
                <a:ea typeface="AR MinchoL JIS" pitchFamily="49" charset="-128"/>
                <a:cs typeface="Times New Roman" panose="02020603050405020304" pitchFamily="18" charset="0"/>
              </a:rPr>
              <a:t>|=100. Since  </a:t>
            </a:r>
          </a:p>
          <a:p>
            <a:pPr marL="0" indent="0">
              <a:buFontTx/>
              <a:buNone/>
              <a:defRPr/>
            </a:pPr>
            <a:r>
              <a:rPr lang="en-US" altLang="zh-TW" dirty="0">
                <a:ea typeface="AR MinchoL JIS" pitchFamily="49" charset="-128"/>
                <a:cs typeface="Times New Roman" panose="02020603050405020304" pitchFamily="18" charset="0"/>
              </a:rPr>
              <a:t>   101 integers are selected from </a:t>
            </a:r>
            <a:r>
              <a:rPr lang="en-US" altLang="zh-TW" i="1" dirty="0">
                <a:ea typeface="AR MinchoL JIS" pitchFamily="49" charset="-128"/>
                <a:cs typeface="Times New Roman" panose="02020603050405020304" pitchFamily="18" charset="0"/>
              </a:rPr>
              <a:t>S</a:t>
            </a:r>
            <a:r>
              <a:rPr lang="en-US" altLang="zh-TW" dirty="0">
                <a:ea typeface="AR MinchoL JIS" pitchFamily="49" charset="-128"/>
                <a:cs typeface="Times New Roman" panose="02020603050405020304" pitchFamily="18" charset="0"/>
              </a:rPr>
              <a:t>, by the pigeonhole  </a:t>
            </a:r>
          </a:p>
          <a:p>
            <a:pPr marL="0" indent="0">
              <a:buFontTx/>
              <a:buNone/>
              <a:defRPr/>
            </a:pPr>
            <a:r>
              <a:rPr lang="zh-TW" altLang="en-US" dirty="0">
                <a:ea typeface="AR MinchoL JIS" pitchFamily="49" charset="-128"/>
                <a:cs typeface="Times New Roman" panose="02020603050405020304" pitchFamily="18" charset="0"/>
              </a:rPr>
              <a:t>   </a:t>
            </a:r>
            <a:r>
              <a:rPr lang="en-US" altLang="zh-TW" dirty="0">
                <a:ea typeface="AR MinchoL JIS" pitchFamily="49" charset="-128"/>
                <a:cs typeface="Times New Roman" panose="02020603050405020304" pitchFamily="18" charset="0"/>
              </a:rPr>
              <a:t>principle there are two distinct integers of the form  </a:t>
            </a:r>
          </a:p>
          <a:p>
            <a:pPr marL="0" indent="0">
              <a:buFontTx/>
              <a:buNone/>
              <a:defRPr/>
            </a:pPr>
            <a:r>
              <a:rPr lang="en-US" altLang="zh-TW" i="1" dirty="0">
                <a:ea typeface="AR MinchoL JIS" pitchFamily="49" charset="-128"/>
                <a:cs typeface="Times New Roman" panose="02020603050405020304" pitchFamily="18" charset="0"/>
              </a:rPr>
              <a:t>   a</a:t>
            </a:r>
            <a:r>
              <a:rPr lang="en-US" altLang="zh-TW" dirty="0">
                <a:ea typeface="AR MinchoL JIS" pitchFamily="49" charset="-128"/>
                <a:cs typeface="Times New Roman" panose="02020603050405020304" pitchFamily="18" charset="0"/>
              </a:rPr>
              <a:t>=2</a:t>
            </a:r>
            <a:r>
              <a:rPr lang="en-US" altLang="zh-TW" i="1" baseline="30000" dirty="0">
                <a:ea typeface="AR MinchoL JIS" pitchFamily="49" charset="-128"/>
                <a:cs typeface="Times New Roman" panose="02020603050405020304" pitchFamily="18" charset="0"/>
              </a:rPr>
              <a:t>m</a:t>
            </a:r>
            <a:r>
              <a:rPr lang="en-US" altLang="zh-TW" i="1" dirty="0">
                <a:ea typeface="AR MinchoL JIS" pitchFamily="49" charset="-128"/>
                <a:cs typeface="Times New Roman" panose="02020603050405020304" pitchFamily="18" charset="0"/>
              </a:rPr>
              <a:t>y</a:t>
            </a:r>
            <a:r>
              <a:rPr lang="en-US" altLang="zh-TW" dirty="0">
                <a:ea typeface="AR MinchoL JIS" pitchFamily="49" charset="-128"/>
                <a:cs typeface="Times New Roman" panose="02020603050405020304" pitchFamily="18" charset="0"/>
              </a:rPr>
              <a:t>, </a:t>
            </a:r>
            <a:r>
              <a:rPr lang="en-US" altLang="zh-TW" i="1" dirty="0">
                <a:ea typeface="AR MinchoL JIS" pitchFamily="49" charset="-128"/>
                <a:cs typeface="Times New Roman" panose="02020603050405020304" pitchFamily="18" charset="0"/>
              </a:rPr>
              <a:t>b</a:t>
            </a:r>
            <a:r>
              <a:rPr lang="en-US" altLang="zh-TW" dirty="0">
                <a:ea typeface="AR MinchoL JIS" pitchFamily="49" charset="-128"/>
                <a:cs typeface="Times New Roman" panose="02020603050405020304" pitchFamily="18" charset="0"/>
              </a:rPr>
              <a:t>=2</a:t>
            </a:r>
            <a:r>
              <a:rPr lang="en-US" altLang="zh-TW" i="1" baseline="30000" dirty="0">
                <a:ea typeface="AR MinchoL JIS" pitchFamily="49" charset="-128"/>
                <a:cs typeface="Times New Roman" panose="02020603050405020304" pitchFamily="18" charset="0"/>
              </a:rPr>
              <a:t>n</a:t>
            </a:r>
            <a:r>
              <a:rPr lang="en-US" altLang="zh-TW" i="1" dirty="0">
                <a:ea typeface="AR MinchoL JIS" pitchFamily="49" charset="-128"/>
                <a:cs typeface="Times New Roman" panose="02020603050405020304" pitchFamily="18" charset="0"/>
              </a:rPr>
              <a:t>y</a:t>
            </a:r>
            <a:r>
              <a:rPr lang="en-US" altLang="zh-TW" dirty="0">
                <a:ea typeface="AR MinchoL JIS" pitchFamily="49" charset="-128"/>
                <a:cs typeface="Times New Roman" panose="02020603050405020304" pitchFamily="18" charset="0"/>
              </a:rPr>
              <a:t> for some (the same) </a:t>
            </a:r>
            <a:r>
              <a:rPr lang="en-US" altLang="zh-TW" i="1" dirty="0">
                <a:ea typeface="AR MinchoL JIS" pitchFamily="49" charset="-128"/>
                <a:cs typeface="Times New Roman" panose="02020603050405020304" pitchFamily="18" charset="0"/>
              </a:rPr>
              <a:t>y</a:t>
            </a:r>
            <a:r>
              <a:rPr lang="en-US" altLang="zh-TW" dirty="0"/>
              <a:t> </a:t>
            </a:r>
            <a:r>
              <a:rPr lang="en-US" altLang="zh-TW" dirty="0">
                <a:ea typeface="AR MinchoL JIS" pitchFamily="49" charset="-128"/>
              </a:rPr>
              <a:t>∈ </a:t>
            </a:r>
            <a:r>
              <a:rPr lang="en-US" altLang="zh-TW" i="1" dirty="0">
                <a:ea typeface="AR MinchoL JIS" pitchFamily="49" charset="-128"/>
              </a:rPr>
              <a:t>T</a:t>
            </a:r>
            <a:r>
              <a:rPr lang="en-US" altLang="zh-TW" dirty="0">
                <a:ea typeface="AR MinchoL JIS" pitchFamily="49" charset="-128"/>
              </a:rPr>
              <a:t>. If </a:t>
            </a:r>
            <a:r>
              <a:rPr lang="en-US" altLang="zh-TW" i="1" dirty="0">
                <a:ea typeface="AR MinchoL JIS" pitchFamily="49" charset="-128"/>
              </a:rPr>
              <a:t>m</a:t>
            </a:r>
            <a:r>
              <a:rPr lang="en-US" altLang="zh-TW" dirty="0">
                <a:ea typeface="AR MinchoL JIS" pitchFamily="49" charset="-128"/>
              </a:rPr>
              <a:t>&lt;</a:t>
            </a:r>
            <a:r>
              <a:rPr lang="en-US" altLang="zh-TW" i="1" dirty="0">
                <a:ea typeface="AR MinchoL JIS" pitchFamily="49" charset="-128"/>
              </a:rPr>
              <a:t>n</a:t>
            </a:r>
            <a:r>
              <a:rPr lang="en-US" altLang="zh-TW" dirty="0">
                <a:ea typeface="AR MinchoL JIS" pitchFamily="49" charset="-128"/>
              </a:rPr>
              <a:t>,  </a:t>
            </a:r>
          </a:p>
          <a:p>
            <a:pPr marL="0" indent="0">
              <a:buFontTx/>
              <a:buNone/>
              <a:defRPr/>
            </a:pPr>
            <a:r>
              <a:rPr lang="en-US" altLang="zh-TW" dirty="0">
                <a:ea typeface="AR MinchoL JIS" pitchFamily="49" charset="-128"/>
              </a:rPr>
              <a:t>   then </a:t>
            </a:r>
            <a:r>
              <a:rPr lang="en-US" altLang="zh-TW" i="1" dirty="0" err="1">
                <a:ea typeface="AR MinchoL JIS" pitchFamily="49" charset="-128"/>
              </a:rPr>
              <a:t>a</a:t>
            </a:r>
            <a:r>
              <a:rPr lang="en-US" altLang="zh-TW" dirty="0" err="1">
                <a:ea typeface="AR MinchoL JIS" pitchFamily="49" charset="-128"/>
              </a:rPr>
              <a:t>|</a:t>
            </a:r>
            <a:r>
              <a:rPr lang="en-US" altLang="zh-TW" i="1" dirty="0" err="1">
                <a:ea typeface="AR MinchoL JIS" pitchFamily="49" charset="-128"/>
              </a:rPr>
              <a:t>b</a:t>
            </a:r>
            <a:r>
              <a:rPr lang="en-US" altLang="zh-TW" dirty="0">
                <a:ea typeface="AR MinchoL JIS" pitchFamily="49" charset="-128"/>
              </a:rPr>
              <a:t>; otherwise, we have </a:t>
            </a:r>
            <a:r>
              <a:rPr lang="en-US" altLang="zh-TW" i="1" dirty="0">
                <a:ea typeface="AR MinchoL JIS" pitchFamily="49" charset="-128"/>
              </a:rPr>
              <a:t>m</a:t>
            </a:r>
            <a:r>
              <a:rPr lang="en-US" altLang="zh-TW" dirty="0">
                <a:ea typeface="AR MinchoL JIS" pitchFamily="49" charset="-128"/>
              </a:rPr>
              <a:t>&gt;</a:t>
            </a:r>
            <a:r>
              <a:rPr lang="en-US" altLang="zh-TW" i="1" dirty="0">
                <a:ea typeface="AR MinchoL JIS" pitchFamily="49" charset="-128"/>
              </a:rPr>
              <a:t>n</a:t>
            </a:r>
            <a:r>
              <a:rPr lang="en-US" altLang="zh-TW" dirty="0">
                <a:ea typeface="AR MinchoL JIS" pitchFamily="49" charset="-128"/>
              </a:rPr>
              <a:t> and then </a:t>
            </a:r>
            <a:r>
              <a:rPr lang="en-US" altLang="zh-TW" i="1" dirty="0" err="1">
                <a:ea typeface="AR MinchoL JIS" pitchFamily="49" charset="-128"/>
              </a:rPr>
              <a:t>b</a:t>
            </a:r>
            <a:r>
              <a:rPr lang="en-US" altLang="zh-TW" dirty="0" err="1">
                <a:ea typeface="AR MinchoL JIS" pitchFamily="49" charset="-128"/>
              </a:rPr>
              <a:t>|</a:t>
            </a:r>
            <a:r>
              <a:rPr lang="en-US" altLang="zh-TW" i="1" dirty="0" err="1">
                <a:ea typeface="AR MinchoL JIS" pitchFamily="49" charset="-128"/>
              </a:rPr>
              <a:t>a</a:t>
            </a:r>
            <a:r>
              <a:rPr lang="en-US" altLang="zh-TW" dirty="0">
                <a:ea typeface="AR MinchoL JIS" pitchFamily="49" charset="-128"/>
              </a:rPr>
              <a:t>.</a:t>
            </a:r>
          </a:p>
          <a:p>
            <a:pPr>
              <a:defRPr/>
            </a:pPr>
            <a:endParaRPr lang="zh-TW" altLang="en-US" dirty="0"/>
          </a:p>
        </p:txBody>
      </p:sp>
      <p:sp>
        <p:nvSpPr>
          <p:cNvPr id="4" name="投影片編號版面配置區 3">
            <a:extLst>
              <a:ext uri="{FF2B5EF4-FFF2-40B4-BE49-F238E27FC236}">
                <a16:creationId xmlns:a16="http://schemas.microsoft.com/office/drawing/2014/main" id="{69EB646A-0AF6-4C7D-960E-3B4DDD10A6D7}"/>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17449DFB-D56C-4073-8C9F-95CC950DE924}" type="slidenum">
              <a:rPr lang="zh-TW" altLang="en-US">
                <a:ea typeface="標楷體" panose="03000509000000000000" pitchFamily="65" charset="-120"/>
              </a:rPr>
              <a:pPr/>
              <a:t>57</a:t>
            </a:fld>
            <a:endParaRPr lang="en-US" altLang="zh-TW">
              <a:ea typeface="標楷體" panose="03000509000000000000" pitchFamily="65" charset="-12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標題 1">
            <a:extLst>
              <a:ext uri="{FF2B5EF4-FFF2-40B4-BE49-F238E27FC236}">
                <a16:creationId xmlns:a16="http://schemas.microsoft.com/office/drawing/2014/main" id="{0E8BCCDA-0243-4FFE-8BCE-1500E7C6246F}"/>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(7/15)</a:t>
            </a:r>
            <a:endParaRPr lang="zh-TW" altLang="en-US" sz="3200"/>
          </a:p>
        </p:txBody>
      </p:sp>
      <p:sp>
        <p:nvSpPr>
          <p:cNvPr id="3" name="內容版面配置區 2">
            <a:extLst>
              <a:ext uri="{FF2B5EF4-FFF2-40B4-BE49-F238E27FC236}">
                <a16:creationId xmlns:a16="http://schemas.microsoft.com/office/drawing/2014/main" id="{5B17207E-025A-4ADD-9846-3E8E5D5B3FC8}"/>
              </a:ext>
            </a:extLst>
          </p:cNvPr>
          <p:cNvSpPr>
            <a:spLocks noGrp="1"/>
          </p:cNvSpPr>
          <p:nvPr>
            <p:ph idx="1"/>
          </p:nvPr>
        </p:nvSpPr>
        <p:spPr/>
        <p:txBody>
          <a:bodyPr/>
          <a:lstStyle/>
          <a:p>
            <a:pPr>
              <a:defRPr/>
            </a:pPr>
            <a:r>
              <a:rPr lang="en-US" altLang="zh-TW" b="1" dirty="0">
                <a:sym typeface="Symbol" panose="05050102010706020507" pitchFamily="18" charset="2"/>
              </a:rPr>
              <a:t>Example 5.44: </a:t>
            </a:r>
            <a:r>
              <a:rPr lang="en-US" altLang="zh-TW" dirty="0"/>
              <a:t>Any subset of size six from the set </a:t>
            </a:r>
            <a:r>
              <a:rPr lang="en-US" altLang="zh-TW" i="1" dirty="0"/>
              <a:t>S</a:t>
            </a:r>
            <a:r>
              <a:rPr lang="en-US" altLang="zh-TW" dirty="0"/>
              <a:t>=</a:t>
            </a:r>
            <a:r>
              <a:rPr lang="en-US" altLang="zh-TW" dirty="0">
                <a:cs typeface="Times New Roman" panose="02020603050405020304" pitchFamily="18" charset="0"/>
              </a:rPr>
              <a:t>{1, 2, 3,…, 9} must contain two elements whose sum is 10. </a:t>
            </a:r>
          </a:p>
          <a:p>
            <a:pPr>
              <a:defRPr/>
            </a:pPr>
            <a:endParaRPr lang="en-US" altLang="zh-TW" dirty="0">
              <a:cs typeface="Times New Roman" panose="02020603050405020304" pitchFamily="18" charset="0"/>
            </a:endParaRPr>
          </a:p>
          <a:p>
            <a:pPr marL="0" indent="0">
              <a:buFontTx/>
              <a:buNone/>
              <a:defRPr/>
            </a:pPr>
            <a:r>
              <a:rPr lang="en-US" altLang="zh-TW" dirty="0">
                <a:cs typeface="Times New Roman" panose="02020603050405020304" pitchFamily="18" charset="0"/>
              </a:rPr>
              <a:t>    Here the numbers 1, 2, 3,…, 9 are the pigeons,  </a:t>
            </a:r>
          </a:p>
          <a:p>
            <a:pPr marL="0" indent="0">
              <a:buFontTx/>
              <a:buNone/>
              <a:defRPr/>
            </a:pPr>
            <a:r>
              <a:rPr lang="en-US" altLang="zh-TW" dirty="0">
                <a:cs typeface="Times New Roman" panose="02020603050405020304" pitchFamily="18" charset="0"/>
              </a:rPr>
              <a:t>    and the pigeonholes are the subsets {1, 9}, </a:t>
            </a:r>
          </a:p>
          <a:p>
            <a:pPr marL="0" indent="0">
              <a:buFontTx/>
              <a:buNone/>
              <a:defRPr/>
            </a:pPr>
            <a:r>
              <a:rPr lang="en-US" altLang="zh-TW" dirty="0">
                <a:cs typeface="Times New Roman" panose="02020603050405020304" pitchFamily="18" charset="0"/>
              </a:rPr>
              <a:t>    {2,  8}, {3, 7}, {4, 6}, {5}. When six pigeons go to  </a:t>
            </a:r>
          </a:p>
          <a:p>
            <a:pPr marL="0" indent="0">
              <a:buFontTx/>
              <a:buNone/>
              <a:defRPr/>
            </a:pPr>
            <a:r>
              <a:rPr lang="en-US" altLang="zh-TW" dirty="0">
                <a:cs typeface="Times New Roman" panose="02020603050405020304" pitchFamily="18" charset="0"/>
              </a:rPr>
              <a:t>    their respective pigeonholes, they must fill at  </a:t>
            </a:r>
          </a:p>
          <a:p>
            <a:pPr marL="0" indent="0">
              <a:buFontTx/>
              <a:buNone/>
              <a:defRPr/>
            </a:pPr>
            <a:r>
              <a:rPr lang="en-US" altLang="zh-TW" dirty="0">
                <a:cs typeface="Times New Roman" panose="02020603050405020304" pitchFamily="18" charset="0"/>
              </a:rPr>
              <a:t>    least one of two-element subsets whose  </a:t>
            </a:r>
          </a:p>
          <a:p>
            <a:pPr marL="0" indent="0">
              <a:buFontTx/>
              <a:buNone/>
              <a:defRPr/>
            </a:pPr>
            <a:r>
              <a:rPr lang="en-US" altLang="zh-TW" dirty="0">
                <a:cs typeface="Times New Roman" panose="02020603050405020304" pitchFamily="18" charset="0"/>
              </a:rPr>
              <a:t>    members sum to 10.</a:t>
            </a:r>
          </a:p>
          <a:p>
            <a:pPr>
              <a:defRPr/>
            </a:pPr>
            <a:endParaRPr lang="zh-TW" altLang="en-US" dirty="0"/>
          </a:p>
        </p:txBody>
      </p:sp>
      <p:sp>
        <p:nvSpPr>
          <p:cNvPr id="4" name="投影片編號版面配置區 3">
            <a:extLst>
              <a:ext uri="{FF2B5EF4-FFF2-40B4-BE49-F238E27FC236}">
                <a16:creationId xmlns:a16="http://schemas.microsoft.com/office/drawing/2014/main" id="{F4B5FC2F-6EE1-468F-9596-02C1317204D1}"/>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F5F70C0A-57BB-44F0-B216-DFE940821AB8}" type="slidenum">
              <a:rPr lang="zh-TW" altLang="en-US">
                <a:ea typeface="標楷體" panose="03000509000000000000" pitchFamily="65" charset="-120"/>
              </a:rPr>
              <a:pPr/>
              <a:t>58</a:t>
            </a:fld>
            <a:endParaRPr lang="en-US" altLang="zh-TW">
              <a:ea typeface="標楷體" panose="03000509000000000000" pitchFamily="65" charset="-12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標題 1">
            <a:extLst>
              <a:ext uri="{FF2B5EF4-FFF2-40B4-BE49-F238E27FC236}">
                <a16:creationId xmlns:a16="http://schemas.microsoft.com/office/drawing/2014/main" id="{84DD1DC0-8962-46B5-AB28-80EB32E54911}"/>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(8/15)</a:t>
            </a:r>
            <a:endParaRPr lang="zh-TW" altLang="en-US" sz="3200"/>
          </a:p>
        </p:txBody>
      </p:sp>
      <p:sp>
        <p:nvSpPr>
          <p:cNvPr id="66563" name="內容版面配置區 2">
            <a:extLst>
              <a:ext uri="{FF2B5EF4-FFF2-40B4-BE49-F238E27FC236}">
                <a16:creationId xmlns:a16="http://schemas.microsoft.com/office/drawing/2014/main" id="{2D109730-F3F9-408E-883F-744B15527722}"/>
              </a:ext>
            </a:extLst>
          </p:cNvPr>
          <p:cNvSpPr>
            <a:spLocks noGrp="1" noChangeArrowheads="1"/>
          </p:cNvSpPr>
          <p:nvPr>
            <p:ph idx="1"/>
          </p:nvPr>
        </p:nvSpPr>
        <p:spPr/>
        <p:txBody>
          <a:bodyPr/>
          <a:lstStyle/>
          <a:p>
            <a:r>
              <a:rPr lang="en-US" altLang="zh-TW" b="1" dirty="0">
                <a:sym typeface="Symbol" panose="05050102010706020507" pitchFamily="18" charset="2"/>
              </a:rPr>
              <a:t>Example 5.46: </a:t>
            </a:r>
            <a:r>
              <a:rPr lang="en-US" altLang="zh-TW" dirty="0"/>
              <a:t>Let </a:t>
            </a:r>
            <a:r>
              <a:rPr lang="en-US" altLang="zh-TW" i="1" dirty="0"/>
              <a:t>S</a:t>
            </a:r>
            <a:r>
              <a:rPr lang="en-US" altLang="zh-TW" dirty="0"/>
              <a:t> be a set of six positive integers whose maximum is at most 14. Show that the sums of the elements in all the nonempty subsets of </a:t>
            </a:r>
            <a:r>
              <a:rPr lang="en-US" altLang="zh-TW" i="1" dirty="0"/>
              <a:t>S</a:t>
            </a:r>
            <a:r>
              <a:rPr lang="en-US" altLang="zh-TW" dirty="0"/>
              <a:t> cannot all be distinct.</a:t>
            </a:r>
          </a:p>
          <a:p>
            <a:endParaRPr lang="en-US" altLang="zh-TW" dirty="0"/>
          </a:p>
          <a:p>
            <a:r>
              <a:rPr lang="en-US" altLang="zh-TW" dirty="0"/>
              <a:t>For each nonempty subset </a:t>
            </a:r>
            <a:r>
              <a:rPr lang="en-US" altLang="zh-TW" i="1" dirty="0"/>
              <a:t>A</a:t>
            </a:r>
            <a:r>
              <a:rPr lang="en-US" altLang="zh-TW" dirty="0"/>
              <a:t> of </a:t>
            </a:r>
            <a:r>
              <a:rPr lang="en-US" altLang="zh-TW" i="1" dirty="0"/>
              <a:t>S</a:t>
            </a:r>
            <a:r>
              <a:rPr lang="en-US" altLang="zh-TW" dirty="0"/>
              <a:t>, the sum of the elements in </a:t>
            </a:r>
            <a:r>
              <a:rPr lang="en-US" altLang="zh-TW" i="1" dirty="0"/>
              <a:t>A</a:t>
            </a:r>
            <a:r>
              <a:rPr lang="en-US" altLang="zh-TW" dirty="0"/>
              <a:t>, denoted </a:t>
            </a:r>
            <a:r>
              <a:rPr lang="en-US" altLang="zh-TW" i="1" dirty="0" err="1"/>
              <a:t>s</a:t>
            </a:r>
            <a:r>
              <a:rPr lang="en-US" altLang="zh-TW" i="1" baseline="-25000" dirty="0" err="1"/>
              <a:t>A</a:t>
            </a:r>
            <a:r>
              <a:rPr lang="en-US" altLang="zh-TW" dirty="0"/>
              <a:t>, satisfies 1</a:t>
            </a:r>
            <a:r>
              <a:rPr lang="en-US" altLang="zh-TW" dirty="0">
                <a:cs typeface="Times New Roman" panose="02020603050405020304" pitchFamily="18" charset="0"/>
              </a:rPr>
              <a:t>≤</a:t>
            </a:r>
            <a:r>
              <a:rPr lang="en-US" altLang="zh-TW" i="1" dirty="0">
                <a:cs typeface="Times New Roman" panose="02020603050405020304" pitchFamily="18" charset="0"/>
              </a:rPr>
              <a:t>s</a:t>
            </a:r>
            <a:r>
              <a:rPr lang="en-US" altLang="zh-TW" i="1" baseline="-25000" dirty="0">
                <a:cs typeface="Times New Roman" panose="02020603050405020304" pitchFamily="18" charset="0"/>
              </a:rPr>
              <a:t>A</a:t>
            </a:r>
            <a:r>
              <a:rPr lang="en-US" altLang="zh-TW" dirty="0">
                <a:cs typeface="Times New Roman" panose="02020603050405020304" pitchFamily="18" charset="0"/>
              </a:rPr>
              <a:t>≤9+10+…+14=69, and there are 2</a:t>
            </a:r>
            <a:r>
              <a:rPr lang="en-US" altLang="zh-TW" baseline="30000" dirty="0">
                <a:cs typeface="Times New Roman" panose="02020603050405020304" pitchFamily="18" charset="0"/>
              </a:rPr>
              <a:t>6</a:t>
            </a:r>
            <a:r>
              <a:rPr lang="en-US" altLang="zh-TW" dirty="0">
                <a:cs typeface="Times New Roman" panose="02020603050405020304" pitchFamily="18" charset="0"/>
              </a:rPr>
              <a:t>-1=63 nonempty subsets of </a:t>
            </a:r>
            <a:r>
              <a:rPr lang="en-US" altLang="zh-TW" i="1" dirty="0">
                <a:cs typeface="Times New Roman" panose="02020603050405020304" pitchFamily="18" charset="0"/>
              </a:rPr>
              <a:t>S</a:t>
            </a:r>
            <a:r>
              <a:rPr lang="en-US" altLang="zh-TW" dirty="0">
                <a:cs typeface="Times New Roman" panose="02020603050405020304" pitchFamily="18" charset="0"/>
              </a:rPr>
              <a:t>. </a:t>
            </a:r>
            <a:endParaRPr lang="zh-TW" altLang="en-US" dirty="0"/>
          </a:p>
        </p:txBody>
      </p:sp>
      <p:sp>
        <p:nvSpPr>
          <p:cNvPr id="4" name="投影片編號版面配置區 3">
            <a:extLst>
              <a:ext uri="{FF2B5EF4-FFF2-40B4-BE49-F238E27FC236}">
                <a16:creationId xmlns:a16="http://schemas.microsoft.com/office/drawing/2014/main" id="{0764C908-72CC-4551-B6EC-BA5544540667}"/>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4C93E26-CB22-4F4C-A48F-F83BDB1CBA5F}" type="slidenum">
              <a:rPr lang="zh-TW" altLang="en-US">
                <a:ea typeface="標楷體" panose="03000509000000000000" pitchFamily="65" charset="-120"/>
              </a:rPr>
              <a:pPr/>
              <a:t>59</a:t>
            </a:fld>
            <a:endParaRPr lang="en-US" altLang="zh-TW">
              <a:ea typeface="標楷體" panose="03000509000000000000" pitchFamily="65"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a:extLst>
              <a:ext uri="{FF2B5EF4-FFF2-40B4-BE49-F238E27FC236}">
                <a16:creationId xmlns:a16="http://schemas.microsoft.com/office/drawing/2014/main" id="{64F0174E-362A-4A08-8AD6-834D9DC004AA}"/>
              </a:ext>
            </a:extLst>
          </p:cNvPr>
          <p:cNvSpPr>
            <a:spLocks noGrp="1" noChangeArrowheads="1"/>
          </p:cNvSpPr>
          <p:nvPr>
            <p:ph type="title"/>
          </p:nvPr>
        </p:nvSpPr>
        <p:spPr/>
        <p:txBody>
          <a:bodyPr/>
          <a:lstStyle/>
          <a:p>
            <a:r>
              <a:rPr lang="en-US" altLang="zh-TW" sz="3200" dirty="0"/>
              <a:t>Cartesian Products</a:t>
            </a:r>
            <a:r>
              <a:rPr lang="zh-TW" altLang="en-US" sz="3200" b="0" dirty="0"/>
              <a:t> </a:t>
            </a:r>
            <a:r>
              <a:rPr lang="en-US" altLang="zh-TW" sz="3200" dirty="0"/>
              <a:t>(4/4)</a:t>
            </a:r>
            <a:endParaRPr lang="zh-TW" altLang="en-US" sz="3200" dirty="0"/>
          </a:p>
        </p:txBody>
      </p:sp>
      <p:sp>
        <p:nvSpPr>
          <p:cNvPr id="4" name="投影片編號版面配置區 3">
            <a:extLst>
              <a:ext uri="{FF2B5EF4-FFF2-40B4-BE49-F238E27FC236}">
                <a16:creationId xmlns:a16="http://schemas.microsoft.com/office/drawing/2014/main" id="{885E2A9A-523A-49C5-B5D9-5419D8E0E29F}"/>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2D29ED0-2E2A-4516-AB48-3B762071C330}" type="slidenum">
              <a:rPr lang="zh-TW" altLang="en-US">
                <a:ea typeface="標楷體" panose="03000509000000000000" pitchFamily="65" charset="-120"/>
              </a:rPr>
              <a:pPr/>
              <a:t>6</a:t>
            </a:fld>
            <a:endParaRPr lang="en-US" altLang="zh-TW">
              <a:ea typeface="標楷體" panose="03000509000000000000" pitchFamily="65" charset="-120"/>
            </a:endParaRPr>
          </a:p>
        </p:txBody>
      </p:sp>
      <p:sp>
        <p:nvSpPr>
          <p:cNvPr id="9220" name="Text Box 22">
            <a:extLst>
              <a:ext uri="{FF2B5EF4-FFF2-40B4-BE49-F238E27FC236}">
                <a16:creationId xmlns:a16="http://schemas.microsoft.com/office/drawing/2014/main" id="{CA63DD34-904F-410B-9EA8-42760C23231E}"/>
              </a:ext>
            </a:extLst>
          </p:cNvPr>
          <p:cNvSpPr txBox="1">
            <a:spLocks noChangeArrowheads="1"/>
          </p:cNvSpPr>
          <p:nvPr/>
        </p:nvSpPr>
        <p:spPr bwMode="auto">
          <a:xfrm>
            <a:off x="3851275" y="1916113"/>
            <a:ext cx="31115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000"/>
              <a:t>1</a:t>
            </a:r>
          </a:p>
          <a:p>
            <a:endParaRPr lang="en-US" altLang="zh-TW" sz="2000"/>
          </a:p>
          <a:p>
            <a:r>
              <a:rPr lang="en-US" altLang="zh-TW" sz="2000"/>
              <a:t>2</a:t>
            </a:r>
          </a:p>
          <a:p>
            <a:endParaRPr lang="en-US" altLang="zh-TW" sz="2000"/>
          </a:p>
          <a:p>
            <a:r>
              <a:rPr lang="en-US" altLang="zh-TW" sz="2000"/>
              <a:t>3</a:t>
            </a:r>
          </a:p>
          <a:p>
            <a:endParaRPr lang="en-US" altLang="zh-TW" sz="2000"/>
          </a:p>
          <a:p>
            <a:r>
              <a:rPr lang="en-US" altLang="zh-TW" sz="2000"/>
              <a:t>4</a:t>
            </a:r>
          </a:p>
          <a:p>
            <a:endParaRPr lang="en-US" altLang="zh-TW" sz="2000"/>
          </a:p>
          <a:p>
            <a:r>
              <a:rPr lang="en-US" altLang="zh-TW" sz="2000"/>
              <a:t>5</a:t>
            </a:r>
          </a:p>
          <a:p>
            <a:endParaRPr lang="en-US" altLang="zh-TW" sz="2000"/>
          </a:p>
          <a:p>
            <a:r>
              <a:rPr lang="en-US" altLang="zh-TW" sz="2000"/>
              <a:t>6</a:t>
            </a:r>
          </a:p>
        </p:txBody>
      </p:sp>
      <p:graphicFrame>
        <p:nvGraphicFramePr>
          <p:cNvPr id="9221" name="Object 25">
            <a:extLst>
              <a:ext uri="{FF2B5EF4-FFF2-40B4-BE49-F238E27FC236}">
                <a16:creationId xmlns:a16="http://schemas.microsoft.com/office/drawing/2014/main" id="{63500561-13BA-4910-B86B-FA97B72E66CC}"/>
              </a:ext>
            </a:extLst>
          </p:cNvPr>
          <p:cNvGraphicFramePr>
            <a:graphicFrameLocks noChangeAspect="1"/>
          </p:cNvGraphicFramePr>
          <p:nvPr/>
        </p:nvGraphicFramePr>
        <p:xfrm>
          <a:off x="4244975" y="2246313"/>
          <a:ext cx="127000" cy="254000"/>
        </p:xfrm>
        <a:graphic>
          <a:graphicData uri="http://schemas.openxmlformats.org/presentationml/2006/ole">
            <mc:AlternateContent xmlns:mc="http://schemas.openxmlformats.org/markup-compatibility/2006">
              <mc:Choice xmlns:v="urn:schemas-microsoft-com:vml" Requires="v">
                <p:oleObj name="Equation" r:id="rId2" imgW="126835" imgH="253670" progId="Equation.3">
                  <p:embed/>
                </p:oleObj>
              </mc:Choice>
              <mc:Fallback>
                <p:oleObj name="Equation" r:id="rId2" imgW="126835" imgH="253670" progId="Equation.3">
                  <p:embed/>
                  <p:pic>
                    <p:nvPicPr>
                      <p:cNvPr id="0" name="Object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975" y="2246313"/>
                        <a:ext cx="127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2" name="Line 40">
            <a:extLst>
              <a:ext uri="{FF2B5EF4-FFF2-40B4-BE49-F238E27FC236}">
                <a16:creationId xmlns:a16="http://schemas.microsoft.com/office/drawing/2014/main" id="{CD905B30-F9FA-4176-B785-8CEAC13C3249}"/>
              </a:ext>
            </a:extLst>
          </p:cNvPr>
          <p:cNvSpPr>
            <a:spLocks noChangeShapeType="1"/>
          </p:cNvSpPr>
          <p:nvPr/>
        </p:nvSpPr>
        <p:spPr bwMode="auto">
          <a:xfrm flipV="1">
            <a:off x="2327275" y="2144713"/>
            <a:ext cx="1524000" cy="14478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23" name="Line 41">
            <a:extLst>
              <a:ext uri="{FF2B5EF4-FFF2-40B4-BE49-F238E27FC236}">
                <a16:creationId xmlns:a16="http://schemas.microsoft.com/office/drawing/2014/main" id="{5E353EB0-8FDD-4109-A2C1-BFEC73FCBB53}"/>
              </a:ext>
            </a:extLst>
          </p:cNvPr>
          <p:cNvSpPr>
            <a:spLocks noChangeShapeType="1"/>
          </p:cNvSpPr>
          <p:nvPr/>
        </p:nvSpPr>
        <p:spPr bwMode="auto">
          <a:xfrm flipV="1">
            <a:off x="2327275" y="2754313"/>
            <a:ext cx="1524000" cy="8382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24" name="Line 42">
            <a:extLst>
              <a:ext uri="{FF2B5EF4-FFF2-40B4-BE49-F238E27FC236}">
                <a16:creationId xmlns:a16="http://schemas.microsoft.com/office/drawing/2014/main" id="{6620C3E3-C918-4FFB-82DE-A386BB1A0104}"/>
              </a:ext>
            </a:extLst>
          </p:cNvPr>
          <p:cNvSpPr>
            <a:spLocks noChangeShapeType="1"/>
          </p:cNvSpPr>
          <p:nvPr/>
        </p:nvSpPr>
        <p:spPr bwMode="auto">
          <a:xfrm flipV="1">
            <a:off x="2327275" y="3363913"/>
            <a:ext cx="1524000" cy="22860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25" name="Line 43">
            <a:extLst>
              <a:ext uri="{FF2B5EF4-FFF2-40B4-BE49-F238E27FC236}">
                <a16:creationId xmlns:a16="http://schemas.microsoft.com/office/drawing/2014/main" id="{52E350BB-1B0D-4439-9760-FD4468D21ED1}"/>
              </a:ext>
            </a:extLst>
          </p:cNvPr>
          <p:cNvSpPr>
            <a:spLocks noChangeShapeType="1"/>
          </p:cNvSpPr>
          <p:nvPr/>
        </p:nvSpPr>
        <p:spPr bwMode="auto">
          <a:xfrm>
            <a:off x="2327275" y="3592513"/>
            <a:ext cx="1524000" cy="3048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26" name="Line 45">
            <a:extLst>
              <a:ext uri="{FF2B5EF4-FFF2-40B4-BE49-F238E27FC236}">
                <a16:creationId xmlns:a16="http://schemas.microsoft.com/office/drawing/2014/main" id="{AE920A2D-E34C-4BDC-87F5-2EE1D1CD3A84}"/>
              </a:ext>
            </a:extLst>
          </p:cNvPr>
          <p:cNvSpPr>
            <a:spLocks noChangeShapeType="1"/>
          </p:cNvSpPr>
          <p:nvPr/>
        </p:nvSpPr>
        <p:spPr bwMode="auto">
          <a:xfrm>
            <a:off x="2327275" y="3592513"/>
            <a:ext cx="1524000" cy="9144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27" name="Line 47">
            <a:extLst>
              <a:ext uri="{FF2B5EF4-FFF2-40B4-BE49-F238E27FC236}">
                <a16:creationId xmlns:a16="http://schemas.microsoft.com/office/drawing/2014/main" id="{790DC806-FB00-471C-A573-1D856FEE74D2}"/>
              </a:ext>
            </a:extLst>
          </p:cNvPr>
          <p:cNvSpPr>
            <a:spLocks noChangeShapeType="1"/>
          </p:cNvSpPr>
          <p:nvPr/>
        </p:nvSpPr>
        <p:spPr bwMode="auto">
          <a:xfrm>
            <a:off x="2327275" y="3592513"/>
            <a:ext cx="1524000" cy="15240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28" name="Line 51">
            <a:extLst>
              <a:ext uri="{FF2B5EF4-FFF2-40B4-BE49-F238E27FC236}">
                <a16:creationId xmlns:a16="http://schemas.microsoft.com/office/drawing/2014/main" id="{79DEE852-79B1-46B7-A550-A768788BA8B9}"/>
              </a:ext>
            </a:extLst>
          </p:cNvPr>
          <p:cNvSpPr>
            <a:spLocks noChangeShapeType="1"/>
          </p:cNvSpPr>
          <p:nvPr/>
        </p:nvSpPr>
        <p:spPr bwMode="auto">
          <a:xfrm flipV="1">
            <a:off x="4156075" y="1763713"/>
            <a:ext cx="1143000" cy="33020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29" name="Line 52">
            <a:extLst>
              <a:ext uri="{FF2B5EF4-FFF2-40B4-BE49-F238E27FC236}">
                <a16:creationId xmlns:a16="http://schemas.microsoft.com/office/drawing/2014/main" id="{106A65EB-B616-4546-B08C-205B2980A9B4}"/>
              </a:ext>
            </a:extLst>
          </p:cNvPr>
          <p:cNvSpPr>
            <a:spLocks noChangeShapeType="1"/>
          </p:cNvSpPr>
          <p:nvPr/>
        </p:nvSpPr>
        <p:spPr bwMode="auto">
          <a:xfrm flipV="1">
            <a:off x="4162425" y="1992313"/>
            <a:ext cx="1136650" cy="1016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0" name="Line 53">
            <a:extLst>
              <a:ext uri="{FF2B5EF4-FFF2-40B4-BE49-F238E27FC236}">
                <a16:creationId xmlns:a16="http://schemas.microsoft.com/office/drawing/2014/main" id="{BA680E46-7833-461C-A0EC-CC6892F164AC}"/>
              </a:ext>
            </a:extLst>
          </p:cNvPr>
          <p:cNvSpPr>
            <a:spLocks noChangeShapeType="1"/>
          </p:cNvSpPr>
          <p:nvPr/>
        </p:nvSpPr>
        <p:spPr bwMode="auto">
          <a:xfrm flipV="1">
            <a:off x="4156075" y="2449513"/>
            <a:ext cx="1143000" cy="2286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1" name="Line 54">
            <a:extLst>
              <a:ext uri="{FF2B5EF4-FFF2-40B4-BE49-F238E27FC236}">
                <a16:creationId xmlns:a16="http://schemas.microsoft.com/office/drawing/2014/main" id="{57F8F932-3375-4D68-A90A-95D30F42F810}"/>
              </a:ext>
            </a:extLst>
          </p:cNvPr>
          <p:cNvSpPr>
            <a:spLocks noChangeShapeType="1"/>
          </p:cNvSpPr>
          <p:nvPr/>
        </p:nvSpPr>
        <p:spPr bwMode="auto">
          <a:xfrm>
            <a:off x="4156075" y="2678113"/>
            <a:ext cx="1143000"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2" name="Line 55">
            <a:extLst>
              <a:ext uri="{FF2B5EF4-FFF2-40B4-BE49-F238E27FC236}">
                <a16:creationId xmlns:a16="http://schemas.microsoft.com/office/drawing/2014/main" id="{57D5FEEB-0CFD-4EAB-96E6-53144D7D758C}"/>
              </a:ext>
            </a:extLst>
          </p:cNvPr>
          <p:cNvSpPr>
            <a:spLocks noChangeShapeType="1"/>
          </p:cNvSpPr>
          <p:nvPr/>
        </p:nvSpPr>
        <p:spPr bwMode="auto">
          <a:xfrm flipV="1">
            <a:off x="4156075" y="3135313"/>
            <a:ext cx="1143000" cy="15240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3" name="Line 56">
            <a:extLst>
              <a:ext uri="{FF2B5EF4-FFF2-40B4-BE49-F238E27FC236}">
                <a16:creationId xmlns:a16="http://schemas.microsoft.com/office/drawing/2014/main" id="{31A02E28-659B-4871-82F5-C737CC432F79}"/>
              </a:ext>
            </a:extLst>
          </p:cNvPr>
          <p:cNvSpPr>
            <a:spLocks noChangeShapeType="1"/>
          </p:cNvSpPr>
          <p:nvPr/>
        </p:nvSpPr>
        <p:spPr bwMode="auto">
          <a:xfrm>
            <a:off x="4156075" y="3287713"/>
            <a:ext cx="1143000" cy="762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4" name="Line 57">
            <a:extLst>
              <a:ext uri="{FF2B5EF4-FFF2-40B4-BE49-F238E27FC236}">
                <a16:creationId xmlns:a16="http://schemas.microsoft.com/office/drawing/2014/main" id="{58C77895-EC74-4FAD-9DF1-5836480E0D4D}"/>
              </a:ext>
            </a:extLst>
          </p:cNvPr>
          <p:cNvSpPr>
            <a:spLocks noChangeShapeType="1"/>
          </p:cNvSpPr>
          <p:nvPr/>
        </p:nvSpPr>
        <p:spPr bwMode="auto">
          <a:xfrm flipV="1">
            <a:off x="4156075" y="3821113"/>
            <a:ext cx="1143000" cy="15240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5" name="Line 58">
            <a:extLst>
              <a:ext uri="{FF2B5EF4-FFF2-40B4-BE49-F238E27FC236}">
                <a16:creationId xmlns:a16="http://schemas.microsoft.com/office/drawing/2014/main" id="{66BA2AA2-B4F1-4901-B7DF-10E512EF64B2}"/>
              </a:ext>
            </a:extLst>
          </p:cNvPr>
          <p:cNvSpPr>
            <a:spLocks noChangeShapeType="1"/>
          </p:cNvSpPr>
          <p:nvPr/>
        </p:nvSpPr>
        <p:spPr bwMode="auto">
          <a:xfrm>
            <a:off x="4156075" y="3973513"/>
            <a:ext cx="1143000" cy="762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6" name="Line 59">
            <a:extLst>
              <a:ext uri="{FF2B5EF4-FFF2-40B4-BE49-F238E27FC236}">
                <a16:creationId xmlns:a16="http://schemas.microsoft.com/office/drawing/2014/main" id="{EFB6C1FE-3FDE-4027-9142-96F131F681A5}"/>
              </a:ext>
            </a:extLst>
          </p:cNvPr>
          <p:cNvSpPr>
            <a:spLocks noChangeShapeType="1"/>
          </p:cNvSpPr>
          <p:nvPr/>
        </p:nvSpPr>
        <p:spPr bwMode="auto">
          <a:xfrm flipV="1">
            <a:off x="4156075" y="4506913"/>
            <a:ext cx="1143000" cy="7620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7" name="Line 60">
            <a:extLst>
              <a:ext uri="{FF2B5EF4-FFF2-40B4-BE49-F238E27FC236}">
                <a16:creationId xmlns:a16="http://schemas.microsoft.com/office/drawing/2014/main" id="{769F62AD-0749-4354-B384-2C35E9E94398}"/>
              </a:ext>
            </a:extLst>
          </p:cNvPr>
          <p:cNvSpPr>
            <a:spLocks noChangeShapeType="1"/>
          </p:cNvSpPr>
          <p:nvPr/>
        </p:nvSpPr>
        <p:spPr bwMode="auto">
          <a:xfrm>
            <a:off x="4232275" y="4583113"/>
            <a:ext cx="1066800" cy="1524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8" name="Line 61">
            <a:extLst>
              <a:ext uri="{FF2B5EF4-FFF2-40B4-BE49-F238E27FC236}">
                <a16:creationId xmlns:a16="http://schemas.microsoft.com/office/drawing/2014/main" id="{F0F9BF15-304B-4CA0-977F-F5FCAEB18837}"/>
              </a:ext>
            </a:extLst>
          </p:cNvPr>
          <p:cNvSpPr>
            <a:spLocks noChangeShapeType="1"/>
          </p:cNvSpPr>
          <p:nvPr/>
        </p:nvSpPr>
        <p:spPr bwMode="auto">
          <a:xfrm>
            <a:off x="4156075" y="5192713"/>
            <a:ext cx="1143000"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9" name="Line 62">
            <a:extLst>
              <a:ext uri="{FF2B5EF4-FFF2-40B4-BE49-F238E27FC236}">
                <a16:creationId xmlns:a16="http://schemas.microsoft.com/office/drawing/2014/main" id="{878FC550-BE57-47F2-8E6F-85B029CA9C10}"/>
              </a:ext>
            </a:extLst>
          </p:cNvPr>
          <p:cNvSpPr>
            <a:spLocks noChangeShapeType="1"/>
          </p:cNvSpPr>
          <p:nvPr/>
        </p:nvSpPr>
        <p:spPr bwMode="auto">
          <a:xfrm>
            <a:off x="4156075" y="5192713"/>
            <a:ext cx="1143000" cy="2286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40" name="Text Box 21">
            <a:extLst>
              <a:ext uri="{FF2B5EF4-FFF2-40B4-BE49-F238E27FC236}">
                <a16:creationId xmlns:a16="http://schemas.microsoft.com/office/drawing/2014/main" id="{56CEF519-9BB5-4735-9821-993DF5C3CACD}"/>
              </a:ext>
            </a:extLst>
          </p:cNvPr>
          <p:cNvSpPr txBox="1">
            <a:spLocks noChangeArrowheads="1"/>
          </p:cNvSpPr>
          <p:nvPr/>
        </p:nvSpPr>
        <p:spPr bwMode="auto">
          <a:xfrm>
            <a:off x="5299075" y="1611313"/>
            <a:ext cx="790575" cy="397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nSpc>
                <a:spcPct val="75000"/>
              </a:lnSpc>
            </a:pPr>
            <a:r>
              <a:rPr lang="en-US" altLang="zh-TW" sz="2000"/>
              <a:t>(1, H)</a:t>
            </a:r>
          </a:p>
          <a:p>
            <a:pPr>
              <a:lnSpc>
                <a:spcPct val="75000"/>
              </a:lnSpc>
            </a:pPr>
            <a:r>
              <a:rPr lang="en-US" altLang="zh-TW" sz="2000"/>
              <a:t>(1, T)</a:t>
            </a:r>
          </a:p>
          <a:p>
            <a:pPr>
              <a:lnSpc>
                <a:spcPct val="75000"/>
              </a:lnSpc>
            </a:pPr>
            <a:endParaRPr lang="en-US" altLang="zh-TW" sz="2000"/>
          </a:p>
          <a:p>
            <a:pPr>
              <a:lnSpc>
                <a:spcPct val="75000"/>
              </a:lnSpc>
            </a:pPr>
            <a:r>
              <a:rPr lang="en-US" altLang="zh-TW" sz="2000"/>
              <a:t>(2, H)</a:t>
            </a:r>
          </a:p>
          <a:p>
            <a:pPr>
              <a:lnSpc>
                <a:spcPct val="75000"/>
              </a:lnSpc>
            </a:pPr>
            <a:r>
              <a:rPr lang="en-US" altLang="zh-TW" sz="2000"/>
              <a:t>(2, T)</a:t>
            </a:r>
          </a:p>
          <a:p>
            <a:pPr>
              <a:lnSpc>
                <a:spcPct val="75000"/>
              </a:lnSpc>
            </a:pPr>
            <a:endParaRPr lang="en-US" altLang="zh-TW" sz="2000"/>
          </a:p>
          <a:p>
            <a:pPr>
              <a:lnSpc>
                <a:spcPct val="75000"/>
              </a:lnSpc>
            </a:pPr>
            <a:r>
              <a:rPr lang="en-US" altLang="zh-TW" sz="2000"/>
              <a:t>(3, H)</a:t>
            </a:r>
          </a:p>
          <a:p>
            <a:pPr>
              <a:lnSpc>
                <a:spcPct val="75000"/>
              </a:lnSpc>
            </a:pPr>
            <a:r>
              <a:rPr lang="en-US" altLang="zh-TW" sz="2000"/>
              <a:t>(3, T)</a:t>
            </a:r>
          </a:p>
          <a:p>
            <a:pPr>
              <a:lnSpc>
                <a:spcPct val="75000"/>
              </a:lnSpc>
            </a:pPr>
            <a:endParaRPr lang="en-US" altLang="zh-TW" sz="2000"/>
          </a:p>
          <a:p>
            <a:pPr>
              <a:lnSpc>
                <a:spcPct val="75000"/>
              </a:lnSpc>
            </a:pPr>
            <a:r>
              <a:rPr lang="en-US" altLang="zh-TW" sz="2000"/>
              <a:t>(4, H)</a:t>
            </a:r>
          </a:p>
          <a:p>
            <a:pPr>
              <a:lnSpc>
                <a:spcPct val="75000"/>
              </a:lnSpc>
            </a:pPr>
            <a:r>
              <a:rPr lang="en-US" altLang="zh-TW" sz="2000"/>
              <a:t>(4, T)</a:t>
            </a:r>
          </a:p>
          <a:p>
            <a:pPr>
              <a:lnSpc>
                <a:spcPct val="75000"/>
              </a:lnSpc>
            </a:pPr>
            <a:endParaRPr lang="en-US" altLang="zh-TW" sz="2000"/>
          </a:p>
          <a:p>
            <a:pPr>
              <a:lnSpc>
                <a:spcPct val="75000"/>
              </a:lnSpc>
            </a:pPr>
            <a:r>
              <a:rPr lang="en-US" altLang="zh-TW" sz="2000"/>
              <a:t>(5, H)</a:t>
            </a:r>
          </a:p>
          <a:p>
            <a:pPr>
              <a:lnSpc>
                <a:spcPct val="75000"/>
              </a:lnSpc>
            </a:pPr>
            <a:r>
              <a:rPr lang="en-US" altLang="zh-TW" sz="2000"/>
              <a:t>(5, T)</a:t>
            </a:r>
          </a:p>
          <a:p>
            <a:pPr>
              <a:lnSpc>
                <a:spcPct val="75000"/>
              </a:lnSpc>
            </a:pPr>
            <a:endParaRPr lang="en-US" altLang="zh-TW" sz="2000"/>
          </a:p>
          <a:p>
            <a:pPr>
              <a:lnSpc>
                <a:spcPct val="75000"/>
              </a:lnSpc>
            </a:pPr>
            <a:r>
              <a:rPr lang="en-US" altLang="zh-TW" sz="2000"/>
              <a:t>(6, H)</a:t>
            </a:r>
          </a:p>
          <a:p>
            <a:pPr>
              <a:lnSpc>
                <a:spcPct val="75000"/>
              </a:lnSpc>
            </a:pPr>
            <a:r>
              <a:rPr lang="en-US" altLang="zh-TW" sz="2000"/>
              <a:t>(6, 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標題 1">
            <a:extLst>
              <a:ext uri="{FF2B5EF4-FFF2-40B4-BE49-F238E27FC236}">
                <a16:creationId xmlns:a16="http://schemas.microsoft.com/office/drawing/2014/main" id="{7C00BA97-3AD4-47DE-A2F8-539AA02995C7}"/>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(9/15)</a:t>
            </a:r>
            <a:endParaRPr lang="zh-TW" altLang="en-US" sz="3200"/>
          </a:p>
        </p:txBody>
      </p:sp>
      <p:sp>
        <p:nvSpPr>
          <p:cNvPr id="3" name="內容版面配置區 2">
            <a:extLst>
              <a:ext uri="{FF2B5EF4-FFF2-40B4-BE49-F238E27FC236}">
                <a16:creationId xmlns:a16="http://schemas.microsoft.com/office/drawing/2014/main" id="{D27160F4-BB3C-4CB6-9881-8A0F22DBC1FD}"/>
              </a:ext>
            </a:extLst>
          </p:cNvPr>
          <p:cNvSpPr>
            <a:spLocks noGrp="1"/>
          </p:cNvSpPr>
          <p:nvPr>
            <p:ph idx="1"/>
          </p:nvPr>
        </p:nvSpPr>
        <p:spPr/>
        <p:txBody>
          <a:bodyPr/>
          <a:lstStyle/>
          <a:p>
            <a:pPr>
              <a:defRPr/>
            </a:pPr>
            <a:r>
              <a:rPr lang="en-US" altLang="zh-TW" b="1" dirty="0">
                <a:sym typeface="Symbol" panose="05050102010706020507" pitchFamily="18" charset="2"/>
              </a:rPr>
              <a:t>Example 5.46 (cont.): </a:t>
            </a:r>
          </a:p>
          <a:p>
            <a:pPr marL="0" indent="0">
              <a:buFontTx/>
              <a:buNone/>
              <a:defRPr/>
            </a:pPr>
            <a:r>
              <a:rPr lang="en-US" altLang="zh-TW" b="1"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rPr>
              <a:t>We should like to draw the conclusion from the  </a:t>
            </a:r>
          </a:p>
          <a:p>
            <a:pPr marL="0" indent="0">
              <a:buFontTx/>
              <a:buNone/>
              <a:defRPr/>
            </a:pPr>
            <a:r>
              <a:rPr lang="en-US" altLang="zh-TW" dirty="0">
                <a:cs typeface="Times New Roman" panose="02020603050405020304" pitchFamily="18" charset="0"/>
              </a:rPr>
              <a:t>    pigeonhole principle by letting the possible  </a:t>
            </a:r>
          </a:p>
          <a:p>
            <a:pPr marL="0" indent="0">
              <a:buFontTx/>
              <a:buNone/>
              <a:defRPr/>
            </a:pPr>
            <a:r>
              <a:rPr lang="en-US" altLang="zh-TW" dirty="0">
                <a:cs typeface="Times New Roman" panose="02020603050405020304" pitchFamily="18" charset="0"/>
              </a:rPr>
              <a:t>    sums, from 1 to 69, be the pigeonholes, with the  </a:t>
            </a:r>
          </a:p>
          <a:p>
            <a:pPr marL="0" indent="0">
              <a:buFontTx/>
              <a:buNone/>
              <a:defRPr/>
            </a:pPr>
            <a:r>
              <a:rPr lang="en-US" altLang="zh-TW" dirty="0">
                <a:cs typeface="Times New Roman" panose="02020603050405020304" pitchFamily="18" charset="0"/>
              </a:rPr>
              <a:t>    63 nonempty subsets of </a:t>
            </a:r>
            <a:r>
              <a:rPr lang="en-US" altLang="zh-TW" i="1" dirty="0">
                <a:cs typeface="Times New Roman" panose="02020603050405020304" pitchFamily="18" charset="0"/>
              </a:rPr>
              <a:t>S</a:t>
            </a:r>
            <a:r>
              <a:rPr lang="en-US" altLang="zh-TW" dirty="0">
                <a:cs typeface="Times New Roman" panose="02020603050405020304" pitchFamily="18" charset="0"/>
              </a:rPr>
              <a:t> as the pigeons, but  </a:t>
            </a:r>
          </a:p>
          <a:p>
            <a:pPr marL="0" indent="0">
              <a:buFontTx/>
              <a:buNone/>
              <a:defRPr/>
            </a:pPr>
            <a:r>
              <a:rPr lang="en-US" altLang="zh-TW" dirty="0">
                <a:cs typeface="Times New Roman" panose="02020603050405020304" pitchFamily="18" charset="0"/>
              </a:rPr>
              <a:t>    then we have too few pigeons.</a:t>
            </a:r>
          </a:p>
          <a:p>
            <a:pPr marL="0" indent="0">
              <a:buFontTx/>
              <a:buNone/>
              <a:defRPr/>
            </a:pPr>
            <a:endParaRPr lang="en-US" altLang="zh-TW" dirty="0">
              <a:cs typeface="Times New Roman" panose="02020603050405020304" pitchFamily="18" charset="0"/>
            </a:endParaRPr>
          </a:p>
          <a:p>
            <a:pPr marL="0" indent="0">
              <a:buFontTx/>
              <a:buNone/>
              <a:defRPr/>
            </a:pPr>
            <a:r>
              <a:rPr lang="en-US" altLang="zh-TW" dirty="0"/>
              <a:t>    So instead of considering all nonempty subsets  </a:t>
            </a:r>
          </a:p>
          <a:p>
            <a:pPr marL="0" indent="0">
              <a:buFontTx/>
              <a:buNone/>
              <a:defRPr/>
            </a:pPr>
            <a:r>
              <a:rPr lang="en-US" altLang="zh-TW" dirty="0"/>
              <a:t>    of </a:t>
            </a:r>
            <a:r>
              <a:rPr lang="en-US" altLang="zh-TW" i="1" dirty="0"/>
              <a:t>S</a:t>
            </a:r>
            <a:r>
              <a:rPr lang="en-US" altLang="zh-TW" dirty="0"/>
              <a:t>, we cut back to those nonempty subsets </a:t>
            </a:r>
            <a:r>
              <a:rPr lang="en-US" altLang="zh-TW" i="1" dirty="0"/>
              <a:t>A</a:t>
            </a:r>
            <a:r>
              <a:rPr lang="en-US" altLang="zh-TW" dirty="0"/>
              <a:t>  </a:t>
            </a:r>
          </a:p>
          <a:p>
            <a:pPr marL="0" indent="0">
              <a:buFontTx/>
              <a:buNone/>
              <a:defRPr/>
            </a:pPr>
            <a:r>
              <a:rPr lang="en-US" altLang="zh-TW" dirty="0"/>
              <a:t>    of </a:t>
            </a:r>
            <a:r>
              <a:rPr lang="en-US" altLang="zh-TW" i="1" dirty="0"/>
              <a:t>S</a:t>
            </a:r>
            <a:r>
              <a:rPr lang="en-US" altLang="zh-TW" dirty="0"/>
              <a:t> where |</a:t>
            </a:r>
            <a:r>
              <a:rPr lang="en-US" altLang="zh-TW" i="1" dirty="0"/>
              <a:t>A</a:t>
            </a:r>
            <a:r>
              <a:rPr lang="en-US" altLang="zh-TW" dirty="0"/>
              <a:t>|</a:t>
            </a:r>
            <a:r>
              <a:rPr lang="en-US" altLang="zh-TW" dirty="0">
                <a:cs typeface="Times New Roman" panose="02020603050405020304" pitchFamily="18" charset="0"/>
              </a:rPr>
              <a:t>≤5.</a:t>
            </a:r>
          </a:p>
          <a:p>
            <a:pPr>
              <a:defRPr/>
            </a:pPr>
            <a:endParaRPr lang="zh-TW" altLang="en-US" dirty="0"/>
          </a:p>
        </p:txBody>
      </p:sp>
      <p:sp>
        <p:nvSpPr>
          <p:cNvPr id="4" name="投影片編號版面配置區 3">
            <a:extLst>
              <a:ext uri="{FF2B5EF4-FFF2-40B4-BE49-F238E27FC236}">
                <a16:creationId xmlns:a16="http://schemas.microsoft.com/office/drawing/2014/main" id="{F53F06DD-C959-4007-AF3B-A97F1530696C}"/>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DD7B34AF-5E9A-4434-9D07-50095F7EF772}" type="slidenum">
              <a:rPr lang="zh-TW" altLang="en-US">
                <a:ea typeface="標楷體" panose="03000509000000000000" pitchFamily="65" charset="-120"/>
              </a:rPr>
              <a:pPr/>
              <a:t>60</a:t>
            </a:fld>
            <a:endParaRPr lang="en-US" altLang="zh-TW">
              <a:ea typeface="標楷體" panose="03000509000000000000" pitchFamily="65" charset="-12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標題 1">
            <a:extLst>
              <a:ext uri="{FF2B5EF4-FFF2-40B4-BE49-F238E27FC236}">
                <a16:creationId xmlns:a16="http://schemas.microsoft.com/office/drawing/2014/main" id="{E7AD8A8F-7D14-47A4-A881-A356C366BE3D}"/>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(10/15)</a:t>
            </a:r>
            <a:endParaRPr lang="zh-TW" altLang="en-US" sz="3200"/>
          </a:p>
        </p:txBody>
      </p:sp>
      <p:sp>
        <p:nvSpPr>
          <p:cNvPr id="3" name="內容版面配置區 2">
            <a:extLst>
              <a:ext uri="{FF2B5EF4-FFF2-40B4-BE49-F238E27FC236}">
                <a16:creationId xmlns:a16="http://schemas.microsoft.com/office/drawing/2014/main" id="{2A9CF132-6A39-4B89-82AB-874C37632473}"/>
              </a:ext>
            </a:extLst>
          </p:cNvPr>
          <p:cNvSpPr>
            <a:spLocks noGrp="1"/>
          </p:cNvSpPr>
          <p:nvPr>
            <p:ph idx="1"/>
          </p:nvPr>
        </p:nvSpPr>
        <p:spPr/>
        <p:txBody>
          <a:bodyPr/>
          <a:lstStyle/>
          <a:p>
            <a:pPr>
              <a:defRPr/>
            </a:pPr>
            <a:r>
              <a:rPr lang="en-US" altLang="zh-TW" b="1" dirty="0">
                <a:sym typeface="Symbol" panose="05050102010706020507" pitchFamily="18" charset="2"/>
              </a:rPr>
              <a:t>Example 5.46 (cont.): </a:t>
            </a:r>
          </a:p>
          <a:p>
            <a:pPr marL="0" indent="0">
              <a:buFontTx/>
              <a:buNone/>
              <a:defRPr/>
            </a:pPr>
            <a:r>
              <a:rPr lang="en-US" altLang="zh-TW" dirty="0">
                <a:cs typeface="Times New Roman" panose="02020603050405020304" pitchFamily="18" charset="0"/>
              </a:rPr>
              <a:t>   Then for each such subset </a:t>
            </a:r>
            <a:r>
              <a:rPr lang="en-US" altLang="zh-TW" i="1" dirty="0">
                <a:cs typeface="Times New Roman" panose="02020603050405020304" pitchFamily="18" charset="0"/>
              </a:rPr>
              <a:t>A</a:t>
            </a:r>
            <a:r>
              <a:rPr lang="en-US" altLang="zh-TW" dirty="0">
                <a:cs typeface="Times New Roman" panose="02020603050405020304" pitchFamily="18" charset="0"/>
              </a:rPr>
              <a:t> it  </a:t>
            </a:r>
          </a:p>
          <a:p>
            <a:pPr marL="0" indent="0">
              <a:buFontTx/>
              <a:buNone/>
              <a:defRPr/>
            </a:pPr>
            <a:r>
              <a:rPr lang="en-US" altLang="zh-TW" dirty="0">
                <a:cs typeface="Times New Roman" panose="02020603050405020304" pitchFamily="18" charset="0"/>
              </a:rPr>
              <a:t>   follows that 1≤</a:t>
            </a:r>
            <a:r>
              <a:rPr lang="en-US" altLang="zh-TW" i="1" dirty="0">
                <a:cs typeface="Times New Roman" panose="02020603050405020304" pitchFamily="18" charset="0"/>
              </a:rPr>
              <a:t>s</a:t>
            </a:r>
            <a:r>
              <a:rPr lang="en-US" altLang="zh-TW" i="1" baseline="-25000" dirty="0">
                <a:cs typeface="Times New Roman" panose="02020603050405020304" pitchFamily="18" charset="0"/>
              </a:rPr>
              <a:t>A</a:t>
            </a:r>
            <a:r>
              <a:rPr lang="en-US" altLang="zh-TW" dirty="0">
                <a:cs typeface="Times New Roman" panose="02020603050405020304" pitchFamily="18" charset="0"/>
              </a:rPr>
              <a:t>≤10+11+…+14=60. There are  </a:t>
            </a:r>
          </a:p>
          <a:p>
            <a:pPr marL="0" indent="0">
              <a:buFontTx/>
              <a:buNone/>
              <a:defRPr/>
            </a:pPr>
            <a:r>
              <a:rPr lang="en-US" altLang="zh-TW" dirty="0">
                <a:cs typeface="Times New Roman" panose="02020603050405020304" pitchFamily="18" charset="0"/>
              </a:rPr>
              <a:t>   62 nonempty subsets </a:t>
            </a:r>
            <a:r>
              <a:rPr lang="en-US" altLang="zh-TW" i="1" dirty="0">
                <a:cs typeface="Times New Roman" panose="02020603050405020304" pitchFamily="18" charset="0"/>
              </a:rPr>
              <a:t>A</a:t>
            </a:r>
            <a:r>
              <a:rPr lang="en-US" altLang="zh-TW" dirty="0">
                <a:cs typeface="Times New Roman" panose="02020603050405020304" pitchFamily="18" charset="0"/>
              </a:rPr>
              <a:t> of </a:t>
            </a:r>
            <a:r>
              <a:rPr lang="en-US" altLang="zh-TW" i="1" dirty="0">
                <a:cs typeface="Times New Roman" panose="02020603050405020304" pitchFamily="18" charset="0"/>
              </a:rPr>
              <a:t>S</a:t>
            </a:r>
            <a:r>
              <a:rPr lang="en-US" altLang="zh-TW" dirty="0">
                <a:cs typeface="Times New Roman" panose="02020603050405020304" pitchFamily="18" charset="0"/>
              </a:rPr>
              <a:t> with |</a:t>
            </a:r>
            <a:r>
              <a:rPr lang="en-US" altLang="zh-TW" i="1" dirty="0">
                <a:cs typeface="Times New Roman" panose="02020603050405020304" pitchFamily="18" charset="0"/>
              </a:rPr>
              <a:t>A</a:t>
            </a:r>
            <a:r>
              <a:rPr lang="en-US" altLang="zh-TW" dirty="0">
                <a:cs typeface="Times New Roman" panose="02020603050405020304" pitchFamily="18" charset="0"/>
              </a:rPr>
              <a:t>|≤5—namely,  </a:t>
            </a:r>
          </a:p>
          <a:p>
            <a:pPr marL="0" indent="0">
              <a:buFontTx/>
              <a:buNone/>
              <a:defRPr/>
            </a:pPr>
            <a:r>
              <a:rPr lang="en-US" altLang="zh-TW" dirty="0">
                <a:cs typeface="Times New Roman" panose="02020603050405020304" pitchFamily="18" charset="0"/>
              </a:rPr>
              <a:t>   all the subsets of </a:t>
            </a:r>
            <a:r>
              <a:rPr lang="en-US" altLang="zh-TW" i="1" dirty="0">
                <a:cs typeface="Times New Roman" panose="02020603050405020304" pitchFamily="18" charset="0"/>
              </a:rPr>
              <a:t>S</a:t>
            </a:r>
            <a:r>
              <a:rPr lang="en-US" altLang="zh-TW" dirty="0">
                <a:cs typeface="Times New Roman" panose="02020603050405020304" pitchFamily="18" charset="0"/>
              </a:rPr>
              <a:t> except for and the set </a:t>
            </a:r>
            <a:r>
              <a:rPr lang="en-US" altLang="zh-TW" i="1" dirty="0">
                <a:cs typeface="Times New Roman" panose="02020603050405020304" pitchFamily="18" charset="0"/>
              </a:rPr>
              <a:t>S</a:t>
            </a:r>
            <a:r>
              <a:rPr lang="en-US" altLang="zh-TW" dirty="0">
                <a:cs typeface="Times New Roman" panose="02020603050405020304" pitchFamily="18" charset="0"/>
              </a:rPr>
              <a:t>  </a:t>
            </a:r>
          </a:p>
          <a:p>
            <a:pPr marL="0" indent="0">
              <a:buFontTx/>
              <a:buNone/>
              <a:defRPr/>
            </a:pPr>
            <a:r>
              <a:rPr lang="en-US" altLang="zh-TW" dirty="0">
                <a:cs typeface="Times New Roman" panose="02020603050405020304" pitchFamily="18" charset="0"/>
              </a:rPr>
              <a:t>   itself. With 62 pigeons (the nonempty subsets </a:t>
            </a:r>
            <a:r>
              <a:rPr lang="en-US" altLang="zh-TW" i="1" dirty="0">
                <a:cs typeface="Times New Roman" panose="02020603050405020304" pitchFamily="18" charset="0"/>
              </a:rPr>
              <a:t>A</a:t>
            </a:r>
            <a:r>
              <a:rPr lang="en-US" altLang="zh-TW" dirty="0">
                <a:cs typeface="Times New Roman" panose="02020603050405020304" pitchFamily="18" charset="0"/>
              </a:rPr>
              <a:t>  </a:t>
            </a:r>
          </a:p>
          <a:p>
            <a:pPr marL="0" indent="0">
              <a:buFontTx/>
              <a:buNone/>
              <a:defRPr/>
            </a:pPr>
            <a:r>
              <a:rPr lang="en-US" altLang="zh-TW" dirty="0">
                <a:cs typeface="Times New Roman" panose="02020603050405020304" pitchFamily="18" charset="0"/>
              </a:rPr>
              <a:t>   of </a:t>
            </a:r>
            <a:r>
              <a:rPr lang="en-US" altLang="zh-TW" i="1" dirty="0">
                <a:cs typeface="Times New Roman" panose="02020603050405020304" pitchFamily="18" charset="0"/>
              </a:rPr>
              <a:t>S</a:t>
            </a:r>
            <a:r>
              <a:rPr lang="en-US" altLang="zh-TW" dirty="0">
                <a:cs typeface="Times New Roman" panose="02020603050405020304" pitchFamily="18" charset="0"/>
              </a:rPr>
              <a:t> where |</a:t>
            </a:r>
            <a:r>
              <a:rPr lang="en-US" altLang="zh-TW" i="1" dirty="0">
                <a:cs typeface="Times New Roman" panose="02020603050405020304" pitchFamily="18" charset="0"/>
              </a:rPr>
              <a:t>A</a:t>
            </a:r>
            <a:r>
              <a:rPr lang="en-US" altLang="zh-TW" dirty="0">
                <a:cs typeface="Times New Roman" panose="02020603050405020304" pitchFamily="18" charset="0"/>
              </a:rPr>
              <a:t>|≤5) and 60 pigeonholes (the  </a:t>
            </a:r>
          </a:p>
          <a:p>
            <a:pPr marL="0" indent="0">
              <a:buFontTx/>
              <a:buNone/>
              <a:defRPr/>
            </a:pPr>
            <a:r>
              <a:rPr lang="en-US" altLang="zh-TW" dirty="0">
                <a:cs typeface="Times New Roman" panose="02020603050405020304" pitchFamily="18" charset="0"/>
              </a:rPr>
              <a:t>   possible sums </a:t>
            </a:r>
            <a:r>
              <a:rPr lang="en-US" altLang="zh-TW" i="1" dirty="0" err="1">
                <a:cs typeface="Times New Roman" panose="02020603050405020304" pitchFamily="18" charset="0"/>
              </a:rPr>
              <a:t>s</a:t>
            </a:r>
            <a:r>
              <a:rPr lang="en-US" altLang="zh-TW" i="1" baseline="-25000" dirty="0" err="1">
                <a:cs typeface="Times New Roman" panose="02020603050405020304" pitchFamily="18" charset="0"/>
              </a:rPr>
              <a:t>A</a:t>
            </a:r>
            <a:r>
              <a:rPr lang="en-US" altLang="zh-TW" dirty="0">
                <a:cs typeface="Times New Roman" panose="02020603050405020304" pitchFamily="18" charset="0"/>
              </a:rPr>
              <a:t>), it follows by the pigeonhole  </a:t>
            </a:r>
          </a:p>
          <a:p>
            <a:pPr marL="0" indent="0">
              <a:buFontTx/>
              <a:buNone/>
              <a:defRPr/>
            </a:pPr>
            <a:r>
              <a:rPr lang="en-US" altLang="zh-TW" dirty="0">
                <a:cs typeface="Times New Roman" panose="02020603050405020304" pitchFamily="18" charset="0"/>
              </a:rPr>
              <a:t>   principle that the elements of at least two of  </a:t>
            </a:r>
          </a:p>
          <a:p>
            <a:pPr marL="0" indent="0">
              <a:buFontTx/>
              <a:buNone/>
              <a:defRPr/>
            </a:pPr>
            <a:r>
              <a:rPr lang="en-US" altLang="zh-TW" dirty="0">
                <a:cs typeface="Times New Roman" panose="02020603050405020304" pitchFamily="18" charset="0"/>
              </a:rPr>
              <a:t>   theses 62 subsets must yield the same sum.</a:t>
            </a:r>
          </a:p>
          <a:p>
            <a:pPr>
              <a:defRPr/>
            </a:pPr>
            <a:endParaRPr lang="zh-TW" altLang="en-US" dirty="0"/>
          </a:p>
        </p:txBody>
      </p:sp>
      <p:sp>
        <p:nvSpPr>
          <p:cNvPr id="4" name="投影片編號版面配置區 3">
            <a:extLst>
              <a:ext uri="{FF2B5EF4-FFF2-40B4-BE49-F238E27FC236}">
                <a16:creationId xmlns:a16="http://schemas.microsoft.com/office/drawing/2014/main" id="{462EECFC-3671-4E7C-9779-1DFE46A95566}"/>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92A7C87F-B35A-4755-8DD8-5CBC53661093}" type="slidenum">
              <a:rPr lang="zh-TW" altLang="en-US">
                <a:ea typeface="標楷體" panose="03000509000000000000" pitchFamily="65" charset="-120"/>
              </a:rPr>
              <a:pPr/>
              <a:t>61</a:t>
            </a:fld>
            <a:endParaRPr lang="en-US" altLang="zh-TW">
              <a:ea typeface="標楷體" panose="03000509000000000000" pitchFamily="65" charset="-12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標題 1">
            <a:extLst>
              <a:ext uri="{FF2B5EF4-FFF2-40B4-BE49-F238E27FC236}">
                <a16:creationId xmlns:a16="http://schemas.microsoft.com/office/drawing/2014/main" id="{30698EBC-6C52-47E2-ABCF-28817DCEF640}"/>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(11/15)</a:t>
            </a:r>
            <a:endParaRPr lang="zh-TW" altLang="en-US" sz="3200"/>
          </a:p>
        </p:txBody>
      </p:sp>
      <p:sp>
        <p:nvSpPr>
          <p:cNvPr id="3" name="內容版面配置區 2">
            <a:extLst>
              <a:ext uri="{FF2B5EF4-FFF2-40B4-BE49-F238E27FC236}">
                <a16:creationId xmlns:a16="http://schemas.microsoft.com/office/drawing/2014/main" id="{81A52BFF-F7AA-44FA-8C60-F9E4AF8778A9}"/>
              </a:ext>
            </a:extLst>
          </p:cNvPr>
          <p:cNvSpPr>
            <a:spLocks noGrp="1"/>
          </p:cNvSpPr>
          <p:nvPr>
            <p:ph idx="1"/>
          </p:nvPr>
        </p:nvSpPr>
        <p:spPr>
          <a:xfrm>
            <a:off x="457200" y="1125538"/>
            <a:ext cx="8362950" cy="5000625"/>
          </a:xfrm>
        </p:spPr>
        <p:txBody>
          <a:bodyPr/>
          <a:lstStyle/>
          <a:p>
            <a:pPr>
              <a:defRPr/>
            </a:pPr>
            <a:r>
              <a:rPr lang="en-US" altLang="zh-TW" b="1" dirty="0">
                <a:sym typeface="Symbol" panose="05050102010706020507" pitchFamily="18" charset="2"/>
              </a:rPr>
              <a:t>Example 5.49: </a:t>
            </a:r>
            <a:r>
              <a:rPr lang="en-US" altLang="zh-TW" dirty="0"/>
              <a:t>Let us start by considering two particular examples:</a:t>
            </a:r>
          </a:p>
          <a:p>
            <a:pPr marL="0" indent="0">
              <a:buFontTx/>
              <a:buNone/>
              <a:defRPr/>
            </a:pPr>
            <a:r>
              <a:rPr lang="en-US" altLang="zh-TW" dirty="0"/>
              <a:t>   1) Note how the sequences 6,5,8,3,7 (of length 5) </a:t>
            </a:r>
          </a:p>
          <a:p>
            <a:pPr marL="0" indent="0">
              <a:buFontTx/>
              <a:buNone/>
              <a:defRPr/>
            </a:pPr>
            <a:r>
              <a:rPr lang="en-US" altLang="zh-TW" dirty="0"/>
              <a:t>   contains the decreasing subsequence 6,5,3 (of  </a:t>
            </a:r>
          </a:p>
          <a:p>
            <a:pPr marL="0" indent="0">
              <a:buFontTx/>
              <a:buNone/>
              <a:defRPr/>
            </a:pPr>
            <a:r>
              <a:rPr lang="en-US" altLang="zh-TW" dirty="0"/>
              <a:t>   length 3).</a:t>
            </a:r>
          </a:p>
          <a:p>
            <a:pPr marL="0" indent="0">
              <a:buFontTx/>
              <a:buNone/>
              <a:defRPr/>
            </a:pPr>
            <a:r>
              <a:rPr lang="en-US" altLang="zh-TW" dirty="0"/>
              <a:t>   2) Now note how the sequence  </a:t>
            </a:r>
          </a:p>
          <a:p>
            <a:pPr marL="0" indent="0">
              <a:buFontTx/>
              <a:buNone/>
              <a:defRPr/>
            </a:pPr>
            <a:r>
              <a:rPr lang="en-US" altLang="zh-TW" dirty="0"/>
              <a:t>   11,8,7,1,9,6,5,10,3,12 (of length 10) contains the  </a:t>
            </a:r>
          </a:p>
          <a:p>
            <a:pPr marL="0" indent="0">
              <a:buFontTx/>
              <a:buNone/>
              <a:defRPr/>
            </a:pPr>
            <a:r>
              <a:rPr lang="en-US" altLang="zh-TW" dirty="0"/>
              <a:t>   increasing subsequence 8,9,10,12 (of length 4).</a:t>
            </a:r>
          </a:p>
          <a:p>
            <a:pPr marL="0" indent="0">
              <a:buFontTx/>
              <a:buNone/>
              <a:defRPr/>
            </a:pPr>
            <a:r>
              <a:rPr lang="en-US" altLang="zh-TW" b="1" dirty="0">
                <a:sym typeface="Symbol" panose="05050102010706020507" pitchFamily="18" charset="2"/>
              </a:rPr>
              <a:t> </a:t>
            </a:r>
          </a:p>
          <a:p>
            <a:pPr>
              <a:defRPr/>
            </a:pPr>
            <a:endParaRPr lang="zh-TW" altLang="en-US" dirty="0"/>
          </a:p>
        </p:txBody>
      </p:sp>
      <p:sp>
        <p:nvSpPr>
          <p:cNvPr id="4" name="投影片編號版面配置區 3">
            <a:extLst>
              <a:ext uri="{FF2B5EF4-FFF2-40B4-BE49-F238E27FC236}">
                <a16:creationId xmlns:a16="http://schemas.microsoft.com/office/drawing/2014/main" id="{B3A2B3F4-9342-47CB-BDB5-B7358CBC2EC2}"/>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F9FC2BC-8F98-4088-B992-459F98887AD6}" type="slidenum">
              <a:rPr lang="zh-TW" altLang="en-US">
                <a:ea typeface="標楷體" panose="03000509000000000000" pitchFamily="65" charset="-120"/>
              </a:rPr>
              <a:pPr/>
              <a:t>62</a:t>
            </a:fld>
            <a:endParaRPr lang="en-US" altLang="zh-TW">
              <a:ea typeface="標楷體" panose="03000509000000000000" pitchFamily="65" charset="-12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標題 1">
            <a:extLst>
              <a:ext uri="{FF2B5EF4-FFF2-40B4-BE49-F238E27FC236}">
                <a16:creationId xmlns:a16="http://schemas.microsoft.com/office/drawing/2014/main" id="{CF0CEA5A-7FEA-4B7E-8F2B-FAA88ADBB91C}"/>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(12/15)</a:t>
            </a:r>
            <a:endParaRPr lang="zh-TW" altLang="en-US" sz="3200"/>
          </a:p>
        </p:txBody>
      </p:sp>
      <p:sp>
        <p:nvSpPr>
          <p:cNvPr id="3" name="內容版面配置區 2">
            <a:extLst>
              <a:ext uri="{FF2B5EF4-FFF2-40B4-BE49-F238E27FC236}">
                <a16:creationId xmlns:a16="http://schemas.microsoft.com/office/drawing/2014/main" id="{6CEBAD60-A594-43DE-BF54-12A9EEA9E1A2}"/>
              </a:ext>
            </a:extLst>
          </p:cNvPr>
          <p:cNvSpPr>
            <a:spLocks noGrp="1"/>
          </p:cNvSpPr>
          <p:nvPr>
            <p:ph idx="1"/>
          </p:nvPr>
        </p:nvSpPr>
        <p:spPr/>
        <p:txBody>
          <a:bodyPr/>
          <a:lstStyle/>
          <a:p>
            <a:pPr>
              <a:defRPr/>
            </a:pPr>
            <a:r>
              <a:rPr lang="en-US" altLang="zh-TW" b="1" dirty="0">
                <a:sym typeface="Symbol" panose="05050102010706020507" pitchFamily="18" charset="2"/>
              </a:rPr>
              <a:t>Example 5.49 (cont.): </a:t>
            </a:r>
          </a:p>
          <a:p>
            <a:pPr marL="0" indent="0">
              <a:buFontTx/>
              <a:buNone/>
              <a:defRPr/>
            </a:pPr>
            <a:r>
              <a:rPr lang="en-US" altLang="zh-TW" b="1" dirty="0">
                <a:sym typeface="Symbol" panose="05050102010706020507" pitchFamily="18" charset="2"/>
              </a:rPr>
              <a:t>   </a:t>
            </a:r>
            <a:r>
              <a:rPr lang="en-US" altLang="zh-TW" dirty="0"/>
              <a:t>These two instances demonstrate the general   </a:t>
            </a:r>
          </a:p>
          <a:p>
            <a:pPr marL="0" indent="0">
              <a:buFontTx/>
              <a:buNone/>
              <a:defRPr/>
            </a:pPr>
            <a:r>
              <a:rPr lang="en-US" altLang="zh-TW" dirty="0"/>
              <a:t>   result: For each </a:t>
            </a:r>
            <a:r>
              <a:rPr lang="en-US" altLang="zh-TW" i="1" dirty="0" err="1"/>
              <a:t>n</a:t>
            </a:r>
            <a:r>
              <a:rPr lang="en-US" altLang="zh-TW" dirty="0" err="1">
                <a:ea typeface="AR MinchoL JIS" pitchFamily="49" charset="-128"/>
              </a:rPr>
              <a:t>∈</a:t>
            </a:r>
            <a:r>
              <a:rPr lang="en-US" altLang="zh-TW" b="1" dirty="0" err="1">
                <a:ea typeface="AR MinchoL JIS" pitchFamily="49" charset="-128"/>
              </a:rPr>
              <a:t>Z</a:t>
            </a:r>
            <a:r>
              <a:rPr lang="en-US" altLang="zh-TW" baseline="30000" dirty="0">
                <a:ea typeface="AR MinchoL JIS" pitchFamily="49" charset="-128"/>
              </a:rPr>
              <a:t>+</a:t>
            </a:r>
            <a:r>
              <a:rPr lang="en-US" altLang="zh-TW" dirty="0">
                <a:ea typeface="AR MinchoL JIS" pitchFamily="49" charset="-128"/>
              </a:rPr>
              <a:t>, a sequence of </a:t>
            </a:r>
            <a:r>
              <a:rPr lang="en-US" altLang="zh-TW" i="1" dirty="0">
                <a:ea typeface="AR MinchoL JIS" pitchFamily="49" charset="-128"/>
              </a:rPr>
              <a:t>n</a:t>
            </a:r>
            <a:r>
              <a:rPr lang="en-US" altLang="zh-TW" baseline="30000" dirty="0">
                <a:ea typeface="AR MinchoL JIS" pitchFamily="49" charset="-128"/>
              </a:rPr>
              <a:t>2</a:t>
            </a:r>
            <a:r>
              <a:rPr lang="en-US" altLang="zh-TW" dirty="0">
                <a:ea typeface="AR MinchoL JIS" pitchFamily="49" charset="-128"/>
              </a:rPr>
              <a:t>+1  </a:t>
            </a:r>
          </a:p>
          <a:p>
            <a:pPr marL="0" indent="0">
              <a:buFontTx/>
              <a:buNone/>
              <a:defRPr/>
            </a:pPr>
            <a:r>
              <a:rPr lang="en-US" altLang="zh-TW" dirty="0">
                <a:ea typeface="AR MinchoL JIS" pitchFamily="49" charset="-128"/>
              </a:rPr>
              <a:t>   distinct real numbers contains a decreasing or  </a:t>
            </a:r>
          </a:p>
          <a:p>
            <a:pPr marL="0" indent="0">
              <a:buFontTx/>
              <a:buNone/>
              <a:defRPr/>
            </a:pPr>
            <a:r>
              <a:rPr lang="en-US" altLang="zh-TW" dirty="0">
                <a:ea typeface="AR MinchoL JIS" pitchFamily="49" charset="-128"/>
              </a:rPr>
              <a:t>   increasing subsequence of length </a:t>
            </a:r>
            <a:r>
              <a:rPr lang="en-US" altLang="zh-TW" i="1" dirty="0">
                <a:ea typeface="AR MinchoL JIS" pitchFamily="49" charset="-128"/>
              </a:rPr>
              <a:t>n</a:t>
            </a:r>
            <a:r>
              <a:rPr lang="en-US" altLang="zh-TW" dirty="0">
                <a:ea typeface="AR MinchoL JIS" pitchFamily="49" charset="-128"/>
              </a:rPr>
              <a:t>+1.</a:t>
            </a:r>
          </a:p>
          <a:p>
            <a:pPr marL="0" indent="0">
              <a:buFontTx/>
              <a:buNone/>
              <a:defRPr/>
            </a:pPr>
            <a:r>
              <a:rPr lang="en-US" altLang="zh-TW" dirty="0"/>
              <a:t>   To verify this claim let </a:t>
            </a:r>
            <a:r>
              <a:rPr lang="en-US" altLang="zh-TW" i="1" dirty="0"/>
              <a:t>a</a:t>
            </a:r>
            <a:r>
              <a:rPr lang="en-US" altLang="zh-TW" baseline="-25000" dirty="0"/>
              <a:t>1</a:t>
            </a:r>
            <a:r>
              <a:rPr lang="en-US" altLang="zh-TW" dirty="0"/>
              <a:t>,</a:t>
            </a:r>
            <a:r>
              <a:rPr lang="en-US" altLang="zh-TW" i="1" dirty="0"/>
              <a:t>a</a:t>
            </a:r>
            <a:r>
              <a:rPr lang="en-US" altLang="zh-TW" baseline="-25000" dirty="0"/>
              <a:t>2</a:t>
            </a:r>
            <a:r>
              <a:rPr lang="en-US" altLang="zh-TW" dirty="0"/>
              <a:t>,…,</a:t>
            </a:r>
            <a:r>
              <a:rPr lang="en-US" altLang="zh-TW" i="1" dirty="0"/>
              <a:t>a</a:t>
            </a:r>
            <a:r>
              <a:rPr lang="en-US" altLang="zh-TW" i="1" baseline="-25000" dirty="0"/>
              <a:t>n</a:t>
            </a:r>
            <a:r>
              <a:rPr lang="en-US" altLang="zh-TW" baseline="-6000" dirty="0"/>
              <a:t>2</a:t>
            </a:r>
            <a:r>
              <a:rPr lang="en-US" altLang="zh-TW" baseline="-25000" dirty="0"/>
              <a:t>+1</a:t>
            </a:r>
            <a:r>
              <a:rPr lang="en-US" altLang="zh-TW" dirty="0"/>
              <a:t> be a  </a:t>
            </a:r>
          </a:p>
          <a:p>
            <a:pPr marL="0" indent="0">
              <a:buFontTx/>
              <a:buNone/>
              <a:defRPr/>
            </a:pPr>
            <a:r>
              <a:rPr lang="en-US" altLang="zh-TW" dirty="0"/>
              <a:t>   sequence of </a:t>
            </a:r>
            <a:r>
              <a:rPr lang="en-US" altLang="zh-TW" i="1" dirty="0"/>
              <a:t>n</a:t>
            </a:r>
            <a:r>
              <a:rPr lang="en-US" altLang="zh-TW" baseline="30000" dirty="0"/>
              <a:t>2</a:t>
            </a:r>
            <a:r>
              <a:rPr lang="en-US" altLang="zh-TW" dirty="0"/>
              <a:t>+1 distinct real numbers. For  </a:t>
            </a:r>
          </a:p>
          <a:p>
            <a:pPr marL="0" indent="0">
              <a:buFontTx/>
              <a:buNone/>
              <a:defRPr/>
            </a:pPr>
            <a:r>
              <a:rPr lang="en-US" altLang="zh-TW" dirty="0"/>
              <a:t>   1</a:t>
            </a:r>
            <a:r>
              <a:rPr lang="en-US" altLang="zh-TW" dirty="0">
                <a:cs typeface="Times New Roman" panose="02020603050405020304" pitchFamily="18" charset="0"/>
              </a:rPr>
              <a:t>≤</a:t>
            </a:r>
            <a:r>
              <a:rPr lang="en-US" altLang="zh-TW" i="1" dirty="0">
                <a:cs typeface="Times New Roman" panose="02020603050405020304" pitchFamily="18" charset="0"/>
              </a:rPr>
              <a:t>k</a:t>
            </a:r>
            <a:r>
              <a:rPr lang="en-US" altLang="zh-TW" dirty="0">
                <a:cs typeface="Times New Roman" panose="02020603050405020304" pitchFamily="18" charset="0"/>
              </a:rPr>
              <a:t>≤</a:t>
            </a:r>
            <a:r>
              <a:rPr lang="en-US" altLang="zh-TW" i="1" dirty="0">
                <a:cs typeface="Times New Roman" panose="02020603050405020304" pitchFamily="18" charset="0"/>
              </a:rPr>
              <a:t>n</a:t>
            </a:r>
            <a:r>
              <a:rPr lang="en-US" altLang="zh-TW" baseline="30000" dirty="0">
                <a:cs typeface="Times New Roman" panose="02020603050405020304" pitchFamily="18" charset="0"/>
              </a:rPr>
              <a:t>2</a:t>
            </a:r>
            <a:r>
              <a:rPr lang="en-US" altLang="zh-TW" dirty="0">
                <a:cs typeface="Times New Roman" panose="02020603050405020304" pitchFamily="18" charset="0"/>
              </a:rPr>
              <a:t>+1, let </a:t>
            </a:r>
            <a:r>
              <a:rPr lang="en-US" altLang="zh-TW" i="1" dirty="0" err="1">
                <a:cs typeface="Times New Roman" panose="02020603050405020304" pitchFamily="18" charset="0"/>
              </a:rPr>
              <a:t>x</a:t>
            </a:r>
            <a:r>
              <a:rPr lang="en-US" altLang="zh-TW" i="1" baseline="-25000" dirty="0" err="1">
                <a:cs typeface="Times New Roman" panose="02020603050405020304" pitchFamily="18" charset="0"/>
              </a:rPr>
              <a:t>k</a:t>
            </a:r>
            <a:r>
              <a:rPr lang="en-US" altLang="zh-TW" dirty="0">
                <a:cs typeface="Times New Roman" panose="02020603050405020304" pitchFamily="18" charset="0"/>
              </a:rPr>
              <a:t> = the maximum length of a  </a:t>
            </a:r>
          </a:p>
          <a:p>
            <a:pPr marL="0" indent="0">
              <a:buFontTx/>
              <a:buNone/>
              <a:defRPr/>
            </a:pPr>
            <a:r>
              <a:rPr lang="en-US" altLang="zh-TW" dirty="0">
                <a:cs typeface="Times New Roman" panose="02020603050405020304" pitchFamily="18" charset="0"/>
              </a:rPr>
              <a:t>   decreasing subsequence that ends with </a:t>
            </a:r>
            <a:r>
              <a:rPr lang="en-US" altLang="zh-TW" i="1" dirty="0" err="1">
                <a:cs typeface="Times New Roman" panose="02020603050405020304" pitchFamily="18" charset="0"/>
              </a:rPr>
              <a:t>a</a:t>
            </a:r>
            <a:r>
              <a:rPr lang="en-US" altLang="zh-TW" i="1" baseline="-25000" dirty="0" err="1">
                <a:cs typeface="Times New Roman" panose="02020603050405020304" pitchFamily="18" charset="0"/>
              </a:rPr>
              <a:t>k</a:t>
            </a:r>
            <a:r>
              <a:rPr lang="en-US" altLang="zh-TW" dirty="0">
                <a:cs typeface="Times New Roman" panose="02020603050405020304" pitchFamily="18" charset="0"/>
              </a:rPr>
              <a:t>, </a:t>
            </a:r>
          </a:p>
          <a:p>
            <a:pPr marL="0" indent="0">
              <a:buFontTx/>
              <a:buNone/>
              <a:defRPr/>
            </a:pPr>
            <a:endParaRPr lang="en-US" altLang="zh-TW" dirty="0">
              <a:cs typeface="Times New Roman" panose="02020603050405020304" pitchFamily="18" charset="0"/>
            </a:endParaRPr>
          </a:p>
          <a:p>
            <a:pPr>
              <a:defRPr/>
            </a:pPr>
            <a:endParaRPr lang="en-US" altLang="zh-TW" dirty="0">
              <a:ea typeface="AR MinchoL JIS" pitchFamily="49" charset="-128"/>
            </a:endParaRPr>
          </a:p>
          <a:p>
            <a:pPr>
              <a:defRPr/>
            </a:pPr>
            <a:endParaRPr lang="zh-TW" altLang="en-US" dirty="0"/>
          </a:p>
        </p:txBody>
      </p:sp>
      <p:sp>
        <p:nvSpPr>
          <p:cNvPr id="4" name="投影片編號版面配置區 3">
            <a:extLst>
              <a:ext uri="{FF2B5EF4-FFF2-40B4-BE49-F238E27FC236}">
                <a16:creationId xmlns:a16="http://schemas.microsoft.com/office/drawing/2014/main" id="{A25E2580-C4DE-4C6D-9C7A-7317E31B9236}"/>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0CDF9E3-512B-4A46-B2C1-26797591A01D}" type="slidenum">
              <a:rPr lang="zh-TW" altLang="en-US">
                <a:ea typeface="標楷體" panose="03000509000000000000" pitchFamily="65" charset="-120"/>
              </a:rPr>
              <a:pPr/>
              <a:t>63</a:t>
            </a:fld>
            <a:endParaRPr lang="en-US" altLang="zh-TW">
              <a:ea typeface="標楷體" panose="03000509000000000000" pitchFamily="65" charset="-12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標題 1">
            <a:extLst>
              <a:ext uri="{FF2B5EF4-FFF2-40B4-BE49-F238E27FC236}">
                <a16:creationId xmlns:a16="http://schemas.microsoft.com/office/drawing/2014/main" id="{4ADB2FED-4392-4D2C-B88A-0A3AED61DFF3}"/>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(13/15)</a:t>
            </a:r>
            <a:endParaRPr lang="zh-TW" altLang="en-US" sz="3200"/>
          </a:p>
        </p:txBody>
      </p:sp>
      <p:sp>
        <p:nvSpPr>
          <p:cNvPr id="3" name="內容版面配置區 2">
            <a:extLst>
              <a:ext uri="{FF2B5EF4-FFF2-40B4-BE49-F238E27FC236}">
                <a16:creationId xmlns:a16="http://schemas.microsoft.com/office/drawing/2014/main" id="{EFB4031D-0B76-4003-9017-6A23A519D090}"/>
              </a:ext>
            </a:extLst>
          </p:cNvPr>
          <p:cNvSpPr>
            <a:spLocks noGrp="1"/>
          </p:cNvSpPr>
          <p:nvPr>
            <p:ph idx="1"/>
          </p:nvPr>
        </p:nvSpPr>
        <p:spPr/>
        <p:txBody>
          <a:bodyPr/>
          <a:lstStyle/>
          <a:p>
            <a:pPr>
              <a:defRPr/>
            </a:pPr>
            <a:r>
              <a:rPr lang="en-US" altLang="zh-TW" b="1" dirty="0">
                <a:sym typeface="Symbol" panose="05050102010706020507" pitchFamily="18" charset="2"/>
              </a:rPr>
              <a:t>Example 5.49 (cont.):</a:t>
            </a:r>
            <a:endParaRPr lang="en-US" altLang="zh-TW" dirty="0">
              <a:cs typeface="Times New Roman" panose="02020603050405020304" pitchFamily="18" charset="0"/>
            </a:endParaRPr>
          </a:p>
          <a:p>
            <a:pPr marL="0" indent="0">
              <a:buFontTx/>
              <a:buNone/>
              <a:defRPr/>
            </a:pPr>
            <a:r>
              <a:rPr lang="en-US" altLang="zh-TW" dirty="0">
                <a:cs typeface="Times New Roman" panose="02020603050405020304" pitchFamily="18" charset="0"/>
              </a:rPr>
              <a:t>   and </a:t>
            </a:r>
            <a:r>
              <a:rPr lang="en-US" altLang="zh-TW" i="1" dirty="0" err="1">
                <a:cs typeface="Times New Roman" panose="02020603050405020304" pitchFamily="18" charset="0"/>
              </a:rPr>
              <a:t>y</a:t>
            </a:r>
            <a:r>
              <a:rPr lang="en-US" altLang="zh-TW" i="1" baseline="-25000" dirty="0" err="1">
                <a:cs typeface="Times New Roman" panose="02020603050405020304" pitchFamily="18" charset="0"/>
              </a:rPr>
              <a:t>k</a:t>
            </a:r>
            <a:r>
              <a:rPr lang="en-US" altLang="zh-TW" dirty="0">
                <a:cs typeface="Times New Roman" panose="02020603050405020304" pitchFamily="18" charset="0"/>
              </a:rPr>
              <a:t> = the maximum length of an increasing  </a:t>
            </a:r>
          </a:p>
          <a:p>
            <a:pPr marL="0" indent="0">
              <a:buFontTx/>
              <a:buNone/>
              <a:defRPr/>
            </a:pPr>
            <a:r>
              <a:rPr lang="en-US" altLang="zh-TW" dirty="0">
                <a:cs typeface="Times New Roman" panose="02020603050405020304" pitchFamily="18" charset="0"/>
              </a:rPr>
              <a:t>   subsequence that ends with </a:t>
            </a:r>
            <a:r>
              <a:rPr lang="en-US" altLang="zh-TW" i="1" dirty="0" err="1">
                <a:cs typeface="Times New Roman" panose="02020603050405020304" pitchFamily="18" charset="0"/>
              </a:rPr>
              <a:t>a</a:t>
            </a:r>
            <a:r>
              <a:rPr lang="en-US" altLang="zh-TW" i="1" baseline="-25000" dirty="0" err="1">
                <a:cs typeface="Times New Roman" panose="02020603050405020304" pitchFamily="18" charset="0"/>
              </a:rPr>
              <a:t>k</a:t>
            </a:r>
            <a:r>
              <a:rPr lang="en-US" altLang="zh-TW" dirty="0">
                <a:cs typeface="Times New Roman" panose="02020603050405020304" pitchFamily="18" charset="0"/>
              </a:rPr>
              <a:t>.</a:t>
            </a:r>
          </a:p>
          <a:p>
            <a:pPr>
              <a:defRPr/>
            </a:pPr>
            <a:endParaRPr lang="en-US" altLang="zh-TW" dirty="0"/>
          </a:p>
          <a:p>
            <a:pPr marL="0" indent="0">
              <a:buFontTx/>
              <a:buNone/>
              <a:defRPr/>
            </a:pPr>
            <a:r>
              <a:rPr lang="en-US" altLang="zh-TW" dirty="0">
                <a:cs typeface="Times New Roman" panose="02020603050405020304" pitchFamily="18" charset="0"/>
              </a:rPr>
              <a:t>   For instance, our second particular example  </a:t>
            </a:r>
          </a:p>
          <a:p>
            <a:pPr marL="0" indent="0">
              <a:buFontTx/>
              <a:buNone/>
              <a:defRPr/>
            </a:pPr>
            <a:r>
              <a:rPr lang="en-US" altLang="zh-TW" dirty="0">
                <a:cs typeface="Times New Roman" panose="02020603050405020304" pitchFamily="18" charset="0"/>
              </a:rPr>
              <a:t>   would provide</a:t>
            </a:r>
          </a:p>
          <a:p>
            <a:pPr>
              <a:buClr>
                <a:schemeClr val="accent1"/>
              </a:buClr>
              <a:buSzPct val="80000"/>
              <a:buFontTx/>
              <a:buNone/>
              <a:defRPr/>
            </a:pPr>
            <a:r>
              <a:rPr lang="en-US" altLang="zh-TW" dirty="0">
                <a:cs typeface="Times New Roman" panose="02020603050405020304" pitchFamily="18" charset="0"/>
              </a:rPr>
              <a:t>   </a:t>
            </a:r>
            <a:r>
              <a:rPr lang="en-US" altLang="zh-TW" i="1" dirty="0">
                <a:cs typeface="Times New Roman" panose="02020603050405020304" pitchFamily="18" charset="0"/>
              </a:rPr>
              <a:t>k</a:t>
            </a:r>
            <a:r>
              <a:rPr lang="en-US" altLang="zh-TW" dirty="0">
                <a:cs typeface="Times New Roman" panose="02020603050405020304" pitchFamily="18" charset="0"/>
              </a:rPr>
              <a:t>     1    2    3    4    5    6    7    8    9    10</a:t>
            </a:r>
          </a:p>
          <a:p>
            <a:pPr>
              <a:buClr>
                <a:schemeClr val="accent1"/>
              </a:buClr>
              <a:buSzPct val="80000"/>
              <a:buFontTx/>
              <a:buNone/>
              <a:defRPr/>
            </a:pPr>
            <a:r>
              <a:rPr lang="en-US" altLang="zh-TW" dirty="0">
                <a:cs typeface="Times New Roman" panose="02020603050405020304" pitchFamily="18" charset="0"/>
              </a:rPr>
              <a:t>   </a:t>
            </a:r>
            <a:r>
              <a:rPr lang="en-US" altLang="zh-TW" i="1" dirty="0" err="1">
                <a:cs typeface="Times New Roman" panose="02020603050405020304" pitchFamily="18" charset="0"/>
              </a:rPr>
              <a:t>a</a:t>
            </a:r>
            <a:r>
              <a:rPr lang="en-US" altLang="zh-TW" i="1" baseline="-25000" dirty="0" err="1">
                <a:cs typeface="Times New Roman" panose="02020603050405020304" pitchFamily="18" charset="0"/>
              </a:rPr>
              <a:t>k</a:t>
            </a:r>
            <a:r>
              <a:rPr lang="en-US" altLang="zh-TW" dirty="0">
                <a:cs typeface="Times New Roman" panose="02020603050405020304" pitchFamily="18" charset="0"/>
              </a:rPr>
              <a:t>   11   8    7    1    9    6    5   10   3    12</a:t>
            </a:r>
          </a:p>
          <a:p>
            <a:pPr>
              <a:buClr>
                <a:schemeClr val="accent1"/>
              </a:buClr>
              <a:buSzPct val="80000"/>
              <a:buFontTx/>
              <a:buNone/>
              <a:defRPr/>
            </a:pPr>
            <a:r>
              <a:rPr lang="en-US" altLang="zh-TW" dirty="0">
                <a:cs typeface="Times New Roman" panose="02020603050405020304" pitchFamily="18" charset="0"/>
              </a:rPr>
              <a:t>   </a:t>
            </a:r>
            <a:r>
              <a:rPr lang="en-US" altLang="zh-TW" i="1" dirty="0" err="1">
                <a:cs typeface="Times New Roman" panose="02020603050405020304" pitchFamily="18" charset="0"/>
              </a:rPr>
              <a:t>x</a:t>
            </a:r>
            <a:r>
              <a:rPr lang="en-US" altLang="zh-TW" i="1" baseline="-25000" dirty="0" err="1">
                <a:cs typeface="Times New Roman" panose="02020603050405020304" pitchFamily="18" charset="0"/>
              </a:rPr>
              <a:t>k</a:t>
            </a:r>
            <a:r>
              <a:rPr lang="en-US" altLang="zh-TW" dirty="0">
                <a:cs typeface="Times New Roman" panose="02020603050405020304" pitchFamily="18" charset="0"/>
              </a:rPr>
              <a:t>    1    2    3    4    2    4    5    2    6     1</a:t>
            </a:r>
          </a:p>
          <a:p>
            <a:pPr>
              <a:buClr>
                <a:schemeClr val="accent1"/>
              </a:buClr>
              <a:buSzPct val="80000"/>
              <a:buFontTx/>
              <a:buNone/>
              <a:defRPr/>
            </a:pPr>
            <a:r>
              <a:rPr lang="en-US" altLang="zh-TW" i="1" dirty="0">
                <a:cs typeface="Times New Roman" panose="02020603050405020304" pitchFamily="18" charset="0"/>
              </a:rPr>
              <a:t>   </a:t>
            </a:r>
            <a:r>
              <a:rPr lang="en-US" altLang="zh-TW" i="1" dirty="0" err="1">
                <a:cs typeface="Times New Roman" panose="02020603050405020304" pitchFamily="18" charset="0"/>
              </a:rPr>
              <a:t>y</a:t>
            </a:r>
            <a:r>
              <a:rPr lang="en-US" altLang="zh-TW" i="1" baseline="-25000" dirty="0" err="1">
                <a:cs typeface="Times New Roman" panose="02020603050405020304" pitchFamily="18" charset="0"/>
              </a:rPr>
              <a:t>k</a:t>
            </a:r>
            <a:r>
              <a:rPr lang="en-US" altLang="zh-TW" dirty="0">
                <a:cs typeface="Times New Roman" panose="02020603050405020304" pitchFamily="18" charset="0"/>
              </a:rPr>
              <a:t>    1    1    1    1    2    2    2    3    2     4</a:t>
            </a:r>
            <a:endParaRPr lang="zh-TW" altLang="en-US" dirty="0"/>
          </a:p>
        </p:txBody>
      </p:sp>
      <p:sp>
        <p:nvSpPr>
          <p:cNvPr id="4" name="投影片編號版面配置區 3">
            <a:extLst>
              <a:ext uri="{FF2B5EF4-FFF2-40B4-BE49-F238E27FC236}">
                <a16:creationId xmlns:a16="http://schemas.microsoft.com/office/drawing/2014/main" id="{106F984A-3CD0-432A-9C38-FFB575709DF7}"/>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22383764-E7EB-47CC-857A-DA4818887D3B}" type="slidenum">
              <a:rPr lang="zh-TW" altLang="en-US">
                <a:ea typeface="標楷體" panose="03000509000000000000" pitchFamily="65" charset="-120"/>
              </a:rPr>
              <a:pPr/>
              <a:t>64</a:t>
            </a:fld>
            <a:endParaRPr lang="en-US" altLang="zh-TW">
              <a:ea typeface="標楷體" panose="03000509000000000000" pitchFamily="65" charset="-120"/>
            </a:endParaRPr>
          </a:p>
        </p:txBody>
      </p:sp>
      <p:cxnSp>
        <p:nvCxnSpPr>
          <p:cNvPr id="6" name="直線接點 5">
            <a:extLst>
              <a:ext uri="{FF2B5EF4-FFF2-40B4-BE49-F238E27FC236}">
                <a16:creationId xmlns:a16="http://schemas.microsoft.com/office/drawing/2014/main" id="{C79A2366-20AC-4444-9276-2E460AD872C9}"/>
              </a:ext>
            </a:extLst>
          </p:cNvPr>
          <p:cNvCxnSpPr/>
          <p:nvPr/>
        </p:nvCxnSpPr>
        <p:spPr>
          <a:xfrm>
            <a:off x="827088" y="4724400"/>
            <a:ext cx="6481762"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接點 9">
            <a:extLst>
              <a:ext uri="{FF2B5EF4-FFF2-40B4-BE49-F238E27FC236}">
                <a16:creationId xmlns:a16="http://schemas.microsoft.com/office/drawing/2014/main" id="{5AB2CA64-96A6-436D-A4B8-93471FE738C6}"/>
              </a:ext>
            </a:extLst>
          </p:cNvPr>
          <p:cNvCxnSpPr/>
          <p:nvPr/>
        </p:nvCxnSpPr>
        <p:spPr>
          <a:xfrm>
            <a:off x="1331913" y="4365625"/>
            <a:ext cx="0" cy="18796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標題 1">
            <a:extLst>
              <a:ext uri="{FF2B5EF4-FFF2-40B4-BE49-F238E27FC236}">
                <a16:creationId xmlns:a16="http://schemas.microsoft.com/office/drawing/2014/main" id="{2EE9B91C-D198-4BC5-8307-F7F9C007C261}"/>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(14/15)</a:t>
            </a:r>
            <a:endParaRPr lang="zh-TW" altLang="en-US" sz="3200"/>
          </a:p>
        </p:txBody>
      </p:sp>
      <p:sp>
        <p:nvSpPr>
          <p:cNvPr id="3" name="內容版面配置區 2">
            <a:extLst>
              <a:ext uri="{FF2B5EF4-FFF2-40B4-BE49-F238E27FC236}">
                <a16:creationId xmlns:a16="http://schemas.microsoft.com/office/drawing/2014/main" id="{66805334-1B36-4589-BC28-A1ED2BDDC847}"/>
              </a:ext>
            </a:extLst>
          </p:cNvPr>
          <p:cNvSpPr>
            <a:spLocks noGrp="1"/>
          </p:cNvSpPr>
          <p:nvPr>
            <p:ph idx="1"/>
          </p:nvPr>
        </p:nvSpPr>
        <p:spPr/>
        <p:txBody>
          <a:bodyPr/>
          <a:lstStyle/>
          <a:p>
            <a:pPr>
              <a:defRPr/>
            </a:pPr>
            <a:r>
              <a:rPr lang="en-US" altLang="zh-TW" b="1" dirty="0">
                <a:sym typeface="Symbol" panose="05050102010706020507" pitchFamily="18" charset="2"/>
              </a:rPr>
              <a:t>Example 5.49 (cont.):</a:t>
            </a:r>
            <a:endParaRPr lang="en-US" altLang="zh-TW" b="1" dirty="0">
              <a:cs typeface="Times New Roman" panose="02020603050405020304" pitchFamily="18" charset="0"/>
              <a:sym typeface="Symbol" panose="05050102010706020507" pitchFamily="18" charset="2"/>
            </a:endParaRPr>
          </a:p>
          <a:p>
            <a:pPr marL="0" indent="0">
              <a:buFontTx/>
              <a:buNone/>
              <a:defRPr/>
            </a:pPr>
            <a:r>
              <a:rPr lang="en-US" altLang="zh-TW" b="1" dirty="0">
                <a:cs typeface="Times New Roman" panose="02020603050405020304" pitchFamily="18" charset="0"/>
                <a:sym typeface="Symbol" panose="05050102010706020507" pitchFamily="18" charset="2"/>
              </a:rPr>
              <a:t>   </a:t>
            </a:r>
            <a:r>
              <a:rPr lang="en-US" altLang="zh-TW" dirty="0"/>
              <a:t>If, in general, there is no decreasing or  </a:t>
            </a:r>
          </a:p>
          <a:p>
            <a:pPr marL="0" indent="0">
              <a:buFontTx/>
              <a:buNone/>
              <a:defRPr/>
            </a:pPr>
            <a:r>
              <a:rPr lang="en-US" altLang="zh-TW" dirty="0"/>
              <a:t>   increasing subsequence of length </a:t>
            </a:r>
            <a:r>
              <a:rPr lang="en-US" altLang="zh-TW" i="1" dirty="0"/>
              <a:t>n</a:t>
            </a:r>
            <a:r>
              <a:rPr lang="en-US" altLang="zh-TW" dirty="0"/>
              <a:t>+1, the  </a:t>
            </a:r>
          </a:p>
          <a:p>
            <a:pPr marL="0" indent="0">
              <a:buFontTx/>
              <a:buNone/>
              <a:defRPr/>
            </a:pPr>
            <a:r>
              <a:rPr lang="en-US" altLang="zh-TW" dirty="0"/>
              <a:t>   1</a:t>
            </a:r>
            <a:r>
              <a:rPr lang="en-US" altLang="zh-TW" dirty="0">
                <a:cs typeface="Times New Roman" panose="02020603050405020304" pitchFamily="18" charset="0"/>
              </a:rPr>
              <a:t>≤</a:t>
            </a:r>
            <a:r>
              <a:rPr lang="en-US" altLang="zh-TW" i="1" dirty="0">
                <a:cs typeface="Times New Roman" panose="02020603050405020304" pitchFamily="18" charset="0"/>
              </a:rPr>
              <a:t>x</a:t>
            </a:r>
            <a:r>
              <a:rPr lang="en-US" altLang="zh-TW" i="1" baseline="-25000" dirty="0">
                <a:cs typeface="Times New Roman" panose="02020603050405020304" pitchFamily="18" charset="0"/>
              </a:rPr>
              <a:t>k</a:t>
            </a:r>
            <a:r>
              <a:rPr lang="en-US" altLang="zh-TW" dirty="0">
                <a:cs typeface="Times New Roman" panose="02020603050405020304" pitchFamily="18" charset="0"/>
              </a:rPr>
              <a:t>≤</a:t>
            </a:r>
            <a:r>
              <a:rPr lang="en-US" altLang="zh-TW" i="1" dirty="0">
                <a:cs typeface="Times New Roman" panose="02020603050405020304" pitchFamily="18" charset="0"/>
              </a:rPr>
              <a:t>n</a:t>
            </a:r>
            <a:r>
              <a:rPr lang="en-US" altLang="zh-TW" dirty="0">
                <a:cs typeface="Times New Roman" panose="02020603050405020304" pitchFamily="18" charset="0"/>
              </a:rPr>
              <a:t> and 1≤</a:t>
            </a:r>
            <a:r>
              <a:rPr lang="en-US" altLang="zh-TW" i="1" dirty="0">
                <a:cs typeface="Times New Roman" panose="02020603050405020304" pitchFamily="18" charset="0"/>
              </a:rPr>
              <a:t>y</a:t>
            </a:r>
            <a:r>
              <a:rPr lang="en-US" altLang="zh-TW" i="1" baseline="-25000" dirty="0">
                <a:cs typeface="Times New Roman" panose="02020603050405020304" pitchFamily="18" charset="0"/>
              </a:rPr>
              <a:t>k</a:t>
            </a:r>
            <a:r>
              <a:rPr lang="en-US" altLang="zh-TW" dirty="0">
                <a:cs typeface="Times New Roman" panose="02020603050405020304" pitchFamily="18" charset="0"/>
              </a:rPr>
              <a:t>≤</a:t>
            </a:r>
            <a:r>
              <a:rPr lang="en-US" altLang="zh-TW" i="1" dirty="0">
                <a:cs typeface="Times New Roman" panose="02020603050405020304" pitchFamily="18" charset="0"/>
              </a:rPr>
              <a:t>n</a:t>
            </a:r>
            <a:r>
              <a:rPr lang="en-US" altLang="zh-TW" dirty="0">
                <a:cs typeface="Times New Roman" panose="02020603050405020304" pitchFamily="18" charset="0"/>
              </a:rPr>
              <a:t> for all 1≤</a:t>
            </a:r>
            <a:r>
              <a:rPr lang="en-US" altLang="zh-TW" i="1" dirty="0">
                <a:cs typeface="Times New Roman" panose="02020603050405020304" pitchFamily="18" charset="0"/>
              </a:rPr>
              <a:t>k</a:t>
            </a:r>
            <a:r>
              <a:rPr lang="en-US" altLang="zh-TW" dirty="0">
                <a:cs typeface="Times New Roman" panose="02020603050405020304" pitchFamily="18" charset="0"/>
              </a:rPr>
              <a:t>≤</a:t>
            </a:r>
            <a:r>
              <a:rPr lang="en-US" altLang="zh-TW" i="1" dirty="0">
                <a:cs typeface="Times New Roman" panose="02020603050405020304" pitchFamily="18" charset="0"/>
              </a:rPr>
              <a:t>n</a:t>
            </a:r>
            <a:r>
              <a:rPr lang="en-US" altLang="zh-TW" baseline="30000" dirty="0">
                <a:cs typeface="Times New Roman" panose="02020603050405020304" pitchFamily="18" charset="0"/>
              </a:rPr>
              <a:t>2</a:t>
            </a:r>
            <a:r>
              <a:rPr lang="en-US" altLang="zh-TW" dirty="0">
                <a:cs typeface="Times New Roman" panose="02020603050405020304" pitchFamily="18" charset="0"/>
              </a:rPr>
              <a:t>+1.   </a:t>
            </a:r>
          </a:p>
          <a:p>
            <a:pPr marL="0" indent="0">
              <a:buFontTx/>
              <a:buNone/>
              <a:defRPr/>
            </a:pPr>
            <a:r>
              <a:rPr lang="zh-TW" altLang="en-US" dirty="0">
                <a:cs typeface="Times New Roman" panose="02020603050405020304" pitchFamily="18" charset="0"/>
              </a:rPr>
              <a:t>   </a:t>
            </a:r>
            <a:r>
              <a:rPr lang="en-US" altLang="zh-TW" dirty="0">
                <a:cs typeface="Times New Roman" panose="02020603050405020304" pitchFamily="18" charset="0"/>
              </a:rPr>
              <a:t>Consequently, there are at most </a:t>
            </a:r>
            <a:r>
              <a:rPr lang="en-US" altLang="zh-TW" i="1" dirty="0">
                <a:cs typeface="Times New Roman" panose="02020603050405020304" pitchFamily="18" charset="0"/>
              </a:rPr>
              <a:t>n</a:t>
            </a:r>
            <a:r>
              <a:rPr lang="en-US" altLang="zh-TW" baseline="30000" dirty="0">
                <a:cs typeface="Times New Roman" panose="02020603050405020304" pitchFamily="18" charset="0"/>
              </a:rPr>
              <a:t>2</a:t>
            </a:r>
            <a:r>
              <a:rPr lang="en-US" altLang="zh-TW" dirty="0">
                <a:cs typeface="Times New Roman" panose="02020603050405020304" pitchFamily="18" charset="0"/>
              </a:rPr>
              <a:t> distinct </a:t>
            </a:r>
            <a:r>
              <a:rPr lang="zh-TW" altLang="en-US" dirty="0">
                <a:cs typeface="Times New Roman" panose="02020603050405020304" pitchFamily="18" charset="0"/>
              </a:rPr>
              <a:t> </a:t>
            </a:r>
            <a:endParaRPr lang="en-US" altLang="zh-TW" dirty="0">
              <a:cs typeface="Times New Roman" panose="02020603050405020304" pitchFamily="18" charset="0"/>
            </a:endParaRPr>
          </a:p>
          <a:p>
            <a:pPr marL="0" indent="0">
              <a:buFontTx/>
              <a:buNone/>
              <a:defRPr/>
            </a:pPr>
            <a:r>
              <a:rPr lang="zh-TW" altLang="en-US" dirty="0">
                <a:cs typeface="Times New Roman" panose="02020603050405020304" pitchFamily="18" charset="0"/>
              </a:rPr>
              <a:t>   </a:t>
            </a:r>
            <a:r>
              <a:rPr lang="en-US" altLang="zh-TW" dirty="0">
                <a:cs typeface="Times New Roman" panose="02020603050405020304" pitchFamily="18" charset="0"/>
              </a:rPr>
              <a:t>ordered pairs (</a:t>
            </a:r>
            <a:r>
              <a:rPr lang="en-US" altLang="zh-TW" i="1" dirty="0" err="1">
                <a:cs typeface="Times New Roman" panose="02020603050405020304" pitchFamily="18" charset="0"/>
              </a:rPr>
              <a:t>x</a:t>
            </a:r>
            <a:r>
              <a:rPr lang="en-US" altLang="zh-TW" i="1" baseline="-25000" dirty="0" err="1">
                <a:cs typeface="Times New Roman" panose="02020603050405020304" pitchFamily="18" charset="0"/>
              </a:rPr>
              <a:t>k</a:t>
            </a:r>
            <a:r>
              <a:rPr lang="en-US" altLang="zh-TW" dirty="0" err="1">
                <a:cs typeface="Times New Roman" panose="02020603050405020304" pitchFamily="18" charset="0"/>
              </a:rPr>
              <a:t>,</a:t>
            </a:r>
            <a:r>
              <a:rPr lang="en-US" altLang="zh-TW" i="1" dirty="0" err="1">
                <a:cs typeface="Times New Roman" panose="02020603050405020304" pitchFamily="18" charset="0"/>
              </a:rPr>
              <a:t>y</a:t>
            </a:r>
            <a:r>
              <a:rPr lang="en-US" altLang="zh-TW" i="1" baseline="-25000" dirty="0" err="1">
                <a:cs typeface="Times New Roman" panose="02020603050405020304" pitchFamily="18" charset="0"/>
              </a:rPr>
              <a:t>k</a:t>
            </a:r>
            <a:r>
              <a:rPr lang="en-US" altLang="zh-TW" dirty="0">
                <a:cs typeface="Times New Roman" panose="02020603050405020304" pitchFamily="18" charset="0"/>
              </a:rPr>
              <a:t>). But we have </a:t>
            </a:r>
            <a:r>
              <a:rPr lang="en-US" altLang="zh-TW" i="1" dirty="0">
                <a:cs typeface="Times New Roman" panose="02020603050405020304" pitchFamily="18" charset="0"/>
              </a:rPr>
              <a:t>n</a:t>
            </a:r>
            <a:r>
              <a:rPr lang="en-US" altLang="zh-TW" baseline="30000" dirty="0">
                <a:cs typeface="Times New Roman" panose="02020603050405020304" pitchFamily="18" charset="0"/>
              </a:rPr>
              <a:t>2</a:t>
            </a:r>
            <a:r>
              <a:rPr lang="en-US" altLang="zh-TW" dirty="0">
                <a:cs typeface="Times New Roman" panose="02020603050405020304" pitchFamily="18" charset="0"/>
              </a:rPr>
              <a:t>+1 ordered </a:t>
            </a:r>
            <a:r>
              <a:rPr lang="zh-TW" altLang="en-US" dirty="0">
                <a:cs typeface="Times New Roman" panose="02020603050405020304" pitchFamily="18" charset="0"/>
              </a:rPr>
              <a:t> </a:t>
            </a:r>
            <a:endParaRPr lang="en-US" altLang="zh-TW" dirty="0">
              <a:cs typeface="Times New Roman" panose="02020603050405020304" pitchFamily="18" charset="0"/>
            </a:endParaRPr>
          </a:p>
          <a:p>
            <a:pPr marL="0" indent="0">
              <a:buFontTx/>
              <a:buNone/>
              <a:defRPr/>
            </a:pPr>
            <a:r>
              <a:rPr lang="zh-TW" altLang="en-US" dirty="0">
                <a:cs typeface="Times New Roman" panose="02020603050405020304" pitchFamily="18" charset="0"/>
              </a:rPr>
              <a:t>   </a:t>
            </a:r>
            <a:r>
              <a:rPr lang="en-US" altLang="zh-TW" dirty="0">
                <a:cs typeface="Times New Roman" panose="02020603050405020304" pitchFamily="18" charset="0"/>
              </a:rPr>
              <a:t>pairs (</a:t>
            </a:r>
            <a:r>
              <a:rPr lang="en-US" altLang="zh-TW" i="1" dirty="0" err="1">
                <a:cs typeface="Times New Roman" panose="02020603050405020304" pitchFamily="18" charset="0"/>
              </a:rPr>
              <a:t>x</a:t>
            </a:r>
            <a:r>
              <a:rPr lang="en-US" altLang="zh-TW" i="1" baseline="-25000" dirty="0" err="1">
                <a:cs typeface="Times New Roman" panose="02020603050405020304" pitchFamily="18" charset="0"/>
              </a:rPr>
              <a:t>k</a:t>
            </a:r>
            <a:r>
              <a:rPr lang="en-US" altLang="zh-TW" dirty="0" err="1">
                <a:cs typeface="Times New Roman" panose="02020603050405020304" pitchFamily="18" charset="0"/>
              </a:rPr>
              <a:t>,</a:t>
            </a:r>
            <a:r>
              <a:rPr lang="en-US" altLang="zh-TW" i="1" dirty="0" err="1">
                <a:cs typeface="Times New Roman" panose="02020603050405020304" pitchFamily="18" charset="0"/>
              </a:rPr>
              <a:t>y</a:t>
            </a:r>
            <a:r>
              <a:rPr lang="en-US" altLang="zh-TW" i="1" baseline="-25000" dirty="0" err="1">
                <a:cs typeface="Times New Roman" panose="02020603050405020304" pitchFamily="18" charset="0"/>
              </a:rPr>
              <a:t>k</a:t>
            </a:r>
            <a:r>
              <a:rPr lang="en-US" altLang="zh-TW" dirty="0">
                <a:cs typeface="Times New Roman" panose="02020603050405020304" pitchFamily="18" charset="0"/>
              </a:rPr>
              <a:t>), since 1≤</a:t>
            </a:r>
            <a:r>
              <a:rPr lang="en-US" altLang="zh-TW" i="1" dirty="0">
                <a:cs typeface="Times New Roman" panose="02020603050405020304" pitchFamily="18" charset="0"/>
              </a:rPr>
              <a:t>k</a:t>
            </a:r>
            <a:r>
              <a:rPr lang="en-US" altLang="zh-TW" dirty="0">
                <a:cs typeface="Times New Roman" panose="02020603050405020304" pitchFamily="18" charset="0"/>
              </a:rPr>
              <a:t>≤</a:t>
            </a:r>
            <a:r>
              <a:rPr lang="en-US" altLang="zh-TW" i="1" dirty="0">
                <a:cs typeface="Times New Roman" panose="02020603050405020304" pitchFamily="18" charset="0"/>
              </a:rPr>
              <a:t>n</a:t>
            </a:r>
            <a:r>
              <a:rPr lang="en-US" altLang="zh-TW" baseline="30000" dirty="0">
                <a:cs typeface="Times New Roman" panose="02020603050405020304" pitchFamily="18" charset="0"/>
              </a:rPr>
              <a:t>2</a:t>
            </a:r>
            <a:r>
              <a:rPr lang="en-US" altLang="zh-TW" dirty="0">
                <a:cs typeface="Times New Roman" panose="02020603050405020304" pitchFamily="18" charset="0"/>
              </a:rPr>
              <a:t>+1. So the pigeonhole </a:t>
            </a:r>
          </a:p>
          <a:p>
            <a:pPr marL="0" indent="0">
              <a:buFontTx/>
              <a:buNone/>
              <a:defRPr/>
            </a:pPr>
            <a:r>
              <a:rPr lang="zh-TW" altLang="en-US" dirty="0">
                <a:cs typeface="Times New Roman" panose="02020603050405020304" pitchFamily="18" charset="0"/>
              </a:rPr>
              <a:t>   </a:t>
            </a:r>
            <a:r>
              <a:rPr lang="en-US" altLang="zh-TW" dirty="0">
                <a:cs typeface="Times New Roman" panose="02020603050405020304" pitchFamily="18" charset="0"/>
              </a:rPr>
              <a:t>principle implies that there are two identical </a:t>
            </a:r>
            <a:r>
              <a:rPr lang="zh-TW" altLang="en-US" dirty="0">
                <a:cs typeface="Times New Roman" panose="02020603050405020304" pitchFamily="18" charset="0"/>
              </a:rPr>
              <a:t> </a:t>
            </a:r>
            <a:endParaRPr lang="en-US" altLang="zh-TW" dirty="0">
              <a:cs typeface="Times New Roman" panose="02020603050405020304" pitchFamily="18" charset="0"/>
            </a:endParaRPr>
          </a:p>
          <a:p>
            <a:pPr marL="0" indent="0">
              <a:buFontTx/>
              <a:buNone/>
              <a:defRPr/>
            </a:pPr>
            <a:r>
              <a:rPr lang="zh-TW" altLang="en-US" dirty="0">
                <a:cs typeface="Times New Roman" panose="02020603050405020304" pitchFamily="18" charset="0"/>
              </a:rPr>
              <a:t>   </a:t>
            </a:r>
            <a:r>
              <a:rPr lang="en-US" altLang="zh-TW" dirty="0">
                <a:cs typeface="Times New Roman" panose="02020603050405020304" pitchFamily="18" charset="0"/>
              </a:rPr>
              <a:t>ordered pairs (</a:t>
            </a:r>
            <a:r>
              <a:rPr lang="en-US" altLang="zh-TW" i="1" dirty="0" err="1">
                <a:cs typeface="Times New Roman" panose="02020603050405020304" pitchFamily="18" charset="0"/>
              </a:rPr>
              <a:t>x</a:t>
            </a:r>
            <a:r>
              <a:rPr lang="en-US" altLang="zh-TW" i="1" baseline="-25000" dirty="0" err="1">
                <a:cs typeface="Times New Roman" panose="02020603050405020304" pitchFamily="18" charset="0"/>
              </a:rPr>
              <a:t>i</a:t>
            </a:r>
            <a:r>
              <a:rPr lang="en-US" altLang="zh-TW" dirty="0" err="1">
                <a:cs typeface="Times New Roman" panose="02020603050405020304" pitchFamily="18" charset="0"/>
              </a:rPr>
              <a:t>,</a:t>
            </a:r>
            <a:r>
              <a:rPr lang="en-US" altLang="zh-TW" i="1" dirty="0" err="1">
                <a:cs typeface="Times New Roman" panose="02020603050405020304" pitchFamily="18" charset="0"/>
              </a:rPr>
              <a:t>y</a:t>
            </a:r>
            <a:r>
              <a:rPr lang="en-US" altLang="zh-TW" i="1" baseline="-25000" dirty="0" err="1">
                <a:cs typeface="Times New Roman" panose="02020603050405020304" pitchFamily="18" charset="0"/>
              </a:rPr>
              <a:t>i</a:t>
            </a:r>
            <a:r>
              <a:rPr lang="en-US" altLang="zh-TW" dirty="0">
                <a:cs typeface="Times New Roman" panose="02020603050405020304" pitchFamily="18" charset="0"/>
              </a:rPr>
              <a:t>), (</a:t>
            </a:r>
            <a:r>
              <a:rPr lang="en-US" altLang="zh-TW" i="1" dirty="0" err="1">
                <a:cs typeface="Times New Roman" panose="02020603050405020304" pitchFamily="18" charset="0"/>
              </a:rPr>
              <a:t>x</a:t>
            </a:r>
            <a:r>
              <a:rPr lang="en-US" altLang="zh-TW" i="1" baseline="-25000" dirty="0" err="1">
                <a:cs typeface="Times New Roman" panose="02020603050405020304" pitchFamily="18" charset="0"/>
              </a:rPr>
              <a:t>j</a:t>
            </a:r>
            <a:r>
              <a:rPr lang="en-US" altLang="zh-TW" dirty="0" err="1">
                <a:cs typeface="Times New Roman" panose="02020603050405020304" pitchFamily="18" charset="0"/>
              </a:rPr>
              <a:t>,</a:t>
            </a:r>
            <a:r>
              <a:rPr lang="en-US" altLang="zh-TW" i="1" dirty="0" err="1">
                <a:cs typeface="Times New Roman" panose="02020603050405020304" pitchFamily="18" charset="0"/>
              </a:rPr>
              <a:t>y</a:t>
            </a:r>
            <a:r>
              <a:rPr lang="en-US" altLang="zh-TW" i="1" baseline="-25000" dirty="0" err="1">
                <a:cs typeface="Times New Roman" panose="02020603050405020304" pitchFamily="18" charset="0"/>
              </a:rPr>
              <a:t>j</a:t>
            </a:r>
            <a:r>
              <a:rPr lang="en-US" altLang="zh-TW" dirty="0">
                <a:cs typeface="Times New Roman" panose="02020603050405020304" pitchFamily="18" charset="0"/>
              </a:rPr>
              <a:t>), where </a:t>
            </a:r>
            <a:r>
              <a:rPr lang="en-US" altLang="zh-TW" i="1" dirty="0" err="1">
                <a:cs typeface="Times New Roman" panose="02020603050405020304" pitchFamily="18" charset="0"/>
              </a:rPr>
              <a:t>i</a:t>
            </a:r>
            <a:r>
              <a:rPr lang="en-US" altLang="zh-TW" dirty="0" err="1">
                <a:cs typeface="Times New Roman" panose="02020603050405020304" pitchFamily="18" charset="0"/>
              </a:rPr>
              <a:t>≠</a:t>
            </a:r>
            <a:r>
              <a:rPr lang="en-US" altLang="zh-TW" i="1" dirty="0" err="1">
                <a:cs typeface="Times New Roman" panose="02020603050405020304" pitchFamily="18" charset="0"/>
              </a:rPr>
              <a:t>j</a:t>
            </a:r>
            <a:r>
              <a:rPr lang="en-US" altLang="zh-TW" dirty="0">
                <a:cs typeface="Times New Roman" panose="02020603050405020304" pitchFamily="18" charset="0"/>
              </a:rPr>
              <a:t>—say</a:t>
            </a:r>
            <a:r>
              <a:rPr lang="en-US" altLang="zh-TW" i="1" dirty="0">
                <a:cs typeface="Times New Roman" panose="02020603050405020304" pitchFamily="18" charset="0"/>
              </a:rPr>
              <a:t> </a:t>
            </a:r>
            <a:r>
              <a:rPr lang="en-US" altLang="zh-TW" i="1" dirty="0" err="1">
                <a:cs typeface="Times New Roman" panose="02020603050405020304" pitchFamily="18" charset="0"/>
              </a:rPr>
              <a:t>i</a:t>
            </a:r>
            <a:r>
              <a:rPr lang="en-US" altLang="zh-TW" dirty="0">
                <a:cs typeface="Times New Roman" panose="02020603050405020304" pitchFamily="18" charset="0"/>
              </a:rPr>
              <a:t>&lt;</a:t>
            </a:r>
            <a:r>
              <a:rPr lang="en-US" altLang="zh-TW" i="1" dirty="0">
                <a:cs typeface="Times New Roman" panose="02020603050405020304" pitchFamily="18" charset="0"/>
              </a:rPr>
              <a:t>j</a:t>
            </a:r>
            <a:r>
              <a:rPr lang="en-US" altLang="zh-TW" dirty="0">
                <a:cs typeface="Times New Roman" panose="02020603050405020304" pitchFamily="18" charset="0"/>
              </a:rPr>
              <a:t>. </a:t>
            </a:r>
          </a:p>
        </p:txBody>
      </p:sp>
      <p:sp>
        <p:nvSpPr>
          <p:cNvPr id="4" name="投影片編號版面配置區 3">
            <a:extLst>
              <a:ext uri="{FF2B5EF4-FFF2-40B4-BE49-F238E27FC236}">
                <a16:creationId xmlns:a16="http://schemas.microsoft.com/office/drawing/2014/main" id="{64909053-0261-4D85-A934-0A96E6728DB2}"/>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FA82AB36-014B-48EB-B6A4-EBF3FDCEB6A9}" type="slidenum">
              <a:rPr lang="zh-TW" altLang="en-US">
                <a:ea typeface="標楷體" panose="03000509000000000000" pitchFamily="65" charset="-120"/>
              </a:rPr>
              <a:pPr/>
              <a:t>65</a:t>
            </a:fld>
            <a:endParaRPr lang="en-US" altLang="zh-TW">
              <a:ea typeface="標楷體" panose="03000509000000000000" pitchFamily="65" charset="-12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標題 1">
            <a:extLst>
              <a:ext uri="{FF2B5EF4-FFF2-40B4-BE49-F238E27FC236}">
                <a16:creationId xmlns:a16="http://schemas.microsoft.com/office/drawing/2014/main" id="{910CD13E-159D-48E8-95D0-64C686EF6841}"/>
              </a:ext>
            </a:extLst>
          </p:cNvPr>
          <p:cNvSpPr>
            <a:spLocks noGrp="1" noChangeArrowheads="1"/>
          </p:cNvSpPr>
          <p:nvPr>
            <p:ph type="title"/>
          </p:nvPr>
        </p:nvSpPr>
        <p:spPr/>
        <p:txBody>
          <a:bodyPr/>
          <a:lstStyle/>
          <a:p>
            <a:r>
              <a:rPr lang="en-US" altLang="zh-TW" sz="3200"/>
              <a:t>Pigeonhole Principle</a:t>
            </a:r>
            <a:r>
              <a:rPr lang="zh-TW" altLang="en-US" sz="3200"/>
              <a:t> </a:t>
            </a:r>
            <a:r>
              <a:rPr lang="en-US" altLang="zh-TW" sz="3200"/>
              <a:t>(15/15)</a:t>
            </a:r>
            <a:endParaRPr lang="zh-TW" altLang="en-US" sz="3200"/>
          </a:p>
        </p:txBody>
      </p:sp>
      <p:sp>
        <p:nvSpPr>
          <p:cNvPr id="3" name="內容版面配置區 2">
            <a:extLst>
              <a:ext uri="{FF2B5EF4-FFF2-40B4-BE49-F238E27FC236}">
                <a16:creationId xmlns:a16="http://schemas.microsoft.com/office/drawing/2014/main" id="{075FA888-05C0-4CEA-8E8C-32FF5D38AE2A}"/>
              </a:ext>
            </a:extLst>
          </p:cNvPr>
          <p:cNvSpPr>
            <a:spLocks noGrp="1"/>
          </p:cNvSpPr>
          <p:nvPr>
            <p:ph idx="1"/>
          </p:nvPr>
        </p:nvSpPr>
        <p:spPr/>
        <p:txBody>
          <a:bodyPr/>
          <a:lstStyle/>
          <a:p>
            <a:pPr>
              <a:defRPr/>
            </a:pPr>
            <a:r>
              <a:rPr lang="en-US" altLang="zh-TW" b="1" dirty="0">
                <a:sym typeface="Symbol" panose="05050102010706020507" pitchFamily="18" charset="2"/>
              </a:rPr>
              <a:t>Example 5.49 (cont.):</a:t>
            </a:r>
            <a:endParaRPr lang="en-US" altLang="zh-TW" dirty="0">
              <a:cs typeface="Times New Roman" panose="02020603050405020304" pitchFamily="18" charset="0"/>
            </a:endParaRPr>
          </a:p>
          <a:p>
            <a:pPr marL="0" indent="0">
              <a:buFontTx/>
              <a:buNone/>
              <a:defRPr/>
            </a:pPr>
            <a:r>
              <a:rPr lang="zh-TW" altLang="en-US" dirty="0">
                <a:cs typeface="Times New Roman" panose="02020603050405020304" pitchFamily="18" charset="0"/>
              </a:rPr>
              <a:t>   </a:t>
            </a:r>
            <a:r>
              <a:rPr lang="en-US" altLang="zh-TW" dirty="0">
                <a:cs typeface="Times New Roman" panose="02020603050405020304" pitchFamily="18" charset="0"/>
              </a:rPr>
              <a:t>Now the real numbers </a:t>
            </a:r>
            <a:r>
              <a:rPr lang="en-US" altLang="zh-TW" i="1" dirty="0">
                <a:cs typeface="Times New Roman" panose="02020603050405020304" pitchFamily="18" charset="0"/>
              </a:rPr>
              <a:t>a</a:t>
            </a:r>
            <a:r>
              <a:rPr lang="en-US" altLang="zh-TW" baseline="-25000" dirty="0">
                <a:cs typeface="Times New Roman" panose="02020603050405020304" pitchFamily="18" charset="0"/>
              </a:rPr>
              <a:t>1</a:t>
            </a: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baseline="-25000" dirty="0">
                <a:cs typeface="Times New Roman" panose="02020603050405020304" pitchFamily="18" charset="0"/>
              </a:rPr>
              <a:t>2</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i="1" baseline="-25000" dirty="0">
                <a:cs typeface="Times New Roman" panose="02020603050405020304" pitchFamily="18" charset="0"/>
              </a:rPr>
              <a:t>n</a:t>
            </a:r>
            <a:r>
              <a:rPr lang="en-US" altLang="zh-TW" baseline="-6000" dirty="0">
                <a:cs typeface="Times New Roman" panose="02020603050405020304" pitchFamily="18" charset="0"/>
              </a:rPr>
              <a:t>2</a:t>
            </a:r>
            <a:r>
              <a:rPr lang="en-US" altLang="zh-TW" baseline="-25000" dirty="0">
                <a:cs typeface="Times New Roman" panose="02020603050405020304" pitchFamily="18" charset="0"/>
              </a:rPr>
              <a:t>+1</a:t>
            </a:r>
            <a:r>
              <a:rPr lang="en-US" altLang="zh-TW" dirty="0">
                <a:cs typeface="Times New Roman" panose="02020603050405020304" pitchFamily="18" charset="0"/>
              </a:rPr>
              <a:t> are distinct, </a:t>
            </a:r>
            <a:r>
              <a:rPr lang="zh-TW" altLang="en-US" dirty="0">
                <a:cs typeface="Times New Roman" panose="02020603050405020304" pitchFamily="18" charset="0"/>
              </a:rPr>
              <a:t> </a:t>
            </a:r>
            <a:endParaRPr lang="en-US" altLang="zh-TW" dirty="0">
              <a:cs typeface="Times New Roman" panose="02020603050405020304" pitchFamily="18" charset="0"/>
            </a:endParaRPr>
          </a:p>
          <a:p>
            <a:pPr marL="0" indent="0">
              <a:buFontTx/>
              <a:buNone/>
              <a:defRPr/>
            </a:pPr>
            <a:r>
              <a:rPr lang="zh-TW" altLang="en-US" dirty="0">
                <a:cs typeface="Times New Roman" panose="02020603050405020304" pitchFamily="18" charset="0"/>
              </a:rPr>
              <a:t>   </a:t>
            </a:r>
            <a:r>
              <a:rPr lang="en-US" altLang="zh-TW" dirty="0">
                <a:cs typeface="Times New Roman" panose="02020603050405020304" pitchFamily="18" charset="0"/>
              </a:rPr>
              <a:t>so if </a:t>
            </a:r>
            <a:r>
              <a:rPr lang="en-US" altLang="zh-TW" i="1" dirty="0">
                <a:cs typeface="Times New Roman" panose="02020603050405020304" pitchFamily="18" charset="0"/>
              </a:rPr>
              <a:t>a</a:t>
            </a:r>
            <a:r>
              <a:rPr lang="en-US" altLang="zh-TW" i="1" baseline="-25000" dirty="0">
                <a:cs typeface="Times New Roman" panose="02020603050405020304" pitchFamily="18" charset="0"/>
              </a:rPr>
              <a:t>i</a:t>
            </a:r>
            <a:r>
              <a:rPr lang="en-US" altLang="zh-TW" dirty="0">
                <a:cs typeface="Times New Roman" panose="02020603050405020304" pitchFamily="18" charset="0"/>
              </a:rPr>
              <a:t>&lt;</a:t>
            </a:r>
            <a:r>
              <a:rPr lang="en-US" altLang="zh-TW" i="1" dirty="0" err="1">
                <a:cs typeface="Times New Roman" panose="02020603050405020304" pitchFamily="18" charset="0"/>
              </a:rPr>
              <a:t>a</a:t>
            </a:r>
            <a:r>
              <a:rPr lang="en-US" altLang="zh-TW" i="1" baseline="-25000" dirty="0" err="1">
                <a:cs typeface="Times New Roman" panose="02020603050405020304" pitchFamily="18" charset="0"/>
              </a:rPr>
              <a:t>j</a:t>
            </a:r>
            <a:r>
              <a:rPr lang="en-US" altLang="zh-TW" dirty="0">
                <a:cs typeface="Times New Roman" panose="02020603050405020304" pitchFamily="18" charset="0"/>
              </a:rPr>
              <a:t> then </a:t>
            </a:r>
            <a:r>
              <a:rPr lang="en-US" altLang="zh-TW" i="1" dirty="0" err="1">
                <a:cs typeface="Times New Roman" panose="02020603050405020304" pitchFamily="18" charset="0"/>
              </a:rPr>
              <a:t>y</a:t>
            </a:r>
            <a:r>
              <a:rPr lang="en-US" altLang="zh-TW" i="1" baseline="-25000" dirty="0" err="1">
                <a:cs typeface="Times New Roman" panose="02020603050405020304" pitchFamily="18" charset="0"/>
              </a:rPr>
              <a:t>i</a:t>
            </a:r>
            <a:r>
              <a:rPr lang="en-US" altLang="zh-TW" dirty="0">
                <a:cs typeface="Times New Roman" panose="02020603050405020304" pitchFamily="18" charset="0"/>
              </a:rPr>
              <a:t>&lt;</a:t>
            </a:r>
            <a:r>
              <a:rPr lang="en-US" altLang="zh-TW" i="1" dirty="0" err="1">
                <a:cs typeface="Times New Roman" panose="02020603050405020304" pitchFamily="18" charset="0"/>
              </a:rPr>
              <a:t>y</a:t>
            </a:r>
            <a:r>
              <a:rPr lang="en-US" altLang="zh-TW" i="1" baseline="-25000" dirty="0" err="1">
                <a:cs typeface="Times New Roman" panose="02020603050405020304" pitchFamily="18" charset="0"/>
              </a:rPr>
              <a:t>j</a:t>
            </a:r>
            <a:r>
              <a:rPr lang="en-US" altLang="zh-TW" dirty="0">
                <a:cs typeface="Times New Roman" panose="02020603050405020304" pitchFamily="18" charset="0"/>
              </a:rPr>
              <a:t>, while if </a:t>
            </a:r>
            <a:r>
              <a:rPr lang="en-US" altLang="zh-TW" i="1" dirty="0" err="1">
                <a:cs typeface="Times New Roman" panose="02020603050405020304" pitchFamily="18" charset="0"/>
              </a:rPr>
              <a:t>a</a:t>
            </a:r>
            <a:r>
              <a:rPr lang="en-US" altLang="zh-TW" i="1" baseline="-25000" dirty="0" err="1">
                <a:cs typeface="Times New Roman" panose="02020603050405020304" pitchFamily="18" charset="0"/>
              </a:rPr>
              <a:t>j</a:t>
            </a:r>
            <a:r>
              <a:rPr lang="en-US" altLang="zh-TW" dirty="0">
                <a:cs typeface="Times New Roman" panose="02020603050405020304" pitchFamily="18" charset="0"/>
              </a:rPr>
              <a:t>&lt;</a:t>
            </a:r>
            <a:r>
              <a:rPr lang="en-US" altLang="zh-TW" i="1" dirty="0">
                <a:cs typeface="Times New Roman" panose="02020603050405020304" pitchFamily="18" charset="0"/>
              </a:rPr>
              <a:t>a</a:t>
            </a:r>
            <a:r>
              <a:rPr lang="en-US" altLang="zh-TW" i="1" baseline="-25000" dirty="0">
                <a:cs typeface="Times New Roman" panose="02020603050405020304" pitchFamily="18" charset="0"/>
              </a:rPr>
              <a:t>i</a:t>
            </a:r>
            <a:r>
              <a:rPr lang="en-US" altLang="zh-TW" dirty="0">
                <a:cs typeface="Times New Roman" panose="02020603050405020304" pitchFamily="18" charset="0"/>
              </a:rPr>
              <a:t> then </a:t>
            </a:r>
            <a:r>
              <a:rPr lang="en-US" altLang="zh-TW" i="1" dirty="0" err="1">
                <a:cs typeface="Times New Roman" panose="02020603050405020304" pitchFamily="18" charset="0"/>
              </a:rPr>
              <a:t>x</a:t>
            </a:r>
            <a:r>
              <a:rPr lang="en-US" altLang="zh-TW" i="1" baseline="-25000" dirty="0" err="1">
                <a:cs typeface="Times New Roman" panose="02020603050405020304" pitchFamily="18" charset="0"/>
              </a:rPr>
              <a:t>j</a:t>
            </a:r>
            <a:r>
              <a:rPr lang="en-US" altLang="zh-TW" dirty="0">
                <a:cs typeface="Times New Roman" panose="02020603050405020304" pitchFamily="18" charset="0"/>
              </a:rPr>
              <a:t>&gt;</a:t>
            </a:r>
            <a:r>
              <a:rPr lang="en-US" altLang="zh-TW" i="1" dirty="0">
                <a:cs typeface="Times New Roman" panose="02020603050405020304" pitchFamily="18" charset="0"/>
              </a:rPr>
              <a:t>x</a:t>
            </a:r>
            <a:r>
              <a:rPr lang="en-US" altLang="zh-TW" i="1" baseline="-25000" dirty="0">
                <a:cs typeface="Times New Roman" panose="02020603050405020304" pitchFamily="18" charset="0"/>
              </a:rPr>
              <a:t>i</a:t>
            </a:r>
            <a:r>
              <a:rPr lang="en-US" altLang="zh-TW" dirty="0">
                <a:cs typeface="Times New Roman" panose="02020603050405020304" pitchFamily="18" charset="0"/>
              </a:rPr>
              <a:t>. In </a:t>
            </a:r>
            <a:r>
              <a:rPr lang="zh-TW" altLang="en-US" dirty="0">
                <a:cs typeface="Times New Roman" panose="02020603050405020304" pitchFamily="18" charset="0"/>
              </a:rPr>
              <a:t> </a:t>
            </a:r>
            <a:endParaRPr lang="en-US" altLang="zh-TW" dirty="0">
              <a:cs typeface="Times New Roman" panose="02020603050405020304" pitchFamily="18" charset="0"/>
            </a:endParaRPr>
          </a:p>
          <a:p>
            <a:pPr marL="0" indent="0">
              <a:buFontTx/>
              <a:buNone/>
              <a:defRPr/>
            </a:pPr>
            <a:r>
              <a:rPr lang="zh-TW" altLang="en-US" dirty="0">
                <a:cs typeface="Times New Roman" panose="02020603050405020304" pitchFamily="18" charset="0"/>
              </a:rPr>
              <a:t>   </a:t>
            </a:r>
            <a:r>
              <a:rPr lang="en-US" altLang="zh-TW" dirty="0">
                <a:cs typeface="Times New Roman" panose="02020603050405020304" pitchFamily="18" charset="0"/>
              </a:rPr>
              <a:t>either case we no longer have (</a:t>
            </a:r>
            <a:r>
              <a:rPr lang="en-US" altLang="zh-TW" i="1" dirty="0" err="1">
                <a:cs typeface="Times New Roman" panose="02020603050405020304" pitchFamily="18" charset="0"/>
              </a:rPr>
              <a:t>x</a:t>
            </a:r>
            <a:r>
              <a:rPr lang="en-US" altLang="zh-TW" i="1" baseline="-25000" dirty="0" err="1">
                <a:cs typeface="Times New Roman" panose="02020603050405020304" pitchFamily="18" charset="0"/>
              </a:rPr>
              <a:t>i</a:t>
            </a:r>
            <a:r>
              <a:rPr lang="en-US" altLang="zh-TW" dirty="0" err="1">
                <a:cs typeface="Times New Roman" panose="02020603050405020304" pitchFamily="18" charset="0"/>
              </a:rPr>
              <a:t>,</a:t>
            </a:r>
            <a:r>
              <a:rPr lang="en-US" altLang="zh-TW" i="1" dirty="0" err="1">
                <a:cs typeface="Times New Roman" panose="02020603050405020304" pitchFamily="18" charset="0"/>
              </a:rPr>
              <a:t>y</a:t>
            </a:r>
            <a:r>
              <a:rPr lang="en-US" altLang="zh-TW" i="1" baseline="-25000" dirty="0" err="1">
                <a:cs typeface="Times New Roman" panose="02020603050405020304" pitchFamily="18" charset="0"/>
              </a:rPr>
              <a:t>i</a:t>
            </a:r>
            <a:r>
              <a:rPr lang="en-US" altLang="zh-TW" dirty="0">
                <a:cs typeface="Times New Roman" panose="02020603050405020304" pitchFamily="18" charset="0"/>
              </a:rPr>
              <a:t>)=(</a:t>
            </a:r>
            <a:r>
              <a:rPr lang="en-US" altLang="zh-TW" i="1" dirty="0" err="1">
                <a:cs typeface="Times New Roman" panose="02020603050405020304" pitchFamily="18" charset="0"/>
              </a:rPr>
              <a:t>x</a:t>
            </a:r>
            <a:r>
              <a:rPr lang="en-US" altLang="zh-TW" i="1" baseline="-25000" dirty="0" err="1">
                <a:cs typeface="Times New Roman" panose="02020603050405020304" pitchFamily="18" charset="0"/>
              </a:rPr>
              <a:t>j</a:t>
            </a:r>
            <a:r>
              <a:rPr lang="en-US" altLang="zh-TW" dirty="0" err="1">
                <a:cs typeface="Times New Roman" panose="02020603050405020304" pitchFamily="18" charset="0"/>
              </a:rPr>
              <a:t>,</a:t>
            </a:r>
            <a:r>
              <a:rPr lang="en-US" altLang="zh-TW" i="1" dirty="0" err="1">
                <a:cs typeface="Times New Roman" panose="02020603050405020304" pitchFamily="18" charset="0"/>
              </a:rPr>
              <a:t>y</a:t>
            </a:r>
            <a:r>
              <a:rPr lang="en-US" altLang="zh-TW" i="1" baseline="-25000" dirty="0" err="1">
                <a:cs typeface="Times New Roman" panose="02020603050405020304" pitchFamily="18" charset="0"/>
              </a:rPr>
              <a:t>j</a:t>
            </a:r>
            <a:r>
              <a:rPr lang="en-US" altLang="zh-TW" dirty="0">
                <a:cs typeface="Times New Roman" panose="02020603050405020304" pitchFamily="18" charset="0"/>
              </a:rPr>
              <a:t>). This </a:t>
            </a:r>
            <a:r>
              <a:rPr lang="zh-TW" altLang="en-US" dirty="0">
                <a:cs typeface="Times New Roman" panose="02020603050405020304" pitchFamily="18" charset="0"/>
              </a:rPr>
              <a:t> </a:t>
            </a:r>
            <a:endParaRPr lang="en-US" altLang="zh-TW" dirty="0">
              <a:cs typeface="Times New Roman" panose="02020603050405020304" pitchFamily="18" charset="0"/>
            </a:endParaRPr>
          </a:p>
          <a:p>
            <a:pPr marL="0" indent="0">
              <a:buFontTx/>
              <a:buNone/>
              <a:defRPr/>
            </a:pPr>
            <a:r>
              <a:rPr lang="zh-TW" altLang="en-US" dirty="0">
                <a:cs typeface="Times New Roman" panose="02020603050405020304" pitchFamily="18" charset="0"/>
              </a:rPr>
              <a:t>   </a:t>
            </a:r>
            <a:r>
              <a:rPr lang="en-US" altLang="zh-TW" dirty="0">
                <a:cs typeface="Times New Roman" panose="02020603050405020304" pitchFamily="18" charset="0"/>
              </a:rPr>
              <a:t>contradiction tells us that </a:t>
            </a:r>
            <a:r>
              <a:rPr lang="en-US" altLang="zh-TW" i="1" dirty="0" err="1">
                <a:cs typeface="Times New Roman" panose="02020603050405020304" pitchFamily="18" charset="0"/>
              </a:rPr>
              <a:t>x</a:t>
            </a:r>
            <a:r>
              <a:rPr lang="en-US" altLang="zh-TW" i="1" baseline="-25000" dirty="0" err="1">
                <a:cs typeface="Times New Roman" panose="02020603050405020304" pitchFamily="18" charset="0"/>
              </a:rPr>
              <a:t>k</a:t>
            </a:r>
            <a:r>
              <a:rPr lang="en-US" altLang="zh-TW" dirty="0">
                <a:cs typeface="Times New Roman" panose="02020603050405020304" pitchFamily="18" charset="0"/>
              </a:rPr>
              <a:t>=</a:t>
            </a:r>
            <a:r>
              <a:rPr lang="en-US" altLang="zh-TW" i="1" dirty="0">
                <a:cs typeface="Times New Roman" panose="02020603050405020304" pitchFamily="18" charset="0"/>
              </a:rPr>
              <a:t>n</a:t>
            </a:r>
            <a:r>
              <a:rPr lang="en-US" altLang="zh-TW" dirty="0">
                <a:cs typeface="Times New Roman" panose="02020603050405020304" pitchFamily="18" charset="0"/>
              </a:rPr>
              <a:t>+1 or </a:t>
            </a:r>
            <a:r>
              <a:rPr lang="en-US" altLang="zh-TW" i="1" dirty="0" err="1">
                <a:cs typeface="Times New Roman" panose="02020603050405020304" pitchFamily="18" charset="0"/>
              </a:rPr>
              <a:t>y</a:t>
            </a:r>
            <a:r>
              <a:rPr lang="en-US" altLang="zh-TW" i="1" baseline="-25000" dirty="0" err="1">
                <a:cs typeface="Times New Roman" panose="02020603050405020304" pitchFamily="18" charset="0"/>
              </a:rPr>
              <a:t>k</a:t>
            </a:r>
            <a:r>
              <a:rPr lang="en-US" altLang="zh-TW" dirty="0">
                <a:cs typeface="Times New Roman" panose="02020603050405020304" pitchFamily="18" charset="0"/>
              </a:rPr>
              <a:t>=</a:t>
            </a:r>
            <a:r>
              <a:rPr lang="en-US" altLang="zh-TW" i="1" dirty="0">
                <a:cs typeface="Times New Roman" panose="02020603050405020304" pitchFamily="18" charset="0"/>
              </a:rPr>
              <a:t>n</a:t>
            </a:r>
            <a:r>
              <a:rPr lang="en-US" altLang="zh-TW" dirty="0">
                <a:cs typeface="Times New Roman" panose="02020603050405020304" pitchFamily="18" charset="0"/>
              </a:rPr>
              <a:t>+1 for </a:t>
            </a:r>
            <a:r>
              <a:rPr lang="zh-TW" altLang="en-US" dirty="0">
                <a:cs typeface="Times New Roman" panose="02020603050405020304" pitchFamily="18" charset="0"/>
              </a:rPr>
              <a:t> </a:t>
            </a:r>
            <a:endParaRPr lang="en-US" altLang="zh-TW" dirty="0">
              <a:cs typeface="Times New Roman" panose="02020603050405020304" pitchFamily="18" charset="0"/>
            </a:endParaRPr>
          </a:p>
          <a:p>
            <a:pPr marL="0" indent="0">
              <a:buFontTx/>
              <a:buNone/>
              <a:defRPr/>
            </a:pPr>
            <a:r>
              <a:rPr lang="zh-TW" altLang="en-US" dirty="0">
                <a:cs typeface="Times New Roman" panose="02020603050405020304" pitchFamily="18" charset="0"/>
              </a:rPr>
              <a:t>   </a:t>
            </a:r>
            <a:r>
              <a:rPr lang="en-US" altLang="zh-TW" dirty="0">
                <a:cs typeface="Times New Roman" panose="02020603050405020304" pitchFamily="18" charset="0"/>
              </a:rPr>
              <a:t>some </a:t>
            </a:r>
            <a:r>
              <a:rPr lang="en-US" altLang="zh-TW" i="1" dirty="0">
                <a:cs typeface="Times New Roman" panose="02020603050405020304" pitchFamily="18" charset="0"/>
              </a:rPr>
              <a:t>n</a:t>
            </a:r>
            <a:r>
              <a:rPr lang="en-US" altLang="zh-TW" dirty="0">
                <a:cs typeface="Times New Roman" panose="02020603050405020304" pitchFamily="18" charset="0"/>
              </a:rPr>
              <a:t>+1≤</a:t>
            </a:r>
            <a:r>
              <a:rPr lang="en-US" altLang="zh-TW" i="1" dirty="0">
                <a:cs typeface="Times New Roman" panose="02020603050405020304" pitchFamily="18" charset="0"/>
              </a:rPr>
              <a:t>k</a:t>
            </a:r>
            <a:r>
              <a:rPr lang="en-US" altLang="zh-TW" dirty="0">
                <a:cs typeface="Times New Roman" panose="02020603050405020304" pitchFamily="18" charset="0"/>
              </a:rPr>
              <a:t>≤</a:t>
            </a:r>
            <a:r>
              <a:rPr lang="en-US" altLang="zh-TW" i="1" dirty="0">
                <a:cs typeface="Times New Roman" panose="02020603050405020304" pitchFamily="18" charset="0"/>
              </a:rPr>
              <a:t>n</a:t>
            </a:r>
            <a:r>
              <a:rPr lang="en-US" altLang="zh-TW" baseline="30000" dirty="0">
                <a:cs typeface="Times New Roman" panose="02020603050405020304" pitchFamily="18" charset="0"/>
              </a:rPr>
              <a:t>2</a:t>
            </a:r>
            <a:r>
              <a:rPr lang="en-US" altLang="zh-TW" dirty="0">
                <a:cs typeface="Times New Roman" panose="02020603050405020304" pitchFamily="18" charset="0"/>
              </a:rPr>
              <a:t>+1; the result then follows.</a:t>
            </a:r>
            <a:endParaRPr lang="zh-TW" altLang="en-US" dirty="0"/>
          </a:p>
        </p:txBody>
      </p:sp>
      <p:sp>
        <p:nvSpPr>
          <p:cNvPr id="4" name="投影片編號版面配置區 3">
            <a:extLst>
              <a:ext uri="{FF2B5EF4-FFF2-40B4-BE49-F238E27FC236}">
                <a16:creationId xmlns:a16="http://schemas.microsoft.com/office/drawing/2014/main" id="{4077B73C-31B0-4CE6-AA2C-83F6A24C5B36}"/>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D71B07E-DE0E-45BD-B94F-71E5362F1580}" type="slidenum">
              <a:rPr lang="zh-TW" altLang="en-US">
                <a:ea typeface="標楷體" panose="03000509000000000000" pitchFamily="65" charset="-120"/>
              </a:rPr>
              <a:pPr/>
              <a:t>66</a:t>
            </a:fld>
            <a:endParaRPr lang="en-US" altLang="zh-TW">
              <a:ea typeface="標楷體" panose="03000509000000000000" pitchFamily="65" charset="-12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a:extLst>
              <a:ext uri="{FF2B5EF4-FFF2-40B4-BE49-F238E27FC236}">
                <a16:creationId xmlns:a16="http://schemas.microsoft.com/office/drawing/2014/main" id="{4F1FB25E-9DE4-44CD-9482-65652A4389F1}"/>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E8BC843-2538-4524-95C1-99B46D9C7BDC}" type="slidenum">
              <a:rPr lang="zh-TW" altLang="en-US">
                <a:ea typeface="標楷體" panose="03000509000000000000" pitchFamily="65" charset="-120"/>
              </a:rPr>
              <a:pPr/>
              <a:t>67</a:t>
            </a:fld>
            <a:endParaRPr lang="en-US" altLang="zh-TW">
              <a:ea typeface="標楷體" panose="03000509000000000000" pitchFamily="65" charset="-120"/>
            </a:endParaRPr>
          </a:p>
        </p:txBody>
      </p:sp>
      <p:sp>
        <p:nvSpPr>
          <p:cNvPr id="74755" name="Rectangle 2">
            <a:extLst>
              <a:ext uri="{FF2B5EF4-FFF2-40B4-BE49-F238E27FC236}">
                <a16:creationId xmlns:a16="http://schemas.microsoft.com/office/drawing/2014/main" id="{C2044EEC-CF50-4060-845E-E795BFCD7C47}"/>
              </a:ext>
            </a:extLst>
          </p:cNvPr>
          <p:cNvSpPr>
            <a:spLocks noGrp="1" noChangeArrowheads="1"/>
          </p:cNvSpPr>
          <p:nvPr>
            <p:ph type="title"/>
          </p:nvPr>
        </p:nvSpPr>
        <p:spPr/>
        <p:txBody>
          <a:bodyPr/>
          <a:lstStyle/>
          <a:p>
            <a:pPr eaLnBrk="1" hangingPunct="1"/>
            <a:r>
              <a:rPr lang="en-US" altLang="zh-TW" sz="3200"/>
              <a:t>Outline</a:t>
            </a:r>
          </a:p>
        </p:txBody>
      </p:sp>
      <p:sp>
        <p:nvSpPr>
          <p:cNvPr id="4100" name="Rectangle 3">
            <a:extLst>
              <a:ext uri="{FF2B5EF4-FFF2-40B4-BE49-F238E27FC236}">
                <a16:creationId xmlns:a16="http://schemas.microsoft.com/office/drawing/2014/main" id="{0C7F88EB-17ED-435D-A0C0-49687B2CDF12}"/>
              </a:ext>
            </a:extLst>
          </p:cNvPr>
          <p:cNvSpPr>
            <a:spLocks noGrp="1" noChangeArrowheads="1"/>
          </p:cNvSpPr>
          <p:nvPr>
            <p:ph type="body" idx="1"/>
          </p:nvPr>
        </p:nvSpPr>
        <p:spPr/>
        <p:txBody>
          <a:bodyPr/>
          <a:lstStyle/>
          <a:p>
            <a:pPr eaLnBrk="1" hangingPunct="1">
              <a:defRPr/>
            </a:pPr>
            <a:r>
              <a:rPr lang="en-US" altLang="zh-TW" dirty="0">
                <a:solidFill>
                  <a:schemeClr val="bg1">
                    <a:lumMod val="50000"/>
                  </a:schemeClr>
                </a:solidFill>
              </a:rPr>
              <a:t>Cartesian Products and Relations</a:t>
            </a:r>
          </a:p>
          <a:p>
            <a:pPr eaLnBrk="1" hangingPunct="1">
              <a:defRPr/>
            </a:pPr>
            <a:r>
              <a:rPr lang="en-US" altLang="zh-TW" dirty="0">
                <a:solidFill>
                  <a:schemeClr val="bg1">
                    <a:lumMod val="50000"/>
                  </a:schemeClr>
                </a:solidFill>
                <a:cs typeface="Arial" panose="020B0604020202020204" pitchFamily="34" charset="0"/>
              </a:rPr>
              <a:t>Functions: Plain and one-to-one </a:t>
            </a:r>
          </a:p>
          <a:p>
            <a:pPr eaLnBrk="1" hangingPunct="1">
              <a:defRPr/>
            </a:pPr>
            <a:r>
              <a:rPr lang="en-US" altLang="zh-TW" dirty="0">
                <a:solidFill>
                  <a:schemeClr val="bg2"/>
                </a:solidFill>
              </a:rPr>
              <a:t>Onto Functions: Stirling Numbers of the Second Kind</a:t>
            </a:r>
          </a:p>
          <a:p>
            <a:pPr eaLnBrk="1" hangingPunct="1">
              <a:defRPr/>
            </a:pPr>
            <a:r>
              <a:rPr lang="en-US" altLang="zh-TW" dirty="0">
                <a:solidFill>
                  <a:schemeClr val="bg1">
                    <a:lumMod val="50000"/>
                  </a:schemeClr>
                </a:solidFill>
              </a:rPr>
              <a:t>Special Functions</a:t>
            </a:r>
          </a:p>
          <a:p>
            <a:pPr eaLnBrk="1" hangingPunct="1">
              <a:defRPr/>
            </a:pPr>
            <a:r>
              <a:rPr lang="en-US" altLang="zh-TW" dirty="0">
                <a:solidFill>
                  <a:schemeClr val="bg1">
                    <a:lumMod val="50000"/>
                  </a:schemeClr>
                </a:solidFill>
              </a:rPr>
              <a:t>The Pigeonhole Principle</a:t>
            </a:r>
          </a:p>
          <a:p>
            <a:pPr eaLnBrk="1" hangingPunct="1">
              <a:defRPr/>
            </a:pPr>
            <a:r>
              <a:rPr lang="en-US" altLang="zh-TW" b="1" i="1" u="sng" dirty="0"/>
              <a:t>Function Composition and Inverse Function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標題 1">
            <a:extLst>
              <a:ext uri="{FF2B5EF4-FFF2-40B4-BE49-F238E27FC236}">
                <a16:creationId xmlns:a16="http://schemas.microsoft.com/office/drawing/2014/main" id="{2B561459-E016-4BF7-9E22-3842D4D91839}"/>
              </a:ext>
            </a:extLst>
          </p:cNvPr>
          <p:cNvSpPr>
            <a:spLocks noGrp="1" noChangeArrowheads="1"/>
          </p:cNvSpPr>
          <p:nvPr>
            <p:ph type="title"/>
          </p:nvPr>
        </p:nvSpPr>
        <p:spPr/>
        <p:txBody>
          <a:bodyPr/>
          <a:lstStyle/>
          <a:p>
            <a:r>
              <a:rPr lang="en-US" altLang="zh-TW" sz="3200"/>
              <a:t>Bijective</a:t>
            </a:r>
            <a:endParaRPr lang="zh-TW" altLang="en-US"/>
          </a:p>
        </p:txBody>
      </p:sp>
      <p:sp>
        <p:nvSpPr>
          <p:cNvPr id="75779" name="內容版面配置區 2">
            <a:extLst>
              <a:ext uri="{FF2B5EF4-FFF2-40B4-BE49-F238E27FC236}">
                <a16:creationId xmlns:a16="http://schemas.microsoft.com/office/drawing/2014/main" id="{CF40048C-E682-4AE5-8F64-ED7675D01B37}"/>
              </a:ext>
            </a:extLst>
          </p:cNvPr>
          <p:cNvSpPr>
            <a:spLocks noGrp="1" noChangeArrowheads="1"/>
          </p:cNvSpPr>
          <p:nvPr>
            <p:ph idx="1"/>
          </p:nvPr>
        </p:nvSpPr>
        <p:spPr/>
        <p:txBody>
          <a:bodyPr/>
          <a:lstStyle/>
          <a:p>
            <a:r>
              <a:rPr lang="en-US" altLang="zh-TW" b="1" dirty="0"/>
              <a:t>Definition</a:t>
            </a:r>
            <a:r>
              <a:rPr lang="zh-TW" altLang="en-US" b="1" dirty="0"/>
              <a:t> </a:t>
            </a:r>
            <a:r>
              <a:rPr lang="en-US" altLang="zh-TW" b="1" dirty="0"/>
              <a:t>5.15:</a:t>
            </a:r>
            <a:r>
              <a:rPr lang="zh-TW" altLang="en-US" b="1" dirty="0"/>
              <a:t> </a:t>
            </a:r>
            <a:r>
              <a:rPr lang="en-US" altLang="zh-TW" dirty="0"/>
              <a:t>If </a:t>
            </a:r>
            <a:r>
              <a:rPr lang="en-US" altLang="zh-TW" i="1" dirty="0"/>
              <a:t>f</a:t>
            </a:r>
            <a:r>
              <a:rPr lang="en-US" altLang="zh-TW" dirty="0"/>
              <a:t> :</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 then </a:t>
            </a:r>
            <a:r>
              <a:rPr lang="en-US" altLang="zh-TW" i="1" dirty="0">
                <a:sym typeface="Symbol" panose="05050102010706020507" pitchFamily="18" charset="2"/>
              </a:rPr>
              <a:t>f </a:t>
            </a:r>
            <a:r>
              <a:rPr lang="en-US" altLang="zh-TW" dirty="0">
                <a:sym typeface="Symbol" panose="05050102010706020507" pitchFamily="18" charset="2"/>
              </a:rPr>
              <a:t> is said to be </a:t>
            </a:r>
            <a:r>
              <a:rPr lang="en-US" altLang="zh-TW" i="1" dirty="0">
                <a:solidFill>
                  <a:srgbClr val="0000FF"/>
                </a:solidFill>
                <a:sym typeface="Symbol" panose="05050102010706020507" pitchFamily="18" charset="2"/>
              </a:rPr>
              <a:t>bijective</a:t>
            </a:r>
            <a:r>
              <a:rPr lang="en-US" altLang="zh-TW" dirty="0">
                <a:sym typeface="Symbol" panose="05050102010706020507" pitchFamily="18" charset="2"/>
              </a:rPr>
              <a:t>, or to be a </a:t>
            </a:r>
            <a:r>
              <a:rPr lang="en-US" altLang="zh-TW" i="1" dirty="0">
                <a:sym typeface="Symbol" panose="05050102010706020507" pitchFamily="18" charset="2"/>
              </a:rPr>
              <a:t>one-to-one correspondence</a:t>
            </a:r>
            <a:r>
              <a:rPr lang="en-US" altLang="zh-TW" dirty="0">
                <a:sym typeface="Symbol" panose="05050102010706020507" pitchFamily="18" charset="2"/>
              </a:rPr>
              <a:t>, if </a:t>
            </a:r>
            <a:r>
              <a:rPr lang="en-US" altLang="zh-TW" i="1" dirty="0">
                <a:sym typeface="Symbol" panose="05050102010706020507" pitchFamily="18" charset="2"/>
              </a:rPr>
              <a:t>f</a:t>
            </a:r>
            <a:r>
              <a:rPr lang="en-US" altLang="zh-TW" dirty="0">
                <a:sym typeface="Symbol" panose="05050102010706020507" pitchFamily="18" charset="2"/>
              </a:rPr>
              <a:t> is both one-to-one and onto.</a:t>
            </a:r>
          </a:p>
          <a:p>
            <a:endParaRPr lang="en-US" altLang="zh-TW" dirty="0">
              <a:sym typeface="Symbol" panose="05050102010706020507" pitchFamily="18" charset="2"/>
            </a:endParaRPr>
          </a:p>
          <a:p>
            <a:r>
              <a:rPr lang="en-US" altLang="zh-TW" b="1" dirty="0">
                <a:sym typeface="Symbol" panose="05050102010706020507" pitchFamily="18" charset="2"/>
              </a:rPr>
              <a:t>Example 5.50:</a:t>
            </a:r>
            <a:r>
              <a:rPr lang="zh-TW" altLang="en-US" b="1" dirty="0">
                <a:sym typeface="Symbol" panose="05050102010706020507" pitchFamily="18" charset="2"/>
              </a:rPr>
              <a:t> </a:t>
            </a:r>
            <a:r>
              <a:rPr lang="en-US" altLang="zh-TW" dirty="0">
                <a:sym typeface="Symbol" panose="05050102010706020507" pitchFamily="18" charset="2"/>
              </a:rPr>
              <a:t>If </a:t>
            </a:r>
            <a:r>
              <a:rPr lang="en-US" altLang="zh-TW" i="1" dirty="0">
                <a:sym typeface="Symbol" panose="05050102010706020507" pitchFamily="18" charset="2"/>
              </a:rPr>
              <a:t>A</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{1, 2, 3, 4} and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w</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z</a:t>
            </a:r>
            <a:r>
              <a:rPr lang="en-US" altLang="zh-TW" dirty="0">
                <a:cs typeface="Times New Roman" panose="02020603050405020304" pitchFamily="18" charset="0"/>
                <a:sym typeface="Symbol" panose="05050102010706020507" pitchFamily="18" charset="2"/>
              </a:rPr>
              <a:t>}, then </a:t>
            </a:r>
            <a:r>
              <a:rPr lang="en-US" altLang="zh-TW" i="1" dirty="0">
                <a:cs typeface="Times New Roman" panose="02020603050405020304" pitchFamily="18" charset="0"/>
              </a:rPr>
              <a:t>f</a:t>
            </a:r>
            <a:r>
              <a:rPr lang="en-US" altLang="zh-TW" dirty="0">
                <a:cs typeface="Times New Roman" panose="02020603050405020304" pitchFamily="18" charset="0"/>
              </a:rPr>
              <a:t> ={(1, </a:t>
            </a:r>
            <a:r>
              <a:rPr lang="en-US" altLang="zh-TW" i="1" dirty="0">
                <a:cs typeface="Times New Roman" panose="02020603050405020304" pitchFamily="18" charset="0"/>
              </a:rPr>
              <a:t>w</a:t>
            </a:r>
            <a:r>
              <a:rPr lang="en-US" altLang="zh-TW" dirty="0">
                <a:cs typeface="Times New Roman" panose="02020603050405020304" pitchFamily="18" charset="0"/>
              </a:rPr>
              <a:t>), (2, </a:t>
            </a:r>
            <a:r>
              <a:rPr lang="en-US" altLang="zh-TW" i="1" dirty="0">
                <a:cs typeface="Times New Roman" panose="02020603050405020304" pitchFamily="18" charset="0"/>
              </a:rPr>
              <a:t>x</a:t>
            </a:r>
            <a:r>
              <a:rPr lang="en-US" altLang="zh-TW" dirty="0">
                <a:cs typeface="Times New Roman" panose="02020603050405020304" pitchFamily="18" charset="0"/>
              </a:rPr>
              <a:t>), (3, </a:t>
            </a:r>
            <a:r>
              <a:rPr lang="en-US" altLang="zh-TW" i="1" dirty="0">
                <a:cs typeface="Times New Roman" panose="02020603050405020304" pitchFamily="18" charset="0"/>
              </a:rPr>
              <a:t>y</a:t>
            </a:r>
            <a:r>
              <a:rPr lang="en-US" altLang="zh-TW" dirty="0">
                <a:cs typeface="Times New Roman" panose="02020603050405020304" pitchFamily="18" charset="0"/>
              </a:rPr>
              <a:t>), (4, </a:t>
            </a:r>
            <a:r>
              <a:rPr lang="en-US" altLang="zh-TW" i="1" dirty="0">
                <a:cs typeface="Times New Roman" panose="02020603050405020304" pitchFamily="18" charset="0"/>
              </a:rPr>
              <a:t>z</a:t>
            </a:r>
            <a:r>
              <a:rPr lang="en-US" altLang="zh-TW" dirty="0">
                <a:cs typeface="Times New Roman" panose="02020603050405020304" pitchFamily="18" charset="0"/>
              </a:rPr>
              <a:t>)} is a one-to-one correspondence</a:t>
            </a:r>
            <a:r>
              <a:rPr lang="zh-TW" altLang="en-US" dirty="0">
                <a:cs typeface="Times New Roman" panose="02020603050405020304" pitchFamily="18" charset="0"/>
              </a:rPr>
              <a:t> </a:t>
            </a:r>
            <a:r>
              <a:rPr lang="en-US" altLang="zh-TW" dirty="0">
                <a:cs typeface="Times New Roman" panose="02020603050405020304" pitchFamily="18" charset="0"/>
              </a:rPr>
              <a:t>from </a:t>
            </a:r>
            <a:r>
              <a:rPr lang="en-US" altLang="zh-TW" i="1" dirty="0">
                <a:cs typeface="Times New Roman" panose="02020603050405020304" pitchFamily="18" charset="0"/>
              </a:rPr>
              <a:t>A</a:t>
            </a:r>
            <a:r>
              <a:rPr lang="en-US" altLang="zh-TW" dirty="0">
                <a:cs typeface="Times New Roman" panose="02020603050405020304" pitchFamily="18" charset="0"/>
              </a:rPr>
              <a:t> (on) to </a:t>
            </a:r>
            <a:r>
              <a:rPr lang="en-US" altLang="zh-TW" i="1" dirty="0">
                <a:cs typeface="Times New Roman" panose="02020603050405020304" pitchFamily="18" charset="0"/>
              </a:rPr>
              <a:t>B</a:t>
            </a:r>
            <a:r>
              <a:rPr lang="en-US" altLang="zh-TW" dirty="0">
                <a:cs typeface="Times New Roman" panose="02020603050405020304" pitchFamily="18" charset="0"/>
              </a:rPr>
              <a:t>, and </a:t>
            </a:r>
            <a:r>
              <a:rPr lang="en-US" altLang="zh-TW" i="1" dirty="0">
                <a:cs typeface="Times New Roman" panose="02020603050405020304" pitchFamily="18" charset="0"/>
              </a:rPr>
              <a:t>g</a:t>
            </a:r>
            <a:r>
              <a:rPr lang="en-US" altLang="zh-TW" dirty="0">
                <a:cs typeface="Times New Roman" panose="02020603050405020304" pitchFamily="18" charset="0"/>
              </a:rPr>
              <a:t>={(</a:t>
            </a:r>
            <a:r>
              <a:rPr lang="en-US" altLang="zh-TW" i="1" dirty="0">
                <a:cs typeface="Times New Roman" panose="02020603050405020304" pitchFamily="18" charset="0"/>
              </a:rPr>
              <a:t>w</a:t>
            </a:r>
            <a:r>
              <a:rPr lang="en-US" altLang="zh-TW" dirty="0">
                <a:cs typeface="Times New Roman" panose="02020603050405020304" pitchFamily="18" charset="0"/>
              </a:rPr>
              <a:t>, 1), (</a:t>
            </a:r>
            <a:r>
              <a:rPr lang="en-US" altLang="zh-TW" i="1" dirty="0">
                <a:cs typeface="Times New Roman" panose="02020603050405020304" pitchFamily="18" charset="0"/>
              </a:rPr>
              <a:t>x</a:t>
            </a:r>
            <a:r>
              <a:rPr lang="en-US" altLang="zh-TW" dirty="0">
                <a:cs typeface="Times New Roman" panose="02020603050405020304" pitchFamily="18" charset="0"/>
              </a:rPr>
              <a:t>, 2), (</a:t>
            </a:r>
            <a:r>
              <a:rPr lang="en-US" altLang="zh-TW" i="1" dirty="0">
                <a:cs typeface="Times New Roman" panose="02020603050405020304" pitchFamily="18" charset="0"/>
              </a:rPr>
              <a:t>y</a:t>
            </a:r>
            <a:r>
              <a:rPr lang="en-US" altLang="zh-TW" dirty="0">
                <a:cs typeface="Times New Roman" panose="02020603050405020304" pitchFamily="18" charset="0"/>
              </a:rPr>
              <a:t>, 3), (</a:t>
            </a:r>
            <a:r>
              <a:rPr lang="en-US" altLang="zh-TW" i="1" dirty="0">
                <a:cs typeface="Times New Roman" panose="02020603050405020304" pitchFamily="18" charset="0"/>
              </a:rPr>
              <a:t>z</a:t>
            </a:r>
            <a:r>
              <a:rPr lang="en-US" altLang="zh-TW" dirty="0">
                <a:cs typeface="Times New Roman" panose="02020603050405020304" pitchFamily="18" charset="0"/>
              </a:rPr>
              <a:t>, 4)}</a:t>
            </a:r>
            <a:r>
              <a:rPr lang="zh-TW" altLang="en-US" dirty="0">
                <a:cs typeface="Times New Roman" panose="02020603050405020304" pitchFamily="18" charset="0"/>
              </a:rPr>
              <a:t> </a:t>
            </a:r>
            <a:r>
              <a:rPr lang="en-US" altLang="zh-TW" dirty="0">
                <a:cs typeface="Times New Roman" panose="02020603050405020304" pitchFamily="18" charset="0"/>
              </a:rPr>
              <a:t>is a one-to-one correspondence from </a:t>
            </a:r>
            <a:r>
              <a:rPr lang="en-US" altLang="zh-TW" i="1" dirty="0">
                <a:cs typeface="Times New Roman" panose="02020603050405020304" pitchFamily="18" charset="0"/>
              </a:rPr>
              <a:t>B</a:t>
            </a:r>
            <a:r>
              <a:rPr lang="en-US" altLang="zh-TW" dirty="0">
                <a:cs typeface="Times New Roman" panose="02020603050405020304" pitchFamily="18" charset="0"/>
              </a:rPr>
              <a:t> (on) to </a:t>
            </a:r>
            <a:r>
              <a:rPr lang="en-US" altLang="zh-TW" i="1" dirty="0">
                <a:cs typeface="Times New Roman" panose="02020603050405020304" pitchFamily="18" charset="0"/>
              </a:rPr>
              <a:t>A</a:t>
            </a:r>
            <a:r>
              <a:rPr lang="en-US" altLang="zh-TW" dirty="0">
                <a:cs typeface="Times New Roman" panose="02020603050405020304" pitchFamily="18" charset="0"/>
              </a:rPr>
              <a:t>.</a:t>
            </a:r>
          </a:p>
          <a:p>
            <a:endParaRPr lang="en-US" altLang="zh-TW" dirty="0">
              <a:cs typeface="Times New Roman" panose="02020603050405020304" pitchFamily="18" charset="0"/>
            </a:endParaRPr>
          </a:p>
          <a:p>
            <a:endParaRPr lang="en-US" altLang="zh-TW" dirty="0">
              <a:sym typeface="Symbol" panose="05050102010706020507" pitchFamily="18" charset="2"/>
            </a:endParaRPr>
          </a:p>
          <a:p>
            <a:endParaRPr lang="zh-TW" altLang="en-US" dirty="0"/>
          </a:p>
        </p:txBody>
      </p:sp>
      <p:sp>
        <p:nvSpPr>
          <p:cNvPr id="4" name="投影片編號版面配置區 3">
            <a:extLst>
              <a:ext uri="{FF2B5EF4-FFF2-40B4-BE49-F238E27FC236}">
                <a16:creationId xmlns:a16="http://schemas.microsoft.com/office/drawing/2014/main" id="{35D35F8A-5912-43E0-AAD8-7D12C6FEC4E7}"/>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1AF8DBE-2346-4533-BB7B-442037662145}" type="slidenum">
              <a:rPr lang="zh-TW" altLang="en-US">
                <a:ea typeface="標楷體" panose="03000509000000000000" pitchFamily="65" charset="-120"/>
              </a:rPr>
              <a:pPr/>
              <a:t>68</a:t>
            </a:fld>
            <a:endParaRPr lang="en-US" altLang="zh-TW">
              <a:ea typeface="標楷體" panose="03000509000000000000" pitchFamily="65" charset="-12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標題 1">
            <a:extLst>
              <a:ext uri="{FF2B5EF4-FFF2-40B4-BE49-F238E27FC236}">
                <a16:creationId xmlns:a16="http://schemas.microsoft.com/office/drawing/2014/main" id="{E934F778-5AFE-428F-BE76-A465CA619AA4}"/>
              </a:ext>
            </a:extLst>
          </p:cNvPr>
          <p:cNvSpPr>
            <a:spLocks noGrp="1" noChangeArrowheads="1"/>
          </p:cNvSpPr>
          <p:nvPr>
            <p:ph type="title"/>
          </p:nvPr>
        </p:nvSpPr>
        <p:spPr/>
        <p:txBody>
          <a:bodyPr/>
          <a:lstStyle/>
          <a:p>
            <a:r>
              <a:rPr lang="en-US" altLang="zh-TW" sz="3200"/>
              <a:t>Identity Function</a:t>
            </a:r>
            <a:endParaRPr lang="zh-TW" altLang="en-US" sz="3200"/>
          </a:p>
        </p:txBody>
      </p:sp>
      <p:sp>
        <p:nvSpPr>
          <p:cNvPr id="76803" name="內容版面配置區 2">
            <a:extLst>
              <a:ext uri="{FF2B5EF4-FFF2-40B4-BE49-F238E27FC236}">
                <a16:creationId xmlns:a16="http://schemas.microsoft.com/office/drawing/2014/main" id="{D0A46955-7F72-45DC-827E-2242AE9D252D}"/>
              </a:ext>
            </a:extLst>
          </p:cNvPr>
          <p:cNvSpPr>
            <a:spLocks noGrp="1" noChangeArrowheads="1"/>
          </p:cNvSpPr>
          <p:nvPr>
            <p:ph idx="1"/>
          </p:nvPr>
        </p:nvSpPr>
        <p:spPr/>
        <p:txBody>
          <a:bodyPr/>
          <a:lstStyle/>
          <a:p>
            <a:r>
              <a:rPr lang="en-US" altLang="zh-TW" b="1" dirty="0"/>
              <a:t>Definition</a:t>
            </a:r>
            <a:r>
              <a:rPr lang="zh-TW" altLang="en-US" b="1" dirty="0"/>
              <a:t> </a:t>
            </a:r>
            <a:r>
              <a:rPr lang="en-US" altLang="zh-TW" b="1" dirty="0"/>
              <a:t>5.16: </a:t>
            </a:r>
            <a:r>
              <a:rPr lang="en-US" altLang="zh-TW" dirty="0"/>
              <a:t>The function </a:t>
            </a:r>
            <a:r>
              <a:rPr lang="en-US" altLang="zh-TW" dirty="0">
                <a:cs typeface="Times New Roman" panose="02020603050405020304" pitchFamily="18" charset="0"/>
              </a:rPr>
              <a:t>1</a:t>
            </a:r>
            <a:r>
              <a:rPr lang="en-US" altLang="zh-TW" i="1" baseline="-20000" dirty="0">
                <a:cs typeface="Times New Roman" panose="02020603050405020304" pitchFamily="18" charset="0"/>
              </a:rPr>
              <a:t>A</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defined by </a:t>
            </a:r>
            <a:r>
              <a:rPr lang="en-US" altLang="zh-TW" dirty="0">
                <a:cs typeface="Times New Roman" panose="02020603050405020304" pitchFamily="18" charset="0"/>
              </a:rPr>
              <a:t>1</a:t>
            </a:r>
            <a:r>
              <a:rPr lang="en-US" altLang="zh-TW" i="1" baseline="-20000" dirty="0">
                <a:cs typeface="Times New Roman" panose="02020603050405020304" pitchFamily="18" charset="0"/>
              </a:rPr>
              <a:t>A</a:t>
            </a:r>
            <a:r>
              <a:rPr lang="en-US" altLang="zh-TW" dirty="0">
                <a:cs typeface="Times New Roman" panose="02020603050405020304" pitchFamily="18" charset="0"/>
              </a:rPr>
              <a:t>(</a:t>
            </a:r>
            <a:r>
              <a:rPr lang="en-US" altLang="zh-TW" i="1" dirty="0">
                <a:cs typeface="Times New Roman" panose="02020603050405020304" pitchFamily="18" charset="0"/>
              </a:rPr>
              <a:t>a</a:t>
            </a:r>
            <a:r>
              <a:rPr lang="en-US" altLang="zh-TW" dirty="0">
                <a:cs typeface="Times New Roman" panose="02020603050405020304" pitchFamily="18" charset="0"/>
              </a:rPr>
              <a:t>)</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for all </a:t>
            </a:r>
            <a:r>
              <a:rPr lang="en-US" altLang="zh-TW" i="1" dirty="0" err="1"/>
              <a:t>a</a:t>
            </a:r>
            <a:r>
              <a:rPr lang="en-US" altLang="zh-TW" dirty="0" err="1">
                <a:sym typeface="Symbol" panose="05050102010706020507" pitchFamily="18" charset="2"/>
              </a:rPr>
              <a:t></a:t>
            </a:r>
            <a:r>
              <a:rPr lang="en-US" altLang="zh-TW" i="1" dirty="0" err="1">
                <a:sym typeface="Symbol" panose="05050102010706020507" pitchFamily="18" charset="2"/>
              </a:rPr>
              <a:t>A</a:t>
            </a:r>
            <a:r>
              <a:rPr lang="en-US" altLang="zh-TW" dirty="0">
                <a:sym typeface="Symbol" panose="05050102010706020507" pitchFamily="18" charset="2"/>
              </a:rPr>
              <a:t>, is called the </a:t>
            </a:r>
            <a:r>
              <a:rPr lang="en-US" altLang="zh-TW" i="1" dirty="0">
                <a:solidFill>
                  <a:srgbClr val="0000FF"/>
                </a:solidFill>
                <a:sym typeface="Symbol" panose="05050102010706020507" pitchFamily="18" charset="2"/>
              </a:rPr>
              <a:t>identity function</a:t>
            </a:r>
            <a:r>
              <a:rPr lang="en-US" altLang="zh-TW" dirty="0">
                <a:sym typeface="Symbol" panose="05050102010706020507" pitchFamily="18" charset="2"/>
              </a:rPr>
              <a:t> for </a:t>
            </a:r>
            <a:r>
              <a:rPr lang="en-US" altLang="zh-TW" i="1" dirty="0">
                <a:sym typeface="Symbol" panose="05050102010706020507" pitchFamily="18" charset="2"/>
              </a:rPr>
              <a:t>A</a:t>
            </a:r>
            <a:r>
              <a:rPr lang="en-US" altLang="zh-TW" dirty="0">
                <a:sym typeface="Symbol" panose="05050102010706020507" pitchFamily="18" charset="2"/>
              </a:rPr>
              <a:t>.</a:t>
            </a:r>
          </a:p>
          <a:p>
            <a:endParaRPr lang="en-US" altLang="zh-TW" dirty="0">
              <a:sym typeface="Symbol" panose="05050102010706020507" pitchFamily="18" charset="2"/>
            </a:endParaRPr>
          </a:p>
          <a:p>
            <a:r>
              <a:rPr lang="en-US" altLang="zh-TW" b="1" dirty="0"/>
              <a:t>Definition</a:t>
            </a:r>
            <a:r>
              <a:rPr lang="zh-TW" altLang="en-US" b="1" dirty="0"/>
              <a:t> </a:t>
            </a:r>
            <a:r>
              <a:rPr lang="en-US" altLang="zh-TW" b="1" dirty="0"/>
              <a:t>5.17: </a:t>
            </a:r>
            <a:r>
              <a:rPr lang="en-US" altLang="zh-TW" dirty="0">
                <a:cs typeface="Times New Roman" panose="02020603050405020304" pitchFamily="18" charset="0"/>
                <a:sym typeface="Symbol" panose="05050102010706020507" pitchFamily="18" charset="2"/>
              </a:rPr>
              <a:t>If </a:t>
            </a:r>
            <a:r>
              <a:rPr lang="en-US" altLang="zh-TW" i="1" dirty="0">
                <a:cs typeface="Times New Roman" panose="02020603050405020304" pitchFamily="18" charset="0"/>
                <a:sym typeface="Symbol" panose="05050102010706020507" pitchFamily="18" charset="2"/>
              </a:rPr>
              <a:t>f</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g</a:t>
            </a:r>
            <a:r>
              <a:rPr lang="en-US" altLang="zh-TW" dirty="0">
                <a:cs typeface="Times New Roman" panose="02020603050405020304" pitchFamily="18" charset="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 we say that </a:t>
            </a:r>
            <a:r>
              <a:rPr lang="en-US" altLang="zh-TW" i="1" dirty="0">
                <a:sym typeface="Symbol" panose="05050102010706020507" pitchFamily="18" charset="2"/>
              </a:rPr>
              <a:t>f </a:t>
            </a:r>
            <a:r>
              <a:rPr lang="en-US" altLang="zh-TW" dirty="0">
                <a:sym typeface="Symbol" panose="05050102010706020507" pitchFamily="18" charset="2"/>
              </a:rPr>
              <a:t>and </a:t>
            </a:r>
            <a:r>
              <a:rPr lang="en-US" altLang="zh-TW" i="1" dirty="0">
                <a:sym typeface="Symbol" panose="05050102010706020507" pitchFamily="18" charset="2"/>
              </a:rPr>
              <a:t>g </a:t>
            </a:r>
            <a:r>
              <a:rPr lang="en-US" altLang="zh-TW" dirty="0">
                <a:sym typeface="Symbol" panose="05050102010706020507" pitchFamily="18" charset="2"/>
              </a:rPr>
              <a:t>are equal and write </a:t>
            </a:r>
            <a:r>
              <a:rPr lang="en-US" altLang="zh-TW" i="1" dirty="0">
                <a:sym typeface="Symbol" panose="05050102010706020507" pitchFamily="18" charset="2"/>
              </a:rPr>
              <a:t>f</a:t>
            </a:r>
            <a:r>
              <a:rPr lang="en-US" altLang="zh-TW" dirty="0">
                <a:sym typeface="Symbol" panose="05050102010706020507" pitchFamily="18" charset="2"/>
              </a:rPr>
              <a:t>=</a:t>
            </a:r>
            <a:r>
              <a:rPr lang="en-US" altLang="zh-TW" i="1" dirty="0">
                <a:sym typeface="Symbol" panose="05050102010706020507" pitchFamily="18" charset="2"/>
              </a:rPr>
              <a:t>g</a:t>
            </a:r>
            <a:r>
              <a:rPr lang="en-US" altLang="zh-TW" dirty="0">
                <a:sym typeface="Symbol" panose="05050102010706020507" pitchFamily="18" charset="2"/>
              </a:rPr>
              <a:t> if </a:t>
            </a:r>
            <a:r>
              <a:rPr lang="en-US" altLang="zh-TW" i="1" dirty="0">
                <a:sym typeface="Symbol" panose="05050102010706020507" pitchFamily="18" charset="2"/>
              </a:rPr>
              <a:t>f</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g</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for all </a:t>
            </a:r>
            <a:r>
              <a:rPr lang="en-US" altLang="zh-TW" i="1" dirty="0" err="1"/>
              <a:t>a</a:t>
            </a:r>
            <a:r>
              <a:rPr lang="en-US" altLang="zh-TW" dirty="0" err="1">
                <a:sym typeface="Symbol" panose="05050102010706020507" pitchFamily="18" charset="2"/>
              </a:rPr>
              <a:t></a:t>
            </a:r>
            <a:r>
              <a:rPr lang="en-US" altLang="zh-TW" i="1" dirty="0" err="1">
                <a:sym typeface="Symbol" panose="05050102010706020507" pitchFamily="18" charset="2"/>
              </a:rPr>
              <a:t>A</a:t>
            </a:r>
            <a:r>
              <a:rPr lang="en-US" altLang="zh-TW" dirty="0">
                <a:sym typeface="Symbol" panose="05050102010706020507" pitchFamily="18" charset="2"/>
              </a:rPr>
              <a:t>.</a:t>
            </a:r>
          </a:p>
          <a:p>
            <a:endParaRPr lang="en-US" altLang="zh-TW" dirty="0">
              <a:sym typeface="Symbol" panose="05050102010706020507" pitchFamily="18" charset="2"/>
            </a:endParaRPr>
          </a:p>
          <a:p>
            <a:endParaRPr lang="zh-TW" altLang="en-US" dirty="0"/>
          </a:p>
        </p:txBody>
      </p:sp>
      <p:sp>
        <p:nvSpPr>
          <p:cNvPr id="4" name="投影片編號版面配置區 3">
            <a:extLst>
              <a:ext uri="{FF2B5EF4-FFF2-40B4-BE49-F238E27FC236}">
                <a16:creationId xmlns:a16="http://schemas.microsoft.com/office/drawing/2014/main" id="{88AED133-51DC-4158-B37B-272FD2244C45}"/>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5326EEF-BC1F-4702-8DD8-1CBDB916401E}" type="slidenum">
              <a:rPr lang="zh-TW" altLang="en-US">
                <a:ea typeface="標楷體" panose="03000509000000000000" pitchFamily="65" charset="-120"/>
              </a:rPr>
              <a:pPr/>
              <a:t>69</a:t>
            </a:fld>
            <a:endParaRPr lang="en-US" altLang="zh-TW">
              <a:ea typeface="標楷體" panose="03000509000000000000" pitchFamily="65"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a:extLst>
              <a:ext uri="{FF2B5EF4-FFF2-40B4-BE49-F238E27FC236}">
                <a16:creationId xmlns:a16="http://schemas.microsoft.com/office/drawing/2014/main" id="{F8C34811-C483-4F2B-A373-5647A75953C4}"/>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220F44A-DC5D-40A6-808E-1908334D8D06}" type="slidenum">
              <a:rPr lang="zh-TW" altLang="en-US">
                <a:ea typeface="標楷體" panose="03000509000000000000" pitchFamily="65" charset="-120"/>
              </a:rPr>
              <a:pPr/>
              <a:t>7</a:t>
            </a:fld>
            <a:endParaRPr lang="en-US" altLang="zh-TW">
              <a:ea typeface="標楷體" panose="03000509000000000000" pitchFamily="65" charset="-120"/>
            </a:endParaRPr>
          </a:p>
        </p:txBody>
      </p:sp>
      <p:sp>
        <p:nvSpPr>
          <p:cNvPr id="10243" name="Rectangle 2">
            <a:extLst>
              <a:ext uri="{FF2B5EF4-FFF2-40B4-BE49-F238E27FC236}">
                <a16:creationId xmlns:a16="http://schemas.microsoft.com/office/drawing/2014/main" id="{97E853B9-55D8-4B4A-BF1B-FFF33BE23EDE}"/>
              </a:ext>
            </a:extLst>
          </p:cNvPr>
          <p:cNvSpPr>
            <a:spLocks noGrp="1" noChangeArrowheads="1"/>
          </p:cNvSpPr>
          <p:nvPr>
            <p:ph type="title"/>
          </p:nvPr>
        </p:nvSpPr>
        <p:spPr/>
        <p:txBody>
          <a:bodyPr/>
          <a:lstStyle/>
          <a:p>
            <a:pPr eaLnBrk="1" hangingPunct="1"/>
            <a:r>
              <a:rPr lang="en-US" altLang="zh-TW" sz="3200"/>
              <a:t>Relation (1/4)</a:t>
            </a:r>
          </a:p>
        </p:txBody>
      </p:sp>
      <p:sp>
        <p:nvSpPr>
          <p:cNvPr id="432131" name="Rectangle 3">
            <a:extLst>
              <a:ext uri="{FF2B5EF4-FFF2-40B4-BE49-F238E27FC236}">
                <a16:creationId xmlns:a16="http://schemas.microsoft.com/office/drawing/2014/main" id="{667D9043-BE43-4201-A618-0CAD8016BD92}"/>
              </a:ext>
            </a:extLst>
          </p:cNvPr>
          <p:cNvSpPr>
            <a:spLocks noGrp="1" noChangeArrowheads="1"/>
          </p:cNvSpPr>
          <p:nvPr>
            <p:ph type="body" idx="1"/>
          </p:nvPr>
        </p:nvSpPr>
        <p:spPr>
          <a:xfrm>
            <a:off x="457200" y="1125538"/>
            <a:ext cx="8686800" cy="5000625"/>
          </a:xfrm>
        </p:spPr>
        <p:txBody>
          <a:bodyPr/>
          <a:lstStyle/>
          <a:p>
            <a:pPr>
              <a:defRPr/>
            </a:pPr>
            <a:r>
              <a:rPr lang="en-US" altLang="zh-TW" b="1" dirty="0"/>
              <a:t>Definition 5.2:</a:t>
            </a:r>
            <a:r>
              <a:rPr lang="zh-TW" altLang="en-US" b="1" dirty="0"/>
              <a:t> </a:t>
            </a:r>
            <a:r>
              <a:rPr lang="en-US" altLang="zh-TW" dirty="0"/>
              <a:t>For sets </a:t>
            </a:r>
            <a:r>
              <a:rPr lang="en-US" altLang="zh-TW" i="1" dirty="0"/>
              <a:t>A</a:t>
            </a:r>
            <a:r>
              <a:rPr lang="en-US" altLang="zh-TW" dirty="0"/>
              <a:t>, </a:t>
            </a:r>
            <a:r>
              <a:rPr lang="en-US" altLang="zh-TW" i="1" dirty="0"/>
              <a:t>B</a:t>
            </a:r>
            <a:r>
              <a:rPr lang="en-US" altLang="zh-TW" dirty="0">
                <a:sym typeface="Symbol" panose="05050102010706020507" pitchFamily="18" charset="2"/>
              </a:rPr>
              <a:t></a:t>
            </a:r>
            <a:r>
              <a:rPr lang="en-US" altLang="zh-TW" i="1" dirty="0">
                <a:sym typeface="Symbol" panose="05050102010706020507" pitchFamily="18" charset="2"/>
              </a:rPr>
              <a:t>U</a:t>
            </a:r>
            <a:r>
              <a:rPr lang="en-US" altLang="zh-TW" dirty="0">
                <a:sym typeface="Symbol" panose="05050102010706020507" pitchFamily="18" charset="2"/>
              </a:rPr>
              <a:t>, any subset of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is called a </a:t>
            </a:r>
            <a:r>
              <a:rPr lang="en-US" altLang="zh-TW" i="1" dirty="0">
                <a:solidFill>
                  <a:srgbClr val="0000FF"/>
                </a:solidFill>
                <a:cs typeface="Times New Roman" panose="02020603050405020304" pitchFamily="18" charset="0"/>
                <a:sym typeface="Symbol" panose="05050102010706020507" pitchFamily="18" charset="2"/>
              </a:rPr>
              <a:t>Relation</a:t>
            </a:r>
            <a:r>
              <a:rPr lang="en-US" altLang="zh-TW" dirty="0">
                <a:cs typeface="Times New Roman" panose="02020603050405020304" pitchFamily="18" charset="0"/>
                <a:sym typeface="Symbol" panose="05050102010706020507" pitchFamily="18" charset="2"/>
              </a:rPr>
              <a:t> from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to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Any subset of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is called</a:t>
            </a:r>
            <a:r>
              <a:rPr lang="zh-TW" altLang="en-US"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a </a:t>
            </a:r>
            <a:r>
              <a:rPr lang="en-US" altLang="zh-TW" i="1" dirty="0">
                <a:solidFill>
                  <a:srgbClr val="0000FF"/>
                </a:solidFill>
                <a:cs typeface="Times New Roman" panose="02020603050405020304" pitchFamily="18" charset="0"/>
                <a:sym typeface="Symbol" panose="05050102010706020507" pitchFamily="18" charset="2"/>
              </a:rPr>
              <a:t>binary relation</a:t>
            </a:r>
            <a:r>
              <a:rPr lang="en-US" altLang="zh-TW" dirty="0">
                <a:solidFill>
                  <a:srgbClr val="0000FF"/>
                </a:solidFill>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on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p>
          <a:p>
            <a:pPr>
              <a:defRPr/>
            </a:pPr>
            <a:endParaRPr lang="en-US" altLang="zh-TW" dirty="0">
              <a:cs typeface="Times New Roman" panose="02020603050405020304" pitchFamily="18" charset="0"/>
              <a:sym typeface="Symbol" panose="05050102010706020507" pitchFamily="18" charset="2"/>
            </a:endParaRPr>
          </a:p>
          <a:p>
            <a:pPr>
              <a:defRPr/>
            </a:pPr>
            <a:r>
              <a:rPr lang="en-US" altLang="zh-TW" b="1" dirty="0">
                <a:sym typeface="Symbol" panose="05050102010706020507" pitchFamily="18" charset="2"/>
              </a:rPr>
              <a:t>Example 5.5: </a:t>
            </a:r>
            <a:r>
              <a:rPr lang="en-US" altLang="zh-TW" i="1" dirty="0">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={1, 2, 3,…, 7},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={2, 3, 4},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={4, 5}</a:t>
            </a:r>
          </a:p>
          <a:p>
            <a:pPr marL="0" indent="0">
              <a:buFontTx/>
              <a:buNone/>
              <a:defRPr/>
            </a:pPr>
            <a:r>
              <a:rPr lang="en-US" altLang="zh-TW" dirty="0">
                <a:cs typeface="Times New Roman" panose="02020603050405020304" pitchFamily="18" charset="0"/>
                <a:sym typeface="Symbol" panose="05050102010706020507" pitchFamily="18" charset="2"/>
              </a:rPr>
              <a:t>   With </a:t>
            </a:r>
            <a:r>
              <a:rPr lang="en-US" altLang="zh-TW" i="1" dirty="0"/>
              <a:t>A</a:t>
            </a:r>
            <a:r>
              <a:rPr lang="en-US" altLang="zh-TW" dirty="0"/>
              <a:t>, </a:t>
            </a:r>
            <a:r>
              <a:rPr lang="en-US" altLang="zh-TW" i="1" dirty="0"/>
              <a:t>B</a:t>
            </a:r>
            <a:r>
              <a:rPr lang="en-US" altLang="zh-TW" dirty="0">
                <a:sym typeface="Symbol" panose="05050102010706020507" pitchFamily="18" charset="2"/>
              </a:rPr>
              <a:t>, </a:t>
            </a:r>
            <a:r>
              <a:rPr lang="en-US" altLang="zh-TW" i="1" dirty="0">
                <a:sym typeface="Symbol" panose="05050102010706020507" pitchFamily="18" charset="2"/>
              </a:rPr>
              <a:t>U </a:t>
            </a:r>
            <a:r>
              <a:rPr lang="en-US" altLang="zh-TW" dirty="0">
                <a:sym typeface="Symbol" panose="05050102010706020507" pitchFamily="18" charset="2"/>
              </a:rPr>
              <a:t>as in Example 5.1, the following are</a:t>
            </a:r>
          </a:p>
          <a:p>
            <a:pPr marL="0" indent="0">
              <a:buFontTx/>
              <a:buNone/>
              <a:defRPr/>
            </a:pPr>
            <a:r>
              <a:rPr lang="en-US" altLang="zh-TW" dirty="0">
                <a:sym typeface="Symbol" panose="05050102010706020507" pitchFamily="18" charset="2"/>
              </a:rPr>
              <a:t>   Relations from </a:t>
            </a:r>
            <a:r>
              <a:rPr lang="en-US" altLang="zh-TW" i="1" dirty="0">
                <a:sym typeface="Symbol" panose="05050102010706020507" pitchFamily="18" charset="2"/>
              </a:rPr>
              <a:t>A </a:t>
            </a:r>
            <a:r>
              <a:rPr lang="en-US" altLang="zh-TW" dirty="0">
                <a:sym typeface="Symbol" panose="05050102010706020507" pitchFamily="18" charset="2"/>
              </a:rPr>
              <a:t>to </a:t>
            </a:r>
            <a:r>
              <a:rPr lang="en-US" altLang="zh-TW" i="1" dirty="0">
                <a:sym typeface="Symbol" panose="05050102010706020507" pitchFamily="18" charset="2"/>
              </a:rPr>
              <a:t>B</a:t>
            </a:r>
            <a:r>
              <a:rPr lang="en-US" altLang="zh-TW" dirty="0">
                <a:sym typeface="Symbol" panose="05050102010706020507" pitchFamily="18" charset="2"/>
              </a:rPr>
              <a:t>.</a:t>
            </a:r>
          </a:p>
          <a:p>
            <a:pPr marL="0" indent="0">
              <a:buFontTx/>
              <a:buNone/>
              <a:defRPr/>
            </a:pPr>
            <a:r>
              <a:rPr lang="en-US" altLang="zh-TW" dirty="0">
                <a:sym typeface="Symbol" panose="05050102010706020507" pitchFamily="18" charset="2"/>
              </a:rPr>
              <a:t>   a) </a:t>
            </a:r>
            <a:r>
              <a:rPr lang="en-US" altLang="zh-TW" dirty="0">
                <a:cs typeface="Times New Roman" panose="02020603050405020304" pitchFamily="18" charset="0"/>
                <a:sym typeface="Symbol" panose="05050102010706020507" pitchFamily="18" charset="2"/>
              </a:rPr>
              <a:t>Ø			           b) {(2, 4)}</a:t>
            </a:r>
          </a:p>
          <a:p>
            <a:pPr marL="0" indent="0">
              <a:buFontTx/>
              <a:buNone/>
              <a:defRPr/>
            </a:pPr>
            <a:r>
              <a:rPr lang="en-US" altLang="zh-TW" dirty="0">
                <a:sym typeface="Symbol" panose="05050102010706020507" pitchFamily="18" charset="2"/>
              </a:rPr>
              <a:t>   c) </a:t>
            </a:r>
            <a:r>
              <a:rPr lang="en-US" altLang="zh-TW" dirty="0">
                <a:cs typeface="Times New Roman" panose="02020603050405020304" pitchFamily="18" charset="0"/>
                <a:sym typeface="Symbol" panose="05050102010706020507" pitchFamily="18" charset="2"/>
              </a:rPr>
              <a:t>{(2, 4), (2, 5)}	           d) {(2, 4), (3, 4), (4, 4)}</a:t>
            </a:r>
            <a:endParaRPr lang="en-US" altLang="zh-TW" dirty="0">
              <a:sym typeface="Symbol" panose="05050102010706020507" pitchFamily="18" charset="2"/>
            </a:endParaRPr>
          </a:p>
          <a:p>
            <a:pPr marL="0" indent="0">
              <a:buFontTx/>
              <a:buNone/>
              <a:defRPr/>
            </a:pPr>
            <a:r>
              <a:rPr lang="en-US" altLang="zh-TW" dirty="0"/>
              <a:t>   e) </a:t>
            </a:r>
            <a:r>
              <a:rPr lang="en-US" altLang="zh-TW" dirty="0">
                <a:cs typeface="Times New Roman" panose="02020603050405020304" pitchFamily="18" charset="0"/>
                <a:sym typeface="Symbol" panose="05050102010706020507" pitchFamily="18" charset="2"/>
              </a:rPr>
              <a:t>{(2, 4), (3, 4), (4, 5)}	  f)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p>
          <a:p>
            <a:pPr marL="0" indent="0">
              <a:buFontTx/>
              <a:buNone/>
              <a:defRPr/>
            </a:pPr>
            <a:endParaRPr lang="en-US" altLang="zh-TW" dirty="0">
              <a:cs typeface="Times New Roman" panose="02020603050405020304" pitchFamily="18" charset="0"/>
              <a:sym typeface="Symbol" panose="05050102010706020507" pitchFamily="18" charset="2"/>
            </a:endParaRPr>
          </a:p>
          <a:p>
            <a:pPr>
              <a:defRPr/>
            </a:pPr>
            <a:endParaRPr lang="en-US" altLang="zh-TW" dirty="0">
              <a:cs typeface="Times New Roman" panose="02020603050405020304" pitchFamily="18" charset="0"/>
              <a:sym typeface="Symbol" panose="05050102010706020507"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標題 1">
            <a:extLst>
              <a:ext uri="{FF2B5EF4-FFF2-40B4-BE49-F238E27FC236}">
                <a16:creationId xmlns:a16="http://schemas.microsoft.com/office/drawing/2014/main" id="{082BDF96-AA2B-4AA6-8E8C-3E3A89423C32}"/>
              </a:ext>
            </a:extLst>
          </p:cNvPr>
          <p:cNvSpPr>
            <a:spLocks noGrp="1" noChangeArrowheads="1"/>
          </p:cNvSpPr>
          <p:nvPr>
            <p:ph type="title"/>
          </p:nvPr>
        </p:nvSpPr>
        <p:spPr/>
        <p:txBody>
          <a:bodyPr/>
          <a:lstStyle/>
          <a:p>
            <a:r>
              <a:rPr lang="en-US" altLang="zh-TW" sz="3200"/>
              <a:t>Composite Function (1/4)</a:t>
            </a:r>
            <a:endParaRPr lang="zh-TW" altLang="en-US" sz="3200"/>
          </a:p>
        </p:txBody>
      </p:sp>
      <p:sp>
        <p:nvSpPr>
          <p:cNvPr id="4" name="投影片編號版面配置區 3">
            <a:extLst>
              <a:ext uri="{FF2B5EF4-FFF2-40B4-BE49-F238E27FC236}">
                <a16:creationId xmlns:a16="http://schemas.microsoft.com/office/drawing/2014/main" id="{CD84CC20-C61F-43D7-83BA-0E36A2B67CA1}"/>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6C9AB917-88B8-4862-AC45-14E218FF340D}" type="slidenum">
              <a:rPr lang="zh-TW" altLang="en-US">
                <a:ea typeface="標楷體" panose="03000509000000000000" pitchFamily="65" charset="-120"/>
              </a:rPr>
              <a:pPr/>
              <a:t>70</a:t>
            </a:fld>
            <a:endParaRPr lang="en-US" altLang="zh-TW">
              <a:ea typeface="標楷體" panose="03000509000000000000" pitchFamily="65" charset="-120"/>
            </a:endParaRPr>
          </a:p>
        </p:txBody>
      </p:sp>
      <p:graphicFrame>
        <p:nvGraphicFramePr>
          <p:cNvPr id="77829" name="Object 3">
            <a:extLst>
              <a:ext uri="{FF2B5EF4-FFF2-40B4-BE49-F238E27FC236}">
                <a16:creationId xmlns:a16="http://schemas.microsoft.com/office/drawing/2014/main" id="{B3693A08-89FA-4642-9487-61CD3FC4932C}"/>
              </a:ext>
            </a:extLst>
          </p:cNvPr>
          <p:cNvGraphicFramePr>
            <a:graphicFrameLocks noChangeAspect="1"/>
          </p:cNvGraphicFramePr>
          <p:nvPr/>
        </p:nvGraphicFramePr>
        <p:xfrm>
          <a:off x="827088" y="4997450"/>
          <a:ext cx="4495800" cy="457200"/>
        </p:xfrm>
        <a:graphic>
          <a:graphicData uri="http://schemas.openxmlformats.org/presentationml/2006/ole">
            <mc:AlternateContent xmlns:mc="http://schemas.openxmlformats.org/markup-compatibility/2006">
              <mc:Choice xmlns:v="urn:schemas-microsoft-com:vml" Requires="v">
                <p:oleObj name="Equation" r:id="rId2" imgW="2260600" imgH="254000" progId="Equation.3">
                  <p:embed/>
                </p:oleObj>
              </mc:Choice>
              <mc:Fallback>
                <p:oleObj name="Equation" r:id="rId2" imgW="2260600" imgH="2540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4997450"/>
                        <a:ext cx="4495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0" name="Object 4">
            <a:extLst>
              <a:ext uri="{FF2B5EF4-FFF2-40B4-BE49-F238E27FC236}">
                <a16:creationId xmlns:a16="http://schemas.microsoft.com/office/drawing/2014/main" id="{58ED74A7-7BA3-48FB-82C2-8D3430383C1A}"/>
              </a:ext>
            </a:extLst>
          </p:cNvPr>
          <p:cNvGraphicFramePr>
            <a:graphicFrameLocks noChangeAspect="1"/>
          </p:cNvGraphicFramePr>
          <p:nvPr/>
        </p:nvGraphicFramePr>
        <p:xfrm>
          <a:off x="827088" y="5692775"/>
          <a:ext cx="4495800" cy="457200"/>
        </p:xfrm>
        <a:graphic>
          <a:graphicData uri="http://schemas.openxmlformats.org/presentationml/2006/ole">
            <mc:AlternateContent xmlns:mc="http://schemas.openxmlformats.org/markup-compatibility/2006">
              <mc:Choice xmlns:v="urn:schemas-microsoft-com:vml" Requires="v">
                <p:oleObj name="Equation" r:id="rId4" imgW="2336800" imgH="254000" progId="Equation.3">
                  <p:embed/>
                </p:oleObj>
              </mc:Choice>
              <mc:Fallback>
                <p:oleObj name="Equation" r:id="rId4" imgW="2336800" imgH="254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5692775"/>
                        <a:ext cx="4495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3C065AF7-6A84-4D91-B5FE-C279C96A7970}"/>
                  </a:ext>
                </a:extLst>
              </p:cNvPr>
              <p:cNvSpPr>
                <a:spLocks noGrp="1"/>
              </p:cNvSpPr>
              <p:nvPr>
                <p:ph idx="1"/>
              </p:nvPr>
            </p:nvSpPr>
            <p:spPr/>
            <p:txBody>
              <a:bodyPr/>
              <a:lstStyle/>
              <a:p>
                <a:r>
                  <a:rPr lang="en-US" altLang="zh-TW" b="1" dirty="0"/>
                  <a:t>Definition</a:t>
                </a:r>
                <a:r>
                  <a:rPr lang="zh-TW" altLang="en-US" b="1" dirty="0"/>
                  <a:t> </a:t>
                </a:r>
                <a:r>
                  <a:rPr lang="en-US" altLang="zh-TW" b="1" dirty="0"/>
                  <a:t>5.18: </a:t>
                </a:r>
                <a:r>
                  <a:rPr lang="en-US" altLang="zh-TW" baseline="0" dirty="0">
                    <a:cs typeface="Times New Roman" panose="02020603050405020304" pitchFamily="18" charset="0"/>
                  </a:rPr>
                  <a:t>If </a:t>
                </a:r>
                <a:r>
                  <a:rPr lang="en-US" altLang="zh-TW" i="1" baseline="0" dirty="0"/>
                  <a:t>f</a:t>
                </a:r>
                <a:r>
                  <a:rPr lang="en-US" altLang="zh-TW" baseline="0" dirty="0"/>
                  <a:t> :</a:t>
                </a:r>
                <a:r>
                  <a:rPr lang="en-US" altLang="zh-TW" i="1" baseline="0" dirty="0">
                    <a:sym typeface="Symbol" panose="05050102010706020507" pitchFamily="18" charset="2"/>
                  </a:rPr>
                  <a:t>A</a:t>
                </a:r>
                <a:r>
                  <a:rPr lang="en-US" altLang="zh-TW" baseline="0" dirty="0">
                    <a:sym typeface="Symbol" panose="05050102010706020507" pitchFamily="18" charset="2"/>
                  </a:rPr>
                  <a:t></a:t>
                </a:r>
                <a:r>
                  <a:rPr lang="en-US" altLang="zh-TW" i="1" baseline="0" dirty="0">
                    <a:sym typeface="Symbol" panose="05050102010706020507" pitchFamily="18" charset="2"/>
                  </a:rPr>
                  <a:t>B</a:t>
                </a:r>
                <a:r>
                  <a:rPr lang="en-US" altLang="zh-TW" baseline="0" dirty="0">
                    <a:sym typeface="Symbol" panose="05050102010706020507" pitchFamily="18" charset="2"/>
                  </a:rPr>
                  <a:t> and </a:t>
                </a:r>
                <a:r>
                  <a:rPr lang="en-US" altLang="zh-TW" i="1" baseline="0" dirty="0">
                    <a:sym typeface="Symbol" panose="05050102010706020507" pitchFamily="18" charset="2"/>
                  </a:rPr>
                  <a:t>g</a:t>
                </a:r>
                <a:r>
                  <a:rPr lang="en-US" altLang="zh-TW" baseline="0" dirty="0">
                    <a:sym typeface="Symbol" panose="05050102010706020507" pitchFamily="18" charset="2"/>
                  </a:rPr>
                  <a:t>:</a:t>
                </a:r>
                <a:r>
                  <a:rPr lang="en-US" altLang="zh-TW" i="1" baseline="0" dirty="0">
                    <a:sym typeface="Symbol" panose="05050102010706020507" pitchFamily="18" charset="2"/>
                  </a:rPr>
                  <a:t>B</a:t>
                </a:r>
                <a:r>
                  <a:rPr lang="en-US" altLang="zh-TW" baseline="0" dirty="0">
                    <a:sym typeface="Symbol" panose="05050102010706020507" pitchFamily="18" charset="2"/>
                  </a:rPr>
                  <a:t></a:t>
                </a:r>
                <a:r>
                  <a:rPr lang="en-US" altLang="zh-TW" i="1" baseline="0" dirty="0">
                    <a:sym typeface="Symbol" panose="05050102010706020507" pitchFamily="18" charset="2"/>
                  </a:rPr>
                  <a:t>C</a:t>
                </a:r>
                <a:r>
                  <a:rPr lang="en-US" altLang="zh-TW" baseline="0" dirty="0">
                    <a:sym typeface="Symbol" panose="05050102010706020507" pitchFamily="18" charset="2"/>
                  </a:rPr>
                  <a:t>, we define the </a:t>
                </a:r>
                <a:r>
                  <a:rPr lang="en-US" altLang="zh-TW" i="1" baseline="0" dirty="0">
                    <a:solidFill>
                      <a:srgbClr val="0000FF"/>
                    </a:solidFill>
                    <a:sym typeface="Symbol" panose="05050102010706020507" pitchFamily="18" charset="2"/>
                  </a:rPr>
                  <a:t>composite function</a:t>
                </a:r>
                <a:r>
                  <a:rPr lang="en-US" altLang="zh-TW" baseline="0" dirty="0">
                    <a:sym typeface="Symbol" panose="05050102010706020507" pitchFamily="18" charset="2"/>
                  </a:rPr>
                  <a:t>, which is denoted </a:t>
                </a:r>
                <a:r>
                  <a:rPr lang="en-US" altLang="zh-TW" i="1" baseline="0" dirty="0">
                    <a:sym typeface="Symbol" panose="05050102010706020507" pitchFamily="18" charset="2"/>
                  </a:rPr>
                  <a:t>g</a:t>
                </a:r>
                <a14:m>
                  <m:oMath xmlns:m="http://schemas.openxmlformats.org/officeDocument/2006/math">
                    <m:r>
                      <a:rPr lang="zh-TW" altLang="en-US" i="1" baseline="0" smtClean="0">
                        <a:latin typeface="Cambria Math" panose="02040503050406030204" pitchFamily="18" charset="0"/>
                        <a:sym typeface="Symbol" panose="05050102010706020507" pitchFamily="18" charset="2"/>
                      </a:rPr>
                      <m:t>𝜊</m:t>
                    </m:r>
                  </m:oMath>
                </a14:m>
                <a:r>
                  <a:rPr lang="en-US" altLang="zh-TW" i="1" baseline="0" dirty="0">
                    <a:sym typeface="Symbol" panose="05050102010706020507" pitchFamily="18" charset="2"/>
                  </a:rPr>
                  <a:t>f </a:t>
                </a:r>
                <a:r>
                  <a:rPr lang="en-US" altLang="zh-TW" baseline="0" dirty="0">
                    <a:sym typeface="Symbol" panose="05050102010706020507" pitchFamily="18" charset="2"/>
                  </a:rPr>
                  <a:t>: </a:t>
                </a:r>
                <a:r>
                  <a:rPr lang="en-US" altLang="zh-TW" i="1" baseline="0" dirty="0">
                    <a:sym typeface="Symbol" panose="05050102010706020507" pitchFamily="18" charset="2"/>
                  </a:rPr>
                  <a:t>A</a:t>
                </a:r>
                <a:r>
                  <a:rPr lang="en-US" altLang="zh-TW" baseline="0" dirty="0">
                    <a:sym typeface="Symbol" panose="05050102010706020507" pitchFamily="18" charset="2"/>
                  </a:rPr>
                  <a:t></a:t>
                </a:r>
                <a:r>
                  <a:rPr lang="en-US" altLang="zh-TW" i="1" baseline="0" dirty="0">
                    <a:sym typeface="Symbol" panose="05050102010706020507" pitchFamily="18" charset="2"/>
                  </a:rPr>
                  <a:t>C</a:t>
                </a:r>
                <a:r>
                  <a:rPr lang="en-US" altLang="zh-TW" baseline="0" dirty="0">
                    <a:sym typeface="Symbol" panose="05050102010706020507" pitchFamily="18" charset="2"/>
                  </a:rPr>
                  <a:t>, by (</a:t>
                </a:r>
                <a:r>
                  <a:rPr lang="en-US" altLang="zh-TW" i="1" baseline="0" dirty="0">
                    <a:sym typeface="Symbol" panose="05050102010706020507" pitchFamily="18" charset="2"/>
                  </a:rPr>
                  <a:t>g</a:t>
                </a:r>
                <a14:m>
                  <m:oMath xmlns:m="http://schemas.openxmlformats.org/officeDocument/2006/math">
                    <m:r>
                      <a:rPr lang="zh-TW" altLang="en-US" i="1" baseline="0" smtClean="0">
                        <a:latin typeface="Cambria Math" panose="02040503050406030204" pitchFamily="18" charset="0"/>
                        <a:sym typeface="Symbol" panose="05050102010706020507" pitchFamily="18" charset="2"/>
                      </a:rPr>
                      <m:t>𝜊</m:t>
                    </m:r>
                  </m:oMath>
                </a14:m>
                <a:r>
                  <a:rPr lang="en-US" altLang="zh-TW" i="1" baseline="0" dirty="0">
                    <a:sym typeface="Symbol" panose="05050102010706020507" pitchFamily="18" charset="2"/>
                  </a:rPr>
                  <a:t>f</a:t>
                </a:r>
                <a:r>
                  <a:rPr lang="en-US" altLang="zh-TW" baseline="0" dirty="0">
                    <a:sym typeface="Symbol" panose="05050102010706020507" pitchFamily="18" charset="2"/>
                  </a:rPr>
                  <a:t>)(</a:t>
                </a:r>
                <a:r>
                  <a:rPr lang="en-US" altLang="zh-TW" i="1" baseline="0" dirty="0">
                    <a:sym typeface="Symbol" panose="05050102010706020507" pitchFamily="18" charset="2"/>
                  </a:rPr>
                  <a:t>a</a:t>
                </a:r>
                <a:r>
                  <a:rPr lang="en-US" altLang="zh-TW" baseline="0" dirty="0">
                    <a:sym typeface="Symbol" panose="05050102010706020507" pitchFamily="18" charset="2"/>
                  </a:rPr>
                  <a:t>)=</a:t>
                </a:r>
                <a:r>
                  <a:rPr lang="en-US" altLang="zh-TW" i="1" baseline="0" dirty="0"/>
                  <a:t>g</a:t>
                </a:r>
                <a:r>
                  <a:rPr lang="en-US" altLang="zh-TW" baseline="0" dirty="0"/>
                  <a:t>(</a:t>
                </a:r>
                <a:r>
                  <a:rPr lang="en-US" altLang="zh-TW" i="1" baseline="0" dirty="0"/>
                  <a:t>f</a:t>
                </a:r>
                <a:r>
                  <a:rPr lang="en-US" altLang="zh-TW" baseline="0" dirty="0"/>
                  <a:t>(</a:t>
                </a:r>
                <a:r>
                  <a:rPr lang="en-US" altLang="zh-TW" i="1" baseline="0" dirty="0"/>
                  <a:t>a</a:t>
                </a:r>
                <a:r>
                  <a:rPr lang="en-US" altLang="zh-TW" baseline="0" dirty="0"/>
                  <a:t>)), for each </a:t>
                </a:r>
                <a:r>
                  <a:rPr lang="en-US" altLang="zh-TW" i="1" baseline="0" dirty="0" err="1"/>
                  <a:t>a</a:t>
                </a:r>
                <a:r>
                  <a:rPr lang="en-US" altLang="zh-TW" baseline="0" dirty="0" err="1">
                    <a:sym typeface="Symbol" panose="05050102010706020507" pitchFamily="18" charset="2"/>
                  </a:rPr>
                  <a:t></a:t>
                </a:r>
                <a:r>
                  <a:rPr lang="en-US" altLang="zh-TW" i="1" baseline="0" dirty="0" err="1">
                    <a:sym typeface="Symbol" panose="05050102010706020507" pitchFamily="18" charset="2"/>
                  </a:rPr>
                  <a:t>A</a:t>
                </a:r>
                <a:r>
                  <a:rPr lang="en-US" altLang="zh-TW" baseline="0" dirty="0">
                    <a:sym typeface="Symbol" panose="05050102010706020507" pitchFamily="18" charset="2"/>
                  </a:rPr>
                  <a:t>.</a:t>
                </a:r>
              </a:p>
              <a:p>
                <a:pPr algn="l">
                  <a:buFontTx/>
                  <a:buChar char="•"/>
                </a:pPr>
                <a:endParaRPr lang="en-US" altLang="zh-TW" i="1" baseline="0" dirty="0">
                  <a:sym typeface="Symbol" panose="05050102010706020507" pitchFamily="18" charset="2"/>
                </a:endParaRPr>
              </a:p>
              <a:p>
                <a:pPr algn="l"/>
                <a:r>
                  <a:rPr lang="en-US" altLang="zh-TW" b="1" dirty="0">
                    <a:sym typeface="Symbol" panose="05050102010706020507" pitchFamily="18" charset="2"/>
                  </a:rPr>
                  <a:t>Example 5.53: </a:t>
                </a:r>
                <a:r>
                  <a:rPr lang="en-US" altLang="zh-TW" baseline="0" dirty="0">
                    <a:sym typeface="Symbol" panose="05050102010706020507" pitchFamily="18" charset="2"/>
                  </a:rPr>
                  <a:t>Let </a:t>
                </a:r>
                <a:r>
                  <a:rPr lang="en-US" altLang="zh-TW" i="1" baseline="0" dirty="0">
                    <a:sym typeface="Symbol" panose="05050102010706020507" pitchFamily="18" charset="2"/>
                  </a:rPr>
                  <a:t>A</a:t>
                </a:r>
                <a:r>
                  <a:rPr lang="en-US" altLang="zh-TW" baseline="0" dirty="0">
                    <a:sym typeface="Symbol" panose="05050102010706020507" pitchFamily="18" charset="2"/>
                  </a:rPr>
                  <a:t>=</a:t>
                </a:r>
                <a:r>
                  <a:rPr lang="en-US" altLang="zh-TW" baseline="0" dirty="0">
                    <a:cs typeface="Times New Roman" panose="02020603050405020304" pitchFamily="18" charset="0"/>
                    <a:sym typeface="Symbol" panose="05050102010706020507" pitchFamily="18" charset="2"/>
                  </a:rPr>
                  <a:t>{1, 2, 3, 4}, </a:t>
                </a:r>
                <a:r>
                  <a:rPr lang="en-US" altLang="zh-TW" i="1" baseline="0" dirty="0">
                    <a:cs typeface="Times New Roman" panose="02020603050405020304" pitchFamily="18" charset="0"/>
                    <a:sym typeface="Symbol" panose="05050102010706020507" pitchFamily="18" charset="2"/>
                  </a:rPr>
                  <a:t>B</a:t>
                </a:r>
                <a:r>
                  <a:rPr lang="en-US" altLang="zh-TW" baseline="0" dirty="0">
                    <a:cs typeface="Times New Roman" panose="02020603050405020304" pitchFamily="18" charset="0"/>
                    <a:sym typeface="Symbol" panose="05050102010706020507" pitchFamily="18" charset="2"/>
                  </a:rPr>
                  <a:t>={</a:t>
                </a:r>
                <a:r>
                  <a:rPr lang="en-US" altLang="zh-TW" i="1" baseline="0" dirty="0">
                    <a:cs typeface="Times New Roman" panose="02020603050405020304" pitchFamily="18" charset="0"/>
                    <a:sym typeface="Symbol" panose="05050102010706020507" pitchFamily="18" charset="2"/>
                  </a:rPr>
                  <a:t>a</a:t>
                </a:r>
                <a:r>
                  <a:rPr lang="en-US" altLang="zh-TW" baseline="0" dirty="0">
                    <a:cs typeface="Times New Roman" panose="02020603050405020304" pitchFamily="18" charset="0"/>
                    <a:sym typeface="Symbol" panose="05050102010706020507" pitchFamily="18" charset="2"/>
                  </a:rPr>
                  <a:t>, </a:t>
                </a:r>
                <a:r>
                  <a:rPr lang="en-US" altLang="zh-TW" i="1" baseline="0" dirty="0">
                    <a:cs typeface="Times New Roman" panose="02020603050405020304" pitchFamily="18" charset="0"/>
                    <a:sym typeface="Symbol" panose="05050102010706020507" pitchFamily="18" charset="2"/>
                  </a:rPr>
                  <a:t>b</a:t>
                </a:r>
                <a:r>
                  <a:rPr lang="en-US" altLang="zh-TW" baseline="0" dirty="0">
                    <a:cs typeface="Times New Roman" panose="02020603050405020304" pitchFamily="18" charset="0"/>
                    <a:sym typeface="Symbol" panose="05050102010706020507" pitchFamily="18" charset="2"/>
                  </a:rPr>
                  <a:t>, </a:t>
                </a:r>
                <a:r>
                  <a:rPr lang="en-US" altLang="zh-TW" i="1" baseline="0" dirty="0">
                    <a:cs typeface="Times New Roman" panose="02020603050405020304" pitchFamily="18" charset="0"/>
                    <a:sym typeface="Symbol" panose="05050102010706020507" pitchFamily="18" charset="2"/>
                  </a:rPr>
                  <a:t>c</a:t>
                </a:r>
                <a:r>
                  <a:rPr lang="en-US" altLang="zh-TW" baseline="0" dirty="0">
                    <a:cs typeface="Times New Roman" panose="02020603050405020304" pitchFamily="18" charset="0"/>
                    <a:sym typeface="Symbol" panose="05050102010706020507" pitchFamily="18" charset="2"/>
                  </a:rPr>
                  <a:t>}, </a:t>
                </a:r>
                <a:r>
                  <a:rPr lang="en-US" altLang="zh-TW" i="1" baseline="0" dirty="0">
                    <a:cs typeface="Times New Roman" panose="02020603050405020304" pitchFamily="18" charset="0"/>
                    <a:sym typeface="Symbol" panose="05050102010706020507" pitchFamily="18" charset="2"/>
                  </a:rPr>
                  <a:t>C</a:t>
                </a:r>
                <a:r>
                  <a:rPr lang="en-US" altLang="zh-TW" baseline="0" dirty="0">
                    <a:cs typeface="Times New Roman" panose="02020603050405020304" pitchFamily="18" charset="0"/>
                    <a:sym typeface="Symbol" panose="05050102010706020507" pitchFamily="18" charset="2"/>
                  </a:rPr>
                  <a:t>={</a:t>
                </a:r>
                <a:r>
                  <a:rPr lang="en-US" altLang="zh-TW" i="1" baseline="0" dirty="0">
                    <a:cs typeface="Times New Roman" panose="02020603050405020304" pitchFamily="18" charset="0"/>
                    <a:sym typeface="Symbol" panose="05050102010706020507" pitchFamily="18" charset="2"/>
                  </a:rPr>
                  <a:t>w</a:t>
                </a:r>
                <a:r>
                  <a:rPr lang="en-US" altLang="zh-TW" baseline="0" dirty="0">
                    <a:cs typeface="Times New Roman" panose="02020603050405020304" pitchFamily="18" charset="0"/>
                    <a:sym typeface="Symbol" panose="05050102010706020507" pitchFamily="18" charset="2"/>
                  </a:rPr>
                  <a:t>, </a:t>
                </a:r>
                <a:r>
                  <a:rPr lang="en-US" altLang="zh-TW" i="1" baseline="0" dirty="0">
                    <a:cs typeface="Times New Roman" panose="02020603050405020304" pitchFamily="18" charset="0"/>
                    <a:sym typeface="Symbol" panose="05050102010706020507" pitchFamily="18" charset="2"/>
                  </a:rPr>
                  <a:t>x</a:t>
                </a:r>
                <a:r>
                  <a:rPr lang="en-US" altLang="zh-TW" baseline="0" dirty="0">
                    <a:cs typeface="Times New Roman" panose="02020603050405020304" pitchFamily="18" charset="0"/>
                    <a:sym typeface="Symbol" panose="05050102010706020507" pitchFamily="18" charset="2"/>
                  </a:rPr>
                  <a:t>, </a:t>
                </a:r>
                <a:r>
                  <a:rPr lang="en-US" altLang="zh-TW" i="1" baseline="0" dirty="0">
                    <a:cs typeface="Times New Roman" panose="02020603050405020304" pitchFamily="18" charset="0"/>
                    <a:sym typeface="Symbol" panose="05050102010706020507" pitchFamily="18" charset="2"/>
                  </a:rPr>
                  <a:t>y</a:t>
                </a:r>
                <a:r>
                  <a:rPr lang="en-US" altLang="zh-TW" baseline="0" dirty="0">
                    <a:cs typeface="Times New Roman" panose="02020603050405020304" pitchFamily="18" charset="0"/>
                    <a:sym typeface="Symbol" panose="05050102010706020507" pitchFamily="18" charset="2"/>
                  </a:rPr>
                  <a:t>, </a:t>
                </a:r>
                <a:r>
                  <a:rPr lang="en-US" altLang="zh-TW" i="1" baseline="0" dirty="0">
                    <a:cs typeface="Times New Roman" panose="02020603050405020304" pitchFamily="18" charset="0"/>
                    <a:sym typeface="Symbol" panose="05050102010706020507" pitchFamily="18" charset="2"/>
                  </a:rPr>
                  <a:t>z</a:t>
                </a:r>
                <a:r>
                  <a:rPr lang="en-US" altLang="zh-TW" baseline="0" dirty="0">
                    <a:cs typeface="Times New Roman" panose="02020603050405020304" pitchFamily="18" charset="0"/>
                    <a:sym typeface="Symbol" panose="05050102010706020507" pitchFamily="18" charset="2"/>
                  </a:rPr>
                  <a:t>} with </a:t>
                </a:r>
                <a:r>
                  <a:rPr lang="en-US" altLang="zh-TW" i="1" baseline="0" dirty="0"/>
                  <a:t>f</a:t>
                </a:r>
                <a:r>
                  <a:rPr lang="en-US" altLang="zh-TW" baseline="0" dirty="0"/>
                  <a:t> :</a:t>
                </a:r>
                <a:r>
                  <a:rPr lang="en-US" altLang="zh-TW" i="1" baseline="0" dirty="0">
                    <a:sym typeface="Symbol" panose="05050102010706020507" pitchFamily="18" charset="2"/>
                  </a:rPr>
                  <a:t>A</a:t>
                </a:r>
                <a:r>
                  <a:rPr lang="en-US" altLang="zh-TW" baseline="0" dirty="0">
                    <a:sym typeface="Symbol" panose="05050102010706020507" pitchFamily="18" charset="2"/>
                  </a:rPr>
                  <a:t></a:t>
                </a:r>
                <a:r>
                  <a:rPr lang="en-US" altLang="zh-TW" i="1" baseline="0" dirty="0">
                    <a:sym typeface="Symbol" panose="05050102010706020507" pitchFamily="18" charset="2"/>
                  </a:rPr>
                  <a:t>B</a:t>
                </a:r>
                <a:r>
                  <a:rPr lang="en-US" altLang="zh-TW" baseline="0" dirty="0">
                    <a:sym typeface="Symbol" panose="05050102010706020507" pitchFamily="18" charset="2"/>
                  </a:rPr>
                  <a:t> and </a:t>
                </a:r>
                <a:r>
                  <a:rPr lang="en-US" altLang="zh-TW" i="1" baseline="0" dirty="0">
                    <a:sym typeface="Symbol" panose="05050102010706020507" pitchFamily="18" charset="2"/>
                  </a:rPr>
                  <a:t>g</a:t>
                </a:r>
                <a:r>
                  <a:rPr lang="en-US" altLang="zh-TW" baseline="0" dirty="0">
                    <a:sym typeface="Symbol" panose="05050102010706020507" pitchFamily="18" charset="2"/>
                  </a:rPr>
                  <a:t>:</a:t>
                </a:r>
                <a:r>
                  <a:rPr lang="en-US" altLang="zh-TW" i="1" baseline="0" dirty="0">
                    <a:sym typeface="Symbol" panose="05050102010706020507" pitchFamily="18" charset="2"/>
                  </a:rPr>
                  <a:t>B</a:t>
                </a:r>
                <a:r>
                  <a:rPr lang="en-US" altLang="zh-TW" baseline="0" dirty="0">
                    <a:sym typeface="Symbol" panose="05050102010706020507" pitchFamily="18" charset="2"/>
                  </a:rPr>
                  <a:t></a:t>
                </a:r>
                <a:r>
                  <a:rPr lang="en-US" altLang="zh-TW" i="1" baseline="0" dirty="0">
                    <a:sym typeface="Symbol" panose="05050102010706020507" pitchFamily="18" charset="2"/>
                  </a:rPr>
                  <a:t>C</a:t>
                </a:r>
                <a:r>
                  <a:rPr lang="en-US" altLang="zh-TW" baseline="0" dirty="0">
                    <a:sym typeface="Symbol" panose="05050102010706020507" pitchFamily="18" charset="2"/>
                  </a:rPr>
                  <a:t> given by </a:t>
                </a:r>
                <a:r>
                  <a:rPr lang="en-US" altLang="zh-TW" i="1" baseline="0" dirty="0">
                    <a:sym typeface="Symbol" panose="05050102010706020507" pitchFamily="18" charset="2"/>
                  </a:rPr>
                  <a:t>f</a:t>
                </a:r>
                <a:r>
                  <a:rPr lang="en-US" altLang="zh-TW" baseline="0" dirty="0">
                    <a:sym typeface="Symbol" panose="05050102010706020507" pitchFamily="18" charset="2"/>
                  </a:rPr>
                  <a:t> =</a:t>
                </a:r>
                <a:r>
                  <a:rPr lang="en-US" altLang="zh-TW" baseline="0" dirty="0">
                    <a:cs typeface="Times New Roman" panose="02020603050405020304" pitchFamily="18" charset="0"/>
                    <a:sym typeface="Symbol" panose="05050102010706020507" pitchFamily="18" charset="2"/>
                  </a:rPr>
                  <a:t>{(1, </a:t>
                </a:r>
                <a:r>
                  <a:rPr lang="en-US" altLang="zh-TW" i="1" baseline="0" dirty="0">
                    <a:cs typeface="Times New Roman" panose="02020603050405020304" pitchFamily="18" charset="0"/>
                    <a:sym typeface="Symbol" panose="05050102010706020507" pitchFamily="18" charset="2"/>
                  </a:rPr>
                  <a:t>a</a:t>
                </a:r>
                <a:r>
                  <a:rPr lang="en-US" altLang="zh-TW" baseline="0" dirty="0">
                    <a:cs typeface="Times New Roman" panose="02020603050405020304" pitchFamily="18" charset="0"/>
                    <a:sym typeface="Symbol" panose="05050102010706020507" pitchFamily="18" charset="2"/>
                  </a:rPr>
                  <a:t>), (2, </a:t>
                </a:r>
                <a:r>
                  <a:rPr lang="en-US" altLang="zh-TW" i="1" baseline="0" dirty="0">
                    <a:cs typeface="Times New Roman" panose="02020603050405020304" pitchFamily="18" charset="0"/>
                    <a:sym typeface="Symbol" panose="05050102010706020507" pitchFamily="18" charset="2"/>
                  </a:rPr>
                  <a:t>a</a:t>
                </a:r>
                <a:r>
                  <a:rPr lang="en-US" altLang="zh-TW" baseline="0" dirty="0">
                    <a:cs typeface="Times New Roman" panose="02020603050405020304" pitchFamily="18" charset="0"/>
                    <a:sym typeface="Symbol" panose="05050102010706020507" pitchFamily="18" charset="2"/>
                  </a:rPr>
                  <a:t>), (3, </a:t>
                </a:r>
                <a:r>
                  <a:rPr lang="en-US" altLang="zh-TW" i="1" baseline="0" dirty="0">
                    <a:cs typeface="Times New Roman" panose="02020603050405020304" pitchFamily="18" charset="0"/>
                    <a:sym typeface="Symbol" panose="05050102010706020507" pitchFamily="18" charset="2"/>
                  </a:rPr>
                  <a:t>b</a:t>
                </a:r>
                <a:r>
                  <a:rPr lang="en-US" altLang="zh-TW" baseline="0" dirty="0">
                    <a:cs typeface="Times New Roman" panose="02020603050405020304" pitchFamily="18" charset="0"/>
                    <a:sym typeface="Symbol" panose="05050102010706020507" pitchFamily="18" charset="2"/>
                  </a:rPr>
                  <a:t>), (4, </a:t>
                </a:r>
                <a:r>
                  <a:rPr lang="en-US" altLang="zh-TW" i="1" baseline="0" dirty="0">
                    <a:cs typeface="Times New Roman" panose="02020603050405020304" pitchFamily="18" charset="0"/>
                    <a:sym typeface="Symbol" panose="05050102010706020507" pitchFamily="18" charset="2"/>
                  </a:rPr>
                  <a:t>c</a:t>
                </a:r>
                <a:r>
                  <a:rPr lang="en-US" altLang="zh-TW" baseline="0" dirty="0">
                    <a:cs typeface="Times New Roman" panose="02020603050405020304" pitchFamily="18" charset="0"/>
                    <a:sym typeface="Symbol" panose="05050102010706020507" pitchFamily="18" charset="2"/>
                  </a:rPr>
                  <a:t>)} and </a:t>
                </a:r>
                <a:r>
                  <a:rPr lang="en-US" altLang="zh-TW" i="1" baseline="0" dirty="0">
                    <a:cs typeface="Times New Roman" panose="02020603050405020304" pitchFamily="18" charset="0"/>
                    <a:sym typeface="Symbol" panose="05050102010706020507" pitchFamily="18" charset="2"/>
                  </a:rPr>
                  <a:t>g</a:t>
                </a:r>
                <a:r>
                  <a:rPr lang="en-US" altLang="zh-TW" baseline="0" dirty="0">
                    <a:cs typeface="Times New Roman" panose="02020603050405020304" pitchFamily="18" charset="0"/>
                    <a:sym typeface="Symbol" panose="05050102010706020507" pitchFamily="18" charset="2"/>
                  </a:rPr>
                  <a:t>={(</a:t>
                </a:r>
                <a:r>
                  <a:rPr lang="en-US" altLang="zh-TW" i="1" baseline="0" dirty="0">
                    <a:cs typeface="Times New Roman" panose="02020603050405020304" pitchFamily="18" charset="0"/>
                    <a:sym typeface="Symbol" panose="05050102010706020507" pitchFamily="18" charset="2"/>
                  </a:rPr>
                  <a:t>a</a:t>
                </a:r>
                <a:r>
                  <a:rPr lang="en-US" altLang="zh-TW" baseline="0" dirty="0">
                    <a:cs typeface="Times New Roman" panose="02020603050405020304" pitchFamily="18" charset="0"/>
                    <a:sym typeface="Symbol" panose="05050102010706020507" pitchFamily="18" charset="2"/>
                  </a:rPr>
                  <a:t>, </a:t>
                </a:r>
                <a:r>
                  <a:rPr lang="en-US" altLang="zh-TW" i="1" baseline="0" dirty="0">
                    <a:cs typeface="Times New Roman" panose="02020603050405020304" pitchFamily="18" charset="0"/>
                    <a:sym typeface="Symbol" panose="05050102010706020507" pitchFamily="18" charset="2"/>
                  </a:rPr>
                  <a:t>x</a:t>
                </a:r>
                <a:r>
                  <a:rPr lang="en-US" altLang="zh-TW" baseline="0" dirty="0">
                    <a:cs typeface="Times New Roman" panose="02020603050405020304" pitchFamily="18" charset="0"/>
                    <a:sym typeface="Symbol" panose="05050102010706020507" pitchFamily="18" charset="2"/>
                  </a:rPr>
                  <a:t>), (</a:t>
                </a:r>
                <a:r>
                  <a:rPr lang="en-US" altLang="zh-TW" i="1" baseline="0" dirty="0">
                    <a:cs typeface="Times New Roman" panose="02020603050405020304" pitchFamily="18" charset="0"/>
                    <a:sym typeface="Symbol" panose="05050102010706020507" pitchFamily="18" charset="2"/>
                  </a:rPr>
                  <a:t>b</a:t>
                </a:r>
                <a:r>
                  <a:rPr lang="en-US" altLang="zh-TW" baseline="0" dirty="0">
                    <a:cs typeface="Times New Roman" panose="02020603050405020304" pitchFamily="18" charset="0"/>
                    <a:sym typeface="Symbol" panose="05050102010706020507" pitchFamily="18" charset="2"/>
                  </a:rPr>
                  <a:t>, </a:t>
                </a:r>
                <a:r>
                  <a:rPr lang="en-US" altLang="zh-TW" i="1" baseline="0" dirty="0">
                    <a:cs typeface="Times New Roman" panose="02020603050405020304" pitchFamily="18" charset="0"/>
                    <a:sym typeface="Symbol" panose="05050102010706020507" pitchFamily="18" charset="2"/>
                  </a:rPr>
                  <a:t>y</a:t>
                </a:r>
                <a:r>
                  <a:rPr lang="en-US" altLang="zh-TW" baseline="0" dirty="0">
                    <a:cs typeface="Times New Roman" panose="02020603050405020304" pitchFamily="18" charset="0"/>
                    <a:sym typeface="Symbol" panose="05050102010706020507" pitchFamily="18" charset="2"/>
                  </a:rPr>
                  <a:t>), (</a:t>
                </a:r>
                <a:r>
                  <a:rPr lang="en-US" altLang="zh-TW" i="1" baseline="0" dirty="0">
                    <a:cs typeface="Times New Roman" panose="02020603050405020304" pitchFamily="18" charset="0"/>
                    <a:sym typeface="Symbol" panose="05050102010706020507" pitchFamily="18" charset="2"/>
                  </a:rPr>
                  <a:t>c</a:t>
                </a:r>
                <a:r>
                  <a:rPr lang="en-US" altLang="zh-TW" baseline="0" dirty="0">
                    <a:cs typeface="Times New Roman" panose="02020603050405020304" pitchFamily="18" charset="0"/>
                    <a:sym typeface="Symbol" panose="05050102010706020507" pitchFamily="18" charset="2"/>
                  </a:rPr>
                  <a:t>, </a:t>
                </a:r>
                <a:r>
                  <a:rPr lang="en-US" altLang="zh-TW" i="1" baseline="0" dirty="0">
                    <a:cs typeface="Times New Roman" panose="02020603050405020304" pitchFamily="18" charset="0"/>
                    <a:sym typeface="Symbol" panose="05050102010706020507" pitchFamily="18" charset="2"/>
                  </a:rPr>
                  <a:t>z</a:t>
                </a:r>
                <a:r>
                  <a:rPr lang="en-US" altLang="zh-TW" baseline="0" dirty="0">
                    <a:cs typeface="Times New Roman" panose="02020603050405020304" pitchFamily="18" charset="0"/>
                    <a:sym typeface="Symbol" panose="05050102010706020507" pitchFamily="18" charset="2"/>
                  </a:rPr>
                  <a:t>)}. For each element of </a:t>
                </a:r>
                <a:r>
                  <a:rPr lang="en-US" altLang="zh-TW" i="1" baseline="0" dirty="0">
                    <a:cs typeface="Times New Roman" panose="02020603050405020304" pitchFamily="18" charset="0"/>
                    <a:sym typeface="Symbol" panose="05050102010706020507" pitchFamily="18" charset="2"/>
                  </a:rPr>
                  <a:t>A</a:t>
                </a:r>
                <a:r>
                  <a:rPr lang="en-US" altLang="zh-TW" baseline="0" dirty="0">
                    <a:cs typeface="Times New Roman" panose="02020603050405020304" pitchFamily="18" charset="0"/>
                    <a:sym typeface="Symbol" panose="05050102010706020507" pitchFamily="18" charset="2"/>
                  </a:rPr>
                  <a:t> we find:</a:t>
                </a:r>
              </a:p>
              <a:p>
                <a:pPr algn="l">
                  <a:buFontTx/>
                  <a:buChar char="•"/>
                </a:pPr>
                <a:endParaRPr lang="en-US" altLang="zh-TW" i="1" baseline="0" dirty="0">
                  <a:sym typeface="Symbol" panose="05050102010706020507" pitchFamily="18" charset="2"/>
                </a:endParaRPr>
              </a:p>
              <a:p>
                <a:endParaRPr lang="zh-TW" altLang="en-US" dirty="0"/>
              </a:p>
            </p:txBody>
          </p:sp>
        </mc:Choice>
        <mc:Fallback xmlns="">
          <p:sp>
            <p:nvSpPr>
              <p:cNvPr id="2" name="內容版面配置區 1">
                <a:extLst>
                  <a:ext uri="{FF2B5EF4-FFF2-40B4-BE49-F238E27FC236}">
                    <a16:creationId xmlns:a16="http://schemas.microsoft.com/office/drawing/2014/main" id="{3C065AF7-6A84-4D91-B5FE-C279C96A7970}"/>
                  </a:ext>
                </a:extLst>
              </p:cNvPr>
              <p:cNvSpPr>
                <a:spLocks noGrp="1" noRot="1" noChangeAspect="1" noMove="1" noResize="1" noEditPoints="1" noAdjustHandles="1" noChangeArrowheads="1" noChangeShapeType="1" noTextEdit="1"/>
              </p:cNvSpPr>
              <p:nvPr>
                <p:ph idx="1"/>
              </p:nvPr>
            </p:nvSpPr>
            <p:spPr>
              <a:blipFill>
                <a:blip r:embed="rId6"/>
                <a:stretch>
                  <a:fillRect l="-1333" t="-1341" r="-1111"/>
                </a:stretch>
              </a:blipFill>
            </p:spPr>
            <p:txBody>
              <a:bodyPr/>
              <a:lstStyle/>
              <a:p>
                <a:r>
                  <a:rPr lang="zh-TW" altLang="en-US">
                    <a:noFill/>
                  </a:rPr>
                  <a:t> </a:t>
                </a:r>
              </a:p>
            </p:txBody>
          </p:sp>
        </mc:Fallback>
      </mc:AlternateContent>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標題 1">
            <a:extLst>
              <a:ext uri="{FF2B5EF4-FFF2-40B4-BE49-F238E27FC236}">
                <a16:creationId xmlns:a16="http://schemas.microsoft.com/office/drawing/2014/main" id="{8DC5DD02-D557-483C-9C46-4B4DCD2FDF14}"/>
              </a:ext>
            </a:extLst>
          </p:cNvPr>
          <p:cNvSpPr>
            <a:spLocks noGrp="1" noChangeArrowheads="1"/>
          </p:cNvSpPr>
          <p:nvPr>
            <p:ph type="title"/>
          </p:nvPr>
        </p:nvSpPr>
        <p:spPr/>
        <p:txBody>
          <a:bodyPr/>
          <a:lstStyle/>
          <a:p>
            <a:r>
              <a:rPr lang="en-US" altLang="zh-TW" sz="3200"/>
              <a:t>Composite Function (2/4)</a:t>
            </a:r>
            <a:endParaRPr lang="zh-TW" altLang="en-US" sz="3200"/>
          </a:p>
        </p:txBody>
      </p:sp>
      <p:sp>
        <p:nvSpPr>
          <p:cNvPr id="3" name="內容版面配置區 2">
            <a:extLst>
              <a:ext uri="{FF2B5EF4-FFF2-40B4-BE49-F238E27FC236}">
                <a16:creationId xmlns:a16="http://schemas.microsoft.com/office/drawing/2014/main" id="{96659A35-B208-4727-AB94-BCE499413607}"/>
              </a:ext>
            </a:extLst>
          </p:cNvPr>
          <p:cNvSpPr>
            <a:spLocks noGrp="1"/>
          </p:cNvSpPr>
          <p:nvPr>
            <p:ph idx="1"/>
          </p:nvPr>
        </p:nvSpPr>
        <p:spPr/>
        <p:txBody>
          <a:bodyPr/>
          <a:lstStyle/>
          <a:p>
            <a:pPr>
              <a:defRPr/>
            </a:pPr>
            <a:r>
              <a:rPr lang="en-US" altLang="zh-TW" b="1" dirty="0">
                <a:sym typeface="Symbol" panose="05050102010706020507" pitchFamily="18" charset="2"/>
              </a:rPr>
              <a:t>Example 5.53 (cont.):</a:t>
            </a:r>
          </a:p>
          <a:p>
            <a:pPr>
              <a:defRPr/>
            </a:pPr>
            <a:endParaRPr lang="en-US" altLang="zh-TW" b="1" dirty="0">
              <a:sym typeface="Symbol" panose="05050102010706020507" pitchFamily="18" charset="2"/>
            </a:endParaRPr>
          </a:p>
          <a:p>
            <a:pPr>
              <a:defRPr/>
            </a:pPr>
            <a:endParaRPr lang="en-US" altLang="zh-TW" b="1" dirty="0">
              <a:sym typeface="Symbol" panose="05050102010706020507" pitchFamily="18" charset="2"/>
            </a:endParaRPr>
          </a:p>
          <a:p>
            <a:pPr>
              <a:defRPr/>
            </a:pPr>
            <a:endParaRPr lang="en-US" altLang="zh-TW" b="1" dirty="0">
              <a:sym typeface="Symbol" panose="05050102010706020507" pitchFamily="18" charset="2"/>
            </a:endParaRPr>
          </a:p>
          <a:p>
            <a:pPr marL="0" indent="0">
              <a:buFontTx/>
              <a:buNone/>
              <a:defRPr/>
            </a:pPr>
            <a:r>
              <a:rPr lang="en-US" altLang="zh-TW" dirty="0">
                <a:cs typeface="Times New Roman" panose="02020603050405020304" pitchFamily="18" charset="0"/>
                <a:sym typeface="Symbol" panose="05050102010706020507" pitchFamily="18" charset="2"/>
              </a:rPr>
              <a:t>   so</a:t>
            </a:r>
            <a:endParaRPr lang="zh-TW" altLang="en-US" dirty="0"/>
          </a:p>
        </p:txBody>
      </p:sp>
      <p:sp>
        <p:nvSpPr>
          <p:cNvPr id="4" name="投影片編號版面配置區 3">
            <a:extLst>
              <a:ext uri="{FF2B5EF4-FFF2-40B4-BE49-F238E27FC236}">
                <a16:creationId xmlns:a16="http://schemas.microsoft.com/office/drawing/2014/main" id="{D415524B-12CF-468F-85FD-DD59ABBE60DB}"/>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EDABFE38-7505-419A-BA82-A77F0D660C5F}" type="slidenum">
              <a:rPr lang="zh-TW" altLang="en-US">
                <a:ea typeface="標楷體" panose="03000509000000000000" pitchFamily="65" charset="-120"/>
              </a:rPr>
              <a:pPr/>
              <a:t>71</a:t>
            </a:fld>
            <a:endParaRPr lang="en-US" altLang="zh-TW">
              <a:ea typeface="標楷體" panose="03000509000000000000" pitchFamily="65" charset="-120"/>
            </a:endParaRPr>
          </a:p>
        </p:txBody>
      </p:sp>
      <p:graphicFrame>
        <p:nvGraphicFramePr>
          <p:cNvPr id="78853" name="Object 5">
            <a:extLst>
              <a:ext uri="{FF2B5EF4-FFF2-40B4-BE49-F238E27FC236}">
                <a16:creationId xmlns:a16="http://schemas.microsoft.com/office/drawing/2014/main" id="{0FE38347-FEB4-4976-9909-0454FC9AA3D0}"/>
              </a:ext>
            </a:extLst>
          </p:cNvPr>
          <p:cNvGraphicFramePr>
            <a:graphicFrameLocks noChangeAspect="1"/>
          </p:cNvGraphicFramePr>
          <p:nvPr/>
        </p:nvGraphicFramePr>
        <p:xfrm>
          <a:off x="803275" y="1798638"/>
          <a:ext cx="4572000" cy="457200"/>
        </p:xfrm>
        <a:graphic>
          <a:graphicData uri="http://schemas.openxmlformats.org/presentationml/2006/ole">
            <mc:AlternateContent xmlns:mc="http://schemas.openxmlformats.org/markup-compatibility/2006">
              <mc:Choice xmlns:v="urn:schemas-microsoft-com:vml" Requires="v">
                <p:oleObj name="Equation" r:id="rId2" imgW="2311400" imgH="254000" progId="Equation.3">
                  <p:embed/>
                </p:oleObj>
              </mc:Choice>
              <mc:Fallback>
                <p:oleObj name="Equation" r:id="rId2" imgW="2311400" imgH="2540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275" y="1798638"/>
                        <a:ext cx="4572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4" name="Object 6">
            <a:extLst>
              <a:ext uri="{FF2B5EF4-FFF2-40B4-BE49-F238E27FC236}">
                <a16:creationId xmlns:a16="http://schemas.microsoft.com/office/drawing/2014/main" id="{BF6498C4-4DC7-4037-B494-7D16EE1D96A6}"/>
              </a:ext>
            </a:extLst>
          </p:cNvPr>
          <p:cNvGraphicFramePr>
            <a:graphicFrameLocks noChangeAspect="1"/>
          </p:cNvGraphicFramePr>
          <p:nvPr/>
        </p:nvGraphicFramePr>
        <p:xfrm>
          <a:off x="803275" y="2528888"/>
          <a:ext cx="4572000" cy="457200"/>
        </p:xfrm>
        <a:graphic>
          <a:graphicData uri="http://schemas.openxmlformats.org/presentationml/2006/ole">
            <mc:AlternateContent xmlns:mc="http://schemas.openxmlformats.org/markup-compatibility/2006">
              <mc:Choice xmlns:v="urn:schemas-microsoft-com:vml" Requires="v">
                <p:oleObj name="Equation" r:id="rId4" imgW="2311400" imgH="254000" progId="Equation.3">
                  <p:embed/>
                </p:oleObj>
              </mc:Choice>
              <mc:Fallback>
                <p:oleObj name="Equation" r:id="rId4" imgW="2311400" imgH="2540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275" y="2528888"/>
                        <a:ext cx="4572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5" name="Object 7">
            <a:extLst>
              <a:ext uri="{FF2B5EF4-FFF2-40B4-BE49-F238E27FC236}">
                <a16:creationId xmlns:a16="http://schemas.microsoft.com/office/drawing/2014/main" id="{DA0884DB-2C3A-47FC-BAC4-2DDA92197F93}"/>
              </a:ext>
            </a:extLst>
          </p:cNvPr>
          <p:cNvGraphicFramePr>
            <a:graphicFrameLocks noChangeAspect="1"/>
          </p:cNvGraphicFramePr>
          <p:nvPr/>
        </p:nvGraphicFramePr>
        <p:xfrm>
          <a:off x="803275" y="3746500"/>
          <a:ext cx="4800600" cy="533400"/>
        </p:xfrm>
        <a:graphic>
          <a:graphicData uri="http://schemas.openxmlformats.org/presentationml/2006/ole">
            <mc:AlternateContent xmlns:mc="http://schemas.openxmlformats.org/markup-compatibility/2006">
              <mc:Choice xmlns:v="urn:schemas-microsoft-com:vml" Requires="v">
                <p:oleObj name="Equation" r:id="rId6" imgW="2489200" imgH="254000" progId="Equation.3">
                  <p:embed/>
                </p:oleObj>
              </mc:Choice>
              <mc:Fallback>
                <p:oleObj name="Equation" r:id="rId6" imgW="2489200" imgH="2540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275" y="3746500"/>
                        <a:ext cx="4800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標題 1">
            <a:extLst>
              <a:ext uri="{FF2B5EF4-FFF2-40B4-BE49-F238E27FC236}">
                <a16:creationId xmlns:a16="http://schemas.microsoft.com/office/drawing/2014/main" id="{B024DA41-EF9C-4795-B6D2-C04E5DE77158}"/>
              </a:ext>
            </a:extLst>
          </p:cNvPr>
          <p:cNvSpPr>
            <a:spLocks noGrp="1" noChangeArrowheads="1"/>
          </p:cNvSpPr>
          <p:nvPr>
            <p:ph type="title"/>
          </p:nvPr>
        </p:nvSpPr>
        <p:spPr/>
        <p:txBody>
          <a:bodyPr/>
          <a:lstStyle/>
          <a:p>
            <a:r>
              <a:rPr lang="en-US" altLang="zh-TW" sz="3200"/>
              <a:t>Composite Function (3/4)</a:t>
            </a:r>
            <a:endParaRPr lang="zh-TW" altLang="en-US" sz="3200"/>
          </a:p>
        </p:txBody>
      </p:sp>
      <p:sp>
        <p:nvSpPr>
          <p:cNvPr id="3" name="內容版面配置區 2">
            <a:extLst>
              <a:ext uri="{FF2B5EF4-FFF2-40B4-BE49-F238E27FC236}">
                <a16:creationId xmlns:a16="http://schemas.microsoft.com/office/drawing/2014/main" id="{2FE21947-E5B4-4815-B506-A842B0A1F9EA}"/>
              </a:ext>
            </a:extLst>
          </p:cNvPr>
          <p:cNvSpPr>
            <a:spLocks noGrp="1"/>
          </p:cNvSpPr>
          <p:nvPr>
            <p:ph idx="1"/>
          </p:nvPr>
        </p:nvSpPr>
        <p:spPr/>
        <p:txBody>
          <a:bodyPr/>
          <a:lstStyle/>
          <a:p>
            <a:pPr>
              <a:defRPr/>
            </a:pPr>
            <a:r>
              <a:rPr lang="en-US" altLang="zh-TW" b="1" dirty="0"/>
              <a:t>Theorem 5.6: </a:t>
            </a:r>
            <a:r>
              <a:rPr lang="en-US" altLang="zh-TW" dirty="0"/>
              <a:t>If </a:t>
            </a:r>
            <a:r>
              <a:rPr lang="en-US" altLang="zh-TW" i="1" dirty="0"/>
              <a:t>f</a:t>
            </a:r>
            <a:r>
              <a:rPr lang="en-US" altLang="zh-TW" dirty="0"/>
              <a:t> :</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 </a:t>
            </a:r>
            <a:r>
              <a:rPr lang="en-US" altLang="zh-TW" i="1" dirty="0">
                <a:sym typeface="Symbol" panose="05050102010706020507" pitchFamily="18" charset="2"/>
              </a:rPr>
              <a:t>g</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C </a:t>
            </a:r>
            <a:r>
              <a:rPr lang="en-US" altLang="zh-TW" dirty="0">
                <a:sym typeface="Symbol" panose="05050102010706020507" pitchFamily="18" charset="2"/>
              </a:rPr>
              <a:t>and </a:t>
            </a:r>
            <a:r>
              <a:rPr lang="en-US" altLang="zh-TW" i="1" dirty="0">
                <a:sym typeface="Symbol" panose="05050102010706020507" pitchFamily="18" charset="2"/>
              </a:rPr>
              <a:t>h</a:t>
            </a:r>
            <a:r>
              <a:rPr lang="en-US" altLang="zh-TW" dirty="0">
                <a:sym typeface="Symbol" panose="05050102010706020507" pitchFamily="18" charset="2"/>
              </a:rPr>
              <a:t>:</a:t>
            </a:r>
            <a:r>
              <a:rPr lang="en-US" altLang="zh-TW" i="1" dirty="0">
                <a:sym typeface="Symbol" panose="05050102010706020507" pitchFamily="18" charset="2"/>
              </a:rPr>
              <a:t>C</a:t>
            </a:r>
            <a:r>
              <a:rPr lang="en-US" altLang="zh-TW" dirty="0">
                <a:sym typeface="Symbol" panose="05050102010706020507" pitchFamily="18" charset="2"/>
              </a:rPr>
              <a:t></a:t>
            </a:r>
            <a:r>
              <a:rPr lang="en-US" altLang="zh-TW" i="1" dirty="0"/>
              <a:t>D</a:t>
            </a:r>
            <a:r>
              <a:rPr lang="en-US" altLang="zh-TW" dirty="0"/>
              <a:t>, then </a:t>
            </a:r>
          </a:p>
          <a:p>
            <a:pPr marL="0" indent="0">
              <a:buFontTx/>
              <a:buNone/>
              <a:defRPr/>
            </a:pPr>
            <a:endParaRPr lang="en-US" altLang="zh-TW" dirty="0"/>
          </a:p>
          <a:p>
            <a:pPr marL="0" indent="0">
              <a:buFontTx/>
              <a:buNone/>
              <a:defRPr/>
            </a:pPr>
            <a:r>
              <a:rPr lang="en-US" altLang="zh-TW" dirty="0"/>
              <a:t>   Proof: Since the two functions have the same  </a:t>
            </a:r>
          </a:p>
          <a:p>
            <a:pPr marL="0" indent="0">
              <a:buFontTx/>
              <a:buNone/>
              <a:defRPr/>
            </a:pPr>
            <a:r>
              <a:rPr lang="en-US" altLang="zh-TW" dirty="0"/>
              <a:t>   domain, </a:t>
            </a:r>
            <a:r>
              <a:rPr lang="en-US" altLang="zh-TW" i="1" dirty="0"/>
              <a:t>A</a:t>
            </a:r>
            <a:r>
              <a:rPr lang="en-US" altLang="zh-TW" dirty="0"/>
              <a:t>, and codomain, </a:t>
            </a:r>
            <a:r>
              <a:rPr lang="en-US" altLang="zh-TW" i="1" dirty="0"/>
              <a:t>D</a:t>
            </a:r>
            <a:r>
              <a:rPr lang="en-US" altLang="zh-TW" dirty="0"/>
              <a:t>, the result will  </a:t>
            </a:r>
          </a:p>
          <a:p>
            <a:pPr marL="0" indent="0">
              <a:buFontTx/>
              <a:buNone/>
              <a:defRPr/>
            </a:pPr>
            <a:r>
              <a:rPr lang="en-US" altLang="zh-TW" dirty="0"/>
              <a:t>   follow by showing that for every </a:t>
            </a:r>
            <a:r>
              <a:rPr lang="en-US" altLang="zh-TW" i="1" dirty="0" err="1"/>
              <a:t>x</a:t>
            </a:r>
            <a:r>
              <a:rPr lang="en-US" altLang="zh-TW" dirty="0" err="1">
                <a:sym typeface="Symbol" panose="05050102010706020507" pitchFamily="18" charset="2"/>
              </a:rPr>
              <a:t></a:t>
            </a:r>
            <a:r>
              <a:rPr lang="en-US" altLang="zh-TW" i="1" dirty="0" err="1">
                <a:sym typeface="Symbol" panose="05050102010706020507" pitchFamily="18" charset="2"/>
              </a:rPr>
              <a:t>A</a:t>
            </a:r>
            <a:r>
              <a:rPr lang="en-US" altLang="zh-TW" dirty="0">
                <a:sym typeface="Symbol" panose="05050102010706020507" pitchFamily="18" charset="2"/>
              </a:rPr>
              <a:t>,</a:t>
            </a:r>
          </a:p>
          <a:p>
            <a:pPr marL="0" indent="0">
              <a:buFontTx/>
              <a:buNone/>
              <a:defRPr/>
            </a:pPr>
            <a:endParaRPr lang="en-US" altLang="zh-TW" dirty="0">
              <a:sym typeface="Symbol" panose="05050102010706020507" pitchFamily="18" charset="2"/>
            </a:endParaRPr>
          </a:p>
          <a:p>
            <a:pPr marL="0" indent="0">
              <a:buFontTx/>
              <a:buNone/>
              <a:defRPr/>
            </a:pPr>
            <a:r>
              <a:rPr lang="en-US" altLang="zh-TW" dirty="0">
                <a:sym typeface="Symbol" panose="05050102010706020507" pitchFamily="18" charset="2"/>
              </a:rPr>
              <a:t>   (See the diagram shown in Fig.5.8.)</a:t>
            </a:r>
          </a:p>
          <a:p>
            <a:pPr marL="0" indent="0">
              <a:buFontTx/>
              <a:buNone/>
              <a:defRPr/>
            </a:pPr>
            <a:endParaRPr lang="en-US" altLang="zh-TW" dirty="0">
              <a:sym typeface="Symbol" panose="05050102010706020507" pitchFamily="18" charset="2"/>
            </a:endParaRPr>
          </a:p>
          <a:p>
            <a:pPr marL="0" indent="0">
              <a:buFontTx/>
              <a:buNone/>
              <a:defRPr/>
            </a:pPr>
            <a:r>
              <a:rPr lang="en-US" altLang="zh-TW" dirty="0">
                <a:sym typeface="Symbol" panose="05050102010706020507" pitchFamily="18" charset="2"/>
              </a:rPr>
              <a:t>   Using the definition of the composite function, we  </a:t>
            </a:r>
          </a:p>
          <a:p>
            <a:pPr marL="0" indent="0">
              <a:buFontTx/>
              <a:buNone/>
              <a:defRPr/>
            </a:pPr>
            <a:r>
              <a:rPr lang="en-US" altLang="zh-TW" dirty="0">
                <a:sym typeface="Symbol" panose="05050102010706020507" pitchFamily="18" charset="2"/>
              </a:rPr>
              <a:t>   find that  </a:t>
            </a:r>
            <a:endParaRPr lang="en-US" altLang="zh-TW" i="1" dirty="0"/>
          </a:p>
          <a:p>
            <a:pPr marL="0" indent="0">
              <a:buFontTx/>
              <a:buNone/>
              <a:defRPr/>
            </a:pPr>
            <a:endParaRPr lang="en-US" altLang="zh-TW" dirty="0">
              <a:sym typeface="Symbol" panose="05050102010706020507" pitchFamily="18" charset="2"/>
            </a:endParaRPr>
          </a:p>
          <a:p>
            <a:pPr>
              <a:defRPr/>
            </a:pPr>
            <a:endParaRPr lang="zh-TW" altLang="en-US" dirty="0"/>
          </a:p>
        </p:txBody>
      </p:sp>
      <p:sp>
        <p:nvSpPr>
          <p:cNvPr id="4" name="投影片編號版面配置區 3">
            <a:extLst>
              <a:ext uri="{FF2B5EF4-FFF2-40B4-BE49-F238E27FC236}">
                <a16:creationId xmlns:a16="http://schemas.microsoft.com/office/drawing/2014/main" id="{188F6294-EB80-4693-84C7-3272BFF76F05}"/>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D6C0E58-21C5-4C13-B30E-266A190475FA}" type="slidenum">
              <a:rPr lang="zh-TW" altLang="en-US">
                <a:ea typeface="標楷體" panose="03000509000000000000" pitchFamily="65" charset="-120"/>
              </a:rPr>
              <a:pPr/>
              <a:t>72</a:t>
            </a:fld>
            <a:endParaRPr lang="en-US" altLang="zh-TW">
              <a:ea typeface="標楷體" panose="03000509000000000000" pitchFamily="65" charset="-120"/>
            </a:endParaRPr>
          </a:p>
        </p:txBody>
      </p:sp>
      <p:graphicFrame>
        <p:nvGraphicFramePr>
          <p:cNvPr id="79877" name="Object 4">
            <a:extLst>
              <a:ext uri="{FF2B5EF4-FFF2-40B4-BE49-F238E27FC236}">
                <a16:creationId xmlns:a16="http://schemas.microsoft.com/office/drawing/2014/main" id="{F2537715-2716-4E9A-8E25-E8E14A4C4A95}"/>
              </a:ext>
            </a:extLst>
          </p:cNvPr>
          <p:cNvGraphicFramePr>
            <a:graphicFrameLocks noChangeAspect="1"/>
          </p:cNvGraphicFramePr>
          <p:nvPr/>
        </p:nvGraphicFramePr>
        <p:xfrm>
          <a:off x="1692275" y="1628775"/>
          <a:ext cx="3505200" cy="481013"/>
        </p:xfrm>
        <a:graphic>
          <a:graphicData uri="http://schemas.openxmlformats.org/presentationml/2006/ole">
            <mc:AlternateContent xmlns:mc="http://schemas.openxmlformats.org/markup-compatibility/2006">
              <mc:Choice xmlns:v="urn:schemas-microsoft-com:vml" Requires="v">
                <p:oleObj name="Equation" r:id="rId2" imgW="1726451" imgH="253890" progId="Equation.3">
                  <p:embed/>
                </p:oleObj>
              </mc:Choice>
              <mc:Fallback>
                <p:oleObj name="Equation" r:id="rId2" imgW="1726451" imgH="25389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628775"/>
                        <a:ext cx="35052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8" name="Object 7">
            <a:extLst>
              <a:ext uri="{FF2B5EF4-FFF2-40B4-BE49-F238E27FC236}">
                <a16:creationId xmlns:a16="http://schemas.microsoft.com/office/drawing/2014/main" id="{AE77532B-0A6C-40CD-87B9-21AF238B0F8C}"/>
              </a:ext>
            </a:extLst>
          </p:cNvPr>
          <p:cNvGraphicFramePr>
            <a:graphicFrameLocks noChangeAspect="1"/>
          </p:cNvGraphicFramePr>
          <p:nvPr/>
        </p:nvGraphicFramePr>
        <p:xfrm>
          <a:off x="827088" y="4149725"/>
          <a:ext cx="4648200" cy="481013"/>
        </p:xfrm>
        <a:graphic>
          <a:graphicData uri="http://schemas.openxmlformats.org/presentationml/2006/ole">
            <mc:AlternateContent xmlns:mc="http://schemas.openxmlformats.org/markup-compatibility/2006">
              <mc:Choice xmlns:v="urn:schemas-microsoft-com:vml" Requires="v">
                <p:oleObj name="Equation" r:id="rId4" imgW="2413000" imgH="254000" progId="Equation.3">
                  <p:embed/>
                </p:oleObj>
              </mc:Choice>
              <mc:Fallback>
                <p:oleObj name="Equation" r:id="rId4" imgW="2413000" imgH="2540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4149725"/>
                        <a:ext cx="46482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9" name="Object 8">
            <a:extLst>
              <a:ext uri="{FF2B5EF4-FFF2-40B4-BE49-F238E27FC236}">
                <a16:creationId xmlns:a16="http://schemas.microsoft.com/office/drawing/2014/main" id="{37E12F3C-73FC-4529-88E3-E35DFEB2C6B6}"/>
              </a:ext>
            </a:extLst>
          </p:cNvPr>
          <p:cNvGraphicFramePr>
            <a:graphicFrameLocks noChangeAspect="1"/>
          </p:cNvGraphicFramePr>
          <p:nvPr/>
        </p:nvGraphicFramePr>
        <p:xfrm>
          <a:off x="2124075" y="6188075"/>
          <a:ext cx="6388100" cy="481013"/>
        </p:xfrm>
        <a:graphic>
          <a:graphicData uri="http://schemas.openxmlformats.org/presentationml/2006/ole">
            <mc:AlternateContent xmlns:mc="http://schemas.openxmlformats.org/markup-compatibility/2006">
              <mc:Choice xmlns:v="urn:schemas-microsoft-com:vml" Requires="v">
                <p:oleObj name="Equation" r:id="rId6" imgW="3276600" imgH="254000" progId="Equation.3">
                  <p:embed/>
                </p:oleObj>
              </mc:Choice>
              <mc:Fallback>
                <p:oleObj name="Equation" r:id="rId6" imgW="3276600" imgH="2540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6188075"/>
                        <a:ext cx="63881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標題 1">
            <a:extLst>
              <a:ext uri="{FF2B5EF4-FFF2-40B4-BE49-F238E27FC236}">
                <a16:creationId xmlns:a16="http://schemas.microsoft.com/office/drawing/2014/main" id="{80270FBC-F796-4A14-9520-208F63C968B8}"/>
              </a:ext>
            </a:extLst>
          </p:cNvPr>
          <p:cNvSpPr>
            <a:spLocks noGrp="1" noChangeArrowheads="1"/>
          </p:cNvSpPr>
          <p:nvPr>
            <p:ph type="title"/>
          </p:nvPr>
        </p:nvSpPr>
        <p:spPr/>
        <p:txBody>
          <a:bodyPr/>
          <a:lstStyle/>
          <a:p>
            <a:r>
              <a:rPr lang="en-US" altLang="zh-TW" sz="3200"/>
              <a:t>Composite Function (4/4)</a:t>
            </a:r>
            <a:endParaRPr lang="zh-TW" altLang="en-US" sz="3200"/>
          </a:p>
        </p:txBody>
      </p:sp>
      <p:sp>
        <p:nvSpPr>
          <p:cNvPr id="3" name="內容版面配置區 2">
            <a:extLst>
              <a:ext uri="{FF2B5EF4-FFF2-40B4-BE49-F238E27FC236}">
                <a16:creationId xmlns:a16="http://schemas.microsoft.com/office/drawing/2014/main" id="{45550DCC-5F9B-4A23-A652-71A7237DD1F5}"/>
              </a:ext>
            </a:extLst>
          </p:cNvPr>
          <p:cNvSpPr>
            <a:spLocks noGrp="1"/>
          </p:cNvSpPr>
          <p:nvPr>
            <p:ph idx="1"/>
          </p:nvPr>
        </p:nvSpPr>
        <p:spPr/>
        <p:txBody>
          <a:bodyPr/>
          <a:lstStyle/>
          <a:p>
            <a:pPr>
              <a:defRPr/>
            </a:pPr>
            <a:r>
              <a:rPr lang="en-US" altLang="zh-TW" b="1" dirty="0"/>
              <a:t>Theorem 5.6 (cont.):</a:t>
            </a:r>
          </a:p>
          <a:p>
            <a:pPr marL="0" indent="0">
              <a:buFontTx/>
              <a:buNone/>
              <a:defRPr/>
            </a:pPr>
            <a:r>
              <a:rPr lang="en-US" altLang="zh-TW" dirty="0"/>
              <a:t>   Consequently, the composition of functions is an </a:t>
            </a:r>
          </a:p>
          <a:p>
            <a:pPr marL="0" indent="0">
              <a:buFontTx/>
              <a:buNone/>
              <a:defRPr/>
            </a:pPr>
            <a:r>
              <a:rPr lang="en-US" altLang="zh-TW" dirty="0"/>
              <a:t>   associate operation.</a:t>
            </a:r>
          </a:p>
          <a:p>
            <a:pPr marL="0" indent="0">
              <a:buFontTx/>
              <a:buNone/>
              <a:defRPr/>
            </a:pPr>
            <a:endParaRPr lang="en-US" altLang="zh-TW" dirty="0"/>
          </a:p>
          <a:p>
            <a:pPr marL="0" indent="0">
              <a:buFontTx/>
              <a:buNone/>
              <a:defRPr/>
            </a:pPr>
            <a:endParaRPr lang="en-US" altLang="zh-TW" dirty="0"/>
          </a:p>
          <a:p>
            <a:pPr marL="0" indent="0">
              <a:buFontTx/>
              <a:buNone/>
              <a:defRPr/>
            </a:pPr>
            <a:endParaRPr lang="en-US" altLang="zh-TW" dirty="0"/>
          </a:p>
          <a:p>
            <a:pPr marL="0" indent="0">
              <a:buFontTx/>
              <a:buNone/>
              <a:defRPr/>
            </a:pPr>
            <a:endParaRPr lang="en-US" altLang="zh-TW" dirty="0"/>
          </a:p>
          <a:p>
            <a:pPr marL="0" indent="0">
              <a:buFontTx/>
              <a:buNone/>
              <a:defRPr/>
            </a:pPr>
            <a:endParaRPr lang="en-US" altLang="zh-TW" dirty="0"/>
          </a:p>
          <a:p>
            <a:pPr marL="0" indent="0">
              <a:buFontTx/>
              <a:buNone/>
              <a:defRPr/>
            </a:pPr>
            <a:endParaRPr lang="en-US" altLang="zh-TW" dirty="0"/>
          </a:p>
          <a:p>
            <a:pPr marL="0" indent="0">
              <a:buFontTx/>
              <a:buNone/>
              <a:defRPr/>
            </a:pPr>
            <a:r>
              <a:rPr lang="en-US" altLang="zh-TW" b="1" dirty="0"/>
              <a:t>Figure 5.8</a:t>
            </a:r>
          </a:p>
          <a:p>
            <a:pPr marL="0" indent="0">
              <a:buFontTx/>
              <a:buNone/>
              <a:defRPr/>
            </a:pPr>
            <a:endParaRPr lang="en-US" altLang="zh-TW" dirty="0"/>
          </a:p>
          <a:p>
            <a:pPr marL="0" indent="0">
              <a:buFontTx/>
              <a:buNone/>
              <a:defRPr/>
            </a:pPr>
            <a:endParaRPr lang="zh-TW" altLang="en-US" dirty="0"/>
          </a:p>
        </p:txBody>
      </p:sp>
      <p:sp>
        <p:nvSpPr>
          <p:cNvPr id="4" name="投影片編號版面配置區 3">
            <a:extLst>
              <a:ext uri="{FF2B5EF4-FFF2-40B4-BE49-F238E27FC236}">
                <a16:creationId xmlns:a16="http://schemas.microsoft.com/office/drawing/2014/main" id="{4A13282A-6604-4DAC-AD96-CDD544522D52}"/>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2FD625D-B70C-400A-BD14-45DED84327E3}" type="slidenum">
              <a:rPr lang="zh-TW" altLang="en-US">
                <a:ea typeface="標楷體" panose="03000509000000000000" pitchFamily="65" charset="-120"/>
              </a:rPr>
              <a:pPr/>
              <a:t>73</a:t>
            </a:fld>
            <a:endParaRPr lang="en-US" altLang="zh-TW">
              <a:ea typeface="標楷體" panose="03000509000000000000" pitchFamily="65" charset="-120"/>
            </a:endParaRPr>
          </a:p>
        </p:txBody>
      </p:sp>
      <p:graphicFrame>
        <p:nvGraphicFramePr>
          <p:cNvPr id="80901" name="Object 3">
            <a:extLst>
              <a:ext uri="{FF2B5EF4-FFF2-40B4-BE49-F238E27FC236}">
                <a16:creationId xmlns:a16="http://schemas.microsoft.com/office/drawing/2014/main" id="{1091BC6A-5B8D-48D1-B46D-9AA0C85FF827}"/>
              </a:ext>
            </a:extLst>
          </p:cNvPr>
          <p:cNvGraphicFramePr>
            <a:graphicFrameLocks noChangeAspect="1"/>
          </p:cNvGraphicFramePr>
          <p:nvPr/>
        </p:nvGraphicFramePr>
        <p:xfrm>
          <a:off x="6432550" y="5670550"/>
          <a:ext cx="1509713" cy="481013"/>
        </p:xfrm>
        <a:graphic>
          <a:graphicData uri="http://schemas.openxmlformats.org/presentationml/2006/ole">
            <mc:AlternateContent xmlns:mc="http://schemas.openxmlformats.org/markup-compatibility/2006">
              <mc:Choice xmlns:v="urn:schemas-microsoft-com:vml" Requires="v">
                <p:oleObj name="Equation" r:id="rId2" imgW="774364" imgH="253890" progId="Equation.3">
                  <p:embed/>
                </p:oleObj>
              </mc:Choice>
              <mc:Fallback>
                <p:oleObj name="Equation" r:id="rId2" imgW="774364" imgH="25389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2550" y="5670550"/>
                        <a:ext cx="1509713"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2" name="Oval 4">
            <a:extLst>
              <a:ext uri="{FF2B5EF4-FFF2-40B4-BE49-F238E27FC236}">
                <a16:creationId xmlns:a16="http://schemas.microsoft.com/office/drawing/2014/main" id="{3A36F888-2183-42CC-937E-5BD12B050D11}"/>
              </a:ext>
            </a:extLst>
          </p:cNvPr>
          <p:cNvSpPr>
            <a:spLocks noChangeArrowheads="1"/>
          </p:cNvSpPr>
          <p:nvPr/>
        </p:nvSpPr>
        <p:spPr bwMode="auto">
          <a:xfrm>
            <a:off x="1403350" y="3689350"/>
            <a:ext cx="1066800" cy="1752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endParaRPr lang="zh-TW" altLang="en-US"/>
          </a:p>
        </p:txBody>
      </p:sp>
      <p:sp>
        <p:nvSpPr>
          <p:cNvPr id="80903" name="Oval 5">
            <a:extLst>
              <a:ext uri="{FF2B5EF4-FFF2-40B4-BE49-F238E27FC236}">
                <a16:creationId xmlns:a16="http://schemas.microsoft.com/office/drawing/2014/main" id="{1FCB6F6E-8101-4F53-93A7-234745F2CEAE}"/>
              </a:ext>
            </a:extLst>
          </p:cNvPr>
          <p:cNvSpPr>
            <a:spLocks noChangeArrowheads="1"/>
          </p:cNvSpPr>
          <p:nvPr/>
        </p:nvSpPr>
        <p:spPr bwMode="auto">
          <a:xfrm>
            <a:off x="5137150" y="3689350"/>
            <a:ext cx="1066800" cy="1752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endParaRPr lang="zh-TW" altLang="en-US"/>
          </a:p>
        </p:txBody>
      </p:sp>
      <p:sp>
        <p:nvSpPr>
          <p:cNvPr id="80904" name="Oval 6">
            <a:extLst>
              <a:ext uri="{FF2B5EF4-FFF2-40B4-BE49-F238E27FC236}">
                <a16:creationId xmlns:a16="http://schemas.microsoft.com/office/drawing/2014/main" id="{81F771A8-ADBC-4BCB-8601-E2EDC5DB0871}"/>
              </a:ext>
            </a:extLst>
          </p:cNvPr>
          <p:cNvSpPr>
            <a:spLocks noChangeArrowheads="1"/>
          </p:cNvSpPr>
          <p:nvPr/>
        </p:nvSpPr>
        <p:spPr bwMode="auto">
          <a:xfrm>
            <a:off x="7194550" y="3689350"/>
            <a:ext cx="1066800" cy="1752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endParaRPr lang="zh-TW" altLang="en-US"/>
          </a:p>
        </p:txBody>
      </p:sp>
      <p:sp>
        <p:nvSpPr>
          <p:cNvPr id="80905" name="Oval 7">
            <a:extLst>
              <a:ext uri="{FF2B5EF4-FFF2-40B4-BE49-F238E27FC236}">
                <a16:creationId xmlns:a16="http://schemas.microsoft.com/office/drawing/2014/main" id="{957DF638-7DDA-47BF-B839-CE2225445151}"/>
              </a:ext>
            </a:extLst>
          </p:cNvPr>
          <p:cNvSpPr>
            <a:spLocks noChangeArrowheads="1"/>
          </p:cNvSpPr>
          <p:nvPr/>
        </p:nvSpPr>
        <p:spPr bwMode="auto">
          <a:xfrm>
            <a:off x="3232150" y="3689350"/>
            <a:ext cx="1066800" cy="1752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endParaRPr lang="zh-TW" altLang="en-US"/>
          </a:p>
        </p:txBody>
      </p:sp>
      <p:sp>
        <p:nvSpPr>
          <p:cNvPr id="80906" name="Text Box 8">
            <a:extLst>
              <a:ext uri="{FF2B5EF4-FFF2-40B4-BE49-F238E27FC236}">
                <a16:creationId xmlns:a16="http://schemas.microsoft.com/office/drawing/2014/main" id="{46EEFF29-81CA-4E47-8844-E4895738A8B5}"/>
              </a:ext>
            </a:extLst>
          </p:cNvPr>
          <p:cNvSpPr txBox="1">
            <a:spLocks noChangeArrowheads="1"/>
          </p:cNvSpPr>
          <p:nvPr/>
        </p:nvSpPr>
        <p:spPr bwMode="auto">
          <a:xfrm>
            <a:off x="1768475" y="4213225"/>
            <a:ext cx="401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i="1"/>
              <a:t>A</a:t>
            </a:r>
          </a:p>
        </p:txBody>
      </p:sp>
      <p:sp>
        <p:nvSpPr>
          <p:cNvPr id="80907" name="Text Box 10">
            <a:extLst>
              <a:ext uri="{FF2B5EF4-FFF2-40B4-BE49-F238E27FC236}">
                <a16:creationId xmlns:a16="http://schemas.microsoft.com/office/drawing/2014/main" id="{EBB19EA5-558A-4C8E-81A9-5012D423354A}"/>
              </a:ext>
            </a:extLst>
          </p:cNvPr>
          <p:cNvSpPr txBox="1">
            <a:spLocks noChangeArrowheads="1"/>
          </p:cNvSpPr>
          <p:nvPr/>
        </p:nvSpPr>
        <p:spPr bwMode="auto">
          <a:xfrm>
            <a:off x="3613150" y="4222750"/>
            <a:ext cx="401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i="1"/>
              <a:t>B</a:t>
            </a:r>
          </a:p>
        </p:txBody>
      </p:sp>
      <p:sp>
        <p:nvSpPr>
          <p:cNvPr id="80908" name="Text Box 11">
            <a:extLst>
              <a:ext uri="{FF2B5EF4-FFF2-40B4-BE49-F238E27FC236}">
                <a16:creationId xmlns:a16="http://schemas.microsoft.com/office/drawing/2014/main" id="{DA8DECF8-9470-4D24-B56B-E92EF1D44CBF}"/>
              </a:ext>
            </a:extLst>
          </p:cNvPr>
          <p:cNvSpPr txBox="1">
            <a:spLocks noChangeArrowheads="1"/>
          </p:cNvSpPr>
          <p:nvPr/>
        </p:nvSpPr>
        <p:spPr bwMode="auto">
          <a:xfrm>
            <a:off x="5441950" y="4222750"/>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i="1"/>
              <a:t>C</a:t>
            </a:r>
          </a:p>
        </p:txBody>
      </p:sp>
      <p:sp>
        <p:nvSpPr>
          <p:cNvPr id="80909" name="Text Box 12">
            <a:extLst>
              <a:ext uri="{FF2B5EF4-FFF2-40B4-BE49-F238E27FC236}">
                <a16:creationId xmlns:a16="http://schemas.microsoft.com/office/drawing/2014/main" id="{72CB86E7-78CB-4CDE-BFAC-32757BB1FC91}"/>
              </a:ext>
            </a:extLst>
          </p:cNvPr>
          <p:cNvSpPr txBox="1">
            <a:spLocks noChangeArrowheads="1"/>
          </p:cNvSpPr>
          <p:nvPr/>
        </p:nvSpPr>
        <p:spPr bwMode="auto">
          <a:xfrm>
            <a:off x="7499350" y="4298950"/>
            <a:ext cx="530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i="1"/>
              <a:t>D </a:t>
            </a:r>
          </a:p>
        </p:txBody>
      </p:sp>
      <p:sp>
        <p:nvSpPr>
          <p:cNvPr id="80910" name="Freeform 17">
            <a:extLst>
              <a:ext uri="{FF2B5EF4-FFF2-40B4-BE49-F238E27FC236}">
                <a16:creationId xmlns:a16="http://schemas.microsoft.com/office/drawing/2014/main" id="{1FE7940C-7505-427A-9DAC-4F1700D7C72C}"/>
              </a:ext>
            </a:extLst>
          </p:cNvPr>
          <p:cNvSpPr>
            <a:spLocks/>
          </p:cNvSpPr>
          <p:nvPr/>
        </p:nvSpPr>
        <p:spPr bwMode="auto">
          <a:xfrm>
            <a:off x="2165350" y="4222750"/>
            <a:ext cx="1314450" cy="171450"/>
          </a:xfrm>
          <a:custGeom>
            <a:avLst/>
            <a:gdLst>
              <a:gd name="T0" fmla="*/ 0 w 828"/>
              <a:gd name="T1" fmla="*/ 171450 h 108"/>
              <a:gd name="T2" fmla="*/ 38100 w 828"/>
              <a:gd name="T3" fmla="*/ 114300 h 108"/>
              <a:gd name="T4" fmla="*/ 628650 w 828"/>
              <a:gd name="T5" fmla="*/ 0 h 108"/>
              <a:gd name="T6" fmla="*/ 1009650 w 828"/>
              <a:gd name="T7" fmla="*/ 19050 h 108"/>
              <a:gd name="T8" fmla="*/ 1314450 w 828"/>
              <a:gd name="T9" fmla="*/ 11430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108">
                <a:moveTo>
                  <a:pt x="0" y="108"/>
                </a:moveTo>
                <a:cubicBezTo>
                  <a:pt x="8" y="96"/>
                  <a:pt x="12" y="80"/>
                  <a:pt x="24" y="72"/>
                </a:cubicBezTo>
                <a:cubicBezTo>
                  <a:pt x="115" y="15"/>
                  <a:pt x="305" y="6"/>
                  <a:pt x="396" y="0"/>
                </a:cubicBezTo>
                <a:cubicBezTo>
                  <a:pt x="476" y="4"/>
                  <a:pt x="556" y="4"/>
                  <a:pt x="636" y="12"/>
                </a:cubicBezTo>
                <a:cubicBezTo>
                  <a:pt x="639" y="12"/>
                  <a:pt x="828" y="35"/>
                  <a:pt x="828" y="7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0911" name="Freeform 18">
            <a:extLst>
              <a:ext uri="{FF2B5EF4-FFF2-40B4-BE49-F238E27FC236}">
                <a16:creationId xmlns:a16="http://schemas.microsoft.com/office/drawing/2014/main" id="{89C6D573-59C5-4A55-B6B6-D1D02C0AA7AF}"/>
              </a:ext>
            </a:extLst>
          </p:cNvPr>
          <p:cNvSpPr>
            <a:spLocks/>
          </p:cNvSpPr>
          <p:nvPr/>
        </p:nvSpPr>
        <p:spPr bwMode="auto">
          <a:xfrm>
            <a:off x="4146550" y="4298950"/>
            <a:ext cx="1314450" cy="171450"/>
          </a:xfrm>
          <a:custGeom>
            <a:avLst/>
            <a:gdLst>
              <a:gd name="T0" fmla="*/ 0 w 828"/>
              <a:gd name="T1" fmla="*/ 171450 h 108"/>
              <a:gd name="T2" fmla="*/ 38100 w 828"/>
              <a:gd name="T3" fmla="*/ 114300 h 108"/>
              <a:gd name="T4" fmla="*/ 628650 w 828"/>
              <a:gd name="T5" fmla="*/ 0 h 108"/>
              <a:gd name="T6" fmla="*/ 1009650 w 828"/>
              <a:gd name="T7" fmla="*/ 19050 h 108"/>
              <a:gd name="T8" fmla="*/ 1314450 w 828"/>
              <a:gd name="T9" fmla="*/ 11430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108">
                <a:moveTo>
                  <a:pt x="0" y="108"/>
                </a:moveTo>
                <a:cubicBezTo>
                  <a:pt x="8" y="96"/>
                  <a:pt x="12" y="80"/>
                  <a:pt x="24" y="72"/>
                </a:cubicBezTo>
                <a:cubicBezTo>
                  <a:pt x="115" y="15"/>
                  <a:pt x="305" y="6"/>
                  <a:pt x="396" y="0"/>
                </a:cubicBezTo>
                <a:cubicBezTo>
                  <a:pt x="476" y="4"/>
                  <a:pt x="556" y="4"/>
                  <a:pt x="636" y="12"/>
                </a:cubicBezTo>
                <a:cubicBezTo>
                  <a:pt x="639" y="12"/>
                  <a:pt x="828" y="35"/>
                  <a:pt x="828" y="7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0912" name="Freeform 19">
            <a:extLst>
              <a:ext uri="{FF2B5EF4-FFF2-40B4-BE49-F238E27FC236}">
                <a16:creationId xmlns:a16="http://schemas.microsoft.com/office/drawing/2014/main" id="{C1B9F90E-21B9-4DCA-B065-A470728DD4A3}"/>
              </a:ext>
            </a:extLst>
          </p:cNvPr>
          <p:cNvSpPr>
            <a:spLocks/>
          </p:cNvSpPr>
          <p:nvPr/>
        </p:nvSpPr>
        <p:spPr bwMode="auto">
          <a:xfrm>
            <a:off x="6051550" y="4298950"/>
            <a:ext cx="1314450" cy="171450"/>
          </a:xfrm>
          <a:custGeom>
            <a:avLst/>
            <a:gdLst>
              <a:gd name="T0" fmla="*/ 0 w 828"/>
              <a:gd name="T1" fmla="*/ 171450 h 108"/>
              <a:gd name="T2" fmla="*/ 38100 w 828"/>
              <a:gd name="T3" fmla="*/ 114300 h 108"/>
              <a:gd name="T4" fmla="*/ 628650 w 828"/>
              <a:gd name="T5" fmla="*/ 0 h 108"/>
              <a:gd name="T6" fmla="*/ 1009650 w 828"/>
              <a:gd name="T7" fmla="*/ 19050 h 108"/>
              <a:gd name="T8" fmla="*/ 1314450 w 828"/>
              <a:gd name="T9" fmla="*/ 11430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108">
                <a:moveTo>
                  <a:pt x="0" y="108"/>
                </a:moveTo>
                <a:cubicBezTo>
                  <a:pt x="8" y="96"/>
                  <a:pt x="12" y="80"/>
                  <a:pt x="24" y="72"/>
                </a:cubicBezTo>
                <a:cubicBezTo>
                  <a:pt x="115" y="15"/>
                  <a:pt x="305" y="6"/>
                  <a:pt x="396" y="0"/>
                </a:cubicBezTo>
                <a:cubicBezTo>
                  <a:pt x="476" y="4"/>
                  <a:pt x="556" y="4"/>
                  <a:pt x="636" y="12"/>
                </a:cubicBezTo>
                <a:cubicBezTo>
                  <a:pt x="639" y="12"/>
                  <a:pt x="828" y="35"/>
                  <a:pt x="828" y="7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aphicFrame>
        <p:nvGraphicFramePr>
          <p:cNvPr id="80913" name="Object 35">
            <a:extLst>
              <a:ext uri="{FF2B5EF4-FFF2-40B4-BE49-F238E27FC236}">
                <a16:creationId xmlns:a16="http://schemas.microsoft.com/office/drawing/2014/main" id="{749674E1-7A88-41C4-A9F0-9674E62AF7E9}"/>
              </a:ext>
            </a:extLst>
          </p:cNvPr>
          <p:cNvGraphicFramePr>
            <a:graphicFrameLocks noChangeAspect="1"/>
          </p:cNvGraphicFramePr>
          <p:nvPr/>
        </p:nvGraphicFramePr>
        <p:xfrm>
          <a:off x="2127250" y="2771775"/>
          <a:ext cx="1295400" cy="481013"/>
        </p:xfrm>
        <a:graphic>
          <a:graphicData uri="http://schemas.openxmlformats.org/presentationml/2006/ole">
            <mc:AlternateContent xmlns:mc="http://schemas.openxmlformats.org/markup-compatibility/2006">
              <mc:Choice xmlns:v="urn:schemas-microsoft-com:vml" Requires="v">
                <p:oleObj name="Equation" r:id="rId4" imgW="774364" imgH="253890" progId="Equation.3">
                  <p:embed/>
                </p:oleObj>
              </mc:Choice>
              <mc:Fallback>
                <p:oleObj name="Equation" r:id="rId4" imgW="774364" imgH="253890" progId="Equation.3">
                  <p:embed/>
                  <p:pic>
                    <p:nvPicPr>
                      <p:cNvPr id="0" name="Object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0" y="2771775"/>
                        <a:ext cx="12954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4" name="Object 36">
            <a:extLst>
              <a:ext uri="{FF2B5EF4-FFF2-40B4-BE49-F238E27FC236}">
                <a16:creationId xmlns:a16="http://schemas.microsoft.com/office/drawing/2014/main" id="{0B2E0FB8-B9E5-44A2-9496-37B31BDC8A2F}"/>
              </a:ext>
            </a:extLst>
          </p:cNvPr>
          <p:cNvGraphicFramePr>
            <a:graphicFrameLocks noChangeAspect="1"/>
          </p:cNvGraphicFramePr>
          <p:nvPr/>
        </p:nvGraphicFramePr>
        <p:xfrm>
          <a:off x="4603750" y="3232150"/>
          <a:ext cx="657225" cy="457200"/>
        </p:xfrm>
        <a:graphic>
          <a:graphicData uri="http://schemas.openxmlformats.org/presentationml/2006/ole">
            <mc:AlternateContent xmlns:mc="http://schemas.openxmlformats.org/markup-compatibility/2006">
              <mc:Choice xmlns:v="urn:schemas-microsoft-com:vml" Requires="v">
                <p:oleObj name="Equation" r:id="rId6" imgW="393529" imgH="241195" progId="Equation.3">
                  <p:embed/>
                </p:oleObj>
              </mc:Choice>
              <mc:Fallback>
                <p:oleObj name="Equation" r:id="rId6" imgW="393529" imgH="241195" progId="Equation.3">
                  <p:embed/>
                  <p:pic>
                    <p:nvPicPr>
                      <p:cNvPr id="0"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3750" y="3232150"/>
                        <a:ext cx="6572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5" name="Object 37">
            <a:extLst>
              <a:ext uri="{FF2B5EF4-FFF2-40B4-BE49-F238E27FC236}">
                <a16:creationId xmlns:a16="http://schemas.microsoft.com/office/drawing/2014/main" id="{4D68F72D-5206-4523-80CB-297F4750FBA1}"/>
              </a:ext>
            </a:extLst>
          </p:cNvPr>
          <p:cNvGraphicFramePr>
            <a:graphicFrameLocks noChangeAspect="1"/>
          </p:cNvGraphicFramePr>
          <p:nvPr/>
        </p:nvGraphicFramePr>
        <p:xfrm>
          <a:off x="2470150" y="4984750"/>
          <a:ext cx="841375" cy="457200"/>
        </p:xfrm>
        <a:graphic>
          <a:graphicData uri="http://schemas.openxmlformats.org/presentationml/2006/ole">
            <mc:AlternateContent xmlns:mc="http://schemas.openxmlformats.org/markup-compatibility/2006">
              <mc:Choice xmlns:v="urn:schemas-microsoft-com:vml" Requires="v">
                <p:oleObj name="Equation" r:id="rId8" imgW="431613" imgH="241195" progId="Equation.3">
                  <p:embed/>
                </p:oleObj>
              </mc:Choice>
              <mc:Fallback>
                <p:oleObj name="Equation" r:id="rId8" imgW="431613" imgH="241195" progId="Equation.3">
                  <p:embed/>
                  <p:pic>
                    <p:nvPicPr>
                      <p:cNvPr id="0" name="Object 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0150" y="4984750"/>
                        <a:ext cx="8413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16" name="Text Box 57">
            <a:extLst>
              <a:ext uri="{FF2B5EF4-FFF2-40B4-BE49-F238E27FC236}">
                <a16:creationId xmlns:a16="http://schemas.microsoft.com/office/drawing/2014/main" id="{CBF516F2-80E5-40EB-9054-87DDFC9FCF0A}"/>
              </a:ext>
            </a:extLst>
          </p:cNvPr>
          <p:cNvSpPr txBox="1">
            <a:spLocks noChangeArrowheads="1"/>
          </p:cNvSpPr>
          <p:nvPr/>
        </p:nvSpPr>
        <p:spPr bwMode="auto">
          <a:xfrm>
            <a:off x="2774950" y="3689350"/>
            <a:ext cx="371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i="1"/>
              <a:t>f </a:t>
            </a:r>
          </a:p>
        </p:txBody>
      </p:sp>
      <p:sp>
        <p:nvSpPr>
          <p:cNvPr id="80917" name="Text Box 58">
            <a:extLst>
              <a:ext uri="{FF2B5EF4-FFF2-40B4-BE49-F238E27FC236}">
                <a16:creationId xmlns:a16="http://schemas.microsoft.com/office/drawing/2014/main" id="{A8AC1313-4E30-4F30-9CE3-EF54A76B5E52}"/>
              </a:ext>
            </a:extLst>
          </p:cNvPr>
          <p:cNvSpPr txBox="1">
            <a:spLocks noChangeArrowheads="1"/>
          </p:cNvSpPr>
          <p:nvPr/>
        </p:nvSpPr>
        <p:spPr bwMode="auto">
          <a:xfrm>
            <a:off x="4527550" y="3689350"/>
            <a:ext cx="450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i="1"/>
              <a:t> g</a:t>
            </a:r>
          </a:p>
        </p:txBody>
      </p:sp>
      <p:sp>
        <p:nvSpPr>
          <p:cNvPr id="80918" name="Text Box 59">
            <a:extLst>
              <a:ext uri="{FF2B5EF4-FFF2-40B4-BE49-F238E27FC236}">
                <a16:creationId xmlns:a16="http://schemas.microsoft.com/office/drawing/2014/main" id="{EAC6859F-F7DE-4A97-A297-31906438D501}"/>
              </a:ext>
            </a:extLst>
          </p:cNvPr>
          <p:cNvSpPr txBox="1">
            <a:spLocks noChangeArrowheads="1"/>
          </p:cNvSpPr>
          <p:nvPr/>
        </p:nvSpPr>
        <p:spPr bwMode="auto">
          <a:xfrm>
            <a:off x="6508750" y="3765550"/>
            <a:ext cx="450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i="1"/>
              <a:t> h</a:t>
            </a:r>
          </a:p>
        </p:txBody>
      </p:sp>
      <p:sp>
        <p:nvSpPr>
          <p:cNvPr id="80919" name="Freeform 64">
            <a:extLst>
              <a:ext uri="{FF2B5EF4-FFF2-40B4-BE49-F238E27FC236}">
                <a16:creationId xmlns:a16="http://schemas.microsoft.com/office/drawing/2014/main" id="{C59A8E82-E5C6-4350-8ADB-38281A16B3AB}"/>
              </a:ext>
            </a:extLst>
          </p:cNvPr>
          <p:cNvSpPr>
            <a:spLocks/>
          </p:cNvSpPr>
          <p:nvPr/>
        </p:nvSpPr>
        <p:spPr bwMode="auto">
          <a:xfrm>
            <a:off x="2051050" y="3022600"/>
            <a:ext cx="5753100" cy="1047750"/>
          </a:xfrm>
          <a:custGeom>
            <a:avLst/>
            <a:gdLst>
              <a:gd name="T0" fmla="*/ 0 w 3576"/>
              <a:gd name="T1" fmla="*/ 1047750 h 624"/>
              <a:gd name="T2" fmla="*/ 347503 w 3576"/>
              <a:gd name="T3" fmla="*/ 644769 h 624"/>
              <a:gd name="T4" fmla="*/ 424726 w 3576"/>
              <a:gd name="T5" fmla="*/ 604471 h 624"/>
              <a:gd name="T6" fmla="*/ 482643 w 3576"/>
              <a:gd name="T7" fmla="*/ 544024 h 624"/>
              <a:gd name="T8" fmla="*/ 540560 w 3576"/>
              <a:gd name="T9" fmla="*/ 523875 h 624"/>
              <a:gd name="T10" fmla="*/ 849451 w 3576"/>
              <a:gd name="T11" fmla="*/ 362683 h 624"/>
              <a:gd name="T12" fmla="*/ 907368 w 3576"/>
              <a:gd name="T13" fmla="*/ 322385 h 624"/>
              <a:gd name="T14" fmla="*/ 1061814 w 3576"/>
              <a:gd name="T15" fmla="*/ 282087 h 624"/>
              <a:gd name="T16" fmla="*/ 1139037 w 3576"/>
              <a:gd name="T17" fmla="*/ 241788 h 624"/>
              <a:gd name="T18" fmla="*/ 1293482 w 3576"/>
              <a:gd name="T19" fmla="*/ 201490 h 624"/>
              <a:gd name="T20" fmla="*/ 2142933 w 3576"/>
              <a:gd name="T21" fmla="*/ 20149 h 624"/>
              <a:gd name="T22" fmla="*/ 2915161 w 3576"/>
              <a:gd name="T23" fmla="*/ 0 h 624"/>
              <a:gd name="T24" fmla="*/ 3996281 w 3576"/>
              <a:gd name="T25" fmla="*/ 80596 h 624"/>
              <a:gd name="T26" fmla="*/ 4633369 w 3576"/>
              <a:gd name="T27" fmla="*/ 261938 h 624"/>
              <a:gd name="T28" fmla="*/ 5212540 w 3576"/>
              <a:gd name="T29" fmla="*/ 483577 h 624"/>
              <a:gd name="T30" fmla="*/ 5386292 w 3576"/>
              <a:gd name="T31" fmla="*/ 564173 h 624"/>
              <a:gd name="T32" fmla="*/ 5502126 w 3576"/>
              <a:gd name="T33" fmla="*/ 644769 h 624"/>
              <a:gd name="T34" fmla="*/ 5598654 w 3576"/>
              <a:gd name="T35" fmla="*/ 725365 h 624"/>
              <a:gd name="T36" fmla="*/ 5714489 w 3576"/>
              <a:gd name="T37" fmla="*/ 846260 h 624"/>
              <a:gd name="T38" fmla="*/ 5753100 w 3576"/>
              <a:gd name="T39" fmla="*/ 906707 h 6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576" h="624">
                <a:moveTo>
                  <a:pt x="0" y="624"/>
                </a:moveTo>
                <a:cubicBezTo>
                  <a:pt x="28" y="513"/>
                  <a:pt x="122" y="443"/>
                  <a:pt x="216" y="384"/>
                </a:cubicBezTo>
                <a:cubicBezTo>
                  <a:pt x="231" y="375"/>
                  <a:pt x="249" y="370"/>
                  <a:pt x="264" y="360"/>
                </a:cubicBezTo>
                <a:cubicBezTo>
                  <a:pt x="278" y="350"/>
                  <a:pt x="286" y="333"/>
                  <a:pt x="300" y="324"/>
                </a:cubicBezTo>
                <a:cubicBezTo>
                  <a:pt x="311" y="317"/>
                  <a:pt x="325" y="318"/>
                  <a:pt x="336" y="312"/>
                </a:cubicBezTo>
                <a:cubicBezTo>
                  <a:pt x="403" y="278"/>
                  <a:pt x="456" y="240"/>
                  <a:pt x="528" y="216"/>
                </a:cubicBezTo>
                <a:cubicBezTo>
                  <a:pt x="542" y="211"/>
                  <a:pt x="550" y="197"/>
                  <a:pt x="564" y="192"/>
                </a:cubicBezTo>
                <a:cubicBezTo>
                  <a:pt x="595" y="181"/>
                  <a:pt x="628" y="176"/>
                  <a:pt x="660" y="168"/>
                </a:cubicBezTo>
                <a:cubicBezTo>
                  <a:pt x="677" y="164"/>
                  <a:pt x="691" y="150"/>
                  <a:pt x="708" y="144"/>
                </a:cubicBezTo>
                <a:cubicBezTo>
                  <a:pt x="739" y="134"/>
                  <a:pt x="804" y="120"/>
                  <a:pt x="804" y="120"/>
                </a:cubicBezTo>
                <a:cubicBezTo>
                  <a:pt x="950" y="22"/>
                  <a:pt x="1167" y="18"/>
                  <a:pt x="1332" y="12"/>
                </a:cubicBezTo>
                <a:cubicBezTo>
                  <a:pt x="1492" y="6"/>
                  <a:pt x="1652" y="4"/>
                  <a:pt x="1812" y="0"/>
                </a:cubicBezTo>
                <a:cubicBezTo>
                  <a:pt x="2035" y="7"/>
                  <a:pt x="2263" y="8"/>
                  <a:pt x="2484" y="48"/>
                </a:cubicBezTo>
                <a:cubicBezTo>
                  <a:pt x="2616" y="72"/>
                  <a:pt x="2751" y="117"/>
                  <a:pt x="2880" y="156"/>
                </a:cubicBezTo>
                <a:cubicBezTo>
                  <a:pt x="3002" y="193"/>
                  <a:pt x="3127" y="232"/>
                  <a:pt x="3240" y="288"/>
                </a:cubicBezTo>
                <a:cubicBezTo>
                  <a:pt x="3275" y="305"/>
                  <a:pt x="3314" y="317"/>
                  <a:pt x="3348" y="336"/>
                </a:cubicBezTo>
                <a:cubicBezTo>
                  <a:pt x="3373" y="350"/>
                  <a:pt x="3420" y="384"/>
                  <a:pt x="3420" y="384"/>
                </a:cubicBezTo>
                <a:cubicBezTo>
                  <a:pt x="3486" y="483"/>
                  <a:pt x="3400" y="370"/>
                  <a:pt x="3480" y="432"/>
                </a:cubicBezTo>
                <a:cubicBezTo>
                  <a:pt x="3507" y="453"/>
                  <a:pt x="3528" y="480"/>
                  <a:pt x="3552" y="504"/>
                </a:cubicBezTo>
                <a:cubicBezTo>
                  <a:pt x="3562" y="514"/>
                  <a:pt x="3576" y="540"/>
                  <a:pt x="3576" y="54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0920" name="Freeform 75">
            <a:extLst>
              <a:ext uri="{FF2B5EF4-FFF2-40B4-BE49-F238E27FC236}">
                <a16:creationId xmlns:a16="http://schemas.microsoft.com/office/drawing/2014/main" id="{002E9BC5-42A7-4B75-8CEC-BF3BCE914246}"/>
              </a:ext>
            </a:extLst>
          </p:cNvPr>
          <p:cNvSpPr>
            <a:spLocks/>
          </p:cNvSpPr>
          <p:nvPr/>
        </p:nvSpPr>
        <p:spPr bwMode="auto">
          <a:xfrm>
            <a:off x="2038350" y="5105400"/>
            <a:ext cx="3517900" cy="565150"/>
          </a:xfrm>
          <a:custGeom>
            <a:avLst/>
            <a:gdLst>
              <a:gd name="T0" fmla="*/ 69850 w 2216"/>
              <a:gd name="T1" fmla="*/ 88900 h 356"/>
              <a:gd name="T2" fmla="*/ 222250 w 2216"/>
              <a:gd name="T3" fmla="*/ 222250 h 356"/>
              <a:gd name="T4" fmla="*/ 279400 w 2216"/>
              <a:gd name="T5" fmla="*/ 279400 h 356"/>
              <a:gd name="T6" fmla="*/ 336550 w 2216"/>
              <a:gd name="T7" fmla="*/ 298450 h 356"/>
              <a:gd name="T8" fmla="*/ 450850 w 2216"/>
              <a:gd name="T9" fmla="*/ 374650 h 356"/>
              <a:gd name="T10" fmla="*/ 622300 w 2216"/>
              <a:gd name="T11" fmla="*/ 431800 h 356"/>
              <a:gd name="T12" fmla="*/ 850900 w 2216"/>
              <a:gd name="T13" fmla="*/ 508000 h 356"/>
              <a:gd name="T14" fmla="*/ 1327150 w 2216"/>
              <a:gd name="T15" fmla="*/ 565150 h 356"/>
              <a:gd name="T16" fmla="*/ 2508250 w 2216"/>
              <a:gd name="T17" fmla="*/ 508000 h 356"/>
              <a:gd name="T18" fmla="*/ 2698750 w 2216"/>
              <a:gd name="T19" fmla="*/ 469900 h 356"/>
              <a:gd name="T20" fmla="*/ 2870200 w 2216"/>
              <a:gd name="T21" fmla="*/ 412750 h 356"/>
              <a:gd name="T22" fmla="*/ 3194050 w 2216"/>
              <a:gd name="T23" fmla="*/ 279400 h 356"/>
              <a:gd name="T24" fmla="*/ 3479800 w 2216"/>
              <a:gd name="T25" fmla="*/ 107950 h 356"/>
              <a:gd name="T26" fmla="*/ 3517900 w 2216"/>
              <a:gd name="T27" fmla="*/ 50800 h 3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216" h="356">
                <a:moveTo>
                  <a:pt x="44" y="56"/>
                </a:moveTo>
                <a:cubicBezTo>
                  <a:pt x="112" y="158"/>
                  <a:pt x="0" y="0"/>
                  <a:pt x="140" y="140"/>
                </a:cubicBezTo>
                <a:cubicBezTo>
                  <a:pt x="152" y="152"/>
                  <a:pt x="162" y="167"/>
                  <a:pt x="176" y="176"/>
                </a:cubicBezTo>
                <a:cubicBezTo>
                  <a:pt x="187" y="183"/>
                  <a:pt x="201" y="182"/>
                  <a:pt x="212" y="188"/>
                </a:cubicBezTo>
                <a:cubicBezTo>
                  <a:pt x="237" y="202"/>
                  <a:pt x="260" y="220"/>
                  <a:pt x="284" y="236"/>
                </a:cubicBezTo>
                <a:cubicBezTo>
                  <a:pt x="284" y="236"/>
                  <a:pt x="374" y="266"/>
                  <a:pt x="392" y="272"/>
                </a:cubicBezTo>
                <a:cubicBezTo>
                  <a:pt x="436" y="287"/>
                  <a:pt x="490" y="315"/>
                  <a:pt x="536" y="320"/>
                </a:cubicBezTo>
                <a:cubicBezTo>
                  <a:pt x="636" y="331"/>
                  <a:pt x="735" y="346"/>
                  <a:pt x="836" y="356"/>
                </a:cubicBezTo>
                <a:cubicBezTo>
                  <a:pt x="1113" y="350"/>
                  <a:pt x="1322" y="341"/>
                  <a:pt x="1580" y="320"/>
                </a:cubicBezTo>
                <a:cubicBezTo>
                  <a:pt x="1620" y="312"/>
                  <a:pt x="1664" y="314"/>
                  <a:pt x="1700" y="296"/>
                </a:cubicBezTo>
                <a:cubicBezTo>
                  <a:pt x="1766" y="263"/>
                  <a:pt x="1730" y="276"/>
                  <a:pt x="1808" y="260"/>
                </a:cubicBezTo>
                <a:cubicBezTo>
                  <a:pt x="1873" y="227"/>
                  <a:pt x="1941" y="194"/>
                  <a:pt x="2012" y="176"/>
                </a:cubicBezTo>
                <a:cubicBezTo>
                  <a:pt x="2070" y="137"/>
                  <a:pt x="2125" y="90"/>
                  <a:pt x="2192" y="68"/>
                </a:cubicBezTo>
                <a:cubicBezTo>
                  <a:pt x="2200" y="56"/>
                  <a:pt x="2216" y="32"/>
                  <a:pt x="2216" y="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0921" name="Freeform 76">
            <a:extLst>
              <a:ext uri="{FF2B5EF4-FFF2-40B4-BE49-F238E27FC236}">
                <a16:creationId xmlns:a16="http://schemas.microsoft.com/office/drawing/2014/main" id="{65D41D46-9BD3-4175-85FF-482BD5A3CE28}"/>
              </a:ext>
            </a:extLst>
          </p:cNvPr>
          <p:cNvSpPr>
            <a:spLocks/>
          </p:cNvSpPr>
          <p:nvPr/>
        </p:nvSpPr>
        <p:spPr bwMode="auto">
          <a:xfrm>
            <a:off x="1898650" y="5095875"/>
            <a:ext cx="5657850" cy="917575"/>
          </a:xfrm>
          <a:custGeom>
            <a:avLst/>
            <a:gdLst>
              <a:gd name="T0" fmla="*/ 0 w 3564"/>
              <a:gd name="T1" fmla="*/ 212725 h 578"/>
              <a:gd name="T2" fmla="*/ 285750 w 3564"/>
              <a:gd name="T3" fmla="*/ 536575 h 578"/>
              <a:gd name="T4" fmla="*/ 1447800 w 3564"/>
              <a:gd name="T5" fmla="*/ 879475 h 578"/>
              <a:gd name="T6" fmla="*/ 1790700 w 3564"/>
              <a:gd name="T7" fmla="*/ 917575 h 578"/>
              <a:gd name="T8" fmla="*/ 3028950 w 3564"/>
              <a:gd name="T9" fmla="*/ 898525 h 578"/>
              <a:gd name="T10" fmla="*/ 3829050 w 3564"/>
              <a:gd name="T11" fmla="*/ 765175 h 578"/>
              <a:gd name="T12" fmla="*/ 4076700 w 3564"/>
              <a:gd name="T13" fmla="*/ 688975 h 578"/>
              <a:gd name="T14" fmla="*/ 4286250 w 3564"/>
              <a:gd name="T15" fmla="*/ 612775 h 578"/>
              <a:gd name="T16" fmla="*/ 4533900 w 3564"/>
              <a:gd name="T17" fmla="*/ 517525 h 578"/>
              <a:gd name="T18" fmla="*/ 4610100 w 3564"/>
              <a:gd name="T19" fmla="*/ 479425 h 578"/>
              <a:gd name="T20" fmla="*/ 4667250 w 3564"/>
              <a:gd name="T21" fmla="*/ 441325 h 578"/>
              <a:gd name="T22" fmla="*/ 4743450 w 3564"/>
              <a:gd name="T23" fmla="*/ 422275 h 578"/>
              <a:gd name="T24" fmla="*/ 4819650 w 3564"/>
              <a:gd name="T25" fmla="*/ 384175 h 578"/>
              <a:gd name="T26" fmla="*/ 4876800 w 3564"/>
              <a:gd name="T27" fmla="*/ 346075 h 578"/>
              <a:gd name="T28" fmla="*/ 4953000 w 3564"/>
              <a:gd name="T29" fmla="*/ 327025 h 578"/>
              <a:gd name="T30" fmla="*/ 5219700 w 3564"/>
              <a:gd name="T31" fmla="*/ 212725 h 578"/>
              <a:gd name="T32" fmla="*/ 5295900 w 3564"/>
              <a:gd name="T33" fmla="*/ 174625 h 578"/>
              <a:gd name="T34" fmla="*/ 5353050 w 3564"/>
              <a:gd name="T35" fmla="*/ 136525 h 578"/>
              <a:gd name="T36" fmla="*/ 5524500 w 3564"/>
              <a:gd name="T37" fmla="*/ 79375 h 578"/>
              <a:gd name="T38" fmla="*/ 5657850 w 3564"/>
              <a:gd name="T39" fmla="*/ 3175 h 57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564" h="578">
                <a:moveTo>
                  <a:pt x="0" y="134"/>
                </a:moveTo>
                <a:cubicBezTo>
                  <a:pt x="29" y="222"/>
                  <a:pt x="105" y="288"/>
                  <a:pt x="180" y="338"/>
                </a:cubicBezTo>
                <a:cubicBezTo>
                  <a:pt x="396" y="482"/>
                  <a:pt x="658" y="522"/>
                  <a:pt x="912" y="554"/>
                </a:cubicBezTo>
                <a:cubicBezTo>
                  <a:pt x="1048" y="571"/>
                  <a:pt x="976" y="563"/>
                  <a:pt x="1128" y="578"/>
                </a:cubicBezTo>
                <a:cubicBezTo>
                  <a:pt x="1388" y="574"/>
                  <a:pt x="1648" y="576"/>
                  <a:pt x="1908" y="566"/>
                </a:cubicBezTo>
                <a:cubicBezTo>
                  <a:pt x="2071" y="560"/>
                  <a:pt x="2253" y="522"/>
                  <a:pt x="2412" y="482"/>
                </a:cubicBezTo>
                <a:cubicBezTo>
                  <a:pt x="2466" y="469"/>
                  <a:pt x="2513" y="445"/>
                  <a:pt x="2568" y="434"/>
                </a:cubicBezTo>
                <a:cubicBezTo>
                  <a:pt x="2614" y="404"/>
                  <a:pt x="2645" y="397"/>
                  <a:pt x="2700" y="386"/>
                </a:cubicBezTo>
                <a:cubicBezTo>
                  <a:pt x="2752" y="360"/>
                  <a:pt x="2803" y="346"/>
                  <a:pt x="2856" y="326"/>
                </a:cubicBezTo>
                <a:cubicBezTo>
                  <a:pt x="2873" y="320"/>
                  <a:pt x="2888" y="311"/>
                  <a:pt x="2904" y="302"/>
                </a:cubicBezTo>
                <a:cubicBezTo>
                  <a:pt x="2917" y="295"/>
                  <a:pt x="2927" y="284"/>
                  <a:pt x="2940" y="278"/>
                </a:cubicBezTo>
                <a:cubicBezTo>
                  <a:pt x="2955" y="272"/>
                  <a:pt x="2973" y="272"/>
                  <a:pt x="2988" y="266"/>
                </a:cubicBezTo>
                <a:cubicBezTo>
                  <a:pt x="3005" y="260"/>
                  <a:pt x="3020" y="251"/>
                  <a:pt x="3036" y="242"/>
                </a:cubicBezTo>
                <a:cubicBezTo>
                  <a:pt x="3049" y="235"/>
                  <a:pt x="3059" y="224"/>
                  <a:pt x="3072" y="218"/>
                </a:cubicBezTo>
                <a:cubicBezTo>
                  <a:pt x="3087" y="212"/>
                  <a:pt x="3105" y="212"/>
                  <a:pt x="3120" y="206"/>
                </a:cubicBezTo>
                <a:cubicBezTo>
                  <a:pt x="3176" y="185"/>
                  <a:pt x="3233" y="158"/>
                  <a:pt x="3288" y="134"/>
                </a:cubicBezTo>
                <a:cubicBezTo>
                  <a:pt x="3304" y="127"/>
                  <a:pt x="3320" y="119"/>
                  <a:pt x="3336" y="110"/>
                </a:cubicBezTo>
                <a:cubicBezTo>
                  <a:pt x="3349" y="103"/>
                  <a:pt x="3359" y="92"/>
                  <a:pt x="3372" y="86"/>
                </a:cubicBezTo>
                <a:cubicBezTo>
                  <a:pt x="3407" y="71"/>
                  <a:pt x="3448" y="71"/>
                  <a:pt x="3480" y="50"/>
                </a:cubicBezTo>
                <a:cubicBezTo>
                  <a:pt x="3555" y="0"/>
                  <a:pt x="3523" y="2"/>
                  <a:pt x="3564" y="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0922" name="Freeform 78">
            <a:extLst>
              <a:ext uri="{FF2B5EF4-FFF2-40B4-BE49-F238E27FC236}">
                <a16:creationId xmlns:a16="http://schemas.microsoft.com/office/drawing/2014/main" id="{C26908E9-6D18-4068-9CCC-29BD3D88F159}"/>
              </a:ext>
            </a:extLst>
          </p:cNvPr>
          <p:cNvSpPr>
            <a:spLocks/>
          </p:cNvSpPr>
          <p:nvPr/>
        </p:nvSpPr>
        <p:spPr bwMode="auto">
          <a:xfrm>
            <a:off x="3937000" y="3584575"/>
            <a:ext cx="3619500" cy="638175"/>
          </a:xfrm>
          <a:custGeom>
            <a:avLst/>
            <a:gdLst>
              <a:gd name="T0" fmla="*/ 0 w 2280"/>
              <a:gd name="T1" fmla="*/ 638175 h 402"/>
              <a:gd name="T2" fmla="*/ 495300 w 2280"/>
              <a:gd name="T3" fmla="*/ 276225 h 402"/>
              <a:gd name="T4" fmla="*/ 1695450 w 2280"/>
              <a:gd name="T5" fmla="*/ 9525 h 402"/>
              <a:gd name="T6" fmla="*/ 3048000 w 2280"/>
              <a:gd name="T7" fmla="*/ 142875 h 402"/>
              <a:gd name="T8" fmla="*/ 3448050 w 2280"/>
              <a:gd name="T9" fmla="*/ 314325 h 402"/>
              <a:gd name="T10" fmla="*/ 3562350 w 2280"/>
              <a:gd name="T11" fmla="*/ 371475 h 402"/>
              <a:gd name="T12" fmla="*/ 3619500 w 2280"/>
              <a:gd name="T13" fmla="*/ 390525 h 40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80" h="402">
                <a:moveTo>
                  <a:pt x="0" y="402"/>
                </a:moveTo>
                <a:cubicBezTo>
                  <a:pt x="44" y="271"/>
                  <a:pt x="190" y="211"/>
                  <a:pt x="312" y="174"/>
                </a:cubicBezTo>
                <a:cubicBezTo>
                  <a:pt x="567" y="98"/>
                  <a:pt x="801" y="28"/>
                  <a:pt x="1068" y="6"/>
                </a:cubicBezTo>
                <a:cubicBezTo>
                  <a:pt x="1346" y="13"/>
                  <a:pt x="1649" y="0"/>
                  <a:pt x="1920" y="90"/>
                </a:cubicBezTo>
                <a:cubicBezTo>
                  <a:pt x="2010" y="120"/>
                  <a:pt x="2088" y="156"/>
                  <a:pt x="2172" y="198"/>
                </a:cubicBezTo>
                <a:cubicBezTo>
                  <a:pt x="2196" y="210"/>
                  <a:pt x="2220" y="222"/>
                  <a:pt x="2244" y="234"/>
                </a:cubicBezTo>
                <a:cubicBezTo>
                  <a:pt x="2255" y="240"/>
                  <a:pt x="2280" y="246"/>
                  <a:pt x="2280" y="246"/>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標題 1">
            <a:extLst>
              <a:ext uri="{FF2B5EF4-FFF2-40B4-BE49-F238E27FC236}">
                <a16:creationId xmlns:a16="http://schemas.microsoft.com/office/drawing/2014/main" id="{129FD3F2-203E-48CF-9CB6-DC5E3956CD0D}"/>
              </a:ext>
            </a:extLst>
          </p:cNvPr>
          <p:cNvSpPr>
            <a:spLocks noGrp="1" noChangeArrowheads="1"/>
          </p:cNvSpPr>
          <p:nvPr>
            <p:ph type="title"/>
          </p:nvPr>
        </p:nvSpPr>
        <p:spPr/>
        <p:txBody>
          <a:bodyPr/>
          <a:lstStyle/>
          <a:p>
            <a:r>
              <a:rPr lang="en-US" altLang="zh-TW" sz="3200"/>
              <a:t>Invertible (1/5)</a:t>
            </a:r>
            <a:endParaRPr lang="zh-TW" altLang="en-US" sz="3200"/>
          </a:p>
        </p:txBody>
      </p:sp>
      <p:sp>
        <p:nvSpPr>
          <p:cNvPr id="3" name="內容版面配置區 2">
            <a:extLst>
              <a:ext uri="{FF2B5EF4-FFF2-40B4-BE49-F238E27FC236}">
                <a16:creationId xmlns:a16="http://schemas.microsoft.com/office/drawing/2014/main" id="{75662F1F-4F9F-44C7-8C4B-9C9A5101FCC8}"/>
              </a:ext>
            </a:extLst>
          </p:cNvPr>
          <p:cNvSpPr>
            <a:spLocks noGrp="1"/>
          </p:cNvSpPr>
          <p:nvPr>
            <p:ph idx="1"/>
          </p:nvPr>
        </p:nvSpPr>
        <p:spPr>
          <a:xfrm>
            <a:off x="457200" y="1125538"/>
            <a:ext cx="8507413" cy="2951162"/>
          </a:xfrm>
        </p:spPr>
        <p:txBody>
          <a:bodyPr/>
          <a:lstStyle/>
          <a:p>
            <a:pPr>
              <a:defRPr/>
            </a:pPr>
            <a:r>
              <a:rPr lang="en-US" altLang="zh-TW" b="1" dirty="0"/>
              <a:t>Definition</a:t>
            </a:r>
            <a:r>
              <a:rPr lang="zh-TW" altLang="en-US" b="1" dirty="0"/>
              <a:t> </a:t>
            </a:r>
            <a:r>
              <a:rPr lang="en-US" altLang="zh-TW" b="1" dirty="0"/>
              <a:t>5.21: </a:t>
            </a:r>
            <a:r>
              <a:rPr lang="en-US" altLang="zh-TW" dirty="0"/>
              <a:t>If </a:t>
            </a:r>
            <a:r>
              <a:rPr lang="en-US" altLang="zh-TW" i="1" dirty="0"/>
              <a:t>f</a:t>
            </a:r>
            <a:r>
              <a:rPr lang="en-US" altLang="zh-TW" dirty="0"/>
              <a:t> :</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 then </a:t>
            </a:r>
            <a:r>
              <a:rPr lang="en-US" altLang="zh-TW" i="1" dirty="0">
                <a:sym typeface="Symbol" panose="05050102010706020507" pitchFamily="18" charset="2"/>
              </a:rPr>
              <a:t>f </a:t>
            </a:r>
            <a:r>
              <a:rPr lang="en-US" altLang="zh-TW" dirty="0">
                <a:sym typeface="Symbol" panose="05050102010706020507" pitchFamily="18" charset="2"/>
              </a:rPr>
              <a:t> is said to be </a:t>
            </a:r>
            <a:r>
              <a:rPr lang="en-US" altLang="zh-TW" i="1" dirty="0">
                <a:solidFill>
                  <a:srgbClr val="0000FF"/>
                </a:solidFill>
                <a:sym typeface="Symbol" panose="05050102010706020507" pitchFamily="18" charset="2"/>
              </a:rPr>
              <a:t>invertible</a:t>
            </a:r>
            <a:r>
              <a:rPr lang="en-US" altLang="zh-TW" dirty="0">
                <a:sym typeface="Symbol" panose="05050102010706020507" pitchFamily="18" charset="2"/>
              </a:rPr>
              <a:t> if there is a function </a:t>
            </a:r>
            <a:r>
              <a:rPr lang="en-US" altLang="zh-TW" i="1" dirty="0">
                <a:sym typeface="Symbol" panose="05050102010706020507" pitchFamily="18" charset="2"/>
              </a:rPr>
              <a:t>g</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such that</a:t>
            </a:r>
          </a:p>
          <a:p>
            <a:pPr>
              <a:defRPr/>
            </a:pPr>
            <a:endParaRPr lang="en-US" altLang="zh-TW" dirty="0">
              <a:sym typeface="Symbol" panose="05050102010706020507" pitchFamily="18" charset="2"/>
            </a:endParaRPr>
          </a:p>
          <a:p>
            <a:pPr>
              <a:defRPr/>
            </a:pPr>
            <a:endParaRPr lang="en-US" altLang="zh-TW" dirty="0">
              <a:sym typeface="Symbol" panose="05050102010706020507" pitchFamily="18" charset="2"/>
            </a:endParaRPr>
          </a:p>
          <a:p>
            <a:pPr>
              <a:defRPr/>
            </a:pPr>
            <a:r>
              <a:rPr lang="en-US" altLang="zh-TW" b="1" dirty="0">
                <a:sym typeface="Symbol" panose="05050102010706020507" pitchFamily="18" charset="2"/>
              </a:rPr>
              <a:t>Example 5.58:</a:t>
            </a:r>
            <a:r>
              <a:rPr lang="en-US" altLang="zh-TW" dirty="0">
                <a:sym typeface="Symbol" panose="05050102010706020507" pitchFamily="18" charset="2"/>
              </a:rPr>
              <a:t> Let </a:t>
            </a:r>
            <a:r>
              <a:rPr lang="en-US" altLang="zh-TW" i="1" dirty="0">
                <a:sym typeface="Symbol" panose="05050102010706020507" pitchFamily="18" charset="2"/>
              </a:rPr>
              <a:t>f </a:t>
            </a:r>
            <a:r>
              <a:rPr lang="en-US" altLang="zh-TW" dirty="0">
                <a:sym typeface="Symbol" panose="05050102010706020507" pitchFamily="18" charset="2"/>
              </a:rPr>
              <a:t>, </a:t>
            </a:r>
            <a:r>
              <a:rPr lang="en-US" altLang="zh-TW" i="1" dirty="0">
                <a:sym typeface="Symbol" panose="05050102010706020507" pitchFamily="18" charset="2"/>
              </a:rPr>
              <a:t>g</a:t>
            </a:r>
            <a:r>
              <a:rPr lang="en-US" altLang="zh-TW" dirty="0">
                <a:sym typeface="Symbol" panose="05050102010706020507" pitchFamily="18" charset="2"/>
              </a:rPr>
              <a:t>:</a:t>
            </a:r>
            <a:r>
              <a:rPr lang="en-US" altLang="zh-TW" b="1" dirty="0">
                <a:sym typeface="Symbol" panose="05050102010706020507" pitchFamily="18" charset="2"/>
              </a:rPr>
              <a:t>RR</a:t>
            </a:r>
            <a:r>
              <a:rPr lang="en-US" altLang="zh-TW" dirty="0">
                <a:sym typeface="Symbol" panose="05050102010706020507" pitchFamily="18" charset="2"/>
              </a:rPr>
              <a:t> be defined by </a:t>
            </a:r>
            <a:r>
              <a:rPr lang="en-US" altLang="zh-TW" i="1" dirty="0">
                <a:sym typeface="Symbol" panose="05050102010706020507" pitchFamily="18" charset="2"/>
              </a:rPr>
              <a:t>f</a:t>
            </a:r>
            <a:r>
              <a:rPr lang="en-US" altLang="zh-TW" dirty="0">
                <a:sym typeface="Symbol" panose="05050102010706020507" pitchFamily="18" charset="2"/>
              </a:rPr>
              <a:t>(</a:t>
            </a:r>
            <a:r>
              <a:rPr lang="en-US" altLang="zh-TW" i="1" dirty="0">
                <a:sym typeface="Symbol" panose="05050102010706020507" pitchFamily="18" charset="2"/>
              </a:rPr>
              <a:t>x</a:t>
            </a:r>
            <a:r>
              <a:rPr lang="en-US" altLang="zh-TW" dirty="0">
                <a:sym typeface="Symbol" panose="05050102010706020507" pitchFamily="18" charset="2"/>
              </a:rPr>
              <a:t>)=2</a:t>
            </a:r>
            <a:r>
              <a:rPr lang="en-US" altLang="zh-TW" i="1" dirty="0">
                <a:sym typeface="Symbol" panose="05050102010706020507" pitchFamily="18" charset="2"/>
              </a:rPr>
              <a:t>x</a:t>
            </a:r>
            <a:r>
              <a:rPr lang="en-US" altLang="zh-TW" dirty="0">
                <a:sym typeface="Symbol" panose="05050102010706020507" pitchFamily="18" charset="2"/>
              </a:rPr>
              <a:t>+5, g(</a:t>
            </a:r>
            <a:r>
              <a:rPr lang="en-US" altLang="zh-TW" i="1" dirty="0">
                <a:sym typeface="Symbol" panose="05050102010706020507" pitchFamily="18" charset="2"/>
              </a:rPr>
              <a:t>x</a:t>
            </a:r>
            <a:r>
              <a:rPr lang="en-US" altLang="zh-TW" dirty="0">
                <a:sym typeface="Symbol" panose="05050102010706020507" pitchFamily="18" charset="2"/>
              </a:rPr>
              <a:t>)=(1</a:t>
            </a:r>
            <a:r>
              <a:rPr lang="en-US" altLang="zh-TW" dirty="0">
                <a:cs typeface="Times New Roman" panose="02020603050405020304" pitchFamily="18" charset="0"/>
                <a:sym typeface="Symbol" panose="05050102010706020507" pitchFamily="18" charset="2"/>
              </a:rPr>
              <a:t>/2)(</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-5). Then</a:t>
            </a:r>
          </a:p>
          <a:p>
            <a:pPr>
              <a:defRPr/>
            </a:pPr>
            <a:endParaRPr lang="en-US" altLang="zh-TW" dirty="0">
              <a:cs typeface="Times New Roman" panose="02020603050405020304" pitchFamily="18" charset="0"/>
              <a:sym typeface="Symbol" panose="05050102010706020507" pitchFamily="18" charset="2"/>
            </a:endParaRPr>
          </a:p>
          <a:p>
            <a:pPr>
              <a:defRPr/>
            </a:pPr>
            <a:endParaRPr lang="en-US" altLang="zh-TW" dirty="0">
              <a:cs typeface="Times New Roman" panose="02020603050405020304" pitchFamily="18" charset="0"/>
              <a:sym typeface="Symbol" panose="05050102010706020507" pitchFamily="18" charset="2"/>
            </a:endParaRPr>
          </a:p>
          <a:p>
            <a:pPr>
              <a:defRPr/>
            </a:pPr>
            <a:endParaRPr lang="en-US" altLang="zh-TW" dirty="0">
              <a:cs typeface="Times New Roman" panose="02020603050405020304" pitchFamily="18" charset="0"/>
              <a:sym typeface="Symbol" panose="05050102010706020507" pitchFamily="18" charset="2"/>
            </a:endParaRPr>
          </a:p>
          <a:p>
            <a:pPr>
              <a:defRPr/>
            </a:pPr>
            <a:endParaRPr lang="en-US" altLang="zh-TW" dirty="0">
              <a:cs typeface="Times New Roman" panose="02020603050405020304" pitchFamily="18" charset="0"/>
              <a:sym typeface="Symbol" panose="05050102010706020507" pitchFamily="18" charset="2"/>
            </a:endParaRPr>
          </a:p>
          <a:p>
            <a:pPr marL="0" indent="0">
              <a:buFontTx/>
              <a:buNone/>
              <a:defRPr/>
            </a:pPr>
            <a:r>
              <a:rPr lang="en-US" altLang="zh-TW" dirty="0">
                <a:cs typeface="Times New Roman" panose="02020603050405020304" pitchFamily="18" charset="0"/>
                <a:sym typeface="Symbol" panose="05050102010706020507" pitchFamily="18" charset="2"/>
              </a:rPr>
              <a:t> </a:t>
            </a:r>
          </a:p>
          <a:p>
            <a:pPr>
              <a:defRPr/>
            </a:pPr>
            <a:endParaRPr lang="en-US" altLang="zh-TW" i="1" dirty="0">
              <a:sym typeface="Symbol" panose="05050102010706020507" pitchFamily="18" charset="2"/>
            </a:endParaRPr>
          </a:p>
          <a:p>
            <a:pPr>
              <a:defRPr/>
            </a:pPr>
            <a:endParaRPr lang="zh-TW" altLang="en-US" dirty="0"/>
          </a:p>
        </p:txBody>
      </p:sp>
      <p:sp>
        <p:nvSpPr>
          <p:cNvPr id="4" name="投影片編號版面配置區 3">
            <a:extLst>
              <a:ext uri="{FF2B5EF4-FFF2-40B4-BE49-F238E27FC236}">
                <a16:creationId xmlns:a16="http://schemas.microsoft.com/office/drawing/2014/main" id="{609C5CE5-9C7C-4577-9109-831525901075}"/>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6E12915-83C5-4786-9189-79CA9183F91F}" type="slidenum">
              <a:rPr lang="zh-TW" altLang="en-US">
                <a:ea typeface="標楷體" panose="03000509000000000000" pitchFamily="65" charset="-120"/>
              </a:rPr>
              <a:pPr/>
              <a:t>74</a:t>
            </a:fld>
            <a:endParaRPr lang="en-US" altLang="zh-TW">
              <a:ea typeface="標楷體" panose="03000509000000000000" pitchFamily="65" charset="-120"/>
            </a:endParaRPr>
          </a:p>
        </p:txBody>
      </p:sp>
      <p:graphicFrame>
        <p:nvGraphicFramePr>
          <p:cNvPr id="81925" name="Object 3">
            <a:extLst>
              <a:ext uri="{FF2B5EF4-FFF2-40B4-BE49-F238E27FC236}">
                <a16:creationId xmlns:a16="http://schemas.microsoft.com/office/drawing/2014/main" id="{446FE44A-8077-43CB-8263-26908AB6C290}"/>
              </a:ext>
            </a:extLst>
          </p:cNvPr>
          <p:cNvGraphicFramePr>
            <a:graphicFrameLocks noChangeAspect="1"/>
          </p:cNvGraphicFramePr>
          <p:nvPr/>
        </p:nvGraphicFramePr>
        <p:xfrm>
          <a:off x="827088" y="2060575"/>
          <a:ext cx="3208337" cy="533400"/>
        </p:xfrm>
        <a:graphic>
          <a:graphicData uri="http://schemas.openxmlformats.org/presentationml/2006/ole">
            <mc:AlternateContent xmlns:mc="http://schemas.openxmlformats.org/markup-compatibility/2006">
              <mc:Choice xmlns:v="urn:schemas-microsoft-com:vml" Requires="v">
                <p:oleObj name="Equation" r:id="rId2" imgW="1954951" imgH="253890" progId="Equation.3">
                  <p:embed/>
                </p:oleObj>
              </mc:Choice>
              <mc:Fallback>
                <p:oleObj name="Equation" r:id="rId2" imgW="1954951" imgH="25389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060575"/>
                        <a:ext cx="320833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6" name="Object 4">
            <a:extLst>
              <a:ext uri="{FF2B5EF4-FFF2-40B4-BE49-F238E27FC236}">
                <a16:creationId xmlns:a16="http://schemas.microsoft.com/office/drawing/2014/main" id="{41F686B1-A9ED-438D-A7A8-4B9B40D09F01}"/>
              </a:ext>
            </a:extLst>
          </p:cNvPr>
          <p:cNvGraphicFramePr>
            <a:graphicFrameLocks noChangeAspect="1"/>
          </p:cNvGraphicFramePr>
          <p:nvPr/>
        </p:nvGraphicFramePr>
        <p:xfrm>
          <a:off x="827088" y="4135438"/>
          <a:ext cx="7367587" cy="1752600"/>
        </p:xfrm>
        <a:graphic>
          <a:graphicData uri="http://schemas.openxmlformats.org/presentationml/2006/ole">
            <mc:AlternateContent xmlns:mc="http://schemas.openxmlformats.org/markup-compatibility/2006">
              <mc:Choice xmlns:v="urn:schemas-microsoft-com:vml" Requires="v">
                <p:oleObj name="Equation" r:id="rId4" imgW="4356100" imgH="825500" progId="Equation.3">
                  <p:embed/>
                </p:oleObj>
              </mc:Choice>
              <mc:Fallback>
                <p:oleObj name="Equation" r:id="rId4" imgW="4356100" imgH="825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4135438"/>
                        <a:ext cx="7367587"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27" name="文字方塊 7">
            <a:extLst>
              <a:ext uri="{FF2B5EF4-FFF2-40B4-BE49-F238E27FC236}">
                <a16:creationId xmlns:a16="http://schemas.microsoft.com/office/drawing/2014/main" id="{DA9B57F6-6EE7-4C53-A17A-3C6357F142E0}"/>
              </a:ext>
            </a:extLst>
          </p:cNvPr>
          <p:cNvSpPr txBox="1">
            <a:spLocks noChangeArrowheads="1"/>
          </p:cNvSpPr>
          <p:nvPr/>
        </p:nvSpPr>
        <p:spPr bwMode="auto">
          <a:xfrm>
            <a:off x="665163" y="5888038"/>
            <a:ext cx="8507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800">
                <a:cs typeface="Times New Roman" panose="02020603050405020304" pitchFamily="18" charset="0"/>
                <a:sym typeface="Symbol" panose="05050102010706020507" pitchFamily="18" charset="2"/>
              </a:rPr>
              <a:t> Consequently, </a:t>
            </a:r>
            <a:r>
              <a:rPr lang="en-US" altLang="zh-TW" sz="2800" i="1">
                <a:cs typeface="Times New Roman" panose="02020603050405020304" pitchFamily="18" charset="0"/>
                <a:sym typeface="Symbol" panose="05050102010706020507" pitchFamily="18" charset="2"/>
              </a:rPr>
              <a:t>f</a:t>
            </a:r>
            <a:r>
              <a:rPr lang="en-US" altLang="zh-TW" sz="2800">
                <a:cs typeface="Times New Roman" panose="02020603050405020304" pitchFamily="18" charset="0"/>
                <a:sym typeface="Symbol" panose="05050102010706020507" pitchFamily="18" charset="2"/>
              </a:rPr>
              <a:t> and </a:t>
            </a:r>
            <a:r>
              <a:rPr lang="en-US" altLang="zh-TW" sz="2800" i="1">
                <a:cs typeface="Times New Roman" panose="02020603050405020304" pitchFamily="18" charset="0"/>
                <a:sym typeface="Symbol" panose="05050102010706020507" pitchFamily="18" charset="2"/>
              </a:rPr>
              <a:t>g</a:t>
            </a:r>
            <a:r>
              <a:rPr lang="en-US" altLang="zh-TW" sz="2800">
                <a:cs typeface="Times New Roman" panose="02020603050405020304" pitchFamily="18" charset="0"/>
                <a:sym typeface="Symbol" panose="05050102010706020507" pitchFamily="18" charset="2"/>
              </a:rPr>
              <a:t> are both invertible functions.</a:t>
            </a:r>
            <a:endParaRPr lang="zh-TW" altLang="en-US" sz="2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標題 1">
            <a:extLst>
              <a:ext uri="{FF2B5EF4-FFF2-40B4-BE49-F238E27FC236}">
                <a16:creationId xmlns:a16="http://schemas.microsoft.com/office/drawing/2014/main" id="{5338CC55-039F-4EFB-9EF2-D93C633A60BA}"/>
              </a:ext>
            </a:extLst>
          </p:cNvPr>
          <p:cNvSpPr>
            <a:spLocks noGrp="1" noChangeArrowheads="1"/>
          </p:cNvSpPr>
          <p:nvPr>
            <p:ph type="title"/>
          </p:nvPr>
        </p:nvSpPr>
        <p:spPr/>
        <p:txBody>
          <a:bodyPr/>
          <a:lstStyle/>
          <a:p>
            <a:r>
              <a:rPr lang="en-US" altLang="zh-TW" sz="3200"/>
              <a:t>Invertible (2/5)</a:t>
            </a:r>
            <a:endParaRPr lang="zh-TW" altLang="en-US" sz="3200"/>
          </a:p>
        </p:txBody>
      </p:sp>
      <p:sp>
        <p:nvSpPr>
          <p:cNvPr id="3" name="內容版面配置區 2">
            <a:extLst>
              <a:ext uri="{FF2B5EF4-FFF2-40B4-BE49-F238E27FC236}">
                <a16:creationId xmlns:a16="http://schemas.microsoft.com/office/drawing/2014/main" id="{5E9B3244-845B-4659-B8B6-DE5F869972D0}"/>
              </a:ext>
            </a:extLst>
          </p:cNvPr>
          <p:cNvSpPr>
            <a:spLocks noGrp="1"/>
          </p:cNvSpPr>
          <p:nvPr>
            <p:ph idx="1"/>
          </p:nvPr>
        </p:nvSpPr>
        <p:spPr>
          <a:xfrm>
            <a:off x="457200" y="1125538"/>
            <a:ext cx="8435975" cy="5040312"/>
          </a:xfrm>
        </p:spPr>
        <p:txBody>
          <a:bodyPr/>
          <a:lstStyle/>
          <a:p>
            <a:pPr>
              <a:defRPr/>
            </a:pPr>
            <a:r>
              <a:rPr lang="en-US" altLang="zh-TW" b="1" dirty="0"/>
              <a:t>Theorem 5.7: </a:t>
            </a:r>
            <a:r>
              <a:rPr lang="en-US" altLang="zh-TW" dirty="0"/>
              <a:t>If a function</a:t>
            </a:r>
            <a:r>
              <a:rPr lang="en-US" altLang="zh-TW" sz="3200" dirty="0">
                <a:latin typeface="Monotype Corsiva" panose="03010101010201010101" pitchFamily="66" charset="0"/>
              </a:rPr>
              <a:t> </a:t>
            </a:r>
            <a:r>
              <a:rPr lang="en-US" altLang="zh-TW" i="1" dirty="0"/>
              <a:t>f</a:t>
            </a:r>
            <a:r>
              <a:rPr lang="en-US" altLang="zh-TW" dirty="0"/>
              <a:t> :</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 is invertible and a function </a:t>
            </a:r>
            <a:r>
              <a:rPr lang="en-US" altLang="zh-TW" i="1" dirty="0">
                <a:sym typeface="Symbol" panose="05050102010706020507" pitchFamily="18" charset="2"/>
              </a:rPr>
              <a:t>g</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satisfies              and               , then this function </a:t>
            </a:r>
            <a:r>
              <a:rPr lang="en-US" altLang="zh-TW" i="1" dirty="0">
                <a:sym typeface="Symbol" panose="05050102010706020507" pitchFamily="18" charset="2"/>
              </a:rPr>
              <a:t>g</a:t>
            </a:r>
            <a:r>
              <a:rPr lang="en-US" altLang="zh-TW" dirty="0">
                <a:sym typeface="Symbol" panose="05050102010706020507" pitchFamily="18" charset="2"/>
              </a:rPr>
              <a:t> is unique.</a:t>
            </a:r>
          </a:p>
          <a:p>
            <a:pPr marL="0" indent="0">
              <a:buFontTx/>
              <a:buNone/>
              <a:defRPr/>
            </a:pPr>
            <a:r>
              <a:rPr lang="en-US" altLang="zh-TW" dirty="0">
                <a:sym typeface="Symbol" panose="05050102010706020507" pitchFamily="18" charset="2"/>
              </a:rPr>
              <a:t>    Proof:  If </a:t>
            </a:r>
            <a:r>
              <a:rPr lang="en-US" altLang="zh-TW" i="1" dirty="0">
                <a:sym typeface="Symbol" panose="05050102010706020507" pitchFamily="18" charset="2"/>
              </a:rPr>
              <a:t>g </a:t>
            </a:r>
            <a:r>
              <a:rPr lang="en-US" altLang="zh-TW" dirty="0">
                <a:sym typeface="Symbol" panose="05050102010706020507" pitchFamily="18" charset="2"/>
              </a:rPr>
              <a:t>is not unique, then there is another</a:t>
            </a:r>
          </a:p>
          <a:p>
            <a:pPr marL="0" indent="0">
              <a:buFontTx/>
              <a:buNone/>
              <a:defRPr/>
            </a:pPr>
            <a:r>
              <a:rPr lang="en-US" altLang="zh-TW" dirty="0">
                <a:sym typeface="Symbol" panose="05050102010706020507" pitchFamily="18" charset="2"/>
              </a:rPr>
              <a:t>    function </a:t>
            </a:r>
            <a:r>
              <a:rPr lang="en-US" altLang="zh-TW" i="1" dirty="0">
                <a:sym typeface="Symbol" panose="05050102010706020507" pitchFamily="18" charset="2"/>
              </a:rPr>
              <a:t>h</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 with              and </a:t>
            </a:r>
          </a:p>
          <a:p>
            <a:pPr marL="0" indent="0">
              <a:buFontTx/>
              <a:buNone/>
              <a:defRPr/>
            </a:pPr>
            <a:r>
              <a:rPr lang="en-US" altLang="zh-TW" dirty="0">
                <a:sym typeface="Symbol" panose="05050102010706020507" pitchFamily="18" charset="2"/>
              </a:rPr>
              <a:t>    Consequently, </a:t>
            </a:r>
          </a:p>
          <a:p>
            <a:pPr marL="0" indent="0">
              <a:buFontTx/>
              <a:buNone/>
              <a:defRPr/>
            </a:pPr>
            <a:endParaRPr lang="en-US" altLang="zh-TW" dirty="0">
              <a:sym typeface="Symbol" panose="05050102010706020507" pitchFamily="18" charset="2"/>
            </a:endParaRPr>
          </a:p>
          <a:p>
            <a:pPr marL="0" indent="0">
              <a:buFontTx/>
              <a:buNone/>
              <a:defRPr/>
            </a:pPr>
            <a:r>
              <a:rPr lang="en-US" altLang="zh-TW" dirty="0">
                <a:sym typeface="Symbol" panose="05050102010706020507" pitchFamily="18" charset="2"/>
              </a:rPr>
              <a:t>    We call </a:t>
            </a:r>
            <a:r>
              <a:rPr lang="en-US" altLang="zh-TW" i="1" dirty="0">
                <a:sym typeface="Symbol" panose="05050102010706020507" pitchFamily="18" charset="2"/>
              </a:rPr>
              <a:t>g</a:t>
            </a:r>
            <a:r>
              <a:rPr lang="en-US" altLang="zh-TW" dirty="0">
                <a:sym typeface="Symbol" panose="05050102010706020507" pitchFamily="18" charset="2"/>
              </a:rPr>
              <a:t> the inverse of </a:t>
            </a:r>
            <a:r>
              <a:rPr lang="en-US" altLang="zh-TW" i="1" dirty="0">
                <a:sym typeface="Symbol" panose="05050102010706020507" pitchFamily="18" charset="2"/>
              </a:rPr>
              <a:t>f  </a:t>
            </a:r>
            <a:r>
              <a:rPr lang="en-US" altLang="zh-TW" dirty="0">
                <a:sym typeface="Symbol" panose="05050102010706020507" pitchFamily="18" charset="2"/>
              </a:rPr>
              <a:t>and use the notation  </a:t>
            </a:r>
          </a:p>
          <a:p>
            <a:pPr marL="0" indent="0">
              <a:buFontTx/>
              <a:buNone/>
              <a:defRPr/>
            </a:pPr>
            <a:r>
              <a:rPr lang="en-US" altLang="zh-TW" i="1" dirty="0">
                <a:sym typeface="Symbol" panose="05050102010706020507" pitchFamily="18" charset="2"/>
              </a:rPr>
              <a:t>    g</a:t>
            </a:r>
            <a:r>
              <a:rPr lang="en-US" altLang="zh-TW" dirty="0">
                <a:sym typeface="Symbol" panose="05050102010706020507" pitchFamily="18" charset="2"/>
              </a:rPr>
              <a:t>=</a:t>
            </a:r>
            <a:r>
              <a:rPr lang="en-US" altLang="zh-TW" i="1" dirty="0">
                <a:sym typeface="Symbol" panose="05050102010706020507" pitchFamily="18" charset="2"/>
              </a:rPr>
              <a:t>f </a:t>
            </a:r>
            <a:r>
              <a:rPr lang="en-US" altLang="zh-TW" i="1" baseline="30000" dirty="0">
                <a:sym typeface="Symbol" panose="05050102010706020507" pitchFamily="18" charset="2"/>
              </a:rPr>
              <a:t>–</a:t>
            </a:r>
            <a:r>
              <a:rPr lang="en-US" altLang="zh-TW" baseline="30000" dirty="0">
                <a:sym typeface="Symbol" panose="05050102010706020507" pitchFamily="18" charset="2"/>
              </a:rPr>
              <a:t>1</a:t>
            </a:r>
            <a:r>
              <a:rPr lang="en-US" altLang="zh-TW" dirty="0">
                <a:sym typeface="Symbol" panose="05050102010706020507" pitchFamily="18" charset="2"/>
              </a:rPr>
              <a:t>.</a:t>
            </a:r>
            <a:endParaRPr lang="en-US" altLang="zh-TW" baseline="30000" dirty="0">
              <a:sym typeface="Symbol" panose="05050102010706020507" pitchFamily="18" charset="2"/>
            </a:endParaRPr>
          </a:p>
          <a:p>
            <a:pPr marL="0" indent="0">
              <a:buFontTx/>
              <a:buNone/>
              <a:defRPr/>
            </a:pPr>
            <a:endParaRPr lang="en-US" altLang="zh-TW" dirty="0">
              <a:sym typeface="Symbol" panose="05050102010706020507" pitchFamily="18" charset="2"/>
            </a:endParaRPr>
          </a:p>
          <a:p>
            <a:pPr>
              <a:defRPr/>
            </a:pPr>
            <a:endParaRPr lang="zh-TW" altLang="en-US" dirty="0"/>
          </a:p>
        </p:txBody>
      </p:sp>
      <p:sp>
        <p:nvSpPr>
          <p:cNvPr id="4" name="投影片編號版面配置區 3">
            <a:extLst>
              <a:ext uri="{FF2B5EF4-FFF2-40B4-BE49-F238E27FC236}">
                <a16:creationId xmlns:a16="http://schemas.microsoft.com/office/drawing/2014/main" id="{6B04E9B3-F619-4E31-9EF0-FFE5400B13F6}"/>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C9FC768C-ED6B-45E0-BF6B-28F5EF3FBBF4}" type="slidenum">
              <a:rPr lang="zh-TW" altLang="en-US">
                <a:ea typeface="標楷體" panose="03000509000000000000" pitchFamily="65" charset="-120"/>
              </a:rPr>
              <a:pPr/>
              <a:t>75</a:t>
            </a:fld>
            <a:endParaRPr lang="en-US" altLang="zh-TW">
              <a:ea typeface="標楷體" panose="03000509000000000000" pitchFamily="65" charset="-120"/>
            </a:endParaRPr>
          </a:p>
        </p:txBody>
      </p:sp>
      <p:graphicFrame>
        <p:nvGraphicFramePr>
          <p:cNvPr id="82949" name="Object 3">
            <a:extLst>
              <a:ext uri="{FF2B5EF4-FFF2-40B4-BE49-F238E27FC236}">
                <a16:creationId xmlns:a16="http://schemas.microsoft.com/office/drawing/2014/main" id="{F6AB3CA2-67A9-4EB5-8E46-1F872699F9DA}"/>
              </a:ext>
            </a:extLst>
          </p:cNvPr>
          <p:cNvGraphicFramePr>
            <a:graphicFrameLocks noChangeAspect="1"/>
          </p:cNvGraphicFramePr>
          <p:nvPr/>
        </p:nvGraphicFramePr>
        <p:xfrm>
          <a:off x="4202113" y="2997200"/>
          <a:ext cx="3171825" cy="533400"/>
        </p:xfrm>
        <a:graphic>
          <a:graphicData uri="http://schemas.openxmlformats.org/presentationml/2006/ole">
            <mc:AlternateContent xmlns:mc="http://schemas.openxmlformats.org/markup-compatibility/2006">
              <mc:Choice xmlns:v="urn:schemas-microsoft-com:vml" Requires="v">
                <p:oleObj name="Equation" r:id="rId2" imgW="1943100" imgH="254000" progId="Equation.3">
                  <p:embed/>
                </p:oleObj>
              </mc:Choice>
              <mc:Fallback>
                <p:oleObj name="Equation" r:id="rId2" imgW="1943100" imgH="2540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2113" y="2997200"/>
                        <a:ext cx="31718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0" name="Object 3">
            <a:extLst>
              <a:ext uri="{FF2B5EF4-FFF2-40B4-BE49-F238E27FC236}">
                <a16:creationId xmlns:a16="http://schemas.microsoft.com/office/drawing/2014/main" id="{3C5B07FD-F4EB-4D61-8AD4-A0738658E0AB}"/>
              </a:ext>
            </a:extLst>
          </p:cNvPr>
          <p:cNvGraphicFramePr>
            <a:graphicFrameLocks noChangeAspect="1"/>
          </p:cNvGraphicFramePr>
          <p:nvPr/>
        </p:nvGraphicFramePr>
        <p:xfrm>
          <a:off x="5788025" y="1527175"/>
          <a:ext cx="3171825" cy="533400"/>
        </p:xfrm>
        <a:graphic>
          <a:graphicData uri="http://schemas.openxmlformats.org/presentationml/2006/ole">
            <mc:AlternateContent xmlns:mc="http://schemas.openxmlformats.org/markup-compatibility/2006">
              <mc:Choice xmlns:v="urn:schemas-microsoft-com:vml" Requires="v">
                <p:oleObj name="Equation" r:id="rId4" imgW="1943100" imgH="254000" progId="Equation.3">
                  <p:embed/>
                </p:oleObj>
              </mc:Choice>
              <mc:Fallback>
                <p:oleObj name="Equation" r:id="rId4" imgW="1943100" imgH="2540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8025" y="1527175"/>
                        <a:ext cx="31718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1" name="Object 5">
            <a:extLst>
              <a:ext uri="{FF2B5EF4-FFF2-40B4-BE49-F238E27FC236}">
                <a16:creationId xmlns:a16="http://schemas.microsoft.com/office/drawing/2014/main" id="{1220A0B0-21D5-452B-B4FA-E34BFEC8B205}"/>
              </a:ext>
            </a:extLst>
          </p:cNvPr>
          <p:cNvGraphicFramePr>
            <a:graphicFrameLocks noChangeAspect="1"/>
          </p:cNvGraphicFramePr>
          <p:nvPr>
            <p:extLst>
              <p:ext uri="{D42A27DB-BD31-4B8C-83A1-F6EECF244321}">
                <p14:modId xmlns:p14="http://schemas.microsoft.com/office/powerpoint/2010/main" val="967320950"/>
              </p:ext>
            </p:extLst>
          </p:nvPr>
        </p:nvGraphicFramePr>
        <p:xfrm>
          <a:off x="926093" y="4149080"/>
          <a:ext cx="6477000" cy="533400"/>
        </p:xfrm>
        <a:graphic>
          <a:graphicData uri="http://schemas.openxmlformats.org/presentationml/2006/ole">
            <mc:AlternateContent xmlns:mc="http://schemas.openxmlformats.org/markup-compatibility/2006">
              <mc:Choice xmlns:v="urn:schemas-microsoft-com:vml" Requires="v">
                <p:oleObj name="Equation" r:id="rId5" imgW="3530600" imgH="254000" progId="Equation.3">
                  <p:embed/>
                </p:oleObj>
              </mc:Choice>
              <mc:Fallback>
                <p:oleObj name="Equation" r:id="rId5" imgW="3530600" imgH="254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6093" y="4149080"/>
                        <a:ext cx="64770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標題 1">
            <a:extLst>
              <a:ext uri="{FF2B5EF4-FFF2-40B4-BE49-F238E27FC236}">
                <a16:creationId xmlns:a16="http://schemas.microsoft.com/office/drawing/2014/main" id="{B2B159D6-1885-4F7B-BC6E-D01F28BCB6FB}"/>
              </a:ext>
            </a:extLst>
          </p:cNvPr>
          <p:cNvSpPr>
            <a:spLocks noGrp="1" noChangeArrowheads="1"/>
          </p:cNvSpPr>
          <p:nvPr>
            <p:ph type="title"/>
          </p:nvPr>
        </p:nvSpPr>
        <p:spPr/>
        <p:txBody>
          <a:bodyPr/>
          <a:lstStyle/>
          <a:p>
            <a:r>
              <a:rPr lang="en-US" altLang="zh-TW" sz="3200"/>
              <a:t>Invertible (3/5)</a:t>
            </a:r>
            <a:endParaRPr lang="zh-TW" altLang="en-US" sz="3200"/>
          </a:p>
        </p:txBody>
      </p:sp>
      <p:sp>
        <p:nvSpPr>
          <p:cNvPr id="3" name="內容版面配置區 2">
            <a:extLst>
              <a:ext uri="{FF2B5EF4-FFF2-40B4-BE49-F238E27FC236}">
                <a16:creationId xmlns:a16="http://schemas.microsoft.com/office/drawing/2014/main" id="{9ABE4A38-B01A-451D-9997-D9F17CB5B926}"/>
              </a:ext>
            </a:extLst>
          </p:cNvPr>
          <p:cNvSpPr>
            <a:spLocks noGrp="1"/>
          </p:cNvSpPr>
          <p:nvPr>
            <p:ph idx="1"/>
          </p:nvPr>
        </p:nvSpPr>
        <p:spPr/>
        <p:txBody>
          <a:bodyPr/>
          <a:lstStyle/>
          <a:p>
            <a:pPr>
              <a:defRPr/>
            </a:pPr>
            <a:r>
              <a:rPr lang="en-US" altLang="zh-TW" b="1" dirty="0"/>
              <a:t>Theorem 5.8: </a:t>
            </a:r>
            <a:r>
              <a:rPr lang="en-US" altLang="zh-TW" dirty="0"/>
              <a:t>A function </a:t>
            </a:r>
            <a:r>
              <a:rPr lang="en-US" altLang="zh-TW" i="1" dirty="0"/>
              <a:t>f</a:t>
            </a:r>
            <a:r>
              <a:rPr lang="en-US" altLang="zh-TW" dirty="0"/>
              <a:t> :</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 is invertible if and only if it is one-to-one and onto.</a:t>
            </a:r>
          </a:p>
          <a:p>
            <a:pPr>
              <a:defRPr/>
            </a:pPr>
            <a:endParaRPr lang="en-US" altLang="zh-TW" dirty="0">
              <a:sym typeface="Symbol" panose="05050102010706020507" pitchFamily="18" charset="2"/>
            </a:endParaRPr>
          </a:p>
          <a:p>
            <a:pPr>
              <a:defRPr/>
            </a:pPr>
            <a:r>
              <a:rPr lang="en-US" altLang="zh-TW" b="1" dirty="0">
                <a:sym typeface="Symbol" panose="05050102010706020507" pitchFamily="18" charset="2"/>
              </a:rPr>
              <a:t>Example 5.59: </a:t>
            </a:r>
            <a:r>
              <a:rPr lang="en-US" altLang="zh-TW" dirty="0">
                <a:sym typeface="Symbol" panose="05050102010706020507" pitchFamily="18" charset="2"/>
              </a:rPr>
              <a:t>From Theorem 5.8 it follows that the function </a:t>
            </a:r>
            <a:r>
              <a:rPr lang="en-US" altLang="zh-TW" i="1" dirty="0">
                <a:sym typeface="Symbol" panose="05050102010706020507" pitchFamily="18" charset="2"/>
              </a:rPr>
              <a:t>f </a:t>
            </a:r>
            <a:r>
              <a:rPr lang="en-US" altLang="zh-TW" dirty="0">
                <a:sym typeface="Symbol" panose="05050102010706020507" pitchFamily="18" charset="2"/>
              </a:rPr>
              <a:t>1:</a:t>
            </a:r>
            <a:r>
              <a:rPr lang="en-US" altLang="zh-TW" b="1" dirty="0">
                <a:sym typeface="Symbol" panose="05050102010706020507" pitchFamily="18" charset="2"/>
              </a:rPr>
              <a:t>RR</a:t>
            </a:r>
            <a:r>
              <a:rPr lang="en-US" altLang="zh-TW" dirty="0">
                <a:sym typeface="Symbol" panose="05050102010706020507" pitchFamily="18" charset="2"/>
              </a:rPr>
              <a:t> defined by </a:t>
            </a:r>
            <a:r>
              <a:rPr lang="en-US" altLang="zh-TW" i="1" dirty="0">
                <a:sym typeface="Symbol" panose="05050102010706020507" pitchFamily="18" charset="2"/>
              </a:rPr>
              <a:t>f </a:t>
            </a:r>
            <a:r>
              <a:rPr lang="en-US" altLang="zh-TW" dirty="0">
                <a:sym typeface="Symbol" panose="05050102010706020507" pitchFamily="18" charset="2"/>
              </a:rPr>
              <a:t>1(</a:t>
            </a:r>
            <a:r>
              <a:rPr lang="en-US" altLang="zh-TW" i="1" dirty="0">
                <a:sym typeface="Symbol" panose="05050102010706020507" pitchFamily="18" charset="2"/>
              </a:rPr>
              <a:t>x</a:t>
            </a:r>
            <a:r>
              <a:rPr lang="en-US" altLang="zh-TW" dirty="0">
                <a:sym typeface="Symbol" panose="05050102010706020507" pitchFamily="18" charset="2"/>
              </a:rPr>
              <a:t>)=</a:t>
            </a:r>
            <a:r>
              <a:rPr lang="en-US" altLang="zh-TW" i="1" dirty="0">
                <a:sym typeface="Symbol" panose="05050102010706020507" pitchFamily="18" charset="2"/>
              </a:rPr>
              <a:t>x</a:t>
            </a:r>
            <a:r>
              <a:rPr lang="en-US" altLang="zh-TW" baseline="30000" dirty="0">
                <a:sym typeface="Symbol" panose="05050102010706020507" pitchFamily="18" charset="2"/>
              </a:rPr>
              <a:t>2</a:t>
            </a:r>
            <a:r>
              <a:rPr lang="en-US" altLang="zh-TW" dirty="0">
                <a:sym typeface="Symbol" panose="05050102010706020507" pitchFamily="18" charset="2"/>
              </a:rPr>
              <a:t> is not invertible (it is neither one-to-one nor onto), but                               </a:t>
            </a:r>
          </a:p>
          <a:p>
            <a:pPr marL="0" indent="0">
              <a:buFontTx/>
              <a:buNone/>
              <a:defRPr/>
            </a:pPr>
            <a:r>
              <a:rPr lang="en-US" altLang="zh-TW" dirty="0">
                <a:sym typeface="Symbol" panose="05050102010706020507" pitchFamily="18" charset="2"/>
              </a:rPr>
              <a:t>                                       defined by</a:t>
            </a:r>
          </a:p>
          <a:p>
            <a:pPr marL="0" indent="0">
              <a:buFontTx/>
              <a:buNone/>
              <a:defRPr/>
            </a:pPr>
            <a:r>
              <a:rPr lang="en-US" altLang="zh-TW" dirty="0">
                <a:sym typeface="Symbol" panose="05050102010706020507" pitchFamily="18" charset="2"/>
              </a:rPr>
              <a:t>   is invertible with                            </a:t>
            </a:r>
          </a:p>
          <a:p>
            <a:pPr>
              <a:defRPr/>
            </a:pPr>
            <a:endParaRPr lang="en-US" altLang="zh-TW" dirty="0">
              <a:sym typeface="Symbol" panose="05050102010706020507" pitchFamily="18" charset="2"/>
            </a:endParaRPr>
          </a:p>
          <a:p>
            <a:pPr>
              <a:defRPr/>
            </a:pPr>
            <a:endParaRPr lang="zh-TW" altLang="en-US" dirty="0"/>
          </a:p>
        </p:txBody>
      </p:sp>
      <p:sp>
        <p:nvSpPr>
          <p:cNvPr id="4" name="投影片編號版面配置區 3">
            <a:extLst>
              <a:ext uri="{FF2B5EF4-FFF2-40B4-BE49-F238E27FC236}">
                <a16:creationId xmlns:a16="http://schemas.microsoft.com/office/drawing/2014/main" id="{786AB108-24E7-434D-978B-B1A382014F62}"/>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E2190749-6BF2-4579-BF72-AE116C4B4EB1}" type="slidenum">
              <a:rPr lang="zh-TW" altLang="en-US">
                <a:ea typeface="標楷體" panose="03000509000000000000" pitchFamily="65" charset="-120"/>
              </a:rPr>
              <a:pPr/>
              <a:t>76</a:t>
            </a:fld>
            <a:endParaRPr lang="en-US" altLang="zh-TW">
              <a:ea typeface="標楷體" panose="03000509000000000000" pitchFamily="65" charset="-120"/>
            </a:endParaRPr>
          </a:p>
        </p:txBody>
      </p:sp>
      <p:graphicFrame>
        <p:nvGraphicFramePr>
          <p:cNvPr id="83973" name="Object 3">
            <a:extLst>
              <a:ext uri="{FF2B5EF4-FFF2-40B4-BE49-F238E27FC236}">
                <a16:creationId xmlns:a16="http://schemas.microsoft.com/office/drawing/2014/main" id="{4848B150-8644-4157-AA1D-67AD341CC232}"/>
              </a:ext>
            </a:extLst>
          </p:cNvPr>
          <p:cNvGraphicFramePr>
            <a:graphicFrameLocks noChangeAspect="1"/>
          </p:cNvGraphicFramePr>
          <p:nvPr/>
        </p:nvGraphicFramePr>
        <p:xfrm>
          <a:off x="827088" y="3933825"/>
          <a:ext cx="3505200" cy="533400"/>
        </p:xfrm>
        <a:graphic>
          <a:graphicData uri="http://schemas.openxmlformats.org/presentationml/2006/ole">
            <mc:AlternateContent xmlns:mc="http://schemas.openxmlformats.org/markup-compatibility/2006">
              <mc:Choice xmlns:v="urn:schemas-microsoft-com:vml" Requires="v">
                <p:oleObj name="Equation" r:id="rId2" imgW="1574800" imgH="254000" progId="Equation.3">
                  <p:embed/>
                </p:oleObj>
              </mc:Choice>
              <mc:Fallback>
                <p:oleObj name="Equation" r:id="rId2" imgW="1574800" imgH="2540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933825"/>
                        <a:ext cx="35052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4" name="Object 4">
            <a:extLst>
              <a:ext uri="{FF2B5EF4-FFF2-40B4-BE49-F238E27FC236}">
                <a16:creationId xmlns:a16="http://schemas.microsoft.com/office/drawing/2014/main" id="{9F158505-5E9A-449F-98BB-820AD4FACA42}"/>
              </a:ext>
            </a:extLst>
          </p:cNvPr>
          <p:cNvGraphicFramePr>
            <a:graphicFrameLocks noChangeAspect="1"/>
          </p:cNvGraphicFramePr>
          <p:nvPr/>
        </p:nvGraphicFramePr>
        <p:xfrm>
          <a:off x="6062663" y="3933825"/>
          <a:ext cx="1600200" cy="512763"/>
        </p:xfrm>
        <a:graphic>
          <a:graphicData uri="http://schemas.openxmlformats.org/presentationml/2006/ole">
            <mc:AlternateContent xmlns:mc="http://schemas.openxmlformats.org/markup-compatibility/2006">
              <mc:Choice xmlns:v="urn:schemas-microsoft-com:vml" Requires="v">
                <p:oleObj name="Equation" r:id="rId4" imgW="825500" imgH="292100" progId="Equation.3">
                  <p:embed/>
                </p:oleObj>
              </mc:Choice>
              <mc:Fallback>
                <p:oleObj name="Equation" r:id="rId4" imgW="825500" imgH="2921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2663" y="3933825"/>
                        <a:ext cx="1600200"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5" name="Object 5">
            <a:extLst>
              <a:ext uri="{FF2B5EF4-FFF2-40B4-BE49-F238E27FC236}">
                <a16:creationId xmlns:a16="http://schemas.microsoft.com/office/drawing/2014/main" id="{0173482D-B280-456B-88EB-23A52BC0BB80}"/>
              </a:ext>
            </a:extLst>
          </p:cNvPr>
          <p:cNvGraphicFramePr>
            <a:graphicFrameLocks noChangeAspect="1"/>
          </p:cNvGraphicFramePr>
          <p:nvPr/>
        </p:nvGraphicFramePr>
        <p:xfrm>
          <a:off x="3424238" y="4344988"/>
          <a:ext cx="2057400" cy="609600"/>
        </p:xfrm>
        <a:graphic>
          <a:graphicData uri="http://schemas.openxmlformats.org/presentationml/2006/ole">
            <mc:AlternateContent xmlns:mc="http://schemas.openxmlformats.org/markup-compatibility/2006">
              <mc:Choice xmlns:v="urn:schemas-microsoft-com:vml" Requires="v">
                <p:oleObj name="Equation" r:id="rId6" imgW="1002865" imgH="291973" progId="Equation.3">
                  <p:embed/>
                </p:oleObj>
              </mc:Choice>
              <mc:Fallback>
                <p:oleObj name="Equation" r:id="rId6" imgW="1002865" imgH="291973"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4238" y="4344988"/>
                        <a:ext cx="2057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標題 1">
            <a:extLst>
              <a:ext uri="{FF2B5EF4-FFF2-40B4-BE49-F238E27FC236}">
                <a16:creationId xmlns:a16="http://schemas.microsoft.com/office/drawing/2014/main" id="{8DC48B0E-A351-4C0E-B055-478C15C56C77}"/>
              </a:ext>
            </a:extLst>
          </p:cNvPr>
          <p:cNvSpPr>
            <a:spLocks noGrp="1" noChangeArrowheads="1"/>
          </p:cNvSpPr>
          <p:nvPr>
            <p:ph type="title"/>
          </p:nvPr>
        </p:nvSpPr>
        <p:spPr/>
        <p:txBody>
          <a:bodyPr/>
          <a:lstStyle/>
          <a:p>
            <a:r>
              <a:rPr lang="en-US" altLang="zh-TW" sz="3200"/>
              <a:t>Invertible (4/5)</a:t>
            </a:r>
            <a:endParaRPr lang="zh-TW" altLang="en-US" sz="3200"/>
          </a:p>
        </p:txBody>
      </p:sp>
      <p:sp>
        <p:nvSpPr>
          <p:cNvPr id="3" name="內容版面配置區 2">
            <a:extLst>
              <a:ext uri="{FF2B5EF4-FFF2-40B4-BE49-F238E27FC236}">
                <a16:creationId xmlns:a16="http://schemas.microsoft.com/office/drawing/2014/main" id="{434AA593-10E4-4BAE-8140-305C5072F15A}"/>
              </a:ext>
            </a:extLst>
          </p:cNvPr>
          <p:cNvSpPr>
            <a:spLocks noGrp="1"/>
          </p:cNvSpPr>
          <p:nvPr>
            <p:ph idx="1"/>
          </p:nvPr>
        </p:nvSpPr>
        <p:spPr>
          <a:xfrm>
            <a:off x="457200" y="1125538"/>
            <a:ext cx="8229600" cy="5457825"/>
          </a:xfrm>
        </p:spPr>
        <p:txBody>
          <a:bodyPr/>
          <a:lstStyle/>
          <a:p>
            <a:pPr>
              <a:defRPr/>
            </a:pPr>
            <a:r>
              <a:rPr lang="en-US" altLang="zh-TW" b="1" dirty="0">
                <a:sym typeface="Symbol" panose="05050102010706020507" pitchFamily="18" charset="2"/>
              </a:rPr>
              <a:t>Example 5.60: </a:t>
            </a:r>
            <a:r>
              <a:rPr lang="en-US" altLang="zh-TW" dirty="0"/>
              <a:t>For </a:t>
            </a:r>
            <a:r>
              <a:rPr lang="en-US" altLang="zh-TW" i="1" dirty="0"/>
              <a:t>m</a:t>
            </a:r>
            <a:r>
              <a:rPr lang="en-US" altLang="zh-TW" dirty="0"/>
              <a:t>, </a:t>
            </a:r>
            <a:r>
              <a:rPr lang="en-US" altLang="zh-TW" i="1" dirty="0" err="1"/>
              <a:t>b</a:t>
            </a:r>
            <a:r>
              <a:rPr lang="en-US" altLang="zh-TW" dirty="0" err="1">
                <a:sym typeface="Symbol" panose="05050102010706020507" pitchFamily="18" charset="2"/>
              </a:rPr>
              <a:t></a:t>
            </a:r>
            <a:r>
              <a:rPr lang="en-US" altLang="zh-TW" b="1" dirty="0" err="1">
                <a:sym typeface="Symbol" panose="05050102010706020507" pitchFamily="18" charset="2"/>
              </a:rPr>
              <a:t>R</a:t>
            </a:r>
            <a:r>
              <a:rPr lang="en-US" altLang="zh-TW" dirty="0">
                <a:sym typeface="Symbol" panose="05050102010706020507" pitchFamily="18" charset="2"/>
              </a:rPr>
              <a:t>, </a:t>
            </a:r>
            <a:r>
              <a:rPr lang="en-US" altLang="zh-TW" i="1" dirty="0">
                <a:sym typeface="Symbol" panose="05050102010706020507" pitchFamily="18" charset="2"/>
              </a:rPr>
              <a:t>m</a:t>
            </a:r>
            <a:r>
              <a:rPr lang="en-US" altLang="zh-TW" dirty="0">
                <a:sym typeface="Symbol" panose="05050102010706020507" pitchFamily="18" charset="2"/>
              </a:rPr>
              <a:t>0, the function </a:t>
            </a:r>
            <a:r>
              <a:rPr lang="en-US" altLang="zh-TW" i="1" dirty="0">
                <a:sym typeface="Symbol" panose="05050102010706020507" pitchFamily="18" charset="2"/>
              </a:rPr>
              <a:t>f </a:t>
            </a:r>
            <a:r>
              <a:rPr lang="en-US" altLang="zh-TW" dirty="0">
                <a:sym typeface="Symbol" panose="05050102010706020507" pitchFamily="18" charset="2"/>
              </a:rPr>
              <a:t>:</a:t>
            </a:r>
            <a:r>
              <a:rPr lang="en-US" altLang="zh-TW" b="1" dirty="0">
                <a:sym typeface="Symbol" panose="05050102010706020507" pitchFamily="18" charset="2"/>
              </a:rPr>
              <a:t>RR</a:t>
            </a:r>
            <a:r>
              <a:rPr lang="en-US" altLang="zh-TW" dirty="0">
                <a:sym typeface="Symbol" panose="05050102010706020507" pitchFamily="18" charset="2"/>
              </a:rPr>
              <a:t> defined by </a:t>
            </a:r>
            <a:r>
              <a:rPr lang="en-US" altLang="zh-TW" i="1" dirty="0">
                <a:sym typeface="Symbol" panose="05050102010706020507" pitchFamily="18" charset="2"/>
              </a:rPr>
              <a:t>f </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x</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y</a:t>
            </a:r>
            <a:r>
              <a:rPr lang="en-US" altLang="zh-TW" dirty="0">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mx</a:t>
            </a:r>
            <a:r>
              <a:rPr lang="en-US" altLang="zh-TW" dirty="0" err="1">
                <a:cs typeface="Times New Roman" panose="02020603050405020304" pitchFamily="18" charset="0"/>
                <a:sym typeface="Symbol" panose="05050102010706020507" pitchFamily="18" charset="2"/>
              </a:rPr>
              <a:t>+</a:t>
            </a:r>
            <a:r>
              <a:rPr lang="en-US" altLang="zh-TW" i="1" dirty="0" err="1">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is an invertible function, because </a:t>
            </a:r>
            <a:r>
              <a:rPr lang="en-US" altLang="zh-TW" dirty="0"/>
              <a:t>it is one-to-one and onto. To get </a:t>
            </a:r>
            <a:r>
              <a:rPr lang="en-US" altLang="zh-TW" i="1" dirty="0"/>
              <a:t>f </a:t>
            </a:r>
            <a:r>
              <a:rPr lang="en-US" altLang="zh-TW" i="1" baseline="30000" dirty="0"/>
              <a:t>–</a:t>
            </a:r>
            <a:r>
              <a:rPr lang="en-US" altLang="zh-TW" baseline="30000" dirty="0"/>
              <a:t>1 </a:t>
            </a:r>
            <a:r>
              <a:rPr lang="en-US" altLang="zh-TW" dirty="0"/>
              <a:t>we note that</a:t>
            </a:r>
          </a:p>
          <a:p>
            <a:pPr>
              <a:defRPr/>
            </a:pPr>
            <a:endParaRPr lang="en-US" altLang="zh-TW" dirty="0"/>
          </a:p>
          <a:p>
            <a:pPr>
              <a:defRPr/>
            </a:pPr>
            <a:endParaRPr lang="en-US" altLang="zh-TW" dirty="0"/>
          </a:p>
          <a:p>
            <a:pPr>
              <a:defRPr/>
            </a:pPr>
            <a:endParaRPr lang="en-US" altLang="zh-TW" dirty="0"/>
          </a:p>
          <a:p>
            <a:pPr>
              <a:defRPr/>
            </a:pPr>
            <a:endParaRPr lang="en-US" altLang="zh-TW" dirty="0"/>
          </a:p>
          <a:p>
            <a:pPr marL="0" indent="0">
              <a:buFontTx/>
              <a:buNone/>
              <a:defRPr/>
            </a:pPr>
            <a:endParaRPr lang="en-US" altLang="zh-TW" dirty="0"/>
          </a:p>
          <a:p>
            <a:pPr>
              <a:defRPr/>
            </a:pPr>
            <a:r>
              <a:rPr lang="en-US" altLang="zh-TW" dirty="0"/>
              <a:t>So </a:t>
            </a:r>
            <a:r>
              <a:rPr lang="en-US" altLang="zh-TW" i="1" dirty="0"/>
              <a:t>f </a:t>
            </a:r>
            <a:r>
              <a:rPr lang="en-US" altLang="zh-TW" dirty="0">
                <a:sym typeface="Symbol" panose="05050102010706020507" pitchFamily="18" charset="2"/>
              </a:rPr>
              <a:t>:</a:t>
            </a:r>
            <a:r>
              <a:rPr lang="en-US" altLang="zh-TW" b="1" dirty="0">
                <a:sym typeface="Symbol" panose="05050102010706020507" pitchFamily="18" charset="2"/>
              </a:rPr>
              <a:t>RR</a:t>
            </a:r>
            <a:r>
              <a:rPr lang="en-US" altLang="zh-TW" dirty="0">
                <a:sym typeface="Symbol" panose="05050102010706020507" pitchFamily="18" charset="2"/>
              </a:rPr>
              <a:t> is defined by                      , and         </a:t>
            </a:r>
          </a:p>
          <a:p>
            <a:pPr marL="0" indent="0">
              <a:buFontTx/>
              <a:buNone/>
              <a:defRPr/>
            </a:pPr>
            <a:r>
              <a:rPr lang="en-US" altLang="zh-TW" i="1" dirty="0">
                <a:sym typeface="Symbol" panose="05050102010706020507" pitchFamily="18" charset="2"/>
              </a:rPr>
              <a:t>    f </a:t>
            </a:r>
            <a:r>
              <a:rPr lang="en-US" altLang="zh-TW" i="1" baseline="30000" dirty="0">
                <a:sym typeface="Symbol" panose="05050102010706020507" pitchFamily="18" charset="2"/>
              </a:rPr>
              <a:t>–</a:t>
            </a:r>
            <a:r>
              <a:rPr lang="en-US" altLang="zh-TW" baseline="30000" dirty="0">
                <a:sym typeface="Symbol" panose="05050102010706020507" pitchFamily="18" charset="2"/>
              </a:rPr>
              <a:t>1</a:t>
            </a:r>
            <a:r>
              <a:rPr lang="en-US" altLang="zh-TW" dirty="0">
                <a:sym typeface="Symbol" panose="05050102010706020507" pitchFamily="18" charset="2"/>
              </a:rPr>
              <a:t>:</a:t>
            </a:r>
            <a:r>
              <a:rPr lang="en-US" altLang="zh-TW" b="1" dirty="0">
                <a:sym typeface="Symbol" panose="05050102010706020507" pitchFamily="18" charset="2"/>
              </a:rPr>
              <a:t>RR</a:t>
            </a:r>
            <a:r>
              <a:rPr lang="en-US" altLang="zh-TW" dirty="0">
                <a:sym typeface="Symbol" panose="05050102010706020507" pitchFamily="18" charset="2"/>
              </a:rPr>
              <a:t> </a:t>
            </a:r>
            <a:r>
              <a:rPr lang="en-US" altLang="zh-TW" dirty="0"/>
              <a:t>is defined by </a:t>
            </a:r>
          </a:p>
          <a:p>
            <a:pPr>
              <a:defRPr/>
            </a:pPr>
            <a:endParaRPr lang="en-US" altLang="zh-TW" dirty="0"/>
          </a:p>
          <a:p>
            <a:pPr>
              <a:defRPr/>
            </a:pPr>
            <a:endParaRPr lang="en-US" altLang="zh-TW" dirty="0">
              <a:sym typeface="Symbol" panose="05050102010706020507" pitchFamily="18" charset="2"/>
            </a:endParaRPr>
          </a:p>
          <a:p>
            <a:pPr>
              <a:defRPr/>
            </a:pPr>
            <a:endParaRPr lang="en-US" altLang="zh-TW" dirty="0"/>
          </a:p>
          <a:p>
            <a:pPr>
              <a:defRPr/>
            </a:pPr>
            <a:endParaRPr lang="en-US" altLang="zh-TW" dirty="0"/>
          </a:p>
          <a:p>
            <a:pPr>
              <a:defRPr/>
            </a:pPr>
            <a:endParaRPr lang="zh-TW" altLang="en-US" dirty="0"/>
          </a:p>
        </p:txBody>
      </p:sp>
      <p:sp>
        <p:nvSpPr>
          <p:cNvPr id="4" name="投影片編號版面配置區 3">
            <a:extLst>
              <a:ext uri="{FF2B5EF4-FFF2-40B4-BE49-F238E27FC236}">
                <a16:creationId xmlns:a16="http://schemas.microsoft.com/office/drawing/2014/main" id="{446A12FD-4AE7-4BB1-8C5F-4AC2D570ECD5}"/>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E2CBB10-7541-4FCE-838D-F48A7B8F27F4}" type="slidenum">
              <a:rPr lang="zh-TW" altLang="en-US">
                <a:ea typeface="標楷體" panose="03000509000000000000" pitchFamily="65" charset="-120"/>
              </a:rPr>
              <a:pPr/>
              <a:t>77</a:t>
            </a:fld>
            <a:endParaRPr lang="en-US" altLang="zh-TW">
              <a:ea typeface="標楷體" panose="03000509000000000000" pitchFamily="65" charset="-120"/>
            </a:endParaRPr>
          </a:p>
        </p:txBody>
      </p:sp>
      <p:graphicFrame>
        <p:nvGraphicFramePr>
          <p:cNvPr id="84997" name="Object 3">
            <a:extLst>
              <a:ext uri="{FF2B5EF4-FFF2-40B4-BE49-F238E27FC236}">
                <a16:creationId xmlns:a16="http://schemas.microsoft.com/office/drawing/2014/main" id="{14659433-87F4-4F63-86A0-4AA94A285C16}"/>
              </a:ext>
            </a:extLst>
          </p:cNvPr>
          <p:cNvGraphicFramePr>
            <a:graphicFrameLocks noChangeAspect="1"/>
          </p:cNvGraphicFramePr>
          <p:nvPr/>
        </p:nvGraphicFramePr>
        <p:xfrm>
          <a:off x="1371600" y="2852738"/>
          <a:ext cx="6400800" cy="1295400"/>
        </p:xfrm>
        <a:graphic>
          <a:graphicData uri="http://schemas.openxmlformats.org/presentationml/2006/ole">
            <mc:AlternateContent xmlns:mc="http://schemas.openxmlformats.org/markup-compatibility/2006">
              <mc:Choice xmlns:v="urn:schemas-microsoft-com:vml" Requires="v">
                <p:oleObj name="Equation" r:id="rId3" imgW="3721100" imgH="647700" progId="Equation.3">
                  <p:embed/>
                </p:oleObj>
              </mc:Choice>
              <mc:Fallback>
                <p:oleObj name="Equation" r:id="rId3" imgW="3721100" imgH="647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852738"/>
                        <a:ext cx="64008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AutoShape 15">
            <a:extLst>
              <a:ext uri="{FF2B5EF4-FFF2-40B4-BE49-F238E27FC236}">
                <a16:creationId xmlns:a16="http://schemas.microsoft.com/office/drawing/2014/main" id="{84E5165E-8211-423E-B517-6DB89C8800CF}"/>
              </a:ext>
            </a:extLst>
          </p:cNvPr>
          <p:cNvSpPr>
            <a:spLocks/>
          </p:cNvSpPr>
          <p:nvPr/>
        </p:nvSpPr>
        <p:spPr bwMode="auto">
          <a:xfrm rot="5400000">
            <a:off x="3182938" y="3181350"/>
            <a:ext cx="381000" cy="2209800"/>
          </a:xfrm>
          <a:prstGeom prst="rightBrace">
            <a:avLst>
              <a:gd name="adj1" fmla="val 4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endParaRPr lang="zh-TW" altLang="en-US"/>
          </a:p>
        </p:txBody>
      </p:sp>
      <p:sp>
        <p:nvSpPr>
          <p:cNvPr id="84999" name="Text Box 16">
            <a:extLst>
              <a:ext uri="{FF2B5EF4-FFF2-40B4-BE49-F238E27FC236}">
                <a16:creationId xmlns:a16="http://schemas.microsoft.com/office/drawing/2014/main" id="{9938B5A0-11CB-4D92-871C-ACB4BDC5D2D4}"/>
              </a:ext>
            </a:extLst>
          </p:cNvPr>
          <p:cNvSpPr txBox="1">
            <a:spLocks noChangeArrowheads="1"/>
          </p:cNvSpPr>
          <p:nvPr/>
        </p:nvSpPr>
        <p:spPr bwMode="auto">
          <a:xfrm>
            <a:off x="1835150" y="4364038"/>
            <a:ext cx="3178175"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200"/>
              <a:t>This is where we wish to </a:t>
            </a:r>
          </a:p>
          <a:p>
            <a:r>
              <a:rPr lang="en-US" altLang="zh-TW" sz="2200"/>
              <a:t>change the components of </a:t>
            </a:r>
          </a:p>
          <a:p>
            <a:r>
              <a:rPr lang="en-US" altLang="zh-TW" sz="2200"/>
              <a:t>the ordered pairs of </a:t>
            </a:r>
            <a:r>
              <a:rPr lang="en-US" altLang="zh-TW" sz="2200" i="1"/>
              <a:t>f</a:t>
            </a:r>
            <a:r>
              <a:rPr lang="en-US" altLang="zh-TW" sz="2200"/>
              <a:t>.</a:t>
            </a:r>
          </a:p>
        </p:txBody>
      </p:sp>
      <p:graphicFrame>
        <p:nvGraphicFramePr>
          <p:cNvPr id="85000" name="Object 17">
            <a:extLst>
              <a:ext uri="{FF2B5EF4-FFF2-40B4-BE49-F238E27FC236}">
                <a16:creationId xmlns:a16="http://schemas.microsoft.com/office/drawing/2014/main" id="{02B3D4B9-CD8F-4A3A-99E2-86F073F8CC3E}"/>
              </a:ext>
            </a:extLst>
          </p:cNvPr>
          <p:cNvGraphicFramePr>
            <a:graphicFrameLocks noChangeAspect="1"/>
          </p:cNvGraphicFramePr>
          <p:nvPr/>
        </p:nvGraphicFramePr>
        <p:xfrm>
          <a:off x="4859338" y="5434013"/>
          <a:ext cx="1851025" cy="581025"/>
        </p:xfrm>
        <a:graphic>
          <a:graphicData uri="http://schemas.openxmlformats.org/presentationml/2006/ole">
            <mc:AlternateContent xmlns:mc="http://schemas.openxmlformats.org/markup-compatibility/2006">
              <mc:Choice xmlns:v="urn:schemas-microsoft-com:vml" Requires="v">
                <p:oleObj name="Equation" r:id="rId5" imgW="1079032" imgH="253890" progId="Equation.3">
                  <p:embed/>
                </p:oleObj>
              </mc:Choice>
              <mc:Fallback>
                <p:oleObj name="Equation" r:id="rId5" imgW="1079032" imgH="25389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5434013"/>
                        <a:ext cx="185102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1" name="Object 18">
            <a:extLst>
              <a:ext uri="{FF2B5EF4-FFF2-40B4-BE49-F238E27FC236}">
                <a16:creationId xmlns:a16="http://schemas.microsoft.com/office/drawing/2014/main" id="{1DD55C0C-B068-43D7-B21C-4CBE861F8405}"/>
              </a:ext>
            </a:extLst>
          </p:cNvPr>
          <p:cNvGraphicFramePr>
            <a:graphicFrameLocks noChangeAspect="1"/>
          </p:cNvGraphicFramePr>
          <p:nvPr/>
        </p:nvGraphicFramePr>
        <p:xfrm>
          <a:off x="4572000" y="5921375"/>
          <a:ext cx="2941638" cy="609600"/>
        </p:xfrm>
        <a:graphic>
          <a:graphicData uri="http://schemas.openxmlformats.org/presentationml/2006/ole">
            <mc:AlternateContent xmlns:mc="http://schemas.openxmlformats.org/markup-compatibility/2006">
              <mc:Choice xmlns:v="urn:schemas-microsoft-com:vml" Requires="v">
                <p:oleObj name="Equation" r:id="rId7" imgW="1612900" imgH="292100" progId="Equation.3">
                  <p:embed/>
                </p:oleObj>
              </mc:Choice>
              <mc:Fallback>
                <p:oleObj name="Equation" r:id="rId7" imgW="1612900" imgH="2921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5921375"/>
                        <a:ext cx="2941638"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0" fill="hold"/>
                                        <p:tgtEl>
                                          <p:spTgt spid="6"/>
                                        </p:tgtEl>
                                        <p:attrNameLst>
                                          <p:attrName>ppt_w</p:attrName>
                                        </p:attrNameLst>
                                      </p:cBhvr>
                                      <p:tavLst>
                                        <p:tav tm="0" fmla="#ppt_w*sin(2.5*pi*$)">
                                          <p:val>
                                            <p:fltVal val="0"/>
                                          </p:val>
                                        </p:tav>
                                        <p:tav tm="100000">
                                          <p:val>
                                            <p:fltVal val="1"/>
                                          </p:val>
                                        </p:tav>
                                      </p:tavLst>
                                    </p:anim>
                                    <p:anim calcmode="lin" valueType="num">
                                      <p:cBhvr>
                                        <p:cTn id="8" dur="5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標題 1">
            <a:extLst>
              <a:ext uri="{FF2B5EF4-FFF2-40B4-BE49-F238E27FC236}">
                <a16:creationId xmlns:a16="http://schemas.microsoft.com/office/drawing/2014/main" id="{3658A7E2-57AD-45BC-A200-D99E4C74789E}"/>
              </a:ext>
            </a:extLst>
          </p:cNvPr>
          <p:cNvSpPr>
            <a:spLocks noGrp="1" noChangeArrowheads="1"/>
          </p:cNvSpPr>
          <p:nvPr>
            <p:ph type="title"/>
          </p:nvPr>
        </p:nvSpPr>
        <p:spPr/>
        <p:txBody>
          <a:bodyPr/>
          <a:lstStyle/>
          <a:p>
            <a:r>
              <a:rPr lang="en-US" altLang="zh-TW" sz="3200"/>
              <a:t>Invertible (5/5)</a:t>
            </a:r>
            <a:endParaRPr lang="zh-TW" altLang="en-US" sz="3200"/>
          </a:p>
        </p:txBody>
      </p:sp>
      <mc:AlternateContent xmlns:mc="http://schemas.openxmlformats.org/markup-compatibility/2006">
        <mc:Choice xmlns:a14="http://schemas.microsoft.com/office/drawing/2010/main" Requires="a14">
          <p:sp>
            <p:nvSpPr>
              <p:cNvPr id="87043" name="內容版面配置區 2">
                <a:extLst>
                  <a:ext uri="{FF2B5EF4-FFF2-40B4-BE49-F238E27FC236}">
                    <a16:creationId xmlns:a16="http://schemas.microsoft.com/office/drawing/2014/main" id="{F282A7C4-6D53-43B7-8241-A9D8B849D15E}"/>
                  </a:ext>
                </a:extLst>
              </p:cNvPr>
              <p:cNvSpPr>
                <a:spLocks noGrp="1" noChangeArrowheads="1"/>
              </p:cNvSpPr>
              <p:nvPr>
                <p:ph idx="1"/>
              </p:nvPr>
            </p:nvSpPr>
            <p:spPr>
              <a:xfrm>
                <a:off x="457200" y="1125538"/>
                <a:ext cx="8229600" cy="5000625"/>
              </a:xfrm>
            </p:spPr>
            <p:txBody>
              <a:bodyPr/>
              <a:lstStyle/>
              <a:p>
                <a:r>
                  <a:rPr lang="en-US" altLang="zh-TW" b="1" dirty="0">
                    <a:sym typeface="Symbol" panose="05050102010706020507" pitchFamily="18" charset="2"/>
                  </a:rPr>
                  <a:t>Example 5.61: </a:t>
                </a:r>
                <a:r>
                  <a:rPr lang="en-US" altLang="zh-TW" dirty="0"/>
                  <a:t>Let </a:t>
                </a:r>
                <a:r>
                  <a:rPr lang="en-US" altLang="zh-TW" i="1" dirty="0">
                    <a:sym typeface="Symbol" panose="05050102010706020507" pitchFamily="18" charset="2"/>
                  </a:rPr>
                  <a:t>f </a:t>
                </a:r>
                <a:r>
                  <a:rPr lang="en-US" altLang="zh-TW" dirty="0">
                    <a:sym typeface="Symbol" panose="05050102010706020507" pitchFamily="18" charset="2"/>
                  </a:rPr>
                  <a:t>:</a:t>
                </a:r>
                <a:r>
                  <a:rPr lang="en-US" altLang="zh-TW" b="1" dirty="0">
                    <a:sym typeface="Symbol" panose="05050102010706020507" pitchFamily="18" charset="2"/>
                  </a:rPr>
                  <a:t>RR</a:t>
                </a:r>
                <a:r>
                  <a:rPr lang="en-US" altLang="zh-TW" b="1" baseline="30000" dirty="0">
                    <a:sym typeface="Symbol" panose="05050102010706020507" pitchFamily="18" charset="2"/>
                  </a:rPr>
                  <a:t>+</a:t>
                </a:r>
                <a:r>
                  <a:rPr lang="en-US" altLang="zh-TW" b="1" dirty="0">
                    <a:sym typeface="Symbol" panose="05050102010706020507" pitchFamily="18" charset="2"/>
                  </a:rPr>
                  <a:t> </a:t>
                </a:r>
                <a:r>
                  <a:rPr lang="en-US" altLang="zh-TW" dirty="0">
                    <a:sym typeface="Symbol" panose="05050102010706020507" pitchFamily="18" charset="2"/>
                  </a:rPr>
                  <a:t>be defined by </a:t>
                </a:r>
                <a:r>
                  <a:rPr lang="en-US" altLang="zh-TW" i="1" dirty="0">
                    <a:sym typeface="Symbol" panose="05050102010706020507" pitchFamily="18" charset="2"/>
                  </a:rPr>
                  <a:t>f</a:t>
                </a:r>
                <a:r>
                  <a:rPr lang="en-US" altLang="zh-TW" dirty="0"/>
                  <a:t>(</a:t>
                </a:r>
                <a:r>
                  <a:rPr lang="en-US" altLang="zh-TW" i="1" dirty="0"/>
                  <a:t>x</a:t>
                </a:r>
                <a:r>
                  <a:rPr lang="en-US" altLang="zh-TW" dirty="0"/>
                  <a:t>)=</a:t>
                </a:r>
                <a:r>
                  <a:rPr lang="en-US" altLang="zh-TW" i="1" dirty="0"/>
                  <a:t>e</a:t>
                </a:r>
                <a:r>
                  <a:rPr lang="en-US" altLang="zh-TW" i="1" baseline="30000" dirty="0"/>
                  <a:t>x</a:t>
                </a:r>
                <a:r>
                  <a:rPr lang="en-US" altLang="zh-TW" dirty="0"/>
                  <a:t>, where </a:t>
                </a:r>
                <a:r>
                  <a:rPr lang="en-US" altLang="zh-TW" i="1" dirty="0"/>
                  <a:t>e = </a:t>
                </a:r>
                <a:r>
                  <a:rPr lang="en-US" altLang="zh-TW" dirty="0"/>
                  <a:t>2.7183, the base for the natural logarithm. From the graph in Fig. 5.9 we see that </a:t>
                </a:r>
                <a:r>
                  <a:rPr lang="en-US" altLang="zh-TW" i="1" dirty="0"/>
                  <a:t>f </a:t>
                </a:r>
                <a:r>
                  <a:rPr lang="en-US" altLang="zh-TW" dirty="0"/>
                  <a:t>is one-to-one and onto, so </a:t>
                </a:r>
                <a:r>
                  <a:rPr lang="en-US" altLang="zh-TW" i="1" dirty="0">
                    <a:sym typeface="Symbol" panose="05050102010706020507" pitchFamily="18" charset="2"/>
                  </a:rPr>
                  <a:t>f </a:t>
                </a:r>
                <a:r>
                  <a:rPr lang="en-US" altLang="zh-TW" i="1" baseline="30000" dirty="0">
                    <a:sym typeface="Symbol" panose="05050102010706020507" pitchFamily="18" charset="2"/>
                  </a:rPr>
                  <a:t>-</a:t>
                </a:r>
                <a:r>
                  <a:rPr lang="en-US" altLang="zh-TW" baseline="30000" dirty="0">
                    <a:sym typeface="Symbol" panose="05050102010706020507" pitchFamily="18" charset="2"/>
                  </a:rPr>
                  <a:t>1</a:t>
                </a:r>
                <a:r>
                  <a:rPr lang="en-US" altLang="zh-TW" i="1" dirty="0">
                    <a:sym typeface="Symbol" panose="05050102010706020507" pitchFamily="18" charset="2"/>
                  </a:rPr>
                  <a:t> </a:t>
                </a:r>
                <a:r>
                  <a:rPr lang="en-US" altLang="zh-TW" dirty="0">
                    <a:sym typeface="Symbol" panose="05050102010706020507" pitchFamily="18" charset="2"/>
                  </a:rPr>
                  <a:t>:</a:t>
                </a:r>
                <a:r>
                  <a:rPr lang="en-US" altLang="zh-TW" b="1" dirty="0">
                    <a:sym typeface="Symbol" panose="05050102010706020507" pitchFamily="18" charset="2"/>
                  </a:rPr>
                  <a:t>R</a:t>
                </a:r>
                <a:r>
                  <a:rPr lang="en-US" altLang="zh-TW" b="1" baseline="30000" dirty="0">
                    <a:sym typeface="Symbol" panose="05050102010706020507" pitchFamily="18" charset="2"/>
                  </a:rPr>
                  <a:t>+</a:t>
                </a:r>
                <a:r>
                  <a:rPr lang="en-US" altLang="zh-TW" b="1" dirty="0">
                    <a:sym typeface="Symbol" panose="05050102010706020507" pitchFamily="18" charset="2"/>
                  </a:rPr>
                  <a:t>R</a:t>
                </a:r>
                <a:r>
                  <a:rPr lang="en-US" altLang="zh-TW" dirty="0">
                    <a:sym typeface="Symbol" panose="05050102010706020507" pitchFamily="18" charset="2"/>
                  </a:rPr>
                  <a:t> does exist and </a:t>
                </a:r>
                <a14:m>
                  <m:oMath xmlns:m="http://schemas.openxmlformats.org/officeDocument/2006/math">
                    <m:sSup>
                      <m:sSupPr>
                        <m:ctrlPr>
                          <a:rPr lang="en-US" altLang="zh-TW" i="1" smtClean="0">
                            <a:latin typeface="Cambria Math" panose="02040503050406030204" pitchFamily="18" charset="0"/>
                            <a:sym typeface="Symbol" panose="05050102010706020507" pitchFamily="18" charset="2"/>
                          </a:rPr>
                        </m:ctrlPr>
                      </m:sSupPr>
                      <m:e>
                        <m:r>
                          <a:rPr lang="en-US" altLang="zh-TW" b="0" i="1" smtClean="0">
                            <a:latin typeface="Cambria Math" panose="02040503050406030204" pitchFamily="18" charset="0"/>
                            <a:sym typeface="Symbol" panose="05050102010706020507" pitchFamily="18" charset="2"/>
                          </a:rPr>
                          <m:t>𝑓</m:t>
                        </m:r>
                      </m:e>
                      <m:sup>
                        <m:r>
                          <a:rPr lang="en-US" altLang="zh-TW" b="0" i="1" smtClean="0">
                            <a:latin typeface="Cambria Math" panose="02040503050406030204" pitchFamily="18" charset="0"/>
                            <a:sym typeface="Symbol" panose="05050102010706020507" pitchFamily="18" charset="2"/>
                          </a:rPr>
                          <m:t>−1</m:t>
                        </m:r>
                      </m:sup>
                    </m:sSup>
                    <m:r>
                      <a:rPr lang="en-US" altLang="zh-TW" b="0" i="1" smtClean="0">
                        <a:latin typeface="Cambria Math" panose="02040503050406030204" pitchFamily="18" charset="0"/>
                        <a:sym typeface="Symbol" panose="05050102010706020507" pitchFamily="18" charset="2"/>
                      </a:rPr>
                      <m:t>=</m:t>
                    </m:r>
                    <m:sSup>
                      <m:sSupPr>
                        <m:ctrlPr>
                          <a:rPr lang="en-US" altLang="zh-TW" b="0" i="1" smtClean="0">
                            <a:latin typeface="Cambria Math" panose="02040503050406030204" pitchFamily="18" charset="0"/>
                            <a:sym typeface="Symbol" panose="05050102010706020507" pitchFamily="18" charset="2"/>
                          </a:rPr>
                        </m:ctrlPr>
                      </m:sSupPr>
                      <m:e>
                        <m:d>
                          <m:dPr>
                            <m:begChr m:val="{"/>
                            <m:endChr m:val="}"/>
                            <m:ctrlPr>
                              <a:rPr lang="en-US" altLang="zh-TW" i="1">
                                <a:latin typeface="Cambria Math" panose="02040503050406030204" pitchFamily="18" charset="0"/>
                                <a:sym typeface="Symbol" panose="05050102010706020507" pitchFamily="18" charset="2"/>
                              </a:rPr>
                            </m:ctrlPr>
                          </m:dPr>
                          <m:e>
                            <m:d>
                              <m:dPr>
                                <m:ctrlPr>
                                  <a:rPr lang="en-US" altLang="zh-TW" i="1">
                                    <a:latin typeface="Cambria Math" panose="02040503050406030204" pitchFamily="18" charset="0"/>
                                    <a:sym typeface="Symbol" panose="05050102010706020507" pitchFamily="18" charset="2"/>
                                  </a:rPr>
                                </m:ctrlPr>
                              </m:dPr>
                              <m:e>
                                <m:r>
                                  <a:rPr lang="en-US" altLang="zh-TW" i="1">
                                    <a:latin typeface="Cambria Math" panose="02040503050406030204" pitchFamily="18" charset="0"/>
                                    <a:sym typeface="Symbol" panose="05050102010706020507" pitchFamily="18" charset="2"/>
                                  </a:rPr>
                                  <m:t>𝑥</m:t>
                                </m:r>
                                <m:r>
                                  <a:rPr lang="en-US" altLang="zh-TW" i="1">
                                    <a:latin typeface="Cambria Math" panose="02040503050406030204" pitchFamily="18" charset="0"/>
                                    <a:sym typeface="Symbol" panose="05050102010706020507" pitchFamily="18" charset="2"/>
                                  </a:rPr>
                                  <m:t>,</m:t>
                                </m:r>
                                <m:r>
                                  <a:rPr lang="en-US" altLang="zh-TW" i="1">
                                    <a:latin typeface="Cambria Math" panose="02040503050406030204" pitchFamily="18" charset="0"/>
                                    <a:sym typeface="Symbol" panose="05050102010706020507" pitchFamily="18" charset="2"/>
                                  </a:rPr>
                                  <m:t>𝑦</m:t>
                                </m:r>
                              </m:e>
                            </m:d>
                            <m:r>
                              <a:rPr lang="en-US" altLang="zh-TW" i="1">
                                <a:latin typeface="Cambria Math" panose="02040503050406030204" pitchFamily="18" charset="0"/>
                                <a:sym typeface="Symbol" panose="05050102010706020507" pitchFamily="18" charset="2"/>
                              </a:rPr>
                              <m:t>|</m:t>
                            </m:r>
                            <m:r>
                              <a:rPr lang="en-US" altLang="zh-TW" i="1">
                                <a:latin typeface="Cambria Math" panose="02040503050406030204" pitchFamily="18" charset="0"/>
                                <a:sym typeface="Symbol" panose="05050102010706020507" pitchFamily="18" charset="2"/>
                              </a:rPr>
                              <m:t>𝑦</m:t>
                            </m:r>
                            <m:r>
                              <a:rPr lang="en-US" altLang="zh-TW" i="1">
                                <a:latin typeface="Cambria Math" panose="02040503050406030204" pitchFamily="18" charset="0"/>
                                <a:sym typeface="Symbol" panose="05050102010706020507" pitchFamily="18" charset="2"/>
                              </a:rPr>
                              <m:t>=</m:t>
                            </m:r>
                            <m:sSup>
                              <m:sSupPr>
                                <m:ctrlPr>
                                  <a:rPr lang="en-US" altLang="zh-TW" i="1">
                                    <a:latin typeface="Cambria Math" panose="02040503050406030204" pitchFamily="18" charset="0"/>
                                    <a:sym typeface="Symbol" panose="05050102010706020507" pitchFamily="18" charset="2"/>
                                  </a:rPr>
                                </m:ctrlPr>
                              </m:sSupPr>
                              <m:e>
                                <m:r>
                                  <a:rPr lang="en-US" altLang="zh-TW" i="1">
                                    <a:latin typeface="Cambria Math" panose="02040503050406030204" pitchFamily="18" charset="0"/>
                                    <a:sym typeface="Symbol" panose="05050102010706020507" pitchFamily="18" charset="2"/>
                                  </a:rPr>
                                  <m:t>𝑒</m:t>
                                </m:r>
                              </m:e>
                              <m:sup>
                                <m:r>
                                  <a:rPr lang="en-US" altLang="zh-TW" i="1">
                                    <a:latin typeface="Cambria Math" panose="02040503050406030204" pitchFamily="18" charset="0"/>
                                    <a:sym typeface="Symbol" panose="05050102010706020507" pitchFamily="18" charset="2"/>
                                  </a:rPr>
                                  <m:t>𝑥</m:t>
                                </m:r>
                              </m:sup>
                            </m:sSup>
                          </m:e>
                        </m:d>
                      </m:e>
                      <m:sup>
                        <m:r>
                          <a:rPr lang="en-US" altLang="zh-TW" b="0" i="1" smtClean="0">
                            <a:latin typeface="Cambria Math" panose="02040503050406030204" pitchFamily="18" charset="0"/>
                            <a:sym typeface="Symbol" panose="05050102010706020507" pitchFamily="18" charset="2"/>
                          </a:rPr>
                          <m:t>𝑐</m:t>
                        </m:r>
                      </m:sup>
                    </m:sSup>
                    <m:r>
                      <a:rPr lang="en-US" altLang="zh-TW" b="0" i="1" smtClean="0">
                        <a:latin typeface="Cambria Math" panose="02040503050406030204" pitchFamily="18" charset="0"/>
                        <a:sym typeface="Symbol" panose="05050102010706020507" pitchFamily="18" charset="2"/>
                      </a:rPr>
                      <m:t>=</m:t>
                    </m:r>
                    <m:d>
                      <m:dPr>
                        <m:begChr m:val="{"/>
                        <m:endChr m:val="}"/>
                        <m:ctrlPr>
                          <a:rPr lang="en-US" altLang="zh-TW" b="0" i="1" smtClean="0">
                            <a:latin typeface="Cambria Math" panose="02040503050406030204" pitchFamily="18" charset="0"/>
                            <a:sym typeface="Symbol" panose="05050102010706020507" pitchFamily="18" charset="2"/>
                          </a:rPr>
                        </m:ctrlPr>
                      </m:dPr>
                      <m:e>
                        <m:d>
                          <m:dPr>
                            <m:ctrlPr>
                              <a:rPr lang="en-US" altLang="zh-TW" b="0" i="1" smtClean="0">
                                <a:latin typeface="Cambria Math" panose="02040503050406030204" pitchFamily="18" charset="0"/>
                                <a:sym typeface="Symbol" panose="05050102010706020507" pitchFamily="18" charset="2"/>
                              </a:rPr>
                            </m:ctrlPr>
                          </m:dPr>
                          <m:e>
                            <m:r>
                              <a:rPr lang="en-US" altLang="zh-TW" b="0" i="1" smtClean="0">
                                <a:latin typeface="Cambria Math" panose="02040503050406030204" pitchFamily="18" charset="0"/>
                                <a:sym typeface="Symbol" panose="05050102010706020507" pitchFamily="18" charset="2"/>
                              </a:rPr>
                              <m:t>𝑥</m:t>
                            </m:r>
                            <m:r>
                              <a:rPr lang="en-US" altLang="zh-TW" b="0" i="1" smtClean="0">
                                <a:latin typeface="Cambria Math" panose="02040503050406030204" pitchFamily="18" charset="0"/>
                                <a:sym typeface="Symbol" panose="05050102010706020507" pitchFamily="18" charset="2"/>
                              </a:rPr>
                              <m:t>,</m:t>
                            </m:r>
                            <m:r>
                              <a:rPr lang="en-US" altLang="zh-TW" b="0" i="1" smtClean="0">
                                <a:latin typeface="Cambria Math" panose="02040503050406030204" pitchFamily="18" charset="0"/>
                                <a:sym typeface="Symbol" panose="05050102010706020507" pitchFamily="18" charset="2"/>
                              </a:rPr>
                              <m:t>𝑦</m:t>
                            </m:r>
                          </m:e>
                        </m:d>
                        <m:r>
                          <a:rPr lang="en-US" altLang="zh-TW" b="0" i="1" smtClean="0">
                            <a:latin typeface="Cambria Math" panose="02040503050406030204" pitchFamily="18" charset="0"/>
                            <a:sym typeface="Symbol" panose="05050102010706020507" pitchFamily="18" charset="2"/>
                          </a:rPr>
                          <m:t>|</m:t>
                        </m:r>
                        <m:r>
                          <a:rPr lang="en-US" altLang="zh-TW" b="0" i="1" smtClean="0">
                            <a:latin typeface="Cambria Math" panose="02040503050406030204" pitchFamily="18" charset="0"/>
                            <a:sym typeface="Symbol" panose="05050102010706020507" pitchFamily="18" charset="2"/>
                          </a:rPr>
                          <m:t>𝑥</m:t>
                        </m:r>
                        <m:r>
                          <a:rPr lang="en-US" altLang="zh-TW" b="0" i="1" smtClean="0">
                            <a:latin typeface="Cambria Math" panose="02040503050406030204" pitchFamily="18" charset="0"/>
                            <a:sym typeface="Symbol" panose="05050102010706020507" pitchFamily="18" charset="2"/>
                          </a:rPr>
                          <m:t>=</m:t>
                        </m:r>
                        <m:sSup>
                          <m:sSupPr>
                            <m:ctrlPr>
                              <a:rPr lang="en-US" altLang="zh-TW" b="0" i="1" smtClean="0">
                                <a:latin typeface="Cambria Math" panose="02040503050406030204" pitchFamily="18" charset="0"/>
                                <a:sym typeface="Symbol" panose="05050102010706020507" pitchFamily="18" charset="2"/>
                              </a:rPr>
                            </m:ctrlPr>
                          </m:sSupPr>
                          <m:e>
                            <m:r>
                              <a:rPr lang="en-US" altLang="zh-TW" b="0" i="1" smtClean="0">
                                <a:latin typeface="Cambria Math" panose="02040503050406030204" pitchFamily="18" charset="0"/>
                                <a:sym typeface="Symbol" panose="05050102010706020507" pitchFamily="18" charset="2"/>
                              </a:rPr>
                              <m:t>𝑒</m:t>
                            </m:r>
                          </m:e>
                          <m:sup>
                            <m:r>
                              <a:rPr lang="en-US" altLang="zh-TW" b="0" i="1" smtClean="0">
                                <a:latin typeface="Cambria Math" panose="02040503050406030204" pitchFamily="18" charset="0"/>
                                <a:sym typeface="Symbol" panose="05050102010706020507" pitchFamily="18" charset="2"/>
                              </a:rPr>
                              <m:t>𝑦</m:t>
                            </m:r>
                          </m:sup>
                        </m:sSup>
                      </m:e>
                    </m:d>
                    <m:r>
                      <a:rPr lang="en-US" altLang="zh-TW" b="0" i="1" smtClean="0">
                        <a:latin typeface="Cambria Math" panose="02040503050406030204" pitchFamily="18" charset="0"/>
                        <a:sym typeface="Symbol" panose="05050102010706020507" pitchFamily="18" charset="2"/>
                      </a:rPr>
                      <m:t>=</m:t>
                    </m:r>
                    <m:d>
                      <m:dPr>
                        <m:begChr m:val="{"/>
                        <m:endChr m:val="}"/>
                        <m:ctrlPr>
                          <a:rPr lang="en-US" altLang="zh-TW" b="0" i="1" smtClean="0">
                            <a:latin typeface="Cambria Math" panose="02040503050406030204" pitchFamily="18" charset="0"/>
                            <a:sym typeface="Symbol" panose="05050102010706020507" pitchFamily="18" charset="2"/>
                          </a:rPr>
                        </m:ctrlPr>
                      </m:dPr>
                      <m:e>
                        <m:d>
                          <m:dPr>
                            <m:ctrlPr>
                              <a:rPr lang="en-US" altLang="zh-TW" b="0" i="1" smtClean="0">
                                <a:latin typeface="Cambria Math" panose="02040503050406030204" pitchFamily="18" charset="0"/>
                                <a:sym typeface="Symbol" panose="05050102010706020507" pitchFamily="18" charset="2"/>
                              </a:rPr>
                            </m:ctrlPr>
                          </m:dPr>
                          <m:e>
                            <m:r>
                              <a:rPr lang="en-US" altLang="zh-TW" b="0" i="1" smtClean="0">
                                <a:latin typeface="Cambria Math" panose="02040503050406030204" pitchFamily="18" charset="0"/>
                                <a:sym typeface="Symbol" panose="05050102010706020507" pitchFamily="18" charset="2"/>
                              </a:rPr>
                              <m:t>𝑥</m:t>
                            </m:r>
                            <m:r>
                              <a:rPr lang="en-US" altLang="zh-TW" b="0" i="1" smtClean="0">
                                <a:latin typeface="Cambria Math" panose="02040503050406030204" pitchFamily="18" charset="0"/>
                                <a:sym typeface="Symbol" panose="05050102010706020507" pitchFamily="18" charset="2"/>
                              </a:rPr>
                              <m:t>,</m:t>
                            </m:r>
                            <m:r>
                              <a:rPr lang="en-US" altLang="zh-TW" b="0" i="1" smtClean="0">
                                <a:latin typeface="Cambria Math" panose="02040503050406030204" pitchFamily="18" charset="0"/>
                                <a:sym typeface="Symbol" panose="05050102010706020507" pitchFamily="18" charset="2"/>
                              </a:rPr>
                              <m:t>𝑦</m:t>
                            </m:r>
                          </m:e>
                        </m:d>
                        <m:r>
                          <a:rPr lang="en-US" altLang="zh-TW" b="0" i="1" smtClean="0">
                            <a:latin typeface="Cambria Math" panose="02040503050406030204" pitchFamily="18" charset="0"/>
                            <a:sym typeface="Symbol" panose="05050102010706020507" pitchFamily="18" charset="2"/>
                          </a:rPr>
                          <m:t>|</m:t>
                        </m:r>
                        <m:r>
                          <a:rPr lang="en-US" altLang="zh-TW" b="0" i="1" smtClean="0">
                            <a:latin typeface="Cambria Math" panose="02040503050406030204" pitchFamily="18" charset="0"/>
                            <a:sym typeface="Symbol" panose="05050102010706020507" pitchFamily="18" charset="2"/>
                          </a:rPr>
                          <m:t>𝑦</m:t>
                        </m:r>
                        <m:r>
                          <a:rPr lang="en-US" altLang="zh-TW" b="0" i="1" smtClean="0">
                            <a:latin typeface="Cambria Math" panose="02040503050406030204" pitchFamily="18" charset="0"/>
                            <a:sym typeface="Symbol" panose="05050102010706020507" pitchFamily="18" charset="2"/>
                          </a:rPr>
                          <m:t>=</m:t>
                        </m:r>
                        <m:func>
                          <m:funcPr>
                            <m:ctrlPr>
                              <a:rPr lang="en-US" altLang="zh-TW" b="0" i="1" smtClean="0">
                                <a:latin typeface="Cambria Math" panose="02040503050406030204" pitchFamily="18" charset="0"/>
                                <a:sym typeface="Symbol" panose="05050102010706020507" pitchFamily="18" charset="2"/>
                              </a:rPr>
                            </m:ctrlPr>
                          </m:funcPr>
                          <m:fName>
                            <m:r>
                              <m:rPr>
                                <m:sty m:val="p"/>
                              </m:rPr>
                              <a:rPr lang="en-US" altLang="zh-TW" b="0" i="0" smtClean="0">
                                <a:latin typeface="Cambria Math" panose="02040503050406030204" pitchFamily="18" charset="0"/>
                                <a:sym typeface="Symbol" panose="05050102010706020507" pitchFamily="18" charset="2"/>
                              </a:rPr>
                              <m:t>ln</m:t>
                            </m:r>
                          </m:fName>
                          <m:e>
                            <m:r>
                              <a:rPr lang="en-US" altLang="zh-TW" b="0" i="1" smtClean="0">
                                <a:latin typeface="Cambria Math" panose="02040503050406030204" pitchFamily="18" charset="0"/>
                                <a:sym typeface="Symbol" panose="05050102010706020507" pitchFamily="18" charset="2"/>
                              </a:rPr>
                              <m:t>𝑥</m:t>
                            </m:r>
                          </m:e>
                        </m:func>
                      </m:e>
                    </m:d>
                  </m:oMath>
                </a14:m>
                <a:r>
                  <a:rPr lang="en-US" altLang="zh-TW" dirty="0">
                    <a:sym typeface="Symbol" panose="05050102010706020507" pitchFamily="18" charset="2"/>
                  </a:rPr>
                  <a:t>, so </a:t>
                </a:r>
                <a14:m>
                  <m:oMath xmlns:m="http://schemas.openxmlformats.org/officeDocument/2006/math">
                    <m:sSup>
                      <m:sSupPr>
                        <m:ctrlPr>
                          <a:rPr lang="en-US" altLang="zh-TW" i="1" smtClean="0">
                            <a:latin typeface="Cambria Math" panose="02040503050406030204" pitchFamily="18" charset="0"/>
                            <a:sym typeface="Symbol" panose="05050102010706020507" pitchFamily="18" charset="2"/>
                          </a:rPr>
                        </m:ctrlPr>
                      </m:sSupPr>
                      <m:e>
                        <m:r>
                          <a:rPr lang="en-US" altLang="zh-TW" b="0" i="1" smtClean="0">
                            <a:latin typeface="Cambria Math" panose="02040503050406030204" pitchFamily="18" charset="0"/>
                            <a:sym typeface="Symbol" panose="05050102010706020507" pitchFamily="18" charset="2"/>
                          </a:rPr>
                          <m:t>𝑓</m:t>
                        </m:r>
                      </m:e>
                      <m:sup>
                        <m:r>
                          <a:rPr lang="en-US" altLang="zh-TW" b="0" i="1" smtClean="0">
                            <a:latin typeface="Cambria Math" panose="02040503050406030204" pitchFamily="18" charset="0"/>
                            <a:sym typeface="Symbol" panose="05050102010706020507" pitchFamily="18" charset="2"/>
                          </a:rPr>
                          <m:t>−1</m:t>
                        </m:r>
                      </m:sup>
                    </m:sSup>
                    <m:d>
                      <m:dPr>
                        <m:ctrlPr>
                          <a:rPr lang="en-US" altLang="zh-TW" b="0" i="1" smtClean="0">
                            <a:latin typeface="Cambria Math" panose="02040503050406030204" pitchFamily="18" charset="0"/>
                            <a:sym typeface="Symbol" panose="05050102010706020507" pitchFamily="18" charset="2"/>
                          </a:rPr>
                        </m:ctrlPr>
                      </m:dPr>
                      <m:e>
                        <m:r>
                          <a:rPr lang="en-US" altLang="zh-TW" b="0" i="1" smtClean="0">
                            <a:latin typeface="Cambria Math" panose="02040503050406030204" pitchFamily="18" charset="0"/>
                            <a:sym typeface="Symbol" panose="05050102010706020507" pitchFamily="18" charset="2"/>
                          </a:rPr>
                          <m:t>𝑥</m:t>
                        </m:r>
                      </m:e>
                    </m:d>
                    <m:r>
                      <a:rPr lang="en-US" altLang="zh-TW" b="0" i="1" smtClean="0">
                        <a:latin typeface="Cambria Math" panose="02040503050406030204" pitchFamily="18" charset="0"/>
                        <a:sym typeface="Symbol" panose="05050102010706020507" pitchFamily="18" charset="2"/>
                      </a:rPr>
                      <m:t>=</m:t>
                    </m:r>
                    <m:func>
                      <m:funcPr>
                        <m:ctrlPr>
                          <a:rPr lang="en-US" altLang="zh-TW" b="0" i="1" smtClean="0">
                            <a:latin typeface="Cambria Math" panose="02040503050406030204" pitchFamily="18" charset="0"/>
                            <a:sym typeface="Symbol" panose="05050102010706020507" pitchFamily="18" charset="2"/>
                          </a:rPr>
                        </m:ctrlPr>
                      </m:funcPr>
                      <m:fName>
                        <m:r>
                          <m:rPr>
                            <m:sty m:val="p"/>
                          </m:rPr>
                          <a:rPr lang="en-US" altLang="zh-TW" b="0" i="0" smtClean="0">
                            <a:latin typeface="Cambria Math" panose="02040503050406030204" pitchFamily="18" charset="0"/>
                            <a:sym typeface="Symbol" panose="05050102010706020507" pitchFamily="18" charset="2"/>
                          </a:rPr>
                          <m:t>ln</m:t>
                        </m:r>
                      </m:fName>
                      <m:e>
                        <m:r>
                          <a:rPr lang="en-US" altLang="zh-TW" b="0" i="1" smtClean="0">
                            <a:latin typeface="Cambria Math" panose="02040503050406030204" pitchFamily="18" charset="0"/>
                            <a:sym typeface="Symbol" panose="05050102010706020507" pitchFamily="18" charset="2"/>
                          </a:rPr>
                          <m:t>𝑥</m:t>
                        </m:r>
                      </m:e>
                    </m:func>
                  </m:oMath>
                </a14:m>
                <a:r>
                  <a:rPr lang="en-US" altLang="zh-TW" dirty="0">
                    <a:sym typeface="Symbol" panose="05050102010706020507" pitchFamily="18" charset="2"/>
                  </a:rPr>
                  <a:t>.</a:t>
                </a:r>
              </a:p>
              <a:p>
                <a:endParaRPr lang="zh-TW" altLang="en-US" dirty="0"/>
              </a:p>
            </p:txBody>
          </p:sp>
        </mc:Choice>
        <mc:Fallback>
          <p:sp>
            <p:nvSpPr>
              <p:cNvPr id="87043" name="內容版面配置區 2">
                <a:extLst>
                  <a:ext uri="{FF2B5EF4-FFF2-40B4-BE49-F238E27FC236}">
                    <a16:creationId xmlns:a16="http://schemas.microsoft.com/office/drawing/2014/main" id="{F282A7C4-6D53-43B7-8241-A9D8B849D15E}"/>
                  </a:ext>
                </a:extLst>
              </p:cNvPr>
              <p:cNvSpPr>
                <a:spLocks noGrp="1" noRot="1" noChangeAspect="1" noMove="1" noResize="1" noEditPoints="1" noAdjustHandles="1" noChangeArrowheads="1" noChangeShapeType="1" noTextEdit="1"/>
              </p:cNvSpPr>
              <p:nvPr>
                <p:ph idx="1"/>
              </p:nvPr>
            </p:nvSpPr>
            <p:spPr>
              <a:xfrm>
                <a:off x="457200" y="1125538"/>
                <a:ext cx="8229600" cy="5000625"/>
              </a:xfrm>
              <a:blipFill>
                <a:blip r:embed="rId2"/>
                <a:stretch>
                  <a:fillRect l="-1333" t="-1341" r="-22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B299AB2A-9B19-4C97-ABA9-F74679297248}"/>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61E9FC1D-6F18-4390-84AF-8616428AC3EC}" type="slidenum">
              <a:rPr lang="zh-TW" altLang="en-US">
                <a:ea typeface="標楷體" panose="03000509000000000000" pitchFamily="65" charset="-120"/>
              </a:rPr>
              <a:pPr/>
              <a:t>78</a:t>
            </a:fld>
            <a:endParaRPr lang="en-US" altLang="zh-TW">
              <a:ea typeface="標楷體" panose="03000509000000000000" pitchFamily="65" charset="-12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標題 1">
            <a:extLst>
              <a:ext uri="{FF2B5EF4-FFF2-40B4-BE49-F238E27FC236}">
                <a16:creationId xmlns:a16="http://schemas.microsoft.com/office/drawing/2014/main" id="{16A3C041-0A1E-4F9E-BDC9-D150F12CC5D0}"/>
              </a:ext>
            </a:extLst>
          </p:cNvPr>
          <p:cNvSpPr>
            <a:spLocks noGrp="1" noChangeArrowheads="1"/>
          </p:cNvSpPr>
          <p:nvPr>
            <p:ph type="title"/>
          </p:nvPr>
        </p:nvSpPr>
        <p:spPr/>
        <p:txBody>
          <a:bodyPr/>
          <a:lstStyle/>
          <a:p>
            <a:r>
              <a:rPr lang="en-US" altLang="zh-TW" sz="3200"/>
              <a:t>Preimage (1/3)</a:t>
            </a:r>
            <a:endParaRPr lang="zh-TW" altLang="en-US" sz="3200"/>
          </a:p>
        </p:txBody>
      </p:sp>
      <p:sp>
        <p:nvSpPr>
          <p:cNvPr id="3" name="內容版面配置區 2">
            <a:extLst>
              <a:ext uri="{FF2B5EF4-FFF2-40B4-BE49-F238E27FC236}">
                <a16:creationId xmlns:a16="http://schemas.microsoft.com/office/drawing/2014/main" id="{0E5434B4-D8C3-4BA5-BFCC-3468081A23B7}"/>
              </a:ext>
            </a:extLst>
          </p:cNvPr>
          <p:cNvSpPr>
            <a:spLocks noGrp="1"/>
          </p:cNvSpPr>
          <p:nvPr>
            <p:ph idx="1"/>
          </p:nvPr>
        </p:nvSpPr>
        <p:spPr/>
        <p:txBody>
          <a:bodyPr/>
          <a:lstStyle/>
          <a:p>
            <a:pPr>
              <a:defRPr/>
            </a:pPr>
            <a:r>
              <a:rPr lang="en-US" altLang="zh-TW" b="1" dirty="0"/>
              <a:t>Definition</a:t>
            </a:r>
            <a:r>
              <a:rPr lang="zh-TW" altLang="en-US" b="1" dirty="0"/>
              <a:t> </a:t>
            </a:r>
            <a:r>
              <a:rPr lang="en-US" altLang="zh-TW" b="1" dirty="0"/>
              <a:t>5.22: </a:t>
            </a:r>
            <a:r>
              <a:rPr lang="en-US" altLang="zh-TW" dirty="0"/>
              <a:t> If </a:t>
            </a:r>
            <a:r>
              <a:rPr lang="en-US" altLang="zh-TW" i="1" dirty="0"/>
              <a:t>f</a:t>
            </a:r>
            <a:r>
              <a:rPr lang="en-US" altLang="zh-TW" dirty="0"/>
              <a:t> :</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 </a:t>
            </a:r>
            <a:r>
              <a:rPr lang="en-US" altLang="zh-TW" dirty="0">
                <a:sym typeface="Symbol" panose="05050102010706020507" pitchFamily="18" charset="2"/>
              </a:rPr>
              <a:t>and </a:t>
            </a:r>
            <a:r>
              <a:rPr lang="en-US" altLang="zh-TW" i="1" dirty="0">
                <a:sym typeface="Symbol" panose="05050102010706020507" pitchFamily="18" charset="2"/>
              </a:rPr>
              <a:t>B</a:t>
            </a:r>
            <a:r>
              <a:rPr lang="en-US" altLang="zh-TW" baseline="-25000" dirty="0">
                <a:sym typeface="Symbol" panose="05050102010706020507" pitchFamily="18" charset="2"/>
              </a:rPr>
              <a:t>1</a:t>
            </a:r>
            <a:r>
              <a:rPr lang="en-US" altLang="zh-TW" dirty="0">
                <a:sym typeface="Symbol" panose="05050102010706020507" pitchFamily="18" charset="2"/>
              </a:rPr>
              <a:t></a:t>
            </a:r>
            <a:r>
              <a:rPr lang="en-US" altLang="zh-TW" i="1" dirty="0">
                <a:sym typeface="Symbol" panose="05050102010706020507" pitchFamily="18" charset="2"/>
              </a:rPr>
              <a:t>B</a:t>
            </a:r>
            <a:r>
              <a:rPr lang="en-US" altLang="zh-TW" dirty="0">
                <a:sym typeface="Symbol" panose="05050102010706020507" pitchFamily="18" charset="2"/>
              </a:rPr>
              <a:t>, then      </a:t>
            </a:r>
          </a:p>
          <a:p>
            <a:pPr marL="0" indent="0">
              <a:buFontTx/>
              <a:buNone/>
              <a:defRPr/>
            </a:pPr>
            <a:r>
              <a:rPr lang="en-US" altLang="zh-TW" dirty="0">
                <a:sym typeface="Symbol" panose="05050102010706020507" pitchFamily="18" charset="2"/>
              </a:rPr>
              <a:t>                                      The set </a:t>
            </a:r>
            <a:r>
              <a:rPr lang="en-US" altLang="zh-TW" i="1" dirty="0">
                <a:sym typeface="Symbol" panose="05050102010706020507" pitchFamily="18" charset="2"/>
              </a:rPr>
              <a:t>f </a:t>
            </a:r>
            <a:r>
              <a:rPr lang="en-US" altLang="zh-TW" baseline="30000" dirty="0">
                <a:sym typeface="Symbol" panose="05050102010706020507" pitchFamily="18" charset="2"/>
              </a:rPr>
              <a:t>-1</a:t>
            </a:r>
            <a:r>
              <a:rPr lang="en-US" altLang="zh-TW" dirty="0">
                <a:sym typeface="Symbol" panose="05050102010706020507" pitchFamily="18" charset="2"/>
              </a:rPr>
              <a:t>(</a:t>
            </a:r>
            <a:r>
              <a:rPr lang="en-US" altLang="zh-TW" i="1" dirty="0">
                <a:sym typeface="Symbol" panose="05050102010706020507" pitchFamily="18" charset="2"/>
              </a:rPr>
              <a:t>B</a:t>
            </a:r>
            <a:r>
              <a:rPr lang="en-US" altLang="zh-TW" baseline="-25000" dirty="0">
                <a:sym typeface="Symbol" panose="05050102010706020507" pitchFamily="18" charset="2"/>
              </a:rPr>
              <a:t>1</a:t>
            </a:r>
            <a:r>
              <a:rPr lang="en-US" altLang="zh-TW" dirty="0">
                <a:sym typeface="Symbol" panose="05050102010706020507" pitchFamily="18" charset="2"/>
              </a:rPr>
              <a:t>) is called  </a:t>
            </a:r>
          </a:p>
          <a:p>
            <a:pPr marL="0" indent="0">
              <a:buFontTx/>
              <a:buNone/>
              <a:defRPr/>
            </a:pPr>
            <a:r>
              <a:rPr lang="en-US" altLang="zh-TW" dirty="0">
                <a:sym typeface="Symbol" panose="05050102010706020507" pitchFamily="18" charset="2"/>
              </a:rPr>
              <a:t>   the </a:t>
            </a:r>
            <a:r>
              <a:rPr lang="en-US" altLang="zh-TW" i="1" dirty="0">
                <a:solidFill>
                  <a:srgbClr val="0000FF"/>
                </a:solidFill>
                <a:sym typeface="Symbol" panose="05050102010706020507" pitchFamily="18" charset="2"/>
              </a:rPr>
              <a:t>preimage</a:t>
            </a:r>
            <a:r>
              <a:rPr lang="en-US" altLang="zh-TW" i="1" dirty="0">
                <a:sym typeface="Symbol" panose="05050102010706020507" pitchFamily="18" charset="2"/>
              </a:rPr>
              <a:t> of B</a:t>
            </a:r>
            <a:r>
              <a:rPr lang="en-US" altLang="zh-TW" baseline="-25000" dirty="0">
                <a:sym typeface="Symbol" panose="05050102010706020507" pitchFamily="18" charset="2"/>
              </a:rPr>
              <a:t>1 </a:t>
            </a:r>
            <a:r>
              <a:rPr lang="en-US" altLang="zh-TW" i="1" dirty="0">
                <a:sym typeface="Symbol" panose="05050102010706020507" pitchFamily="18" charset="2"/>
              </a:rPr>
              <a:t>under f </a:t>
            </a:r>
            <a:r>
              <a:rPr lang="en-US" altLang="zh-TW" dirty="0">
                <a:sym typeface="Symbol" panose="05050102010706020507" pitchFamily="18" charset="2"/>
              </a:rPr>
              <a:t>.</a:t>
            </a:r>
            <a:r>
              <a:rPr lang="en-US" altLang="zh-TW" i="1" dirty="0">
                <a:sym typeface="Symbol" panose="05050102010706020507" pitchFamily="18" charset="2"/>
              </a:rPr>
              <a:t> </a:t>
            </a:r>
          </a:p>
          <a:p>
            <a:pPr marL="0" indent="0">
              <a:buFontTx/>
              <a:buNone/>
              <a:defRPr/>
            </a:pPr>
            <a:endParaRPr lang="en-US" altLang="zh-TW" i="1" dirty="0">
              <a:sym typeface="Symbol" panose="05050102010706020507" pitchFamily="18" charset="2"/>
            </a:endParaRPr>
          </a:p>
          <a:p>
            <a:pPr>
              <a:defRPr/>
            </a:pPr>
            <a:r>
              <a:rPr lang="en-US" altLang="zh-TW" b="1" dirty="0">
                <a:sym typeface="Symbol" panose="05050102010706020507" pitchFamily="18" charset="2"/>
              </a:rPr>
              <a:t>Example 5.62: </a:t>
            </a:r>
            <a:r>
              <a:rPr lang="en-US" altLang="zh-TW" dirty="0">
                <a:sym typeface="Symbol" panose="05050102010706020507" pitchFamily="18" charset="2"/>
              </a:rPr>
              <a:t>Let </a:t>
            </a:r>
            <a:r>
              <a:rPr lang="en-US" altLang="zh-TW" i="1" dirty="0">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B</a:t>
            </a:r>
            <a:r>
              <a:rPr lang="en-US" altLang="zh-TW" dirty="0">
                <a:sym typeface="Symbol" panose="05050102010706020507" pitchFamily="18" charset="2"/>
              </a:rPr>
              <a:t></a:t>
            </a:r>
            <a:r>
              <a:rPr lang="en-US" altLang="zh-TW" b="1" dirty="0">
                <a:sym typeface="Symbol" panose="05050102010706020507" pitchFamily="18" charset="2"/>
              </a:rPr>
              <a:t>Z</a:t>
            </a:r>
            <a:r>
              <a:rPr lang="en-US" altLang="zh-TW" b="1" baseline="30000" dirty="0">
                <a:sym typeface="Symbol" panose="05050102010706020507" pitchFamily="18" charset="2"/>
              </a:rPr>
              <a:t>+</a:t>
            </a:r>
            <a:r>
              <a:rPr lang="en-US" altLang="zh-TW" b="1" dirty="0">
                <a:sym typeface="Symbol" panose="05050102010706020507" pitchFamily="18" charset="2"/>
              </a:rPr>
              <a:t> </a:t>
            </a:r>
            <a:r>
              <a:rPr lang="en-US" altLang="zh-TW" dirty="0">
                <a:sym typeface="Symbol" panose="05050102010706020507" pitchFamily="18" charset="2"/>
              </a:rPr>
              <a:t>where </a:t>
            </a:r>
            <a:r>
              <a:rPr lang="en-US" altLang="zh-TW" i="1" dirty="0">
                <a:sym typeface="Symbol" panose="05050102010706020507" pitchFamily="18" charset="2"/>
              </a:rPr>
              <a:t>A</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{1, 2, 3, 4, 5, 6} and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={6, 7, 8, 9, 10}. If </a:t>
            </a:r>
            <a:r>
              <a:rPr lang="en-US" altLang="zh-TW" i="1" dirty="0">
                <a:cs typeface="Times New Roman" panose="02020603050405020304" pitchFamily="18" charset="0"/>
                <a:sym typeface="Symbol" panose="05050102010706020507" pitchFamily="18" charset="2"/>
              </a:rPr>
              <a:t>f </a:t>
            </a:r>
            <a:r>
              <a:rPr lang="en-US" altLang="zh-TW" dirty="0"/>
              <a:t>:</a:t>
            </a:r>
            <a:r>
              <a:rPr lang="en-US" altLang="zh-TW" i="1" dirty="0">
                <a:sym typeface="Symbol" panose="05050102010706020507" pitchFamily="18" charset="2"/>
              </a:rPr>
              <a:t>A</a:t>
            </a:r>
            <a:r>
              <a:rPr lang="en-US" altLang="zh-TW" dirty="0">
                <a:sym typeface="Symbol" panose="05050102010706020507" pitchFamily="18" charset="2"/>
              </a:rPr>
              <a:t></a:t>
            </a:r>
            <a:r>
              <a:rPr lang="en-US" altLang="zh-TW" i="1" dirty="0">
                <a:sym typeface="Symbol" panose="05050102010706020507" pitchFamily="18" charset="2"/>
              </a:rPr>
              <a:t>B </a:t>
            </a:r>
            <a:r>
              <a:rPr lang="en-US" altLang="zh-TW" dirty="0">
                <a:sym typeface="Symbol" panose="05050102010706020507" pitchFamily="18" charset="2"/>
              </a:rPr>
              <a:t>with </a:t>
            </a:r>
            <a:r>
              <a:rPr lang="en-US" altLang="zh-TW" i="1" dirty="0">
                <a:sym typeface="Symbol" panose="05050102010706020507" pitchFamily="18" charset="2"/>
              </a:rPr>
              <a:t>f </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a:t>
            </a:r>
          </a:p>
          <a:p>
            <a:pPr marL="0" indent="0">
              <a:buFontTx/>
              <a:buNone/>
              <a:defRPr/>
            </a:pPr>
            <a:r>
              <a:rPr lang="en-US" altLang="zh-TW" dirty="0">
                <a:cs typeface="Times New Roman" panose="02020603050405020304" pitchFamily="18" charset="0"/>
                <a:sym typeface="Symbol" panose="05050102010706020507" pitchFamily="18" charset="2"/>
              </a:rPr>
              <a:t>   (1, 7), (2, 7), (3, 8), </a:t>
            </a:r>
            <a:r>
              <a:rPr lang="en-US" altLang="zh-TW" dirty="0"/>
              <a:t>(4, 6), (5, 9), (6, 9)</a:t>
            </a:r>
            <a:r>
              <a:rPr lang="en-US" altLang="zh-TW" dirty="0">
                <a:cs typeface="Times New Roman" panose="02020603050405020304" pitchFamily="18" charset="0"/>
              </a:rPr>
              <a:t>}, then the  </a:t>
            </a:r>
          </a:p>
          <a:p>
            <a:pPr marL="0" indent="0">
              <a:buFontTx/>
              <a:buNone/>
              <a:defRPr/>
            </a:pPr>
            <a:r>
              <a:rPr lang="en-US" altLang="zh-TW" dirty="0">
                <a:cs typeface="Times New Roman" panose="02020603050405020304" pitchFamily="18" charset="0"/>
              </a:rPr>
              <a:t>   following results are obtained.</a:t>
            </a:r>
          </a:p>
          <a:p>
            <a:pPr>
              <a:defRPr/>
            </a:pPr>
            <a:endParaRPr lang="en-US" altLang="zh-TW" i="1" dirty="0">
              <a:sym typeface="Symbol" panose="05050102010706020507" pitchFamily="18" charset="2"/>
            </a:endParaRPr>
          </a:p>
          <a:p>
            <a:pPr>
              <a:defRPr/>
            </a:pPr>
            <a:endParaRPr lang="en-US" altLang="zh-TW" i="1" dirty="0">
              <a:sym typeface="Symbol" panose="05050102010706020507" pitchFamily="18" charset="2"/>
            </a:endParaRPr>
          </a:p>
          <a:p>
            <a:pPr>
              <a:defRPr/>
            </a:pPr>
            <a:endParaRPr lang="zh-TW" altLang="en-US" dirty="0"/>
          </a:p>
        </p:txBody>
      </p:sp>
      <p:sp>
        <p:nvSpPr>
          <p:cNvPr id="4" name="投影片編號版面配置區 3">
            <a:extLst>
              <a:ext uri="{FF2B5EF4-FFF2-40B4-BE49-F238E27FC236}">
                <a16:creationId xmlns:a16="http://schemas.microsoft.com/office/drawing/2014/main" id="{7DF153BF-A85C-4F8E-97D7-A7E841E298CD}"/>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6A79F4AB-5E35-4C5E-BD3F-F3081327D190}" type="slidenum">
              <a:rPr lang="zh-TW" altLang="en-US">
                <a:ea typeface="標楷體" panose="03000509000000000000" pitchFamily="65" charset="-120"/>
              </a:rPr>
              <a:pPr/>
              <a:t>79</a:t>
            </a:fld>
            <a:endParaRPr lang="en-US" altLang="zh-TW">
              <a:ea typeface="標楷體" panose="03000509000000000000" pitchFamily="65" charset="-120"/>
            </a:endParaRPr>
          </a:p>
        </p:txBody>
      </p:sp>
      <p:graphicFrame>
        <p:nvGraphicFramePr>
          <p:cNvPr id="88069" name="Object 6">
            <a:extLst>
              <a:ext uri="{FF2B5EF4-FFF2-40B4-BE49-F238E27FC236}">
                <a16:creationId xmlns:a16="http://schemas.microsoft.com/office/drawing/2014/main" id="{EC580F83-4241-4E2D-93D8-5B902921BE99}"/>
              </a:ext>
            </a:extLst>
          </p:cNvPr>
          <p:cNvGraphicFramePr>
            <a:graphicFrameLocks noChangeAspect="1"/>
          </p:cNvGraphicFramePr>
          <p:nvPr/>
        </p:nvGraphicFramePr>
        <p:xfrm>
          <a:off x="827088" y="1557338"/>
          <a:ext cx="3429000" cy="609600"/>
        </p:xfrm>
        <a:graphic>
          <a:graphicData uri="http://schemas.openxmlformats.org/presentationml/2006/ole">
            <mc:AlternateContent xmlns:mc="http://schemas.openxmlformats.org/markup-compatibility/2006">
              <mc:Choice xmlns:v="urn:schemas-microsoft-com:vml" Requires="v">
                <p:oleObj name="Equation" r:id="rId2" imgW="2094591" imgH="304668" progId="Equation.3">
                  <p:embed/>
                </p:oleObj>
              </mc:Choice>
              <mc:Fallback>
                <p:oleObj name="Equation" r:id="rId2" imgW="2094591" imgH="304668"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557338"/>
                        <a:ext cx="34290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a:extLst>
              <a:ext uri="{FF2B5EF4-FFF2-40B4-BE49-F238E27FC236}">
                <a16:creationId xmlns:a16="http://schemas.microsoft.com/office/drawing/2014/main" id="{C50822A3-AAFE-4E74-8BC9-39440583BCA2}"/>
              </a:ext>
            </a:extLst>
          </p:cNvPr>
          <p:cNvSpPr>
            <a:spLocks noGrp="1" noChangeArrowheads="1"/>
          </p:cNvSpPr>
          <p:nvPr>
            <p:ph type="title"/>
          </p:nvPr>
        </p:nvSpPr>
        <p:spPr/>
        <p:txBody>
          <a:bodyPr/>
          <a:lstStyle/>
          <a:p>
            <a:r>
              <a:rPr lang="en-US" altLang="zh-TW" sz="3200" dirty="0"/>
              <a:t>Relation (2/4)</a:t>
            </a:r>
            <a:endParaRPr lang="zh-TW" altLang="en-US" sz="3200" dirty="0"/>
          </a:p>
        </p:txBody>
      </p:sp>
      <p:sp>
        <p:nvSpPr>
          <p:cNvPr id="11267" name="內容版面配置區 2">
            <a:extLst>
              <a:ext uri="{FF2B5EF4-FFF2-40B4-BE49-F238E27FC236}">
                <a16:creationId xmlns:a16="http://schemas.microsoft.com/office/drawing/2014/main" id="{D7DA5D2F-74A0-490B-B180-993F03C6804D}"/>
              </a:ext>
            </a:extLst>
          </p:cNvPr>
          <p:cNvSpPr>
            <a:spLocks noGrp="1" noChangeArrowheads="1"/>
          </p:cNvSpPr>
          <p:nvPr>
            <p:ph idx="1"/>
          </p:nvPr>
        </p:nvSpPr>
        <p:spPr>
          <a:xfrm>
            <a:off x="457200" y="1125538"/>
            <a:ext cx="8579296" cy="5000625"/>
          </a:xfrm>
        </p:spPr>
        <p:txBody>
          <a:bodyPr/>
          <a:lstStyle/>
          <a:p>
            <a:r>
              <a:rPr lang="en-US" altLang="zh-TW" dirty="0">
                <a:cs typeface="Times New Roman" panose="02020603050405020304" pitchFamily="18" charset="0"/>
                <a:sym typeface="Symbol" panose="05050102010706020507" pitchFamily="18" charset="2"/>
              </a:rPr>
              <a:t>In general, for finite sets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with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dirty="0"/>
              <a:t>=</a:t>
            </a:r>
            <a:r>
              <a:rPr lang="en-US" altLang="zh-TW" i="1" dirty="0"/>
              <a:t>m</a:t>
            </a:r>
            <a:r>
              <a:rPr lang="en-US" altLang="zh-TW" dirty="0"/>
              <a:t> and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n</a:t>
            </a:r>
            <a:r>
              <a:rPr lang="en-US" altLang="zh-TW" dirty="0">
                <a:cs typeface="Times New Roman" panose="02020603050405020304" pitchFamily="18" charset="0"/>
                <a:sym typeface="Symbol" panose="05050102010706020507" pitchFamily="18" charset="2"/>
              </a:rPr>
              <a:t>, there are 2</a:t>
            </a:r>
            <a:r>
              <a:rPr lang="en-US" altLang="zh-TW" i="1" baseline="30000" dirty="0">
                <a:cs typeface="Times New Roman" panose="02020603050405020304" pitchFamily="18" charset="0"/>
                <a:sym typeface="Symbol" panose="05050102010706020507" pitchFamily="18" charset="2"/>
              </a:rPr>
              <a:t>mn</a:t>
            </a:r>
            <a:r>
              <a:rPr lang="en-US" altLang="zh-TW" dirty="0">
                <a:cs typeface="Times New Roman" panose="02020603050405020304" pitchFamily="18" charset="0"/>
                <a:sym typeface="Symbol" panose="05050102010706020507" pitchFamily="18" charset="2"/>
              </a:rPr>
              <a:t> relations from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to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including the empty relation as well as the relation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itself.</a:t>
            </a:r>
          </a:p>
          <a:p>
            <a:endParaRPr lang="en-US" altLang="zh-TW" dirty="0">
              <a:cs typeface="Times New Roman" panose="02020603050405020304" pitchFamily="18" charset="0"/>
              <a:sym typeface="Symbol" panose="05050102010706020507" pitchFamily="18" charset="2"/>
            </a:endParaRPr>
          </a:p>
          <a:p>
            <a:r>
              <a:rPr lang="en-US" altLang="zh-TW" dirty="0">
                <a:cs typeface="Times New Roman" panose="02020603050405020304" pitchFamily="18" charset="0"/>
                <a:sym typeface="Symbol" panose="05050102010706020507" pitchFamily="18" charset="2"/>
              </a:rPr>
              <a:t>There are also 2</a:t>
            </a:r>
            <a:r>
              <a:rPr lang="en-US" altLang="zh-TW" i="1" baseline="30000" dirty="0">
                <a:cs typeface="Times New Roman" panose="02020603050405020304" pitchFamily="18" charset="0"/>
                <a:sym typeface="Symbol" panose="05050102010706020507" pitchFamily="18" charset="2"/>
              </a:rPr>
              <a:t>nm</a:t>
            </a:r>
            <a:r>
              <a:rPr lang="en-US" altLang="zh-TW" dirty="0">
                <a:cs typeface="Times New Roman" panose="02020603050405020304" pitchFamily="18" charset="0"/>
                <a:sym typeface="Symbol" panose="05050102010706020507" pitchFamily="18" charset="2"/>
              </a:rPr>
              <a:t>(=2</a:t>
            </a:r>
            <a:r>
              <a:rPr lang="en-US" altLang="zh-TW" i="1" baseline="30000" dirty="0">
                <a:cs typeface="Times New Roman" panose="02020603050405020304" pitchFamily="18" charset="0"/>
                <a:sym typeface="Symbol" panose="05050102010706020507" pitchFamily="18" charset="2"/>
              </a:rPr>
              <a:t>mn</a:t>
            </a:r>
            <a:r>
              <a:rPr lang="en-US" altLang="zh-TW" dirty="0">
                <a:cs typeface="Times New Roman" panose="02020603050405020304" pitchFamily="18" charset="0"/>
                <a:sym typeface="Symbol" panose="05050102010706020507" pitchFamily="18" charset="2"/>
              </a:rPr>
              <a:t>) relations from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to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one of which is also Ø and another of which is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The reason we get the same number of relations from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to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as we have from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to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is that any relation </a:t>
            </a:r>
            <a:r>
              <a:rPr lang="en-US" altLang="zh-TW" i="1" dirty="0">
                <a:latin typeface="Monotype Corsiva" panose="03010101010201010101" pitchFamily="66" charset="0"/>
                <a:cs typeface="Times New Roman" panose="02020603050405020304" pitchFamily="18" charset="0"/>
                <a:sym typeface="Symbol" panose="05050102010706020507" pitchFamily="18" charset="2"/>
              </a:rPr>
              <a:t>R </a:t>
            </a:r>
            <a:r>
              <a:rPr lang="en-US" altLang="zh-TW" baseline="-25000" dirty="0">
                <a:cs typeface="Times New Roman" panose="02020603050405020304" pitchFamily="18" charset="0"/>
                <a:sym typeface="Symbol" panose="05050102010706020507" pitchFamily="18" charset="2"/>
              </a:rPr>
              <a:t>1</a:t>
            </a:r>
            <a:r>
              <a:rPr lang="en-US" altLang="zh-TW" dirty="0">
                <a:cs typeface="Times New Roman" panose="02020603050405020304" pitchFamily="18" charset="0"/>
                <a:sym typeface="Symbol" panose="05050102010706020507" pitchFamily="18" charset="2"/>
              </a:rPr>
              <a:t> from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to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can be obtained from a unique relation </a:t>
            </a:r>
            <a:r>
              <a:rPr lang="en-US" altLang="zh-TW" i="1" dirty="0">
                <a:latin typeface="Monotype Corsiva" panose="03010101010201010101" pitchFamily="66" charset="0"/>
                <a:cs typeface="Times New Roman" panose="02020603050405020304" pitchFamily="18" charset="0"/>
                <a:sym typeface="Symbol" panose="05050102010706020507" pitchFamily="18" charset="2"/>
              </a:rPr>
              <a:t>R </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from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 to </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by simply reversing the components of each ordered pair in </a:t>
            </a:r>
            <a:r>
              <a:rPr lang="en-US" altLang="zh-TW" i="1" dirty="0">
                <a:latin typeface="Monotype Corsiva" panose="03010101010201010101" pitchFamily="66" charset="0"/>
                <a:cs typeface="Times New Roman" panose="02020603050405020304" pitchFamily="18" charset="0"/>
                <a:sym typeface="Symbol" panose="05050102010706020507" pitchFamily="18" charset="2"/>
              </a:rPr>
              <a:t>R </a:t>
            </a:r>
            <a:r>
              <a:rPr lang="en-US" altLang="zh-TW" baseline="-25000" dirty="0">
                <a:cs typeface="Times New Roman" panose="02020603050405020304" pitchFamily="18" charset="0"/>
                <a:sym typeface="Symbol" panose="05050102010706020507" pitchFamily="18" charset="2"/>
              </a:rPr>
              <a:t>2</a:t>
            </a:r>
            <a:r>
              <a:rPr lang="en-US" altLang="zh-TW" dirty="0">
                <a:cs typeface="Times New Roman" panose="02020603050405020304" pitchFamily="18" charset="0"/>
                <a:sym typeface="Symbol" panose="05050102010706020507" pitchFamily="18" charset="2"/>
              </a:rPr>
              <a:t>. </a:t>
            </a:r>
          </a:p>
          <a:p>
            <a:endParaRPr lang="zh-TW" altLang="en-US" dirty="0"/>
          </a:p>
        </p:txBody>
      </p:sp>
      <p:sp>
        <p:nvSpPr>
          <p:cNvPr id="4" name="投影片編號版面配置區 3">
            <a:extLst>
              <a:ext uri="{FF2B5EF4-FFF2-40B4-BE49-F238E27FC236}">
                <a16:creationId xmlns:a16="http://schemas.microsoft.com/office/drawing/2014/main" id="{5207FD82-2FF7-4E89-BA2C-F55347A4B877}"/>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5264E92-13DD-4B60-BD8D-E9B503A19AFA}" type="slidenum">
              <a:rPr lang="zh-TW" altLang="en-US">
                <a:ea typeface="標楷體" panose="03000509000000000000" pitchFamily="65" charset="-120"/>
              </a:rPr>
              <a:pPr/>
              <a:t>8</a:t>
            </a:fld>
            <a:endParaRPr lang="en-US" altLang="zh-TW">
              <a:ea typeface="標楷體" panose="03000509000000000000" pitchFamily="65" charset="-12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標題 1">
            <a:extLst>
              <a:ext uri="{FF2B5EF4-FFF2-40B4-BE49-F238E27FC236}">
                <a16:creationId xmlns:a16="http://schemas.microsoft.com/office/drawing/2014/main" id="{26B039EE-15CC-4AA7-8B85-8F2E4F619737}"/>
              </a:ext>
            </a:extLst>
          </p:cNvPr>
          <p:cNvSpPr>
            <a:spLocks noGrp="1" noChangeArrowheads="1"/>
          </p:cNvSpPr>
          <p:nvPr>
            <p:ph type="title"/>
          </p:nvPr>
        </p:nvSpPr>
        <p:spPr/>
        <p:txBody>
          <a:bodyPr/>
          <a:lstStyle/>
          <a:p>
            <a:r>
              <a:rPr lang="en-US" altLang="zh-TW" sz="3200"/>
              <a:t>Preimage (2/3)</a:t>
            </a:r>
            <a:endParaRPr lang="zh-TW" altLang="en-US" sz="3200"/>
          </a:p>
        </p:txBody>
      </p:sp>
      <p:sp>
        <p:nvSpPr>
          <p:cNvPr id="3" name="內容版面配置區 2">
            <a:extLst>
              <a:ext uri="{FF2B5EF4-FFF2-40B4-BE49-F238E27FC236}">
                <a16:creationId xmlns:a16="http://schemas.microsoft.com/office/drawing/2014/main" id="{BE730FBC-4E23-4A23-87E3-2CC1A12E2A29}"/>
              </a:ext>
            </a:extLst>
          </p:cNvPr>
          <p:cNvSpPr>
            <a:spLocks noGrp="1"/>
          </p:cNvSpPr>
          <p:nvPr>
            <p:ph idx="1"/>
          </p:nvPr>
        </p:nvSpPr>
        <p:spPr/>
        <p:txBody>
          <a:bodyPr/>
          <a:lstStyle/>
          <a:p>
            <a:pPr>
              <a:defRPr/>
            </a:pPr>
            <a:r>
              <a:rPr lang="en-US" altLang="zh-TW" b="1" dirty="0">
                <a:sym typeface="Symbol" panose="05050102010706020507" pitchFamily="18" charset="2"/>
              </a:rPr>
              <a:t>Example 5.62 (cont.):</a:t>
            </a:r>
          </a:p>
          <a:p>
            <a:pPr marL="0" indent="0">
              <a:buFontTx/>
              <a:buNone/>
              <a:defRPr/>
            </a:pPr>
            <a:r>
              <a:rPr lang="en-US" altLang="zh-TW" dirty="0">
                <a:cs typeface="Times New Roman" panose="02020603050405020304" pitchFamily="18" charset="0"/>
              </a:rPr>
              <a:t>   </a:t>
            </a:r>
            <a:r>
              <a:rPr lang="en-US" altLang="zh-TW" b="1" dirty="0">
                <a:cs typeface="Times New Roman" panose="02020603050405020304" pitchFamily="18" charset="0"/>
              </a:rPr>
              <a:t>a) </a:t>
            </a:r>
            <a:r>
              <a:rPr lang="en-US" altLang="zh-TW" dirty="0">
                <a:cs typeface="Times New Roman" panose="02020603050405020304" pitchFamily="18" charset="0"/>
              </a:rPr>
              <a:t>For </a:t>
            </a:r>
            <a:r>
              <a:rPr lang="en-US" altLang="zh-TW" i="1" dirty="0">
                <a:cs typeface="Times New Roman" panose="02020603050405020304" pitchFamily="18" charset="0"/>
              </a:rPr>
              <a:t>B</a:t>
            </a:r>
            <a:r>
              <a:rPr lang="en-US" altLang="zh-TW" baseline="-25000" dirty="0">
                <a:cs typeface="Times New Roman" panose="02020603050405020304" pitchFamily="18" charset="0"/>
              </a:rPr>
              <a:t>1</a:t>
            </a:r>
            <a:r>
              <a:rPr lang="en-US" altLang="zh-TW" dirty="0">
                <a:cs typeface="Times New Roman" panose="02020603050405020304" pitchFamily="18" charset="0"/>
              </a:rPr>
              <a:t>={6, 8}</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we have </a:t>
            </a:r>
            <a:r>
              <a:rPr lang="en-US" altLang="zh-TW" i="1" dirty="0">
                <a:sym typeface="Symbol" panose="05050102010706020507" pitchFamily="18" charset="2"/>
              </a:rPr>
              <a:t>f </a:t>
            </a:r>
            <a:r>
              <a:rPr lang="en-US" altLang="zh-TW" baseline="30000" dirty="0">
                <a:sym typeface="Symbol" panose="05050102010706020507" pitchFamily="18" charset="2"/>
              </a:rPr>
              <a:t>-1</a:t>
            </a:r>
            <a:r>
              <a:rPr lang="en-US" altLang="zh-TW" dirty="0">
                <a:sym typeface="Symbol" panose="05050102010706020507" pitchFamily="18" charset="2"/>
              </a:rPr>
              <a:t>(</a:t>
            </a:r>
            <a:r>
              <a:rPr lang="en-US" altLang="zh-TW" i="1" dirty="0">
                <a:sym typeface="Symbol" panose="05050102010706020507" pitchFamily="18" charset="2"/>
              </a:rPr>
              <a:t>B</a:t>
            </a:r>
            <a:r>
              <a:rPr lang="en-US" altLang="zh-TW" baseline="-25000" dirty="0">
                <a:sym typeface="Symbol" panose="05050102010706020507" pitchFamily="18" charset="2"/>
              </a:rPr>
              <a:t>1</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{3, 4},   </a:t>
            </a:r>
          </a:p>
          <a:p>
            <a:pPr marL="0" indent="0">
              <a:buFontTx/>
              <a:buNone/>
              <a:defRPr/>
            </a:pPr>
            <a:r>
              <a:rPr lang="en-US" altLang="zh-TW" dirty="0">
                <a:cs typeface="Times New Roman" panose="02020603050405020304" pitchFamily="18" charset="0"/>
                <a:sym typeface="Symbol" panose="05050102010706020507" pitchFamily="18" charset="2"/>
              </a:rPr>
              <a:t>   since </a:t>
            </a:r>
            <a:r>
              <a:rPr lang="en-US" altLang="zh-TW" i="1" dirty="0">
                <a:sym typeface="Symbol" panose="05050102010706020507" pitchFamily="18" charset="2"/>
              </a:rPr>
              <a:t>f</a:t>
            </a:r>
            <a:r>
              <a:rPr lang="en-US" altLang="zh-TW" dirty="0">
                <a:sym typeface="Symbol" panose="05050102010706020507" pitchFamily="18" charset="2"/>
              </a:rPr>
              <a:t>(3)=8 and </a:t>
            </a:r>
            <a:r>
              <a:rPr lang="en-US" altLang="zh-TW" i="1" dirty="0">
                <a:sym typeface="Symbol" panose="05050102010706020507" pitchFamily="18" charset="2"/>
              </a:rPr>
              <a:t>f</a:t>
            </a:r>
            <a:r>
              <a:rPr lang="en-US" altLang="zh-TW" dirty="0">
                <a:sym typeface="Symbol" panose="05050102010706020507" pitchFamily="18" charset="2"/>
              </a:rPr>
              <a:t>(4)=6, and for any </a:t>
            </a:r>
            <a:r>
              <a:rPr lang="en-US" altLang="zh-TW" i="1" dirty="0" err="1"/>
              <a:t>a</a:t>
            </a:r>
            <a:r>
              <a:rPr lang="en-US" altLang="zh-TW" dirty="0" err="1">
                <a:sym typeface="Symbol" panose="05050102010706020507" pitchFamily="18" charset="2"/>
              </a:rPr>
              <a:t></a:t>
            </a:r>
            <a:r>
              <a:rPr lang="en-US" altLang="zh-TW" i="1" dirty="0" err="1">
                <a:sym typeface="Symbol" panose="05050102010706020507" pitchFamily="18" charset="2"/>
              </a:rPr>
              <a:t>A</a:t>
            </a:r>
            <a:r>
              <a:rPr lang="en-US" altLang="zh-TW" dirty="0">
                <a:sym typeface="Symbol" panose="05050102010706020507" pitchFamily="18" charset="2"/>
              </a:rPr>
              <a:t>, </a:t>
            </a:r>
            <a:r>
              <a:rPr lang="en-US" altLang="zh-TW" i="1" dirty="0">
                <a:sym typeface="Symbol" panose="05050102010706020507" pitchFamily="18" charset="2"/>
              </a:rPr>
              <a:t>f</a:t>
            </a:r>
            <a:r>
              <a:rPr lang="en-US" altLang="zh-TW" dirty="0">
                <a:sym typeface="Symbol" panose="05050102010706020507" pitchFamily="18" charset="2"/>
              </a:rPr>
              <a:t></a:t>
            </a:r>
            <a:r>
              <a:rPr lang="en-US" altLang="zh-TW" i="1" dirty="0">
                <a:sym typeface="Symbol" panose="05050102010706020507" pitchFamily="18" charset="2"/>
              </a:rPr>
              <a:t>B</a:t>
            </a:r>
            <a:r>
              <a:rPr lang="en-US" altLang="zh-TW" baseline="-25000" dirty="0">
                <a:sym typeface="Symbol" panose="05050102010706020507" pitchFamily="18" charset="2"/>
              </a:rPr>
              <a:t>1</a:t>
            </a:r>
          </a:p>
          <a:p>
            <a:pPr marL="0" indent="0">
              <a:buFontTx/>
              <a:buNone/>
              <a:defRPr/>
            </a:pPr>
            <a:r>
              <a:rPr lang="en-US" altLang="zh-TW" dirty="0">
                <a:sym typeface="Symbol" panose="05050102010706020507" pitchFamily="18" charset="2"/>
              </a:rPr>
              <a:t>   unless </a:t>
            </a:r>
            <a:r>
              <a:rPr lang="en-US" altLang="zh-TW" i="1" dirty="0">
                <a:sym typeface="Symbol" panose="05050102010706020507" pitchFamily="18" charset="2"/>
              </a:rPr>
              <a:t>a</a:t>
            </a:r>
            <a:r>
              <a:rPr lang="en-US" altLang="zh-TW" dirty="0">
                <a:sym typeface="Symbol" panose="05050102010706020507" pitchFamily="18" charset="2"/>
              </a:rPr>
              <a:t>=3 or </a:t>
            </a:r>
            <a:r>
              <a:rPr lang="en-US" altLang="zh-TW" i="1" dirty="0">
                <a:sym typeface="Symbol" panose="05050102010706020507" pitchFamily="18" charset="2"/>
              </a:rPr>
              <a:t>a</a:t>
            </a:r>
            <a:r>
              <a:rPr lang="en-US" altLang="zh-TW" dirty="0">
                <a:sym typeface="Symbol" panose="05050102010706020507" pitchFamily="18" charset="2"/>
              </a:rPr>
              <a:t>=4. </a:t>
            </a:r>
          </a:p>
          <a:p>
            <a:pPr marL="0" indent="0">
              <a:buFontTx/>
              <a:buNone/>
              <a:defRPr/>
            </a:pPr>
            <a:r>
              <a:rPr lang="en-US" altLang="zh-TW" dirty="0">
                <a:sym typeface="Symbol" panose="05050102010706020507" pitchFamily="18" charset="2"/>
              </a:rPr>
              <a:t>   Here we also note that  </a:t>
            </a:r>
            <a:r>
              <a:rPr lang="en-US" altLang="zh-TW" dirty="0">
                <a:cs typeface="Times New Roman" panose="02020603050405020304" pitchFamily="18" charset="0"/>
                <a:sym typeface="Symbol" panose="05050102010706020507" pitchFamily="18" charset="2"/>
              </a:rPr>
              <a:t>|</a:t>
            </a:r>
            <a:r>
              <a:rPr lang="en-US" altLang="zh-TW" dirty="0">
                <a:sym typeface="Symbol" panose="05050102010706020507" pitchFamily="18" charset="2"/>
              </a:rPr>
              <a:t> </a:t>
            </a:r>
            <a:r>
              <a:rPr lang="en-US" altLang="zh-TW" i="1" dirty="0">
                <a:sym typeface="Symbol" panose="05050102010706020507" pitchFamily="18" charset="2"/>
              </a:rPr>
              <a:t>f </a:t>
            </a:r>
            <a:r>
              <a:rPr lang="en-US" altLang="zh-TW" baseline="30000" dirty="0">
                <a:sym typeface="Symbol" panose="05050102010706020507" pitchFamily="18" charset="2"/>
              </a:rPr>
              <a:t>-1</a:t>
            </a:r>
            <a:r>
              <a:rPr lang="en-US" altLang="zh-TW" dirty="0">
                <a:sym typeface="Symbol" panose="05050102010706020507" pitchFamily="18" charset="2"/>
              </a:rPr>
              <a:t>(</a:t>
            </a:r>
            <a:r>
              <a:rPr lang="en-US" altLang="zh-TW" i="1" dirty="0">
                <a:sym typeface="Symbol" panose="05050102010706020507" pitchFamily="18" charset="2"/>
              </a:rPr>
              <a:t>B</a:t>
            </a:r>
            <a:r>
              <a:rPr lang="en-US" altLang="zh-TW" baseline="-25000" dirty="0">
                <a:sym typeface="Symbol" panose="05050102010706020507" pitchFamily="18" charset="2"/>
              </a:rPr>
              <a:t>1</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|=2=|</a:t>
            </a:r>
            <a:r>
              <a:rPr lang="en-US" altLang="zh-TW" i="1" dirty="0">
                <a:sym typeface="Symbol" panose="05050102010706020507" pitchFamily="18" charset="2"/>
              </a:rPr>
              <a:t>B</a:t>
            </a:r>
            <a:r>
              <a:rPr lang="en-US" altLang="zh-TW" baseline="-25000" dirty="0">
                <a:sym typeface="Symbol" panose="05050102010706020507" pitchFamily="18" charset="2"/>
              </a:rPr>
              <a:t>1</a:t>
            </a:r>
            <a:r>
              <a:rPr lang="en-US" altLang="zh-TW" dirty="0">
                <a:cs typeface="Times New Roman" panose="02020603050405020304" pitchFamily="18" charset="0"/>
                <a:sym typeface="Symbol" panose="05050102010706020507" pitchFamily="18" charset="2"/>
              </a:rPr>
              <a:t>|.</a:t>
            </a:r>
          </a:p>
          <a:p>
            <a:pPr marL="0" indent="0">
              <a:buFontTx/>
              <a:buNone/>
              <a:defRPr/>
            </a:pPr>
            <a:endParaRPr lang="en-US" altLang="zh-TW" dirty="0">
              <a:cs typeface="Times New Roman" panose="02020603050405020304" pitchFamily="18" charset="0"/>
              <a:sym typeface="Symbol" panose="05050102010706020507" pitchFamily="18" charset="2"/>
            </a:endParaRPr>
          </a:p>
          <a:p>
            <a:pPr marL="0" indent="0">
              <a:buFontTx/>
              <a:buNone/>
              <a:defRPr/>
            </a:pPr>
            <a:r>
              <a:rPr lang="en-US" altLang="zh-TW" dirty="0">
                <a:cs typeface="Times New Roman" panose="02020603050405020304" pitchFamily="18" charset="0"/>
                <a:sym typeface="Symbol" panose="05050102010706020507" pitchFamily="18" charset="2"/>
              </a:rPr>
              <a:t>   </a:t>
            </a:r>
            <a:r>
              <a:rPr lang="en-US" altLang="zh-TW" b="1" dirty="0">
                <a:cs typeface="Times New Roman" panose="02020603050405020304" pitchFamily="18" charset="0"/>
                <a:sym typeface="Symbol" panose="05050102010706020507" pitchFamily="18" charset="2"/>
              </a:rPr>
              <a:t>b) </a:t>
            </a:r>
            <a:r>
              <a:rPr lang="en-US" altLang="zh-TW" dirty="0">
                <a:cs typeface="Times New Roman" panose="02020603050405020304" pitchFamily="18" charset="0"/>
                <a:sym typeface="Symbol" panose="05050102010706020507" pitchFamily="18" charset="2"/>
              </a:rPr>
              <a:t>In the case of </a:t>
            </a:r>
            <a:r>
              <a:rPr lang="en-US" altLang="zh-TW" i="1" dirty="0">
                <a:cs typeface="Times New Roman" panose="02020603050405020304" pitchFamily="18" charset="0"/>
              </a:rPr>
              <a:t>B</a:t>
            </a:r>
            <a:r>
              <a:rPr lang="en-US" altLang="zh-TW" baseline="-25000" dirty="0">
                <a:cs typeface="Times New Roman" panose="02020603050405020304" pitchFamily="18" charset="0"/>
              </a:rPr>
              <a:t>2</a:t>
            </a:r>
            <a:r>
              <a:rPr lang="en-US" altLang="zh-TW" dirty="0">
                <a:cs typeface="Times New Roman" panose="02020603050405020304" pitchFamily="18" charset="0"/>
              </a:rPr>
              <a:t>={7, 8}</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since </a:t>
            </a:r>
            <a:r>
              <a:rPr lang="en-US" altLang="zh-TW" i="1" dirty="0">
                <a:sym typeface="Symbol" panose="05050102010706020507" pitchFamily="18" charset="2"/>
              </a:rPr>
              <a:t>f</a:t>
            </a:r>
            <a:r>
              <a:rPr lang="en-US" altLang="zh-TW" dirty="0">
                <a:sym typeface="Symbol" panose="05050102010706020507" pitchFamily="18" charset="2"/>
              </a:rPr>
              <a:t>(1)=</a:t>
            </a:r>
            <a:r>
              <a:rPr lang="en-US" altLang="zh-TW" i="1" dirty="0">
                <a:sym typeface="Symbol" panose="05050102010706020507" pitchFamily="18" charset="2"/>
              </a:rPr>
              <a:t>f</a:t>
            </a:r>
            <a:r>
              <a:rPr lang="en-US" altLang="zh-TW" dirty="0">
                <a:sym typeface="Symbol" panose="05050102010706020507" pitchFamily="18" charset="2"/>
              </a:rPr>
              <a:t>(2)=7</a:t>
            </a:r>
          </a:p>
          <a:p>
            <a:pPr marL="0" indent="0">
              <a:buFontTx/>
              <a:buNone/>
              <a:defRPr/>
            </a:pPr>
            <a:r>
              <a:rPr lang="zh-TW" altLang="en-US" dirty="0">
                <a:sym typeface="Symbol" panose="05050102010706020507" pitchFamily="18" charset="2"/>
              </a:rPr>
              <a:t>   </a:t>
            </a:r>
            <a:r>
              <a:rPr lang="en-US" altLang="zh-TW" dirty="0">
                <a:sym typeface="Symbol" panose="05050102010706020507" pitchFamily="18" charset="2"/>
              </a:rPr>
              <a:t>and </a:t>
            </a:r>
            <a:r>
              <a:rPr lang="en-US" altLang="zh-TW" i="1" dirty="0">
                <a:sym typeface="Symbol" panose="05050102010706020507" pitchFamily="18" charset="2"/>
              </a:rPr>
              <a:t>f</a:t>
            </a:r>
            <a:r>
              <a:rPr lang="en-US" altLang="zh-TW" dirty="0">
                <a:sym typeface="Symbol" panose="05050102010706020507" pitchFamily="18" charset="2"/>
              </a:rPr>
              <a:t>(3)=8, we find that the preimage of </a:t>
            </a:r>
            <a:r>
              <a:rPr lang="en-US" altLang="zh-TW" i="1" dirty="0">
                <a:cs typeface="Times New Roman" panose="02020603050405020304" pitchFamily="18" charset="0"/>
              </a:rPr>
              <a:t>B</a:t>
            </a:r>
            <a:r>
              <a:rPr lang="en-US" altLang="zh-TW" baseline="-25000" dirty="0">
                <a:cs typeface="Times New Roman" panose="02020603050405020304" pitchFamily="18" charset="0"/>
              </a:rPr>
              <a:t>2</a:t>
            </a:r>
            <a:r>
              <a:rPr lang="en-US" altLang="zh-TW" dirty="0">
                <a:cs typeface="Times New Roman" panose="02020603050405020304" pitchFamily="18" charset="0"/>
              </a:rPr>
              <a:t> </a:t>
            </a:r>
          </a:p>
          <a:p>
            <a:pPr marL="0" indent="0">
              <a:buFontTx/>
              <a:buNone/>
              <a:defRPr/>
            </a:pPr>
            <a:r>
              <a:rPr lang="zh-TW" altLang="en-US" dirty="0">
                <a:cs typeface="Times New Roman" panose="02020603050405020304" pitchFamily="18" charset="0"/>
              </a:rPr>
              <a:t>   </a:t>
            </a:r>
            <a:r>
              <a:rPr lang="en-US" altLang="zh-TW" dirty="0">
                <a:cs typeface="Times New Roman" panose="02020603050405020304" pitchFamily="18" charset="0"/>
              </a:rPr>
              <a:t>under </a:t>
            </a:r>
            <a:r>
              <a:rPr lang="en-US" altLang="zh-TW" i="1" dirty="0">
                <a:cs typeface="Times New Roman" panose="02020603050405020304" pitchFamily="18" charset="0"/>
              </a:rPr>
              <a:t>f</a:t>
            </a:r>
            <a:r>
              <a:rPr lang="en-US" altLang="zh-TW" dirty="0">
                <a:cs typeface="Times New Roman" panose="02020603050405020304" pitchFamily="18" charset="0"/>
              </a:rPr>
              <a:t> is {1, 2, 3}. And here |</a:t>
            </a:r>
            <a:r>
              <a:rPr lang="en-US" altLang="zh-TW" i="1" dirty="0">
                <a:sym typeface="Symbol" panose="05050102010706020507" pitchFamily="18" charset="2"/>
              </a:rPr>
              <a:t>f </a:t>
            </a:r>
            <a:r>
              <a:rPr lang="en-US" altLang="zh-TW" baseline="30000" dirty="0">
                <a:sym typeface="Symbol" panose="05050102010706020507" pitchFamily="18" charset="2"/>
              </a:rPr>
              <a:t>-1</a:t>
            </a:r>
            <a:r>
              <a:rPr lang="en-US" altLang="zh-TW" dirty="0">
                <a:sym typeface="Symbol" panose="05050102010706020507" pitchFamily="18" charset="2"/>
              </a:rPr>
              <a:t>(</a:t>
            </a:r>
            <a:r>
              <a:rPr lang="en-US" altLang="zh-TW" i="1" dirty="0">
                <a:sym typeface="Symbol" panose="05050102010706020507" pitchFamily="18" charset="2"/>
              </a:rPr>
              <a:t>B</a:t>
            </a:r>
            <a:r>
              <a:rPr lang="en-US" altLang="zh-TW" baseline="-25000" dirty="0">
                <a:sym typeface="Symbol" panose="05050102010706020507" pitchFamily="18" charset="2"/>
              </a:rPr>
              <a:t>2</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|=3&gt;2=|</a:t>
            </a:r>
            <a:r>
              <a:rPr lang="en-US" altLang="zh-TW" i="1" dirty="0">
                <a:sym typeface="Symbol" panose="05050102010706020507" pitchFamily="18" charset="2"/>
              </a:rPr>
              <a:t>B</a:t>
            </a:r>
            <a:r>
              <a:rPr lang="en-US" altLang="zh-TW" baseline="-25000" dirty="0">
                <a:sym typeface="Symbol" panose="05050102010706020507" pitchFamily="18" charset="2"/>
              </a:rPr>
              <a:t>2</a:t>
            </a:r>
            <a:r>
              <a:rPr lang="en-US" altLang="zh-TW" dirty="0">
                <a:cs typeface="Times New Roman" panose="02020603050405020304" pitchFamily="18" charset="0"/>
                <a:sym typeface="Symbol" panose="05050102010706020507" pitchFamily="18" charset="2"/>
              </a:rPr>
              <a:t>|.</a:t>
            </a:r>
          </a:p>
          <a:p>
            <a:pPr>
              <a:defRPr/>
            </a:pPr>
            <a:endParaRPr lang="zh-TW" altLang="en-US" dirty="0"/>
          </a:p>
        </p:txBody>
      </p:sp>
      <p:sp>
        <p:nvSpPr>
          <p:cNvPr id="4" name="投影片編號版面配置區 3">
            <a:extLst>
              <a:ext uri="{FF2B5EF4-FFF2-40B4-BE49-F238E27FC236}">
                <a16:creationId xmlns:a16="http://schemas.microsoft.com/office/drawing/2014/main" id="{2F033BEE-D17B-4D70-BD26-9F90357F9F64}"/>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22DA3936-7BAF-4432-92E6-12DAB2982B46}" type="slidenum">
              <a:rPr lang="zh-TW" altLang="en-US">
                <a:ea typeface="標楷體" panose="03000509000000000000" pitchFamily="65" charset="-120"/>
              </a:rPr>
              <a:pPr/>
              <a:t>80</a:t>
            </a:fld>
            <a:endParaRPr lang="en-US" altLang="zh-TW">
              <a:ea typeface="標楷體" panose="03000509000000000000" pitchFamily="65" charset="-12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標題 1">
            <a:extLst>
              <a:ext uri="{FF2B5EF4-FFF2-40B4-BE49-F238E27FC236}">
                <a16:creationId xmlns:a16="http://schemas.microsoft.com/office/drawing/2014/main" id="{315CC029-4387-460E-A044-E1DC11C892D2}"/>
              </a:ext>
            </a:extLst>
          </p:cNvPr>
          <p:cNvSpPr>
            <a:spLocks noGrp="1" noChangeArrowheads="1"/>
          </p:cNvSpPr>
          <p:nvPr>
            <p:ph type="title"/>
          </p:nvPr>
        </p:nvSpPr>
        <p:spPr/>
        <p:txBody>
          <a:bodyPr/>
          <a:lstStyle/>
          <a:p>
            <a:r>
              <a:rPr lang="en-US" altLang="zh-TW" sz="3200"/>
              <a:t>Preimage (3/3)</a:t>
            </a:r>
            <a:endParaRPr lang="zh-TW" altLang="en-US" sz="3200"/>
          </a:p>
        </p:txBody>
      </p:sp>
      <p:sp>
        <p:nvSpPr>
          <p:cNvPr id="3" name="內容版面配置區 2">
            <a:extLst>
              <a:ext uri="{FF2B5EF4-FFF2-40B4-BE49-F238E27FC236}">
                <a16:creationId xmlns:a16="http://schemas.microsoft.com/office/drawing/2014/main" id="{2A09A8EC-109B-465E-B60D-7773BD3C23D7}"/>
              </a:ext>
            </a:extLst>
          </p:cNvPr>
          <p:cNvSpPr>
            <a:spLocks noGrp="1"/>
          </p:cNvSpPr>
          <p:nvPr>
            <p:ph idx="1"/>
          </p:nvPr>
        </p:nvSpPr>
        <p:spPr/>
        <p:txBody>
          <a:bodyPr/>
          <a:lstStyle/>
          <a:p>
            <a:pPr>
              <a:defRPr/>
            </a:pPr>
            <a:r>
              <a:rPr lang="en-US" altLang="zh-TW" b="1" dirty="0">
                <a:sym typeface="Symbol" panose="05050102010706020507" pitchFamily="18" charset="2"/>
              </a:rPr>
              <a:t>Example 5.62 (cont.):</a:t>
            </a:r>
          </a:p>
          <a:p>
            <a:pPr marL="0" indent="0">
              <a:buFontTx/>
              <a:buNone/>
              <a:defRPr/>
            </a:pPr>
            <a:r>
              <a:rPr lang="zh-TW" altLang="en-US" dirty="0">
                <a:cs typeface="Times New Roman" panose="02020603050405020304" pitchFamily="18" charset="0"/>
                <a:sym typeface="Symbol" panose="05050102010706020507" pitchFamily="18" charset="2"/>
              </a:rPr>
              <a:t>    </a:t>
            </a:r>
            <a:r>
              <a:rPr lang="en-US" altLang="zh-TW" b="1" dirty="0">
                <a:cs typeface="Times New Roman" panose="02020603050405020304" pitchFamily="18" charset="0"/>
                <a:sym typeface="Symbol" panose="05050102010706020507" pitchFamily="18" charset="2"/>
              </a:rPr>
              <a:t>c) </a:t>
            </a:r>
            <a:r>
              <a:rPr lang="en-US" altLang="zh-TW" dirty="0">
                <a:cs typeface="Times New Roman" panose="02020603050405020304" pitchFamily="18" charset="0"/>
                <a:sym typeface="Symbol" panose="05050102010706020507" pitchFamily="18" charset="2"/>
              </a:rPr>
              <a:t>Now consider the subset </a:t>
            </a:r>
            <a:r>
              <a:rPr lang="en-US" altLang="zh-TW" i="1" dirty="0">
                <a:cs typeface="Times New Roman" panose="02020603050405020304" pitchFamily="18" charset="0"/>
              </a:rPr>
              <a:t>B</a:t>
            </a:r>
            <a:r>
              <a:rPr lang="en-US" altLang="zh-TW" baseline="-25000" dirty="0">
                <a:cs typeface="Times New Roman" panose="02020603050405020304" pitchFamily="18" charset="0"/>
              </a:rPr>
              <a:t>3</a:t>
            </a:r>
            <a:r>
              <a:rPr lang="en-US" altLang="zh-TW" dirty="0">
                <a:cs typeface="Times New Roman" panose="02020603050405020304" pitchFamily="18" charset="0"/>
              </a:rPr>
              <a:t>={8, 9} of </a:t>
            </a:r>
            <a:r>
              <a:rPr lang="en-US" altLang="zh-TW" i="1" dirty="0">
                <a:cs typeface="Times New Roman" panose="02020603050405020304" pitchFamily="18" charset="0"/>
              </a:rPr>
              <a:t>B</a:t>
            </a:r>
            <a:r>
              <a:rPr lang="en-US" altLang="zh-TW" dirty="0">
                <a:cs typeface="Times New Roman" panose="02020603050405020304" pitchFamily="18" charset="0"/>
              </a:rPr>
              <a:t>. For </a:t>
            </a:r>
            <a:r>
              <a:rPr lang="zh-TW" altLang="en-US" dirty="0">
                <a:cs typeface="Times New Roman" panose="02020603050405020304" pitchFamily="18" charset="0"/>
              </a:rPr>
              <a:t> </a:t>
            </a:r>
            <a:endParaRPr lang="en-US" altLang="zh-TW" dirty="0">
              <a:cs typeface="Times New Roman" panose="02020603050405020304" pitchFamily="18" charset="0"/>
            </a:endParaRPr>
          </a:p>
          <a:p>
            <a:pPr marL="0" indent="0">
              <a:buFontTx/>
              <a:buNone/>
              <a:defRPr/>
            </a:pPr>
            <a:r>
              <a:rPr lang="zh-TW" altLang="en-US" dirty="0">
                <a:cs typeface="Times New Roman" panose="02020603050405020304" pitchFamily="18" charset="0"/>
              </a:rPr>
              <a:t>    </a:t>
            </a:r>
            <a:r>
              <a:rPr lang="en-US" altLang="zh-TW" dirty="0">
                <a:cs typeface="Times New Roman" panose="02020603050405020304" pitchFamily="18" charset="0"/>
              </a:rPr>
              <a:t>this</a:t>
            </a:r>
            <a:r>
              <a:rPr lang="zh-TW" altLang="en-US" dirty="0">
                <a:cs typeface="Times New Roman" panose="02020603050405020304" pitchFamily="18" charset="0"/>
              </a:rPr>
              <a:t> </a:t>
            </a:r>
            <a:r>
              <a:rPr lang="en-US" altLang="zh-TW" dirty="0">
                <a:cs typeface="Times New Roman" panose="02020603050405020304" pitchFamily="18" charset="0"/>
              </a:rPr>
              <a:t>case it follows that </a:t>
            </a:r>
            <a:r>
              <a:rPr lang="en-US" altLang="zh-TW" i="1" dirty="0">
                <a:sym typeface="Symbol" panose="05050102010706020507" pitchFamily="18" charset="2"/>
              </a:rPr>
              <a:t>f </a:t>
            </a:r>
            <a:r>
              <a:rPr lang="en-US" altLang="zh-TW" baseline="30000" dirty="0">
                <a:sym typeface="Symbol" panose="05050102010706020507" pitchFamily="18" charset="2"/>
              </a:rPr>
              <a:t>-1</a:t>
            </a:r>
            <a:r>
              <a:rPr lang="en-US" altLang="zh-TW" dirty="0">
                <a:sym typeface="Symbol" panose="05050102010706020507" pitchFamily="18" charset="2"/>
              </a:rPr>
              <a:t>(</a:t>
            </a:r>
            <a:r>
              <a:rPr lang="en-US" altLang="zh-TW" i="1" dirty="0">
                <a:sym typeface="Symbol" panose="05050102010706020507" pitchFamily="18" charset="2"/>
              </a:rPr>
              <a:t>B</a:t>
            </a:r>
            <a:r>
              <a:rPr lang="en-US" altLang="zh-TW" baseline="-25000" dirty="0">
                <a:sym typeface="Symbol" panose="05050102010706020507" pitchFamily="18" charset="2"/>
              </a:rPr>
              <a:t>3</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{3, 5, 6} because</a:t>
            </a:r>
          </a:p>
          <a:p>
            <a:pPr marL="0" indent="0">
              <a:buFontTx/>
              <a:buNone/>
              <a:defRPr/>
            </a:pPr>
            <a:r>
              <a:rPr lang="zh-TW" altLang="en-US" i="1" dirty="0">
                <a:cs typeface="Times New Roman" panose="02020603050405020304" pitchFamily="18" charset="0"/>
                <a:sym typeface="Symbol" panose="05050102010706020507" pitchFamily="18" charset="2"/>
              </a:rPr>
              <a:t>    </a:t>
            </a:r>
            <a:r>
              <a:rPr lang="en-US" altLang="zh-TW" i="1" dirty="0">
                <a:sym typeface="Symbol" panose="05050102010706020507" pitchFamily="18" charset="2"/>
              </a:rPr>
              <a:t>f</a:t>
            </a:r>
            <a:r>
              <a:rPr lang="en-US" altLang="zh-TW" dirty="0">
                <a:sym typeface="Symbol" panose="05050102010706020507" pitchFamily="18" charset="2"/>
              </a:rPr>
              <a:t>(3)=8 and </a:t>
            </a:r>
            <a:r>
              <a:rPr lang="en-US" altLang="zh-TW" i="1" dirty="0">
                <a:sym typeface="Symbol" panose="05050102010706020507" pitchFamily="18" charset="2"/>
              </a:rPr>
              <a:t>f</a:t>
            </a:r>
            <a:r>
              <a:rPr lang="en-US" altLang="zh-TW" dirty="0">
                <a:sym typeface="Symbol" panose="05050102010706020507" pitchFamily="18" charset="2"/>
              </a:rPr>
              <a:t>(5)=</a:t>
            </a:r>
            <a:r>
              <a:rPr lang="en-US" altLang="zh-TW" i="1" dirty="0">
                <a:sym typeface="Symbol" panose="05050102010706020507" pitchFamily="18" charset="2"/>
              </a:rPr>
              <a:t>f</a:t>
            </a:r>
            <a:r>
              <a:rPr lang="en-US" altLang="zh-TW" dirty="0">
                <a:sym typeface="Symbol" panose="05050102010706020507" pitchFamily="18" charset="2"/>
              </a:rPr>
              <a:t>(6)=9. Also we find that</a:t>
            </a:r>
            <a:r>
              <a:rPr lang="zh-TW" altLang="en-US" dirty="0">
                <a:sym typeface="Symbol" panose="05050102010706020507" pitchFamily="18" charset="2"/>
              </a:rPr>
              <a:t>             </a:t>
            </a:r>
            <a:endParaRPr lang="en-US" altLang="zh-TW" dirty="0">
              <a:sym typeface="Symbol" panose="05050102010706020507" pitchFamily="18" charset="2"/>
            </a:endParaRPr>
          </a:p>
          <a:p>
            <a:pPr marL="0" indent="0">
              <a:buFontTx/>
              <a:buNone/>
              <a:defRPr/>
            </a:pPr>
            <a:r>
              <a:rPr lang="zh-TW" altLang="en-US"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rPr>
              <a:t>|</a:t>
            </a:r>
            <a:r>
              <a:rPr lang="en-US" altLang="zh-TW" i="1" dirty="0">
                <a:sym typeface="Symbol" panose="05050102010706020507" pitchFamily="18" charset="2"/>
              </a:rPr>
              <a:t>f </a:t>
            </a:r>
            <a:r>
              <a:rPr lang="en-US" altLang="zh-TW" baseline="30000" dirty="0">
                <a:sym typeface="Symbol" panose="05050102010706020507" pitchFamily="18" charset="2"/>
              </a:rPr>
              <a:t>-1</a:t>
            </a:r>
            <a:r>
              <a:rPr lang="en-US" altLang="zh-TW" dirty="0">
                <a:sym typeface="Symbol" panose="05050102010706020507" pitchFamily="18" charset="2"/>
              </a:rPr>
              <a:t>(</a:t>
            </a:r>
            <a:r>
              <a:rPr lang="en-US" altLang="zh-TW" i="1" dirty="0">
                <a:sym typeface="Symbol" panose="05050102010706020507" pitchFamily="18" charset="2"/>
              </a:rPr>
              <a:t>B</a:t>
            </a:r>
            <a:r>
              <a:rPr lang="en-US" altLang="zh-TW" baseline="-25000" dirty="0">
                <a:sym typeface="Symbol" panose="05050102010706020507" pitchFamily="18" charset="2"/>
              </a:rPr>
              <a:t>3</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|=3&gt;2=|</a:t>
            </a:r>
            <a:r>
              <a:rPr lang="en-US" altLang="zh-TW" i="1" dirty="0">
                <a:sym typeface="Symbol" panose="05050102010706020507" pitchFamily="18" charset="2"/>
              </a:rPr>
              <a:t>B</a:t>
            </a:r>
            <a:r>
              <a:rPr lang="en-US" altLang="zh-TW" baseline="-25000" dirty="0">
                <a:sym typeface="Symbol" panose="05050102010706020507" pitchFamily="18" charset="2"/>
              </a:rPr>
              <a:t>3</a:t>
            </a:r>
            <a:r>
              <a:rPr lang="en-US" altLang="zh-TW" dirty="0">
                <a:cs typeface="Times New Roman" panose="02020603050405020304" pitchFamily="18" charset="0"/>
                <a:sym typeface="Symbol" panose="05050102010706020507" pitchFamily="18" charset="2"/>
              </a:rPr>
              <a:t>|.</a:t>
            </a:r>
          </a:p>
          <a:p>
            <a:pPr marL="0" indent="0">
              <a:buFontTx/>
              <a:buNone/>
              <a:defRPr/>
            </a:pPr>
            <a:endParaRPr lang="en-US" altLang="zh-TW" b="1" dirty="0">
              <a:sym typeface="Symbol" panose="05050102010706020507" pitchFamily="18" charset="2"/>
            </a:endParaRPr>
          </a:p>
          <a:p>
            <a:pPr marL="0" indent="0">
              <a:buFontTx/>
              <a:buNone/>
              <a:defRPr/>
            </a:pPr>
            <a:r>
              <a:rPr lang="zh-TW" altLang="en-US" dirty="0">
                <a:sym typeface="Symbol" panose="05050102010706020507" pitchFamily="18" charset="2"/>
              </a:rPr>
              <a:t>   </a:t>
            </a:r>
            <a:r>
              <a:rPr lang="zh-TW" altLang="en-US" b="1" dirty="0">
                <a:sym typeface="Symbol" panose="05050102010706020507" pitchFamily="18" charset="2"/>
              </a:rPr>
              <a:t> </a:t>
            </a:r>
            <a:r>
              <a:rPr lang="en-US" altLang="zh-TW" b="1" dirty="0">
                <a:sym typeface="Symbol" panose="05050102010706020507" pitchFamily="18" charset="2"/>
              </a:rPr>
              <a:t>d) </a:t>
            </a:r>
            <a:r>
              <a:rPr lang="en-US" altLang="zh-TW" dirty="0">
                <a:sym typeface="Symbol" panose="05050102010706020507" pitchFamily="18" charset="2"/>
              </a:rPr>
              <a:t>Finally, if </a:t>
            </a:r>
            <a:r>
              <a:rPr lang="en-US" altLang="zh-TW" i="1" dirty="0">
                <a:cs typeface="Times New Roman" panose="02020603050405020304" pitchFamily="18" charset="0"/>
              </a:rPr>
              <a:t>B</a:t>
            </a:r>
            <a:r>
              <a:rPr lang="en-US" altLang="zh-TW" baseline="-25000" dirty="0">
                <a:cs typeface="Times New Roman" panose="02020603050405020304" pitchFamily="18" charset="0"/>
              </a:rPr>
              <a:t>4</a:t>
            </a:r>
            <a:r>
              <a:rPr lang="en-US" altLang="zh-TW" dirty="0">
                <a:cs typeface="Times New Roman" panose="02020603050405020304" pitchFamily="18" charset="0"/>
              </a:rPr>
              <a:t>={8, 9, 10}</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then with </a:t>
            </a:r>
            <a:r>
              <a:rPr lang="en-US" altLang="zh-TW" i="1" dirty="0">
                <a:sym typeface="Symbol" panose="05050102010706020507" pitchFamily="18" charset="2"/>
              </a:rPr>
              <a:t>f</a:t>
            </a:r>
            <a:r>
              <a:rPr lang="en-US" altLang="zh-TW" dirty="0">
                <a:sym typeface="Symbol" panose="05050102010706020507" pitchFamily="18" charset="2"/>
              </a:rPr>
              <a:t>(3)=8 </a:t>
            </a:r>
            <a:r>
              <a:rPr lang="zh-TW" altLang="en-US" dirty="0">
                <a:sym typeface="Symbol" panose="05050102010706020507" pitchFamily="18" charset="2"/>
              </a:rPr>
              <a:t> </a:t>
            </a:r>
            <a:endParaRPr lang="en-US" altLang="zh-TW" dirty="0">
              <a:sym typeface="Symbol" panose="05050102010706020507" pitchFamily="18" charset="2"/>
            </a:endParaRPr>
          </a:p>
          <a:p>
            <a:pPr marL="0" indent="0">
              <a:buFontTx/>
              <a:buNone/>
              <a:defRPr/>
            </a:pPr>
            <a:r>
              <a:rPr lang="zh-TW" altLang="en-US" dirty="0">
                <a:sym typeface="Symbol" panose="05050102010706020507" pitchFamily="18" charset="2"/>
              </a:rPr>
              <a:t>    </a:t>
            </a:r>
            <a:r>
              <a:rPr lang="en-US" altLang="zh-TW" dirty="0">
                <a:sym typeface="Symbol" panose="05050102010706020507" pitchFamily="18" charset="2"/>
              </a:rPr>
              <a:t>and</a:t>
            </a:r>
            <a:r>
              <a:rPr lang="zh-TW" altLang="en-US" dirty="0">
                <a:sym typeface="Symbol" panose="05050102010706020507" pitchFamily="18" charset="2"/>
              </a:rPr>
              <a:t> </a:t>
            </a:r>
            <a:r>
              <a:rPr lang="en-US" altLang="zh-TW" i="1" dirty="0">
                <a:sym typeface="Symbol" panose="05050102010706020507" pitchFamily="18" charset="2"/>
              </a:rPr>
              <a:t> f</a:t>
            </a:r>
            <a:r>
              <a:rPr lang="en-US" altLang="zh-TW" dirty="0">
                <a:sym typeface="Symbol" panose="05050102010706020507" pitchFamily="18" charset="2"/>
              </a:rPr>
              <a:t>(5)=</a:t>
            </a:r>
            <a:r>
              <a:rPr lang="en-US" altLang="zh-TW" i="1" dirty="0">
                <a:sym typeface="Symbol" panose="05050102010706020507" pitchFamily="18" charset="2"/>
              </a:rPr>
              <a:t>f</a:t>
            </a:r>
            <a:r>
              <a:rPr lang="en-US" altLang="zh-TW" dirty="0">
                <a:sym typeface="Symbol" panose="05050102010706020507" pitchFamily="18" charset="2"/>
              </a:rPr>
              <a:t>(6)=9, we have </a:t>
            </a:r>
            <a:r>
              <a:rPr lang="en-US" altLang="zh-TW" i="1" dirty="0">
                <a:sym typeface="Symbol" panose="05050102010706020507" pitchFamily="18" charset="2"/>
              </a:rPr>
              <a:t>f </a:t>
            </a:r>
            <a:r>
              <a:rPr lang="en-US" altLang="zh-TW" baseline="30000" dirty="0">
                <a:sym typeface="Symbol" panose="05050102010706020507" pitchFamily="18" charset="2"/>
              </a:rPr>
              <a:t>-1</a:t>
            </a:r>
            <a:r>
              <a:rPr lang="en-US" altLang="zh-TW" dirty="0">
                <a:sym typeface="Symbol" panose="05050102010706020507" pitchFamily="18" charset="2"/>
              </a:rPr>
              <a:t>(</a:t>
            </a:r>
            <a:r>
              <a:rPr lang="en-US" altLang="zh-TW" i="1" dirty="0">
                <a:sym typeface="Symbol" panose="05050102010706020507" pitchFamily="18" charset="2"/>
              </a:rPr>
              <a:t>B</a:t>
            </a:r>
            <a:r>
              <a:rPr lang="en-US" altLang="zh-TW" baseline="-25000" dirty="0">
                <a:sym typeface="Symbol" panose="05050102010706020507" pitchFamily="18" charset="2"/>
              </a:rPr>
              <a:t>4</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{3, 5, 6}</a:t>
            </a:r>
            <a:r>
              <a:rPr lang="en-US" altLang="zh-TW" dirty="0">
                <a:sym typeface="Symbol" panose="05050102010706020507" pitchFamily="18" charset="2"/>
              </a:rPr>
              <a:t>. So </a:t>
            </a:r>
          </a:p>
          <a:p>
            <a:pPr marL="0" indent="0">
              <a:buFontTx/>
              <a:buNone/>
              <a:defRPr/>
            </a:pPr>
            <a:r>
              <a:rPr lang="zh-TW" altLang="en-US" i="1" dirty="0">
                <a:sym typeface="Symbol" panose="05050102010706020507" pitchFamily="18" charset="2"/>
              </a:rPr>
              <a:t>    </a:t>
            </a:r>
            <a:r>
              <a:rPr lang="en-US" altLang="zh-TW" i="1" dirty="0">
                <a:sym typeface="Symbol" panose="05050102010706020507" pitchFamily="18" charset="2"/>
              </a:rPr>
              <a:t>f </a:t>
            </a:r>
            <a:r>
              <a:rPr lang="en-US" altLang="zh-TW" baseline="30000" dirty="0">
                <a:sym typeface="Symbol" panose="05050102010706020507" pitchFamily="18" charset="2"/>
              </a:rPr>
              <a:t>-1</a:t>
            </a:r>
            <a:r>
              <a:rPr lang="en-US" altLang="zh-TW" dirty="0">
                <a:sym typeface="Symbol" panose="05050102010706020507" pitchFamily="18" charset="2"/>
              </a:rPr>
              <a:t>(</a:t>
            </a:r>
            <a:r>
              <a:rPr lang="en-US" altLang="zh-TW" i="1" dirty="0">
                <a:sym typeface="Symbol" panose="05050102010706020507" pitchFamily="18" charset="2"/>
              </a:rPr>
              <a:t>B</a:t>
            </a:r>
            <a:r>
              <a:rPr lang="en-US" altLang="zh-TW" baseline="-25000" dirty="0">
                <a:sym typeface="Symbol" panose="05050102010706020507" pitchFamily="18" charset="2"/>
              </a:rPr>
              <a:t>4</a:t>
            </a:r>
            <a:r>
              <a:rPr lang="en-US" altLang="zh-TW" dirty="0">
                <a:sym typeface="Symbol" panose="05050102010706020507" pitchFamily="18" charset="2"/>
              </a:rPr>
              <a:t>)=</a:t>
            </a:r>
            <a:r>
              <a:rPr lang="en-US" altLang="zh-TW" i="1" dirty="0">
                <a:sym typeface="Symbol" panose="05050102010706020507" pitchFamily="18" charset="2"/>
              </a:rPr>
              <a:t>f </a:t>
            </a:r>
            <a:r>
              <a:rPr lang="en-US" altLang="zh-TW" baseline="30000" dirty="0">
                <a:sym typeface="Symbol" panose="05050102010706020507" pitchFamily="18" charset="2"/>
              </a:rPr>
              <a:t>-1</a:t>
            </a:r>
            <a:r>
              <a:rPr lang="en-US" altLang="zh-TW" dirty="0">
                <a:sym typeface="Symbol" panose="05050102010706020507" pitchFamily="18" charset="2"/>
              </a:rPr>
              <a:t>(</a:t>
            </a:r>
            <a:r>
              <a:rPr lang="en-US" altLang="zh-TW" i="1" dirty="0">
                <a:sym typeface="Symbol" panose="05050102010706020507" pitchFamily="18" charset="2"/>
              </a:rPr>
              <a:t>B</a:t>
            </a:r>
            <a:r>
              <a:rPr lang="en-US" altLang="zh-TW" baseline="-25000" dirty="0">
                <a:sym typeface="Symbol" panose="05050102010706020507" pitchFamily="18" charset="2"/>
              </a:rPr>
              <a:t>3</a:t>
            </a:r>
            <a:r>
              <a:rPr lang="en-US" altLang="zh-TW" dirty="0">
                <a:sym typeface="Symbol" panose="05050102010706020507" pitchFamily="18" charset="2"/>
              </a:rPr>
              <a:t>) even though </a:t>
            </a:r>
            <a:r>
              <a:rPr lang="en-US" altLang="zh-TW" i="1" dirty="0">
                <a:sym typeface="Symbol" panose="05050102010706020507" pitchFamily="18" charset="2"/>
              </a:rPr>
              <a:t>B</a:t>
            </a:r>
            <a:r>
              <a:rPr lang="en-US" altLang="zh-TW" baseline="-25000" dirty="0">
                <a:sym typeface="Symbol" panose="05050102010706020507" pitchFamily="18" charset="2"/>
              </a:rPr>
              <a:t>4</a:t>
            </a:r>
            <a:r>
              <a:rPr lang="en-US" altLang="zh-TW" dirty="0">
                <a:sym typeface="Symbol" panose="05050102010706020507" pitchFamily="18" charset="2"/>
              </a:rPr>
              <a:t></a:t>
            </a:r>
            <a:r>
              <a:rPr lang="en-US" altLang="zh-TW" i="1" dirty="0">
                <a:sym typeface="Symbol" panose="05050102010706020507" pitchFamily="18" charset="2"/>
              </a:rPr>
              <a:t>B</a:t>
            </a:r>
            <a:r>
              <a:rPr lang="en-US" altLang="zh-TW" baseline="-25000" dirty="0">
                <a:sym typeface="Symbol" panose="05050102010706020507" pitchFamily="18" charset="2"/>
              </a:rPr>
              <a:t>3</a:t>
            </a:r>
            <a:r>
              <a:rPr lang="en-US" altLang="zh-TW" dirty="0">
                <a:sym typeface="Symbol" panose="05050102010706020507" pitchFamily="18" charset="2"/>
              </a:rPr>
              <a:t>. This result</a:t>
            </a:r>
            <a:r>
              <a:rPr lang="zh-TW" altLang="en-US" dirty="0">
                <a:sym typeface="Symbol" panose="05050102010706020507" pitchFamily="18" charset="2"/>
              </a:rPr>
              <a:t>  </a:t>
            </a:r>
            <a:endParaRPr lang="en-US" altLang="zh-TW" dirty="0">
              <a:sym typeface="Symbol" panose="05050102010706020507" pitchFamily="18" charset="2"/>
            </a:endParaRPr>
          </a:p>
          <a:p>
            <a:pPr marL="0" indent="0">
              <a:buFontTx/>
              <a:buNone/>
              <a:defRPr/>
            </a:pPr>
            <a:r>
              <a:rPr lang="zh-TW" altLang="en-US" dirty="0">
                <a:sym typeface="Symbol" panose="05050102010706020507" pitchFamily="18" charset="2"/>
              </a:rPr>
              <a:t>    </a:t>
            </a:r>
            <a:r>
              <a:rPr lang="en-US" altLang="zh-TW" dirty="0">
                <a:sym typeface="Symbol" panose="05050102010706020507" pitchFamily="18" charset="2"/>
              </a:rPr>
              <a:t>follows because there is no element </a:t>
            </a:r>
            <a:r>
              <a:rPr lang="en-US" altLang="zh-TW" i="1" dirty="0">
                <a:sym typeface="Symbol" panose="05050102010706020507" pitchFamily="18" charset="2"/>
              </a:rPr>
              <a:t>a </a:t>
            </a:r>
            <a:r>
              <a:rPr lang="en-US" altLang="zh-TW" dirty="0">
                <a:sym typeface="Symbol" panose="05050102010706020507" pitchFamily="18" charset="2"/>
              </a:rPr>
              <a:t>in the </a:t>
            </a:r>
            <a:r>
              <a:rPr lang="zh-TW" altLang="en-US" dirty="0">
                <a:sym typeface="Symbol" panose="05050102010706020507" pitchFamily="18" charset="2"/>
              </a:rPr>
              <a:t>  </a:t>
            </a:r>
            <a:endParaRPr lang="en-US" altLang="zh-TW" dirty="0">
              <a:sym typeface="Symbol" panose="05050102010706020507" pitchFamily="18" charset="2"/>
            </a:endParaRPr>
          </a:p>
          <a:p>
            <a:pPr marL="0" indent="0">
              <a:buFontTx/>
              <a:buNone/>
              <a:defRPr/>
            </a:pPr>
            <a:r>
              <a:rPr lang="zh-TW" altLang="en-US" dirty="0">
                <a:sym typeface="Symbol" panose="05050102010706020507" pitchFamily="18" charset="2"/>
              </a:rPr>
              <a:t>    </a:t>
            </a:r>
            <a:r>
              <a:rPr lang="en-US" altLang="zh-TW" dirty="0">
                <a:sym typeface="Symbol" panose="05050102010706020507" pitchFamily="18" charset="2"/>
              </a:rPr>
              <a:t>domain</a:t>
            </a:r>
            <a:r>
              <a:rPr lang="zh-TW" altLang="en-US" dirty="0">
                <a:sym typeface="Symbol" panose="05050102010706020507" pitchFamily="18" charset="2"/>
              </a:rPr>
              <a:t> </a:t>
            </a:r>
            <a:r>
              <a:rPr lang="en-US" altLang="zh-TW" i="1" dirty="0">
                <a:sym typeface="Symbol" panose="05050102010706020507" pitchFamily="18" charset="2"/>
              </a:rPr>
              <a:t>A</a:t>
            </a:r>
            <a:r>
              <a:rPr lang="en-US" altLang="zh-TW" dirty="0">
                <a:sym typeface="Symbol" panose="05050102010706020507" pitchFamily="18" charset="2"/>
              </a:rPr>
              <a:t> where </a:t>
            </a:r>
            <a:r>
              <a:rPr lang="en-US" altLang="zh-TW" i="1" dirty="0">
                <a:sym typeface="Symbol" panose="05050102010706020507" pitchFamily="18" charset="2"/>
              </a:rPr>
              <a:t>f</a:t>
            </a:r>
            <a:r>
              <a:rPr lang="en-US" altLang="zh-TW" dirty="0">
                <a:sym typeface="Symbol" panose="05050102010706020507" pitchFamily="18" charset="2"/>
              </a:rPr>
              <a:t>(</a:t>
            </a:r>
            <a:r>
              <a:rPr lang="en-US" altLang="zh-TW" i="1" dirty="0">
                <a:sym typeface="Symbol" panose="05050102010706020507" pitchFamily="18" charset="2"/>
              </a:rPr>
              <a:t>a</a:t>
            </a:r>
            <a:r>
              <a:rPr lang="en-US" altLang="zh-TW" dirty="0">
                <a:sym typeface="Symbol" panose="05050102010706020507" pitchFamily="18" charset="2"/>
              </a:rPr>
              <a:t>)=10</a:t>
            </a:r>
            <a:r>
              <a:rPr lang="en-US" altLang="zh-TW" dirty="0">
                <a:cs typeface="Times New Roman" panose="02020603050405020304" pitchFamily="18" charset="0"/>
                <a:sym typeface="Symbol" panose="05050102010706020507" pitchFamily="18" charset="2"/>
              </a:rPr>
              <a:t>—that is, </a:t>
            </a:r>
            <a:r>
              <a:rPr lang="en-US" altLang="zh-TW" i="1" dirty="0">
                <a:sym typeface="Symbol" panose="05050102010706020507" pitchFamily="18" charset="2"/>
              </a:rPr>
              <a:t>f </a:t>
            </a:r>
            <a:r>
              <a:rPr lang="en-US" altLang="zh-TW" baseline="30000" dirty="0">
                <a:sym typeface="Symbol" panose="05050102010706020507" pitchFamily="18" charset="2"/>
              </a:rPr>
              <a:t>-1</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a:t>
            </a:r>
            <a:r>
              <a:rPr lang="en-US" altLang="zh-TW" dirty="0">
                <a:sym typeface="Symbol" panose="05050102010706020507" pitchFamily="18" charset="2"/>
              </a:rPr>
              <a:t>10</a:t>
            </a:r>
            <a:r>
              <a:rPr lang="en-US" altLang="zh-TW" dirty="0">
                <a:cs typeface="Times New Roman" panose="02020603050405020304" pitchFamily="18" charset="0"/>
                <a:sym typeface="Symbol" panose="05050102010706020507" pitchFamily="18" charset="2"/>
              </a:rPr>
              <a:t>}</a:t>
            </a:r>
            <a:r>
              <a:rPr lang="en-US" altLang="zh-TW" dirty="0">
                <a:sym typeface="Symbol" panose="05050102010706020507" pitchFamily="18" charset="2"/>
              </a:rPr>
              <a:t>)=</a:t>
            </a:r>
            <a:r>
              <a:rPr lang="en-US" altLang="zh-TW" dirty="0">
                <a:cs typeface="Times New Roman" panose="02020603050405020304" pitchFamily="18" charset="0"/>
                <a:sym typeface="Symbol" panose="05050102010706020507" pitchFamily="18" charset="2"/>
              </a:rPr>
              <a:t>Ø.</a:t>
            </a:r>
            <a:endParaRPr lang="en-US" altLang="zh-TW" dirty="0">
              <a:sym typeface="Symbol" panose="05050102010706020507" pitchFamily="18" charset="2"/>
            </a:endParaRPr>
          </a:p>
          <a:p>
            <a:pPr>
              <a:defRPr/>
            </a:pPr>
            <a:endParaRPr lang="en-US" altLang="zh-TW" b="1" dirty="0">
              <a:sym typeface="Symbol" panose="05050102010706020507" pitchFamily="18" charset="2"/>
            </a:endParaRPr>
          </a:p>
          <a:p>
            <a:pPr>
              <a:defRPr/>
            </a:pPr>
            <a:endParaRPr lang="zh-TW" altLang="en-US" dirty="0"/>
          </a:p>
        </p:txBody>
      </p:sp>
      <p:sp>
        <p:nvSpPr>
          <p:cNvPr id="4" name="投影片編號版面配置區 3">
            <a:extLst>
              <a:ext uri="{FF2B5EF4-FFF2-40B4-BE49-F238E27FC236}">
                <a16:creationId xmlns:a16="http://schemas.microsoft.com/office/drawing/2014/main" id="{10D7F4F2-467C-4501-9475-A55EAC615F9E}"/>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187D979-754C-444D-9E58-65AFDE54B5E0}" type="slidenum">
              <a:rPr lang="zh-TW" altLang="en-US">
                <a:ea typeface="標楷體" panose="03000509000000000000" pitchFamily="65" charset="-120"/>
              </a:rPr>
              <a:pPr/>
              <a:t>81</a:t>
            </a:fld>
            <a:endParaRPr lang="en-US" altLang="zh-TW" dirty="0">
              <a:ea typeface="標楷體" panose="03000509000000000000" pitchFamily="65" charset="-12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a:extLst>
              <a:ext uri="{FF2B5EF4-FFF2-40B4-BE49-F238E27FC236}">
                <a16:creationId xmlns:a16="http://schemas.microsoft.com/office/drawing/2014/main" id="{4A92739C-2BD2-4642-84B4-5A1A2DF4A23A}"/>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E6C9942C-71DA-434F-B2D4-4B974741C9ED}" type="slidenum">
              <a:rPr lang="zh-TW" altLang="en-US">
                <a:ea typeface="標楷體" panose="03000509000000000000" pitchFamily="65" charset="-120"/>
              </a:rPr>
              <a:pPr/>
              <a:t>82</a:t>
            </a:fld>
            <a:endParaRPr lang="en-US" altLang="zh-TW">
              <a:ea typeface="標楷體" panose="03000509000000000000" pitchFamily="65" charset="-120"/>
            </a:endParaRPr>
          </a:p>
        </p:txBody>
      </p:sp>
      <p:sp>
        <p:nvSpPr>
          <p:cNvPr id="91139" name="Rectangle 2">
            <a:extLst>
              <a:ext uri="{FF2B5EF4-FFF2-40B4-BE49-F238E27FC236}">
                <a16:creationId xmlns:a16="http://schemas.microsoft.com/office/drawing/2014/main" id="{501F60BC-CEF5-409D-99D7-42AAE3CBB7CA}"/>
              </a:ext>
            </a:extLst>
          </p:cNvPr>
          <p:cNvSpPr>
            <a:spLocks noGrp="1" noChangeArrowheads="1"/>
          </p:cNvSpPr>
          <p:nvPr>
            <p:ph type="title"/>
          </p:nvPr>
        </p:nvSpPr>
        <p:spPr/>
        <p:txBody>
          <a:bodyPr/>
          <a:lstStyle/>
          <a:p>
            <a:pPr eaLnBrk="1" hangingPunct="1"/>
            <a:r>
              <a:rPr lang="en-US" altLang="zh-TW" sz="3200"/>
              <a:t>Homework Assignment #2</a:t>
            </a:r>
          </a:p>
        </p:txBody>
      </p:sp>
      <p:sp>
        <p:nvSpPr>
          <p:cNvPr id="91140" name="Rectangle 3">
            <a:extLst>
              <a:ext uri="{FF2B5EF4-FFF2-40B4-BE49-F238E27FC236}">
                <a16:creationId xmlns:a16="http://schemas.microsoft.com/office/drawing/2014/main" id="{42531319-CEA0-4793-92A5-55576DA29085}"/>
              </a:ext>
            </a:extLst>
          </p:cNvPr>
          <p:cNvSpPr>
            <a:spLocks noGrp="1" noChangeArrowheads="1"/>
          </p:cNvSpPr>
          <p:nvPr>
            <p:ph type="body" idx="1"/>
          </p:nvPr>
        </p:nvSpPr>
        <p:spPr/>
        <p:txBody>
          <a:bodyPr/>
          <a:lstStyle/>
          <a:p>
            <a:pPr eaLnBrk="1" hangingPunct="1"/>
            <a:r>
              <a:rPr lang="en-US" altLang="zh-TW" b="1"/>
              <a:t>EXERCISES 5.4</a:t>
            </a:r>
          </a:p>
          <a:p>
            <a:pPr eaLnBrk="1" hangingPunct="1">
              <a:buFontTx/>
              <a:buNone/>
            </a:pPr>
            <a:r>
              <a:rPr lang="en-US" altLang="zh-TW"/>
              <a:t>	6, 8</a:t>
            </a:r>
          </a:p>
          <a:p>
            <a:pPr eaLnBrk="1" hangingPunct="1"/>
            <a:r>
              <a:rPr lang="en-US" altLang="zh-TW" b="1"/>
              <a:t>EXERCISES 5.5</a:t>
            </a:r>
          </a:p>
          <a:p>
            <a:pPr eaLnBrk="1" hangingPunct="1">
              <a:buFontTx/>
              <a:buNone/>
            </a:pPr>
            <a:r>
              <a:rPr lang="en-US" altLang="zh-TW"/>
              <a:t>	2, 4</a:t>
            </a:r>
          </a:p>
          <a:p>
            <a:pPr eaLnBrk="1" hangingPunct="1"/>
            <a:r>
              <a:rPr lang="en-US" altLang="zh-TW" b="1"/>
              <a:t>EXERCISES 5.6</a:t>
            </a:r>
          </a:p>
          <a:p>
            <a:pPr eaLnBrk="1" hangingPunct="1">
              <a:buFontTx/>
              <a:buNone/>
            </a:pPr>
            <a:r>
              <a:rPr lang="en-US" altLang="zh-TW"/>
              <a:t>	2, 22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a:extLst>
              <a:ext uri="{FF2B5EF4-FFF2-40B4-BE49-F238E27FC236}">
                <a16:creationId xmlns:a16="http://schemas.microsoft.com/office/drawing/2014/main" id="{A20057B7-EC54-4D2E-A046-744FA7539ADB}"/>
              </a:ext>
            </a:extLst>
          </p:cNvPr>
          <p:cNvSpPr>
            <a:spLocks noGrp="1" noChangeArrowheads="1"/>
          </p:cNvSpPr>
          <p:nvPr>
            <p:ph type="title"/>
          </p:nvPr>
        </p:nvSpPr>
        <p:spPr/>
        <p:txBody>
          <a:bodyPr/>
          <a:lstStyle/>
          <a:p>
            <a:r>
              <a:rPr lang="en-US" altLang="zh-TW" sz="3200"/>
              <a:t>Relation (3/4)</a:t>
            </a:r>
            <a:endParaRPr lang="zh-TW" altLang="en-US" sz="3200"/>
          </a:p>
        </p:txBody>
      </p:sp>
      <p:sp>
        <p:nvSpPr>
          <p:cNvPr id="3" name="內容版面配置區 2">
            <a:extLst>
              <a:ext uri="{FF2B5EF4-FFF2-40B4-BE49-F238E27FC236}">
                <a16:creationId xmlns:a16="http://schemas.microsoft.com/office/drawing/2014/main" id="{74578F27-677B-4F24-9469-2DCBFF3D691A}"/>
              </a:ext>
            </a:extLst>
          </p:cNvPr>
          <p:cNvSpPr>
            <a:spLocks noGrp="1"/>
          </p:cNvSpPr>
          <p:nvPr>
            <p:ph idx="1"/>
          </p:nvPr>
        </p:nvSpPr>
        <p:spPr>
          <a:xfrm>
            <a:off x="457200" y="1125538"/>
            <a:ext cx="8578850" cy="5000625"/>
          </a:xfrm>
        </p:spPr>
        <p:txBody>
          <a:bodyPr/>
          <a:lstStyle/>
          <a:p>
            <a:pPr>
              <a:lnSpc>
                <a:spcPct val="80000"/>
              </a:lnSpc>
              <a:defRPr/>
            </a:pPr>
            <a:r>
              <a:rPr lang="en-US" altLang="zh-TW" b="1" dirty="0">
                <a:sym typeface="Symbol" panose="05050102010706020507" pitchFamily="18" charset="2"/>
              </a:rPr>
              <a:t>Example 5.6: </a:t>
            </a:r>
            <a:r>
              <a:rPr lang="en-US" altLang="zh-TW" dirty="0"/>
              <a:t>Let </a:t>
            </a:r>
            <a:r>
              <a:rPr lang="en-US" altLang="zh-TW" i="1" dirty="0"/>
              <a:t>B</a:t>
            </a:r>
            <a:r>
              <a:rPr lang="en-US" altLang="zh-TW" dirty="0"/>
              <a:t>=</a:t>
            </a:r>
            <a:r>
              <a:rPr lang="en-US" altLang="zh-TW" dirty="0">
                <a:cs typeface="Times New Roman" panose="02020603050405020304" pitchFamily="18" charset="0"/>
              </a:rPr>
              <a:t>{1, 2}</a:t>
            </a:r>
            <a:r>
              <a:rPr lang="en-US" altLang="zh-TW" dirty="0">
                <a:cs typeface="Times New Roman" panose="02020603050405020304" pitchFamily="18" charset="0"/>
                <a:sym typeface="Symbol" panose="05050102010706020507" pitchFamily="18" charset="2"/>
              </a:rPr>
              <a:t>N, </a:t>
            </a:r>
            <a:r>
              <a:rPr lang="en-US" altLang="zh-TW" i="1" dirty="0">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a:t>
            </a:r>
            <a:r>
              <a:rPr lang="en-US" altLang="zh-TW" sz="3000" dirty="0">
                <a:latin typeface="Monotype Corsiva" panose="03010101010201010101" pitchFamily="66" charset="0"/>
                <a:cs typeface="Times New Roman" panose="02020603050405020304" pitchFamily="18" charset="0"/>
                <a:sym typeface="Symbol" panose="05050102010706020507" pitchFamily="18" charset="2"/>
              </a:rPr>
              <a:t>P </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and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={Ø, {1}, {2}, {1, 2}}. </a:t>
            </a:r>
          </a:p>
          <a:p>
            <a:pPr>
              <a:lnSpc>
                <a:spcPct val="80000"/>
              </a:lnSpc>
              <a:defRPr/>
            </a:pPr>
            <a:endParaRPr lang="en-US" altLang="zh-TW" dirty="0">
              <a:cs typeface="Times New Roman" panose="02020603050405020304" pitchFamily="18" charset="0"/>
              <a:sym typeface="Symbol" panose="05050102010706020507" pitchFamily="18" charset="2"/>
            </a:endParaRPr>
          </a:p>
          <a:p>
            <a:pPr marL="0" indent="0">
              <a:lnSpc>
                <a:spcPct val="80000"/>
              </a:lnSpc>
              <a:buFontTx/>
              <a:buNone/>
              <a:defRPr/>
            </a:pPr>
            <a:r>
              <a:rPr lang="en-US" altLang="zh-TW" dirty="0">
                <a:cs typeface="Times New Roman" panose="02020603050405020304" pitchFamily="18" charset="0"/>
                <a:sym typeface="Symbol" panose="05050102010706020507" pitchFamily="18" charset="2"/>
              </a:rPr>
              <a:t>   The following is an example of a </a:t>
            </a:r>
            <a:r>
              <a:rPr lang="en-US" altLang="zh-TW" i="1" dirty="0">
                <a:cs typeface="Times New Roman" panose="02020603050405020304" pitchFamily="18" charset="0"/>
                <a:sym typeface="Symbol" panose="05050102010706020507" pitchFamily="18" charset="2"/>
              </a:rPr>
              <a:t>binary relation </a:t>
            </a:r>
            <a:r>
              <a:rPr lang="en-US" altLang="zh-TW" dirty="0">
                <a:cs typeface="Times New Roman" panose="02020603050405020304" pitchFamily="18" charset="0"/>
                <a:sym typeface="Symbol" panose="05050102010706020507" pitchFamily="18" charset="2"/>
              </a:rPr>
              <a:t>on</a:t>
            </a:r>
          </a:p>
          <a:p>
            <a:pPr marL="0" indent="0">
              <a:lnSpc>
                <a:spcPct val="80000"/>
              </a:lnSpc>
              <a:buFontTx/>
              <a:buNone/>
              <a:defRPr/>
            </a:pP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sz="3000" dirty="0">
                <a:latin typeface="Monotype Corsiva" panose="03010101010201010101" pitchFamily="66" charset="0"/>
                <a:cs typeface="Times New Roman" panose="02020603050405020304" pitchFamily="18" charset="0"/>
                <a:sym typeface="Symbol" panose="05050102010706020507" pitchFamily="18" charset="2"/>
              </a:rPr>
              <a:t>R</a:t>
            </a:r>
            <a:r>
              <a:rPr lang="en-US" altLang="zh-TW" dirty="0">
                <a:latin typeface="Monotype Corsiva" panose="03010101010201010101" pitchFamily="66" charset="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={(Ø, Ø), (Ø, {1}), (Ø, {2}), (Ø, {1, 2}), ({1}, {1}),  </a:t>
            </a:r>
          </a:p>
          <a:p>
            <a:pPr marL="0" indent="0">
              <a:lnSpc>
                <a:spcPct val="80000"/>
              </a:lnSpc>
              <a:buFontTx/>
              <a:buNone/>
              <a:defRPr/>
            </a:pPr>
            <a:r>
              <a:rPr lang="en-US" altLang="zh-TW" dirty="0">
                <a:cs typeface="Times New Roman" panose="02020603050405020304" pitchFamily="18" charset="0"/>
                <a:sym typeface="Symbol" panose="05050102010706020507" pitchFamily="18" charset="2"/>
              </a:rPr>
              <a:t>   ({1}, {1, 2}), ({2}, {2}), ({2}, {1, 2}), ({1, 2}, {1, 2})}. </a:t>
            </a:r>
          </a:p>
          <a:p>
            <a:pPr>
              <a:defRPr/>
            </a:pPr>
            <a:endParaRPr lang="en-US" altLang="zh-TW" dirty="0">
              <a:cs typeface="Times New Roman" panose="02020603050405020304" pitchFamily="18" charset="0"/>
              <a:sym typeface="Symbol" panose="05050102010706020507" pitchFamily="18" charset="2"/>
            </a:endParaRPr>
          </a:p>
          <a:p>
            <a:pPr marL="0" indent="0">
              <a:buFontTx/>
              <a:buNone/>
              <a:defRPr/>
            </a:pPr>
            <a:r>
              <a:rPr lang="en-US" altLang="zh-TW" dirty="0">
                <a:cs typeface="Times New Roman" panose="02020603050405020304" pitchFamily="18" charset="0"/>
                <a:sym typeface="Symbol" panose="05050102010706020507" pitchFamily="18" charset="2"/>
              </a:rPr>
              <a:t>   We can say that the relation </a:t>
            </a:r>
            <a:r>
              <a:rPr lang="en-US" altLang="zh-TW" sz="3000" dirty="0">
                <a:latin typeface="Monotype Corsiva" panose="03010101010201010101" pitchFamily="66" charset="0"/>
                <a:cs typeface="Times New Roman" panose="02020603050405020304" pitchFamily="18" charset="0"/>
                <a:sym typeface="Symbol" panose="05050102010706020507" pitchFamily="18" charset="2"/>
              </a:rPr>
              <a:t>R</a:t>
            </a:r>
            <a:r>
              <a:rPr lang="en-US" altLang="zh-TW" dirty="0">
                <a:cs typeface="Times New Roman" panose="02020603050405020304" pitchFamily="18" charset="0"/>
                <a:sym typeface="Symbol" panose="05050102010706020507" pitchFamily="18" charset="2"/>
              </a:rPr>
              <a:t>  is the </a:t>
            </a:r>
            <a:r>
              <a:rPr lang="en-US" altLang="zh-TW" i="1" dirty="0">
                <a:cs typeface="Times New Roman" panose="02020603050405020304" pitchFamily="18" charset="0"/>
                <a:sym typeface="Symbol" panose="05050102010706020507" pitchFamily="18" charset="2"/>
              </a:rPr>
              <a:t>subset</a:t>
            </a:r>
          </a:p>
          <a:p>
            <a:pPr marL="0" indent="0">
              <a:buFontTx/>
              <a:buNone/>
              <a:defRPr/>
            </a:pPr>
            <a:r>
              <a:rPr lang="en-US" altLang="zh-TW" i="1" dirty="0">
                <a:cs typeface="Times New Roman" panose="02020603050405020304" pitchFamily="18" charset="0"/>
                <a:sym typeface="Symbol" panose="05050102010706020507" pitchFamily="18" charset="2"/>
              </a:rPr>
              <a:t>  </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relation</a:t>
            </a:r>
            <a:r>
              <a:rPr lang="en-US" altLang="zh-TW" dirty="0">
                <a:cs typeface="Times New Roman" panose="02020603050405020304" pitchFamily="18" charset="0"/>
                <a:sym typeface="Symbol" panose="05050102010706020507" pitchFamily="18" charset="2"/>
              </a:rPr>
              <a:t> where (</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D</a:t>
            </a:r>
            <a:r>
              <a:rPr lang="en-US" altLang="zh-TW" dirty="0">
                <a:cs typeface="Times New Roman" panose="02020603050405020304" pitchFamily="18" charset="0"/>
                <a:sym typeface="Symbol" panose="05050102010706020507" pitchFamily="18" charset="2"/>
              </a:rPr>
              <a:t>)</a:t>
            </a:r>
            <a:r>
              <a:rPr lang="en-US" altLang="zh-TW" sz="3000" dirty="0">
                <a:latin typeface="Monotype Corsiva" panose="03010101010201010101" pitchFamily="66" charset="0"/>
                <a:cs typeface="Times New Roman" panose="02020603050405020304" pitchFamily="18" charset="0"/>
                <a:sym typeface="Symbol" panose="05050102010706020507" pitchFamily="18" charset="2"/>
              </a:rPr>
              <a:t>R</a:t>
            </a:r>
            <a:r>
              <a:rPr lang="en-US" altLang="zh-TW" dirty="0">
                <a:cs typeface="Times New Roman" panose="02020603050405020304" pitchFamily="18" charset="0"/>
                <a:sym typeface="Symbol" panose="05050102010706020507" pitchFamily="18" charset="2"/>
              </a:rPr>
              <a:t>  if and only if </a:t>
            </a:r>
            <a:r>
              <a:rPr lang="en-US" altLang="zh-TW" i="1" dirty="0">
                <a:cs typeface="Times New Roman" panose="02020603050405020304" pitchFamily="18" charset="0"/>
                <a:sym typeface="Symbol" panose="05050102010706020507" pitchFamily="18" charset="2"/>
              </a:rPr>
              <a:t>C</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D</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B</a:t>
            </a:r>
            <a:r>
              <a:rPr lang="en-US" altLang="zh-TW" dirty="0">
                <a:cs typeface="Times New Roman" panose="02020603050405020304" pitchFamily="18" charset="0"/>
                <a:sym typeface="Symbol" panose="05050102010706020507" pitchFamily="18" charset="2"/>
              </a:rPr>
              <a:t> and </a:t>
            </a:r>
          </a:p>
          <a:p>
            <a:pPr marL="0" indent="0">
              <a:buFontTx/>
              <a:buNone/>
              <a:defRPr/>
            </a:pPr>
            <a:r>
              <a:rPr lang="en-US" altLang="zh-TW" i="1" dirty="0">
                <a:cs typeface="Times New Roman" panose="02020603050405020304" pitchFamily="18" charset="0"/>
                <a:sym typeface="Symbol" panose="05050102010706020507" pitchFamily="18" charset="2"/>
              </a:rPr>
              <a:t>   C</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D</a:t>
            </a:r>
            <a:r>
              <a:rPr lang="en-US" altLang="zh-TW" dirty="0">
                <a:cs typeface="Times New Roman" panose="02020603050405020304" pitchFamily="18" charset="0"/>
                <a:sym typeface="Symbol" panose="05050102010706020507" pitchFamily="18" charset="2"/>
              </a:rPr>
              <a:t>.</a:t>
            </a:r>
          </a:p>
          <a:p>
            <a:pPr>
              <a:lnSpc>
                <a:spcPct val="85000"/>
              </a:lnSpc>
              <a:defRPr/>
            </a:pPr>
            <a:endParaRPr lang="en-US" altLang="zh-TW" dirty="0">
              <a:cs typeface="Times New Roman" panose="02020603050405020304" pitchFamily="18" charset="0"/>
              <a:sym typeface="Symbol" panose="05050102010706020507" pitchFamily="18" charset="2"/>
            </a:endParaRPr>
          </a:p>
          <a:p>
            <a:pPr>
              <a:lnSpc>
                <a:spcPct val="85000"/>
              </a:lnSpc>
              <a:defRPr/>
            </a:pPr>
            <a:r>
              <a:rPr lang="en-US" altLang="zh-TW" dirty="0">
                <a:cs typeface="Times New Roman" panose="02020603050405020304" pitchFamily="18" charset="0"/>
                <a:sym typeface="Symbol" panose="05050102010706020507" pitchFamily="18" charset="2"/>
              </a:rPr>
              <a:t> For any set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a:t>
            </a:r>
            <a:r>
              <a:rPr lang="en-US" altLang="zh-TW" i="1" dirty="0">
                <a:cs typeface="Times New Roman" panose="02020603050405020304" pitchFamily="18" charset="0"/>
                <a:sym typeface="Symbol" panose="05050102010706020507" pitchFamily="18" charset="2"/>
              </a:rPr>
              <a:t>U</a:t>
            </a:r>
            <a:r>
              <a:rPr lang="en-US" altLang="zh-TW" dirty="0">
                <a:cs typeface="Times New Roman" panose="02020603050405020304" pitchFamily="18" charset="0"/>
                <a:sym typeface="Symbol" panose="05050102010706020507" pitchFamily="18" charset="2"/>
              </a:rPr>
              <a:t>, </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Ø=Ø and Ø</a:t>
            </a:r>
            <a:r>
              <a:rPr lang="en-US" altLang="zh-TW" i="1" dirty="0">
                <a:cs typeface="Times New Roman" panose="02020603050405020304" pitchFamily="18" charset="0"/>
                <a:sym typeface="Symbol" panose="05050102010706020507" pitchFamily="18" charset="2"/>
              </a:rPr>
              <a:t>A</a:t>
            </a:r>
            <a:r>
              <a:rPr lang="en-US" altLang="zh-TW" dirty="0">
                <a:cs typeface="Times New Roman" panose="02020603050405020304" pitchFamily="18" charset="0"/>
                <a:sym typeface="Symbol" panose="05050102010706020507" pitchFamily="18" charset="2"/>
              </a:rPr>
              <a:t>=Ø.</a:t>
            </a:r>
            <a:endParaRPr lang="zh-TW" altLang="en-US" dirty="0"/>
          </a:p>
        </p:txBody>
      </p:sp>
      <p:sp>
        <p:nvSpPr>
          <p:cNvPr id="4" name="投影片編號版面配置區 3">
            <a:extLst>
              <a:ext uri="{FF2B5EF4-FFF2-40B4-BE49-F238E27FC236}">
                <a16:creationId xmlns:a16="http://schemas.microsoft.com/office/drawing/2014/main" id="{806335C1-C5F6-450A-B1C1-5D84C2AF9734}"/>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E33ECE53-F12C-4415-9EAC-93BEC0DA9479}" type="slidenum">
              <a:rPr lang="zh-TW" altLang="en-US">
                <a:ea typeface="標楷體" panose="03000509000000000000" pitchFamily="65" charset="-120"/>
              </a:rPr>
              <a:pPr/>
              <a:t>9</a:t>
            </a:fld>
            <a:endParaRPr lang="en-US" altLang="zh-TW">
              <a:ea typeface="標楷體" panose="03000509000000000000" pitchFamily="65" charset="-120"/>
            </a:endParaRPr>
          </a:p>
        </p:txBody>
      </p:sp>
    </p:spTree>
  </p:cSld>
  <p:clrMapOvr>
    <a:masterClrMapping/>
  </p:clrMapOvr>
</p:sld>
</file>

<file path=ppt/theme/theme1.xml><?xml version="1.0" encoding="utf-8"?>
<a:theme xmlns:a="http://schemas.openxmlformats.org/drawingml/2006/main" name="簡報範本">
  <a:themeElements>
    <a:clrScheme name="簡報範本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簡報範本">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簡報範本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簡報範本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簡報範本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簡報範本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簡報範本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簡報範本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簡報範本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簡報範本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簡報範本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簡報範本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簡報範本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簡報範本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簡報範本</Template>
  <TotalTime>21734</TotalTime>
  <Words>8334</Words>
  <Application>Microsoft Office PowerPoint</Application>
  <PresentationFormat>如螢幕大小 (4:3)</PresentationFormat>
  <Paragraphs>785</Paragraphs>
  <Slides>82</Slides>
  <Notes>8</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82</vt:i4>
      </vt:variant>
    </vt:vector>
  </HeadingPairs>
  <TitlesOfParts>
    <vt:vector size="91" baseType="lpstr">
      <vt:lpstr>Andes</vt:lpstr>
      <vt:lpstr>Arial</vt:lpstr>
      <vt:lpstr>Arial Narrow</vt:lpstr>
      <vt:lpstr>Cambria Math</vt:lpstr>
      <vt:lpstr>Monotype Corsiva</vt:lpstr>
      <vt:lpstr>Times New Roman</vt:lpstr>
      <vt:lpstr>Wingdings</vt:lpstr>
      <vt:lpstr>簡報範本</vt:lpstr>
      <vt:lpstr>Equation</vt:lpstr>
      <vt:lpstr>Chapter 5: Relations and Functions</vt:lpstr>
      <vt:lpstr>Outline</vt:lpstr>
      <vt:lpstr>Cartesian Products (1/4)</vt:lpstr>
      <vt:lpstr>Cartesian Products (2/4)</vt:lpstr>
      <vt:lpstr>Cartesian Products (3/4)</vt:lpstr>
      <vt:lpstr>Cartesian Products (4/4)</vt:lpstr>
      <vt:lpstr>Relation (1/4)</vt:lpstr>
      <vt:lpstr>Relation (2/4)</vt:lpstr>
      <vt:lpstr>Relation (3/4)</vt:lpstr>
      <vt:lpstr>Relation (4/4)</vt:lpstr>
      <vt:lpstr>Outline</vt:lpstr>
      <vt:lpstr>Function (1/2)</vt:lpstr>
      <vt:lpstr>Function (2/2)</vt:lpstr>
      <vt:lpstr>Domain and Range (1/3)</vt:lpstr>
      <vt:lpstr>Domain and Range (2/3)</vt:lpstr>
      <vt:lpstr>Domain and Range (3/3)</vt:lpstr>
      <vt:lpstr>Injective (1/2)</vt:lpstr>
      <vt:lpstr>Injective (2/2)</vt:lpstr>
      <vt:lpstr>Image (1/2)</vt:lpstr>
      <vt:lpstr>Image (2/2)</vt:lpstr>
      <vt:lpstr>Restriction and Extension (1/4)</vt:lpstr>
      <vt:lpstr>Restriction and Extension (2/4)</vt:lpstr>
      <vt:lpstr>Restriction and Extension (3/4)</vt:lpstr>
      <vt:lpstr>Restriction and Extension (4/4)</vt:lpstr>
      <vt:lpstr>Outline</vt:lpstr>
      <vt:lpstr>Surjective (1/8)</vt:lpstr>
      <vt:lpstr>Surjective (2/8)</vt:lpstr>
      <vt:lpstr>Surjective (3/8)</vt:lpstr>
      <vt:lpstr>Surjective (4/8)</vt:lpstr>
      <vt:lpstr>Surjective (5/8)</vt:lpstr>
      <vt:lpstr>Surjective (6/8)</vt:lpstr>
      <vt:lpstr>Surjective (7/8)</vt:lpstr>
      <vt:lpstr>Surjective (8/8)</vt:lpstr>
      <vt:lpstr>Homework Assignment #1</vt:lpstr>
      <vt:lpstr>Outline</vt:lpstr>
      <vt:lpstr>Binary / Unary operation (1/7)</vt:lpstr>
      <vt:lpstr>Binary / Unary operation (2/7)</vt:lpstr>
      <vt:lpstr>Binary / Unary operation (3/7)</vt:lpstr>
      <vt:lpstr>Binary / Unary operation (4/7)</vt:lpstr>
      <vt:lpstr>Binary / Unary operation (5/7)</vt:lpstr>
      <vt:lpstr>Binary / Unary operation (6/7)</vt:lpstr>
      <vt:lpstr>Binary / Unary operation (7/7)</vt:lpstr>
      <vt:lpstr>Identity (1/8)</vt:lpstr>
      <vt:lpstr>Identity (2/8)</vt:lpstr>
      <vt:lpstr>Identity (3/8)</vt:lpstr>
      <vt:lpstr>Identity (4/8)</vt:lpstr>
      <vt:lpstr>Identity (5/8)</vt:lpstr>
      <vt:lpstr>Identity (6/8)</vt:lpstr>
      <vt:lpstr>Identity (7/8)</vt:lpstr>
      <vt:lpstr>Identity (8/8)</vt:lpstr>
      <vt:lpstr>Outline</vt:lpstr>
      <vt:lpstr>Pigeonhole Principle (1/15)</vt:lpstr>
      <vt:lpstr>Pigeonhole Principle (2/15)</vt:lpstr>
      <vt:lpstr>Pigeonhole Principle (3/15)</vt:lpstr>
      <vt:lpstr>Pigeonhole Principle (4/15)</vt:lpstr>
      <vt:lpstr>Pigeonhole Principle (5/15)</vt:lpstr>
      <vt:lpstr>Pigeonhole Principle (6/15)</vt:lpstr>
      <vt:lpstr>Pigeonhole Principle (7/15)</vt:lpstr>
      <vt:lpstr>Pigeonhole Principle (8/15)</vt:lpstr>
      <vt:lpstr>Pigeonhole Principle (9/15)</vt:lpstr>
      <vt:lpstr>Pigeonhole Principle (10/15)</vt:lpstr>
      <vt:lpstr>Pigeonhole Principle (11/15)</vt:lpstr>
      <vt:lpstr>Pigeonhole Principle (12/15)</vt:lpstr>
      <vt:lpstr>Pigeonhole Principle (13/15)</vt:lpstr>
      <vt:lpstr>Pigeonhole Principle (14/15)</vt:lpstr>
      <vt:lpstr>Pigeonhole Principle (15/15)</vt:lpstr>
      <vt:lpstr>Outline</vt:lpstr>
      <vt:lpstr>Bijective</vt:lpstr>
      <vt:lpstr>Identity Function</vt:lpstr>
      <vt:lpstr>Composite Function (1/4)</vt:lpstr>
      <vt:lpstr>Composite Function (2/4)</vt:lpstr>
      <vt:lpstr>Composite Function (3/4)</vt:lpstr>
      <vt:lpstr>Composite Function (4/4)</vt:lpstr>
      <vt:lpstr>Invertible (1/5)</vt:lpstr>
      <vt:lpstr>Invertible (2/5)</vt:lpstr>
      <vt:lpstr>Invertible (3/5)</vt:lpstr>
      <vt:lpstr>Invertible (4/5)</vt:lpstr>
      <vt:lpstr>Invertible (5/5)</vt:lpstr>
      <vt:lpstr>Preimage (1/3)</vt:lpstr>
      <vt:lpstr>Preimage (2/3)</vt:lpstr>
      <vt:lpstr>Preimage (3/3)</vt:lpstr>
      <vt:lpstr>Homework Assignment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簡士傑</dc:creator>
  <cp:lastModifiedBy>士傑 簡</cp:lastModifiedBy>
  <cp:revision>419</cp:revision>
  <dcterms:created xsi:type="dcterms:W3CDTF">1601-01-01T00:00:00Z</dcterms:created>
  <dcterms:modified xsi:type="dcterms:W3CDTF">2021-05-27T03:28:46Z</dcterms:modified>
</cp:coreProperties>
</file>