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5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7488" y="1988841"/>
            <a:ext cx="9264352" cy="1758057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43606" y="4149080"/>
            <a:ext cx="7392821" cy="720080"/>
          </a:xfrm>
        </p:spPr>
        <p:txBody>
          <a:bodyPr>
            <a:normAutofit/>
          </a:bodyPr>
          <a:lstStyle>
            <a:lvl1pPr marL="0" indent="0" algn="ctr">
              <a:buNone/>
              <a:defRPr sz="28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D509-AF62-490F-B1F5-105364C5C2F5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222F-4C3F-4972-919B-9BB1809D5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90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D509-AF62-490F-B1F5-105364C5C2F5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222F-4C3F-4972-919B-9BB1809D5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29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D509-AF62-490F-B1F5-105364C5C2F5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222F-4C3F-4972-919B-9BB1809D5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35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0"/>
            <a:ext cx="86168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" name="Google Shape;35;p5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" name="Google Shape;37;p5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C3D222F-4C3F-4972-919B-9BB1809D5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12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34434" y="1482725"/>
            <a:ext cx="5706533" cy="5113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4167" y="1482725"/>
            <a:ext cx="5706533" cy="5113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FA0577A-C11E-45B4-8E52-B659B4381C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BC846-BF9B-4B0D-AFFE-C5D7C3D53808}" type="datetime1">
              <a:rPr lang="zh-TW" altLang="en-US"/>
              <a:pPr>
                <a:defRPr/>
              </a:pPr>
              <a:t>2021/3/2</a:t>
            </a:fld>
            <a:endParaRPr lang="en-US" altLang="zh-TW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9B5DC0F-A22A-4BEF-8A1F-DA18046BED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2015, Sun-Yuan Hsieh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7C91A907-1235-4987-9EF7-8C53B2FCD2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8E2B07-EBE4-4D55-9965-FFDBCA5810F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5463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34434" y="1482725"/>
            <a:ext cx="5706533" cy="5113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244167" y="1482726"/>
            <a:ext cx="5706533" cy="24796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244167" y="4114801"/>
            <a:ext cx="5706533" cy="24812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C4F9DFD-6B1D-4D81-B939-79C8F3375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DC4DF-B15C-44EA-ACBE-C984E64029AD}" type="datetime1">
              <a:rPr lang="zh-TW" altLang="en-US"/>
              <a:pPr>
                <a:defRPr/>
              </a:pPr>
              <a:t>2021/3/2</a:t>
            </a:fld>
            <a:endParaRPr lang="en-US" altLang="zh-TW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C36B9C7-8B60-444C-8078-79A20E09CB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2015, Sun-Yuan Hsieh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5318882B-9E49-4024-A328-4207B4673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68BF12-D6AF-403F-8428-D0017B118B8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647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D509-AF62-490F-B1F5-105364C5C2F5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222F-4C3F-4972-919B-9BB1809D5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80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D509-AF62-490F-B1F5-105364C5C2F5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222F-4C3F-4972-919B-9BB1809D5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87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D509-AF62-490F-B1F5-105364C5C2F5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222F-4C3F-4972-919B-9BB1809D5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65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D509-AF62-490F-B1F5-105364C5C2F5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222F-4C3F-4972-919B-9BB1809D5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99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D509-AF62-490F-B1F5-105364C5C2F5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222F-4C3F-4972-919B-9BB1809D5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86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D509-AF62-490F-B1F5-105364C5C2F5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222F-4C3F-4972-919B-9BB1809D5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06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D509-AF62-490F-B1F5-105364C5C2F5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222F-4C3F-4972-919B-9BB1809D5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05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D509-AF62-490F-B1F5-105364C5C2F5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222F-4C3F-4972-919B-9BB1809D5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19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137920"/>
            <a:ext cx="12192000" cy="720080"/>
          </a:xfrm>
          <a:prstGeom prst="rect">
            <a:avLst/>
          </a:prstGeom>
          <a:blipFill>
            <a:blip r:embed="rId1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Texturizer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42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936427" y="6471269"/>
            <a:ext cx="1344149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defRPr>
            </a:lvl1pPr>
          </a:lstStyle>
          <a:p>
            <a:fld id="{87C3D509-AF62-490F-B1F5-105364C5C2F5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418068" y="6489341"/>
            <a:ext cx="768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fld id="{6C3D222F-4C3F-4972-919B-9BB1809D5E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209458" y="6165304"/>
            <a:ext cx="651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National Cheng Kung University</a:t>
            </a:r>
            <a:endParaRPr lang="zh-TW" altLang="en-US" sz="18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9" y="6137920"/>
            <a:ext cx="960107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998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1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2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emf"/><Relationship Id="rId7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9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7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emf"/><Relationship Id="rId7" Type="http://schemas.openxmlformats.org/officeDocument/2006/relationships/image" Target="../media/image6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emf"/><Relationship Id="rId7" Type="http://schemas.openxmlformats.org/officeDocument/2006/relationships/image" Target="../media/image6.png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FCD9B-9311-4FCF-8C88-3A88BD604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3 </a:t>
            </a:r>
            <a:br>
              <a:rPr lang="en-US" altLang="zh-TW" dirty="0"/>
            </a:br>
            <a:r>
              <a:rPr lang="en-US" altLang="zh-TW" dirty="0"/>
              <a:t>Growth of Functions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2E7A0C-D3E2-4FAC-81B7-DE389E786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/>
              <a:t>Chi-Yeh Chen</a:t>
            </a:r>
          </a:p>
          <a:p>
            <a:r>
              <a:rPr lang="zh-TW" altLang="en-US" dirty="0"/>
              <a:t>陳奇業</a:t>
            </a:r>
          </a:p>
          <a:p>
            <a:r>
              <a:rPr lang="zh-TW" altLang="en-US" dirty="0"/>
              <a:t>成功大學資訊工程學系</a:t>
            </a:r>
          </a:p>
        </p:txBody>
      </p:sp>
    </p:spTree>
    <p:extLst>
      <p:ext uri="{BB962C8B-B14F-4D97-AF65-F5344CB8AC3E}">
        <p14:creationId xmlns:p14="http://schemas.microsoft.com/office/powerpoint/2010/main" val="230130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5D2A4583-DAF8-4468-9B2E-8113AC490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Asymptotic notation in equations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62007C4F-EA8F-431E-99A9-EC8A995F655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TW" sz="2400">
                <a:solidFill>
                  <a:srgbClr val="CC0000"/>
                </a:solidFill>
              </a:rPr>
              <a:t>Interpretation </a:t>
            </a:r>
          </a:p>
          <a:p>
            <a:pPr eaLnBrk="1" hangingPunct="1"/>
            <a:endParaRPr lang="en-US" altLang="zh-TW" sz="2400">
              <a:solidFill>
                <a:srgbClr val="CC0000"/>
              </a:solidFill>
            </a:endParaRPr>
          </a:p>
        </p:txBody>
      </p:sp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D32392FB-B796-47E4-87B7-728CC4DFA9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9" y="2636839"/>
          <a:ext cx="640873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959100" imgH="457200" progId="Equation.3">
                  <p:embed/>
                </p:oleObj>
              </mc:Choice>
              <mc:Fallback>
                <p:oleObj name="方程式" r:id="rId2" imgW="2959100" imgH="457200" progId="Equation.3">
                  <p:embed/>
                  <p:pic>
                    <p:nvPicPr>
                      <p:cNvPr id="14342" name="Object 6">
                        <a:extLst>
                          <a:ext uri="{FF2B5EF4-FFF2-40B4-BE49-F238E27FC236}">
                            <a16:creationId xmlns:a16="http://schemas.microsoft.com/office/drawing/2014/main" id="{D32392FB-B796-47E4-87B7-728CC4DFA9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2636839"/>
                        <a:ext cx="6408737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>
            <a:extLst>
              <a:ext uri="{FF2B5EF4-FFF2-40B4-BE49-F238E27FC236}">
                <a16:creationId xmlns:a16="http://schemas.microsoft.com/office/drawing/2014/main" id="{6D0A7CD8-E1A2-44BD-9968-7241410AE8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9001" y="3860800"/>
          <a:ext cx="8113713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3746500" imgH="698500" progId="Equation.3">
                  <p:embed/>
                </p:oleObj>
              </mc:Choice>
              <mc:Fallback>
                <p:oleObj name="方程式" r:id="rId4" imgW="3746500" imgH="698500" progId="Equation.3">
                  <p:embed/>
                  <p:pic>
                    <p:nvPicPr>
                      <p:cNvPr id="14343" name="Object 7">
                        <a:extLst>
                          <a:ext uri="{FF2B5EF4-FFF2-40B4-BE49-F238E27FC236}">
                            <a16:creationId xmlns:a16="http://schemas.microsoft.com/office/drawing/2014/main" id="{6D0A7CD8-E1A2-44BD-9968-7241410AE8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1" y="3860800"/>
                        <a:ext cx="8113713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>
            <a:extLst>
              <a:ext uri="{FF2B5EF4-FFF2-40B4-BE49-F238E27FC236}">
                <a16:creationId xmlns:a16="http://schemas.microsoft.com/office/drawing/2014/main" id="{878A1663-DB6F-419A-899D-CC443F51218E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2898980"/>
              </p:ext>
            </p:extLst>
          </p:nvPr>
        </p:nvGraphicFramePr>
        <p:xfrm>
          <a:off x="2984981" y="1975645"/>
          <a:ext cx="590391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095500" imgH="228600" progId="Equation.3">
                  <p:embed/>
                </p:oleObj>
              </mc:Choice>
              <mc:Fallback>
                <p:oleObj name="方程式" r:id="rId6" imgW="2095500" imgH="228600" progId="Equation.3">
                  <p:embed/>
                  <p:pic>
                    <p:nvPicPr>
                      <p:cNvPr id="14344" name="Object 8">
                        <a:extLst>
                          <a:ext uri="{FF2B5EF4-FFF2-40B4-BE49-F238E27FC236}">
                            <a16:creationId xmlns:a16="http://schemas.microsoft.com/office/drawing/2014/main" id="{878A1663-DB6F-419A-899D-CC443F5121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981" y="1975645"/>
                        <a:ext cx="5903912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>
            <a:extLst>
              <a:ext uri="{FF2B5EF4-FFF2-40B4-BE49-F238E27FC236}">
                <a16:creationId xmlns:a16="http://schemas.microsoft.com/office/drawing/2014/main" id="{3E242655-E2D2-4A19-87E5-034A40BF4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Asymptotic notation in equations</a:t>
            </a:r>
          </a:p>
        </p:txBody>
      </p:sp>
      <p:sp>
        <p:nvSpPr>
          <p:cNvPr id="15365" name="Rectangle 6">
            <a:extLst>
              <a:ext uri="{FF2B5EF4-FFF2-40B4-BE49-F238E27FC236}">
                <a16:creationId xmlns:a16="http://schemas.microsoft.com/office/drawing/2014/main" id="{D675559C-A439-4AF5-AC5A-B71804321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499" y="1372403"/>
            <a:ext cx="162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chemeClr val="hlink"/>
                </a:solidFill>
                <a:latin typeface="Arial" panose="020B0604020202020204" pitchFamily="34" charset="0"/>
              </a:rPr>
              <a:t>o </a:t>
            </a:r>
            <a:r>
              <a:rPr lang="en-US" altLang="zh-TW" sz="2400">
                <a:solidFill>
                  <a:schemeClr val="hlink"/>
                </a:solidFill>
                <a:latin typeface="Arial" panose="020B0604020202020204" pitchFamily="34" charset="0"/>
              </a:rPr>
              <a:t>-notation</a:t>
            </a:r>
          </a:p>
        </p:txBody>
      </p:sp>
      <p:graphicFrame>
        <p:nvGraphicFramePr>
          <p:cNvPr id="15366" name="Object 8">
            <a:extLst>
              <a:ext uri="{FF2B5EF4-FFF2-40B4-BE49-F238E27FC236}">
                <a16:creationId xmlns:a16="http://schemas.microsoft.com/office/drawing/2014/main" id="{E3F13514-9D49-466D-BCB4-ECE1EC516F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514301"/>
              </p:ext>
            </p:extLst>
          </p:nvPr>
        </p:nvGraphicFramePr>
        <p:xfrm>
          <a:off x="1905000" y="1738313"/>
          <a:ext cx="8007350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3848100" imgH="2108200" progId="Equation.3">
                  <p:embed/>
                </p:oleObj>
              </mc:Choice>
              <mc:Fallback>
                <p:oleObj name="方程式" r:id="rId6" imgW="3848100" imgH="2108200" progId="Equation.3">
                  <p:embed/>
                  <p:pic>
                    <p:nvPicPr>
                      <p:cNvPr id="15366" name="Object 8">
                        <a:extLst>
                          <a:ext uri="{FF2B5EF4-FFF2-40B4-BE49-F238E27FC236}">
                            <a16:creationId xmlns:a16="http://schemas.microsoft.com/office/drawing/2014/main" id="{E3F13514-9D49-466D-BCB4-ECE1EC516F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738313"/>
                        <a:ext cx="8007350" cy="446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64711461-1952-454A-A8A3-2A30B18D8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Asymptotic notation in equations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76C613A9-BEAA-4DA6-A7FD-FCF8ACB91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4" y="1509713"/>
            <a:ext cx="176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chemeClr val="hlink"/>
                </a:solidFill>
                <a:latin typeface="Arial" panose="020B0604020202020204" pitchFamily="34" charset="0"/>
              </a:rPr>
              <a:t>ω </a:t>
            </a:r>
            <a:r>
              <a:rPr lang="en-US" altLang="zh-TW" sz="2400">
                <a:solidFill>
                  <a:schemeClr val="hlink"/>
                </a:solidFill>
                <a:latin typeface="Arial" panose="020B0604020202020204" pitchFamily="34" charset="0"/>
              </a:rPr>
              <a:t>-notation</a:t>
            </a:r>
          </a:p>
        </p:txBody>
      </p:sp>
      <p:graphicFrame>
        <p:nvGraphicFramePr>
          <p:cNvPr id="16390" name="Object 6">
            <a:extLst>
              <a:ext uri="{FF2B5EF4-FFF2-40B4-BE49-F238E27FC236}">
                <a16:creationId xmlns:a16="http://schemas.microsoft.com/office/drawing/2014/main" id="{8F55634D-18FA-4799-BF5F-9C8C136C0B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212976"/>
          <a:ext cx="8007350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3848100" imgH="1866900" progId="Equation.3">
                  <p:embed/>
                </p:oleObj>
              </mc:Choice>
              <mc:Fallback>
                <p:oleObj name="方程式" r:id="rId6" imgW="3848100" imgH="1866900" progId="Equation.3">
                  <p:embed/>
                  <p:pic>
                    <p:nvPicPr>
                      <p:cNvPr id="16390" name="Object 6">
                        <a:extLst>
                          <a:ext uri="{FF2B5EF4-FFF2-40B4-BE49-F238E27FC236}">
                            <a16:creationId xmlns:a16="http://schemas.microsoft.com/office/drawing/2014/main" id="{8F55634D-18FA-4799-BF5F-9C8C136C0B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12976"/>
                        <a:ext cx="8007350" cy="395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7FC749D3-B17D-4B23-9F34-20A4CD70B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Comparisons of functions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3AB6A30B-F62D-4103-B0E7-0F86A5A26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CC0000"/>
                </a:solidFill>
              </a:rPr>
              <a:t>Relational properties: </a:t>
            </a:r>
          </a:p>
          <a:p>
            <a:pPr lvl="1" eaLnBrk="1" hangingPunct="1"/>
            <a:r>
              <a:rPr lang="en-US" altLang="zh-TW" b="1"/>
              <a:t>Transitivity:</a:t>
            </a:r>
            <a:endParaRPr lang="en-US" altLang="zh-TW"/>
          </a:p>
          <a:p>
            <a:pPr lvl="1" eaLnBrk="1" hangingPunct="1">
              <a:buFontTx/>
              <a:buNone/>
            </a:pPr>
            <a:endParaRPr lang="en-US" altLang="zh-TW"/>
          </a:p>
          <a:p>
            <a:pPr lvl="1" eaLnBrk="1" hangingPunct="1">
              <a:buFontTx/>
              <a:buNone/>
            </a:pPr>
            <a:endParaRPr lang="en-US" altLang="zh-TW"/>
          </a:p>
          <a:p>
            <a:pPr lvl="1" eaLnBrk="1" hangingPunct="1">
              <a:buFontTx/>
              <a:buNone/>
            </a:pPr>
            <a:endParaRPr lang="en-US" altLang="zh-TW"/>
          </a:p>
          <a:p>
            <a:pPr lvl="1" eaLnBrk="1" hangingPunct="1"/>
            <a:r>
              <a:rPr lang="en-US" altLang="zh-TW" b="1"/>
              <a:t>Reflexivity:</a:t>
            </a:r>
          </a:p>
        </p:txBody>
      </p:sp>
      <p:graphicFrame>
        <p:nvGraphicFramePr>
          <p:cNvPr id="17414" name="Object 8">
            <a:extLst>
              <a:ext uri="{FF2B5EF4-FFF2-40B4-BE49-F238E27FC236}">
                <a16:creationId xmlns:a16="http://schemas.microsoft.com/office/drawing/2014/main" id="{B1FC62E0-49B7-4ADD-B3A1-676199B8A2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764657"/>
              </p:ext>
            </p:extLst>
          </p:nvPr>
        </p:nvGraphicFramePr>
        <p:xfrm>
          <a:off x="2417887" y="2839836"/>
          <a:ext cx="690403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187700" imgH="431800" progId="Equation.3">
                  <p:embed/>
                </p:oleObj>
              </mc:Choice>
              <mc:Fallback>
                <p:oleObj name="方程式" r:id="rId2" imgW="3187700" imgH="431800" progId="Equation.3">
                  <p:embed/>
                  <p:pic>
                    <p:nvPicPr>
                      <p:cNvPr id="17414" name="Object 8">
                        <a:extLst>
                          <a:ext uri="{FF2B5EF4-FFF2-40B4-BE49-F238E27FC236}">
                            <a16:creationId xmlns:a16="http://schemas.microsoft.com/office/drawing/2014/main" id="{B1FC62E0-49B7-4ADD-B3A1-676199B8A2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887" y="2839836"/>
                        <a:ext cx="690403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9">
            <a:extLst>
              <a:ext uri="{FF2B5EF4-FFF2-40B4-BE49-F238E27FC236}">
                <a16:creationId xmlns:a16="http://schemas.microsoft.com/office/drawing/2014/main" id="{150306E9-CF83-4C4A-859E-0A297ADCB3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718543"/>
              </p:ext>
            </p:extLst>
          </p:nvPr>
        </p:nvGraphicFramePr>
        <p:xfrm>
          <a:off x="3368006" y="4242266"/>
          <a:ext cx="25019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155199" imgH="406224" progId="Equation.3">
                  <p:embed/>
                </p:oleObj>
              </mc:Choice>
              <mc:Fallback>
                <p:oleObj name="方程式" r:id="rId4" imgW="1155199" imgH="406224" progId="Equation.3">
                  <p:embed/>
                  <p:pic>
                    <p:nvPicPr>
                      <p:cNvPr id="17415" name="Object 9">
                        <a:extLst>
                          <a:ext uri="{FF2B5EF4-FFF2-40B4-BE49-F238E27FC236}">
                            <a16:creationId xmlns:a16="http://schemas.microsoft.com/office/drawing/2014/main" id="{150306E9-CF83-4C4A-859E-0A297ADCB3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006" y="4242266"/>
                        <a:ext cx="25019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30B8F821-5616-4407-9B39-4390900B1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Comparisons of functions</a:t>
            </a: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90730A04-411E-44F6-B6F5-5722C94DE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CC0000"/>
                </a:solidFill>
              </a:rPr>
              <a:t>Relational properties: </a:t>
            </a:r>
          </a:p>
          <a:p>
            <a:pPr lvl="1" eaLnBrk="1" hangingPunct="1"/>
            <a:r>
              <a:rPr lang="en-US" altLang="zh-TW" b="1" dirty="0"/>
              <a:t>Symmetry:</a:t>
            </a:r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r>
              <a:rPr lang="en-US" altLang="zh-TW" b="1" dirty="0"/>
              <a:t>Transpose symmetry:</a:t>
            </a:r>
          </a:p>
          <a:p>
            <a:pPr lvl="1" eaLnBrk="1" hangingPunct="1">
              <a:buFontTx/>
              <a:buNone/>
            </a:pPr>
            <a:endParaRPr lang="en-US" altLang="zh-TW" b="1" dirty="0"/>
          </a:p>
        </p:txBody>
      </p:sp>
      <p:graphicFrame>
        <p:nvGraphicFramePr>
          <p:cNvPr id="18438" name="Object 7">
            <a:extLst>
              <a:ext uri="{FF2B5EF4-FFF2-40B4-BE49-F238E27FC236}">
                <a16:creationId xmlns:a16="http://schemas.microsoft.com/office/drawing/2014/main" id="{68CD17C2-6389-4E27-A8E8-D47087FBE2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720832"/>
              </p:ext>
            </p:extLst>
          </p:nvPr>
        </p:nvGraphicFramePr>
        <p:xfrm>
          <a:off x="2424113" y="2941634"/>
          <a:ext cx="62642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705100" imgH="215900" progId="Equation.3">
                  <p:embed/>
                </p:oleObj>
              </mc:Choice>
              <mc:Fallback>
                <p:oleObj name="方程式" r:id="rId2" imgW="2705100" imgH="215900" progId="Equation.3">
                  <p:embed/>
                  <p:pic>
                    <p:nvPicPr>
                      <p:cNvPr id="18438" name="Object 7">
                        <a:extLst>
                          <a:ext uri="{FF2B5EF4-FFF2-40B4-BE49-F238E27FC236}">
                            <a16:creationId xmlns:a16="http://schemas.microsoft.com/office/drawing/2014/main" id="{68CD17C2-6389-4E27-A8E8-D47087FBE2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2941634"/>
                        <a:ext cx="62642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8">
            <a:extLst>
              <a:ext uri="{FF2B5EF4-FFF2-40B4-BE49-F238E27FC236}">
                <a16:creationId xmlns:a16="http://schemas.microsoft.com/office/drawing/2014/main" id="{E0DF1BB6-556F-4878-B20C-D982D1F346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234552"/>
              </p:ext>
            </p:extLst>
          </p:nvPr>
        </p:nvGraphicFramePr>
        <p:xfrm>
          <a:off x="2424113" y="4246038"/>
          <a:ext cx="67675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705100" imgH="215900" progId="Equation.3">
                  <p:embed/>
                </p:oleObj>
              </mc:Choice>
              <mc:Fallback>
                <p:oleObj name="方程式" r:id="rId4" imgW="2705100" imgH="215900" progId="Equation.3">
                  <p:embed/>
                  <p:pic>
                    <p:nvPicPr>
                      <p:cNvPr id="18439" name="Object 8">
                        <a:extLst>
                          <a:ext uri="{FF2B5EF4-FFF2-40B4-BE49-F238E27FC236}">
                            <a16:creationId xmlns:a16="http://schemas.microsoft.com/office/drawing/2014/main" id="{E0DF1BB6-556F-4878-B20C-D982D1F346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4246038"/>
                        <a:ext cx="67675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9">
            <a:extLst>
              <a:ext uri="{FF2B5EF4-FFF2-40B4-BE49-F238E27FC236}">
                <a16:creationId xmlns:a16="http://schemas.microsoft.com/office/drawing/2014/main" id="{1213B31F-9860-431C-B907-34208F7C09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910917"/>
              </p:ext>
            </p:extLst>
          </p:nvPr>
        </p:nvGraphicFramePr>
        <p:xfrm>
          <a:off x="2392363" y="4966763"/>
          <a:ext cx="67357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692400" imgH="215900" progId="Equation.3">
                  <p:embed/>
                </p:oleObj>
              </mc:Choice>
              <mc:Fallback>
                <p:oleObj name="方程式" r:id="rId6" imgW="2692400" imgH="215900" progId="Equation.3">
                  <p:embed/>
                  <p:pic>
                    <p:nvPicPr>
                      <p:cNvPr id="18440" name="Object 9">
                        <a:extLst>
                          <a:ext uri="{FF2B5EF4-FFF2-40B4-BE49-F238E27FC236}">
                            <a16:creationId xmlns:a16="http://schemas.microsoft.com/office/drawing/2014/main" id="{1213B31F-9860-431C-B907-34208F7C09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4966763"/>
                        <a:ext cx="673576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5C6035D2-A64F-454A-9086-5767ED872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9DCB406C-BB7F-49BB-9E95-6A54B1B1D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CC0000"/>
                </a:solidFill>
              </a:rPr>
              <a:t>Comparisons:</a:t>
            </a:r>
            <a:r>
              <a:rPr lang="en-US" altLang="zh-TW"/>
              <a:t>  </a:t>
            </a:r>
          </a:p>
          <a:p>
            <a:pPr eaLnBrk="1" hangingPunct="1">
              <a:buFontTx/>
              <a:buNone/>
            </a:pPr>
            <a:r>
              <a:rPr lang="en-US" altLang="zh-TW" b="1"/>
              <a:t>   </a:t>
            </a:r>
            <a:r>
              <a:rPr lang="en-US" altLang="zh-TW" i="1"/>
              <a:t>f 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/>
              <a:t>) is </a:t>
            </a:r>
            <a:r>
              <a:rPr lang="en-US" altLang="zh-TW">
                <a:solidFill>
                  <a:srgbClr val="3333FF"/>
                </a:solidFill>
              </a:rPr>
              <a:t>asymptotically smaller</a:t>
            </a:r>
            <a:r>
              <a:rPr lang="en-US" altLang="zh-TW"/>
              <a:t> than </a:t>
            </a:r>
            <a:r>
              <a:rPr lang="en-US" altLang="zh-TW" i="1"/>
              <a:t>g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/>
              <a:t>) if </a:t>
            </a:r>
            <a:r>
              <a:rPr lang="en-US" altLang="zh-TW" i="1"/>
              <a:t>f</a:t>
            </a:r>
            <a:r>
              <a:rPr lang="en-US" altLang="zh-TW"/>
              <a:t> (</a:t>
            </a:r>
            <a:r>
              <a:rPr lang="en-US" altLang="zh-TW" i="1"/>
              <a:t>n</a:t>
            </a:r>
            <a:r>
              <a:rPr lang="en-US" altLang="zh-TW"/>
              <a:t>) = </a:t>
            </a:r>
            <a:r>
              <a:rPr lang="en-US" altLang="zh-TW" i="1"/>
              <a:t>o</a:t>
            </a:r>
            <a:r>
              <a:rPr lang="en-US" altLang="zh-TW"/>
              <a:t>(</a:t>
            </a:r>
            <a:r>
              <a:rPr lang="en-US" altLang="zh-TW" i="1"/>
              <a:t>g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/>
              <a:t>))</a:t>
            </a:r>
          </a:p>
          <a:p>
            <a:pPr eaLnBrk="1" hangingPunct="1">
              <a:buFontTx/>
              <a:buNone/>
            </a:pPr>
            <a:r>
              <a:rPr lang="en-US" altLang="zh-TW"/>
              <a:t>   </a:t>
            </a:r>
            <a:r>
              <a:rPr lang="en-US" altLang="zh-TW" i="1"/>
              <a:t>f 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/>
              <a:t>) is </a:t>
            </a:r>
            <a:r>
              <a:rPr lang="en-US" altLang="zh-TW">
                <a:solidFill>
                  <a:srgbClr val="3333FF"/>
                </a:solidFill>
              </a:rPr>
              <a:t>asymptotically larger</a:t>
            </a:r>
            <a:r>
              <a:rPr lang="en-US" altLang="zh-TW"/>
              <a:t> than </a:t>
            </a:r>
            <a:r>
              <a:rPr lang="en-US" altLang="zh-TW" i="1"/>
              <a:t>g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/>
              <a:t>) if </a:t>
            </a:r>
            <a:r>
              <a:rPr lang="en-US" altLang="zh-TW" i="1"/>
              <a:t>f</a:t>
            </a:r>
            <a:r>
              <a:rPr lang="en-US" altLang="zh-TW"/>
              <a:t> (</a:t>
            </a:r>
            <a:r>
              <a:rPr lang="en-US" altLang="zh-TW" i="1"/>
              <a:t>n</a:t>
            </a:r>
            <a:r>
              <a:rPr lang="en-US" altLang="zh-TW"/>
              <a:t>) = </a:t>
            </a:r>
            <a:r>
              <a:rPr lang="en-US" altLang="en-US" i="1"/>
              <a:t>ω</a:t>
            </a:r>
            <a:r>
              <a:rPr lang="en-US" altLang="zh-TW"/>
              <a:t>(</a:t>
            </a:r>
            <a:r>
              <a:rPr lang="en-US" altLang="zh-TW" i="1"/>
              <a:t>g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/>
              <a:t>))</a:t>
            </a:r>
          </a:p>
        </p:txBody>
      </p:sp>
      <p:graphicFrame>
        <p:nvGraphicFramePr>
          <p:cNvPr id="19462" name="Object 7">
            <a:extLst>
              <a:ext uri="{FF2B5EF4-FFF2-40B4-BE49-F238E27FC236}">
                <a16:creationId xmlns:a16="http://schemas.microsoft.com/office/drawing/2014/main" id="{C3ED4D4D-4E30-4941-8F24-3B6A2C77FD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1951" y="3716338"/>
          <a:ext cx="8640763" cy="244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4000500" imgH="1143000" progId="Equation.3">
                  <p:embed/>
                </p:oleObj>
              </mc:Choice>
              <mc:Fallback>
                <p:oleObj name="方程式" r:id="rId2" imgW="4000500" imgH="1143000" progId="Equation.3">
                  <p:embed/>
                  <p:pic>
                    <p:nvPicPr>
                      <p:cNvPr id="19462" name="Object 7">
                        <a:extLst>
                          <a:ext uri="{FF2B5EF4-FFF2-40B4-BE49-F238E27FC236}">
                            <a16:creationId xmlns:a16="http://schemas.microsoft.com/office/drawing/2014/main" id="{C3ED4D4D-4E30-4941-8F24-3B6A2C77FD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1" y="3716338"/>
                        <a:ext cx="8640763" cy="244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61496A17-25EA-42C6-B877-F8CB89A87B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Standard notations and common functions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CE27851F-A2D0-4330-A24D-A360AC9E1C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CC0000"/>
                </a:solidFill>
              </a:rPr>
              <a:t>Monotonicity</a:t>
            </a:r>
          </a:p>
          <a:p>
            <a:pPr eaLnBrk="1" hangingPunct="1">
              <a:buFontTx/>
              <a:buNone/>
            </a:pPr>
            <a:r>
              <a:rPr lang="en-US" altLang="zh-TW" i="1" dirty="0"/>
              <a:t> f 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 is </a:t>
            </a:r>
            <a:r>
              <a:rPr lang="en-US" altLang="zh-TW" dirty="0">
                <a:solidFill>
                  <a:srgbClr val="3333FF"/>
                </a:solidFill>
              </a:rPr>
              <a:t>monotonically increasing</a:t>
            </a:r>
            <a:r>
              <a:rPr lang="en-US" altLang="zh-TW" dirty="0"/>
              <a:t> if  </a:t>
            </a:r>
            <a:r>
              <a:rPr lang="en-US" altLang="zh-TW" i="1" dirty="0"/>
              <a:t>m </a:t>
            </a:r>
            <a:r>
              <a:rPr lang="en-US" altLang="zh-TW" dirty="0"/>
              <a:t>≤</a:t>
            </a:r>
            <a:r>
              <a:rPr lang="en-US" altLang="zh-TW" i="1" dirty="0"/>
              <a:t> n</a:t>
            </a:r>
            <a:r>
              <a:rPr lang="en-US" altLang="zh-TW" dirty="0"/>
              <a:t>      </a:t>
            </a:r>
            <a:r>
              <a:rPr lang="en-US" altLang="zh-TW" i="1" dirty="0"/>
              <a:t>f </a:t>
            </a:r>
            <a:r>
              <a:rPr lang="en-US" altLang="zh-TW" dirty="0"/>
              <a:t>(</a:t>
            </a:r>
            <a:r>
              <a:rPr lang="en-US" altLang="zh-TW" i="1" dirty="0"/>
              <a:t>m</a:t>
            </a:r>
            <a:r>
              <a:rPr lang="en-US" altLang="zh-TW" dirty="0"/>
              <a:t>) ≤ </a:t>
            </a:r>
            <a:r>
              <a:rPr lang="en-US" altLang="zh-TW" i="1" dirty="0"/>
              <a:t>f 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</a:t>
            </a:r>
          </a:p>
          <a:p>
            <a:pPr eaLnBrk="1" hangingPunct="1">
              <a:buFontTx/>
              <a:buNone/>
            </a:pPr>
            <a:r>
              <a:rPr lang="en-US" altLang="zh-TW" i="1" dirty="0"/>
              <a:t> f 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 is </a:t>
            </a:r>
            <a:r>
              <a:rPr lang="en-US" altLang="zh-TW" dirty="0">
                <a:solidFill>
                  <a:srgbClr val="3333FF"/>
                </a:solidFill>
              </a:rPr>
              <a:t>monotonically decreasing</a:t>
            </a:r>
            <a:r>
              <a:rPr lang="en-US" altLang="zh-TW" dirty="0"/>
              <a:t> if  </a:t>
            </a:r>
            <a:r>
              <a:rPr lang="en-US" altLang="zh-TW" i="1" dirty="0"/>
              <a:t>m </a:t>
            </a:r>
            <a:r>
              <a:rPr lang="en-US" altLang="zh-TW" dirty="0"/>
              <a:t>≤</a:t>
            </a:r>
            <a:r>
              <a:rPr lang="en-US" altLang="zh-TW" i="1" dirty="0"/>
              <a:t> n</a:t>
            </a:r>
            <a:r>
              <a:rPr lang="en-US" altLang="zh-TW" dirty="0"/>
              <a:t>      </a:t>
            </a:r>
            <a:r>
              <a:rPr lang="en-US" altLang="zh-TW" i="1" dirty="0"/>
              <a:t>f </a:t>
            </a:r>
            <a:r>
              <a:rPr lang="en-US" altLang="zh-TW" dirty="0"/>
              <a:t>(</a:t>
            </a:r>
            <a:r>
              <a:rPr lang="en-US" altLang="zh-TW" i="1" dirty="0"/>
              <a:t>m</a:t>
            </a:r>
            <a:r>
              <a:rPr lang="en-US" altLang="zh-TW" dirty="0"/>
              <a:t>) ≥ </a:t>
            </a:r>
            <a:r>
              <a:rPr lang="en-US" altLang="zh-TW" i="1" dirty="0"/>
              <a:t>f 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</a:t>
            </a:r>
          </a:p>
          <a:p>
            <a:pPr eaLnBrk="1" hangingPunct="1">
              <a:buFontTx/>
              <a:buNone/>
            </a:pPr>
            <a:r>
              <a:rPr lang="en-US" altLang="zh-TW" i="1" dirty="0"/>
              <a:t> f 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 is </a:t>
            </a:r>
            <a:r>
              <a:rPr lang="en-US" altLang="zh-TW" dirty="0">
                <a:solidFill>
                  <a:srgbClr val="3333FF"/>
                </a:solidFill>
              </a:rPr>
              <a:t>strictly increasing</a:t>
            </a:r>
            <a:r>
              <a:rPr lang="en-US" altLang="zh-TW" dirty="0"/>
              <a:t> if  </a:t>
            </a:r>
            <a:r>
              <a:rPr lang="en-US" altLang="zh-TW" i="1" dirty="0"/>
              <a:t>m &lt; n</a:t>
            </a:r>
            <a:r>
              <a:rPr lang="en-US" altLang="zh-TW" dirty="0"/>
              <a:t>       </a:t>
            </a:r>
            <a:r>
              <a:rPr lang="en-US" altLang="zh-TW" i="1" dirty="0"/>
              <a:t>f </a:t>
            </a:r>
            <a:r>
              <a:rPr lang="en-US" altLang="zh-TW" dirty="0"/>
              <a:t>(</a:t>
            </a:r>
            <a:r>
              <a:rPr lang="en-US" altLang="zh-TW" i="1" dirty="0"/>
              <a:t>m</a:t>
            </a:r>
            <a:r>
              <a:rPr lang="en-US" altLang="zh-TW" dirty="0"/>
              <a:t>) &lt;  </a:t>
            </a:r>
            <a:r>
              <a:rPr lang="en-US" altLang="zh-TW" i="1" dirty="0"/>
              <a:t>f 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</a:t>
            </a:r>
          </a:p>
          <a:p>
            <a:pPr eaLnBrk="1" hangingPunct="1">
              <a:buFontTx/>
              <a:buNone/>
            </a:pPr>
            <a:r>
              <a:rPr lang="en-US" altLang="zh-TW" i="1" dirty="0"/>
              <a:t> f 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 is </a:t>
            </a:r>
            <a:r>
              <a:rPr lang="en-US" altLang="zh-TW" dirty="0">
                <a:solidFill>
                  <a:srgbClr val="3333FF"/>
                </a:solidFill>
              </a:rPr>
              <a:t>strictly decreasing</a:t>
            </a:r>
            <a:r>
              <a:rPr lang="en-US" altLang="zh-TW" dirty="0"/>
              <a:t> if  </a:t>
            </a:r>
            <a:r>
              <a:rPr lang="en-US" altLang="zh-TW" i="1" dirty="0"/>
              <a:t>m &lt; n</a:t>
            </a:r>
            <a:r>
              <a:rPr lang="en-US" altLang="zh-TW" dirty="0"/>
              <a:t>       </a:t>
            </a:r>
            <a:r>
              <a:rPr lang="en-US" altLang="zh-TW" i="1" dirty="0"/>
              <a:t>f </a:t>
            </a:r>
            <a:r>
              <a:rPr lang="en-US" altLang="zh-TW" dirty="0"/>
              <a:t>(</a:t>
            </a:r>
            <a:r>
              <a:rPr lang="en-US" altLang="zh-TW" i="1" dirty="0"/>
              <a:t>m</a:t>
            </a:r>
            <a:r>
              <a:rPr lang="en-US" altLang="zh-TW" dirty="0"/>
              <a:t>) &gt; </a:t>
            </a:r>
            <a:r>
              <a:rPr lang="en-US" altLang="zh-TW" i="1" dirty="0"/>
              <a:t>f 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</a:t>
            </a:r>
          </a:p>
        </p:txBody>
      </p:sp>
      <p:graphicFrame>
        <p:nvGraphicFramePr>
          <p:cNvPr id="20486" name="Object 14">
            <a:extLst>
              <a:ext uri="{FF2B5EF4-FFF2-40B4-BE49-F238E27FC236}">
                <a16:creationId xmlns:a16="http://schemas.microsoft.com/office/drawing/2014/main" id="{D794A8E4-8471-4146-9155-C9D35C0F46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408670"/>
              </p:ext>
            </p:extLst>
          </p:nvPr>
        </p:nvGraphicFramePr>
        <p:xfrm>
          <a:off x="8512686" y="2392363"/>
          <a:ext cx="5032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90417" imgH="152334" progId="Equation.3">
                  <p:embed/>
                </p:oleObj>
              </mc:Choice>
              <mc:Fallback>
                <p:oleObj name="方程式" r:id="rId2" imgW="190417" imgH="152334" progId="Equation.3">
                  <p:embed/>
                  <p:pic>
                    <p:nvPicPr>
                      <p:cNvPr id="20486" name="Object 14">
                        <a:extLst>
                          <a:ext uri="{FF2B5EF4-FFF2-40B4-BE49-F238E27FC236}">
                            <a16:creationId xmlns:a16="http://schemas.microsoft.com/office/drawing/2014/main" id="{D794A8E4-8471-4146-9155-C9D35C0F46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2686" y="2392363"/>
                        <a:ext cx="50323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15">
            <a:extLst>
              <a:ext uri="{FF2B5EF4-FFF2-40B4-BE49-F238E27FC236}">
                <a16:creationId xmlns:a16="http://schemas.microsoft.com/office/drawing/2014/main" id="{F9B6A488-6D22-4AD2-89CC-C493AA0CE4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0243"/>
              </p:ext>
            </p:extLst>
          </p:nvPr>
        </p:nvGraphicFramePr>
        <p:xfrm>
          <a:off x="8627656" y="2882156"/>
          <a:ext cx="5032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90417" imgH="152334" progId="Equation.3">
                  <p:embed/>
                </p:oleObj>
              </mc:Choice>
              <mc:Fallback>
                <p:oleObj name="方程式" r:id="rId4" imgW="190417" imgH="152334" progId="Equation.3">
                  <p:embed/>
                  <p:pic>
                    <p:nvPicPr>
                      <p:cNvPr id="20487" name="Object 15">
                        <a:extLst>
                          <a:ext uri="{FF2B5EF4-FFF2-40B4-BE49-F238E27FC236}">
                            <a16:creationId xmlns:a16="http://schemas.microsoft.com/office/drawing/2014/main" id="{F9B6A488-6D22-4AD2-89CC-C493AA0CE4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7656" y="2882156"/>
                        <a:ext cx="50323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16">
            <a:extLst>
              <a:ext uri="{FF2B5EF4-FFF2-40B4-BE49-F238E27FC236}">
                <a16:creationId xmlns:a16="http://schemas.microsoft.com/office/drawing/2014/main" id="{0FA48193-1762-4FD5-A8A3-2C8710C683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617734"/>
              </p:ext>
            </p:extLst>
          </p:nvPr>
        </p:nvGraphicFramePr>
        <p:xfrm>
          <a:off x="7198557" y="3467128"/>
          <a:ext cx="5032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90417" imgH="152334" progId="Equation.3">
                  <p:embed/>
                </p:oleObj>
              </mc:Choice>
              <mc:Fallback>
                <p:oleObj name="方程式" r:id="rId5" imgW="190417" imgH="152334" progId="Equation.3">
                  <p:embed/>
                  <p:pic>
                    <p:nvPicPr>
                      <p:cNvPr id="20488" name="Object 16">
                        <a:extLst>
                          <a:ext uri="{FF2B5EF4-FFF2-40B4-BE49-F238E27FC236}">
                            <a16:creationId xmlns:a16="http://schemas.microsoft.com/office/drawing/2014/main" id="{0FA48193-1762-4FD5-A8A3-2C8710C683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8557" y="3467128"/>
                        <a:ext cx="50323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17">
            <a:extLst>
              <a:ext uri="{FF2B5EF4-FFF2-40B4-BE49-F238E27FC236}">
                <a16:creationId xmlns:a16="http://schemas.microsoft.com/office/drawing/2014/main" id="{07F65D01-9238-473D-B8FB-94E3DE612F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459114"/>
              </p:ext>
            </p:extLst>
          </p:nvPr>
        </p:nvGraphicFramePr>
        <p:xfrm>
          <a:off x="7279971" y="4043489"/>
          <a:ext cx="5032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90417" imgH="152334" progId="Equation.3">
                  <p:embed/>
                </p:oleObj>
              </mc:Choice>
              <mc:Fallback>
                <p:oleObj name="方程式" r:id="rId6" imgW="190417" imgH="152334" progId="Equation.3">
                  <p:embed/>
                  <p:pic>
                    <p:nvPicPr>
                      <p:cNvPr id="20489" name="Object 17">
                        <a:extLst>
                          <a:ext uri="{FF2B5EF4-FFF2-40B4-BE49-F238E27FC236}">
                            <a16:creationId xmlns:a16="http://schemas.microsoft.com/office/drawing/2014/main" id="{07F65D01-9238-473D-B8FB-94E3DE612F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9971" y="4043489"/>
                        <a:ext cx="50323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>
            <a:extLst>
              <a:ext uri="{FF2B5EF4-FFF2-40B4-BE49-F238E27FC236}">
                <a16:creationId xmlns:a16="http://schemas.microsoft.com/office/drawing/2014/main" id="{82DCA9A4-860A-4DC8-A406-0E08FA474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334743"/>
            <a:ext cx="10972800" cy="4421088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Exponentials</a:t>
            </a:r>
          </a:p>
          <a:p>
            <a:pPr eaLnBrk="1" hangingPunct="1">
              <a:buFontTx/>
              <a:buNone/>
            </a:pPr>
            <a:endParaRPr lang="en-US" altLang="zh-TW" dirty="0">
              <a:solidFill>
                <a:srgbClr val="0033CC"/>
              </a:solidFill>
            </a:endParaRPr>
          </a:p>
        </p:txBody>
      </p:sp>
      <p:graphicFrame>
        <p:nvGraphicFramePr>
          <p:cNvPr id="21510" name="Object 5">
            <a:extLst>
              <a:ext uri="{FF2B5EF4-FFF2-40B4-BE49-F238E27FC236}">
                <a16:creationId xmlns:a16="http://schemas.microsoft.com/office/drawing/2014/main" id="{07A44144-38E9-40E3-9EF7-28B6734DAB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898864"/>
              </p:ext>
            </p:extLst>
          </p:nvPr>
        </p:nvGraphicFramePr>
        <p:xfrm>
          <a:off x="1994134" y="954087"/>
          <a:ext cx="6740525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4140200" imgH="3022600" progId="Equation.3">
                  <p:embed/>
                </p:oleObj>
              </mc:Choice>
              <mc:Fallback>
                <p:oleObj name="方程式" r:id="rId2" imgW="4140200" imgH="3022600" progId="Equation.3">
                  <p:embed/>
                  <p:pic>
                    <p:nvPicPr>
                      <p:cNvPr id="21510" name="Object 5">
                        <a:extLst>
                          <a:ext uri="{FF2B5EF4-FFF2-40B4-BE49-F238E27FC236}">
                            <a16:creationId xmlns:a16="http://schemas.microsoft.com/office/drawing/2014/main" id="{07A44144-38E9-40E3-9EF7-28B6734DAB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134" y="954087"/>
                        <a:ext cx="6740525" cy="494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7FCA4DB3-B2B7-40E5-9EBC-BDAC3AC65CC7}"/>
              </a:ext>
            </a:extLst>
          </p:cNvPr>
          <p:cNvSpPr txBox="1"/>
          <p:nvPr/>
        </p:nvSpPr>
        <p:spPr>
          <a:xfrm>
            <a:off x="1884901" y="5647858"/>
            <a:ext cx="3895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i="1" dirty="0"/>
              <a:t>e </a:t>
            </a:r>
            <a:r>
              <a:rPr lang="en-US" altLang="zh-TW" dirty="0"/>
              <a:t>= Euler's number ≈ 2.71828</a:t>
            </a:r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>
            <a:extLst>
              <a:ext uri="{FF2B5EF4-FFF2-40B4-BE49-F238E27FC236}">
                <a16:creationId xmlns:a16="http://schemas.microsoft.com/office/drawing/2014/main" id="{6BBB942E-2970-466D-8170-240F657C9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2861" y="123710"/>
            <a:ext cx="8712200" cy="53752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Logarithms(1)</a:t>
            </a:r>
          </a:p>
          <a:p>
            <a:pPr eaLnBrk="1" hangingPunct="1"/>
            <a:endParaRPr lang="en-US" altLang="zh-TW" dirty="0">
              <a:solidFill>
                <a:srgbClr val="0033CC"/>
              </a:solidFill>
            </a:endParaRPr>
          </a:p>
          <a:p>
            <a:pPr eaLnBrk="1" hangingPunct="1"/>
            <a:endParaRPr lang="en-US" altLang="zh-TW" dirty="0">
              <a:solidFill>
                <a:srgbClr val="0033CC"/>
              </a:solidFill>
            </a:endParaRPr>
          </a:p>
          <a:p>
            <a:pPr eaLnBrk="1" hangingPunct="1"/>
            <a:endParaRPr lang="en-US" altLang="zh-TW" dirty="0">
              <a:solidFill>
                <a:srgbClr val="0033CC"/>
              </a:solidFill>
            </a:endParaRPr>
          </a:p>
          <a:p>
            <a:pPr eaLnBrk="1" hangingPunct="1"/>
            <a:endParaRPr lang="en-US" altLang="zh-TW" dirty="0">
              <a:solidFill>
                <a:srgbClr val="0033CC"/>
              </a:solidFill>
            </a:endParaRPr>
          </a:p>
          <a:p>
            <a:pPr eaLnBrk="1" hangingPunct="1"/>
            <a:endParaRPr lang="en-US" altLang="zh-TW" dirty="0">
              <a:solidFill>
                <a:srgbClr val="0033CC"/>
              </a:solidFill>
            </a:endParaRPr>
          </a:p>
          <a:p>
            <a:pPr eaLnBrk="1" hangingPunct="1"/>
            <a:endParaRPr lang="en-US" altLang="zh-TW" dirty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endParaRPr lang="en-US" altLang="zh-TW" sz="1200" dirty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400" dirty="0">
                <a:solidFill>
                  <a:srgbClr val="0033CC"/>
                </a:solidFill>
              </a:rPr>
              <a:t>    </a:t>
            </a:r>
            <a:endParaRPr lang="en-US" altLang="zh-TW" sz="2400" dirty="0"/>
          </a:p>
          <a:p>
            <a:pPr eaLnBrk="1" hangingPunct="1">
              <a:buFontTx/>
              <a:buNone/>
            </a:pPr>
            <a:endParaRPr lang="en-US" altLang="zh-TW" sz="1800" dirty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400" dirty="0"/>
              <a:t>    </a:t>
            </a:r>
            <a:endParaRPr lang="en-US" altLang="zh-TW" dirty="0"/>
          </a:p>
        </p:txBody>
      </p:sp>
      <p:graphicFrame>
        <p:nvGraphicFramePr>
          <p:cNvPr id="22534" name="Object 6">
            <a:extLst>
              <a:ext uri="{FF2B5EF4-FFF2-40B4-BE49-F238E27FC236}">
                <a16:creationId xmlns:a16="http://schemas.microsoft.com/office/drawing/2014/main" id="{1171A4FA-68C8-4189-91D0-AA399DE3A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172420"/>
              </p:ext>
            </p:extLst>
          </p:nvPr>
        </p:nvGraphicFramePr>
        <p:xfrm>
          <a:off x="1606683" y="899240"/>
          <a:ext cx="6243637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835400" imgH="2070100" progId="Equation.3">
                  <p:embed/>
                </p:oleObj>
              </mc:Choice>
              <mc:Fallback>
                <p:oleObj name="方程式" r:id="rId2" imgW="3835400" imgH="2070100" progId="Equation.3">
                  <p:embed/>
                  <p:pic>
                    <p:nvPicPr>
                      <p:cNvPr id="22534" name="Object 6">
                        <a:extLst>
                          <a:ext uri="{FF2B5EF4-FFF2-40B4-BE49-F238E27FC236}">
                            <a16:creationId xmlns:a16="http://schemas.microsoft.com/office/drawing/2014/main" id="{1171A4FA-68C8-4189-91D0-AA399DE3A7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683" y="899240"/>
                        <a:ext cx="6243637" cy="342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>
            <a:extLst>
              <a:ext uri="{FF2B5EF4-FFF2-40B4-BE49-F238E27FC236}">
                <a16:creationId xmlns:a16="http://schemas.microsoft.com/office/drawing/2014/main" id="{2A1EE299-A45C-458B-A816-E6B94D5E61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977280"/>
              </p:ext>
            </p:extLst>
          </p:nvPr>
        </p:nvGraphicFramePr>
        <p:xfrm>
          <a:off x="1638433" y="4325064"/>
          <a:ext cx="6376987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3924300" imgH="863600" progId="Equation.3">
                  <p:embed/>
                </p:oleObj>
              </mc:Choice>
              <mc:Fallback>
                <p:oleObj name="方程式" r:id="rId4" imgW="3924300" imgH="863600" progId="Equation.3">
                  <p:embed/>
                  <p:pic>
                    <p:nvPicPr>
                      <p:cNvPr id="22535" name="Object 7">
                        <a:extLst>
                          <a:ext uri="{FF2B5EF4-FFF2-40B4-BE49-F238E27FC236}">
                            <a16:creationId xmlns:a16="http://schemas.microsoft.com/office/drawing/2014/main" id="{2A1EE299-A45C-458B-A816-E6B94D5E61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433" y="4325064"/>
                        <a:ext cx="6376987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>
            <a:extLst>
              <a:ext uri="{FF2B5EF4-FFF2-40B4-BE49-F238E27FC236}">
                <a16:creationId xmlns:a16="http://schemas.microsoft.com/office/drawing/2014/main" id="{B16195B4-2FBC-4543-93FB-B05EBD62DC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6904"/>
            <a:ext cx="10972800" cy="4421088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Logarithms(2)</a:t>
            </a:r>
          </a:p>
          <a:p>
            <a:pPr eaLnBrk="1" hangingPunct="1">
              <a:buFontTx/>
              <a:buNone/>
            </a:pPr>
            <a:endParaRPr lang="en-US" altLang="zh-TW" dirty="0">
              <a:solidFill>
                <a:srgbClr val="0033CC"/>
              </a:solidFill>
            </a:endParaRPr>
          </a:p>
        </p:txBody>
      </p:sp>
      <p:graphicFrame>
        <p:nvGraphicFramePr>
          <p:cNvPr id="23558" name="Object 6">
            <a:extLst>
              <a:ext uri="{FF2B5EF4-FFF2-40B4-BE49-F238E27FC236}">
                <a16:creationId xmlns:a16="http://schemas.microsoft.com/office/drawing/2014/main" id="{56A6FA1D-AD39-4B2F-8CAF-A5D8ACE5B6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527629"/>
              </p:ext>
            </p:extLst>
          </p:nvPr>
        </p:nvGraphicFramePr>
        <p:xfrm>
          <a:off x="1763598" y="978396"/>
          <a:ext cx="68405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898900" imgH="431800" progId="Equation.3">
                  <p:embed/>
                </p:oleObj>
              </mc:Choice>
              <mc:Fallback>
                <p:oleObj name="方程式" r:id="rId2" imgW="3898900" imgH="431800" progId="Equation.3">
                  <p:embed/>
                  <p:pic>
                    <p:nvPicPr>
                      <p:cNvPr id="23558" name="Object 6">
                        <a:extLst>
                          <a:ext uri="{FF2B5EF4-FFF2-40B4-BE49-F238E27FC236}">
                            <a16:creationId xmlns:a16="http://schemas.microsoft.com/office/drawing/2014/main" id="{56A6FA1D-AD39-4B2F-8CAF-A5D8ACE5B6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598" y="978396"/>
                        <a:ext cx="684053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>
            <a:extLst>
              <a:ext uri="{FF2B5EF4-FFF2-40B4-BE49-F238E27FC236}">
                <a16:creationId xmlns:a16="http://schemas.microsoft.com/office/drawing/2014/main" id="{2D7C0C57-87EA-4031-9818-9976CC08DB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435801"/>
              </p:ext>
            </p:extLst>
          </p:nvPr>
        </p:nvGraphicFramePr>
        <p:xfrm>
          <a:off x="1763597" y="1699120"/>
          <a:ext cx="3022600" cy="388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600200" imgH="2070100" progId="Equation.3">
                  <p:embed/>
                </p:oleObj>
              </mc:Choice>
              <mc:Fallback>
                <p:oleObj name="方程式" r:id="rId4" imgW="1600200" imgH="2070100" progId="Equation.3">
                  <p:embed/>
                  <p:pic>
                    <p:nvPicPr>
                      <p:cNvPr id="23559" name="Object 7">
                        <a:extLst>
                          <a:ext uri="{FF2B5EF4-FFF2-40B4-BE49-F238E27FC236}">
                            <a16:creationId xmlns:a16="http://schemas.microsoft.com/office/drawing/2014/main" id="{2D7C0C57-87EA-4031-9818-9976CC08DB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597" y="1699120"/>
                        <a:ext cx="3022600" cy="388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AE763A8D-ABC5-4643-AC8F-DD7D82A40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Asymptotic notation</a:t>
            </a:r>
          </a:p>
        </p:txBody>
      </p:sp>
      <p:graphicFrame>
        <p:nvGraphicFramePr>
          <p:cNvPr id="6149" name="Object 7">
            <a:extLst>
              <a:ext uri="{FF2B5EF4-FFF2-40B4-BE49-F238E27FC236}">
                <a16:creationId xmlns:a16="http://schemas.microsoft.com/office/drawing/2014/main" id="{7D2CEE93-FF78-4CC4-A37E-D123AA2E0B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80959"/>
              </p:ext>
            </p:extLst>
          </p:nvPr>
        </p:nvGraphicFramePr>
        <p:xfrm>
          <a:off x="2138116" y="2794000"/>
          <a:ext cx="3105150" cy="218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529889" imgH="2486558" progId="Visio.Drawing.6">
                  <p:embed/>
                </p:oleObj>
              </mc:Choice>
              <mc:Fallback>
                <p:oleObj name="Visio" r:id="rId2" imgW="3529889" imgH="2486558" progId="Visio.Drawing.6">
                  <p:embed/>
                  <p:pic>
                    <p:nvPicPr>
                      <p:cNvPr id="6149" name="Object 7">
                        <a:extLst>
                          <a:ext uri="{FF2B5EF4-FFF2-40B4-BE49-F238E27FC236}">
                            <a16:creationId xmlns:a16="http://schemas.microsoft.com/office/drawing/2014/main" id="{7D2CEE93-FF78-4CC4-A37E-D123AA2E0B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116" y="2794000"/>
                        <a:ext cx="3105150" cy="218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0">
            <a:extLst>
              <a:ext uri="{FF2B5EF4-FFF2-40B4-BE49-F238E27FC236}">
                <a16:creationId xmlns:a16="http://schemas.microsoft.com/office/drawing/2014/main" id="{FE424455-35CE-4F02-8AA6-10A74C822D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1616075"/>
          <a:ext cx="72009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3365500" imgH="457200" progId="Equation.3">
                  <p:embed/>
                </p:oleObj>
              </mc:Choice>
              <mc:Fallback>
                <p:oleObj name="方程式" r:id="rId4" imgW="3365500" imgH="457200" progId="Equation.3">
                  <p:embed/>
                  <p:pic>
                    <p:nvPicPr>
                      <p:cNvPr id="6150" name="Object 10">
                        <a:extLst>
                          <a:ext uri="{FF2B5EF4-FFF2-40B4-BE49-F238E27FC236}">
                            <a16:creationId xmlns:a16="http://schemas.microsoft.com/office/drawing/2014/main" id="{FE424455-35CE-4F02-8AA6-10A74C822D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616075"/>
                        <a:ext cx="72009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Rectangle 11">
            <a:extLst>
              <a:ext uri="{FF2B5EF4-FFF2-40B4-BE49-F238E27FC236}">
                <a16:creationId xmlns:a16="http://schemas.microsoft.com/office/drawing/2014/main" id="{1765EE45-94B2-4E40-B010-6FE67794E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767" y="3357228"/>
            <a:ext cx="54721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 i="1" dirty="0">
                <a:latin typeface="Arial" panose="020B0604020202020204" pitchFamily="34" charset="0"/>
              </a:rPr>
              <a:t>g </a:t>
            </a:r>
            <a:r>
              <a:rPr lang="en-US" altLang="zh-TW" sz="2200" dirty="0">
                <a:latin typeface="Arial" panose="020B0604020202020204" pitchFamily="34" charset="0"/>
              </a:rPr>
              <a:t>(</a:t>
            </a:r>
            <a:r>
              <a:rPr lang="en-US" altLang="zh-TW" sz="2200" i="1" dirty="0">
                <a:latin typeface="Arial" panose="020B0604020202020204" pitchFamily="34" charset="0"/>
              </a:rPr>
              <a:t>n</a:t>
            </a:r>
            <a:r>
              <a:rPr lang="en-US" altLang="zh-TW" sz="2200" dirty="0">
                <a:latin typeface="Arial" panose="020B0604020202020204" pitchFamily="34" charset="0"/>
              </a:rPr>
              <a:t>) is an </a:t>
            </a:r>
            <a:r>
              <a:rPr lang="en-US" altLang="zh-TW" sz="2200" dirty="0">
                <a:solidFill>
                  <a:srgbClr val="3333FF"/>
                </a:solidFill>
                <a:latin typeface="Arial" panose="020B0604020202020204" pitchFamily="34" charset="0"/>
              </a:rPr>
              <a:t>asymptotic upper bound</a:t>
            </a:r>
            <a:r>
              <a:rPr lang="en-US" altLang="zh-TW" sz="2200" dirty="0">
                <a:latin typeface="Arial" panose="020B0604020202020204" pitchFamily="34" charset="0"/>
              </a:rPr>
              <a:t> for </a:t>
            </a:r>
            <a:r>
              <a:rPr lang="en-US" altLang="zh-TW" sz="2200" i="1" dirty="0">
                <a:latin typeface="Arial" panose="020B0604020202020204" pitchFamily="34" charset="0"/>
              </a:rPr>
              <a:t>f </a:t>
            </a:r>
            <a:r>
              <a:rPr lang="en-US" altLang="zh-TW" sz="2200" dirty="0">
                <a:latin typeface="Arial" panose="020B0604020202020204" pitchFamily="34" charset="0"/>
              </a:rPr>
              <a:t>(</a:t>
            </a:r>
            <a:r>
              <a:rPr lang="en-US" altLang="zh-TW" sz="2200" i="1" dirty="0">
                <a:latin typeface="Arial" panose="020B0604020202020204" pitchFamily="34" charset="0"/>
              </a:rPr>
              <a:t>n</a:t>
            </a:r>
            <a:r>
              <a:rPr lang="en-US" altLang="zh-TW" sz="2200" dirty="0">
                <a:latin typeface="Arial" panose="020B0604020202020204" pitchFamily="34" charset="0"/>
              </a:rPr>
              <a:t>)</a:t>
            </a:r>
          </a:p>
        </p:txBody>
      </p:sp>
      <p:graphicFrame>
        <p:nvGraphicFramePr>
          <p:cNvPr id="6152" name="Object 12">
            <a:extLst>
              <a:ext uri="{FF2B5EF4-FFF2-40B4-BE49-F238E27FC236}">
                <a16:creationId xmlns:a16="http://schemas.microsoft.com/office/drawing/2014/main" id="{C3147975-BFD8-40CB-B7C8-975B48DBC8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249337"/>
              </p:ext>
            </p:extLst>
          </p:nvPr>
        </p:nvGraphicFramePr>
        <p:xfrm>
          <a:off x="2495550" y="5066879"/>
          <a:ext cx="596106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2641600" imgH="431800" progId="Equation.3">
                  <p:embed/>
                </p:oleObj>
              </mc:Choice>
              <mc:Fallback>
                <p:oleObj name="方程式" r:id="rId10" imgW="2641600" imgH="431800" progId="Equation.3">
                  <p:embed/>
                  <p:pic>
                    <p:nvPicPr>
                      <p:cNvPr id="6152" name="Object 12">
                        <a:extLst>
                          <a:ext uri="{FF2B5EF4-FFF2-40B4-BE49-F238E27FC236}">
                            <a16:creationId xmlns:a16="http://schemas.microsoft.com/office/drawing/2014/main" id="{C3147975-BFD8-40CB-B7C8-975B48DBC8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5066879"/>
                        <a:ext cx="596106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>
            <a:extLst>
              <a:ext uri="{FF2B5EF4-FFF2-40B4-BE49-F238E27FC236}">
                <a16:creationId xmlns:a16="http://schemas.microsoft.com/office/drawing/2014/main" id="{F0F4FD6F-8E10-4D45-B25D-9F5662BFD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5886"/>
            <a:ext cx="10972800" cy="4421088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Logarithms(3)</a:t>
            </a:r>
          </a:p>
        </p:txBody>
      </p:sp>
      <p:graphicFrame>
        <p:nvGraphicFramePr>
          <p:cNvPr id="24582" name="Object 5">
            <a:extLst>
              <a:ext uri="{FF2B5EF4-FFF2-40B4-BE49-F238E27FC236}">
                <a16:creationId xmlns:a16="http://schemas.microsoft.com/office/drawing/2014/main" id="{1DC99B4A-76A5-48AC-A990-3D23D67058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095557"/>
              </p:ext>
            </p:extLst>
          </p:nvPr>
        </p:nvGraphicFramePr>
        <p:xfrm>
          <a:off x="1424600" y="789513"/>
          <a:ext cx="7273925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4140000" imgH="2717640" progId="Equation.3">
                  <p:embed/>
                </p:oleObj>
              </mc:Choice>
              <mc:Fallback>
                <p:oleObj name="方程式" r:id="rId2" imgW="4140000" imgH="2717640" progId="Equation.3">
                  <p:embed/>
                  <p:pic>
                    <p:nvPicPr>
                      <p:cNvPr id="24582" name="Object 5">
                        <a:extLst>
                          <a:ext uri="{FF2B5EF4-FFF2-40B4-BE49-F238E27FC236}">
                            <a16:creationId xmlns:a16="http://schemas.microsoft.com/office/drawing/2014/main" id="{1DC99B4A-76A5-48AC-A990-3D23D67058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600" y="789513"/>
                        <a:ext cx="7273925" cy="475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BACA9619-FA9D-435A-8B7E-66CC51B5E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FEA2301C-4977-4121-8C60-F391F916A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CC0000"/>
                </a:solidFill>
              </a:rPr>
              <a:t>Factorials</a:t>
            </a:r>
          </a:p>
          <a:p>
            <a:pPr eaLnBrk="1" hangingPunct="1"/>
            <a:endParaRPr lang="en-US" altLang="zh-TW" dirty="0">
              <a:solidFill>
                <a:srgbClr val="CC0000"/>
              </a:solidFill>
            </a:endParaRPr>
          </a:p>
          <a:p>
            <a:pPr eaLnBrk="1" hangingPunct="1"/>
            <a:endParaRPr lang="en-US" altLang="zh-TW" dirty="0">
              <a:solidFill>
                <a:srgbClr val="CC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rgbClr val="CC0000"/>
                </a:solidFill>
              </a:rPr>
              <a:t>    </a:t>
            </a:r>
            <a:r>
              <a:rPr lang="en-US" altLang="zh-TW" dirty="0"/>
              <a:t>Can use </a:t>
            </a:r>
            <a:r>
              <a:rPr lang="en-US" altLang="zh-TW" dirty="0">
                <a:solidFill>
                  <a:srgbClr val="3333FF"/>
                </a:solidFill>
              </a:rPr>
              <a:t>Stirling’s approximation</a:t>
            </a:r>
            <a:r>
              <a:rPr lang="en-US" altLang="zh-TW" dirty="0"/>
              <a:t>,</a:t>
            </a:r>
          </a:p>
        </p:txBody>
      </p:sp>
      <p:graphicFrame>
        <p:nvGraphicFramePr>
          <p:cNvPr id="25606" name="Object 5">
            <a:extLst>
              <a:ext uri="{FF2B5EF4-FFF2-40B4-BE49-F238E27FC236}">
                <a16:creationId xmlns:a16="http://schemas.microsoft.com/office/drawing/2014/main" id="{54B463DA-72CD-4F1C-B19E-5B9E35A673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778625"/>
              </p:ext>
            </p:extLst>
          </p:nvPr>
        </p:nvGraphicFramePr>
        <p:xfrm>
          <a:off x="2312988" y="2406651"/>
          <a:ext cx="51673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082800" imgH="203200" progId="Equation.3">
                  <p:embed/>
                </p:oleObj>
              </mc:Choice>
              <mc:Fallback>
                <p:oleObj name="方程式" r:id="rId2" imgW="2082800" imgH="203200" progId="Equation.3">
                  <p:embed/>
                  <p:pic>
                    <p:nvPicPr>
                      <p:cNvPr id="25606" name="Object 5">
                        <a:extLst>
                          <a:ext uri="{FF2B5EF4-FFF2-40B4-BE49-F238E27FC236}">
                            <a16:creationId xmlns:a16="http://schemas.microsoft.com/office/drawing/2014/main" id="{54B463DA-72CD-4F1C-B19E-5B9E35A673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2406651"/>
                        <a:ext cx="51673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6">
            <a:extLst>
              <a:ext uri="{FF2B5EF4-FFF2-40B4-BE49-F238E27FC236}">
                <a16:creationId xmlns:a16="http://schemas.microsoft.com/office/drawing/2014/main" id="{EF50FBAB-32DF-417F-BC40-22BF7FD5D6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521880"/>
              </p:ext>
            </p:extLst>
          </p:nvPr>
        </p:nvGraphicFramePr>
        <p:xfrm>
          <a:off x="2312988" y="3939739"/>
          <a:ext cx="4646612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879600" imgH="711200" progId="Equation.3">
                  <p:embed/>
                </p:oleObj>
              </mc:Choice>
              <mc:Fallback>
                <p:oleObj name="方程式" r:id="rId4" imgW="1879600" imgH="711200" progId="Equation.3">
                  <p:embed/>
                  <p:pic>
                    <p:nvPicPr>
                      <p:cNvPr id="25607" name="Object 6">
                        <a:extLst>
                          <a:ext uri="{FF2B5EF4-FFF2-40B4-BE49-F238E27FC236}">
                            <a16:creationId xmlns:a16="http://schemas.microsoft.com/office/drawing/2014/main" id="{EF50FBAB-32DF-417F-BC40-22BF7FD5D6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3939739"/>
                        <a:ext cx="4646612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9">
            <a:extLst>
              <a:ext uri="{FF2B5EF4-FFF2-40B4-BE49-F238E27FC236}">
                <a16:creationId xmlns:a16="http://schemas.microsoft.com/office/drawing/2014/main" id="{0B281ABC-9309-4917-9EB6-9D8D2DFAF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8C03F6E-B369-4093-B7C1-9345CE93210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74826" y="1482725"/>
            <a:ext cx="8785225" cy="5113338"/>
          </a:xfrm>
        </p:spPr>
        <p:txBody>
          <a:bodyPr>
            <a:normAutofit lnSpcReduction="10000"/>
          </a:bodyPr>
          <a:lstStyle/>
          <a:p>
            <a:r>
              <a:rPr lang="en-US" altLang="zh-TW"/>
              <a:t>Functional iteration</a:t>
            </a:r>
          </a:p>
          <a:p>
            <a:pPr lvl="1"/>
            <a:r>
              <a:rPr lang="en-US" altLang="zh-TW" i="1"/>
              <a:t>f</a:t>
            </a:r>
            <a:r>
              <a:rPr lang="en-US" altLang="zh-TW" baseline="30000"/>
              <a:t>(</a:t>
            </a:r>
            <a:r>
              <a:rPr lang="en-US" altLang="zh-TW" i="1" baseline="30000"/>
              <a:t>i</a:t>
            </a:r>
            <a:r>
              <a:rPr lang="en-US" altLang="zh-TW" baseline="30000"/>
              <a:t>)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/>
              <a:t>) :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/>
              <a:t>) iteratively applied </a:t>
            </a:r>
            <a:r>
              <a:rPr lang="en-US" altLang="zh-TW" i="1"/>
              <a:t>i</a:t>
            </a:r>
            <a:r>
              <a:rPr lang="en-US" altLang="zh-TW"/>
              <a:t> times to an initial value of </a:t>
            </a:r>
            <a:r>
              <a:rPr lang="en-US" altLang="zh-TW" i="1"/>
              <a:t>n</a:t>
            </a:r>
            <a:r>
              <a:rPr lang="en-US" altLang="zh-TW"/>
              <a:t>.</a:t>
            </a:r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>
              <a:buFontTx/>
              <a:buNone/>
            </a:pPr>
            <a:r>
              <a:rPr lang="en-US" altLang="zh-TW"/>
              <a:t>	ex. If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/>
              <a:t>) = 2</a:t>
            </a:r>
            <a:r>
              <a:rPr lang="en-US" altLang="zh-TW" i="1"/>
              <a:t>n</a:t>
            </a:r>
            <a:r>
              <a:rPr lang="en-US" altLang="zh-TW"/>
              <a:t>, then </a:t>
            </a:r>
            <a:r>
              <a:rPr lang="en-US" altLang="zh-TW" i="1"/>
              <a:t>f</a:t>
            </a:r>
            <a:r>
              <a:rPr lang="en-US" altLang="zh-TW" baseline="30000"/>
              <a:t>(</a:t>
            </a:r>
            <a:r>
              <a:rPr lang="en-US" altLang="zh-TW" i="1" baseline="30000"/>
              <a:t>i</a:t>
            </a:r>
            <a:r>
              <a:rPr lang="en-US" altLang="zh-TW" baseline="30000"/>
              <a:t>)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/>
              <a:t>) = 2</a:t>
            </a:r>
            <a:r>
              <a:rPr lang="en-US" altLang="zh-TW" i="1" baseline="30000"/>
              <a:t>i</a:t>
            </a:r>
            <a:r>
              <a:rPr lang="en-US" altLang="zh-TW" i="1"/>
              <a:t>n</a:t>
            </a:r>
            <a:r>
              <a:rPr lang="en-US" altLang="zh-TW"/>
              <a:t>.</a:t>
            </a:r>
          </a:p>
          <a:p>
            <a:endParaRPr lang="en-US" altLang="zh-TW"/>
          </a:p>
          <a:p>
            <a:pPr>
              <a:buFontTx/>
              <a:buNone/>
            </a:pPr>
            <a:r>
              <a:rPr lang="en-US" altLang="zh-TW" sz="2400"/>
              <a:t>	</a:t>
            </a:r>
          </a:p>
        </p:txBody>
      </p:sp>
      <p:graphicFrame>
        <p:nvGraphicFramePr>
          <p:cNvPr id="26629" name="Object 8">
            <a:extLst>
              <a:ext uri="{FF2B5EF4-FFF2-40B4-BE49-F238E27FC236}">
                <a16:creationId xmlns:a16="http://schemas.microsoft.com/office/drawing/2014/main" id="{CBA47EFB-99A2-4FF8-B72F-719A138904B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524126" y="3213101"/>
          <a:ext cx="495141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108200" imgH="482600" progId="Equation.3">
                  <p:embed/>
                </p:oleObj>
              </mc:Choice>
              <mc:Fallback>
                <p:oleObj name="方程式" r:id="rId2" imgW="2108200" imgH="482600" progId="Equation.3">
                  <p:embed/>
                  <p:pic>
                    <p:nvPicPr>
                      <p:cNvPr id="26629" name="Object 8">
                        <a:extLst>
                          <a:ext uri="{FF2B5EF4-FFF2-40B4-BE49-F238E27FC236}">
                            <a16:creationId xmlns:a16="http://schemas.microsoft.com/office/drawing/2014/main" id="{CBA47EFB-99A2-4FF8-B72F-719A138904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6" y="3213101"/>
                        <a:ext cx="4951413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73DE6030-55ED-4ECC-82E0-A84D6E4BE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BC717C8-1B08-4D1F-9A97-6642FE922D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/>
              <a:t>The iterated logarithm function</a:t>
            </a:r>
          </a:p>
          <a:p>
            <a:pPr lvl="1"/>
            <a:r>
              <a:rPr lang="en-US" altLang="zh-TW"/>
              <a:t>lg</a:t>
            </a:r>
            <a:r>
              <a:rPr lang="en-US" altLang="zh-TW" baseline="30000"/>
              <a:t>*</a:t>
            </a:r>
            <a:r>
              <a:rPr lang="en-US" altLang="zh-TW" i="1"/>
              <a:t>n</a:t>
            </a:r>
            <a:r>
              <a:rPr lang="en-US" altLang="zh-TW"/>
              <a:t> = min{</a:t>
            </a:r>
            <a:r>
              <a:rPr lang="en-US" altLang="zh-TW" i="1"/>
              <a:t>i</a:t>
            </a:r>
            <a:r>
              <a:rPr lang="en-US" altLang="zh-TW"/>
              <a:t> </a:t>
            </a:r>
            <a:r>
              <a:rPr lang="en-US" altLang="zh-TW">
                <a:sym typeface="Symbol" panose="05050102010706020507" pitchFamily="18" charset="2"/>
              </a:rPr>
              <a:t> 0 : lg</a:t>
            </a:r>
            <a:r>
              <a:rPr lang="en-US" altLang="zh-TW" baseline="30000">
                <a:sym typeface="Symbol" panose="05050102010706020507" pitchFamily="18" charset="2"/>
              </a:rPr>
              <a:t>(</a:t>
            </a:r>
            <a:r>
              <a:rPr lang="en-US" altLang="zh-TW" i="1" baseline="30000">
                <a:sym typeface="Symbol" panose="05050102010706020507" pitchFamily="18" charset="2"/>
              </a:rPr>
              <a:t>i</a:t>
            </a:r>
            <a:r>
              <a:rPr lang="en-US" altLang="zh-TW" baseline="30000">
                <a:sym typeface="Symbol" panose="05050102010706020507" pitchFamily="18" charset="2"/>
              </a:rPr>
              <a:t>)</a:t>
            </a:r>
            <a:r>
              <a:rPr lang="en-US" altLang="zh-TW" i="1">
                <a:sym typeface="Symbol" panose="05050102010706020507" pitchFamily="18" charset="2"/>
              </a:rPr>
              <a:t>n</a:t>
            </a:r>
            <a:r>
              <a:rPr lang="en-US" altLang="zh-TW">
                <a:sym typeface="Symbol" panose="05050102010706020507" pitchFamily="18" charset="2"/>
              </a:rPr>
              <a:t>  1</a:t>
            </a:r>
            <a:r>
              <a:rPr lang="en-US" altLang="zh-TW"/>
              <a:t>}</a:t>
            </a:r>
          </a:p>
          <a:p>
            <a:pPr lvl="1"/>
            <a:endParaRPr lang="en-US" altLang="zh-TW"/>
          </a:p>
          <a:p>
            <a:pPr lvl="1"/>
            <a:r>
              <a:rPr lang="en-US" altLang="zh-TW"/>
              <a:t>ex. lg</a:t>
            </a:r>
            <a:r>
              <a:rPr lang="en-US" altLang="zh-TW" baseline="30000"/>
              <a:t>*</a:t>
            </a:r>
            <a:r>
              <a:rPr lang="en-US" altLang="zh-TW"/>
              <a:t>2 = 1,</a:t>
            </a:r>
          </a:p>
          <a:p>
            <a:pPr>
              <a:buFontTx/>
              <a:buNone/>
            </a:pPr>
            <a:r>
              <a:rPr lang="en-US" altLang="zh-TW"/>
              <a:t>              lg</a:t>
            </a:r>
            <a:r>
              <a:rPr lang="en-US" altLang="zh-TW" baseline="30000"/>
              <a:t>*</a:t>
            </a:r>
            <a:r>
              <a:rPr lang="en-US" altLang="zh-TW"/>
              <a:t>4 = 2,</a:t>
            </a:r>
          </a:p>
          <a:p>
            <a:pPr>
              <a:buFontTx/>
              <a:buNone/>
            </a:pPr>
            <a:r>
              <a:rPr lang="en-US" altLang="zh-TW"/>
              <a:t>              lg</a:t>
            </a:r>
            <a:r>
              <a:rPr lang="en-US" altLang="zh-TW" baseline="30000"/>
              <a:t>*</a:t>
            </a:r>
            <a:r>
              <a:rPr lang="en-US" altLang="zh-TW"/>
              <a:t>16 = 3,</a:t>
            </a:r>
          </a:p>
          <a:p>
            <a:pPr>
              <a:buFontTx/>
              <a:buNone/>
            </a:pPr>
            <a:r>
              <a:rPr lang="en-US" altLang="zh-TW"/>
              <a:t>              lg</a:t>
            </a:r>
            <a:r>
              <a:rPr lang="en-US" altLang="zh-TW" baseline="30000"/>
              <a:t>*</a:t>
            </a:r>
            <a:r>
              <a:rPr lang="en-US" altLang="zh-TW"/>
              <a:t>65536 = 4,</a:t>
            </a:r>
          </a:p>
          <a:p>
            <a:pPr>
              <a:buFontTx/>
              <a:buNone/>
            </a:pPr>
            <a:r>
              <a:rPr lang="en-US" altLang="zh-TW"/>
              <a:t>              lg</a:t>
            </a:r>
            <a:r>
              <a:rPr lang="en-US" altLang="zh-TW" baseline="30000"/>
              <a:t>*</a:t>
            </a:r>
            <a:r>
              <a:rPr lang="en-US" altLang="zh-TW"/>
              <a:t>(2</a:t>
            </a:r>
            <a:r>
              <a:rPr lang="en-US" altLang="zh-TW" baseline="30000"/>
              <a:t>65536</a:t>
            </a:r>
            <a:r>
              <a:rPr lang="en-US" altLang="zh-TW"/>
              <a:t>) = 5.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>
            <a:extLst>
              <a:ext uri="{FF2B5EF4-FFF2-40B4-BE49-F238E27FC236}">
                <a16:creationId xmlns:a16="http://schemas.microsoft.com/office/drawing/2014/main" id="{845F5B8D-1DB0-4363-BFDC-7A2A7FFC9CD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79875" y="238125"/>
            <a:ext cx="8713788" cy="51133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Fibonacci numbers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dirty="0"/>
              <a:t>	</a:t>
            </a:r>
            <a:r>
              <a:rPr lang="en-US" altLang="zh-TW" i="1" dirty="0"/>
              <a:t>F</a:t>
            </a:r>
            <a:r>
              <a:rPr lang="en-US" altLang="zh-TW" baseline="-25000" dirty="0"/>
              <a:t>0</a:t>
            </a:r>
            <a:r>
              <a:rPr lang="en-US" altLang="zh-TW" dirty="0"/>
              <a:t> = 0,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dirty="0"/>
              <a:t>	</a:t>
            </a:r>
            <a:r>
              <a:rPr lang="en-US" altLang="zh-TW" i="1" dirty="0"/>
              <a:t>F</a:t>
            </a:r>
            <a:r>
              <a:rPr lang="en-US" altLang="zh-TW" baseline="-25000" dirty="0"/>
              <a:t>1</a:t>
            </a:r>
            <a:r>
              <a:rPr lang="en-US" altLang="zh-TW" dirty="0"/>
              <a:t> = 1,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dirty="0"/>
              <a:t>	</a:t>
            </a:r>
            <a:r>
              <a:rPr lang="en-US" altLang="zh-TW" i="1" dirty="0"/>
              <a:t>F</a:t>
            </a:r>
            <a:r>
              <a:rPr lang="en-US" altLang="zh-TW" i="1" baseline="-25000" dirty="0"/>
              <a:t>i</a:t>
            </a:r>
            <a:r>
              <a:rPr lang="en-US" altLang="zh-TW" dirty="0"/>
              <a:t> = </a:t>
            </a:r>
            <a:r>
              <a:rPr lang="en-US" altLang="zh-TW" i="1" dirty="0"/>
              <a:t>F</a:t>
            </a:r>
            <a:r>
              <a:rPr lang="en-US" altLang="zh-TW" i="1" baseline="-25000" dirty="0"/>
              <a:t>i</a:t>
            </a:r>
            <a:r>
              <a:rPr lang="en-US" altLang="zh-TW" baseline="-25000" dirty="0">
                <a:sym typeface="Symbol" panose="05050102010706020507" pitchFamily="18" charset="2"/>
              </a:rPr>
              <a:t>1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TW" i="1" dirty="0"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TW" i="1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2</a:t>
            </a:r>
            <a:r>
              <a:rPr lang="en-US" altLang="zh-TW" dirty="0">
                <a:cs typeface="Times New Roman" panose="02020603050405020304" pitchFamily="18" charset="0"/>
                <a:sym typeface="Symbol" panose="05050102010706020507" pitchFamily="18" charset="2"/>
              </a:rPr>
              <a:t>      for </a:t>
            </a:r>
            <a:r>
              <a:rPr lang="en-US" altLang="zh-TW" i="1" dirty="0" err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dirty="0">
                <a:cs typeface="Times New Roman" panose="02020603050405020304" pitchFamily="18" charset="0"/>
                <a:sym typeface="Symbol" panose="05050102010706020507" pitchFamily="18" charset="2"/>
              </a:rPr>
              <a:t>  2.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dirty="0">
                <a:cs typeface="Times New Roman" panose="02020603050405020304" pitchFamily="18" charset="0"/>
                <a:sym typeface="Symbol" panose="05050102010706020507" pitchFamily="18" charset="2"/>
              </a:rPr>
              <a:t>	golden ratio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dirty="0">
                <a:cs typeface="Times New Roman" panose="02020603050405020304" pitchFamily="18" charset="0"/>
                <a:sym typeface="Symbol" panose="05050102010706020507" pitchFamily="18" charset="2"/>
              </a:rPr>
              <a:t>	</a:t>
            </a:r>
            <a:r>
              <a:rPr lang="en-US" altLang="zh-TW" sz="2400" dirty="0"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i="1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8677" name="Object 4">
            <a:extLst>
              <a:ext uri="{FF2B5EF4-FFF2-40B4-BE49-F238E27FC236}">
                <a16:creationId xmlns:a16="http://schemas.microsoft.com/office/drawing/2014/main" id="{8D5AC0C8-9979-4C23-A0EE-5F1F9602BA77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703967488"/>
              </p:ext>
            </p:extLst>
          </p:nvPr>
        </p:nvGraphicFramePr>
        <p:xfrm>
          <a:off x="4318381" y="2289948"/>
          <a:ext cx="29527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435100" imgH="863600" progId="Equation.3">
                  <p:embed/>
                </p:oleObj>
              </mc:Choice>
              <mc:Fallback>
                <p:oleObj name="方程式" r:id="rId2" imgW="1435100" imgH="863600" progId="Equation.3">
                  <p:embed/>
                  <p:pic>
                    <p:nvPicPr>
                      <p:cNvPr id="28677" name="Object 4">
                        <a:extLst>
                          <a:ext uri="{FF2B5EF4-FFF2-40B4-BE49-F238E27FC236}">
                            <a16:creationId xmlns:a16="http://schemas.microsoft.com/office/drawing/2014/main" id="{8D5AC0C8-9979-4C23-A0EE-5F1F9602BA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381" y="2289948"/>
                        <a:ext cx="295275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7">
            <a:extLst>
              <a:ext uri="{FF2B5EF4-FFF2-40B4-BE49-F238E27FC236}">
                <a16:creationId xmlns:a16="http://schemas.microsoft.com/office/drawing/2014/main" id="{E497BA48-3568-4D13-8C60-B8442D50D864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14411549"/>
              </p:ext>
            </p:extLst>
          </p:nvPr>
        </p:nvGraphicFramePr>
        <p:xfrm>
          <a:off x="2342102" y="4376476"/>
          <a:ext cx="160972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749300" imgH="457200" progId="Equation.3">
                  <p:embed/>
                </p:oleObj>
              </mc:Choice>
              <mc:Fallback>
                <p:oleObj name="方程式" r:id="rId4" imgW="749300" imgH="457200" progId="Equation.3">
                  <p:embed/>
                  <p:pic>
                    <p:nvPicPr>
                      <p:cNvPr id="28678" name="Object 7">
                        <a:extLst>
                          <a:ext uri="{FF2B5EF4-FFF2-40B4-BE49-F238E27FC236}">
                            <a16:creationId xmlns:a16="http://schemas.microsoft.com/office/drawing/2014/main" id="{E497BA48-3568-4D13-8C60-B8442D50D8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2102" y="4376476"/>
                        <a:ext cx="1609725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8BB71F30-7A3D-4D9A-80E0-74DF99040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6393216"/>
                  </p:ext>
                </p:extLst>
              </p:nvPr>
            </p:nvGraphicFramePr>
            <p:xfrm>
              <a:off x="134225" y="1483064"/>
              <a:ext cx="11778147" cy="33334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401">
                      <a:extLst>
                        <a:ext uri="{9D8B030D-6E8A-4147-A177-3AD203B41FA5}">
                          <a16:colId xmlns:a16="http://schemas.microsoft.com/office/drawing/2014/main" val="444937968"/>
                        </a:ext>
                      </a:extLst>
                    </a:gridCol>
                    <a:gridCol w="1367405">
                      <a:extLst>
                        <a:ext uri="{9D8B030D-6E8A-4147-A177-3AD203B41FA5}">
                          <a16:colId xmlns:a16="http://schemas.microsoft.com/office/drawing/2014/main" val="3681527859"/>
                        </a:ext>
                      </a:extLst>
                    </a:gridCol>
                    <a:gridCol w="1528474">
                      <a:extLst>
                        <a:ext uri="{9D8B030D-6E8A-4147-A177-3AD203B41FA5}">
                          <a16:colId xmlns:a16="http://schemas.microsoft.com/office/drawing/2014/main" val="1793453148"/>
                        </a:ext>
                      </a:extLst>
                    </a:gridCol>
                    <a:gridCol w="1528474">
                      <a:extLst>
                        <a:ext uri="{9D8B030D-6E8A-4147-A177-3AD203B41FA5}">
                          <a16:colId xmlns:a16="http://schemas.microsoft.com/office/drawing/2014/main" val="3949499034"/>
                        </a:ext>
                      </a:extLst>
                    </a:gridCol>
                    <a:gridCol w="1528474">
                      <a:extLst>
                        <a:ext uri="{9D8B030D-6E8A-4147-A177-3AD203B41FA5}">
                          <a16:colId xmlns:a16="http://schemas.microsoft.com/office/drawing/2014/main" val="866884100"/>
                        </a:ext>
                      </a:extLst>
                    </a:gridCol>
                    <a:gridCol w="1528474">
                      <a:extLst>
                        <a:ext uri="{9D8B030D-6E8A-4147-A177-3AD203B41FA5}">
                          <a16:colId xmlns:a16="http://schemas.microsoft.com/office/drawing/2014/main" val="1406105016"/>
                        </a:ext>
                      </a:extLst>
                    </a:gridCol>
                    <a:gridCol w="1528474">
                      <a:extLst>
                        <a:ext uri="{9D8B030D-6E8A-4147-A177-3AD203B41FA5}">
                          <a16:colId xmlns:a16="http://schemas.microsoft.com/office/drawing/2014/main" val="1763752230"/>
                        </a:ext>
                      </a:extLst>
                    </a:gridCol>
                    <a:gridCol w="1702971">
                      <a:extLst>
                        <a:ext uri="{9D8B030D-6E8A-4147-A177-3AD203B41FA5}">
                          <a16:colId xmlns:a16="http://schemas.microsoft.com/office/drawing/2014/main" val="740784133"/>
                        </a:ext>
                      </a:extLst>
                    </a:gridCol>
                  </a:tblGrid>
                  <a:tr h="370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Function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Name</a:t>
                          </a:r>
                          <a:endParaRPr lang="zh-TW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Value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5598101"/>
                      </a:ext>
                    </a:extLst>
                  </a:tr>
                  <a:tr h="3703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constant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936573"/>
                      </a:ext>
                    </a:extLst>
                  </a:tr>
                  <a:tr h="3703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logarithm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2841087"/>
                      </a:ext>
                    </a:extLst>
                  </a:tr>
                  <a:tr h="3703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linear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5822467"/>
                      </a:ext>
                    </a:extLst>
                  </a:tr>
                  <a:tr h="3703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func>
                                      <m:func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160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8574209"/>
                      </a:ext>
                    </a:extLst>
                  </a:tr>
                  <a:tr h="3703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square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256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1,024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271099"/>
                      </a:ext>
                    </a:extLst>
                  </a:tr>
                  <a:tr h="3703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cube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512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4,096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32,768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216358"/>
                      </a:ext>
                    </a:extLst>
                  </a:tr>
                  <a:tr h="3703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exponential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256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65,536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4,294,967,296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322813"/>
                      </a:ext>
                    </a:extLst>
                  </a:tr>
                  <a:tr h="3703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factorial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5986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8BB71F30-7A3D-4D9A-80E0-74DF99040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6393216"/>
                  </p:ext>
                </p:extLst>
              </p:nvPr>
            </p:nvGraphicFramePr>
            <p:xfrm>
              <a:off x="134225" y="1483064"/>
              <a:ext cx="11778147" cy="33334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401">
                      <a:extLst>
                        <a:ext uri="{9D8B030D-6E8A-4147-A177-3AD203B41FA5}">
                          <a16:colId xmlns:a16="http://schemas.microsoft.com/office/drawing/2014/main" val="444937968"/>
                        </a:ext>
                      </a:extLst>
                    </a:gridCol>
                    <a:gridCol w="1367405">
                      <a:extLst>
                        <a:ext uri="{9D8B030D-6E8A-4147-A177-3AD203B41FA5}">
                          <a16:colId xmlns:a16="http://schemas.microsoft.com/office/drawing/2014/main" val="3681527859"/>
                        </a:ext>
                      </a:extLst>
                    </a:gridCol>
                    <a:gridCol w="1528474">
                      <a:extLst>
                        <a:ext uri="{9D8B030D-6E8A-4147-A177-3AD203B41FA5}">
                          <a16:colId xmlns:a16="http://schemas.microsoft.com/office/drawing/2014/main" val="1793453148"/>
                        </a:ext>
                      </a:extLst>
                    </a:gridCol>
                    <a:gridCol w="1528474">
                      <a:extLst>
                        <a:ext uri="{9D8B030D-6E8A-4147-A177-3AD203B41FA5}">
                          <a16:colId xmlns:a16="http://schemas.microsoft.com/office/drawing/2014/main" val="3949499034"/>
                        </a:ext>
                      </a:extLst>
                    </a:gridCol>
                    <a:gridCol w="1528474">
                      <a:extLst>
                        <a:ext uri="{9D8B030D-6E8A-4147-A177-3AD203B41FA5}">
                          <a16:colId xmlns:a16="http://schemas.microsoft.com/office/drawing/2014/main" val="866884100"/>
                        </a:ext>
                      </a:extLst>
                    </a:gridCol>
                    <a:gridCol w="1528474">
                      <a:extLst>
                        <a:ext uri="{9D8B030D-6E8A-4147-A177-3AD203B41FA5}">
                          <a16:colId xmlns:a16="http://schemas.microsoft.com/office/drawing/2014/main" val="1406105016"/>
                        </a:ext>
                      </a:extLst>
                    </a:gridCol>
                    <a:gridCol w="1528474">
                      <a:extLst>
                        <a:ext uri="{9D8B030D-6E8A-4147-A177-3AD203B41FA5}">
                          <a16:colId xmlns:a16="http://schemas.microsoft.com/office/drawing/2014/main" val="1763752230"/>
                        </a:ext>
                      </a:extLst>
                    </a:gridCol>
                    <a:gridCol w="1702971">
                      <a:extLst>
                        <a:ext uri="{9D8B030D-6E8A-4147-A177-3AD203B41FA5}">
                          <a16:colId xmlns:a16="http://schemas.microsoft.com/office/drawing/2014/main" val="740784133"/>
                        </a:ext>
                      </a:extLst>
                    </a:gridCol>
                  </a:tblGrid>
                  <a:tr h="370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Function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Name</a:t>
                          </a:r>
                          <a:endParaRPr lang="zh-TW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Value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5598101"/>
                      </a:ext>
                    </a:extLst>
                  </a:tr>
                  <a:tr h="37038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143" t="-108197" r="-1005714" b="-7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constant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936573"/>
                      </a:ext>
                    </a:extLst>
                  </a:tr>
                  <a:tr h="37038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143" t="-208197" r="-1005714" b="-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logarithm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2841087"/>
                      </a:ext>
                    </a:extLst>
                  </a:tr>
                  <a:tr h="37038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143" t="-308197" r="-1005714" b="-5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linear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5822467"/>
                      </a:ext>
                    </a:extLst>
                  </a:tr>
                  <a:tr h="37038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143" t="-415000" r="-1005714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79018" t="-415000" r="-685714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160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8574209"/>
                      </a:ext>
                    </a:extLst>
                  </a:tr>
                  <a:tr h="37038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143" t="-506557" r="-100571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square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256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1,024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271099"/>
                      </a:ext>
                    </a:extLst>
                  </a:tr>
                  <a:tr h="37038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143" t="-606557" r="-100571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cube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512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4,096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32,768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216358"/>
                      </a:ext>
                    </a:extLst>
                  </a:tr>
                  <a:tr h="37038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143" t="-706557" r="-100571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exponential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256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65,536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4,294,967,296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322813"/>
                      </a:ext>
                    </a:extLst>
                  </a:tr>
                  <a:tr h="37038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143" t="-806557" r="-100571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factorial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5986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0484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6B997420-4C7F-4838-A39C-8D2E2BA95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Asymptotic notation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3FB48E8D-F2D2-43E1-A2F3-13C4F57263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i="1">
                <a:solidFill>
                  <a:srgbClr val="CC0000"/>
                </a:solidFill>
              </a:rPr>
              <a:t>O</a:t>
            </a:r>
            <a:r>
              <a:rPr lang="en-US" altLang="zh-TW" b="1">
                <a:solidFill>
                  <a:srgbClr val="CC0000"/>
                </a:solidFill>
              </a:rPr>
              <a:t>-notation</a:t>
            </a:r>
          </a:p>
          <a:p>
            <a:pPr eaLnBrk="1" hangingPunct="1"/>
            <a:r>
              <a:rPr lang="en-US" altLang="zh-TW" b="1">
                <a:solidFill>
                  <a:srgbClr val="0033CC"/>
                </a:solidFill>
              </a:rPr>
              <a:t>Example:</a:t>
            </a:r>
          </a:p>
          <a:p>
            <a:pPr eaLnBrk="1" hangingPunct="1"/>
            <a:r>
              <a:rPr lang="en-US" altLang="zh-TW"/>
              <a:t>Examples of the functions in            :</a:t>
            </a:r>
            <a:endParaRPr lang="en-US" altLang="zh-TW" b="1">
              <a:solidFill>
                <a:srgbClr val="0033CC"/>
              </a:solidFill>
            </a:endParaRPr>
          </a:p>
          <a:p>
            <a:pPr eaLnBrk="1" hangingPunct="1"/>
            <a:endParaRPr lang="en-US" altLang="zh-TW" b="1">
              <a:solidFill>
                <a:srgbClr val="0033CC"/>
              </a:solidFill>
            </a:endParaRPr>
          </a:p>
        </p:txBody>
      </p:sp>
      <p:graphicFrame>
        <p:nvGraphicFramePr>
          <p:cNvPr id="7174" name="Object 10">
            <a:extLst>
              <a:ext uri="{FF2B5EF4-FFF2-40B4-BE49-F238E27FC236}">
                <a16:creationId xmlns:a16="http://schemas.microsoft.com/office/drawing/2014/main" id="{7D7A1B91-C716-4DDE-86F5-4D707DD2FB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516880"/>
              </p:ext>
            </p:extLst>
          </p:nvPr>
        </p:nvGraphicFramePr>
        <p:xfrm>
          <a:off x="3040063" y="2240758"/>
          <a:ext cx="46704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070100" imgH="241300" progId="Equation.3">
                  <p:embed/>
                </p:oleObj>
              </mc:Choice>
              <mc:Fallback>
                <p:oleObj name="方程式" r:id="rId2" imgW="2070100" imgH="241300" progId="Equation.3">
                  <p:embed/>
                  <p:pic>
                    <p:nvPicPr>
                      <p:cNvPr id="7174" name="Object 10">
                        <a:extLst>
                          <a:ext uri="{FF2B5EF4-FFF2-40B4-BE49-F238E27FC236}">
                            <a16:creationId xmlns:a16="http://schemas.microsoft.com/office/drawing/2014/main" id="{7D7A1B91-C716-4DDE-86F5-4D707DD2FB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3" y="2240758"/>
                        <a:ext cx="46704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1">
            <a:extLst>
              <a:ext uri="{FF2B5EF4-FFF2-40B4-BE49-F238E27FC236}">
                <a16:creationId xmlns:a16="http://schemas.microsoft.com/office/drawing/2014/main" id="{FE14FE07-5AFA-47FB-B787-8EDF4644C9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797581"/>
              </p:ext>
            </p:extLst>
          </p:nvPr>
        </p:nvGraphicFramePr>
        <p:xfrm>
          <a:off x="6481968" y="2818607"/>
          <a:ext cx="8588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381000" imgH="228600" progId="Equation.3">
                  <p:embed/>
                </p:oleObj>
              </mc:Choice>
              <mc:Fallback>
                <p:oleObj name="方程式" r:id="rId4" imgW="381000" imgH="228600" progId="Equation.3">
                  <p:embed/>
                  <p:pic>
                    <p:nvPicPr>
                      <p:cNvPr id="7175" name="Object 11">
                        <a:extLst>
                          <a:ext uri="{FF2B5EF4-FFF2-40B4-BE49-F238E27FC236}">
                            <a16:creationId xmlns:a16="http://schemas.microsoft.com/office/drawing/2014/main" id="{FE14FE07-5AFA-47FB-B787-8EDF4644C9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968" y="2818607"/>
                        <a:ext cx="85883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12">
            <a:extLst>
              <a:ext uri="{FF2B5EF4-FFF2-40B4-BE49-F238E27FC236}">
                <a16:creationId xmlns:a16="http://schemas.microsoft.com/office/drawing/2014/main" id="{A81F2AEB-11F9-4DCE-8F01-536BDF1F37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1" y="3213101"/>
          <a:ext cx="2879725" cy="274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990170" imgH="939392" progId="Equation.3">
                  <p:embed/>
                </p:oleObj>
              </mc:Choice>
              <mc:Fallback>
                <p:oleObj name="方程式" r:id="rId6" imgW="990170" imgH="939392" progId="Equation.3">
                  <p:embed/>
                  <p:pic>
                    <p:nvPicPr>
                      <p:cNvPr id="7176" name="Object 12">
                        <a:extLst>
                          <a:ext uri="{FF2B5EF4-FFF2-40B4-BE49-F238E27FC236}">
                            <a16:creationId xmlns:a16="http://schemas.microsoft.com/office/drawing/2014/main" id="{A81F2AEB-11F9-4DCE-8F01-536BDF1F37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3213101"/>
                        <a:ext cx="2879725" cy="274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13">
            <a:extLst>
              <a:ext uri="{FF2B5EF4-FFF2-40B4-BE49-F238E27FC236}">
                <a16:creationId xmlns:a16="http://schemas.microsoft.com/office/drawing/2014/main" id="{50563B72-E797-4031-91FD-9E730A9319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8388" y="3427414"/>
          <a:ext cx="2252662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774364" imgH="888614" progId="Equation.3">
                  <p:embed/>
                </p:oleObj>
              </mc:Choice>
              <mc:Fallback>
                <p:oleObj name="方程式" r:id="rId8" imgW="774364" imgH="888614" progId="Equation.3">
                  <p:embed/>
                  <p:pic>
                    <p:nvPicPr>
                      <p:cNvPr id="7177" name="Object 13">
                        <a:extLst>
                          <a:ext uri="{FF2B5EF4-FFF2-40B4-BE49-F238E27FC236}">
                            <a16:creationId xmlns:a16="http://schemas.microsoft.com/office/drawing/2014/main" id="{50563B72-E797-4031-91FD-9E730A9319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388" y="3427414"/>
                        <a:ext cx="2252662" cy="259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>
            <a:extLst>
              <a:ext uri="{FF2B5EF4-FFF2-40B4-BE49-F238E27FC236}">
                <a16:creationId xmlns:a16="http://schemas.microsoft.com/office/drawing/2014/main" id="{E980D1EE-59F7-4E51-ADC6-C6001895B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Asymptotic notation</a:t>
            </a:r>
          </a:p>
        </p:txBody>
      </p:sp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6C36239D-1325-4361-BCF1-764248DDB6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4339" y="2994025"/>
          <a:ext cx="3671887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468014" imgH="2478024" progId="Visio.Drawing.6">
                  <p:embed/>
                </p:oleObj>
              </mc:Choice>
              <mc:Fallback>
                <p:oleObj name="Visio" r:id="rId2" imgW="3468014" imgH="2478024" progId="Visio.Drawing.6">
                  <p:embed/>
                  <p:pic>
                    <p:nvPicPr>
                      <p:cNvPr id="8197" name="Object 5">
                        <a:extLst>
                          <a:ext uri="{FF2B5EF4-FFF2-40B4-BE49-F238E27FC236}">
                            <a16:creationId xmlns:a16="http://schemas.microsoft.com/office/drawing/2014/main" id="{6C36239D-1325-4361-BCF1-764248DDB6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9" y="2994025"/>
                        <a:ext cx="3671887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>
            <a:extLst>
              <a:ext uri="{FF2B5EF4-FFF2-40B4-BE49-F238E27FC236}">
                <a16:creationId xmlns:a16="http://schemas.microsoft.com/office/drawing/2014/main" id="{90C23BDA-7C4B-429D-94EA-B3FFE09BA2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8" y="1700214"/>
          <a:ext cx="7345362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3365500" imgH="457200" progId="Equation.3">
                  <p:embed/>
                </p:oleObj>
              </mc:Choice>
              <mc:Fallback>
                <p:oleObj name="方程式" r:id="rId4" imgW="3365500" imgH="457200" progId="Equation.3">
                  <p:embed/>
                  <p:pic>
                    <p:nvPicPr>
                      <p:cNvPr id="8198" name="Object 6">
                        <a:extLst>
                          <a:ext uri="{FF2B5EF4-FFF2-40B4-BE49-F238E27FC236}">
                            <a16:creationId xmlns:a16="http://schemas.microsoft.com/office/drawing/2014/main" id="{90C23BDA-7C4B-429D-94EA-B3FFE09BA2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1700214"/>
                        <a:ext cx="7345362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7">
            <a:extLst>
              <a:ext uri="{FF2B5EF4-FFF2-40B4-BE49-F238E27FC236}">
                <a16:creationId xmlns:a16="http://schemas.microsoft.com/office/drawing/2014/main" id="{702FAD36-A733-460A-BC3E-41C1326BC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9831" y="5554721"/>
            <a:ext cx="7559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i="1" dirty="0">
                <a:latin typeface="Arial" panose="020B0604020202020204" pitchFamily="34" charset="0"/>
              </a:rPr>
              <a:t>g </a:t>
            </a:r>
            <a:r>
              <a:rPr lang="en-US" altLang="zh-TW" dirty="0">
                <a:latin typeface="Arial" panose="020B0604020202020204" pitchFamily="34" charset="0"/>
              </a:rPr>
              <a:t>(</a:t>
            </a:r>
            <a:r>
              <a:rPr lang="en-US" altLang="zh-TW" i="1" dirty="0">
                <a:latin typeface="Arial" panose="020B0604020202020204" pitchFamily="34" charset="0"/>
              </a:rPr>
              <a:t>n</a:t>
            </a:r>
            <a:r>
              <a:rPr lang="en-US" altLang="zh-TW" dirty="0">
                <a:latin typeface="Arial" panose="020B0604020202020204" pitchFamily="34" charset="0"/>
              </a:rPr>
              <a:t>) is an </a:t>
            </a:r>
            <a:r>
              <a:rPr lang="en-US" altLang="zh-TW" dirty="0">
                <a:solidFill>
                  <a:srgbClr val="3333FF"/>
                </a:solidFill>
                <a:latin typeface="Arial" panose="020B0604020202020204" pitchFamily="34" charset="0"/>
              </a:rPr>
              <a:t>asymptotic lower bound</a:t>
            </a:r>
            <a:r>
              <a:rPr lang="en-US" altLang="zh-TW" dirty="0">
                <a:latin typeface="Arial" panose="020B0604020202020204" pitchFamily="34" charset="0"/>
              </a:rPr>
              <a:t> for </a:t>
            </a:r>
            <a:r>
              <a:rPr lang="en-US" altLang="zh-TW" i="1" dirty="0">
                <a:latin typeface="Arial" panose="020B0604020202020204" pitchFamily="34" charset="0"/>
              </a:rPr>
              <a:t>f </a:t>
            </a:r>
            <a:r>
              <a:rPr lang="en-US" altLang="zh-TW" dirty="0">
                <a:latin typeface="Arial" panose="020B0604020202020204" pitchFamily="34" charset="0"/>
              </a:rPr>
              <a:t>(</a:t>
            </a:r>
            <a:r>
              <a:rPr lang="en-US" altLang="zh-TW" i="1" dirty="0">
                <a:latin typeface="Arial" panose="020B0604020202020204" pitchFamily="34" charset="0"/>
              </a:rPr>
              <a:t>n</a:t>
            </a:r>
            <a:r>
              <a:rPr lang="en-US" altLang="zh-TW" dirty="0">
                <a:latin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D1335C41-6856-4BD7-ACD3-A464BF1AC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3A9C68E8-9370-4821-AD31-C4D5FA02B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CC0000"/>
                </a:solidFill>
              </a:rPr>
              <a:t>Ω</a:t>
            </a:r>
            <a:r>
              <a:rPr lang="en-US" altLang="zh-TW" b="1">
                <a:solidFill>
                  <a:srgbClr val="CC0000"/>
                </a:solidFill>
              </a:rPr>
              <a:t>-notation</a:t>
            </a:r>
          </a:p>
          <a:p>
            <a:pPr eaLnBrk="1" hangingPunct="1"/>
            <a:r>
              <a:rPr lang="en-US" altLang="zh-TW" b="1">
                <a:solidFill>
                  <a:srgbClr val="0033CC"/>
                </a:solidFill>
              </a:rPr>
              <a:t>Example:</a:t>
            </a:r>
          </a:p>
          <a:p>
            <a:pPr eaLnBrk="1" hangingPunct="1"/>
            <a:r>
              <a:rPr lang="en-US" altLang="zh-TW"/>
              <a:t>Examples of the functions in             :</a:t>
            </a:r>
            <a:endParaRPr lang="en-US" altLang="zh-TW" b="1">
              <a:solidFill>
                <a:srgbClr val="0033CC"/>
              </a:solidFill>
            </a:endParaRPr>
          </a:p>
        </p:txBody>
      </p:sp>
      <p:graphicFrame>
        <p:nvGraphicFramePr>
          <p:cNvPr id="9222" name="Object 8">
            <a:extLst>
              <a:ext uri="{FF2B5EF4-FFF2-40B4-BE49-F238E27FC236}">
                <a16:creationId xmlns:a16="http://schemas.microsoft.com/office/drawing/2014/main" id="{5DDD6E21-E41E-4EC9-A9DD-60724CDC20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298636"/>
              </p:ext>
            </p:extLst>
          </p:nvPr>
        </p:nvGraphicFramePr>
        <p:xfrm>
          <a:off x="2903306" y="2246548"/>
          <a:ext cx="49561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197100" imgH="254000" progId="Equation.3">
                  <p:embed/>
                </p:oleObj>
              </mc:Choice>
              <mc:Fallback>
                <p:oleObj name="方程式" r:id="rId2" imgW="2197100" imgH="254000" progId="Equation.3">
                  <p:embed/>
                  <p:pic>
                    <p:nvPicPr>
                      <p:cNvPr id="9222" name="Object 8">
                        <a:extLst>
                          <a:ext uri="{FF2B5EF4-FFF2-40B4-BE49-F238E27FC236}">
                            <a16:creationId xmlns:a16="http://schemas.microsoft.com/office/drawing/2014/main" id="{5DDD6E21-E41E-4EC9-A9DD-60724CDC20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306" y="2246548"/>
                        <a:ext cx="49561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9">
            <a:extLst>
              <a:ext uri="{FF2B5EF4-FFF2-40B4-BE49-F238E27FC236}">
                <a16:creationId xmlns:a16="http://schemas.microsoft.com/office/drawing/2014/main" id="{09AECDEA-9535-43F5-8178-0A7AD6F151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859818"/>
              </p:ext>
            </p:extLst>
          </p:nvPr>
        </p:nvGraphicFramePr>
        <p:xfrm>
          <a:off x="6448426" y="2823319"/>
          <a:ext cx="889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393529" imgH="228501" progId="Equation.3">
                  <p:embed/>
                </p:oleObj>
              </mc:Choice>
              <mc:Fallback>
                <p:oleObj name="方程式" r:id="rId4" imgW="393529" imgH="228501" progId="Equation.3">
                  <p:embed/>
                  <p:pic>
                    <p:nvPicPr>
                      <p:cNvPr id="9223" name="Object 9">
                        <a:extLst>
                          <a:ext uri="{FF2B5EF4-FFF2-40B4-BE49-F238E27FC236}">
                            <a16:creationId xmlns:a16="http://schemas.microsoft.com/office/drawing/2014/main" id="{09AECDEA-9535-43F5-8178-0A7AD6F151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426" y="2823319"/>
                        <a:ext cx="8890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10">
            <a:extLst>
              <a:ext uri="{FF2B5EF4-FFF2-40B4-BE49-F238E27FC236}">
                <a16:creationId xmlns:a16="http://schemas.microsoft.com/office/drawing/2014/main" id="{16399619-7966-4B16-8E51-15E7C4E6A7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1" y="3211513"/>
          <a:ext cx="1806575" cy="309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698500" imgH="1193800" progId="Equation.3">
                  <p:embed/>
                </p:oleObj>
              </mc:Choice>
              <mc:Fallback>
                <p:oleObj name="方程式" r:id="rId6" imgW="698500" imgH="1193800" progId="Equation.3">
                  <p:embed/>
                  <p:pic>
                    <p:nvPicPr>
                      <p:cNvPr id="9224" name="Object 10">
                        <a:extLst>
                          <a:ext uri="{FF2B5EF4-FFF2-40B4-BE49-F238E27FC236}">
                            <a16:creationId xmlns:a16="http://schemas.microsoft.com/office/drawing/2014/main" id="{16399619-7966-4B16-8E51-15E7C4E6A7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3211513"/>
                        <a:ext cx="1806575" cy="309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11">
            <a:extLst>
              <a:ext uri="{FF2B5EF4-FFF2-40B4-BE49-F238E27FC236}">
                <a16:creationId xmlns:a16="http://schemas.microsoft.com/office/drawing/2014/main" id="{3FA7BDD8-0540-4950-B7D8-84C7CBB503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8264" y="3284539"/>
          <a:ext cx="1838325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711200" imgH="965200" progId="Equation.3">
                  <p:embed/>
                </p:oleObj>
              </mc:Choice>
              <mc:Fallback>
                <p:oleObj name="方程式" r:id="rId8" imgW="711200" imgH="965200" progId="Equation.3">
                  <p:embed/>
                  <p:pic>
                    <p:nvPicPr>
                      <p:cNvPr id="9225" name="Object 11">
                        <a:extLst>
                          <a:ext uri="{FF2B5EF4-FFF2-40B4-BE49-F238E27FC236}">
                            <a16:creationId xmlns:a16="http://schemas.microsoft.com/office/drawing/2014/main" id="{3FA7BDD8-0540-4950-B7D8-84C7CBB503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64" y="3284539"/>
                        <a:ext cx="1838325" cy="250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1F9411D2-CDAB-4CD8-A0CA-7ADEEF6CA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Asymptotic notation</a:t>
            </a:r>
          </a:p>
        </p:txBody>
      </p:sp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F7B0B74A-8E72-4960-A9C9-BFD029A158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329744"/>
              </p:ext>
            </p:extLst>
          </p:nvPr>
        </p:nvGraphicFramePr>
        <p:xfrm>
          <a:off x="3398619" y="2557828"/>
          <a:ext cx="4249738" cy="313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477158" imgH="2567635" progId="Visio.Drawing.6">
                  <p:embed/>
                </p:oleObj>
              </mc:Choice>
              <mc:Fallback>
                <p:oleObj name="Visio" r:id="rId2" imgW="3477158" imgH="2567635" progId="Visio.Drawing.6">
                  <p:embed/>
                  <p:pic>
                    <p:nvPicPr>
                      <p:cNvPr id="10245" name="Object 5">
                        <a:extLst>
                          <a:ext uri="{FF2B5EF4-FFF2-40B4-BE49-F238E27FC236}">
                            <a16:creationId xmlns:a16="http://schemas.microsoft.com/office/drawing/2014/main" id="{F7B0B74A-8E72-4960-A9C9-BFD029A158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619" y="2557828"/>
                        <a:ext cx="4249738" cy="313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B015780C-A6F3-47A1-A96F-A58F67B8C8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9" y="1552575"/>
          <a:ext cx="8097837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3784600" imgH="457200" progId="Equation.3">
                  <p:embed/>
                </p:oleObj>
              </mc:Choice>
              <mc:Fallback>
                <p:oleObj name="方程式" r:id="rId4" imgW="3784600" imgH="457200" progId="Equation.3">
                  <p:embed/>
                  <p:pic>
                    <p:nvPicPr>
                      <p:cNvPr id="10246" name="Object 6">
                        <a:extLst>
                          <a:ext uri="{FF2B5EF4-FFF2-40B4-BE49-F238E27FC236}">
                            <a16:creationId xmlns:a16="http://schemas.microsoft.com/office/drawing/2014/main" id="{B015780C-A6F3-47A1-A96F-A58F67B8C8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1552575"/>
                        <a:ext cx="8097837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7">
            <a:extLst>
              <a:ext uri="{FF2B5EF4-FFF2-40B4-BE49-F238E27FC236}">
                <a16:creationId xmlns:a16="http://schemas.microsoft.com/office/drawing/2014/main" id="{3BC67ECB-0444-4A5C-8BCD-7660170B5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369" y="5655158"/>
            <a:ext cx="7559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i="1" dirty="0">
                <a:latin typeface="Arial" panose="020B0604020202020204" pitchFamily="34" charset="0"/>
              </a:rPr>
              <a:t>g </a:t>
            </a:r>
            <a:r>
              <a:rPr lang="en-US" altLang="zh-TW" dirty="0">
                <a:latin typeface="Arial" panose="020B0604020202020204" pitchFamily="34" charset="0"/>
              </a:rPr>
              <a:t>(</a:t>
            </a:r>
            <a:r>
              <a:rPr lang="en-US" altLang="zh-TW" i="1" dirty="0">
                <a:latin typeface="Arial" panose="020B0604020202020204" pitchFamily="34" charset="0"/>
              </a:rPr>
              <a:t>n</a:t>
            </a:r>
            <a:r>
              <a:rPr lang="en-US" altLang="zh-TW" dirty="0">
                <a:latin typeface="Arial" panose="020B0604020202020204" pitchFamily="34" charset="0"/>
              </a:rPr>
              <a:t>) is an </a:t>
            </a:r>
            <a:r>
              <a:rPr lang="en-US" altLang="zh-TW" dirty="0">
                <a:solidFill>
                  <a:srgbClr val="3333FF"/>
                </a:solidFill>
                <a:latin typeface="Arial" panose="020B0604020202020204" pitchFamily="34" charset="0"/>
              </a:rPr>
              <a:t>asymptotic tight bound</a:t>
            </a:r>
            <a:r>
              <a:rPr lang="en-US" altLang="zh-TW" dirty="0">
                <a:latin typeface="Arial" panose="020B0604020202020204" pitchFamily="34" charset="0"/>
              </a:rPr>
              <a:t> for </a:t>
            </a:r>
            <a:r>
              <a:rPr lang="en-US" altLang="zh-TW" i="1" dirty="0">
                <a:latin typeface="Arial" panose="020B0604020202020204" pitchFamily="34" charset="0"/>
              </a:rPr>
              <a:t>f </a:t>
            </a:r>
            <a:r>
              <a:rPr lang="en-US" altLang="zh-TW" dirty="0">
                <a:latin typeface="Arial" panose="020B0604020202020204" pitchFamily="34" charset="0"/>
              </a:rPr>
              <a:t>(</a:t>
            </a:r>
            <a:r>
              <a:rPr lang="en-US" altLang="zh-TW" i="1" dirty="0">
                <a:latin typeface="Arial" panose="020B0604020202020204" pitchFamily="34" charset="0"/>
              </a:rPr>
              <a:t>n</a:t>
            </a:r>
            <a:r>
              <a:rPr lang="en-US" altLang="zh-TW" dirty="0">
                <a:latin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E2B61A0A-4CFD-473E-AC14-6938DDBF2A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Asymptotic notation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442219B6-C8E4-4793-BE44-F8F254C36E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>
                <a:solidFill>
                  <a:srgbClr val="CC0000"/>
                </a:solidFill>
              </a:rPr>
              <a:t>Θ-notation</a:t>
            </a:r>
          </a:p>
          <a:p>
            <a:pPr eaLnBrk="1" hangingPunct="1"/>
            <a:r>
              <a:rPr lang="en-US" altLang="zh-TW" b="1">
                <a:solidFill>
                  <a:srgbClr val="0033CC"/>
                </a:solidFill>
              </a:rPr>
              <a:t>Example:</a:t>
            </a:r>
          </a:p>
          <a:p>
            <a:pPr eaLnBrk="1" hangingPunct="1"/>
            <a:endParaRPr lang="en-US" altLang="zh-TW" b="1">
              <a:solidFill>
                <a:srgbClr val="0033CC"/>
              </a:solidFill>
            </a:endParaRPr>
          </a:p>
          <a:p>
            <a:pPr eaLnBrk="1" hangingPunct="1"/>
            <a:r>
              <a:rPr lang="en-US" altLang="zh-TW" b="1">
                <a:solidFill>
                  <a:srgbClr val="0033CC"/>
                </a:solidFill>
              </a:rPr>
              <a:t>Theorem</a:t>
            </a:r>
          </a:p>
          <a:p>
            <a:pPr eaLnBrk="1" hangingPunct="1"/>
            <a:endParaRPr lang="en-US" altLang="zh-TW" b="1">
              <a:solidFill>
                <a:srgbClr val="CC0000"/>
              </a:solidFill>
            </a:endParaRP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Leading constants and low-order terms don’t matter.</a:t>
            </a:r>
            <a:endParaRPr lang="en-US" altLang="zh-TW" b="1">
              <a:solidFill>
                <a:srgbClr val="CC0000"/>
              </a:solidFill>
            </a:endParaRPr>
          </a:p>
          <a:p>
            <a:pPr eaLnBrk="1" hangingPunct="1">
              <a:buFontTx/>
              <a:buNone/>
            </a:pPr>
            <a:endParaRPr lang="en-US" altLang="zh-TW"/>
          </a:p>
        </p:txBody>
      </p:sp>
      <p:graphicFrame>
        <p:nvGraphicFramePr>
          <p:cNvPr id="11270" name="Object 4">
            <a:extLst>
              <a:ext uri="{FF2B5EF4-FFF2-40B4-BE49-F238E27FC236}">
                <a16:creationId xmlns:a16="http://schemas.microsoft.com/office/drawing/2014/main" id="{80521730-E634-40EB-AF0C-66470FC942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921611"/>
              </p:ext>
            </p:extLst>
          </p:nvPr>
        </p:nvGraphicFramePr>
        <p:xfrm>
          <a:off x="3087863" y="2079567"/>
          <a:ext cx="6443662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971800" imgH="419100" progId="Equation.3">
                  <p:embed/>
                </p:oleObj>
              </mc:Choice>
              <mc:Fallback>
                <p:oleObj name="方程式" r:id="rId2" imgW="2971800" imgH="419100" progId="Equation.3">
                  <p:embed/>
                  <p:pic>
                    <p:nvPicPr>
                      <p:cNvPr id="11270" name="Object 4">
                        <a:extLst>
                          <a:ext uri="{FF2B5EF4-FFF2-40B4-BE49-F238E27FC236}">
                            <a16:creationId xmlns:a16="http://schemas.microsoft.com/office/drawing/2014/main" id="{80521730-E634-40EB-AF0C-66470FC942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863" y="2079567"/>
                        <a:ext cx="6443662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6">
            <a:extLst>
              <a:ext uri="{FF2B5EF4-FFF2-40B4-BE49-F238E27FC236}">
                <a16:creationId xmlns:a16="http://schemas.microsoft.com/office/drawing/2014/main" id="{6F9A0C9E-3D89-49DC-BA99-A7B9F86BDC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834382"/>
              </p:ext>
            </p:extLst>
          </p:nvPr>
        </p:nvGraphicFramePr>
        <p:xfrm>
          <a:off x="1836548" y="4168440"/>
          <a:ext cx="8001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3467100" imgH="215900" progId="Equation.3">
                  <p:embed/>
                </p:oleObj>
              </mc:Choice>
              <mc:Fallback>
                <p:oleObj name="方程式" r:id="rId4" imgW="3467100" imgH="215900" progId="Equation.3">
                  <p:embed/>
                  <p:pic>
                    <p:nvPicPr>
                      <p:cNvPr id="11271" name="Object 6">
                        <a:extLst>
                          <a:ext uri="{FF2B5EF4-FFF2-40B4-BE49-F238E27FC236}">
                            <a16:creationId xmlns:a16="http://schemas.microsoft.com/office/drawing/2014/main" id="{6F9A0C9E-3D89-49DC-BA99-A7B9F86BDC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548" y="4168440"/>
                        <a:ext cx="8001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BB530895-7AD8-436F-8288-025ACDE19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Asymptotic notation in equations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FE6FFA88-022E-4C39-BB83-88A9A5BD3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CC0000"/>
                </a:solidFill>
              </a:rPr>
              <a:t>When on the right-hand side:</a:t>
            </a:r>
          </a:p>
          <a:p>
            <a:pPr eaLnBrk="1" hangingPunct="1"/>
            <a:endParaRPr lang="en-US" altLang="zh-TW" dirty="0">
              <a:solidFill>
                <a:srgbClr val="CC0000"/>
              </a:solidFill>
            </a:endParaRPr>
          </a:p>
          <a:p>
            <a:pPr eaLnBrk="1" hangingPunct="1"/>
            <a:endParaRPr lang="en-US" altLang="zh-TW" dirty="0">
              <a:solidFill>
                <a:srgbClr val="CC0000"/>
              </a:solidFill>
            </a:endParaRPr>
          </a:p>
          <a:p>
            <a:pPr eaLnBrk="1" hangingPunct="1">
              <a:buFontTx/>
              <a:buNone/>
            </a:pPr>
            <a:endParaRPr lang="en-US" altLang="zh-TW" sz="1400" dirty="0">
              <a:solidFill>
                <a:srgbClr val="CC0000"/>
              </a:solidFill>
            </a:endParaRPr>
          </a:p>
          <a:p>
            <a:pPr eaLnBrk="1" hangingPunct="1"/>
            <a:r>
              <a:rPr lang="en-US" altLang="zh-TW" dirty="0"/>
              <a:t>We interpret # of anonymous functions as = # of times the asymptotic notation appears: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>
              <a:solidFill>
                <a:srgbClr val="CC0000"/>
              </a:solidFill>
            </a:endParaRPr>
          </a:p>
        </p:txBody>
      </p:sp>
      <p:graphicFrame>
        <p:nvGraphicFramePr>
          <p:cNvPr id="12294" name="Object 8">
            <a:extLst>
              <a:ext uri="{FF2B5EF4-FFF2-40B4-BE49-F238E27FC236}">
                <a16:creationId xmlns:a16="http://schemas.microsoft.com/office/drawing/2014/main" id="{BF7609A0-7A9A-4172-871D-85A64A4B86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031911"/>
              </p:ext>
            </p:extLst>
          </p:nvPr>
        </p:nvGraphicFramePr>
        <p:xfrm>
          <a:off x="1841325" y="2196096"/>
          <a:ext cx="7645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530600" imgH="228600" progId="Equation.3">
                  <p:embed/>
                </p:oleObj>
              </mc:Choice>
              <mc:Fallback>
                <p:oleObj name="方程式" r:id="rId2" imgW="3530600" imgH="228600" progId="Equation.3">
                  <p:embed/>
                  <p:pic>
                    <p:nvPicPr>
                      <p:cNvPr id="12294" name="Object 8">
                        <a:extLst>
                          <a:ext uri="{FF2B5EF4-FFF2-40B4-BE49-F238E27FC236}">
                            <a16:creationId xmlns:a16="http://schemas.microsoft.com/office/drawing/2014/main" id="{BF7609A0-7A9A-4172-871D-85A64A4B8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325" y="2196096"/>
                        <a:ext cx="76454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9">
            <a:extLst>
              <a:ext uri="{FF2B5EF4-FFF2-40B4-BE49-F238E27FC236}">
                <a16:creationId xmlns:a16="http://schemas.microsoft.com/office/drawing/2014/main" id="{BA77ED0C-95C5-476A-A725-7F571F040B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007655"/>
              </p:ext>
            </p:extLst>
          </p:nvPr>
        </p:nvGraphicFramePr>
        <p:xfrm>
          <a:off x="1919289" y="2680284"/>
          <a:ext cx="85312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4749800" imgH="457200" progId="Equation.3">
                  <p:embed/>
                </p:oleObj>
              </mc:Choice>
              <mc:Fallback>
                <p:oleObj name="方程式" r:id="rId4" imgW="4749800" imgH="457200" progId="Equation.3">
                  <p:embed/>
                  <p:pic>
                    <p:nvPicPr>
                      <p:cNvPr id="12295" name="Object 9">
                        <a:extLst>
                          <a:ext uri="{FF2B5EF4-FFF2-40B4-BE49-F238E27FC236}">
                            <a16:creationId xmlns:a16="http://schemas.microsoft.com/office/drawing/2014/main" id="{BA77ED0C-95C5-476A-A725-7F571F040B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2680284"/>
                        <a:ext cx="85312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10">
            <a:extLst>
              <a:ext uri="{FF2B5EF4-FFF2-40B4-BE49-F238E27FC236}">
                <a16:creationId xmlns:a16="http://schemas.microsoft.com/office/drawing/2014/main" id="{A994A838-6AF3-4996-813C-E6935E65A2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336678"/>
              </p:ext>
            </p:extLst>
          </p:nvPr>
        </p:nvGraphicFramePr>
        <p:xfrm>
          <a:off x="2395363" y="4678090"/>
          <a:ext cx="3268662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422360" imgH="660240" progId="Equation.3">
                  <p:embed/>
                </p:oleObj>
              </mc:Choice>
              <mc:Fallback>
                <p:oleObj name="方程式" r:id="rId6" imgW="1422360" imgH="660240" progId="Equation.3">
                  <p:embed/>
                  <p:pic>
                    <p:nvPicPr>
                      <p:cNvPr id="12296" name="Object 10">
                        <a:extLst>
                          <a:ext uri="{FF2B5EF4-FFF2-40B4-BE49-F238E27FC236}">
                            <a16:creationId xmlns:a16="http://schemas.microsoft.com/office/drawing/2014/main" id="{A994A838-6AF3-4996-813C-E6935E65A2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363" y="4678090"/>
                        <a:ext cx="3268662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4AF75B25-854E-487E-A3DF-03850AD500AE}"/>
              </a:ext>
            </a:extLst>
          </p:cNvPr>
          <p:cNvSpPr txBox="1"/>
          <p:nvPr/>
        </p:nvSpPr>
        <p:spPr>
          <a:xfrm>
            <a:off x="6000226" y="4888467"/>
            <a:ext cx="3048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OK: 1 anonymous function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606D7EB-D813-4236-A106-FFDE346AC2F7}"/>
              </a:ext>
            </a:extLst>
          </p:cNvPr>
          <p:cNvSpPr txBox="1"/>
          <p:nvPr/>
        </p:nvSpPr>
        <p:spPr>
          <a:xfrm>
            <a:off x="6000226" y="5557521"/>
            <a:ext cx="3048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not OK: </a:t>
            </a:r>
            <a:r>
              <a:rPr lang="zh-TW" altLang="en-US" i="1" dirty="0"/>
              <a:t>n</a:t>
            </a:r>
            <a:r>
              <a:rPr lang="zh-TW" altLang="en-US" dirty="0"/>
              <a:t> hidden constants =&gt; no clean interpretation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1B342F3D-46CA-4F92-BAB9-1478A7FE7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Asymptotic notation in equations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0236FF13-B57E-4580-B661-08BB868C53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b="1" dirty="0">
                <a:solidFill>
                  <a:srgbClr val="CC0000"/>
                </a:solidFill>
              </a:rPr>
              <a:t>When on the left-hand side:</a:t>
            </a:r>
            <a:r>
              <a:rPr lang="en-US" altLang="zh-TW" sz="2400" b="1" i="1" dirty="0"/>
              <a:t> 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    No matter how the anonymous functions are chosen on the left-hand side, there is a way to choose the anonymous functions on the right-hand side to make the equation valid.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graphicFrame>
        <p:nvGraphicFramePr>
          <p:cNvPr id="13318" name="Object 5">
            <a:extLst>
              <a:ext uri="{FF2B5EF4-FFF2-40B4-BE49-F238E27FC236}">
                <a16:creationId xmlns:a16="http://schemas.microsoft.com/office/drawing/2014/main" id="{B80C29EF-21A6-4B5B-A93C-BA1C24370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282485"/>
              </p:ext>
            </p:extLst>
          </p:nvPr>
        </p:nvGraphicFramePr>
        <p:xfrm>
          <a:off x="2063750" y="3154363"/>
          <a:ext cx="8589963" cy="304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809880" imgH="1422360" progId="Equation.3">
                  <p:embed/>
                </p:oleObj>
              </mc:Choice>
              <mc:Fallback>
                <p:oleObj name="方程式" r:id="rId2" imgW="3809880" imgH="1422360" progId="Equation.3">
                  <p:embed/>
                  <p:pic>
                    <p:nvPicPr>
                      <p:cNvPr id="13318" name="Object 5">
                        <a:extLst>
                          <a:ext uri="{FF2B5EF4-FFF2-40B4-BE49-F238E27FC236}">
                            <a16:creationId xmlns:a16="http://schemas.microsoft.com/office/drawing/2014/main" id="{B80C29EF-21A6-4B5B-A93C-BA1C243705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154363"/>
                        <a:ext cx="8589963" cy="304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成功大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成功大學" id="{05D4D663-4E5B-4BB2-B7C7-2CB5BA656208}" vid="{80899A51-7B67-445F-AE80-8C3F436F41A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成功大學</Template>
  <TotalTime>307</TotalTime>
  <Words>592</Words>
  <Application>Microsoft Office PowerPoint</Application>
  <PresentationFormat>寬螢幕</PresentationFormat>
  <Paragraphs>165</Paragraphs>
  <Slides>25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微軟正黑體</vt:lpstr>
      <vt:lpstr>Arial</vt:lpstr>
      <vt:lpstr>Cambria Math</vt:lpstr>
      <vt:lpstr>成功大學</vt:lpstr>
      <vt:lpstr>Visio</vt:lpstr>
      <vt:lpstr>方程式</vt:lpstr>
      <vt:lpstr>Chapter 3  Growth of Functions</vt:lpstr>
      <vt:lpstr>Asymptotic notation</vt:lpstr>
      <vt:lpstr>Asymptotic notation</vt:lpstr>
      <vt:lpstr>Asymptotic notation</vt:lpstr>
      <vt:lpstr>PowerPoint 簡報</vt:lpstr>
      <vt:lpstr>Asymptotic notation</vt:lpstr>
      <vt:lpstr>Asymptotic notation</vt:lpstr>
      <vt:lpstr>Asymptotic notation in equations</vt:lpstr>
      <vt:lpstr>Asymptotic notation in equations</vt:lpstr>
      <vt:lpstr>Asymptotic notation in equations</vt:lpstr>
      <vt:lpstr>Asymptotic notation in equations</vt:lpstr>
      <vt:lpstr>Asymptotic notation in equations</vt:lpstr>
      <vt:lpstr>Comparisons of functions</vt:lpstr>
      <vt:lpstr>Comparisons of functions</vt:lpstr>
      <vt:lpstr>PowerPoint 簡報</vt:lpstr>
      <vt:lpstr>Standard notations and common functions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10</cp:revision>
  <dcterms:created xsi:type="dcterms:W3CDTF">2021-02-27T12:01:13Z</dcterms:created>
  <dcterms:modified xsi:type="dcterms:W3CDTF">2021-03-02T00:33:52Z</dcterms:modified>
</cp:coreProperties>
</file>