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358" r:id="rId3"/>
    <p:sldId id="359" r:id="rId4"/>
    <p:sldId id="357" r:id="rId5"/>
    <p:sldId id="356" r:id="rId6"/>
    <p:sldId id="363" r:id="rId7"/>
    <p:sldId id="391" r:id="rId8"/>
    <p:sldId id="397" r:id="rId9"/>
    <p:sldId id="364" r:id="rId10"/>
    <p:sldId id="365" r:id="rId11"/>
    <p:sldId id="360" r:id="rId12"/>
    <p:sldId id="361" r:id="rId13"/>
    <p:sldId id="355" r:id="rId14"/>
    <p:sldId id="323" r:id="rId15"/>
    <p:sldId id="368" r:id="rId16"/>
    <p:sldId id="369" r:id="rId17"/>
    <p:sldId id="371" r:id="rId18"/>
    <p:sldId id="370" r:id="rId19"/>
    <p:sldId id="366" r:id="rId20"/>
    <p:sldId id="367" r:id="rId21"/>
    <p:sldId id="372" r:id="rId22"/>
    <p:sldId id="373" r:id="rId23"/>
    <p:sldId id="374" r:id="rId24"/>
    <p:sldId id="375" r:id="rId25"/>
    <p:sldId id="377" r:id="rId26"/>
    <p:sldId id="378" r:id="rId27"/>
    <p:sldId id="376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387" r:id="rId36"/>
    <p:sldId id="388" r:id="rId37"/>
    <p:sldId id="389" r:id="rId38"/>
    <p:sldId id="382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4" r:id="rId57"/>
    <p:sldId id="345" r:id="rId58"/>
    <p:sldId id="346" r:id="rId59"/>
    <p:sldId id="347" r:id="rId60"/>
    <p:sldId id="392" r:id="rId61"/>
    <p:sldId id="393" r:id="rId62"/>
    <p:sldId id="351" r:id="rId63"/>
    <p:sldId id="394" r:id="rId64"/>
    <p:sldId id="395" r:id="rId65"/>
    <p:sldId id="396" r:id="rId66"/>
    <p:sldId id="352" r:id="rId67"/>
    <p:sldId id="353" r:id="rId68"/>
    <p:sldId id="354" r:id="rId6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942EF-8FAD-4229-BC6C-8DF515EC7FE8}" type="datetimeFigureOut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A030A-AF21-49C2-A239-76E3CFE32B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128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87488" y="1988841"/>
            <a:ext cx="9264352" cy="1758057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43606" y="4149080"/>
            <a:ext cx="7392821" cy="720080"/>
          </a:xfrm>
        </p:spPr>
        <p:txBody>
          <a:bodyPr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83980-6570-47E8-85F8-5F9419349A22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4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CF69-D885-44A0-A98B-1BA04DA1BE99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77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4AF8-6F0E-442A-ABB7-141BF839637D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90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191600" y="274650"/>
            <a:ext cx="8616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191600" y="1831450"/>
            <a:ext cx="8616800" cy="473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9808488" y="6755100"/>
            <a:ext cx="1191600" cy="102900"/>
          </a:xfrm>
          <a:prstGeom prst="rect">
            <a:avLst/>
          </a:prstGeom>
          <a:solidFill>
            <a:srgbClr val="FF97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5"/>
          <p:cNvSpPr/>
          <p:nvPr/>
        </p:nvSpPr>
        <p:spPr>
          <a:xfrm>
            <a:off x="11000416" y="6755100"/>
            <a:ext cx="1191600" cy="102900"/>
          </a:xfrm>
          <a:prstGeom prst="rect">
            <a:avLst/>
          </a:prstGeom>
          <a:solidFill>
            <a:srgbClr val="F202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" name="Google Shape;36;p5"/>
          <p:cNvSpPr/>
          <p:nvPr/>
        </p:nvSpPr>
        <p:spPr>
          <a:xfrm>
            <a:off x="0" y="6755100"/>
            <a:ext cx="1191600" cy="102900"/>
          </a:xfrm>
          <a:prstGeom prst="rect">
            <a:avLst/>
          </a:prstGeom>
          <a:solidFill>
            <a:srgbClr val="7ECE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7" name="Google Shape;37;p5"/>
          <p:cNvSpPr/>
          <p:nvPr/>
        </p:nvSpPr>
        <p:spPr>
          <a:xfrm>
            <a:off x="1191613" y="6755100"/>
            <a:ext cx="8616800" cy="102900"/>
          </a:xfrm>
          <a:prstGeom prst="rect">
            <a:avLst/>
          </a:prstGeom>
          <a:solidFill>
            <a:srgbClr val="2185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11307433" y="6364177"/>
            <a:ext cx="731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1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539E7-986C-4A26-B342-5B872B3D6FDB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309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E199B-1AB2-4751-BABA-8D2E440B3693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5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949B7-8E3E-4FC0-88F6-7A8B9A7C12B7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3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4FB0-57EF-44FD-A7A0-27A48CAE1F7A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816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2236-6550-4FE5-9B90-84A32B842E3F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35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19741-1CB1-4C64-B703-5645C93AE33A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36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E1324-5182-4231-9160-A78F13B9D5DE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65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31258-936F-44D7-B0F7-EFDDED2312FC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52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6137920"/>
            <a:ext cx="12192000" cy="720080"/>
          </a:xfrm>
          <a:prstGeom prst="rect">
            <a:avLst/>
          </a:prstGeom>
          <a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artisticTexturizer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800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936427" y="6471269"/>
            <a:ext cx="1344149" cy="2931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  <a:latin typeface="+mn-lt"/>
                <a:ea typeface="微軟正黑體" panose="020B0604030504040204" pitchFamily="34" charset="-120"/>
              </a:defRPr>
            </a:lvl1pPr>
          </a:lstStyle>
          <a:p>
            <a:fld id="{1C9F2220-4FB6-4448-A17D-E85BCE651F33}" type="datetime1">
              <a:rPr lang="zh-TW" altLang="en-US" smtClean="0"/>
              <a:t>2021/3/9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418068" y="6489341"/>
            <a:ext cx="768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18C0CA41-CFB3-417D-9936-A82FEFB2D8D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209458" y="6165304"/>
            <a:ext cx="651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/>
              <a:t>National Cheng Kung University</a:t>
            </a:r>
            <a:endParaRPr lang="zh-TW" altLang="en-US" sz="180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6137920"/>
            <a:ext cx="960107" cy="72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6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24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8DD14-B9B2-4DDC-904D-B351EB73B5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4: Recurrences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81DAC01-43D3-428C-B7B9-83B20EBB3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TW" dirty="0"/>
              <a:t>Chi-Yeh Chen</a:t>
            </a:r>
          </a:p>
          <a:p>
            <a:r>
              <a:rPr lang="zh-TW" altLang="en-US" dirty="0"/>
              <a:t>陳奇業</a:t>
            </a:r>
          </a:p>
          <a:p>
            <a:r>
              <a:rPr lang="zh-TW" altLang="en-US" dirty="0"/>
              <a:t>成功大學資訊工程學系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88286B-E8CB-4038-9A51-2D73ADC8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6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3A94B9-3373-4EAC-AC51-18E344810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0                  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lglg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Using the master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. Since </a:t>
                </a:r>
                <a:r>
                  <a:rPr lang="zh-TW" altLang="en-US" dirty="0"/>
                  <a:t>𝑓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𝑚</a:t>
                </a:r>
                <a:r>
                  <a:rPr lang="en-US" altLang="zh-TW" dirty="0"/>
                  <a:t>)=</a:t>
                </a:r>
                <a14:m>
                  <m:oMath xmlns:m="http://schemas.openxmlformats.org/officeDocument/2006/math">
                    <m:r>
                      <a:rPr lang="el-GR" altLang="zh-TW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l-GR" altLang="zh-TW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l-GR" altLang="zh-TW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/>
                  <a:t>, case 2 applies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457200" lvl="1" indent="0">
                  <a:buNone/>
                </a:pPr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3A94B9-3373-4EAC-AC51-18E344810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  <a:blipFill>
                <a:blip r:embed="rId2"/>
                <a:stretch>
                  <a:fillRect l="-1278" t="-1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8BD7F4-35F4-4A54-A57E-3A6879E6F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48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3CB8B8-1232-4ADA-A31F-8326105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2E1C93-012A-4592-9C3F-B282486F7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This chapter offers three methods for solving recurrences: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Substitution method</a:t>
                </a:r>
                <a:r>
                  <a:rPr lang="en-US" altLang="zh-TW" dirty="0"/>
                  <a:t>: We guess a bound and then use mathematical induction to prove our guess correct.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Recursion-tree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method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converts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recurrence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tree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whose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nodes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represent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incurred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at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various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levels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of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recursion.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techniques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for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bounding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summations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solve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the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recurrence.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Master method</a:t>
                </a:r>
                <a:r>
                  <a:rPr lang="en-US" altLang="zh-TW" dirty="0"/>
                  <a:t>: It provides bounds for recurrences of the form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is a given function.</a:t>
                </a:r>
                <a:br>
                  <a:rPr lang="en-US" altLang="zh-TW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F2E1C93-012A-4592-9C3F-B282486F7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9A52E04-4716-4D05-8662-2B88129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061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A65EFC-62C2-43D9-8856-0FD6413A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10B490-5FAB-46DE-8A8C-B850FECBF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We shall see recurrences that are not equalities but rather inequalities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 We will couch its solution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TW" dirty="0"/>
                  <a:t>-notation rather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TW" dirty="0"/>
                  <a:t>-notation.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 We will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TW" dirty="0"/>
                  <a:t>-notation in its solution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D10B490-5FAB-46DE-8A8C-B850FECBF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41DF52-FE5A-429E-8208-E5FDE0CC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84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1EC7323B-8F3B-4D7A-B06C-9D7765B8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6B027E09-CAD3-43AA-86A3-03BBE5747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Many technical issues:</a:t>
                </a:r>
              </a:p>
              <a:p>
                <a:pPr lvl="1"/>
                <a:r>
                  <a:rPr lang="en-US" altLang="zh-TW" dirty="0"/>
                  <a:t>Floors and ceilings</a:t>
                </a:r>
                <a:br>
                  <a:rPr lang="en-US" altLang="zh-TW" dirty="0"/>
                </a:br>
                <a:r>
                  <a:rPr lang="en-US" altLang="zh-TW" dirty="0"/>
                  <a:t>[Floors and ceilings can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easily be removed </a:t>
                </a:r>
                <a:r>
                  <a:rPr lang="en-US" altLang="zh-TW" dirty="0"/>
                  <a:t>and don’t affect the solution to the recurrence.]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Exact</a:t>
                </a:r>
                <a:r>
                  <a:rPr lang="en-US" altLang="zh-TW" dirty="0"/>
                  <a:t> vs.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asymptotic</a:t>
                </a:r>
                <a:r>
                  <a:rPr lang="en-US" altLang="zh-TW" dirty="0"/>
                  <a:t> functions</a:t>
                </a:r>
              </a:p>
              <a:p>
                <a:pPr lvl="1"/>
                <a:r>
                  <a:rPr lang="en-US" altLang="zh-TW" dirty="0"/>
                  <a:t>Boundary condition (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ignore</a:t>
                </a:r>
                <a:r>
                  <a:rPr lang="en-US" altLang="zh-TW" dirty="0"/>
                  <a:t>)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6B027E09-CAD3-43AA-86A3-03BBE5747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1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4E835B-0EDA-429D-911F-C5A91E0F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685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6369D578-7D28-4716-8713-150D9668B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1002"/>
                <a:ext cx="10972800" cy="587028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3200" dirty="0"/>
                  <a:t>In algorithm analysis, we usually </a:t>
                </a:r>
                <a:r>
                  <a:rPr lang="en-US" altLang="zh-TW" sz="3200" b="1" dirty="0"/>
                  <a:t>express both the recurrence and its solution using asymptotic notation</a:t>
                </a:r>
                <a:r>
                  <a:rPr lang="en-US" altLang="zh-TW" sz="3200" dirty="0"/>
                  <a:t>.</a:t>
                </a:r>
              </a:p>
              <a:p>
                <a:pPr marL="533400" indent="-533400">
                  <a:lnSpc>
                    <a:spcPct val="80000"/>
                  </a:lnSpc>
                </a:pPr>
                <a:endParaRPr lang="en-US" altLang="zh-TW" sz="3200" dirty="0"/>
              </a:p>
              <a:p>
                <a:pPr marL="533400" indent="-533400">
                  <a:lnSpc>
                    <a:spcPct val="80000"/>
                  </a:lnSpc>
                </a:pPr>
                <a:r>
                  <a:rPr lang="en-US" altLang="zh-TW" sz="3200" dirty="0"/>
                  <a:t>E.g.</a:t>
                </a:r>
                <a:r>
                  <a:rPr lang="en-US" altLang="zh-TW" sz="32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3200" i="1" dirty="0"/>
                  <a:t>,</a:t>
                </a:r>
                <a:r>
                  <a:rPr lang="en-US" altLang="zh-TW" sz="3200" dirty="0"/>
                  <a:t> with solution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3200" i="1" dirty="0"/>
              </a:p>
              <a:p>
                <a:pPr marL="533400" indent="-533400">
                  <a:lnSpc>
                    <a:spcPct val="80000"/>
                  </a:lnSpc>
                </a:pPr>
                <a:endParaRPr lang="en-US" altLang="zh-TW" dirty="0"/>
              </a:p>
              <a:p>
                <a:pPr marL="533400" indent="-533400">
                  <a:lnSpc>
                    <a:spcPct val="80000"/>
                  </a:lnSpc>
                </a:pPr>
                <a:r>
                  <a:rPr lang="en-US" altLang="zh-TW" dirty="0"/>
                  <a:t>The boundary conditions are usually expressed as “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sufficiently small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.”</a:t>
                </a:r>
              </a:p>
              <a:p>
                <a:pPr marL="533400" indent="-533400">
                  <a:lnSpc>
                    <a:spcPct val="80000"/>
                  </a:lnSpc>
                </a:pPr>
                <a:endParaRPr lang="en-US" altLang="zh-TW" dirty="0"/>
              </a:p>
              <a:p>
                <a:pPr marL="533400" indent="-533400">
                  <a:lnSpc>
                    <a:spcPct val="80000"/>
                  </a:lnSpc>
                </a:pPr>
                <a:r>
                  <a:rPr lang="en-US" altLang="zh-TW" dirty="0"/>
                  <a:t>When we desire an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</a:t>
                </a:r>
                <a:r>
                  <a:rPr lang="en-US" altLang="zh-TW" dirty="0"/>
                  <a:t>, rather than an asymptotic, solution, we need to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deal with boundary conditions</a:t>
                </a:r>
                <a:r>
                  <a:rPr lang="en-US" altLang="zh-TW" dirty="0"/>
                  <a:t>.</a:t>
                </a:r>
              </a:p>
              <a:p>
                <a:pPr marL="533400" indent="-533400">
                  <a:lnSpc>
                    <a:spcPct val="80000"/>
                  </a:lnSpc>
                </a:pPr>
                <a:endParaRPr lang="en-US" altLang="zh-TW" sz="3200" dirty="0"/>
              </a:p>
              <a:p>
                <a:pPr marL="533400" indent="-533400">
                  <a:lnSpc>
                    <a:spcPct val="80000"/>
                  </a:lnSpc>
                </a:pPr>
                <a:r>
                  <a:rPr lang="en-US" altLang="zh-TW" sz="3200" dirty="0"/>
                  <a:t>In practice, we just use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asymptotic</a:t>
                </a:r>
                <a:r>
                  <a:rPr lang="en-US" altLang="zh-TW" sz="3200" dirty="0"/>
                  <a:t> most of the time, and we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ignore boundary conditions</a:t>
                </a:r>
                <a:r>
                  <a:rPr lang="en-US" altLang="zh-TW" sz="3200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>
                <a:extLst>
                  <a:ext uri="{FF2B5EF4-FFF2-40B4-BE49-F238E27FC236}">
                    <a16:creationId xmlns:a16="http://schemas.microsoft.com/office/drawing/2014/main" id="{6369D578-7D28-4716-8713-150D9668B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1002"/>
                <a:ext cx="10972800" cy="5870287"/>
              </a:xfrm>
              <a:blipFill>
                <a:blip r:embed="rId2"/>
                <a:stretch>
                  <a:fillRect l="-1389" t="-37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5F12380-D4C5-49E0-A20B-A9CBBBD4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22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94CD4F-4218-455A-950B-7BDA45DB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maximum-subarray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EB33F5-7837-4A44-8A8D-D7BA9A36C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You are allowed to buy one unit of stock only one time and the  sell it at a later date.</a:t>
            </a:r>
            <a:endParaRPr lang="zh-TW" altLang="en-US" dirty="0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00C5B316-A5DE-4DD1-8C17-08A361D0AD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778494"/>
              </p:ext>
            </p:extLst>
          </p:nvPr>
        </p:nvGraphicFramePr>
        <p:xfrm>
          <a:off x="1912486" y="2642328"/>
          <a:ext cx="8128000" cy="349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22715213" imgH="9768724" progId="Acrobat.Document.11">
                  <p:embed/>
                </p:oleObj>
              </mc:Choice>
              <mc:Fallback>
                <p:oleObj name="Acrobat Document" r:id="rId2" imgW="22715213" imgH="9768724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2486" y="2642328"/>
                        <a:ext cx="8128000" cy="3497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9F0A390-70AF-4905-87A3-132B152AFAF6}"/>
              </a:ext>
            </a:extLst>
          </p:cNvPr>
          <p:cNvSpPr txBox="1"/>
          <p:nvPr/>
        </p:nvSpPr>
        <p:spPr>
          <a:xfrm>
            <a:off x="4075379" y="482157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 at the lowest possible 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CDC1CB4-DFD9-4D4B-B9FF-321B2E4C3B3B}"/>
              </a:ext>
            </a:extLst>
          </p:cNvPr>
          <p:cNvCxnSpPr/>
          <p:nvPr/>
        </p:nvCxnSpPr>
        <p:spPr>
          <a:xfrm flipH="1" flipV="1">
            <a:off x="5687736" y="4496499"/>
            <a:ext cx="92279" cy="318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FB89842-99C2-4D7A-8472-2AE976BB3752}"/>
              </a:ext>
            </a:extLst>
          </p:cNvPr>
          <p:cNvSpPr txBox="1"/>
          <p:nvPr/>
        </p:nvSpPr>
        <p:spPr>
          <a:xfrm>
            <a:off x="6279567" y="362607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 at the highest possible price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E9B5985-C587-404E-8188-9F6466374196}"/>
              </a:ext>
            </a:extLst>
          </p:cNvPr>
          <p:cNvCxnSpPr/>
          <p:nvPr/>
        </p:nvCxnSpPr>
        <p:spPr>
          <a:xfrm flipH="1" flipV="1">
            <a:off x="7565366" y="3183147"/>
            <a:ext cx="448574" cy="413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F027EC6-6A2A-4AC1-96DA-9063F549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280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2BAC2-668B-4FBC-95F9-1977C657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maximum-subarray problem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8D28CC-0AF8-47DE-BAAD-CA1EF62FD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brute-force solution</a:t>
                </a:r>
              </a:p>
              <a:p>
                <a:pPr lvl="1"/>
                <a:r>
                  <a:rPr lang="en-US" altLang="zh-TW" dirty="0"/>
                  <a:t>Just try every possible pair of buy and sell dates in which the buy date precedes the sell date.</a:t>
                </a:r>
              </a:p>
              <a:p>
                <a:pPr lvl="1"/>
                <a:r>
                  <a:rPr lang="en-US" altLang="zh-TW" dirty="0"/>
                  <a:t>A period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day has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such pairs of dates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8D28CC-0AF8-47DE-BAAD-CA1EF62FD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229828-768C-47C8-ACA2-416D372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41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F2BAC2-668B-4FBC-95F9-1977C657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maximum-subarray problem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8D28CC-0AF8-47DE-BAAD-CA1EF62FDF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transformation</a:t>
                </a:r>
              </a:p>
              <a:p>
                <a:pPr lvl="1"/>
                <a:r>
                  <a:rPr lang="en-US" altLang="zh-TW" dirty="0"/>
                  <a:t>We want to find the nonempty, contiguous subarray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 whose values have the largest sum.</a:t>
                </a:r>
              </a:p>
              <a:p>
                <a:pPr lvl="1"/>
                <a:r>
                  <a:rPr lang="en-US" altLang="zh-TW" dirty="0"/>
                  <a:t>We call this contiguous subarray the </a:t>
                </a:r>
                <a:r>
                  <a:rPr lang="en-US" altLang="zh-TW" b="1" dirty="0"/>
                  <a:t>maximum subarray</a:t>
                </a:r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We stall need to check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subarrays for a period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days.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18D28CC-0AF8-47DE-BAAD-CA1EF62FDF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6A727B20-CEEB-4417-AF19-D724CAD72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060775"/>
              </p:ext>
            </p:extLst>
          </p:nvPr>
        </p:nvGraphicFramePr>
        <p:xfrm>
          <a:off x="2449382" y="4907356"/>
          <a:ext cx="81280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17815390" imgH="2606040" progId="Acrobat.Document.11">
                  <p:embed/>
                </p:oleObj>
              </mc:Choice>
              <mc:Fallback>
                <p:oleObj name="Acrobat Document" r:id="rId3" imgW="17815390" imgH="2606040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9382" y="4907356"/>
                        <a:ext cx="8128000" cy="1192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4E6E6CD-D8D9-49F9-8E8F-7229EF784CFF}"/>
              </a:ext>
            </a:extLst>
          </p:cNvPr>
          <p:cNvSpPr txBox="1"/>
          <p:nvPr/>
        </p:nvSpPr>
        <p:spPr>
          <a:xfrm>
            <a:off x="5654180" y="43942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buy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E02FD4C-4E2A-4C0B-A508-DA4B34EA1114}"/>
              </a:ext>
            </a:extLst>
          </p:cNvPr>
          <p:cNvSpPr txBox="1"/>
          <p:nvPr/>
        </p:nvSpPr>
        <p:spPr>
          <a:xfrm>
            <a:off x="7593435" y="439420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6255C5B-6B97-461C-8B8C-BCFAC990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147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153D4-B5EB-49D3-8E63-5B5CD7A1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maximum-subarray problem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A87D55-0A30-4DB8-98D3-77DE219DC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solution using divide-and-conquer</a:t>
                </a:r>
              </a:p>
              <a:p>
                <a:pPr lvl="1"/>
                <a:r>
                  <a:rPr lang="en-US" altLang="zh-TW" dirty="0"/>
                  <a:t>Suppose we want to find a maximum subarray of the subarray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We find the midpoint, say mid, of the subarray, and consider the subarrays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𝑙𝑜𝑤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𝑚𝑖𝑑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A87D55-0A30-4DB8-98D3-77DE219DC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BAF93E56-AC33-4008-8D3B-8E562429CC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84040"/>
              </p:ext>
            </p:extLst>
          </p:nvPr>
        </p:nvGraphicFramePr>
        <p:xfrm>
          <a:off x="2032000" y="4286570"/>
          <a:ext cx="81280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5747830" imgH="4907187" progId="Acrobat.Document.11">
                  <p:embed/>
                </p:oleObj>
              </mc:Choice>
              <mc:Fallback>
                <p:oleObj name="Acrobat Document" r:id="rId3" imgW="25747830" imgH="4907187" progId="Acrobat.Document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0" y="4286570"/>
                        <a:ext cx="8128000" cy="1550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9706CE-0827-4F22-A9DF-2EC9B122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4996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66C0BD9E-AC29-4E0E-9FEA-959FA9B8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2" y="0"/>
            <a:ext cx="10928495" cy="6858000"/>
          </a:xfrm>
          <a:prstGeom prst="rect">
            <a:avLst/>
          </a:prstGeom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347537DD-19B3-46BC-9737-E9E8FF51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101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E6A45-D1EA-41E3-9C70-7ED415D8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143AB6-3418-4973-BCC0-59026F327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Recall that in divide-and-conquer, we solve a problem recursively, applying three steps at each level of the recursion: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Divide</a:t>
            </a:r>
            <a:r>
              <a:rPr lang="en-US" altLang="zh-TW" dirty="0"/>
              <a:t> the problem into a number of subproblems that are smaller instances of same problem.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Conquer</a:t>
            </a:r>
            <a:r>
              <a:rPr lang="en-US" altLang="zh-TW" dirty="0"/>
              <a:t> the subproblems by solving them recursively. If the subproblem sizes are small enough, however, just solve the subproblems in a straightforward manner.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Combine</a:t>
            </a:r>
            <a:r>
              <a:rPr lang="en-US" altLang="zh-TW" dirty="0"/>
              <a:t> the solutions to the subproblems into the solution for the original problem.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AC24600-5850-4A10-9368-EA767D60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78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8E55CC-15B2-46D9-AD09-15279171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20B0AD8-8658-4170-BA18-57B635007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2" y="0"/>
            <a:ext cx="10440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1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6153D4-B5EB-49D3-8E63-5B5CD7A1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maximum-subarray problem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A87D55-0A30-4DB8-98D3-77DE219DC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Analyzing the divide-and conquer algorithm</a:t>
                </a:r>
              </a:p>
              <a:p>
                <a:pPr lvl="1"/>
                <a:r>
                  <a:rPr lang="en-US" altLang="zh-TW" dirty="0"/>
                  <a:t>We denote by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the running time of FIND-MAXIMUM-SUBARRAY on a sub array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elements.</a:t>
                </a:r>
              </a:p>
              <a:p>
                <a:pPr lvl="1"/>
                <a:r>
                  <a:rPr lang="en-US" altLang="zh-TW" dirty="0"/>
                  <a:t>The base case, when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: line 2 takes constant time, and so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 line 5 and 6: is on a sub array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dirty="0"/>
                  <a:t> elements, and so we spend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dirty="0"/>
                  <a:t> time solving each of them.</a:t>
                </a:r>
              </a:p>
              <a:p>
                <a:pPr lvl="1"/>
                <a:r>
                  <a:rPr lang="en-US" altLang="zh-TW" dirty="0"/>
                  <a:t>FIND-MAX-CROSSING-SUBARRAY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7A87D55-0A30-4DB8-98D3-77DE219DC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1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3FD7F4-75DE-4A77-951E-8E5E7A357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799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1F4E6C-8395-4E87-B527-B88D20B0B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maximum-subarray problem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504465-2409-4B8A-B0FB-2A74F23E9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Analyzing the divide-and conquer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504465-2409-4B8A-B0FB-2A74F23E9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20F826-C4A2-4059-80BD-B8F5C2A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4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637D6-045E-44EB-AF11-A235F8E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E810A4-F32C-4248-A302-0D5A502F4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are square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matrices, then in the product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, we define the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/>
                  <a:t>,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, by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0E810A4-F32C-4248-A302-0D5A502F4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C9E861B-EA76-4CC2-9090-49EA460F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546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7E459A-1D9A-449F-B2A6-75847651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Matrix Multiplication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5" name="內容版面配置區 14">
            <a:extLst>
              <a:ext uri="{FF2B5EF4-FFF2-40B4-BE49-F238E27FC236}">
                <a16:creationId xmlns:a16="http://schemas.microsoft.com/office/drawing/2014/main" id="{E74A25CF-0AB2-4D66-B8B4-2F607CEC9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799732"/>
            <a:ext cx="10972800" cy="4022124"/>
          </a:xfrm>
        </p:spPr>
      </p:pic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0CDE6731-F9BF-4509-809B-924D4467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60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59C859-0610-4E5F-A917-9FB8B2CF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r>
              <a:rPr lang="zh-TW" altLang="en-US" dirty="0"/>
              <a:t> </a:t>
            </a:r>
            <a:r>
              <a:rPr lang="en-US" altLang="zh-TW" dirty="0"/>
              <a:t>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58082D-8A23-444B-9115-F0F9942AB7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Suppose that we partition each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,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four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/2×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matrices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 that we rewrite the equation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TW" dirty="0"/>
                  <a:t> as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58082D-8A23-444B-9115-F0F9942AB7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D4D169-FE48-429A-8A06-E3EE2588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8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D701C-581A-4933-8B48-EE4A6A38F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r>
              <a:rPr lang="zh-TW" altLang="en-US" dirty="0"/>
              <a:t> </a:t>
            </a:r>
            <a:r>
              <a:rPr lang="en-US" altLang="zh-TW" dirty="0"/>
              <a:t>Algorithm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2D1ABD-2B50-4BE0-A121-5D428C0E2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E2D1ABD-2B50-4BE0-A121-5D428C0E2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FAA3DB-B0E7-4305-9728-4E3EDBF4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65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57CFFE0-CFA1-497A-958D-5C664630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16" y="0"/>
            <a:ext cx="11084767" cy="68580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F0D59C-3DC8-447C-8D41-9F249BADD67F}"/>
              </a:ext>
            </a:extLst>
          </p:cNvPr>
          <p:cNvSpPr/>
          <p:nvPr/>
        </p:nvSpPr>
        <p:spPr>
          <a:xfrm>
            <a:off x="2525087" y="3028426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19775A-7070-47AD-B399-D7B934D118BF}"/>
              </a:ext>
            </a:extLst>
          </p:cNvPr>
          <p:cNvSpPr/>
          <p:nvPr/>
        </p:nvSpPr>
        <p:spPr>
          <a:xfrm>
            <a:off x="2140591" y="3429000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2400D2-2A03-4A80-8807-A7FE3F5DEC20}"/>
              </a:ext>
            </a:extLst>
          </p:cNvPr>
          <p:cNvSpPr/>
          <p:nvPr/>
        </p:nvSpPr>
        <p:spPr>
          <a:xfrm>
            <a:off x="2560070" y="3829574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60581D-AEE2-482B-A449-5101C6D0DB98}"/>
              </a:ext>
            </a:extLst>
          </p:cNvPr>
          <p:cNvSpPr/>
          <p:nvPr/>
        </p:nvSpPr>
        <p:spPr>
          <a:xfrm>
            <a:off x="2121016" y="4230148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901CF9-82B2-4FA0-B627-EDA18F55F945}"/>
              </a:ext>
            </a:extLst>
          </p:cNvPr>
          <p:cNvSpPr/>
          <p:nvPr/>
        </p:nvSpPr>
        <p:spPr>
          <a:xfrm>
            <a:off x="2560070" y="4630722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39E7E0-D269-4DF0-98CC-893F5E7A8951}"/>
              </a:ext>
            </a:extLst>
          </p:cNvPr>
          <p:cNvSpPr/>
          <p:nvPr/>
        </p:nvSpPr>
        <p:spPr>
          <a:xfrm>
            <a:off x="2104238" y="5072192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2E25D6-FDED-4A54-84A5-41DE63D43B8A}"/>
              </a:ext>
            </a:extLst>
          </p:cNvPr>
          <p:cNvSpPr/>
          <p:nvPr/>
        </p:nvSpPr>
        <p:spPr>
          <a:xfrm>
            <a:off x="2560070" y="5472766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2F35C9-D316-4D07-88FB-EB7B6692FA8D}"/>
              </a:ext>
            </a:extLst>
          </p:cNvPr>
          <p:cNvSpPr/>
          <p:nvPr/>
        </p:nvSpPr>
        <p:spPr>
          <a:xfrm>
            <a:off x="2140591" y="5873340"/>
            <a:ext cx="8321878" cy="40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96C5B86-ED26-4320-A973-FF36FCEE9719}"/>
                  </a:ext>
                </a:extLst>
              </p:cNvPr>
              <p:cNvSpPr txBox="1"/>
              <p:nvPr/>
            </p:nvSpPr>
            <p:spPr>
              <a:xfrm>
                <a:off x="10841429" y="3022135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96C5B86-ED26-4320-A973-FF36FCEE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1429" y="3022135"/>
                <a:ext cx="954247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1EC8310-7A15-41A2-BFFB-4694D66818FE}"/>
                  </a:ext>
                </a:extLst>
              </p:cNvPr>
              <p:cNvSpPr txBox="1"/>
              <p:nvPr/>
            </p:nvSpPr>
            <p:spPr>
              <a:xfrm>
                <a:off x="10573302" y="3435291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1EC8310-7A15-41A2-BFFB-4694D6681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302" y="3435291"/>
                <a:ext cx="95424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429DF90-35E6-4065-B13F-1A8A16F443F6}"/>
                  </a:ext>
                </a:extLst>
              </p:cNvPr>
              <p:cNvSpPr txBox="1"/>
              <p:nvPr/>
            </p:nvSpPr>
            <p:spPr>
              <a:xfrm>
                <a:off x="10901523" y="3840385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6429DF90-35E6-4065-B13F-1A8A16F44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523" y="3840385"/>
                <a:ext cx="95424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D1E50C-67D7-4871-AC98-F5D18D036799}"/>
                  </a:ext>
                </a:extLst>
              </p:cNvPr>
              <p:cNvSpPr txBox="1"/>
              <p:nvPr/>
            </p:nvSpPr>
            <p:spPr>
              <a:xfrm>
                <a:off x="10573302" y="4212631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06D1E50C-67D7-4871-AC98-F5D18D03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3302" y="4212631"/>
                <a:ext cx="95424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83B652C-4EE1-4522-8687-676892F5F0EF}"/>
                  </a:ext>
                </a:extLst>
              </p:cNvPr>
              <p:cNvSpPr txBox="1"/>
              <p:nvPr/>
            </p:nvSpPr>
            <p:spPr>
              <a:xfrm>
                <a:off x="10881948" y="4642366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83B652C-4EE1-4522-8687-676892F5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48" y="4642366"/>
                <a:ext cx="954247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024403E-F41B-4445-A217-7E726494F298}"/>
                  </a:ext>
                </a:extLst>
              </p:cNvPr>
              <p:cNvSpPr txBox="1"/>
              <p:nvPr/>
            </p:nvSpPr>
            <p:spPr>
              <a:xfrm>
                <a:off x="10462469" y="5057566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024403E-F41B-4445-A217-7E726494F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469" y="5057566"/>
                <a:ext cx="954247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FD88366-6F9F-4380-A584-7F134A5C6E67}"/>
                  </a:ext>
                </a:extLst>
              </p:cNvPr>
              <p:cNvSpPr txBox="1"/>
              <p:nvPr/>
            </p:nvSpPr>
            <p:spPr>
              <a:xfrm>
                <a:off x="10881947" y="5463945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FD88366-6F9F-4380-A584-7F134A5C6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47" y="5463945"/>
                <a:ext cx="95424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FDAE100-A48D-4CDC-B923-5F72E7343BDD}"/>
                  </a:ext>
                </a:extLst>
              </p:cNvPr>
              <p:cNvSpPr txBox="1"/>
              <p:nvPr/>
            </p:nvSpPr>
            <p:spPr>
              <a:xfrm>
                <a:off x="10462469" y="5888961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FDAE100-A48D-4CDC-B923-5F72E7343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2469" y="5888961"/>
                <a:ext cx="954247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2D2D0C01-5D0F-409F-8591-95C35FE2B311}"/>
              </a:ext>
            </a:extLst>
          </p:cNvPr>
          <p:cNvSpPr/>
          <p:nvPr/>
        </p:nvSpPr>
        <p:spPr>
          <a:xfrm>
            <a:off x="1721112" y="3482479"/>
            <a:ext cx="335559" cy="2936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F6E53A-8DAA-405B-88DC-DA259379F418}"/>
              </a:ext>
            </a:extLst>
          </p:cNvPr>
          <p:cNvSpPr/>
          <p:nvPr/>
        </p:nvSpPr>
        <p:spPr>
          <a:xfrm>
            <a:off x="1735849" y="4337107"/>
            <a:ext cx="335559" cy="2936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AC9CFE-228B-4AFD-9A28-786ED7327440}"/>
              </a:ext>
            </a:extLst>
          </p:cNvPr>
          <p:cNvSpPr/>
          <p:nvPr/>
        </p:nvSpPr>
        <p:spPr>
          <a:xfrm>
            <a:off x="1740771" y="5125671"/>
            <a:ext cx="335559" cy="2936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D11C04E-96D4-4F2E-89A3-DB5D8D9B1F32}"/>
              </a:ext>
            </a:extLst>
          </p:cNvPr>
          <p:cNvSpPr/>
          <p:nvPr/>
        </p:nvSpPr>
        <p:spPr>
          <a:xfrm>
            <a:off x="1737920" y="5964678"/>
            <a:ext cx="335559" cy="2936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794CE55-E721-4FBE-8C39-319659E3C417}"/>
                  </a:ext>
                </a:extLst>
              </p:cNvPr>
              <p:cNvSpPr txBox="1"/>
              <p:nvPr/>
            </p:nvSpPr>
            <p:spPr>
              <a:xfrm>
                <a:off x="931807" y="3429000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794CE55-E721-4FBE-8C39-319659E3C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7" y="3429000"/>
                <a:ext cx="7613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2EF8BCD-0FB1-4FF6-A212-660FD0C5DBB7}"/>
                  </a:ext>
                </a:extLst>
              </p:cNvPr>
              <p:cNvSpPr txBox="1"/>
              <p:nvPr/>
            </p:nvSpPr>
            <p:spPr>
              <a:xfrm>
                <a:off x="931807" y="4273034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92EF8BCD-0FB1-4FF6-A212-660FD0C5D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7" y="4273034"/>
                <a:ext cx="761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C73C70A-E666-48DB-91E6-A2C90A5D6729}"/>
                  </a:ext>
                </a:extLst>
              </p:cNvPr>
              <p:cNvSpPr txBox="1"/>
              <p:nvPr/>
            </p:nvSpPr>
            <p:spPr>
              <a:xfrm>
                <a:off x="931807" y="5118116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0C73C70A-E666-48DB-91E6-A2C90A5D6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7" y="5118116"/>
                <a:ext cx="7613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EA49BC7-6C42-47A9-9453-D65051057A25}"/>
                  </a:ext>
                </a:extLst>
              </p:cNvPr>
              <p:cNvSpPr txBox="1"/>
              <p:nvPr/>
            </p:nvSpPr>
            <p:spPr>
              <a:xfrm>
                <a:off x="931807" y="5963198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FEA49BC7-6C42-47A9-9453-D6505105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07" y="5963198"/>
                <a:ext cx="7613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投影片編號版面配置區 36">
            <a:extLst>
              <a:ext uri="{FF2B5EF4-FFF2-40B4-BE49-F238E27FC236}">
                <a16:creationId xmlns:a16="http://schemas.microsoft.com/office/drawing/2014/main" id="{5B296048-5FAB-42C6-859E-54B8DCBD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18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1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30" grpId="0"/>
      <p:bldP spid="31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F06EC-2C10-4ADC-A432-4CA6D882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Divide-and-Conquer</a:t>
            </a:r>
            <a:r>
              <a:rPr lang="zh-TW" altLang="en-US" dirty="0"/>
              <a:t> </a:t>
            </a:r>
            <a:r>
              <a:rPr lang="en-US" altLang="zh-TW" dirty="0"/>
              <a:t>Algorithm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7B5214-C1CD-4E60-A35D-B177828DE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Analyzing the divide-and conquer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Using the master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 Since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case 1 applies. Therefore,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7B5214-C1CD-4E60-A35D-B177828DE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7D0F37-62A9-4DB4-ACEC-361A682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10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0AC4C-6687-4BDB-8F94-014350D15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141510-2ABC-49CD-B86E-B0D0F570F3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TW" dirty="0"/>
                  <a:t>Divide the input matrices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output matrix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/2×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submatrices.</a:t>
                </a:r>
              </a:p>
              <a:p>
                <a:r>
                  <a:rPr lang="en-US" altLang="zh-TW" dirty="0"/>
                  <a:t>Create 10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dirty="0"/>
                  <a:t>, each of which 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/2×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is the sum or difference of two matrices created in step 1.</a:t>
                </a:r>
              </a:p>
              <a:p>
                <a:r>
                  <a:rPr lang="en-US" altLang="zh-TW" dirty="0"/>
                  <a:t>Using the submatrices created in step 1 and the 10 matrices created in step2, recursively compute seven matrix products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zh-TW" dirty="0"/>
                  <a:t>. Each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/2×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Compute the desired submatrices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of the result matrix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TW" dirty="0"/>
                  <a:t>by adding and subtraction various combinations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matrices.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141510-2ABC-49CD-B86E-B0D0F570F3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3862" r="-1556" b="-34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F8A07C0-73D0-4C47-88E8-5FB4A8A1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9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9DA84F-A765-4539-B8FA-0B7B9BDA0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6D8CC6-BE3C-41B5-8536-A9A6C719C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When the subproblems are large enough to solve recursively, we call that </a:t>
            </a:r>
            <a:r>
              <a:rPr lang="en-US" altLang="zh-TW" dirty="0">
                <a:solidFill>
                  <a:srgbClr val="FF0000"/>
                </a:solidFill>
              </a:rPr>
              <a:t>the recursive case</a:t>
            </a:r>
            <a:r>
              <a:rPr lang="en-US" altLang="zh-TW" dirty="0"/>
              <a:t>.</a:t>
            </a:r>
          </a:p>
          <a:p>
            <a:endParaRPr lang="en-US" altLang="zh-TW" dirty="0"/>
          </a:p>
          <a:p>
            <a:r>
              <a:rPr lang="en-US" altLang="zh-TW" dirty="0"/>
              <a:t>Once the subproblems become small enough that we no longer recurse, we call that </a:t>
            </a:r>
            <a:r>
              <a:rPr lang="en-US" altLang="zh-TW" dirty="0">
                <a:solidFill>
                  <a:srgbClr val="FF0000"/>
                </a:solidFill>
              </a:rPr>
              <a:t>the base case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E2FFBD-BB8A-449D-BCFB-3608F0416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4108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57E078-09CF-4DD7-A02B-D2981441D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83890"/>
                <a:ext cx="10972800" cy="59373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57E078-09CF-4DD7-A02B-D2981441D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83890"/>
                <a:ext cx="10972800" cy="59373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78038C0-1D6C-4C37-935F-5CB07689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50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7CC2E2-062A-40F5-BA60-6ADA3172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1C2E70-B984-4B61-9185-51529691C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1C2E70-B984-4B61-9185-51529691C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D962CAD-33C6-4937-AF7B-B3B0E8E4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038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0062F-FA43-4408-9466-3A27E5615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0F7B6F-D050-432A-B624-49942C52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50F7B6F-D050-432A-B624-49942C52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9ED7E7-A713-4B24-A8B9-35F8EA72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957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1BCD-19E0-479A-866F-201AEA9E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7AC397F-EFF5-43E0-B230-EEB6FBC36FB5}"/>
              </a:ext>
            </a:extLst>
          </p:cNvPr>
          <p:cNvCxnSpPr/>
          <p:nvPr/>
        </p:nvCxnSpPr>
        <p:spPr>
          <a:xfrm flipH="1">
            <a:off x="5561901" y="2147581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54B3353-CE9E-4082-95F0-30EF4136D223}"/>
              </a:ext>
            </a:extLst>
          </p:cNvPr>
          <p:cNvCxnSpPr/>
          <p:nvPr/>
        </p:nvCxnSpPr>
        <p:spPr>
          <a:xfrm flipH="1">
            <a:off x="3593983" y="2610374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13C01A8-6F2C-4C98-99EC-AABF43C204C9}"/>
              </a:ext>
            </a:extLst>
          </p:cNvPr>
          <p:cNvCxnSpPr/>
          <p:nvPr/>
        </p:nvCxnSpPr>
        <p:spPr>
          <a:xfrm flipH="1">
            <a:off x="3315049" y="2142585"/>
            <a:ext cx="385893" cy="57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AEC3A5D-282D-4E79-9762-201F9F834559}"/>
              </a:ext>
            </a:extLst>
          </p:cNvPr>
          <p:cNvCxnSpPr/>
          <p:nvPr/>
        </p:nvCxnSpPr>
        <p:spPr>
          <a:xfrm flipH="1">
            <a:off x="1890319" y="3125897"/>
            <a:ext cx="385893" cy="57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47625E-F20A-4810-B9F2-A0E10FFBB50F}"/>
              </a:ext>
            </a:extLst>
          </p:cNvPr>
          <p:cNvCxnSpPr/>
          <p:nvPr/>
        </p:nvCxnSpPr>
        <p:spPr>
          <a:xfrm flipH="1">
            <a:off x="3962398" y="3143774"/>
            <a:ext cx="385893" cy="57045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28FB32-C039-49CF-82A2-C80B9E1D3A5A}"/>
              </a:ext>
            </a:extLst>
          </p:cNvPr>
          <p:cNvCxnSpPr/>
          <p:nvPr/>
        </p:nvCxnSpPr>
        <p:spPr>
          <a:xfrm flipH="1">
            <a:off x="3556931" y="3665289"/>
            <a:ext cx="385893" cy="57045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272CA10-FB86-4135-87DC-48F57F2F4269}"/>
              </a:ext>
            </a:extLst>
          </p:cNvPr>
          <p:cNvCxnSpPr/>
          <p:nvPr/>
        </p:nvCxnSpPr>
        <p:spPr>
          <a:xfrm flipH="1">
            <a:off x="5612234" y="3569516"/>
            <a:ext cx="385893" cy="5704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67FB406-E79C-481E-BB80-53CE5BAF6655}"/>
              </a:ext>
            </a:extLst>
          </p:cNvPr>
          <p:cNvCxnSpPr/>
          <p:nvPr/>
        </p:nvCxnSpPr>
        <p:spPr>
          <a:xfrm flipH="1">
            <a:off x="1610686" y="2610374"/>
            <a:ext cx="385893" cy="5704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7B2563B-14BD-4C84-85D5-59802D60C942}"/>
              </a:ext>
            </a:extLst>
          </p:cNvPr>
          <p:cNvCxnSpPr/>
          <p:nvPr/>
        </p:nvCxnSpPr>
        <p:spPr>
          <a:xfrm flipH="1">
            <a:off x="7590634" y="3569516"/>
            <a:ext cx="385893" cy="57045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BC3D0FA-13AE-4234-BC01-1091851933B6}"/>
              </a:ext>
            </a:extLst>
          </p:cNvPr>
          <p:cNvCxnSpPr/>
          <p:nvPr/>
        </p:nvCxnSpPr>
        <p:spPr>
          <a:xfrm flipH="1">
            <a:off x="7615806" y="2142585"/>
            <a:ext cx="385893" cy="57045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474C1078-2994-4680-9E68-2919451C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1BCD-19E0-479A-866F-201AEA9E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m:rPr>
                        <m:nor/>
                      </m:rPr>
                      <a:rPr lang="en-US" altLang="zh-TW" dirty="0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7AC397F-EFF5-43E0-B230-EEB6FBC36FB5}"/>
              </a:ext>
            </a:extLst>
          </p:cNvPr>
          <p:cNvCxnSpPr/>
          <p:nvPr/>
        </p:nvCxnSpPr>
        <p:spPr>
          <a:xfrm flipH="1">
            <a:off x="3585594" y="2157368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54B3353-CE9E-4082-95F0-30EF4136D223}"/>
              </a:ext>
            </a:extLst>
          </p:cNvPr>
          <p:cNvCxnSpPr/>
          <p:nvPr/>
        </p:nvCxnSpPr>
        <p:spPr>
          <a:xfrm flipH="1">
            <a:off x="1605792" y="2611772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2F743F41-200E-4D2C-93E8-83F27922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9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1BCD-19E0-479A-866F-201AEA9E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7AC397F-EFF5-43E0-B230-EEB6FBC36FB5}"/>
              </a:ext>
            </a:extLst>
          </p:cNvPr>
          <p:cNvCxnSpPr/>
          <p:nvPr/>
        </p:nvCxnSpPr>
        <p:spPr>
          <a:xfrm flipH="1">
            <a:off x="3585594" y="2157368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54B3353-CE9E-4082-95F0-30EF4136D223}"/>
              </a:ext>
            </a:extLst>
          </p:cNvPr>
          <p:cNvCxnSpPr/>
          <p:nvPr/>
        </p:nvCxnSpPr>
        <p:spPr>
          <a:xfrm flipH="1">
            <a:off x="3585594" y="2625157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A1B086-06D9-428D-95CF-19EF735A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2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41BCD-19E0-479A-866F-201AEA9E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03A0CE-DDD0-4F7D-B580-629F16322C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B7AC397F-EFF5-43E0-B230-EEB6FBC36FB5}"/>
              </a:ext>
            </a:extLst>
          </p:cNvPr>
          <p:cNvCxnSpPr/>
          <p:nvPr/>
        </p:nvCxnSpPr>
        <p:spPr>
          <a:xfrm flipH="1">
            <a:off x="3667935" y="2051692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54B3353-CE9E-4082-95F0-30EF4136D223}"/>
              </a:ext>
            </a:extLst>
          </p:cNvPr>
          <p:cNvCxnSpPr/>
          <p:nvPr/>
        </p:nvCxnSpPr>
        <p:spPr>
          <a:xfrm flipH="1">
            <a:off x="3593983" y="2610374"/>
            <a:ext cx="385893" cy="570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13C01A8-6F2C-4C98-99EC-AABF43C204C9}"/>
              </a:ext>
            </a:extLst>
          </p:cNvPr>
          <p:cNvCxnSpPr/>
          <p:nvPr/>
        </p:nvCxnSpPr>
        <p:spPr>
          <a:xfrm flipH="1">
            <a:off x="5922195" y="3583388"/>
            <a:ext cx="385893" cy="57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AEC3A5D-282D-4E79-9762-201F9F834559}"/>
              </a:ext>
            </a:extLst>
          </p:cNvPr>
          <p:cNvCxnSpPr/>
          <p:nvPr/>
        </p:nvCxnSpPr>
        <p:spPr>
          <a:xfrm flipH="1">
            <a:off x="1890319" y="3125897"/>
            <a:ext cx="385893" cy="5704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447625E-F20A-4810-B9F2-A0E10FFBB50F}"/>
              </a:ext>
            </a:extLst>
          </p:cNvPr>
          <p:cNvCxnSpPr/>
          <p:nvPr/>
        </p:nvCxnSpPr>
        <p:spPr>
          <a:xfrm flipH="1">
            <a:off x="3900210" y="3125897"/>
            <a:ext cx="385893" cy="57045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28FB32-C039-49CF-82A2-C80B9E1D3A5A}"/>
              </a:ext>
            </a:extLst>
          </p:cNvPr>
          <p:cNvCxnSpPr/>
          <p:nvPr/>
        </p:nvCxnSpPr>
        <p:spPr>
          <a:xfrm flipH="1">
            <a:off x="5577280" y="2142585"/>
            <a:ext cx="385893" cy="570452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4272CA10-FB86-4135-87DC-48F57F2F4269}"/>
              </a:ext>
            </a:extLst>
          </p:cNvPr>
          <p:cNvCxnSpPr/>
          <p:nvPr/>
        </p:nvCxnSpPr>
        <p:spPr>
          <a:xfrm flipH="1">
            <a:off x="1996579" y="3556931"/>
            <a:ext cx="385893" cy="5704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67FB406-E79C-481E-BB80-53CE5BAF6655}"/>
              </a:ext>
            </a:extLst>
          </p:cNvPr>
          <p:cNvCxnSpPr/>
          <p:nvPr/>
        </p:nvCxnSpPr>
        <p:spPr>
          <a:xfrm flipH="1">
            <a:off x="1610686" y="2142585"/>
            <a:ext cx="385893" cy="570452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D7B2563B-14BD-4C84-85D5-59802D60C942}"/>
              </a:ext>
            </a:extLst>
          </p:cNvPr>
          <p:cNvCxnSpPr/>
          <p:nvPr/>
        </p:nvCxnSpPr>
        <p:spPr>
          <a:xfrm flipH="1">
            <a:off x="1623420" y="2622144"/>
            <a:ext cx="385893" cy="57045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BC3D0FA-13AE-4234-BC01-1091851933B6}"/>
              </a:ext>
            </a:extLst>
          </p:cNvPr>
          <p:cNvCxnSpPr/>
          <p:nvPr/>
        </p:nvCxnSpPr>
        <p:spPr>
          <a:xfrm flipH="1">
            <a:off x="3900210" y="3614345"/>
            <a:ext cx="385893" cy="57045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17713AC-791D-479A-9DBA-E47F641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993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1E89300-83C9-42FB-8882-0FEDAF8DA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43" y="-74614"/>
            <a:ext cx="8251314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D01D978-89EE-4A6E-8127-13BDF115405E}"/>
                  </a:ext>
                </a:extLst>
              </p:cNvPr>
              <p:cNvSpPr txBox="1"/>
              <p:nvPr/>
            </p:nvSpPr>
            <p:spPr>
              <a:xfrm>
                <a:off x="9406911" y="3059668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D01D978-89EE-4A6E-8127-13BDF1154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3059668"/>
                <a:ext cx="954247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9A35E8E-7333-47AD-8E3A-4B41E38E0F00}"/>
                  </a:ext>
                </a:extLst>
              </p:cNvPr>
              <p:cNvSpPr txBox="1"/>
              <p:nvPr/>
            </p:nvSpPr>
            <p:spPr>
              <a:xfrm>
                <a:off x="9406911" y="3354386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79A35E8E-7333-47AD-8E3A-4B41E38E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3354386"/>
                <a:ext cx="95424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4BFE7ED-3F82-4DBD-BFE4-DA92F0CB70BF}"/>
                  </a:ext>
                </a:extLst>
              </p:cNvPr>
              <p:cNvSpPr txBox="1"/>
              <p:nvPr/>
            </p:nvSpPr>
            <p:spPr>
              <a:xfrm>
                <a:off x="9406911" y="3670075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4BFE7ED-3F82-4DBD-BFE4-DA92F0CB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3670075"/>
                <a:ext cx="95424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206BD3-484A-4537-9B36-3D03CCF90D48}"/>
                  </a:ext>
                </a:extLst>
              </p:cNvPr>
              <p:cNvSpPr txBox="1"/>
              <p:nvPr/>
            </p:nvSpPr>
            <p:spPr>
              <a:xfrm>
                <a:off x="9406911" y="3964793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A206BD3-484A-4537-9B36-3D03CCF90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3964793"/>
                <a:ext cx="95424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FC99BB-D7F0-42F7-A908-57E0200C0555}"/>
                  </a:ext>
                </a:extLst>
              </p:cNvPr>
              <p:cNvSpPr txBox="1"/>
              <p:nvPr/>
            </p:nvSpPr>
            <p:spPr>
              <a:xfrm>
                <a:off x="9406911" y="4245499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41FC99BB-D7F0-42F7-A908-57E0200C0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4245499"/>
                <a:ext cx="954247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5AF45D-9512-4914-93BF-D8819619195F}"/>
                  </a:ext>
                </a:extLst>
              </p:cNvPr>
              <p:cNvSpPr txBox="1"/>
              <p:nvPr/>
            </p:nvSpPr>
            <p:spPr>
              <a:xfrm>
                <a:off x="9406911" y="4540217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375AF45D-9512-4914-93BF-D88196191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4540217"/>
                <a:ext cx="954247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39C4C4-9045-425E-BAF4-E52D43244116}"/>
                  </a:ext>
                </a:extLst>
              </p:cNvPr>
              <p:cNvSpPr txBox="1"/>
              <p:nvPr/>
            </p:nvSpPr>
            <p:spPr>
              <a:xfrm>
                <a:off x="9406911" y="4828966"/>
                <a:ext cx="9542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7039C4C4-9045-425E-BAF4-E52D43244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911" y="4828966"/>
                <a:ext cx="954247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062EF4E-CECF-4F63-B186-F9C94CE83569}"/>
                  </a:ext>
                </a:extLst>
              </p:cNvPr>
              <p:cNvSpPr txBox="1"/>
              <p:nvPr/>
            </p:nvSpPr>
            <p:spPr>
              <a:xfrm>
                <a:off x="7148050" y="2153874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062EF4E-CECF-4F63-B186-F9C94CE8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50" y="2153874"/>
                <a:ext cx="76135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C9323E1-7F6B-4BB8-AD48-1ED1D693B014}"/>
                  </a:ext>
                </a:extLst>
              </p:cNvPr>
              <p:cNvSpPr txBox="1"/>
              <p:nvPr/>
            </p:nvSpPr>
            <p:spPr>
              <a:xfrm>
                <a:off x="9599801" y="2583269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C9323E1-7F6B-4BB8-AD48-1ED1D693B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9801" y="2583269"/>
                <a:ext cx="7613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1D97A55-8385-4BDE-AC32-A29A6C166A37}"/>
                  </a:ext>
                </a:extLst>
              </p:cNvPr>
              <p:cNvSpPr txBox="1"/>
              <p:nvPr/>
            </p:nvSpPr>
            <p:spPr>
              <a:xfrm>
                <a:off x="5453473" y="5115187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1D97A55-8385-4BDE-AC32-A29A6C166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473" y="5115187"/>
                <a:ext cx="7613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B6B8A5-DFB0-437F-9617-FBC6F233F497}"/>
                  </a:ext>
                </a:extLst>
              </p:cNvPr>
              <p:cNvSpPr txBox="1"/>
              <p:nvPr/>
            </p:nvSpPr>
            <p:spPr>
              <a:xfrm>
                <a:off x="4312571" y="5417191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7B6B8A5-DFB0-437F-9617-FBC6F233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71" y="5417191"/>
                <a:ext cx="76135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55C332B-4B0B-421C-8C53-2FB7E8A7DA1C}"/>
                  </a:ext>
                </a:extLst>
              </p:cNvPr>
              <p:cNvSpPr txBox="1"/>
              <p:nvPr/>
            </p:nvSpPr>
            <p:spPr>
              <a:xfrm>
                <a:off x="4312570" y="5768263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55C332B-4B0B-421C-8C53-2FB7E8A7D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70" y="5768263"/>
                <a:ext cx="76135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09DFC65-3891-4654-836A-B9861882B57D}"/>
                  </a:ext>
                </a:extLst>
              </p:cNvPr>
              <p:cNvSpPr txBox="1"/>
              <p:nvPr/>
            </p:nvSpPr>
            <p:spPr>
              <a:xfrm>
                <a:off x="5334643" y="6018052"/>
                <a:ext cx="7613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TW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altLang="zh-TW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09DFC65-3891-4654-836A-B9861882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643" y="6018052"/>
                <a:ext cx="7613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987C3470-BB05-4455-BBF7-9C97BB5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94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F06EC-2C10-4ADC-A432-4CA6D882B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Strassen’s method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7B5214-C1CD-4E60-A35D-B177828DE8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Analyzing the divide-and conquer algorithm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l-GR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&gt;1.</m:t>
                            </m:r>
                          </m:e>
                        </m:eqArr>
                      </m:e>
                    </m:d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Using the master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 Since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case 1 applies. Therefore,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D7B5214-C1CD-4E60-A35D-B177828DE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1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611741-8CAA-4E67-B93F-2D6EACFD1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380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FC2A6F-010A-4D45-9E8D-C6D31955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Substitution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5CEBD6E-EB7F-4271-A3F8-FD918F14F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71500" indent="-571500">
                  <a:buFontTx/>
                  <a:buAutoNum type="arabicPeriod"/>
                </a:pPr>
                <a:r>
                  <a:rPr lang="en-US" altLang="zh-TW" dirty="0"/>
                  <a:t>Guess the solution.</a:t>
                </a:r>
              </a:p>
              <a:p>
                <a:pPr marL="571500" indent="-571500">
                  <a:buFontTx/>
                  <a:buAutoNum type="arabicPeriod"/>
                </a:pPr>
                <a:r>
                  <a:rPr lang="en-US" altLang="zh-TW" dirty="0"/>
                  <a:t>Use induction to find the constants and show that the solution works.</a:t>
                </a:r>
                <a:r>
                  <a:rPr lang="en-US" altLang="zh-TW" sz="1800" dirty="0"/>
                  <a:t> </a:t>
                </a:r>
              </a:p>
              <a:p>
                <a:r>
                  <a:rPr lang="en-US" altLang="zh-TW" b="1" i="1" dirty="0"/>
                  <a:t>E.g.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&gt;1.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1600" dirty="0"/>
              </a:p>
              <a:p>
                <a:pPr marL="0" indent="0">
                  <a:buNone/>
                </a:pPr>
                <a:r>
                  <a:rPr lang="en-US" altLang="zh-TW" sz="3200" dirty="0"/>
                  <a:t>1.</a:t>
                </a:r>
                <a:r>
                  <a:rPr lang="en-US" altLang="zh-TW" sz="3200" i="1" dirty="0"/>
                  <a:t> Guess: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3200" i="1" dirty="0"/>
                  <a:t>. </a:t>
                </a:r>
                <a:r>
                  <a:rPr lang="en-US" altLang="zh-TW" sz="3200" dirty="0"/>
                  <a:t>[Here, we have a recurrence with an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exact function</a:t>
                </a:r>
                <a:r>
                  <a:rPr lang="en-US" altLang="zh-TW" sz="3200" dirty="0"/>
                  <a:t>, rather than asymptotic notation, and the  solution is also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exact</a:t>
                </a:r>
                <a:r>
                  <a:rPr lang="en-US" altLang="zh-TW" sz="3200" dirty="0"/>
                  <a:t> rather than asymptotic. We</a:t>
                </a:r>
                <a:r>
                  <a:rPr lang="en-US" altLang="zh-TW" dirty="0"/>
                  <a:t>’</a:t>
                </a:r>
                <a:r>
                  <a:rPr lang="en-US" altLang="zh-TW" sz="3200" dirty="0"/>
                  <a:t>ll have to </a:t>
                </a:r>
                <a:r>
                  <a:rPr lang="en-US" altLang="zh-TW" sz="3200" dirty="0">
                    <a:solidFill>
                      <a:srgbClr val="FF0000"/>
                    </a:solidFill>
                  </a:rPr>
                  <a:t>check boundary conditions and the base case</a:t>
                </a:r>
                <a:r>
                  <a:rPr lang="en-US" altLang="zh-TW" sz="3200" dirty="0"/>
                  <a:t>.]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5CEBD6E-EB7F-4271-A3F8-FD918F14F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0" t="-4966" r="-111" b="-16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1D1B40-72A9-4509-9EA8-94F6C458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62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58511-2D60-4A3A-8ED9-5AC3FFF3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70D5B9-94C2-47A6-A631-BC48BCD891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/>
                  <a:t>A recurrence is an equation or inequality that describes a function in terms of</a:t>
                </a:r>
              </a:p>
              <a:p>
                <a:pPr lvl="1"/>
                <a:r>
                  <a:rPr lang="en-US" altLang="zh-TW" dirty="0"/>
                  <a:t>one or more base cases, and</a:t>
                </a:r>
              </a:p>
              <a:p>
                <a:pPr lvl="1"/>
                <a:r>
                  <a:rPr lang="en-US" altLang="zh-TW" dirty="0"/>
                  <a:t>itself, with smaller arguments</a:t>
                </a:r>
              </a:p>
              <a:p>
                <a:pPr lvl="1"/>
                <a:endParaRPr lang="en-US" altLang="zh-TW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altLang="zh-TW" sz="3200" dirty="0"/>
                  <a:t>For example, the worst-case running time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3200" dirty="0"/>
                  <a:t> </a:t>
                </a:r>
                <a:r>
                  <a:rPr lang="en-US" altLang="zh-TW" sz="3200" dirty="0"/>
                  <a:t>of the MEGRE-SORT procedure is the recurrence</a:t>
                </a:r>
                <a:br>
                  <a:rPr lang="en-US" altLang="zh-TW" sz="3200" dirty="0"/>
                </a:br>
                <a:br>
                  <a:rPr lang="en-US" altLang="zh-TW" sz="3200" dirty="0"/>
                </a:b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l-GR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sz="3200" dirty="0"/>
                </a:br>
                <a:br>
                  <a:rPr lang="en-US" altLang="zh-TW" sz="3200" dirty="0"/>
                </a:br>
                <a:r>
                  <a:rPr lang="en-US" altLang="zh-TW" sz="3200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sz="3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3200" dirty="0"/>
                  <a:t>.</a:t>
                </a:r>
                <a:endParaRPr lang="zh-TW" altLang="en-US" sz="3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70D5B9-94C2-47A6-A631-BC48BCD89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4" t="-3172" b="-11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6273CD-AAE9-4C20-AA1D-A3F1C4821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5076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78E79-929B-487D-9C7C-AE53CE7C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Substitution Method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378D95-66D5-41E6-B18F-91B610F33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altLang="zh-TW" sz="3600" dirty="0"/>
                  <a:t>2.</a:t>
                </a:r>
                <a:r>
                  <a:rPr lang="en-US" altLang="zh-TW" sz="3600" i="1" dirty="0"/>
                  <a:t> Induction</a:t>
                </a:r>
                <a:r>
                  <a:rPr lang="en-US" altLang="zh-TW" sz="3600" dirty="0"/>
                  <a:t>:</a:t>
                </a:r>
              </a:p>
              <a:p>
                <a:pPr marL="609600" indent="-609600">
                  <a:buNone/>
                </a:pPr>
                <a:r>
                  <a:rPr lang="en-US" altLang="zh-TW" sz="3200" i="1" dirty="0"/>
                  <a:t>	</a:t>
                </a:r>
                <a:r>
                  <a:rPr lang="en-US" altLang="zh-TW" sz="3200" b="1" i="1" dirty="0"/>
                  <a:t>Bass:</a:t>
                </a:r>
                <a:r>
                  <a:rPr lang="en-US" altLang="zh-TW" sz="3200" i="1" dirty="0"/>
                  <a:t>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=1→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+1=1=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sz="3200" dirty="0"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sz="3200" i="1" dirty="0">
                    <a:sym typeface="Wingdings" panose="05000000000000000000" pitchFamily="2" charset="2"/>
                  </a:rPr>
                  <a:t>	</a:t>
                </a:r>
                <a:r>
                  <a:rPr lang="en-US" altLang="zh-TW" sz="3200" b="1" i="1" dirty="0">
                    <a:sym typeface="Wingdings" panose="05000000000000000000" pitchFamily="2" charset="2"/>
                  </a:rPr>
                  <a:t>Inductive step: </a:t>
                </a:r>
                <a:r>
                  <a:rPr lang="en-US" altLang="zh-TW" sz="3200" dirty="0">
                    <a:sym typeface="Wingdings" panose="05000000000000000000" pitchFamily="2" charset="2"/>
                  </a:rPr>
                  <a:t>Inductive hypothesis is that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TW" sz="32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altLang="zh-TW" sz="3200" dirty="0">
                    <a:sym typeface="Wingdings" panose="05000000000000000000" pitchFamily="2" charset="2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&lt;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zh-TW" sz="3200" i="1" dirty="0">
                    <a:sym typeface="Wingdings" panose="05000000000000000000" pitchFamily="2" charset="2"/>
                  </a:rPr>
                  <a:t>.</a:t>
                </a:r>
              </a:p>
              <a:p>
                <a:pPr marL="609600" indent="-609600">
                  <a:buNone/>
                </a:pPr>
                <a:r>
                  <a:rPr lang="en-US" altLang="zh-TW" sz="3200" i="1" dirty="0">
                    <a:sym typeface="Wingdings" panose="05000000000000000000" pitchFamily="2" charset="2"/>
                  </a:rPr>
                  <a:t>	</a:t>
                </a:r>
                <a:r>
                  <a:rPr lang="en-US" altLang="zh-TW" sz="3200" dirty="0">
                    <a:sym typeface="Wingdings" panose="05000000000000000000" pitchFamily="2" charset="2"/>
                  </a:rPr>
                  <a:t>We’ll use this inductive hypothesis for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altLang="zh-TW" sz="3200" i="1" dirty="0">
                    <a:sym typeface="Wingdings" panose="05000000000000000000" pitchFamily="2" charset="2"/>
                  </a:rPr>
                  <a:t>.</a:t>
                </a:r>
              </a:p>
              <a:p>
                <a:pPr marL="609600" indent="-609600">
                  <a:buNone/>
                </a:pPr>
                <a:r>
                  <a:rPr lang="en-US" altLang="zh-TW" sz="3200" b="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zh-TW" sz="32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sz="3200" b="0" dirty="0">
                    <a:sym typeface="Wingdings" panose="05000000000000000000" pitchFamily="2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lg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zh-TW" sz="32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sz="3200" b="0" dirty="0">
                    <a:sym typeface="Wingdings" panose="05000000000000000000" pitchFamily="2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sym typeface="Wingdings" panose="05000000000000000000" pitchFamily="2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sym typeface="Wingdings" panose="05000000000000000000" pitchFamily="2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sym typeface="Wingdings" panose="05000000000000000000" pitchFamily="2" charset="2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D378D95-66D5-41E6-B18F-91B610F33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2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F9EFC0E-9723-4DAC-BAB3-4CE80418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709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EAB6C-2AAA-4ADD-B652-5654382C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Substitution Method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133400-2064-463E-A459-C9EF499F4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Generally, we use asymptotic notation: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Assume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dirty="0"/>
                  <a:t> for sufficiently small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Express the solution by asymptotic notation: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Don’t worry about boundary cases, nor do we show base cases in the substitution proof.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F133400-2064-463E-A459-C9EF499F4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53EDC1-498D-4DFC-AF71-D7F6D775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68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A5DF0-4285-4A44-91A0-1DDBFA9A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Substitution Method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5155D9F-E838-4746-A0F0-802858A2B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is always constant for any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Since we are ultimately interested in asymptotic solution to a recurrence, it will always be possible to choose base cases that work</a:t>
                </a:r>
              </a:p>
              <a:p>
                <a:r>
                  <a:rPr lang="en-US" altLang="zh-TW" dirty="0"/>
                  <a:t>When we want an asymptotic solution to a recurrence, we don’t worry about the base cases in our proofs.</a:t>
                </a:r>
              </a:p>
              <a:p>
                <a:r>
                  <a:rPr lang="en-US" altLang="zh-TW" dirty="0"/>
                  <a:t>When we want an exact solution, then we have to deal with base cases.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5155D9F-E838-4746-A0F0-802858A2B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889" b="-13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D40060-0C87-42CA-A55B-CDF31329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97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DE3278-430D-4783-8C37-EC02CC30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Substitution Method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6380F5-AF54-457A-9F17-8A7869025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For the substitution method:</a:t>
                </a:r>
              </a:p>
              <a:p>
                <a:pPr marL="0" indent="0"/>
                <a:r>
                  <a:rPr lang="en-US" altLang="zh-TW" dirty="0"/>
                  <a:t> Name the constant in the additive term</a:t>
                </a:r>
              </a:p>
              <a:p>
                <a:pPr marL="0" indent="0"/>
                <a:r>
                  <a:rPr lang="en-US" altLang="zh-TW" dirty="0"/>
                  <a:t> Show the upper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altLang="zh-TW" dirty="0"/>
                  <a:t>) and lower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TW" dirty="0"/>
                  <a:t>) bounds separately. Might need to use different constants for each notation</a:t>
                </a:r>
              </a:p>
              <a:p>
                <a:pPr marL="0" indent="0"/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1" i="1" dirty="0"/>
                  <a:t>E.g.</a:t>
                </a:r>
                <a:r>
                  <a:rPr lang="en-US" altLang="zh-TW" b="1" dirty="0"/>
                  <a:t>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 If we want to show an upper bound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, we write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TW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B6380F5-AF54-457A-9F17-8A7869025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93" b="-35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3AC3D3B8-787A-46F5-8AB6-C4298EB6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432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958994-DB00-4127-9BA2-95A596FA0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0668"/>
                <a:ext cx="10972800" cy="592062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1. Upper bound: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Guess: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. We are given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in the recurrence, and we get to choose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 as any positive constant. It’s OK for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 to depend 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Substitution:</a:t>
                </a:r>
              </a:p>
              <a:p>
                <a:pPr marL="609600" indent="-609600">
                  <a:buNone/>
                </a:pPr>
                <a:r>
                  <a:rPr lang="en-US" altLang="zh-TW" sz="3200" b="0" dirty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sz="32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lg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sz="32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𝑑𝑛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zh-TW" dirty="0"/>
                  <a:t>                       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𝑑𝑛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7958994-DB00-4127-9BA2-95A596FA0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0668"/>
                <a:ext cx="10972800" cy="5920621"/>
              </a:xfrm>
              <a:blipFill>
                <a:blip r:embed="rId2"/>
                <a:stretch>
                  <a:fillRect l="-1278" t="-2884" b="-29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A4940C-4FD6-48FC-BF3F-82600BFE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010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8B98EC-E6ED-450B-B9B7-B5E945B272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5835"/>
                <a:ext cx="10972800" cy="589545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2. Lower bound: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Write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TW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.  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Guess: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Substitution:</a:t>
                </a:r>
              </a:p>
              <a:p>
                <a:pPr marL="609600" indent="-609600">
                  <a:buNone/>
                </a:pPr>
                <a:r>
                  <a:rPr lang="zh-TW" altLang="en-US" sz="3200" b="0" dirty="0"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sz="32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TW" sz="3200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lg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sz="32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𝑑𝑛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609600" indent="-609600">
                  <a:buNone/>
                </a:pPr>
                <a:r>
                  <a:rPr lang="en-US" altLang="zh-TW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lg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r>
                  <a:rPr lang="en-US" altLang="zh-TW" dirty="0"/>
                  <a:t>                        if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𝑑𝑛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𝑐𝑛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  <m:d>
                      <m:d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[For this particular recurrence, we can use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for both the upper-bound and lower-bound proofs. That won’t always be the case.]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8B98EC-E6ED-450B-B9B7-B5E945B27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5835"/>
                <a:ext cx="10972800" cy="5895454"/>
              </a:xfrm>
              <a:blipFill>
                <a:blip r:embed="rId2"/>
                <a:stretch>
                  <a:fillRect l="-1056" t="-2378" r="-1500" b="-2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A4664B-7756-4686-9209-7FFA8BD8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798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29E79-940D-41A6-90D9-15AA618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Substitution Method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912DD6-242A-4737-91A5-263D1C8E8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Make sure you show the same exact form when doing a substitution proof.</a:t>
                </a:r>
              </a:p>
              <a:p>
                <a:r>
                  <a:rPr lang="en-US" altLang="zh-TW" dirty="0"/>
                  <a:t>Consider the recurrence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l-GR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For an upper bound: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dirty="0"/>
                  <a:t>Guess: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l-GR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Doesn’t work!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912DD6-242A-4737-91A5-263D1C8E8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97" b="-41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A45938-98ED-4A0A-8FB6-8CF47088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50633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18AAE-2890-4FEC-90A7-5A4E054D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Substitution Method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644A86D-2757-43A9-BF9F-DBBE55833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altLang="zh-TW" dirty="0"/>
                  <a:t>Remedy: Subtract off a lower-order term.</a:t>
                </a:r>
              </a:p>
              <a:p>
                <a:pPr marL="0" indent="0">
                  <a:buNone/>
                </a:pPr>
                <a:r>
                  <a:rPr lang="pt-BR" altLang="zh-TW" dirty="0"/>
                  <a:t>Guess: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sSup>
                      <m:sSupPr>
                        <m:ctrlPr>
                          <a:rPr lang="el-GR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altLang="zh-TW" dirty="0"/>
              </a:p>
              <a:p>
                <a:pPr marL="0" indent="0">
                  <a:buNone/>
                </a:pPr>
                <a:r>
                  <a:rPr lang="en-US" altLang="zh-TW" b="0" dirty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8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−8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b="0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</a:t>
                </a: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TW" dirty="0"/>
                      <m:t> 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endParaRPr lang="pt-BR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3644A86D-2757-43A9-BF9F-DBBE55833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2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1BD931-9513-44EE-AF16-895A627B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29211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E7BFE-A2BF-49B5-9EDE-3357F2EF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Substitution Method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2790B-3D46-497A-BB39-A8E9B2AC7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Be careful when using asymptotic notation.</a:t>
                </a:r>
              </a:p>
              <a:p>
                <a:r>
                  <a:rPr lang="en-US" altLang="zh-TW" dirty="0"/>
                  <a:t>The false proof for the recurrence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, that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Because we haven’t proven the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exact</a:t>
                </a:r>
                <a:r>
                  <a:rPr lang="en-US" altLang="zh-TW" dirty="0"/>
                  <a:t> from of our inductive hypothesis (which is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TW" dirty="0"/>
                  <a:t>), this proof is false.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EC2790B-3D46-497A-BB39-A8E9B2AC7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b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DDB51D3B-C2E3-4FFC-B4A4-4C401443D0CA}"/>
              </a:ext>
            </a:extLst>
          </p:cNvPr>
          <p:cNvSpPr txBox="1"/>
          <p:nvPr/>
        </p:nvSpPr>
        <p:spPr>
          <a:xfrm>
            <a:off x="9697673" y="3429000"/>
            <a:ext cx="140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Wrong!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4047F2-DAB2-49CE-AB44-73E359C4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771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231269-E7F9-49B1-A893-E3734D13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86CE8-C49F-4858-A67E-F192EC059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Goal of the recursion-tree method</a:t>
            </a:r>
          </a:p>
          <a:p>
            <a:pPr lvl="1"/>
            <a:r>
              <a:rPr lang="en-US" altLang="zh-TW" dirty="0"/>
              <a:t>a good guess for the substitution method</a:t>
            </a:r>
          </a:p>
          <a:p>
            <a:pPr lvl="1"/>
            <a:r>
              <a:rPr lang="en-US" altLang="zh-TW" dirty="0"/>
              <a:t>a direct proof of a solution to a recurrence (provided by carefully drawing a recursion tree)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A8A9FD-7A47-4249-9711-AF29B4DC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76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3A94B9-3373-4EAC-AC51-18E344810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0                  </m:t>
                            </m:r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lglg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33A94B9-3373-4EAC-AC51-18E344810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  <a:blipFill>
                <a:blip r:embed="rId2"/>
                <a:stretch>
                  <a:fillRect l="-944" t="-1546" b="-12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796E7F63-5F79-4595-A486-F0BA9E69B8C3}"/>
              </a:ext>
            </a:extLst>
          </p:cNvPr>
          <p:cNvSpPr txBox="1"/>
          <p:nvPr/>
        </p:nvSpPr>
        <p:spPr>
          <a:xfrm>
            <a:off x="6679773" y="882065"/>
            <a:ext cx="385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recursive version of linear search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A4A6E3-B1B4-417A-94ED-4170155F7F20}"/>
              </a:ext>
            </a:extLst>
          </p:cNvPr>
          <p:cNvSpPr txBox="1"/>
          <p:nvPr/>
        </p:nvSpPr>
        <p:spPr>
          <a:xfrm>
            <a:off x="7449267" y="4683273"/>
            <a:ext cx="2893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 recursive algorithm might divide subproblems into unequal size.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1334EA4-55D9-43BC-BF9D-37358B2C787D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5745192" y="1035170"/>
            <a:ext cx="934581" cy="31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50199E-9C37-4031-8755-2BF01ECD8DF4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797615" y="5046453"/>
            <a:ext cx="651652" cy="98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CF22F6A4-0210-41CC-9889-A4B6F1BE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223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9C95E-C1AF-4857-A0FC-0F7C5836B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296326-68A3-4780-8F08-4E5655B2E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4689"/>
            <a:ext cx="9144000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92F30EA-7F0E-4AD7-81C9-87A5B88EBD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49095"/>
              </p:ext>
            </p:extLst>
          </p:nvPr>
        </p:nvGraphicFramePr>
        <p:xfrm>
          <a:off x="6942081" y="1702595"/>
          <a:ext cx="34575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866900" imgH="279400" progId="Equation.3">
                  <p:embed/>
                </p:oleObj>
              </mc:Choice>
              <mc:Fallback>
                <p:oleObj name="方程式" r:id="rId3" imgW="1866900" imgH="279400" progId="Equation.3">
                  <p:embed/>
                  <p:pic>
                    <p:nvPicPr>
                      <p:cNvPr id="33798" name="Object 5">
                        <a:extLst>
                          <a:ext uri="{FF2B5EF4-FFF2-40B4-BE49-F238E27FC236}">
                            <a16:creationId xmlns:a16="http://schemas.microsoft.com/office/drawing/2014/main" id="{F6BCA7DB-90D8-4866-87D1-45ABBC71D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081" y="1702595"/>
                        <a:ext cx="34575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26686E-5A75-4DA2-99AA-FACC70D7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0994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26C64-EBE1-4B49-AD80-86F2CD41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55BB3A34-8368-45CE-97B5-D42CF5632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73915"/>
              </p:ext>
            </p:extLst>
          </p:nvPr>
        </p:nvGraphicFramePr>
        <p:xfrm>
          <a:off x="1796600" y="1255393"/>
          <a:ext cx="8391525" cy="48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391620" imgH="4869609" progId="Visio.Drawing.6">
                  <p:embed/>
                </p:oleObj>
              </mc:Choice>
              <mc:Fallback>
                <p:oleObj name="Visio" r:id="rId2" imgW="8391620" imgH="4869609" progId="Visio.Drawing.6">
                  <p:embed/>
                  <p:pic>
                    <p:nvPicPr>
                      <p:cNvPr id="34821" name="Object 7">
                        <a:extLst>
                          <a:ext uri="{FF2B5EF4-FFF2-40B4-BE49-F238E27FC236}">
                            <a16:creationId xmlns:a16="http://schemas.microsoft.com/office/drawing/2014/main" id="{3DFF86CB-BD77-4B63-BD5C-F5CC2A60B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600" y="1255393"/>
                        <a:ext cx="8391525" cy="48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874E69-12A7-4AD8-941B-AE0076A5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8010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F8B34-95B2-4B0F-B4FE-3A05169F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89A3F2-39FA-459F-BFDB-B2D89D0C4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cost of the entire tree</a:t>
            </a:r>
          </a:p>
          <a:p>
            <a:endParaRPr lang="zh-TW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0002E2C-D8D4-4C07-9A99-C7A3ED1EE6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46249"/>
              </p:ext>
            </p:extLst>
          </p:nvPr>
        </p:nvGraphicFramePr>
        <p:xfrm>
          <a:off x="3068638" y="2546350"/>
          <a:ext cx="6232525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3809880" imgH="1422360" progId="Equation.3">
                  <p:embed/>
                </p:oleObj>
              </mc:Choice>
              <mc:Fallback>
                <p:oleObj name="方程式" r:id="rId2" imgW="3809880" imgH="142236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BD1D7B28-D36F-41B2-BBE8-8DABADCE6F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546350"/>
                        <a:ext cx="6232525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FEBBD4-C414-4EE3-BD2E-09750E09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292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B2925-3925-4E56-AF9E-E664FC2F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D326332-8D38-406A-AB70-158E8D6F1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188827"/>
              </p:ext>
            </p:extLst>
          </p:nvPr>
        </p:nvGraphicFramePr>
        <p:xfrm>
          <a:off x="3560036" y="1558300"/>
          <a:ext cx="4270375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2438400" imgH="2425700" progId="Equation.3">
                  <p:embed/>
                </p:oleObj>
              </mc:Choice>
              <mc:Fallback>
                <p:oleObj name="方程式" r:id="rId2" imgW="2438400" imgH="2425700" progId="Equation.3">
                  <p:embed/>
                  <p:pic>
                    <p:nvPicPr>
                      <p:cNvPr id="36869" name="Object 4">
                        <a:extLst>
                          <a:ext uri="{FF2B5EF4-FFF2-40B4-BE49-F238E27FC236}">
                            <a16:creationId xmlns:a16="http://schemas.microsoft.com/office/drawing/2014/main" id="{8DC6DADD-F669-4CA7-B6D9-0AF7F7B31B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036" y="1558300"/>
                        <a:ext cx="4270375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08B9C2-BD4F-46C1-9B4A-4E9FD59D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0431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04201-55E2-424E-B0DF-441E5D01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1D66DF-7D22-4AF3-9ED3-24B3C7121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Verify by the substitution method</a:t>
                </a:r>
              </a:p>
              <a:p>
                <a:pPr lvl="1"/>
                <a:r>
                  <a:rPr lang="en-US" altLang="zh-TW" dirty="0"/>
                  <a:t>Show that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for some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where the last step holds as long as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E1D66DF-7D22-4AF3-9ED3-24B3C7121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9F8DB3-DEB6-4136-9972-DE185120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7882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346D1-8848-4362-8A6C-FA376D44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9A7B76-1304-4920-B943-025AB62AD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3200" dirty="0"/>
                  <a:t>Use to generate a guess. Then verify by substitution method.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3200" b="1" i="1" dirty="0"/>
                  <a:t>E.g.: </a:t>
                </a:r>
                <a14:m>
                  <m:oMath xmlns:m="http://schemas.openxmlformats.org/officeDocument/2006/math"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3200" dirty="0">
                    <a:ea typeface="AR MinchoL JIS" pitchFamily="49" charset="-128"/>
                  </a:rPr>
                  <a:t>.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3200" dirty="0">
                    <a:ea typeface="AR MinchoL JIS" pitchFamily="49" charset="-128"/>
                  </a:rPr>
                  <a:t>For upper bound, as</a:t>
                </a:r>
                <a:r>
                  <a:rPr lang="en-US" altLang="zh-TW" sz="3200" dirty="0">
                    <a:latin typeface="AR MinchoL JIS" pitchFamily="49" charset="-128"/>
                    <a:ea typeface="AR MinchoL JIS" pitchFamily="49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TW" sz="3200" dirty="0"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80000"/>
                  </a:lnSpc>
                  <a:buNone/>
                </a:pPr>
                <a:r>
                  <a:rPr lang="en-US" altLang="zh-TW" sz="3200" dirty="0">
                    <a:cs typeface="Times New Roman" panose="02020603050405020304" pitchFamily="18" charset="0"/>
                  </a:rPr>
                  <a:t>For lower bound, as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sz="32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80000"/>
                  </a:lnSpc>
                  <a:buNone/>
                </a:pPr>
                <a:endParaRPr lang="en-US" altLang="zh-TW" sz="3200" dirty="0"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19A7B76-1304-4920-B943-025AB62AD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4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投影片編號版面配置區 16">
            <a:extLst>
              <a:ext uri="{FF2B5EF4-FFF2-40B4-BE49-F238E27FC236}">
                <a16:creationId xmlns:a16="http://schemas.microsoft.com/office/drawing/2014/main" id="{49E95E60-859A-41B7-82E6-BAA77B08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5438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5D7B-91A0-48E2-BF77-E25400EA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2E44B1-0C5C-48B5-80E1-8985A0D30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By summing across each level, the recursion tree shows the cost at each level of recursion (minus the costs of recursive calls, which appear in subtrees):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BD1FD73-264B-4B2C-8DCE-CB67BCAB63FD}"/>
              </a:ext>
            </a:extLst>
          </p:cNvPr>
          <p:cNvGrpSpPr/>
          <p:nvPr/>
        </p:nvGrpSpPr>
        <p:grpSpPr>
          <a:xfrm>
            <a:off x="2089180" y="3040427"/>
            <a:ext cx="8013640" cy="3163425"/>
            <a:chOff x="2021746" y="2214585"/>
            <a:chExt cx="8013640" cy="3163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8D3CA917-0AF5-44A6-BCC9-A43967BDC76F}"/>
                    </a:ext>
                  </a:extLst>
                </p:cNvPr>
                <p:cNvSpPr txBox="1"/>
                <p:nvPr/>
              </p:nvSpPr>
              <p:spPr>
                <a:xfrm>
                  <a:off x="4869711" y="2224024"/>
                  <a:ext cx="491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8D3CA917-0AF5-44A6-BCC9-A43967BDC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9711" y="2224024"/>
                  <a:ext cx="49160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097B46D-2285-45F3-9CD7-BE5FCF6D778C}"/>
                    </a:ext>
                  </a:extLst>
                </p:cNvPr>
                <p:cNvSpPr txBox="1"/>
                <p:nvPr/>
              </p:nvSpPr>
              <p:spPr>
                <a:xfrm>
                  <a:off x="3442071" y="3071818"/>
                  <a:ext cx="932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2097B46D-2285-45F3-9CD7-BE5FCF6D77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071" y="3071818"/>
                  <a:ext cx="93256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CA366E0C-8333-4A46-8EFE-169430B96DD6}"/>
                    </a:ext>
                  </a:extLst>
                </p:cNvPr>
                <p:cNvSpPr txBox="1"/>
                <p:nvPr/>
              </p:nvSpPr>
              <p:spPr>
                <a:xfrm>
                  <a:off x="5728157" y="3068057"/>
                  <a:ext cx="1060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CA366E0C-8333-4A46-8EFE-169430B96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8157" y="3068057"/>
                  <a:ext cx="106080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5EBC6B0-9636-4B00-9D0D-411A1F9A965D}"/>
                    </a:ext>
                  </a:extLst>
                </p:cNvPr>
                <p:cNvSpPr txBox="1"/>
                <p:nvPr/>
              </p:nvSpPr>
              <p:spPr>
                <a:xfrm>
                  <a:off x="2804787" y="3915851"/>
                  <a:ext cx="9325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/9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25EBC6B0-9636-4B00-9D0D-411A1F9A9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4787" y="3915851"/>
                  <a:ext cx="9325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B7EF038C-9915-4B66-BDE5-724BAED7786F}"/>
                    </a:ext>
                  </a:extLst>
                </p:cNvPr>
                <p:cNvSpPr txBox="1"/>
                <p:nvPr/>
              </p:nvSpPr>
              <p:spPr>
                <a:xfrm>
                  <a:off x="3906178" y="3915851"/>
                  <a:ext cx="1060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/9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B7EF038C-9915-4B66-BDE5-724BAED77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178" y="3915851"/>
                  <a:ext cx="106080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068358D-FAB1-44E8-A9E9-497B8D2DE776}"/>
                    </a:ext>
                  </a:extLst>
                </p:cNvPr>
                <p:cNvSpPr txBox="1"/>
                <p:nvPr/>
              </p:nvSpPr>
              <p:spPr>
                <a:xfrm>
                  <a:off x="5135809" y="3915851"/>
                  <a:ext cx="1060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/9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8068358D-FAB1-44E8-A9E9-497B8D2DE7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809" y="3915851"/>
                  <a:ext cx="106080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57CAB05-6945-42A3-96AD-FA04CEBE3628}"/>
                    </a:ext>
                  </a:extLst>
                </p:cNvPr>
                <p:cNvSpPr txBox="1"/>
                <p:nvPr/>
              </p:nvSpPr>
              <p:spPr>
                <a:xfrm>
                  <a:off x="6365441" y="3915851"/>
                  <a:ext cx="10608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/9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157CAB05-6945-42A3-96AD-FA04CEBE3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5441" y="3915851"/>
                  <a:ext cx="106080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88F6A879-5A8D-47EF-B382-3CB1088BF38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3908353" y="2593356"/>
              <a:ext cx="1207163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BF3DA4C7-A5AB-4E21-A518-15D40700C08F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5115516" y="2593356"/>
              <a:ext cx="1143043" cy="474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C9FD63A-F1A7-4CD2-91B2-D511BB0D95F3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flipH="1">
              <a:off x="3271069" y="3441150"/>
              <a:ext cx="637284" cy="474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2A1E17B4-8676-430E-A12E-220F00D7A1A0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3908353" y="3441150"/>
              <a:ext cx="528227" cy="4747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2B95BE5-AF13-4392-8D32-B2F2FCD9A0CA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flipH="1">
              <a:off x="5666211" y="3437389"/>
              <a:ext cx="592348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2DDE705-E5D1-4425-85D3-A901A9FFB5C9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>
              <a:off x="6258559" y="3437389"/>
              <a:ext cx="637284" cy="478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AE882A6-EF6F-4906-A74C-EE26E04AE462}"/>
                </a:ext>
              </a:extLst>
            </p:cNvPr>
            <p:cNvCxnSpPr>
              <a:cxnSpLocks/>
            </p:cNvCxnSpPr>
            <p:nvPr/>
          </p:nvCxnSpPr>
          <p:spPr>
            <a:xfrm>
              <a:off x="7426244" y="2399251"/>
              <a:ext cx="20045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47FE24F-0FF0-490B-A1E1-10059AC3640D}"/>
                </a:ext>
              </a:extLst>
            </p:cNvPr>
            <p:cNvCxnSpPr>
              <a:cxnSpLocks/>
            </p:cNvCxnSpPr>
            <p:nvPr/>
          </p:nvCxnSpPr>
          <p:spPr>
            <a:xfrm>
              <a:off x="7426244" y="3189214"/>
              <a:ext cx="20045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CD06A11-276C-47B4-A512-6574A6F61AEE}"/>
                </a:ext>
              </a:extLst>
            </p:cNvPr>
            <p:cNvCxnSpPr>
              <a:cxnSpLocks/>
            </p:cNvCxnSpPr>
            <p:nvPr/>
          </p:nvCxnSpPr>
          <p:spPr>
            <a:xfrm>
              <a:off x="7426244" y="4086837"/>
              <a:ext cx="20045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A519F82-1489-4EAA-9389-213273093BC4}"/>
                    </a:ext>
                  </a:extLst>
                </p:cNvPr>
                <p:cNvSpPr txBox="1"/>
                <p:nvPr/>
              </p:nvSpPr>
              <p:spPr>
                <a:xfrm>
                  <a:off x="9543777" y="2214585"/>
                  <a:ext cx="491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9A519F82-1489-4EAA-9389-213273093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77" y="2214585"/>
                  <a:ext cx="49160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B26F2FE-E097-48F6-831A-E7DF9E37D166}"/>
                    </a:ext>
                  </a:extLst>
                </p:cNvPr>
                <p:cNvSpPr txBox="1"/>
                <p:nvPr/>
              </p:nvSpPr>
              <p:spPr>
                <a:xfrm>
                  <a:off x="9543777" y="3004548"/>
                  <a:ext cx="491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B26F2FE-E097-48F6-831A-E7DF9E37D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77" y="3004548"/>
                  <a:ext cx="49160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DE801783-1BED-4789-9CEE-A710B5233064}"/>
                    </a:ext>
                  </a:extLst>
                </p:cNvPr>
                <p:cNvSpPr txBox="1"/>
                <p:nvPr/>
              </p:nvSpPr>
              <p:spPr>
                <a:xfrm>
                  <a:off x="9543777" y="3886961"/>
                  <a:ext cx="491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DE801783-1BED-4789-9CEE-A710B5233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777" y="3886961"/>
                  <a:ext cx="4916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5B94D0C5-E968-400D-894B-0EA320FD71AD}"/>
                    </a:ext>
                  </a:extLst>
                </p:cNvPr>
                <p:cNvSpPr txBox="1"/>
                <p:nvPr/>
              </p:nvSpPr>
              <p:spPr>
                <a:xfrm>
                  <a:off x="2021746" y="4774640"/>
                  <a:ext cx="2499282" cy="535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altLang="zh-TW" sz="1800" dirty="0">
                      <a:cs typeface="Times New Roman" panose="02020603050405020304" pitchFamily="18" charset="0"/>
                    </a:rPr>
                    <a:t>leftmost </a:t>
                  </a:r>
                  <a:r>
                    <a:rPr lang="en-US" altLang="zh-TW" dirty="0">
                      <a:cs typeface="Times New Roman" panose="02020603050405020304" pitchFamily="18" charset="0"/>
                    </a:rPr>
                    <a:t>branch peters out </a:t>
                  </a:r>
                  <a:r>
                    <a:rPr lang="en-US" altLang="zh-TW" sz="1800" dirty="0">
                      <a:cs typeface="Times New Roman" panose="02020603050405020304" pitchFamily="18" charset="0"/>
                    </a:rPr>
                    <a:t>after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altLang="zh-TW" sz="1800" dirty="0">
                      <a:cs typeface="Times New Roman" panose="02020603050405020304" pitchFamily="18" charset="0"/>
                    </a:rPr>
                    <a:t> levels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5B94D0C5-E968-400D-894B-0EA320FD7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1746" y="4774640"/>
                  <a:ext cx="2499282" cy="535531"/>
                </a:xfrm>
                <a:prstGeom prst="rect">
                  <a:avLst/>
                </a:prstGeom>
                <a:blipFill>
                  <a:blip r:embed="rId12"/>
                  <a:stretch>
                    <a:fillRect l="-2195" t="-17045" r="-2195" b="-1704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E60D70CC-0EEA-49DF-BCFC-917EFB9E112A}"/>
                    </a:ext>
                  </a:extLst>
                </p:cNvPr>
                <p:cNvSpPr txBox="1"/>
                <p:nvPr/>
              </p:nvSpPr>
              <p:spPr>
                <a:xfrm>
                  <a:off x="5366622" y="4706801"/>
                  <a:ext cx="3079008" cy="6712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800" dirty="0">
                      <a:cs typeface="Times New Roman" panose="02020603050405020304" pitchFamily="18" charset="0"/>
                    </a:rPr>
                    <a:t>rightmost branch peters out after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altLang="zh-TW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TW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TW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3/2</m:t>
                              </m:r>
                            </m:sub>
                          </m:sSub>
                        </m:fName>
                        <m:e>
                          <m:r>
                            <a:rPr lang="en-US" altLang="zh-TW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altLang="zh-TW" sz="1800" dirty="0">
                      <a:cs typeface="Times New Roman" panose="02020603050405020304" pitchFamily="18" charset="0"/>
                    </a:rPr>
                    <a:t> levels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25" name="文字方塊 24">
                  <a:extLst>
                    <a:ext uri="{FF2B5EF4-FFF2-40B4-BE49-F238E27FC236}">
                      <a16:creationId xmlns:a16="http://schemas.microsoft.com/office/drawing/2014/main" id="{E60D70CC-0EEA-49DF-BCFC-917EFB9E1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622" y="4706801"/>
                  <a:ext cx="3079008" cy="671209"/>
                </a:xfrm>
                <a:prstGeom prst="rect">
                  <a:avLst/>
                </a:prstGeom>
                <a:blipFill>
                  <a:blip r:embed="rId13"/>
                  <a:stretch>
                    <a:fillRect l="-1581" t="-5455" b="-1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8DCA61EE-CDF1-483D-8C87-571FB22CAB45}"/>
                </a:ext>
              </a:extLst>
            </p:cNvPr>
            <p:cNvCxnSpPr>
              <a:stCxn id="24" idx="0"/>
              <a:endCxn id="8" idx="2"/>
            </p:cNvCxnSpPr>
            <p:nvPr/>
          </p:nvCxnSpPr>
          <p:spPr>
            <a:xfrm flipH="1" flipV="1">
              <a:off x="3271069" y="4285183"/>
              <a:ext cx="318" cy="489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6242BE5E-4877-42EB-88E7-A023BE514C30}"/>
                </a:ext>
              </a:extLst>
            </p:cNvPr>
            <p:cNvCxnSpPr>
              <a:stCxn id="25" idx="0"/>
              <a:endCxn id="11" idx="2"/>
            </p:cNvCxnSpPr>
            <p:nvPr/>
          </p:nvCxnSpPr>
          <p:spPr>
            <a:xfrm flipH="1" flipV="1">
              <a:off x="6895843" y="4285183"/>
              <a:ext cx="10283" cy="421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投影片編號版面配置區 28">
            <a:extLst>
              <a:ext uri="{FF2B5EF4-FFF2-40B4-BE49-F238E27FC236}">
                <a16:creationId xmlns:a16="http://schemas.microsoft.com/office/drawing/2014/main" id="{793B7C74-BDA1-4C4B-B405-42CD5DA3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5101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30722-3C1C-4E4B-BE7E-A9E69C30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2DDE07-BB2C-4FA0-A522-6859D6920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TW" dirty="0"/>
                  <a:t>There are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32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 full levels, and 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3/2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TW" dirty="0"/>
                  <a:t> levels, the problem size is down to 1.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Each level contributes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Lower bound guess: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Upper bound guess: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3/2</m:t>
                            </m:r>
                          </m:sub>
                        </m:sSub>
                      </m:fName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 for some positive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Then prove by substitution.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2DDE07-BB2C-4FA0-A522-6859D6920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2621" r="-1444" b="-317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EA9CDC-029E-4A76-B6C5-6808BF44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3576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1A4566-733D-4944-BBBB-83FA000FE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72E95A-EF84-4344-8E8A-85A6F0CB3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TW" dirty="0"/>
                  <a:t>Upper bound:</a:t>
                </a:r>
                <a:br>
                  <a:rPr lang="en-US" altLang="zh-TW" dirty="0"/>
                </a:br>
                <a:r>
                  <a:rPr lang="en-US" altLang="zh-TW" dirty="0"/>
                  <a:t>Guess: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  <a:br>
                  <a:rPr lang="en-US" altLang="zh-TW" dirty="0"/>
                </a:br>
                <a:r>
                  <a:rPr lang="en-US" altLang="zh-TW" dirty="0"/>
                  <a:t>Substitution:</a:t>
                </a:r>
                <a:br>
                  <a:rPr lang="en-US" altLang="zh-TW" dirty="0"/>
                </a:b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lg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lg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e>
                        </m:d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3+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e>
                        </m:d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i="1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 +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𝑑𝑛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3–2/3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         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𝑑𝑛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3–2/3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3–2/3</m:t>
                        </m:r>
                      </m:den>
                    </m:f>
                  </m:oMath>
                </a14:m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Therefore,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.	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Note: Make sure that symbolic constants used in the recurrence (</a:t>
                </a:r>
                <a:r>
                  <a:rPr lang="en-US" altLang="zh-TW" dirty="0" err="1"/>
                  <a:t>e.g.,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) and the guess (</a:t>
                </a:r>
                <a:r>
                  <a:rPr lang="en-US" altLang="zh-TW" dirty="0" err="1"/>
                  <a:t>e.g.,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/>
                  <a:t>) are different.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72E95A-EF84-4344-8E8A-85A6F0CB3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2" t="-2483" b="-23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F9A3ED-67BA-47C6-B249-B73CCF90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774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74BD1-5379-49A1-9A70-4C22FB45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Recurrence Trees (cont’d)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96CE8A-807B-4D1D-B72D-14151AA9B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Lower bound:</a:t>
                </a:r>
                <a:br>
                  <a:rPr lang="en-US" altLang="zh-TW" dirty="0"/>
                </a:br>
                <a:r>
                  <a:rPr lang="en-US" altLang="zh-TW" dirty="0"/>
                  <a:t>Guess: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𝑑𝑛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  <a:br>
                  <a:rPr lang="en-US" altLang="zh-TW" dirty="0"/>
                </a:br>
                <a:r>
                  <a:rPr lang="en-US" altLang="zh-TW" dirty="0"/>
                  <a:t>Substitution: Same as for the upper bound, but replacing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/>
                  <a:t> by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TW" dirty="0"/>
                  <a:t>.  End up needing</a:t>
                </a:r>
                <a:br>
                  <a:rPr lang="en-US" altLang="zh-TW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3–</m:t>
                        </m:r>
                        <m:f>
                          <m:f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den>
                    </m:f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Therefore,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.</a:t>
                </a:r>
                <a:br>
                  <a:rPr lang="en-US" altLang="zh-TW" dirty="0"/>
                </a:br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, we conclude that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496CE8A-807B-4D1D-B72D-14151AA9B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2897" b="-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A1FC02-74BC-4FCE-8298-F478E166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15A97C9-1036-4EEC-91AB-A134AB6FD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endParaRPr lang="zh-TW" alt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15A97C9-1036-4EEC-91AB-A134AB6FD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  <a:blipFill>
                <a:blip r:embed="rId2"/>
                <a:stretch>
                  <a:fillRect l="-1278" t="-1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739026-2B0C-482E-BAC2-AE5E8E0E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7057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B6651-C526-4915-B8B1-46A70E16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B02F4-3929-40B4-A101-A87F27D7DC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constants,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an asymptotically positive function, and let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be defined on the nonnegative integers by the recurrence</a:t>
                </a:r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𝑎𝑇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where we interpret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to mean either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dirty="0"/>
                  <a:t>.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7FB02F4-3929-40B4-A101-A87F27D7DC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r="-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85A1A8-5467-4110-BFC2-B734CD36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4003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FA5C7-04E5-45A5-A131-79D2BC04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Theorem (</a:t>
            </a:r>
            <a:r>
              <a:rPr lang="en-US" altLang="zh-TW" dirty="0" err="1"/>
              <a:t>cond’t</a:t>
            </a:r>
            <a:r>
              <a:rPr lang="en-US" altLang="zh-TW" dirty="0"/>
              <a:t>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DCDEFCD-CFAE-4A7A-9C69-EFC417E2C6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has the following asymptotic bounds: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altLang="zh-TW" dirty="0"/>
                  <a:t> </a:t>
                </a:r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l-GR" altLang="zh-TW" dirty="0"/>
                  <a:t> </a:t>
                </a:r>
                <a:r>
                  <a:rPr lang="en-US" altLang="zh-TW" dirty="0"/>
                  <a:t>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for some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TW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DCDEFCD-CFAE-4A7A-9C69-EFC417E2C6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618F7F-20A9-4A38-8CB8-926B14CB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1498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7B7A9-55B1-4DFA-9154-40ABA4CB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Master Theorem (</a:t>
            </a:r>
            <a:r>
              <a:rPr lang="en-US" altLang="zh-TW" dirty="0" err="1"/>
              <a:t>cond’t</a:t>
            </a:r>
            <a:r>
              <a:rPr lang="en-US" altLang="zh-TW" dirty="0"/>
              <a:t>)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97EEE90-9F19-4FEB-8BC0-E182A49534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b="1" dirty="0"/>
                  <a:t>What’s with the Case 3 regularity condition?</a:t>
                </a:r>
              </a:p>
              <a:p>
                <a:pPr lvl="1"/>
                <a:r>
                  <a:rPr lang="en-US" altLang="zh-TW" dirty="0"/>
                  <a:t>Generally not a problem.</a:t>
                </a:r>
              </a:p>
              <a:p>
                <a:pPr lvl="1"/>
                <a:r>
                  <a:rPr lang="en-US" altLang="zh-TW" dirty="0"/>
                  <a:t>It always holds whenever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for constant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TW" dirty="0"/>
                  <a:t>. So you don’t need to check it when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is a polynomial.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97EEE90-9F19-4FEB-8BC0-E182A4953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002C29-8C0E-4210-B37B-BA354555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8894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6AA2EB-428C-4098-A290-82C31D62D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2612"/>
                <a:ext cx="10972800" cy="6518247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Using the master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e>
                        </m:func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case 1 applies. Therefore,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Using the master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3/2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TW" dirty="0"/>
                  <a:t>.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case 2 applies. Therefore,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Using the master theorem,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.793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.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where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≈0.2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lg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/4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=3/4</m:t>
                    </m:r>
                  </m:oMath>
                </a14:m>
                <a:r>
                  <a:rPr lang="en-US" altLang="zh-TW" dirty="0"/>
                  <a:t>, case 3 applies. Therefore,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76AA2EB-428C-4098-A290-82C31D62D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2612"/>
                <a:ext cx="10972800" cy="6518247"/>
              </a:xfrm>
              <a:blipFill>
                <a:blip r:embed="rId2"/>
                <a:stretch>
                  <a:fillRect l="-111" b="-3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D8E3E74-78B8-404B-97B1-B19ADC0E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8832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1F26F7-71BA-4E9F-B349-9A1A5C522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8723"/>
                <a:ext cx="10972800" cy="596256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br>
                  <a:rPr lang="en-US" altLang="zh-TW" dirty="0"/>
                </a:br>
                <a:r>
                  <a:rPr lang="en-US" altLang="zh-TW" dirty="0"/>
                  <a:t>Case 3 should apply, since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is asymptotically larger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 </a:t>
                </a:r>
                <a:br>
                  <a:rPr lang="en-US" altLang="zh-TW" dirty="0"/>
                </a:br>
                <a:r>
                  <a:rPr lang="en-US" altLang="zh-TW" dirty="0"/>
                  <a:t>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is asymptotically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zh-TW" dirty="0"/>
                  <a:t> for any positive constant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/>
                  <a:t> (not </a:t>
                </a:r>
                <a:r>
                  <a:rPr lang="en-US" altLang="zh-TW" dirty="0" err="1"/>
                  <a:t>polymomially</a:t>
                </a:r>
                <a:r>
                  <a:rPr lang="en-US" altLang="zh-TW" dirty="0"/>
                  <a:t> larger).</a:t>
                </a:r>
              </a:p>
              <a:p>
                <a:r>
                  <a:rPr lang="en-US" altLang="zh-TW" dirty="0">
                    <a:solidFill>
                      <a:srgbClr val="FF0000"/>
                    </a:solidFill>
                  </a:rPr>
                  <a:t>The recurrence falls into the gap between case 2 and case 3. (Using Extended Master Theorem)</a:t>
                </a:r>
                <a:br>
                  <a:rPr lang="en-US" altLang="zh-TW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91F26F7-71BA-4E9F-B349-9A1A5C522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8723"/>
                <a:ext cx="10972800" cy="5962566"/>
              </a:xfrm>
              <a:blipFill>
                <a:blip r:embed="rId2"/>
                <a:stretch>
                  <a:fillRect l="-1278" r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CCB42CD3-BB0B-4130-B44D-7457D8FD9FF6}"/>
              </a:ext>
            </a:extLst>
          </p:cNvPr>
          <p:cNvSpPr txBox="1"/>
          <p:nvPr/>
        </p:nvSpPr>
        <p:spPr>
          <a:xfrm>
            <a:off x="5570290" y="1616978"/>
            <a:ext cx="1400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Wrong!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61BA34-A1AE-4A8D-A9AD-A00DD533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8501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E18D12-2A60-4D59-9BEF-7D8E5AFA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Master Theorem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B0ABD9-B3D8-4BDB-AB1D-5FFCE5460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271" y="1600201"/>
                <a:ext cx="10972800" cy="44210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/>
                  <a:t>Then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has the following asymptotic bounds: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(includes case 1 of the Master Theorem)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(with </a:t>
                </a:r>
                <a14:m>
                  <m:oMath xmlns:m="http://schemas.openxmlformats.org/officeDocument/2006/math">
                    <m:r>
                      <a:rPr lang="en-US" altLang="zh-TW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is case 2 in the Master Theorem)</a:t>
                </a:r>
              </a:p>
              <a:p>
                <a:pPr lvl="1"/>
                <a:r>
                  <a:rPr lang="en-US" altLang="zh-TW" dirty="0"/>
                  <a:t>If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altLang="zh-TW" dirty="0"/>
                  <a:t> </a:t>
                </a:r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l-GR" altLang="zh-TW" dirty="0"/>
                  <a:t> </a:t>
                </a:r>
                <a:r>
                  <a:rPr lang="en-US" altLang="zh-TW" dirty="0"/>
                  <a:t>and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for some constant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TW" dirty="0"/>
                  <a:t> and all sufficiently large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, then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TW" dirty="0"/>
                  <a:t>.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B0ABD9-B3D8-4BDB-AB1D-5FFCE5460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271" y="1600201"/>
                <a:ext cx="10972800" cy="4421088"/>
              </a:xfrm>
              <a:blipFill>
                <a:blip r:embed="rId2"/>
                <a:stretch>
                  <a:fillRect l="-1111" t="-1793" b="-20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799218-2F9E-4D52-881F-01C44A5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47117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C7438-5DFB-4934-BD5C-0A3AC559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Master Theorem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2DD4B6-5F4A-4E6E-9904-BD2943C80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l-GR" altLang="zh-TW" dirty="0"/>
                  <a:t> </a:t>
                </a:r>
                <a:r>
                  <a:rPr lang="en-US" altLang="zh-TW" dirty="0"/>
                  <a:t>for some constant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l-GR" altLang="zh-TW" dirty="0"/>
                  <a:t>, </a:t>
                </a:r>
                <a:r>
                  <a:rPr lang="en-US" altLang="zh-TW" dirty="0"/>
                  <a:t>use Case 1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func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Use Case 3 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=1⇒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  <m:sSup>
                          <m:sSup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A2DD4B6-5F4A-4E6E-9904-BD2943C80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 b="-37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84E76A-082C-47BE-B064-C1AA1E7C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6963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ED2D8-B381-4348-891C-22CDAE8C7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Master Theorem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0B79E1-FADC-4C25-A09B-443ED489A4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altLang="zh-TW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Now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l-GR" altLang="zh-TW" dirty="0"/>
                  <a:t> </a:t>
                </a:r>
                <a:r>
                  <a:rPr lang="en-US" altLang="zh-TW" dirty="0"/>
                  <a:t>for some constant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Check regularity condition (don’t really need to since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dirty="0"/>
                  <a:t> is a polynomial):</a:t>
                </a:r>
                <a:br>
                  <a:rPr lang="en-US" altLang="zh-TW" dirty="0"/>
                </a:br>
                <a:r>
                  <a:rPr lang="en-US" altLang="zh-TW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/8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 for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  Use Case 4: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30B79E1-FADC-4C25-A09B-443ED489A4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986104-FCBB-4F1A-832C-C22A4D06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611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63DEE-7401-44F6-92D1-5DA7BCC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Extended Master Theorem (</a:t>
            </a:r>
            <a:r>
              <a:rPr lang="en-US" altLang="zh-TW" dirty="0" err="1"/>
              <a:t>cond’t</a:t>
            </a:r>
            <a:r>
              <a:rPr lang="en-US" altLang="zh-TW" dirty="0"/>
              <a:t>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E6A596-2BD1-4209-8CFF-AEA8E5B3C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27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/3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altLang="zh-TW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dirty="0"/>
                  <a:t> vs.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lg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Since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</m:fNam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, use Case 2. Therefore,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altLang="zh-TW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fName>
                          <m:e>
                            <m:func>
                              <m:func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.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8E6A596-2BD1-4209-8CFF-AEA8E5B3C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3178762-C1EB-4311-9C76-0F2E2FD4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49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15A97C9-1036-4EEC-91AB-A134AB6FD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endParaRPr lang="zh-TW" alt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TW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/>
                  <a:t>        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415A97C9-1036-4EEC-91AB-A134AB6FD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  <a:blipFill>
                <a:blip r:embed="rId2"/>
                <a:stretch>
                  <a:fillRect l="-1278" t="-1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B8BD9A8-27C8-4C77-8B65-34DB25FE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465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A2BA7-4685-40D6-91C1-862D8AFF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524BB8-0965-46FD-9068-3087C9F395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Euler’s constant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>
                    <a:latin typeface="Cambria Math" panose="02040503050406030204" pitchFamily="18" charset="0"/>
                  </a:rPr>
                  <a:t> is defined by</a:t>
                </a:r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⟶∞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nary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zh-TW" altLang="en-US" dirty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E524BB8-0965-46FD-9068-3087C9F395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8" t="-17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EC153E-B270-409B-93D3-09C446E3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801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18BE9066-3B8C-48A4-8B28-3E5B517B6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1                       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altLang="zh-TW" dirty="0"/>
                </a:br>
                <a:r>
                  <a:rPr lang="en-US" altLang="zh-TW" dirty="0"/>
                  <a:t>Solution: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lvl="1"/>
                <a:endParaRPr lang="zh-TW" altLang="en-US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2">
                <a:extLst>
                  <a:ext uri="{FF2B5EF4-FFF2-40B4-BE49-F238E27FC236}">
                    <a16:creationId xmlns:a16="http://schemas.microsoft.com/office/drawing/2014/main" id="{18BE9066-3B8C-48A4-8B28-3E5B517B6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2143"/>
                <a:ext cx="10972800" cy="5909146"/>
              </a:xfrm>
              <a:blipFill>
                <a:blip r:embed="rId2"/>
                <a:stretch>
                  <a:fillRect l="-1278" t="-13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>
            <a:extLst>
              <a:ext uri="{FF2B5EF4-FFF2-40B4-BE49-F238E27FC236}">
                <a16:creationId xmlns:a16="http://schemas.microsoft.com/office/drawing/2014/main" id="{7B4D39BD-A3D9-41E9-B15E-221BC878B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2967999"/>
            <a:ext cx="6207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/>
              <a:t>T</a:t>
            </a:r>
            <a:r>
              <a:rPr lang="en-US" altLang="zh-TW" sz="2000"/>
              <a:t>(</a:t>
            </a:r>
            <a:r>
              <a:rPr lang="en-US" altLang="zh-TW" sz="2000" i="1"/>
              <a:t>n</a:t>
            </a:r>
            <a:r>
              <a:rPr lang="en-US" altLang="zh-TW" sz="2000"/>
              <a:t>)</a:t>
            </a:r>
          </a:p>
        </p:txBody>
      </p:sp>
      <p:grpSp>
        <p:nvGrpSpPr>
          <p:cNvPr id="7" name="Group 37">
            <a:extLst>
              <a:ext uri="{FF2B5EF4-FFF2-40B4-BE49-F238E27FC236}">
                <a16:creationId xmlns:a16="http://schemas.microsoft.com/office/drawing/2014/main" id="{1B3764DA-C927-4107-9BA3-D8E6E347363D}"/>
              </a:ext>
            </a:extLst>
          </p:cNvPr>
          <p:cNvGrpSpPr>
            <a:grpSpLocks/>
          </p:cNvGrpSpPr>
          <p:nvPr/>
        </p:nvGrpSpPr>
        <p:grpSpPr bwMode="auto">
          <a:xfrm>
            <a:off x="2354263" y="2418725"/>
            <a:ext cx="1655763" cy="1162050"/>
            <a:chOff x="884" y="1201"/>
            <a:chExt cx="1043" cy="732"/>
          </a:xfrm>
        </p:grpSpPr>
        <p:sp>
          <p:nvSpPr>
            <p:cNvPr id="123" name="Text Box 5">
              <a:extLst>
                <a:ext uri="{FF2B5EF4-FFF2-40B4-BE49-F238E27FC236}">
                  <a16:creationId xmlns:a16="http://schemas.microsoft.com/office/drawing/2014/main" id="{24D4394F-B0B6-4CE5-B948-5E668E90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4" y="1201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 dirty="0"/>
                <a:t>n</a:t>
              </a:r>
              <a:endParaRPr lang="en-US" altLang="zh-TW" sz="2000" dirty="0"/>
            </a:p>
          </p:txBody>
        </p:sp>
        <p:sp>
          <p:nvSpPr>
            <p:cNvPr id="124" name="Text Box 6">
              <a:extLst>
                <a:ext uri="{FF2B5EF4-FFF2-40B4-BE49-F238E27FC236}">
                  <a16:creationId xmlns:a16="http://schemas.microsoft.com/office/drawing/2014/main" id="{ADD6BDB0-D30D-4C09-AC7F-FA161393D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2" y="1681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/2)</a:t>
              </a:r>
            </a:p>
          </p:txBody>
        </p:sp>
        <p:sp>
          <p:nvSpPr>
            <p:cNvPr id="125" name="Text Box 7">
              <a:extLst>
                <a:ext uri="{FF2B5EF4-FFF2-40B4-BE49-F238E27FC236}">
                  <a16:creationId xmlns:a16="http://schemas.microsoft.com/office/drawing/2014/main" id="{4CA0BBF0-9648-44E6-9B2E-512EE2332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" y="1683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/2)</a:t>
              </a:r>
            </a:p>
          </p:txBody>
        </p:sp>
        <p:cxnSp>
          <p:nvCxnSpPr>
            <p:cNvPr id="126" name="AutoShape 8">
              <a:extLst>
                <a:ext uri="{FF2B5EF4-FFF2-40B4-BE49-F238E27FC236}">
                  <a16:creationId xmlns:a16="http://schemas.microsoft.com/office/drawing/2014/main" id="{134FC1B5-55F7-4261-99DC-2984FEC13A56}"/>
                </a:ext>
              </a:extLst>
            </p:cNvPr>
            <p:cNvCxnSpPr>
              <a:cxnSpLocks noChangeShapeType="1"/>
              <a:stCxn id="128" idx="4"/>
              <a:endCxn id="125" idx="0"/>
            </p:cNvCxnSpPr>
            <p:nvPr/>
          </p:nvCxnSpPr>
          <p:spPr bwMode="auto">
            <a:xfrm flipH="1">
              <a:off x="1142" y="1445"/>
              <a:ext cx="212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9">
              <a:extLst>
                <a:ext uri="{FF2B5EF4-FFF2-40B4-BE49-F238E27FC236}">
                  <a16:creationId xmlns:a16="http://schemas.microsoft.com/office/drawing/2014/main" id="{1D613ADC-95F8-4C92-B1E3-4495B32D5D66}"/>
                </a:ext>
              </a:extLst>
            </p:cNvPr>
            <p:cNvCxnSpPr>
              <a:cxnSpLocks noChangeShapeType="1"/>
              <a:stCxn id="129" idx="4"/>
              <a:endCxn id="124" idx="0"/>
            </p:cNvCxnSpPr>
            <p:nvPr/>
          </p:nvCxnSpPr>
          <p:spPr bwMode="auto">
            <a:xfrm>
              <a:off x="1469" y="1445"/>
              <a:ext cx="201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8" name="Oval 10">
              <a:extLst>
                <a:ext uri="{FF2B5EF4-FFF2-40B4-BE49-F238E27FC236}">
                  <a16:creationId xmlns:a16="http://schemas.microsoft.com/office/drawing/2014/main" id="{692C3997-F80A-4CEF-96D1-4FB500A39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8" y="1434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9" name="Oval 11">
              <a:extLst>
                <a:ext uri="{FF2B5EF4-FFF2-40B4-BE49-F238E27FC236}">
                  <a16:creationId xmlns:a16="http://schemas.microsoft.com/office/drawing/2014/main" id="{92ABDF18-360D-4041-AA99-F7A07A35C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1434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46">
            <a:extLst>
              <a:ext uri="{FF2B5EF4-FFF2-40B4-BE49-F238E27FC236}">
                <a16:creationId xmlns:a16="http://schemas.microsoft.com/office/drawing/2014/main" id="{37017325-C279-4D4D-B356-C6BBC92CA943}"/>
              </a:ext>
            </a:extLst>
          </p:cNvPr>
          <p:cNvGrpSpPr>
            <a:grpSpLocks/>
          </p:cNvGrpSpPr>
          <p:nvPr/>
        </p:nvGrpSpPr>
        <p:grpSpPr bwMode="auto">
          <a:xfrm>
            <a:off x="1562099" y="4218951"/>
            <a:ext cx="3240088" cy="1919287"/>
            <a:chOff x="2018" y="1207"/>
            <a:chExt cx="2041" cy="1209"/>
          </a:xfrm>
        </p:grpSpPr>
        <p:sp>
          <p:nvSpPr>
            <p:cNvPr id="104" name="Text Box 14">
              <a:extLst>
                <a:ext uri="{FF2B5EF4-FFF2-40B4-BE49-F238E27FC236}">
                  <a16:creationId xmlns:a16="http://schemas.microsoft.com/office/drawing/2014/main" id="{E05FD392-38F4-4612-B4A9-D8747C2AD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" y="1684"/>
              <a:ext cx="4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/>
                <a:t>(</a:t>
              </a:r>
              <a:r>
                <a:rPr lang="en-US" altLang="zh-TW" sz="2000" i="1" dirty="0"/>
                <a:t>n</a:t>
              </a:r>
              <a:r>
                <a:rPr lang="en-US" altLang="zh-TW" sz="2000" dirty="0"/>
                <a:t>/2)</a:t>
              </a:r>
            </a:p>
          </p:txBody>
        </p:sp>
        <p:sp>
          <p:nvSpPr>
            <p:cNvPr id="105" name="Text Box 15">
              <a:extLst>
                <a:ext uri="{FF2B5EF4-FFF2-40B4-BE49-F238E27FC236}">
                  <a16:creationId xmlns:a16="http://schemas.microsoft.com/office/drawing/2014/main" id="{FCB875BA-9B04-4EA8-A526-4C68DD5A98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6" y="2164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sp>
          <p:nvSpPr>
            <p:cNvPr id="106" name="Text Box 16">
              <a:extLst>
                <a:ext uri="{FF2B5EF4-FFF2-40B4-BE49-F238E27FC236}">
                  <a16:creationId xmlns:a16="http://schemas.microsoft.com/office/drawing/2014/main" id="{FFD7774F-ABDF-476A-AE72-DAF42EF72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166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cxnSp>
          <p:nvCxnSpPr>
            <p:cNvPr id="107" name="AutoShape 17">
              <a:extLst>
                <a:ext uri="{FF2B5EF4-FFF2-40B4-BE49-F238E27FC236}">
                  <a16:creationId xmlns:a16="http://schemas.microsoft.com/office/drawing/2014/main" id="{87A3DD9C-0B0E-4581-B441-AC3CCA1EEA2B}"/>
                </a:ext>
              </a:extLst>
            </p:cNvPr>
            <p:cNvCxnSpPr>
              <a:cxnSpLocks noChangeShapeType="1"/>
              <a:stCxn id="109" idx="4"/>
              <a:endCxn id="106" idx="0"/>
            </p:cNvCxnSpPr>
            <p:nvPr/>
          </p:nvCxnSpPr>
          <p:spPr bwMode="auto">
            <a:xfrm flipH="1">
              <a:off x="2276" y="1928"/>
              <a:ext cx="212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" name="AutoShape 18">
              <a:extLst>
                <a:ext uri="{FF2B5EF4-FFF2-40B4-BE49-F238E27FC236}">
                  <a16:creationId xmlns:a16="http://schemas.microsoft.com/office/drawing/2014/main" id="{49A4ABB4-F55D-4C35-8DA4-88BE5AC2D469}"/>
                </a:ext>
              </a:extLst>
            </p:cNvPr>
            <p:cNvCxnSpPr>
              <a:cxnSpLocks noChangeShapeType="1"/>
              <a:stCxn id="110" idx="4"/>
              <a:endCxn id="105" idx="0"/>
            </p:cNvCxnSpPr>
            <p:nvPr/>
          </p:nvCxnSpPr>
          <p:spPr bwMode="auto">
            <a:xfrm>
              <a:off x="2603" y="1928"/>
              <a:ext cx="201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D65DF588-6CCB-490A-85E5-7E2CFB275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EEDF68D5-38FA-4D5E-91C9-9CABB85EB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" name="Text Box 22">
              <a:extLst>
                <a:ext uri="{FF2B5EF4-FFF2-40B4-BE49-F238E27FC236}">
                  <a16:creationId xmlns:a16="http://schemas.microsoft.com/office/drawing/2014/main" id="{FAACEED1-562D-4818-A735-E33BD9625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1" y="1684"/>
              <a:ext cx="4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dirty="0"/>
                <a:t>(</a:t>
              </a:r>
              <a:r>
                <a:rPr lang="en-US" altLang="zh-TW" sz="2000" i="1" dirty="0"/>
                <a:t>n</a:t>
              </a:r>
              <a:r>
                <a:rPr lang="en-US" altLang="zh-TW" sz="2000" dirty="0"/>
                <a:t>/2)</a:t>
              </a:r>
            </a:p>
          </p:txBody>
        </p:sp>
        <p:sp>
          <p:nvSpPr>
            <p:cNvPr id="112" name="Text Box 23">
              <a:extLst>
                <a:ext uri="{FF2B5EF4-FFF2-40B4-BE49-F238E27FC236}">
                  <a16:creationId xmlns:a16="http://schemas.microsoft.com/office/drawing/2014/main" id="{FF2438D2-382C-4FC6-9295-F6FD021A6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4" y="2164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sp>
          <p:nvSpPr>
            <p:cNvPr id="113" name="Text Box 24">
              <a:extLst>
                <a:ext uri="{FF2B5EF4-FFF2-40B4-BE49-F238E27FC236}">
                  <a16:creationId xmlns:a16="http://schemas.microsoft.com/office/drawing/2014/main" id="{5C961D21-E998-420E-8123-0C6F649E7B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2166"/>
              <a:ext cx="51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/>
                <a:t>T</a:t>
              </a:r>
              <a:r>
                <a:rPr lang="en-US" altLang="zh-TW" sz="2000"/>
                <a:t>(</a:t>
              </a:r>
              <a:r>
                <a:rPr lang="en-US" altLang="zh-TW" sz="2000" i="1"/>
                <a:t>n</a:t>
              </a:r>
              <a:r>
                <a:rPr lang="en-US" altLang="zh-TW" sz="2000"/>
                <a:t>/4)</a:t>
              </a:r>
            </a:p>
          </p:txBody>
        </p:sp>
        <p:cxnSp>
          <p:nvCxnSpPr>
            <p:cNvPr id="114" name="AutoShape 25">
              <a:extLst>
                <a:ext uri="{FF2B5EF4-FFF2-40B4-BE49-F238E27FC236}">
                  <a16:creationId xmlns:a16="http://schemas.microsoft.com/office/drawing/2014/main" id="{55B8A6DA-88AE-4A21-ADCB-4D5A86A1EFCD}"/>
                </a:ext>
              </a:extLst>
            </p:cNvPr>
            <p:cNvCxnSpPr>
              <a:cxnSpLocks noChangeShapeType="1"/>
              <a:stCxn id="116" idx="4"/>
              <a:endCxn id="113" idx="0"/>
            </p:cNvCxnSpPr>
            <p:nvPr/>
          </p:nvCxnSpPr>
          <p:spPr bwMode="auto">
            <a:xfrm flipH="1">
              <a:off x="3274" y="1928"/>
              <a:ext cx="212" cy="2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26">
              <a:extLst>
                <a:ext uri="{FF2B5EF4-FFF2-40B4-BE49-F238E27FC236}">
                  <a16:creationId xmlns:a16="http://schemas.microsoft.com/office/drawing/2014/main" id="{59D2ADDE-6700-4E98-AA5A-8902529A7FAB}"/>
                </a:ext>
              </a:extLst>
            </p:cNvPr>
            <p:cNvCxnSpPr>
              <a:cxnSpLocks noChangeShapeType="1"/>
              <a:stCxn id="117" idx="4"/>
              <a:endCxn id="112" idx="0"/>
            </p:cNvCxnSpPr>
            <p:nvPr/>
          </p:nvCxnSpPr>
          <p:spPr bwMode="auto">
            <a:xfrm>
              <a:off x="3601" y="1928"/>
              <a:ext cx="201" cy="2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Oval 27">
              <a:extLst>
                <a:ext uri="{FF2B5EF4-FFF2-40B4-BE49-F238E27FC236}">
                  <a16:creationId xmlns:a16="http://schemas.microsoft.com/office/drawing/2014/main" id="{92FD369F-99AC-4FB6-94B8-592C236A4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7" name="Oval 28">
              <a:extLst>
                <a:ext uri="{FF2B5EF4-FFF2-40B4-BE49-F238E27FC236}">
                  <a16:creationId xmlns:a16="http://schemas.microsoft.com/office/drawing/2014/main" id="{72BDABEF-31B9-4A3D-826B-431D921F3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917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8" name="Text Box 39">
              <a:extLst>
                <a:ext uri="{FF2B5EF4-FFF2-40B4-BE49-F238E27FC236}">
                  <a16:creationId xmlns:a16="http://schemas.microsoft.com/office/drawing/2014/main" id="{820B9123-6947-459B-ADBF-D1AAB0520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7" y="1207"/>
              <a:ext cx="1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TW" sz="2000" i="1" dirty="0"/>
                <a:t>n</a:t>
              </a:r>
              <a:endParaRPr lang="en-US" altLang="zh-TW" sz="2000" dirty="0"/>
            </a:p>
          </p:txBody>
        </p:sp>
        <p:cxnSp>
          <p:nvCxnSpPr>
            <p:cNvPr id="119" name="AutoShape 42">
              <a:extLst>
                <a:ext uri="{FF2B5EF4-FFF2-40B4-BE49-F238E27FC236}">
                  <a16:creationId xmlns:a16="http://schemas.microsoft.com/office/drawing/2014/main" id="{BCBD3CEF-0CD9-4340-BFED-59593C035D49}"/>
                </a:ext>
              </a:extLst>
            </p:cNvPr>
            <p:cNvCxnSpPr>
              <a:cxnSpLocks noChangeShapeType="1"/>
              <a:stCxn id="121" idx="4"/>
              <a:endCxn id="104" idx="0"/>
            </p:cNvCxnSpPr>
            <p:nvPr/>
          </p:nvCxnSpPr>
          <p:spPr bwMode="auto">
            <a:xfrm flipH="1">
              <a:off x="2568" y="1451"/>
              <a:ext cx="419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43">
              <a:extLst>
                <a:ext uri="{FF2B5EF4-FFF2-40B4-BE49-F238E27FC236}">
                  <a16:creationId xmlns:a16="http://schemas.microsoft.com/office/drawing/2014/main" id="{42E48026-0ADB-4EC5-9384-0FB1AE04EDD2}"/>
                </a:ext>
              </a:extLst>
            </p:cNvPr>
            <p:cNvCxnSpPr>
              <a:cxnSpLocks noChangeShapeType="1"/>
              <a:stCxn id="122" idx="4"/>
              <a:endCxn id="111" idx="0"/>
            </p:cNvCxnSpPr>
            <p:nvPr/>
          </p:nvCxnSpPr>
          <p:spPr bwMode="auto">
            <a:xfrm>
              <a:off x="3102" y="1451"/>
              <a:ext cx="464" cy="23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1" name="Oval 44">
              <a:extLst>
                <a:ext uri="{FF2B5EF4-FFF2-40B4-BE49-F238E27FC236}">
                  <a16:creationId xmlns:a16="http://schemas.microsoft.com/office/drawing/2014/main" id="{5F3FC72A-0325-4BB9-9667-48DF585CC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440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2" name="Oval 45">
              <a:extLst>
                <a:ext uri="{FF2B5EF4-FFF2-40B4-BE49-F238E27FC236}">
                  <a16:creationId xmlns:a16="http://schemas.microsoft.com/office/drawing/2014/main" id="{D4E88623-6D08-493C-9C97-F9BAADB6C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440"/>
              <a:ext cx="11" cy="11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6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" name="Text Box 152">
            <a:extLst>
              <a:ext uri="{FF2B5EF4-FFF2-40B4-BE49-F238E27FC236}">
                <a16:creationId xmlns:a16="http://schemas.microsoft.com/office/drawing/2014/main" id="{3F1834ED-CDB4-420D-B27E-DF66B91C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9" y="3399799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(a)</a:t>
            </a:r>
          </a:p>
        </p:txBody>
      </p:sp>
      <p:sp>
        <p:nvSpPr>
          <p:cNvPr id="10" name="Text Box 153">
            <a:extLst>
              <a:ext uri="{FF2B5EF4-FFF2-40B4-BE49-F238E27FC236}">
                <a16:creationId xmlns:a16="http://schemas.microsoft.com/office/drawing/2014/main" id="{5F542E22-4ACE-4612-9E67-5B6DDB80A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288" y="3534738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(b)</a:t>
            </a: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41684D3D-1ACB-40DF-9850-363F3168E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2" y="2779088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n/</a:t>
            </a:r>
            <a:r>
              <a:rPr lang="en-US" altLang="zh-TW" sz="2000" dirty="0"/>
              <a:t>2)</a:t>
            </a:r>
          </a:p>
        </p:txBody>
      </p:sp>
      <p:sp>
        <p:nvSpPr>
          <p:cNvPr id="12" name="Text Box 49">
            <a:extLst>
              <a:ext uri="{FF2B5EF4-FFF2-40B4-BE49-F238E27FC236}">
                <a16:creationId xmlns:a16="http://schemas.microsoft.com/office/drawing/2014/main" id="{E9263407-123F-4A0B-9325-AD75F0EA0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6351" y="3541087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n</a:t>
            </a:r>
            <a:r>
              <a:rPr lang="en-US" altLang="zh-TW" sz="2000" dirty="0"/>
              <a:t>/4)</a:t>
            </a: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C1083D5B-F180-4BF3-989A-96A751D5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1" y="3544262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n</a:t>
            </a:r>
            <a:r>
              <a:rPr lang="en-US" altLang="zh-TW" sz="2000" dirty="0"/>
              <a:t>/4)</a:t>
            </a:r>
          </a:p>
        </p:txBody>
      </p:sp>
      <p:cxnSp>
        <p:nvCxnSpPr>
          <p:cNvPr id="14" name="AutoShape 51">
            <a:extLst>
              <a:ext uri="{FF2B5EF4-FFF2-40B4-BE49-F238E27FC236}">
                <a16:creationId xmlns:a16="http://schemas.microsoft.com/office/drawing/2014/main" id="{8FEAA928-00E1-45B4-90B4-D1D41A02D49D}"/>
              </a:ext>
            </a:extLst>
          </p:cNvPr>
          <p:cNvCxnSpPr>
            <a:cxnSpLocks noChangeShapeType="1"/>
            <a:stCxn id="16" idx="4"/>
            <a:endCxn id="13" idx="0"/>
          </p:cNvCxnSpPr>
          <p:nvPr/>
        </p:nvCxnSpPr>
        <p:spPr bwMode="auto">
          <a:xfrm flipH="1">
            <a:off x="5858950" y="3166437"/>
            <a:ext cx="404531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52">
            <a:extLst>
              <a:ext uri="{FF2B5EF4-FFF2-40B4-BE49-F238E27FC236}">
                <a16:creationId xmlns:a16="http://schemas.microsoft.com/office/drawing/2014/main" id="{53644548-D460-483A-8307-030848FFC63D}"/>
              </a:ext>
            </a:extLst>
          </p:cNvPr>
          <p:cNvCxnSpPr>
            <a:cxnSpLocks noChangeShapeType="1"/>
            <a:stCxn id="17" idx="4"/>
            <a:endCxn id="12" idx="0"/>
          </p:cNvCxnSpPr>
          <p:nvPr/>
        </p:nvCxnSpPr>
        <p:spPr bwMode="auto">
          <a:xfrm>
            <a:off x="6446045" y="3166437"/>
            <a:ext cx="251105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Oval 53">
            <a:extLst>
              <a:ext uri="{FF2B5EF4-FFF2-40B4-BE49-F238E27FC236}">
                <a16:creationId xmlns:a16="http://schemas.microsoft.com/office/drawing/2014/main" id="{04EC8A00-3B6D-47F5-B444-E6699B0F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3148975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7" name="Oval 54">
            <a:extLst>
              <a:ext uri="{FF2B5EF4-FFF2-40B4-BE49-F238E27FC236}">
                <a16:creationId xmlns:a16="http://schemas.microsoft.com/office/drawing/2014/main" id="{0BA56435-3F41-4366-BE2B-4EF40CAC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313" y="3148975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18" name="Text Box 55">
            <a:extLst>
              <a:ext uri="{FF2B5EF4-FFF2-40B4-BE49-F238E27FC236}">
                <a16:creationId xmlns:a16="http://schemas.microsoft.com/office/drawing/2014/main" id="{DC5E3BE9-2D63-4A29-AFAB-CAB430EB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7" y="2779088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n/</a:t>
            </a:r>
            <a:r>
              <a:rPr lang="en-US" altLang="zh-TW" sz="2000" dirty="0"/>
              <a:t>2)</a:t>
            </a:r>
          </a:p>
        </p:txBody>
      </p:sp>
      <p:sp>
        <p:nvSpPr>
          <p:cNvPr id="19" name="Text Box 56">
            <a:extLst>
              <a:ext uri="{FF2B5EF4-FFF2-40B4-BE49-F238E27FC236}">
                <a16:creationId xmlns:a16="http://schemas.microsoft.com/office/drawing/2014/main" id="{216FFD40-018D-4437-8ED6-730DD51E8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0676" y="3541087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n</a:t>
            </a:r>
            <a:r>
              <a:rPr lang="en-US" altLang="zh-TW" sz="2000" dirty="0"/>
              <a:t>/4)</a:t>
            </a:r>
          </a:p>
        </p:txBody>
      </p:sp>
      <p:sp>
        <p:nvSpPr>
          <p:cNvPr id="20" name="Text Box 57">
            <a:extLst>
              <a:ext uri="{FF2B5EF4-FFF2-40B4-BE49-F238E27FC236}">
                <a16:creationId xmlns:a16="http://schemas.microsoft.com/office/drawing/2014/main" id="{0D8AB618-995F-4030-ACC1-BDD8B0B4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6" y="3544262"/>
            <a:ext cx="6815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(</a:t>
            </a:r>
            <a:r>
              <a:rPr lang="en-US" altLang="zh-TW" sz="2000" i="1" dirty="0"/>
              <a:t>n</a:t>
            </a:r>
            <a:r>
              <a:rPr lang="en-US" altLang="zh-TW" sz="2000" dirty="0"/>
              <a:t>/4)</a:t>
            </a:r>
          </a:p>
        </p:txBody>
      </p:sp>
      <p:cxnSp>
        <p:nvCxnSpPr>
          <p:cNvPr id="21" name="AutoShape 58">
            <a:extLst>
              <a:ext uri="{FF2B5EF4-FFF2-40B4-BE49-F238E27FC236}">
                <a16:creationId xmlns:a16="http://schemas.microsoft.com/office/drawing/2014/main" id="{6EC69397-38F5-4A62-8156-BAE9DFF39374}"/>
              </a:ext>
            </a:extLst>
          </p:cNvPr>
          <p:cNvCxnSpPr>
            <a:cxnSpLocks noChangeShapeType="1"/>
            <a:stCxn id="23" idx="4"/>
            <a:endCxn id="20" idx="0"/>
          </p:cNvCxnSpPr>
          <p:nvPr/>
        </p:nvCxnSpPr>
        <p:spPr bwMode="auto">
          <a:xfrm flipH="1">
            <a:off x="7443275" y="3166437"/>
            <a:ext cx="404531" cy="3778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59">
            <a:extLst>
              <a:ext uri="{FF2B5EF4-FFF2-40B4-BE49-F238E27FC236}">
                <a16:creationId xmlns:a16="http://schemas.microsoft.com/office/drawing/2014/main" id="{55C924D0-ADB7-4E8A-9D6F-7011D48CF912}"/>
              </a:ext>
            </a:extLst>
          </p:cNvPr>
          <p:cNvCxnSpPr>
            <a:cxnSpLocks noChangeShapeType="1"/>
            <a:stCxn id="24" idx="4"/>
            <a:endCxn id="19" idx="0"/>
          </p:cNvCxnSpPr>
          <p:nvPr/>
        </p:nvCxnSpPr>
        <p:spPr bwMode="auto">
          <a:xfrm>
            <a:off x="8030370" y="3166437"/>
            <a:ext cx="251105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Oval 60">
            <a:extLst>
              <a:ext uri="{FF2B5EF4-FFF2-40B4-BE49-F238E27FC236}">
                <a16:creationId xmlns:a16="http://schemas.microsoft.com/office/drawing/2014/main" id="{0EBDA222-64A6-4931-B544-5113AEC2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075" y="3148975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4" name="Oval 61">
            <a:extLst>
              <a:ext uri="{FF2B5EF4-FFF2-40B4-BE49-F238E27FC236}">
                <a16:creationId xmlns:a16="http://schemas.microsoft.com/office/drawing/2014/main" id="{F9CD64F0-CE35-4305-90DC-77D3D575B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3148975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5" name="Text Box 62">
            <a:extLst>
              <a:ext uri="{FF2B5EF4-FFF2-40B4-BE49-F238E27FC236}">
                <a16:creationId xmlns:a16="http://schemas.microsoft.com/office/drawing/2014/main" id="{8CA479EE-EBA6-4310-B1FB-52385387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20218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i="1" dirty="0"/>
              <a:t>n</a:t>
            </a:r>
            <a:endParaRPr lang="en-US" altLang="zh-TW" sz="2000" dirty="0"/>
          </a:p>
        </p:txBody>
      </p:sp>
      <p:cxnSp>
        <p:nvCxnSpPr>
          <p:cNvPr id="26" name="AutoShape 63">
            <a:extLst>
              <a:ext uri="{FF2B5EF4-FFF2-40B4-BE49-F238E27FC236}">
                <a16:creationId xmlns:a16="http://schemas.microsoft.com/office/drawing/2014/main" id="{2BF48A8D-F460-4F47-A72C-D59B586D07E6}"/>
              </a:ext>
            </a:extLst>
          </p:cNvPr>
          <p:cNvCxnSpPr>
            <a:cxnSpLocks noChangeShapeType="1"/>
            <a:stCxn id="28" idx="4"/>
            <a:endCxn id="11" idx="0"/>
          </p:cNvCxnSpPr>
          <p:nvPr/>
        </p:nvCxnSpPr>
        <p:spPr bwMode="auto">
          <a:xfrm flipH="1">
            <a:off x="6390761" y="2409201"/>
            <a:ext cx="664884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4">
            <a:extLst>
              <a:ext uri="{FF2B5EF4-FFF2-40B4-BE49-F238E27FC236}">
                <a16:creationId xmlns:a16="http://schemas.microsoft.com/office/drawing/2014/main" id="{9D9FC09D-6F94-45F1-8540-CCDDD42F54FD}"/>
              </a:ext>
            </a:extLst>
          </p:cNvPr>
          <p:cNvCxnSpPr>
            <a:cxnSpLocks noChangeShapeType="1"/>
            <a:stCxn id="29" idx="4"/>
            <a:endCxn id="18" idx="0"/>
          </p:cNvCxnSpPr>
          <p:nvPr/>
        </p:nvCxnSpPr>
        <p:spPr bwMode="auto">
          <a:xfrm>
            <a:off x="7238206" y="2409201"/>
            <a:ext cx="736880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Oval 65">
            <a:extLst>
              <a:ext uri="{FF2B5EF4-FFF2-40B4-BE49-F238E27FC236}">
                <a16:creationId xmlns:a16="http://schemas.microsoft.com/office/drawing/2014/main" id="{B4593FDA-B53E-4B31-8088-D3E13AF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913" y="2391738"/>
            <a:ext cx="17463" cy="17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29" name="Oval 66">
            <a:extLst>
              <a:ext uri="{FF2B5EF4-FFF2-40B4-BE49-F238E27FC236}">
                <a16:creationId xmlns:a16="http://schemas.microsoft.com/office/drawing/2014/main" id="{775FDC44-9BC2-4A41-93AB-C0C3E7656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391738"/>
            <a:ext cx="17462" cy="17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0" name="Oval 75">
            <a:extLst>
              <a:ext uri="{FF2B5EF4-FFF2-40B4-BE49-F238E27FC236}">
                <a16:creationId xmlns:a16="http://schemas.microsoft.com/office/drawing/2014/main" id="{97825090-B86A-40E5-AE93-D2065C0A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4238000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1" name="Oval 76">
            <a:extLst>
              <a:ext uri="{FF2B5EF4-FFF2-40B4-BE49-F238E27FC236}">
                <a16:creationId xmlns:a16="http://schemas.microsoft.com/office/drawing/2014/main" id="{8062F9C1-2DF9-4010-9B4A-F2389FD9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238000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2" name="Oval 77">
            <a:extLst>
              <a:ext uri="{FF2B5EF4-FFF2-40B4-BE49-F238E27FC236}">
                <a16:creationId xmlns:a16="http://schemas.microsoft.com/office/drawing/2014/main" id="{0BFF711E-FCAC-4CA2-B2F0-3474910B1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4238000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3" name="Oval 78">
            <a:extLst>
              <a:ext uri="{FF2B5EF4-FFF2-40B4-BE49-F238E27FC236}">
                <a16:creationId xmlns:a16="http://schemas.microsoft.com/office/drawing/2014/main" id="{385A2534-92EC-4F65-A461-3EF814EEF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238000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4" name="Oval 79">
            <a:extLst>
              <a:ext uri="{FF2B5EF4-FFF2-40B4-BE49-F238E27FC236}">
                <a16:creationId xmlns:a16="http://schemas.microsoft.com/office/drawing/2014/main" id="{100C728A-BF91-43C7-865B-A06634CA4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4238000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5" name="Oval 80">
            <a:extLst>
              <a:ext uri="{FF2B5EF4-FFF2-40B4-BE49-F238E27FC236}">
                <a16:creationId xmlns:a16="http://schemas.microsoft.com/office/drawing/2014/main" id="{48C04949-1641-4353-8196-95C69B63D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4238000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6" name="Oval 81">
            <a:extLst>
              <a:ext uri="{FF2B5EF4-FFF2-40B4-BE49-F238E27FC236}">
                <a16:creationId xmlns:a16="http://schemas.microsoft.com/office/drawing/2014/main" id="{B8605EA6-136D-436F-822D-CB7F77BA0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4238000"/>
            <a:ext cx="17462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7" name="Oval 82">
            <a:extLst>
              <a:ext uri="{FF2B5EF4-FFF2-40B4-BE49-F238E27FC236}">
                <a16:creationId xmlns:a16="http://schemas.microsoft.com/office/drawing/2014/main" id="{2C583E78-A7DC-4FF1-9E24-E9F704589F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338" y="4238000"/>
            <a:ext cx="17463" cy="174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8" name="Oval 67">
            <a:extLst>
              <a:ext uri="{FF2B5EF4-FFF2-40B4-BE49-F238E27FC236}">
                <a16:creationId xmlns:a16="http://schemas.microsoft.com/office/drawing/2014/main" id="{5BA3B3BE-1ECA-485C-B398-F276F8B1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2950" y="38951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39" name="Oval 68">
            <a:extLst>
              <a:ext uri="{FF2B5EF4-FFF2-40B4-BE49-F238E27FC236}">
                <a16:creationId xmlns:a16="http://schemas.microsoft.com/office/drawing/2014/main" id="{09975902-6F57-430F-B103-30A25D043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8951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0" name="Oval 69">
            <a:extLst>
              <a:ext uri="{FF2B5EF4-FFF2-40B4-BE49-F238E27FC236}">
                <a16:creationId xmlns:a16="http://schemas.microsoft.com/office/drawing/2014/main" id="{1A17F03E-8396-4309-A9A7-43FB1C50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8951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1" name="Oval 70">
            <a:extLst>
              <a:ext uri="{FF2B5EF4-FFF2-40B4-BE49-F238E27FC236}">
                <a16:creationId xmlns:a16="http://schemas.microsoft.com/office/drawing/2014/main" id="{3949ACE0-259E-4288-B180-80B9FC4A2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113" y="38951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2" name="Oval 71">
            <a:extLst>
              <a:ext uri="{FF2B5EF4-FFF2-40B4-BE49-F238E27FC236}">
                <a16:creationId xmlns:a16="http://schemas.microsoft.com/office/drawing/2014/main" id="{0564D41E-6B7A-4A44-BF15-75D82421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7275" y="38951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3" name="Oval 72">
            <a:extLst>
              <a:ext uri="{FF2B5EF4-FFF2-40B4-BE49-F238E27FC236}">
                <a16:creationId xmlns:a16="http://schemas.microsoft.com/office/drawing/2014/main" id="{C7004F66-BCB4-4755-B7AA-8AC2E9615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8951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4" name="Oval 73">
            <a:extLst>
              <a:ext uri="{FF2B5EF4-FFF2-40B4-BE49-F238E27FC236}">
                <a16:creationId xmlns:a16="http://schemas.microsoft.com/office/drawing/2014/main" id="{95F145CA-9A01-451D-B565-BF9E2523F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75" y="38951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45" name="Oval 74">
            <a:extLst>
              <a:ext uri="{FF2B5EF4-FFF2-40B4-BE49-F238E27FC236}">
                <a16:creationId xmlns:a16="http://schemas.microsoft.com/office/drawing/2014/main" id="{4D6FF5C7-674A-4BA7-AEC8-710FADDE4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3438" y="38951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46" name="AutoShape 83">
            <a:extLst>
              <a:ext uri="{FF2B5EF4-FFF2-40B4-BE49-F238E27FC236}">
                <a16:creationId xmlns:a16="http://schemas.microsoft.com/office/drawing/2014/main" id="{CFF35801-B994-4C14-9E2B-CF6CD815D26C}"/>
              </a:ext>
            </a:extLst>
          </p:cNvPr>
          <p:cNvCxnSpPr>
            <a:cxnSpLocks noChangeShapeType="1"/>
            <a:stCxn id="38" idx="4"/>
            <a:endCxn id="30" idx="0"/>
          </p:cNvCxnSpPr>
          <p:nvPr/>
        </p:nvCxnSpPr>
        <p:spPr bwMode="auto">
          <a:xfrm flipH="1">
            <a:off x="5743575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84">
            <a:extLst>
              <a:ext uri="{FF2B5EF4-FFF2-40B4-BE49-F238E27FC236}">
                <a16:creationId xmlns:a16="http://schemas.microsoft.com/office/drawing/2014/main" id="{6411E1E0-E93D-436B-920E-432CEC521093}"/>
              </a:ext>
            </a:extLst>
          </p:cNvPr>
          <p:cNvCxnSpPr>
            <a:cxnSpLocks noChangeShapeType="1"/>
            <a:stCxn id="39" idx="4"/>
            <a:endCxn id="31" idx="0"/>
          </p:cNvCxnSpPr>
          <p:nvPr/>
        </p:nvCxnSpPr>
        <p:spPr bwMode="auto">
          <a:xfrm>
            <a:off x="6015037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85">
            <a:extLst>
              <a:ext uri="{FF2B5EF4-FFF2-40B4-BE49-F238E27FC236}">
                <a16:creationId xmlns:a16="http://schemas.microsoft.com/office/drawing/2014/main" id="{C4CBBA61-D1AB-4386-9C75-59BC424EA823}"/>
              </a:ext>
            </a:extLst>
          </p:cNvPr>
          <p:cNvCxnSpPr>
            <a:cxnSpLocks noChangeShapeType="1"/>
            <a:stCxn id="40" idx="4"/>
            <a:endCxn id="32" idx="0"/>
          </p:cNvCxnSpPr>
          <p:nvPr/>
        </p:nvCxnSpPr>
        <p:spPr bwMode="auto">
          <a:xfrm flipH="1">
            <a:off x="6607175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86">
            <a:extLst>
              <a:ext uri="{FF2B5EF4-FFF2-40B4-BE49-F238E27FC236}">
                <a16:creationId xmlns:a16="http://schemas.microsoft.com/office/drawing/2014/main" id="{8C0B1CD8-DC52-441D-AECC-A3E6060ED595}"/>
              </a:ext>
            </a:extLst>
          </p:cNvPr>
          <p:cNvCxnSpPr>
            <a:cxnSpLocks noChangeShapeType="1"/>
            <a:stCxn id="41" idx="4"/>
            <a:endCxn id="33" idx="0"/>
          </p:cNvCxnSpPr>
          <p:nvPr/>
        </p:nvCxnSpPr>
        <p:spPr bwMode="auto">
          <a:xfrm>
            <a:off x="6878637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87">
            <a:extLst>
              <a:ext uri="{FF2B5EF4-FFF2-40B4-BE49-F238E27FC236}">
                <a16:creationId xmlns:a16="http://schemas.microsoft.com/office/drawing/2014/main" id="{1F91D11B-1FC1-4AB5-AD58-B11E617F4737}"/>
              </a:ext>
            </a:extLst>
          </p:cNvPr>
          <p:cNvCxnSpPr>
            <a:cxnSpLocks noChangeShapeType="1"/>
            <a:stCxn id="42" idx="4"/>
            <a:endCxn id="34" idx="0"/>
          </p:cNvCxnSpPr>
          <p:nvPr/>
        </p:nvCxnSpPr>
        <p:spPr bwMode="auto">
          <a:xfrm flipH="1">
            <a:off x="7327900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AutoShape 88">
            <a:extLst>
              <a:ext uri="{FF2B5EF4-FFF2-40B4-BE49-F238E27FC236}">
                <a16:creationId xmlns:a16="http://schemas.microsoft.com/office/drawing/2014/main" id="{61540444-E934-4629-A8BA-3918ACFB3ACF}"/>
              </a:ext>
            </a:extLst>
          </p:cNvPr>
          <p:cNvCxnSpPr>
            <a:cxnSpLocks noChangeShapeType="1"/>
            <a:stCxn id="43" idx="4"/>
            <a:endCxn id="35" idx="0"/>
          </p:cNvCxnSpPr>
          <p:nvPr/>
        </p:nvCxnSpPr>
        <p:spPr bwMode="auto">
          <a:xfrm>
            <a:off x="7599362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89">
            <a:extLst>
              <a:ext uri="{FF2B5EF4-FFF2-40B4-BE49-F238E27FC236}">
                <a16:creationId xmlns:a16="http://schemas.microsoft.com/office/drawing/2014/main" id="{4FBD59B6-29DC-4515-BBA0-59BF5E5FE58B}"/>
              </a:ext>
            </a:extLst>
          </p:cNvPr>
          <p:cNvCxnSpPr>
            <a:cxnSpLocks noChangeShapeType="1"/>
            <a:stCxn id="44" idx="4"/>
            <a:endCxn id="36" idx="0"/>
          </p:cNvCxnSpPr>
          <p:nvPr/>
        </p:nvCxnSpPr>
        <p:spPr bwMode="auto">
          <a:xfrm flipH="1">
            <a:off x="8191500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AutoShape 90">
            <a:extLst>
              <a:ext uri="{FF2B5EF4-FFF2-40B4-BE49-F238E27FC236}">
                <a16:creationId xmlns:a16="http://schemas.microsoft.com/office/drawing/2014/main" id="{3B786CFE-EABB-4321-9F04-8284D9536E73}"/>
              </a:ext>
            </a:extLst>
          </p:cNvPr>
          <p:cNvCxnSpPr>
            <a:cxnSpLocks noChangeShapeType="1"/>
            <a:stCxn id="45" idx="4"/>
            <a:endCxn id="37" idx="0"/>
          </p:cNvCxnSpPr>
          <p:nvPr/>
        </p:nvCxnSpPr>
        <p:spPr bwMode="auto">
          <a:xfrm>
            <a:off x="8462962" y="3912562"/>
            <a:ext cx="88900" cy="325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Oval 100">
            <a:extLst>
              <a:ext uri="{FF2B5EF4-FFF2-40B4-BE49-F238E27FC236}">
                <a16:creationId xmlns:a16="http://schemas.microsoft.com/office/drawing/2014/main" id="{33B20E83-C15B-42BD-97B3-1DAB3490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45428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5" name="Oval 101">
            <a:extLst>
              <a:ext uri="{FF2B5EF4-FFF2-40B4-BE49-F238E27FC236}">
                <a16:creationId xmlns:a16="http://schemas.microsoft.com/office/drawing/2014/main" id="{41F38709-C388-4B31-9EC8-FE6168E3D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5428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6" name="Oval 102">
            <a:extLst>
              <a:ext uri="{FF2B5EF4-FFF2-40B4-BE49-F238E27FC236}">
                <a16:creationId xmlns:a16="http://schemas.microsoft.com/office/drawing/2014/main" id="{08FDA2E3-9C49-42AB-80B2-56377CC44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45428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7" name="Oval 103">
            <a:extLst>
              <a:ext uri="{FF2B5EF4-FFF2-40B4-BE49-F238E27FC236}">
                <a16:creationId xmlns:a16="http://schemas.microsoft.com/office/drawing/2014/main" id="{5B6FFA74-6EDD-4B87-8F46-2C942A19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5428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8" name="Oval 104">
            <a:extLst>
              <a:ext uri="{FF2B5EF4-FFF2-40B4-BE49-F238E27FC236}">
                <a16:creationId xmlns:a16="http://schemas.microsoft.com/office/drawing/2014/main" id="{FD9EB7B3-8C0E-43DC-BB59-20F53957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45428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59" name="Oval 105">
            <a:extLst>
              <a:ext uri="{FF2B5EF4-FFF2-40B4-BE49-F238E27FC236}">
                <a16:creationId xmlns:a16="http://schemas.microsoft.com/office/drawing/2014/main" id="{0A9BA2A3-53EF-422F-B085-9C7E3CC5E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45428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0" name="Oval 106">
            <a:extLst>
              <a:ext uri="{FF2B5EF4-FFF2-40B4-BE49-F238E27FC236}">
                <a16:creationId xmlns:a16="http://schemas.microsoft.com/office/drawing/2014/main" id="{FD831A98-38AA-4710-8842-2A29EB10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45428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1" name="Oval 107">
            <a:extLst>
              <a:ext uri="{FF2B5EF4-FFF2-40B4-BE49-F238E27FC236}">
                <a16:creationId xmlns:a16="http://schemas.microsoft.com/office/drawing/2014/main" id="{0DE58DDA-630D-4C49-A34C-98D620FFC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338" y="45428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2" name="Oval 108">
            <a:extLst>
              <a:ext uri="{FF2B5EF4-FFF2-40B4-BE49-F238E27FC236}">
                <a16:creationId xmlns:a16="http://schemas.microsoft.com/office/drawing/2014/main" id="{63D351A2-14CF-4554-9CA8-EE6B5629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4050" y="47587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3" name="Oval 109">
            <a:extLst>
              <a:ext uri="{FF2B5EF4-FFF2-40B4-BE49-F238E27FC236}">
                <a16:creationId xmlns:a16="http://schemas.microsoft.com/office/drawing/2014/main" id="{6F26DA00-51D3-4329-B3A9-BE32CB1E3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3" y="47587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4" name="Oval 110">
            <a:extLst>
              <a:ext uri="{FF2B5EF4-FFF2-40B4-BE49-F238E27FC236}">
                <a16:creationId xmlns:a16="http://schemas.microsoft.com/office/drawing/2014/main" id="{92399952-DEB7-4F15-92CF-8E5D2D86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650" y="47587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5" name="Oval 111">
            <a:extLst>
              <a:ext uri="{FF2B5EF4-FFF2-40B4-BE49-F238E27FC236}">
                <a16:creationId xmlns:a16="http://schemas.microsoft.com/office/drawing/2014/main" id="{29C8C02F-91EF-4AF1-B14C-094385916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47587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6" name="Oval 112">
            <a:extLst>
              <a:ext uri="{FF2B5EF4-FFF2-40B4-BE49-F238E27FC236}">
                <a16:creationId xmlns:a16="http://schemas.microsoft.com/office/drawing/2014/main" id="{22D218C6-87FE-4C85-B597-5857740D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47587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7" name="Oval 113">
            <a:extLst>
              <a:ext uri="{FF2B5EF4-FFF2-40B4-BE49-F238E27FC236}">
                <a16:creationId xmlns:a16="http://schemas.microsoft.com/office/drawing/2014/main" id="{9D30FBB4-B6A4-4492-B568-E16D89E58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738" y="47587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8" name="Oval 114">
            <a:extLst>
              <a:ext uri="{FF2B5EF4-FFF2-40B4-BE49-F238E27FC236}">
                <a16:creationId xmlns:a16="http://schemas.microsoft.com/office/drawing/2014/main" id="{288BE2E4-2A27-4D6F-84D2-7AE06BC9A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75" y="47587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69" name="Oval 115">
            <a:extLst>
              <a:ext uri="{FF2B5EF4-FFF2-40B4-BE49-F238E27FC236}">
                <a16:creationId xmlns:a16="http://schemas.microsoft.com/office/drawing/2014/main" id="{4ECD362E-D5CA-40BC-9892-7789675B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2338" y="4758700"/>
            <a:ext cx="17463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70" name="AutoShape 116">
            <a:extLst>
              <a:ext uri="{FF2B5EF4-FFF2-40B4-BE49-F238E27FC236}">
                <a16:creationId xmlns:a16="http://schemas.microsoft.com/office/drawing/2014/main" id="{E41D644B-15E5-464B-B859-0B7FCD53483C}"/>
              </a:ext>
            </a:extLst>
          </p:cNvPr>
          <p:cNvCxnSpPr>
            <a:cxnSpLocks noChangeShapeType="1"/>
            <a:stCxn id="54" idx="4"/>
            <a:endCxn id="62" idx="0"/>
          </p:cNvCxnSpPr>
          <p:nvPr/>
        </p:nvCxnSpPr>
        <p:spPr bwMode="auto">
          <a:xfrm>
            <a:off x="5743575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118">
            <a:extLst>
              <a:ext uri="{FF2B5EF4-FFF2-40B4-BE49-F238E27FC236}">
                <a16:creationId xmlns:a16="http://schemas.microsoft.com/office/drawing/2014/main" id="{BE52E324-4A81-4F9D-884C-8A0348F2657F}"/>
              </a:ext>
            </a:extLst>
          </p:cNvPr>
          <p:cNvCxnSpPr>
            <a:cxnSpLocks noChangeShapeType="1"/>
            <a:stCxn id="55" idx="4"/>
            <a:endCxn id="63" idx="0"/>
          </p:cNvCxnSpPr>
          <p:nvPr/>
        </p:nvCxnSpPr>
        <p:spPr bwMode="auto">
          <a:xfrm>
            <a:off x="6103937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119">
            <a:extLst>
              <a:ext uri="{FF2B5EF4-FFF2-40B4-BE49-F238E27FC236}">
                <a16:creationId xmlns:a16="http://schemas.microsoft.com/office/drawing/2014/main" id="{73653D5D-9BA5-4871-A2B0-200EDBAAACE4}"/>
              </a:ext>
            </a:extLst>
          </p:cNvPr>
          <p:cNvCxnSpPr>
            <a:cxnSpLocks noChangeShapeType="1"/>
            <a:stCxn id="56" idx="4"/>
            <a:endCxn id="64" idx="0"/>
          </p:cNvCxnSpPr>
          <p:nvPr/>
        </p:nvCxnSpPr>
        <p:spPr bwMode="auto">
          <a:xfrm>
            <a:off x="6607175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120">
            <a:extLst>
              <a:ext uri="{FF2B5EF4-FFF2-40B4-BE49-F238E27FC236}">
                <a16:creationId xmlns:a16="http://schemas.microsoft.com/office/drawing/2014/main" id="{4459CE90-DFC1-4347-AB65-6AA5390A7F41}"/>
              </a:ext>
            </a:extLst>
          </p:cNvPr>
          <p:cNvCxnSpPr>
            <a:cxnSpLocks noChangeShapeType="1"/>
            <a:stCxn id="57" idx="4"/>
            <a:endCxn id="65" idx="0"/>
          </p:cNvCxnSpPr>
          <p:nvPr/>
        </p:nvCxnSpPr>
        <p:spPr bwMode="auto">
          <a:xfrm>
            <a:off x="6967537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121">
            <a:extLst>
              <a:ext uri="{FF2B5EF4-FFF2-40B4-BE49-F238E27FC236}">
                <a16:creationId xmlns:a16="http://schemas.microsoft.com/office/drawing/2014/main" id="{431FAD01-0651-4C62-8D09-6599021B0D8A}"/>
              </a:ext>
            </a:extLst>
          </p:cNvPr>
          <p:cNvCxnSpPr>
            <a:cxnSpLocks noChangeShapeType="1"/>
            <a:stCxn id="58" idx="4"/>
            <a:endCxn id="66" idx="0"/>
          </p:cNvCxnSpPr>
          <p:nvPr/>
        </p:nvCxnSpPr>
        <p:spPr bwMode="auto">
          <a:xfrm>
            <a:off x="7327900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122">
            <a:extLst>
              <a:ext uri="{FF2B5EF4-FFF2-40B4-BE49-F238E27FC236}">
                <a16:creationId xmlns:a16="http://schemas.microsoft.com/office/drawing/2014/main" id="{77C8A228-615F-427C-8934-3BD037613B7B}"/>
              </a:ext>
            </a:extLst>
          </p:cNvPr>
          <p:cNvCxnSpPr>
            <a:cxnSpLocks noChangeShapeType="1"/>
            <a:stCxn id="59" idx="4"/>
            <a:endCxn id="67" idx="0"/>
          </p:cNvCxnSpPr>
          <p:nvPr/>
        </p:nvCxnSpPr>
        <p:spPr bwMode="auto">
          <a:xfrm>
            <a:off x="7688262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123">
            <a:extLst>
              <a:ext uri="{FF2B5EF4-FFF2-40B4-BE49-F238E27FC236}">
                <a16:creationId xmlns:a16="http://schemas.microsoft.com/office/drawing/2014/main" id="{E9BCAF9D-7E91-4216-BDDA-D78061CA87EE}"/>
              </a:ext>
            </a:extLst>
          </p:cNvPr>
          <p:cNvCxnSpPr>
            <a:cxnSpLocks noChangeShapeType="1"/>
            <a:stCxn id="60" idx="4"/>
            <a:endCxn id="68" idx="0"/>
          </p:cNvCxnSpPr>
          <p:nvPr/>
        </p:nvCxnSpPr>
        <p:spPr bwMode="auto">
          <a:xfrm>
            <a:off x="8191500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124">
            <a:extLst>
              <a:ext uri="{FF2B5EF4-FFF2-40B4-BE49-F238E27FC236}">
                <a16:creationId xmlns:a16="http://schemas.microsoft.com/office/drawing/2014/main" id="{6618E225-04D5-4377-916A-81976870B5B5}"/>
              </a:ext>
            </a:extLst>
          </p:cNvPr>
          <p:cNvCxnSpPr>
            <a:cxnSpLocks noChangeShapeType="1"/>
            <a:stCxn id="61" idx="4"/>
            <a:endCxn id="69" idx="0"/>
          </p:cNvCxnSpPr>
          <p:nvPr/>
        </p:nvCxnSpPr>
        <p:spPr bwMode="auto">
          <a:xfrm>
            <a:off x="8551862" y="4560262"/>
            <a:ext cx="0" cy="198438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Text Box 125">
            <a:extLst>
              <a:ext uri="{FF2B5EF4-FFF2-40B4-BE49-F238E27FC236}">
                <a16:creationId xmlns:a16="http://schemas.microsoft.com/office/drawing/2014/main" id="{F0F81BC7-D3CD-4A16-A2A3-753FFBB92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588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79" name="Text Box 126">
            <a:extLst>
              <a:ext uri="{FF2B5EF4-FFF2-40B4-BE49-F238E27FC236}">
                <a16:creationId xmlns:a16="http://schemas.microsoft.com/office/drawing/2014/main" id="{8B8C41B3-95A3-46A0-9838-269D5E373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9950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0" name="Text Box 127">
            <a:extLst>
              <a:ext uri="{FF2B5EF4-FFF2-40B4-BE49-F238E27FC236}">
                <a16:creationId xmlns:a16="http://schemas.microsoft.com/office/drawing/2014/main" id="{845F6D2A-0916-4B23-B387-4D176F96B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775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1" name="Text Box 128">
            <a:extLst>
              <a:ext uri="{FF2B5EF4-FFF2-40B4-BE49-F238E27FC236}">
                <a16:creationId xmlns:a16="http://schemas.microsoft.com/office/drawing/2014/main" id="{5B7A46D1-8F62-464E-9A72-9F481B1E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8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2" name="Text Box 129">
            <a:extLst>
              <a:ext uri="{FF2B5EF4-FFF2-40B4-BE49-F238E27FC236}">
                <a16:creationId xmlns:a16="http://schemas.microsoft.com/office/drawing/2014/main" id="{4682204B-E322-410D-8F4A-7791D9234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3913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3" name="Text Box 130">
            <a:extLst>
              <a:ext uri="{FF2B5EF4-FFF2-40B4-BE49-F238E27FC236}">
                <a16:creationId xmlns:a16="http://schemas.microsoft.com/office/drawing/2014/main" id="{1E260B10-1155-40A7-9271-E246E5307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4" name="Text Box 131">
            <a:extLst>
              <a:ext uri="{FF2B5EF4-FFF2-40B4-BE49-F238E27FC236}">
                <a16:creationId xmlns:a16="http://schemas.microsoft.com/office/drawing/2014/main" id="{EC8088B1-CDA6-4B12-967E-BE688FCB0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5" name="Text Box 132">
            <a:extLst>
              <a:ext uri="{FF2B5EF4-FFF2-40B4-BE49-F238E27FC236}">
                <a16:creationId xmlns:a16="http://schemas.microsoft.com/office/drawing/2014/main" id="{1F192E20-4B40-4F69-A625-78D52BD6D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463" y="4663451"/>
            <a:ext cx="3129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dirty="0"/>
              <a:t>1</a:t>
            </a:r>
          </a:p>
        </p:txBody>
      </p:sp>
      <p:sp>
        <p:nvSpPr>
          <p:cNvPr id="86" name="Text Box 134">
            <a:extLst>
              <a:ext uri="{FF2B5EF4-FFF2-40B4-BE49-F238E27FC236}">
                <a16:creationId xmlns:a16="http://schemas.microsoft.com/office/drawing/2014/main" id="{0D8C6EE4-668E-4996-9D6F-39CDADBC7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650" y="3245813"/>
            <a:ext cx="571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/>
              <a:t>lg </a:t>
            </a:r>
            <a:r>
              <a:rPr lang="en-US" altLang="zh-TW" sz="2000" i="1"/>
              <a:t>n</a:t>
            </a:r>
            <a:endParaRPr lang="en-US" altLang="zh-TW" sz="2000"/>
          </a:p>
        </p:txBody>
      </p:sp>
      <p:sp>
        <p:nvSpPr>
          <p:cNvPr id="87" name="Oval 135">
            <a:extLst>
              <a:ext uri="{FF2B5EF4-FFF2-40B4-BE49-F238E27FC236}">
                <a16:creationId xmlns:a16="http://schemas.microsoft.com/office/drawing/2014/main" id="{8A601450-0C24-42EF-88A1-DC28586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4885700"/>
            <a:ext cx="17462" cy="174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88" name="Oval 136">
            <a:extLst>
              <a:ext uri="{FF2B5EF4-FFF2-40B4-BE49-F238E27FC236}">
                <a16:creationId xmlns:a16="http://schemas.microsoft.com/office/drawing/2014/main" id="{0D73C970-F0A0-4BE5-AC4E-20015258F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25" y="2220288"/>
            <a:ext cx="17462" cy="174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cxnSp>
        <p:nvCxnSpPr>
          <p:cNvPr id="89" name="AutoShape 137">
            <a:extLst>
              <a:ext uri="{FF2B5EF4-FFF2-40B4-BE49-F238E27FC236}">
                <a16:creationId xmlns:a16="http://schemas.microsoft.com/office/drawing/2014/main" id="{C1813BD5-D03A-4702-BE1C-452F50E8C53E}"/>
              </a:ext>
            </a:extLst>
          </p:cNvPr>
          <p:cNvCxnSpPr>
            <a:cxnSpLocks noChangeShapeType="1"/>
            <a:stCxn id="86" idx="2"/>
            <a:endCxn id="87" idx="0"/>
          </p:cNvCxnSpPr>
          <p:nvPr/>
        </p:nvCxnSpPr>
        <p:spPr bwMode="auto">
          <a:xfrm>
            <a:off x="5232400" y="3642688"/>
            <a:ext cx="6350" cy="1243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138">
            <a:extLst>
              <a:ext uri="{FF2B5EF4-FFF2-40B4-BE49-F238E27FC236}">
                <a16:creationId xmlns:a16="http://schemas.microsoft.com/office/drawing/2014/main" id="{2DDB3677-4A9B-4198-9BA5-BCC5C4026AF1}"/>
              </a:ext>
            </a:extLst>
          </p:cNvPr>
          <p:cNvCxnSpPr>
            <a:cxnSpLocks noChangeShapeType="1"/>
            <a:stCxn id="86" idx="0"/>
            <a:endCxn id="88" idx="4"/>
          </p:cNvCxnSpPr>
          <p:nvPr/>
        </p:nvCxnSpPr>
        <p:spPr bwMode="auto">
          <a:xfrm flipV="1">
            <a:off x="5232400" y="2237750"/>
            <a:ext cx="6350" cy="1008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AutoShape 139">
            <a:extLst>
              <a:ext uri="{FF2B5EF4-FFF2-40B4-BE49-F238E27FC236}">
                <a16:creationId xmlns:a16="http://schemas.microsoft.com/office/drawing/2014/main" id="{B5C55BC4-7D7D-4759-A6AC-5F2A59A57B70}"/>
              </a:ext>
            </a:extLst>
          </p:cNvPr>
          <p:cNvSpPr>
            <a:spLocks/>
          </p:cNvSpPr>
          <p:nvPr/>
        </p:nvSpPr>
        <p:spPr bwMode="auto">
          <a:xfrm rot="16200000">
            <a:off x="7081044" y="3624432"/>
            <a:ext cx="144463" cy="2987675"/>
          </a:xfrm>
          <a:prstGeom prst="leftBrace">
            <a:avLst>
              <a:gd name="adj1" fmla="val 172344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en-US" sz="1800">
              <a:latin typeface="Arial" panose="020B0604020202020204" pitchFamily="34" charset="0"/>
            </a:endParaRPr>
          </a:p>
        </p:txBody>
      </p:sp>
      <p:sp>
        <p:nvSpPr>
          <p:cNvPr id="92" name="Text Box 140">
            <a:extLst>
              <a:ext uri="{FF2B5EF4-FFF2-40B4-BE49-F238E27FC236}">
                <a16:creationId xmlns:a16="http://schemas.microsoft.com/office/drawing/2014/main" id="{5B2CAEF8-ABAA-4ECD-AD0D-56AE8F723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1826" y="514287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/>
              <a:t>n</a:t>
            </a:r>
          </a:p>
        </p:txBody>
      </p:sp>
      <p:sp>
        <p:nvSpPr>
          <p:cNvPr id="93" name="Text Box 141">
            <a:extLst>
              <a:ext uri="{FF2B5EF4-FFF2-40B4-BE49-F238E27FC236}">
                <a16:creationId xmlns:a16="http://schemas.microsoft.com/office/drawing/2014/main" id="{A13ABEB7-B644-403A-BCE0-4AF52D41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0" y="46634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 dirty="0"/>
              <a:t>n</a:t>
            </a:r>
          </a:p>
        </p:txBody>
      </p:sp>
      <p:sp>
        <p:nvSpPr>
          <p:cNvPr id="94" name="Text Box 142">
            <a:extLst>
              <a:ext uri="{FF2B5EF4-FFF2-40B4-BE49-F238E27FC236}">
                <a16:creationId xmlns:a16="http://schemas.microsoft.com/office/drawing/2014/main" id="{483B273E-72AD-420B-BBAF-3E77DDD25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0" y="35410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 dirty="0"/>
              <a:t>n</a:t>
            </a:r>
          </a:p>
        </p:txBody>
      </p:sp>
      <p:sp>
        <p:nvSpPr>
          <p:cNvPr id="95" name="Text Box 143">
            <a:extLst>
              <a:ext uri="{FF2B5EF4-FFF2-40B4-BE49-F238E27FC236}">
                <a16:creationId xmlns:a16="http://schemas.microsoft.com/office/drawing/2014/main" id="{DE4C8395-0948-4C8E-A5CB-898BED8C8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0" y="277750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 dirty="0"/>
              <a:t>n</a:t>
            </a:r>
          </a:p>
        </p:txBody>
      </p:sp>
      <p:sp>
        <p:nvSpPr>
          <p:cNvPr id="96" name="Text Box 144">
            <a:extLst>
              <a:ext uri="{FF2B5EF4-FFF2-40B4-BE49-F238E27FC236}">
                <a16:creationId xmlns:a16="http://schemas.microsoft.com/office/drawing/2014/main" id="{AB7907A8-EB37-4476-ADF6-350DE584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0350" y="2021851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i="1" dirty="0"/>
              <a:t>n</a:t>
            </a:r>
          </a:p>
        </p:txBody>
      </p:sp>
      <p:cxnSp>
        <p:nvCxnSpPr>
          <p:cNvPr id="97" name="AutoShape 145">
            <a:extLst>
              <a:ext uri="{FF2B5EF4-FFF2-40B4-BE49-F238E27FC236}">
                <a16:creationId xmlns:a16="http://schemas.microsoft.com/office/drawing/2014/main" id="{DA9E0A13-6B3B-4DE2-8CEB-2F6304B4D184}"/>
              </a:ext>
            </a:extLst>
          </p:cNvPr>
          <p:cNvCxnSpPr>
            <a:cxnSpLocks noChangeShapeType="1"/>
            <a:stCxn id="25" idx="3"/>
            <a:endCxn id="96" idx="1"/>
          </p:cNvCxnSpPr>
          <p:nvPr/>
        </p:nvCxnSpPr>
        <p:spPr bwMode="auto">
          <a:xfrm>
            <a:off x="7242344" y="2221906"/>
            <a:ext cx="1908006" cy="0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47">
            <a:extLst>
              <a:ext uri="{FF2B5EF4-FFF2-40B4-BE49-F238E27FC236}">
                <a16:creationId xmlns:a16="http://schemas.microsoft.com/office/drawing/2014/main" id="{069B092B-B94B-4940-B5F6-5E389BC3DDD7}"/>
              </a:ext>
            </a:extLst>
          </p:cNvPr>
          <p:cNvCxnSpPr>
            <a:cxnSpLocks noChangeShapeType="1"/>
            <a:stCxn id="18" idx="3"/>
            <a:endCxn id="95" idx="1"/>
          </p:cNvCxnSpPr>
          <p:nvPr/>
        </p:nvCxnSpPr>
        <p:spPr bwMode="auto">
          <a:xfrm flipV="1">
            <a:off x="8315884" y="2977556"/>
            <a:ext cx="834466" cy="1587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148">
            <a:extLst>
              <a:ext uri="{FF2B5EF4-FFF2-40B4-BE49-F238E27FC236}">
                <a16:creationId xmlns:a16="http://schemas.microsoft.com/office/drawing/2014/main" id="{0346B0D7-021B-47CB-8E05-82565B05454A}"/>
              </a:ext>
            </a:extLst>
          </p:cNvPr>
          <p:cNvCxnSpPr>
            <a:cxnSpLocks noChangeShapeType="1"/>
            <a:stCxn id="19" idx="3"/>
            <a:endCxn id="94" idx="1"/>
          </p:cNvCxnSpPr>
          <p:nvPr/>
        </p:nvCxnSpPr>
        <p:spPr bwMode="auto">
          <a:xfrm>
            <a:off x="8622273" y="3741142"/>
            <a:ext cx="528077" cy="1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149">
            <a:extLst>
              <a:ext uri="{FF2B5EF4-FFF2-40B4-BE49-F238E27FC236}">
                <a16:creationId xmlns:a16="http://schemas.microsoft.com/office/drawing/2014/main" id="{701840A2-8AF4-4975-994E-49D2FEFDC2A7}"/>
              </a:ext>
            </a:extLst>
          </p:cNvPr>
          <p:cNvCxnSpPr>
            <a:cxnSpLocks noChangeShapeType="1"/>
            <a:stCxn id="85" idx="3"/>
            <a:endCxn id="93" idx="1"/>
          </p:cNvCxnSpPr>
          <p:nvPr/>
        </p:nvCxnSpPr>
        <p:spPr bwMode="auto">
          <a:xfrm>
            <a:off x="8712369" y="4863506"/>
            <a:ext cx="437981" cy="0"/>
          </a:xfrm>
          <a:prstGeom prst="straightConnector1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1" name="Text Box 150">
            <a:extLst>
              <a:ext uri="{FF2B5EF4-FFF2-40B4-BE49-F238E27FC236}">
                <a16:creationId xmlns:a16="http://schemas.microsoft.com/office/drawing/2014/main" id="{C9D74076-A9FE-435B-A4C6-C567DE762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662" y="5153988"/>
            <a:ext cx="19228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 dirty="0"/>
              <a:t>Total: </a:t>
            </a:r>
            <a:r>
              <a:rPr lang="en-US" altLang="zh-TW" sz="2000" b="1" i="1" dirty="0"/>
              <a:t>n</a:t>
            </a:r>
            <a:r>
              <a:rPr lang="en-US" altLang="zh-TW" sz="2000" b="1" dirty="0"/>
              <a:t> lg </a:t>
            </a:r>
            <a:r>
              <a:rPr lang="en-US" altLang="zh-TW" sz="2000" b="1" i="1" dirty="0"/>
              <a:t>n</a:t>
            </a:r>
            <a:r>
              <a:rPr lang="en-US" altLang="zh-TW" sz="2000" b="1" dirty="0"/>
              <a:t> + </a:t>
            </a:r>
            <a:r>
              <a:rPr lang="en-US" altLang="zh-TW" sz="2000" b="1" i="1" dirty="0"/>
              <a:t>n</a:t>
            </a:r>
          </a:p>
        </p:txBody>
      </p:sp>
      <p:sp>
        <p:nvSpPr>
          <p:cNvPr id="102" name="Line 151">
            <a:extLst>
              <a:ext uri="{FF2B5EF4-FFF2-40B4-BE49-F238E27FC236}">
                <a16:creationId xmlns:a16="http://schemas.microsoft.com/office/drawing/2014/main" id="{746A9969-D007-41C2-B4E4-E384EFBB6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1113" y="5046037"/>
            <a:ext cx="9366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" name="Text Box 155">
            <a:extLst>
              <a:ext uri="{FF2B5EF4-FFF2-40B4-BE49-F238E27FC236}">
                <a16:creationId xmlns:a16="http://schemas.microsoft.com/office/drawing/2014/main" id="{FFDD5B00-7DC6-471A-9954-0314C6A7A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8" y="5622301"/>
            <a:ext cx="493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2000" b="1"/>
              <a:t>(d)</a:t>
            </a:r>
          </a:p>
        </p:txBody>
      </p:sp>
      <p:sp>
        <p:nvSpPr>
          <p:cNvPr id="131" name="投影片編號版面配置區 130">
            <a:extLst>
              <a:ext uri="{FF2B5EF4-FFF2-40B4-BE49-F238E27FC236}">
                <a16:creationId xmlns:a16="http://schemas.microsoft.com/office/drawing/2014/main" id="{AD363C33-B976-4C45-99EC-F0FFC6C8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0CA41-CFB3-417D-9936-A82FEFB2D8D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730099"/>
      </p:ext>
    </p:extLst>
  </p:cSld>
  <p:clrMapOvr>
    <a:masterClrMapping/>
  </p:clrMapOvr>
</p:sld>
</file>

<file path=ppt/theme/theme1.xml><?xml version="1.0" encoding="utf-8"?>
<a:theme xmlns:a="http://schemas.openxmlformats.org/drawingml/2006/main" name="成功大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成功大學" id="{05D4D663-4E5B-4BB2-B7C7-2CB5BA656208}" vid="{80899A51-7B67-445F-AE80-8C3F436F41A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成功大學</Template>
  <TotalTime>6095</TotalTime>
  <Words>4229</Words>
  <Application>Microsoft Office PowerPoint</Application>
  <PresentationFormat>寬螢幕</PresentationFormat>
  <Paragraphs>452</Paragraphs>
  <Slides>68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3</vt:i4>
      </vt:variant>
      <vt:variant>
        <vt:lpstr>投影片標題</vt:lpstr>
      </vt:variant>
      <vt:variant>
        <vt:i4>68</vt:i4>
      </vt:variant>
    </vt:vector>
  </HeadingPairs>
  <TitlesOfParts>
    <vt:vector size="78" baseType="lpstr">
      <vt:lpstr>AR MinchoL JIS</vt:lpstr>
      <vt:lpstr>微軟正黑體</vt:lpstr>
      <vt:lpstr>Arial</vt:lpstr>
      <vt:lpstr>Calibri</vt:lpstr>
      <vt:lpstr>Cambria Math</vt:lpstr>
      <vt:lpstr>Times New Roman</vt:lpstr>
      <vt:lpstr>成功大學</vt:lpstr>
      <vt:lpstr>Acrobat Document</vt:lpstr>
      <vt:lpstr>方程式</vt:lpstr>
      <vt:lpstr>Visio</vt:lpstr>
      <vt:lpstr>Chapter 4: Recurrences</vt:lpstr>
      <vt:lpstr>Overview </vt:lpstr>
      <vt:lpstr>Overview (cond’t)</vt:lpstr>
      <vt:lpstr>Overview (cond’t)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Overview (cond’t)</vt:lpstr>
      <vt:lpstr>Overview (cond’t)</vt:lpstr>
      <vt:lpstr>PowerPoint 簡報</vt:lpstr>
      <vt:lpstr>PowerPoint 簡報</vt:lpstr>
      <vt:lpstr>The maximum-subarray problem</vt:lpstr>
      <vt:lpstr>The maximum-subarray problem (cond’t)</vt:lpstr>
      <vt:lpstr>The maximum-subarray problem (cond’t)</vt:lpstr>
      <vt:lpstr>The maximum-subarray problem (cond’t)</vt:lpstr>
      <vt:lpstr>PowerPoint 簡報</vt:lpstr>
      <vt:lpstr>PowerPoint 簡報</vt:lpstr>
      <vt:lpstr>The maximum-subarray problem (cond’t)</vt:lpstr>
      <vt:lpstr>The maximum-subarray problem (cond’t)</vt:lpstr>
      <vt:lpstr>Matrix Multiplication</vt:lpstr>
      <vt:lpstr>Matrix Multiplication (cond’t)</vt:lpstr>
      <vt:lpstr>Divide-and-Conquer Algorithm</vt:lpstr>
      <vt:lpstr>Divide-and-Conquer Algorithm (cond’t)</vt:lpstr>
      <vt:lpstr>PowerPoint 簡報</vt:lpstr>
      <vt:lpstr>Divide-and-Conquer Algorithm (cond’t)</vt:lpstr>
      <vt:lpstr>Strassen’s method</vt:lpstr>
      <vt:lpstr>PowerPoint 簡報</vt:lpstr>
      <vt:lpstr>Strassen’s method (cond’t)</vt:lpstr>
      <vt:lpstr>Strassen’s method (cond’t)</vt:lpstr>
      <vt:lpstr>Strassen’s method (cond’t)</vt:lpstr>
      <vt:lpstr>Strassen’s method (cond’t)</vt:lpstr>
      <vt:lpstr>Strassen’s method (cond’t)</vt:lpstr>
      <vt:lpstr>Strassen’s method (cond’t)</vt:lpstr>
      <vt:lpstr>PowerPoint 簡報</vt:lpstr>
      <vt:lpstr>Strassen’s method (cond’t)</vt:lpstr>
      <vt:lpstr>Substitution Method</vt:lpstr>
      <vt:lpstr>Substitution Method (cont’d)</vt:lpstr>
      <vt:lpstr>Substitution Method (cont’d)</vt:lpstr>
      <vt:lpstr>Substitution Method (cont’d)</vt:lpstr>
      <vt:lpstr>Substitution Method (cont’d)</vt:lpstr>
      <vt:lpstr>PowerPoint 簡報</vt:lpstr>
      <vt:lpstr>PowerPoint 簡報</vt:lpstr>
      <vt:lpstr>Substitution Method (cont’d)</vt:lpstr>
      <vt:lpstr>Substitution Method </vt:lpstr>
      <vt:lpstr>Substitution Method (cont’d)</vt:lpstr>
      <vt:lpstr>Recurrence Trees</vt:lpstr>
      <vt:lpstr>Recurrence Trees (cont’d)</vt:lpstr>
      <vt:lpstr>Recurrence Trees (cont’d)</vt:lpstr>
      <vt:lpstr>Recurrence Trees (cont’d)</vt:lpstr>
      <vt:lpstr>Recurrence Trees (cont’d)</vt:lpstr>
      <vt:lpstr>Recurrence Trees (cont’d)</vt:lpstr>
      <vt:lpstr>Recurrence Trees (cont’d) </vt:lpstr>
      <vt:lpstr>Recurrence Trees (cont’d) </vt:lpstr>
      <vt:lpstr>Recurrence Trees (cont’d)</vt:lpstr>
      <vt:lpstr>Recurrence Trees (cont’d)</vt:lpstr>
      <vt:lpstr>Recurrence Trees (cont’d)</vt:lpstr>
      <vt:lpstr>Master Theorem</vt:lpstr>
      <vt:lpstr>Master Theorem (cond’t) </vt:lpstr>
      <vt:lpstr>Master Theorem (cond’t) </vt:lpstr>
      <vt:lpstr>PowerPoint 簡報</vt:lpstr>
      <vt:lpstr>PowerPoint 簡報</vt:lpstr>
      <vt:lpstr>Extended Master Theorem</vt:lpstr>
      <vt:lpstr>Extended Master Theorem (cond’t)</vt:lpstr>
      <vt:lpstr>Extended Master Theorem (cond’t)</vt:lpstr>
      <vt:lpstr>Extended Master Theorem (cond’t)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111</cp:revision>
  <dcterms:created xsi:type="dcterms:W3CDTF">2021-03-02T03:31:18Z</dcterms:created>
  <dcterms:modified xsi:type="dcterms:W3CDTF">2021-03-09T07:12:35Z</dcterms:modified>
</cp:coreProperties>
</file>