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sldIdLst>
    <p:sldId id="256" r:id="rId2"/>
    <p:sldId id="325" r:id="rId3"/>
    <p:sldId id="326" r:id="rId4"/>
    <p:sldId id="257" r:id="rId5"/>
    <p:sldId id="327" r:id="rId6"/>
    <p:sldId id="328" r:id="rId7"/>
    <p:sldId id="329" r:id="rId8"/>
    <p:sldId id="330" r:id="rId9"/>
    <p:sldId id="291" r:id="rId10"/>
    <p:sldId id="331" r:id="rId11"/>
    <p:sldId id="337" r:id="rId12"/>
    <p:sldId id="292" r:id="rId13"/>
    <p:sldId id="332" r:id="rId14"/>
    <p:sldId id="333" r:id="rId15"/>
    <p:sldId id="293" r:id="rId16"/>
    <p:sldId id="334" r:id="rId17"/>
    <p:sldId id="294" r:id="rId18"/>
    <p:sldId id="295" r:id="rId19"/>
    <p:sldId id="296" r:id="rId20"/>
    <p:sldId id="297" r:id="rId21"/>
    <p:sldId id="335" r:id="rId22"/>
    <p:sldId id="298" r:id="rId23"/>
    <p:sldId id="336" r:id="rId24"/>
    <p:sldId id="338" r:id="rId25"/>
    <p:sldId id="339" r:id="rId26"/>
    <p:sldId id="299" r:id="rId27"/>
    <p:sldId id="300" r:id="rId28"/>
    <p:sldId id="301" r:id="rId29"/>
    <p:sldId id="302" r:id="rId30"/>
    <p:sldId id="303" r:id="rId31"/>
    <p:sldId id="304" r:id="rId32"/>
    <p:sldId id="340" r:id="rId33"/>
    <p:sldId id="306" r:id="rId34"/>
    <p:sldId id="342" r:id="rId35"/>
    <p:sldId id="307" r:id="rId36"/>
    <p:sldId id="343" r:id="rId37"/>
    <p:sldId id="308" r:id="rId38"/>
    <p:sldId id="344" r:id="rId39"/>
    <p:sldId id="309" r:id="rId40"/>
    <p:sldId id="310" r:id="rId41"/>
    <p:sldId id="345" r:id="rId42"/>
    <p:sldId id="348" r:id="rId43"/>
    <p:sldId id="346" r:id="rId44"/>
    <p:sldId id="311" r:id="rId45"/>
    <p:sldId id="312" r:id="rId46"/>
    <p:sldId id="313" r:id="rId47"/>
    <p:sldId id="341" r:id="rId48"/>
    <p:sldId id="314" r:id="rId49"/>
    <p:sldId id="315" r:id="rId50"/>
    <p:sldId id="316" r:id="rId51"/>
    <p:sldId id="317" r:id="rId52"/>
    <p:sldId id="318" r:id="rId53"/>
    <p:sldId id="319" r:id="rId54"/>
    <p:sldId id="320" r:id="rId55"/>
    <p:sldId id="321" r:id="rId56"/>
    <p:sldId id="322" r:id="rId57"/>
    <p:sldId id="323" r:id="rId58"/>
    <p:sldId id="347" r:id="rId59"/>
    <p:sldId id="324" r:id="rId60"/>
    <p:sldId id="349" r:id="rId6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801AF4-1CDD-453C-BC78-853F28365FDD}" type="datetimeFigureOut">
              <a:rPr lang="zh-TW" altLang="en-US" smtClean="0"/>
              <a:t>2021/3/30</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F7917D-A5AD-40FC-9834-6FFDC442641A}" type="slidenum">
              <a:rPr lang="zh-TW" altLang="en-US" smtClean="0"/>
              <a:t>‹#›</a:t>
            </a:fld>
            <a:endParaRPr lang="zh-TW" altLang="en-US"/>
          </a:p>
        </p:txBody>
      </p:sp>
    </p:spTree>
    <p:extLst>
      <p:ext uri="{BB962C8B-B14F-4D97-AF65-F5344CB8AC3E}">
        <p14:creationId xmlns:p14="http://schemas.microsoft.com/office/powerpoint/2010/main" val="1473768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487488" y="1988841"/>
            <a:ext cx="9264352" cy="1758057"/>
          </a:xfrm>
        </p:spPr>
        <p:txBody>
          <a:bodyPr/>
          <a:lstStyle>
            <a:lvl1pPr algn="ctr">
              <a:defRPr/>
            </a:lvl1pPr>
          </a:lstStyle>
          <a:p>
            <a:r>
              <a:rPr lang="zh-TW" altLang="en-US"/>
              <a:t>按一下以編輯母片標題樣式</a:t>
            </a:r>
            <a:endParaRPr lang="zh-TW" altLang="en-US" dirty="0"/>
          </a:p>
        </p:txBody>
      </p:sp>
      <p:sp>
        <p:nvSpPr>
          <p:cNvPr id="3" name="副標題 2"/>
          <p:cNvSpPr>
            <a:spLocks noGrp="1"/>
          </p:cNvSpPr>
          <p:nvPr>
            <p:ph type="subTitle" idx="1"/>
          </p:nvPr>
        </p:nvSpPr>
        <p:spPr>
          <a:xfrm>
            <a:off x="2543606" y="4149080"/>
            <a:ext cx="7392821" cy="720080"/>
          </a:xfrm>
        </p:spPr>
        <p:txBody>
          <a:bodyPr>
            <a:normAutofit/>
          </a:bodyPr>
          <a:lstStyle>
            <a:lvl1pPr marL="0" indent="0" algn="ctr">
              <a:buNone/>
              <a:defRPr sz="2800" b="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zh-TW" altLang="en-US" dirty="0"/>
          </a:p>
        </p:txBody>
      </p:sp>
      <p:sp>
        <p:nvSpPr>
          <p:cNvPr id="4" name="日期版面配置區 3"/>
          <p:cNvSpPr>
            <a:spLocks noGrp="1"/>
          </p:cNvSpPr>
          <p:nvPr>
            <p:ph type="dt" sz="half" idx="10"/>
          </p:nvPr>
        </p:nvSpPr>
        <p:spPr/>
        <p:txBody>
          <a:bodyPr/>
          <a:lstStyle/>
          <a:p>
            <a:fld id="{62DF28DF-2149-424B-9107-D44B89A83022}" type="datetime1">
              <a:rPr lang="zh-TW" altLang="en-US" smtClean="0"/>
              <a:t>2021/3/30</a:t>
            </a:fld>
            <a:endParaRPr lang="zh-TW" altLang="en-US"/>
          </a:p>
        </p:txBody>
      </p:sp>
      <p:sp>
        <p:nvSpPr>
          <p:cNvPr id="6" name="投影片編號版面配置區 5"/>
          <p:cNvSpPr>
            <a:spLocks noGrp="1"/>
          </p:cNvSpPr>
          <p:nvPr>
            <p:ph type="sldNum" sz="quarter" idx="12"/>
          </p:nvPr>
        </p:nvSpPr>
        <p:spPr/>
        <p:txBody>
          <a:bodyPr/>
          <a:lstStyle/>
          <a:p>
            <a:fld id="{81353F6A-22EF-4218-ADEA-F95BBFAC150E}" type="slidenum">
              <a:rPr lang="zh-TW" altLang="en-US" smtClean="0"/>
              <a:t>‹#›</a:t>
            </a:fld>
            <a:endParaRPr lang="zh-TW" altLang="en-US"/>
          </a:p>
        </p:txBody>
      </p:sp>
    </p:spTree>
    <p:extLst>
      <p:ext uri="{BB962C8B-B14F-4D97-AF65-F5344CB8AC3E}">
        <p14:creationId xmlns:p14="http://schemas.microsoft.com/office/powerpoint/2010/main" val="2161133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84AB6A4-0F24-4758-9919-6BAAA3CE0DA7}" type="datetime1">
              <a:rPr lang="zh-TW" altLang="en-US" smtClean="0"/>
              <a:t>2021/3/30</a:t>
            </a:fld>
            <a:endParaRPr lang="zh-TW" altLang="en-US"/>
          </a:p>
        </p:txBody>
      </p:sp>
      <p:sp>
        <p:nvSpPr>
          <p:cNvPr id="5" name="頁尾版面配置區 4"/>
          <p:cNvSpPr>
            <a:spLocks noGrp="1"/>
          </p:cNvSpPr>
          <p:nvPr>
            <p:ph type="ftr" sz="quarter" idx="11"/>
          </p:nvPr>
        </p:nvSpPr>
        <p:spPr>
          <a:xfrm>
            <a:off x="4165600" y="6356351"/>
            <a:ext cx="3860800" cy="365125"/>
          </a:xfrm>
          <a:prstGeom prst="rect">
            <a:avLst/>
          </a:prstGeom>
        </p:spPr>
        <p:txBody>
          <a:bodyPr/>
          <a:lstStyle/>
          <a:p>
            <a:endParaRPr lang="zh-TW" altLang="en-US"/>
          </a:p>
        </p:txBody>
      </p:sp>
      <p:sp>
        <p:nvSpPr>
          <p:cNvPr id="6" name="投影片編號版面配置區 5"/>
          <p:cNvSpPr>
            <a:spLocks noGrp="1"/>
          </p:cNvSpPr>
          <p:nvPr>
            <p:ph type="sldNum" sz="quarter" idx="12"/>
          </p:nvPr>
        </p:nvSpPr>
        <p:spPr/>
        <p:txBody>
          <a:bodyPr/>
          <a:lstStyle/>
          <a:p>
            <a:fld id="{81353F6A-22EF-4218-ADEA-F95BBFAC150E}" type="slidenum">
              <a:rPr lang="zh-TW" altLang="en-US" smtClean="0"/>
              <a:t>‹#›</a:t>
            </a:fld>
            <a:endParaRPr lang="zh-TW" altLang="en-US"/>
          </a:p>
        </p:txBody>
      </p:sp>
    </p:spTree>
    <p:extLst>
      <p:ext uri="{BB962C8B-B14F-4D97-AF65-F5344CB8AC3E}">
        <p14:creationId xmlns:p14="http://schemas.microsoft.com/office/powerpoint/2010/main" val="2099095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839200" y="274639"/>
            <a:ext cx="27432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09600" y="274639"/>
            <a:ext cx="80264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BE8578F8-E47D-48F1-9BDC-DFCCCB5535B8}" type="datetime1">
              <a:rPr lang="zh-TW" altLang="en-US" smtClean="0"/>
              <a:t>2021/3/30</a:t>
            </a:fld>
            <a:endParaRPr lang="zh-TW" altLang="en-US"/>
          </a:p>
        </p:txBody>
      </p:sp>
      <p:sp>
        <p:nvSpPr>
          <p:cNvPr id="5" name="頁尾版面配置區 4"/>
          <p:cNvSpPr>
            <a:spLocks noGrp="1"/>
          </p:cNvSpPr>
          <p:nvPr>
            <p:ph type="ftr" sz="quarter" idx="11"/>
          </p:nvPr>
        </p:nvSpPr>
        <p:spPr>
          <a:xfrm>
            <a:off x="4165600" y="6356351"/>
            <a:ext cx="3860800" cy="365125"/>
          </a:xfrm>
          <a:prstGeom prst="rect">
            <a:avLst/>
          </a:prstGeom>
        </p:spPr>
        <p:txBody>
          <a:bodyPr/>
          <a:lstStyle/>
          <a:p>
            <a:endParaRPr lang="zh-TW" altLang="en-US"/>
          </a:p>
        </p:txBody>
      </p:sp>
      <p:sp>
        <p:nvSpPr>
          <p:cNvPr id="6" name="投影片編號版面配置區 5"/>
          <p:cNvSpPr>
            <a:spLocks noGrp="1"/>
          </p:cNvSpPr>
          <p:nvPr>
            <p:ph type="sldNum" sz="quarter" idx="12"/>
          </p:nvPr>
        </p:nvSpPr>
        <p:spPr/>
        <p:txBody>
          <a:bodyPr/>
          <a:lstStyle/>
          <a:p>
            <a:fld id="{81353F6A-22EF-4218-ADEA-F95BBFAC150E}" type="slidenum">
              <a:rPr lang="zh-TW" altLang="en-US" smtClean="0"/>
              <a:t>‹#›</a:t>
            </a:fld>
            <a:endParaRPr lang="zh-TW" altLang="en-US"/>
          </a:p>
        </p:txBody>
      </p:sp>
    </p:spTree>
    <p:extLst>
      <p:ext uri="{BB962C8B-B14F-4D97-AF65-F5344CB8AC3E}">
        <p14:creationId xmlns:p14="http://schemas.microsoft.com/office/powerpoint/2010/main" val="1038840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1191600" y="274650"/>
            <a:ext cx="8616800" cy="11430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zh-TW" altLang="en-US"/>
              <a:t>按一下以編輯母片標題樣式</a:t>
            </a:r>
            <a:endParaRPr/>
          </a:p>
        </p:txBody>
      </p:sp>
      <p:sp>
        <p:nvSpPr>
          <p:cNvPr id="33" name="Google Shape;33;p5"/>
          <p:cNvSpPr txBox="1">
            <a:spLocks noGrp="1"/>
          </p:cNvSpPr>
          <p:nvPr>
            <p:ph type="body" idx="1"/>
          </p:nvPr>
        </p:nvSpPr>
        <p:spPr>
          <a:xfrm>
            <a:off x="1191600" y="1831450"/>
            <a:ext cx="8616800" cy="47364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pPr lvl="0"/>
            <a:r>
              <a:rPr lang="zh-TW" altLang="en-US"/>
              <a:t>按一下以編輯母片文字樣式</a:t>
            </a:r>
          </a:p>
        </p:txBody>
      </p:sp>
      <p:sp>
        <p:nvSpPr>
          <p:cNvPr id="34" name="Google Shape;34;p5"/>
          <p:cNvSpPr/>
          <p:nvPr/>
        </p:nvSpPr>
        <p:spPr>
          <a:xfrm>
            <a:off x="9808488" y="6755100"/>
            <a:ext cx="11916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 name="Google Shape;35;p5"/>
          <p:cNvSpPr/>
          <p:nvPr/>
        </p:nvSpPr>
        <p:spPr>
          <a:xfrm>
            <a:off x="11000416" y="6755100"/>
            <a:ext cx="11916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 name="Google Shape;36;p5"/>
          <p:cNvSpPr/>
          <p:nvPr/>
        </p:nvSpPr>
        <p:spPr>
          <a:xfrm>
            <a:off x="0" y="6755100"/>
            <a:ext cx="11916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 name="Google Shape;37;p5"/>
          <p:cNvSpPr/>
          <p:nvPr/>
        </p:nvSpPr>
        <p:spPr>
          <a:xfrm>
            <a:off x="1191613" y="6755100"/>
            <a:ext cx="8616800" cy="1029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 name="Google Shape;38;p5"/>
          <p:cNvSpPr txBox="1">
            <a:spLocks noGrp="1"/>
          </p:cNvSpPr>
          <p:nvPr>
            <p:ph type="sldNum" idx="12"/>
          </p:nvPr>
        </p:nvSpPr>
        <p:spPr>
          <a:xfrm>
            <a:off x="11307433" y="6364177"/>
            <a:ext cx="731600" cy="41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81353F6A-22EF-4218-ADEA-F95BBFAC150E}" type="slidenum">
              <a:rPr lang="zh-TW" altLang="en-US" smtClean="0"/>
              <a:t>‹#›</a:t>
            </a:fld>
            <a:endParaRPr lang="zh-TW" altLang="en-US"/>
          </a:p>
        </p:txBody>
      </p:sp>
    </p:spTree>
    <p:extLst>
      <p:ext uri="{BB962C8B-B14F-4D97-AF65-F5344CB8AC3E}">
        <p14:creationId xmlns:p14="http://schemas.microsoft.com/office/powerpoint/2010/main" val="1407894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TW" altLang="en-US" dirty="0"/>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4" name="日期版面配置區 3"/>
          <p:cNvSpPr>
            <a:spLocks noGrp="1"/>
          </p:cNvSpPr>
          <p:nvPr>
            <p:ph type="dt" sz="half" idx="10"/>
          </p:nvPr>
        </p:nvSpPr>
        <p:spPr/>
        <p:txBody>
          <a:bodyPr/>
          <a:lstStyle/>
          <a:p>
            <a:fld id="{660BD0D3-80D4-4DC1-8076-BD09B6C3C102}" type="datetime1">
              <a:rPr lang="zh-TW" altLang="en-US" smtClean="0"/>
              <a:t>2021/3/30</a:t>
            </a:fld>
            <a:endParaRPr lang="zh-TW" altLang="en-US"/>
          </a:p>
        </p:txBody>
      </p:sp>
      <p:sp>
        <p:nvSpPr>
          <p:cNvPr id="5" name="頁尾版面配置區 4"/>
          <p:cNvSpPr>
            <a:spLocks noGrp="1"/>
          </p:cNvSpPr>
          <p:nvPr>
            <p:ph type="ftr" sz="quarter" idx="11"/>
          </p:nvPr>
        </p:nvSpPr>
        <p:spPr>
          <a:xfrm>
            <a:off x="4165600" y="6356351"/>
            <a:ext cx="3860800" cy="365125"/>
          </a:xfrm>
          <a:prstGeom prst="rect">
            <a:avLst/>
          </a:prstGeom>
        </p:spPr>
        <p:txBody>
          <a:bodyPr/>
          <a:lstStyle/>
          <a:p>
            <a:endParaRPr lang="zh-TW" altLang="en-US"/>
          </a:p>
        </p:txBody>
      </p:sp>
      <p:sp>
        <p:nvSpPr>
          <p:cNvPr id="6" name="投影片編號版面配置區 5"/>
          <p:cNvSpPr>
            <a:spLocks noGrp="1"/>
          </p:cNvSpPr>
          <p:nvPr>
            <p:ph type="sldNum" sz="quarter" idx="12"/>
          </p:nvPr>
        </p:nvSpPr>
        <p:spPr/>
        <p:txBody>
          <a:bodyPr/>
          <a:lstStyle/>
          <a:p>
            <a:fld id="{81353F6A-22EF-4218-ADEA-F95BBFAC150E}" type="slidenum">
              <a:rPr lang="zh-TW" altLang="en-US" smtClean="0"/>
              <a:t>‹#›</a:t>
            </a:fld>
            <a:endParaRPr lang="zh-TW" altLang="en-US"/>
          </a:p>
        </p:txBody>
      </p:sp>
    </p:spTree>
    <p:extLst>
      <p:ext uri="{BB962C8B-B14F-4D97-AF65-F5344CB8AC3E}">
        <p14:creationId xmlns:p14="http://schemas.microsoft.com/office/powerpoint/2010/main" val="3517381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963084" y="4406901"/>
            <a:ext cx="103632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CD9CF862-00D5-4B56-BEBC-48A612C9BF19}" type="datetime1">
              <a:rPr lang="zh-TW" altLang="en-US" smtClean="0"/>
              <a:t>2021/3/30</a:t>
            </a:fld>
            <a:endParaRPr lang="zh-TW" altLang="en-US"/>
          </a:p>
        </p:txBody>
      </p:sp>
      <p:sp>
        <p:nvSpPr>
          <p:cNvPr id="5" name="頁尾版面配置區 4"/>
          <p:cNvSpPr>
            <a:spLocks noGrp="1"/>
          </p:cNvSpPr>
          <p:nvPr>
            <p:ph type="ftr" sz="quarter" idx="11"/>
          </p:nvPr>
        </p:nvSpPr>
        <p:spPr>
          <a:xfrm>
            <a:off x="4165600" y="6356351"/>
            <a:ext cx="3860800" cy="365125"/>
          </a:xfrm>
          <a:prstGeom prst="rect">
            <a:avLst/>
          </a:prstGeom>
        </p:spPr>
        <p:txBody>
          <a:bodyPr/>
          <a:lstStyle/>
          <a:p>
            <a:endParaRPr lang="zh-TW" altLang="en-US"/>
          </a:p>
        </p:txBody>
      </p:sp>
      <p:sp>
        <p:nvSpPr>
          <p:cNvPr id="6" name="投影片編號版面配置區 5"/>
          <p:cNvSpPr>
            <a:spLocks noGrp="1"/>
          </p:cNvSpPr>
          <p:nvPr>
            <p:ph type="sldNum" sz="quarter" idx="12"/>
          </p:nvPr>
        </p:nvSpPr>
        <p:spPr/>
        <p:txBody>
          <a:bodyPr/>
          <a:lstStyle/>
          <a:p>
            <a:fld id="{81353F6A-22EF-4218-ADEA-F95BBFAC150E}" type="slidenum">
              <a:rPr lang="zh-TW" altLang="en-US" smtClean="0"/>
              <a:t>‹#›</a:t>
            </a:fld>
            <a:endParaRPr lang="zh-TW" altLang="en-US"/>
          </a:p>
        </p:txBody>
      </p:sp>
    </p:spTree>
    <p:extLst>
      <p:ext uri="{BB962C8B-B14F-4D97-AF65-F5344CB8AC3E}">
        <p14:creationId xmlns:p14="http://schemas.microsoft.com/office/powerpoint/2010/main" val="2973593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C10D9A8A-120B-4140-B484-38CC68F2951B}" type="datetime1">
              <a:rPr lang="zh-TW" altLang="en-US" smtClean="0"/>
              <a:t>2021/3/30</a:t>
            </a:fld>
            <a:endParaRPr lang="zh-TW" altLang="en-US"/>
          </a:p>
        </p:txBody>
      </p:sp>
      <p:sp>
        <p:nvSpPr>
          <p:cNvPr id="6" name="頁尾版面配置區 5"/>
          <p:cNvSpPr>
            <a:spLocks noGrp="1"/>
          </p:cNvSpPr>
          <p:nvPr>
            <p:ph type="ftr" sz="quarter" idx="11"/>
          </p:nvPr>
        </p:nvSpPr>
        <p:spPr>
          <a:xfrm>
            <a:off x="4165600" y="6356351"/>
            <a:ext cx="3860800" cy="365125"/>
          </a:xfrm>
          <a:prstGeom prst="rect">
            <a:avLst/>
          </a:prstGeom>
        </p:spPr>
        <p:txBody>
          <a:bodyPr/>
          <a:lstStyle/>
          <a:p>
            <a:endParaRPr lang="zh-TW" altLang="en-US"/>
          </a:p>
        </p:txBody>
      </p:sp>
      <p:sp>
        <p:nvSpPr>
          <p:cNvPr id="7" name="投影片編號版面配置區 6"/>
          <p:cNvSpPr>
            <a:spLocks noGrp="1"/>
          </p:cNvSpPr>
          <p:nvPr>
            <p:ph type="sldNum" sz="quarter" idx="12"/>
          </p:nvPr>
        </p:nvSpPr>
        <p:spPr/>
        <p:txBody>
          <a:bodyPr/>
          <a:lstStyle/>
          <a:p>
            <a:fld id="{81353F6A-22EF-4218-ADEA-F95BBFAC150E}" type="slidenum">
              <a:rPr lang="zh-TW" altLang="en-US" smtClean="0"/>
              <a:t>‹#›</a:t>
            </a:fld>
            <a:endParaRPr lang="zh-TW" altLang="en-US"/>
          </a:p>
        </p:txBody>
      </p:sp>
    </p:spTree>
    <p:extLst>
      <p:ext uri="{BB962C8B-B14F-4D97-AF65-F5344CB8AC3E}">
        <p14:creationId xmlns:p14="http://schemas.microsoft.com/office/powerpoint/2010/main" val="1137850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DFCEDDB8-FA64-455F-A89E-AE844E33697C}" type="datetime1">
              <a:rPr lang="zh-TW" altLang="en-US" smtClean="0"/>
              <a:t>2021/3/30</a:t>
            </a:fld>
            <a:endParaRPr lang="zh-TW" altLang="en-US"/>
          </a:p>
        </p:txBody>
      </p:sp>
      <p:sp>
        <p:nvSpPr>
          <p:cNvPr id="8" name="頁尾版面配置區 7"/>
          <p:cNvSpPr>
            <a:spLocks noGrp="1"/>
          </p:cNvSpPr>
          <p:nvPr>
            <p:ph type="ftr" sz="quarter" idx="11"/>
          </p:nvPr>
        </p:nvSpPr>
        <p:spPr>
          <a:xfrm>
            <a:off x="4165600" y="6356351"/>
            <a:ext cx="3860800" cy="365125"/>
          </a:xfrm>
          <a:prstGeom prst="rect">
            <a:avLst/>
          </a:prstGeom>
        </p:spPr>
        <p:txBody>
          <a:bodyPr/>
          <a:lstStyle/>
          <a:p>
            <a:endParaRPr lang="zh-TW" altLang="en-US"/>
          </a:p>
        </p:txBody>
      </p:sp>
      <p:sp>
        <p:nvSpPr>
          <p:cNvPr id="9" name="投影片編號版面配置區 8"/>
          <p:cNvSpPr>
            <a:spLocks noGrp="1"/>
          </p:cNvSpPr>
          <p:nvPr>
            <p:ph type="sldNum" sz="quarter" idx="12"/>
          </p:nvPr>
        </p:nvSpPr>
        <p:spPr/>
        <p:txBody>
          <a:bodyPr/>
          <a:lstStyle/>
          <a:p>
            <a:fld id="{81353F6A-22EF-4218-ADEA-F95BBFAC150E}" type="slidenum">
              <a:rPr lang="zh-TW" altLang="en-US" smtClean="0"/>
              <a:t>‹#›</a:t>
            </a:fld>
            <a:endParaRPr lang="zh-TW" altLang="en-US"/>
          </a:p>
        </p:txBody>
      </p:sp>
    </p:spTree>
    <p:extLst>
      <p:ext uri="{BB962C8B-B14F-4D97-AF65-F5344CB8AC3E}">
        <p14:creationId xmlns:p14="http://schemas.microsoft.com/office/powerpoint/2010/main" val="3487026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D6AB5B3B-09BC-4C10-AF23-CE7B6E4EB463}" type="datetime1">
              <a:rPr lang="zh-TW" altLang="en-US" smtClean="0"/>
              <a:t>2021/3/30</a:t>
            </a:fld>
            <a:endParaRPr lang="zh-TW" altLang="en-US"/>
          </a:p>
        </p:txBody>
      </p:sp>
      <p:sp>
        <p:nvSpPr>
          <p:cNvPr id="4" name="頁尾版面配置區 3"/>
          <p:cNvSpPr>
            <a:spLocks noGrp="1"/>
          </p:cNvSpPr>
          <p:nvPr>
            <p:ph type="ftr" sz="quarter" idx="11"/>
          </p:nvPr>
        </p:nvSpPr>
        <p:spPr>
          <a:xfrm>
            <a:off x="4165600" y="6356351"/>
            <a:ext cx="3860800" cy="365125"/>
          </a:xfrm>
          <a:prstGeom prst="rect">
            <a:avLst/>
          </a:prstGeom>
        </p:spPr>
        <p:txBody>
          <a:bodyPr/>
          <a:lstStyle/>
          <a:p>
            <a:endParaRPr lang="zh-TW" altLang="en-US"/>
          </a:p>
        </p:txBody>
      </p:sp>
      <p:sp>
        <p:nvSpPr>
          <p:cNvPr id="5" name="投影片編號版面配置區 4"/>
          <p:cNvSpPr>
            <a:spLocks noGrp="1"/>
          </p:cNvSpPr>
          <p:nvPr>
            <p:ph type="sldNum" sz="quarter" idx="12"/>
          </p:nvPr>
        </p:nvSpPr>
        <p:spPr/>
        <p:txBody>
          <a:bodyPr/>
          <a:lstStyle/>
          <a:p>
            <a:fld id="{81353F6A-22EF-4218-ADEA-F95BBFAC150E}" type="slidenum">
              <a:rPr lang="zh-TW" altLang="en-US" smtClean="0"/>
              <a:t>‹#›</a:t>
            </a:fld>
            <a:endParaRPr lang="zh-TW" altLang="en-US"/>
          </a:p>
        </p:txBody>
      </p:sp>
    </p:spTree>
    <p:extLst>
      <p:ext uri="{BB962C8B-B14F-4D97-AF65-F5344CB8AC3E}">
        <p14:creationId xmlns:p14="http://schemas.microsoft.com/office/powerpoint/2010/main" val="466812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1B107710-22B9-4BCB-B5E0-FFEC129ABA4A}" type="datetime1">
              <a:rPr lang="zh-TW" altLang="en-US" smtClean="0"/>
              <a:t>2021/3/30</a:t>
            </a:fld>
            <a:endParaRPr lang="zh-TW" altLang="en-US"/>
          </a:p>
        </p:txBody>
      </p:sp>
      <p:sp>
        <p:nvSpPr>
          <p:cNvPr id="3" name="頁尾版面配置區 2"/>
          <p:cNvSpPr>
            <a:spLocks noGrp="1"/>
          </p:cNvSpPr>
          <p:nvPr>
            <p:ph type="ftr" sz="quarter" idx="11"/>
          </p:nvPr>
        </p:nvSpPr>
        <p:spPr>
          <a:xfrm>
            <a:off x="4165600" y="6356351"/>
            <a:ext cx="3860800" cy="365125"/>
          </a:xfrm>
          <a:prstGeom prst="rect">
            <a:avLst/>
          </a:prstGeom>
        </p:spPr>
        <p:txBody>
          <a:bodyPr/>
          <a:lstStyle/>
          <a:p>
            <a:endParaRPr lang="zh-TW" altLang="en-US"/>
          </a:p>
        </p:txBody>
      </p:sp>
      <p:sp>
        <p:nvSpPr>
          <p:cNvPr id="4" name="投影片編號版面配置區 3"/>
          <p:cNvSpPr>
            <a:spLocks noGrp="1"/>
          </p:cNvSpPr>
          <p:nvPr>
            <p:ph type="sldNum" sz="quarter" idx="12"/>
          </p:nvPr>
        </p:nvSpPr>
        <p:spPr/>
        <p:txBody>
          <a:bodyPr/>
          <a:lstStyle/>
          <a:p>
            <a:fld id="{81353F6A-22EF-4218-ADEA-F95BBFAC150E}" type="slidenum">
              <a:rPr lang="zh-TW" altLang="en-US" smtClean="0"/>
              <a:t>‹#›</a:t>
            </a:fld>
            <a:endParaRPr lang="zh-TW" altLang="en-US"/>
          </a:p>
        </p:txBody>
      </p:sp>
    </p:spTree>
    <p:extLst>
      <p:ext uri="{BB962C8B-B14F-4D97-AF65-F5344CB8AC3E}">
        <p14:creationId xmlns:p14="http://schemas.microsoft.com/office/powerpoint/2010/main" val="3075173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1" y="273050"/>
            <a:ext cx="4011084"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5501223D-5D8F-42A8-A1DB-F2959E84F1A4}" type="datetime1">
              <a:rPr lang="zh-TW" altLang="en-US" smtClean="0"/>
              <a:t>2021/3/30</a:t>
            </a:fld>
            <a:endParaRPr lang="zh-TW" altLang="en-US"/>
          </a:p>
        </p:txBody>
      </p:sp>
      <p:sp>
        <p:nvSpPr>
          <p:cNvPr id="6" name="頁尾版面配置區 5"/>
          <p:cNvSpPr>
            <a:spLocks noGrp="1"/>
          </p:cNvSpPr>
          <p:nvPr>
            <p:ph type="ftr" sz="quarter" idx="11"/>
          </p:nvPr>
        </p:nvSpPr>
        <p:spPr>
          <a:xfrm>
            <a:off x="4165600" y="6356351"/>
            <a:ext cx="3860800" cy="365125"/>
          </a:xfrm>
          <a:prstGeom prst="rect">
            <a:avLst/>
          </a:prstGeom>
        </p:spPr>
        <p:txBody>
          <a:bodyPr/>
          <a:lstStyle/>
          <a:p>
            <a:endParaRPr lang="zh-TW" altLang="en-US"/>
          </a:p>
        </p:txBody>
      </p:sp>
      <p:sp>
        <p:nvSpPr>
          <p:cNvPr id="7" name="投影片編號版面配置區 6"/>
          <p:cNvSpPr>
            <a:spLocks noGrp="1"/>
          </p:cNvSpPr>
          <p:nvPr>
            <p:ph type="sldNum" sz="quarter" idx="12"/>
          </p:nvPr>
        </p:nvSpPr>
        <p:spPr/>
        <p:txBody>
          <a:bodyPr/>
          <a:lstStyle/>
          <a:p>
            <a:fld id="{81353F6A-22EF-4218-ADEA-F95BBFAC150E}" type="slidenum">
              <a:rPr lang="zh-TW" altLang="en-US" smtClean="0"/>
              <a:t>‹#›</a:t>
            </a:fld>
            <a:endParaRPr lang="zh-TW" altLang="en-US"/>
          </a:p>
        </p:txBody>
      </p:sp>
    </p:spTree>
    <p:extLst>
      <p:ext uri="{BB962C8B-B14F-4D97-AF65-F5344CB8AC3E}">
        <p14:creationId xmlns:p14="http://schemas.microsoft.com/office/powerpoint/2010/main" val="2847906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389717" y="4800600"/>
            <a:ext cx="73152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p>
        </p:txBody>
      </p:sp>
      <p:sp>
        <p:nvSpPr>
          <p:cNvPr id="4" name="文字版面配置區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17F93F0F-1376-4F9C-82A1-417D8338EA43}" type="datetime1">
              <a:rPr lang="zh-TW" altLang="en-US" smtClean="0"/>
              <a:t>2021/3/30</a:t>
            </a:fld>
            <a:endParaRPr lang="zh-TW" altLang="en-US"/>
          </a:p>
        </p:txBody>
      </p:sp>
      <p:sp>
        <p:nvSpPr>
          <p:cNvPr id="6" name="頁尾版面配置區 5"/>
          <p:cNvSpPr>
            <a:spLocks noGrp="1"/>
          </p:cNvSpPr>
          <p:nvPr>
            <p:ph type="ftr" sz="quarter" idx="11"/>
          </p:nvPr>
        </p:nvSpPr>
        <p:spPr>
          <a:xfrm>
            <a:off x="4165600" y="6356351"/>
            <a:ext cx="3860800" cy="365125"/>
          </a:xfrm>
          <a:prstGeom prst="rect">
            <a:avLst/>
          </a:prstGeom>
        </p:spPr>
        <p:txBody>
          <a:bodyPr/>
          <a:lstStyle/>
          <a:p>
            <a:endParaRPr lang="zh-TW" altLang="en-US"/>
          </a:p>
        </p:txBody>
      </p:sp>
      <p:sp>
        <p:nvSpPr>
          <p:cNvPr id="7" name="投影片編號版面配置區 6"/>
          <p:cNvSpPr>
            <a:spLocks noGrp="1"/>
          </p:cNvSpPr>
          <p:nvPr>
            <p:ph type="sldNum" sz="quarter" idx="12"/>
          </p:nvPr>
        </p:nvSpPr>
        <p:spPr/>
        <p:txBody>
          <a:bodyPr/>
          <a:lstStyle/>
          <a:p>
            <a:fld id="{81353F6A-22EF-4218-ADEA-F95BBFAC150E}" type="slidenum">
              <a:rPr lang="zh-TW" altLang="en-US" smtClean="0"/>
              <a:t>‹#›</a:t>
            </a:fld>
            <a:endParaRPr lang="zh-TW" altLang="en-US"/>
          </a:p>
        </p:txBody>
      </p:sp>
    </p:spTree>
    <p:extLst>
      <p:ext uri="{BB962C8B-B14F-4D97-AF65-F5344CB8AC3E}">
        <p14:creationId xmlns:p14="http://schemas.microsoft.com/office/powerpoint/2010/main" val="1489676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2.wdp"/><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矩形 10"/>
          <p:cNvSpPr/>
          <p:nvPr/>
        </p:nvSpPr>
        <p:spPr>
          <a:xfrm>
            <a:off x="0" y="6137920"/>
            <a:ext cx="12192000" cy="720080"/>
          </a:xfrm>
          <a:prstGeom prst="rect">
            <a:avLst/>
          </a:prstGeom>
          <a:blipFill>
            <a:blip r:embed="rId14">
              <a:duotone>
                <a:schemeClr val="accent2">
                  <a:shade val="45000"/>
                  <a:satMod val="135000"/>
                </a:schemeClr>
                <a:prstClr val="white"/>
              </a:duotone>
              <a:extLst>
                <a:ext uri="{BEBA8EAE-BF5A-486C-A8C5-ECC9F3942E4B}">
                  <a14:imgProps xmlns:a14="http://schemas.microsoft.com/office/drawing/2010/main">
                    <a14:imgLayer r:embed="rId15">
                      <a14:imgEffect>
                        <a14:artisticTexturizer/>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
        <p:nvSpPr>
          <p:cNvPr id="2" name="標題版面配置區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p:cNvSpPr>
            <a:spLocks noGrp="1"/>
          </p:cNvSpPr>
          <p:nvPr>
            <p:ph type="body" idx="1"/>
          </p:nvPr>
        </p:nvSpPr>
        <p:spPr>
          <a:xfrm>
            <a:off x="609600" y="1600201"/>
            <a:ext cx="10972800" cy="4421088"/>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p:cNvSpPr>
            <a:spLocks noGrp="1"/>
          </p:cNvSpPr>
          <p:nvPr>
            <p:ph type="dt" sz="half" idx="2"/>
          </p:nvPr>
        </p:nvSpPr>
        <p:spPr>
          <a:xfrm>
            <a:off x="9936427" y="6471269"/>
            <a:ext cx="1344149" cy="293117"/>
          </a:xfrm>
          <a:prstGeom prst="rect">
            <a:avLst/>
          </a:prstGeom>
        </p:spPr>
        <p:txBody>
          <a:bodyPr vert="horz" lIns="91440" tIns="45720" rIns="91440" bIns="45720" rtlCol="0" anchor="ctr"/>
          <a:lstStyle>
            <a:lvl1pPr algn="l">
              <a:defRPr sz="1200" b="1">
                <a:solidFill>
                  <a:schemeClr val="tx1"/>
                </a:solidFill>
                <a:latin typeface="+mn-lt"/>
                <a:ea typeface="微軟正黑體" panose="020B0604030504040204" pitchFamily="34" charset="-120"/>
              </a:defRPr>
            </a:lvl1pPr>
          </a:lstStyle>
          <a:p>
            <a:fld id="{3832AB5C-7718-4BC8-BD08-7A7191FE80D1}" type="datetime1">
              <a:rPr lang="zh-TW" altLang="en-US" smtClean="0"/>
              <a:t>2021/3/30</a:t>
            </a:fld>
            <a:endParaRPr lang="zh-TW" altLang="en-US"/>
          </a:p>
        </p:txBody>
      </p:sp>
      <p:sp>
        <p:nvSpPr>
          <p:cNvPr id="6" name="投影片編號版面配置區 5"/>
          <p:cNvSpPr>
            <a:spLocks noGrp="1"/>
          </p:cNvSpPr>
          <p:nvPr>
            <p:ph type="sldNum" sz="quarter" idx="4"/>
          </p:nvPr>
        </p:nvSpPr>
        <p:spPr>
          <a:xfrm>
            <a:off x="11418068" y="6489341"/>
            <a:ext cx="768085" cy="365125"/>
          </a:xfrm>
          <a:prstGeom prst="rect">
            <a:avLst/>
          </a:prstGeom>
        </p:spPr>
        <p:txBody>
          <a:bodyPr vert="horz" lIns="91440" tIns="45720" rIns="91440" bIns="45720" rtlCol="0" anchor="ctr"/>
          <a:lstStyle>
            <a:lvl1pPr algn="r">
              <a:defRPr sz="1200" b="1">
                <a:solidFill>
                  <a:schemeClr val="tx1"/>
                </a:solidFill>
                <a:latin typeface="+mn-lt"/>
              </a:defRPr>
            </a:lvl1pPr>
          </a:lstStyle>
          <a:p>
            <a:fld id="{81353F6A-22EF-4218-ADEA-F95BBFAC150E}" type="slidenum">
              <a:rPr lang="zh-TW" altLang="en-US" smtClean="0"/>
              <a:t>‹#›</a:t>
            </a:fld>
            <a:endParaRPr lang="zh-TW" altLang="en-US"/>
          </a:p>
        </p:txBody>
      </p:sp>
      <p:sp>
        <p:nvSpPr>
          <p:cNvPr id="7" name="文字方塊 6"/>
          <p:cNvSpPr txBox="1"/>
          <p:nvPr/>
        </p:nvSpPr>
        <p:spPr>
          <a:xfrm>
            <a:off x="1209458" y="6165304"/>
            <a:ext cx="6518724" cy="369332"/>
          </a:xfrm>
          <a:prstGeom prst="rect">
            <a:avLst/>
          </a:prstGeom>
          <a:noFill/>
        </p:spPr>
        <p:txBody>
          <a:bodyPr wrap="square" rtlCol="0">
            <a:spAutoFit/>
          </a:bodyPr>
          <a:lstStyle/>
          <a:p>
            <a:r>
              <a:rPr lang="en-US" altLang="zh-TW" sz="1800" dirty="0"/>
              <a:t>National Cheng Kung University</a:t>
            </a:r>
            <a:endParaRPr lang="zh-TW" altLang="en-US" sz="1800" dirty="0"/>
          </a:p>
        </p:txBody>
      </p:sp>
      <p:pic>
        <p:nvPicPr>
          <p:cNvPr id="13" name="圖片 12"/>
          <p:cNvPicPr>
            <a:picLocks noChangeAspect="1"/>
          </p:cNvPicPr>
          <p:nvPr/>
        </p:nvPicPr>
        <p:blipFill>
          <a:blip r:embed="rId16" cstate="print">
            <a:extLst>
              <a:ext uri="{BEBA8EAE-BF5A-486C-A8C5-ECC9F3942E4B}">
                <a14:imgProps xmlns:a14="http://schemas.microsoft.com/office/drawing/2010/main">
                  <a14:imgLayer r:embed="rId17">
                    <a14:imgEffect>
                      <a14:backgroundRemoval t="10000" b="90000" l="10000" r="90000"/>
                    </a14:imgEffect>
                    <a14:imgEffect>
                      <a14:artisticMarker/>
                    </a14:imgEffect>
                  </a14:imgLayer>
                </a14:imgProps>
              </a:ext>
              <a:ext uri="{28A0092B-C50C-407E-A947-70E740481C1C}">
                <a14:useLocalDpi xmlns:a14="http://schemas.microsoft.com/office/drawing/2010/main" val="0"/>
              </a:ext>
            </a:extLst>
          </a:blip>
          <a:stretch>
            <a:fillRect/>
          </a:stretch>
        </p:blipFill>
        <p:spPr>
          <a:xfrm>
            <a:off x="239349" y="6137920"/>
            <a:ext cx="960107" cy="720080"/>
          </a:xfrm>
          <a:prstGeom prst="rect">
            <a:avLst/>
          </a:prstGeom>
          <a:noFill/>
          <a:ln>
            <a:noFill/>
          </a:ln>
        </p:spPr>
      </p:pic>
    </p:spTree>
    <p:extLst>
      <p:ext uri="{BB962C8B-B14F-4D97-AF65-F5344CB8AC3E}">
        <p14:creationId xmlns:p14="http://schemas.microsoft.com/office/powerpoint/2010/main" val="21768552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ea"/>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ea"/>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ea"/>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ea"/>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ea"/>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2.emf"/><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2294C3-B292-4C67-9BE3-AE7CB184BD6C}"/>
              </a:ext>
            </a:extLst>
          </p:cNvPr>
          <p:cNvSpPr>
            <a:spLocks noGrp="1"/>
          </p:cNvSpPr>
          <p:nvPr>
            <p:ph type="ctrTitle"/>
          </p:nvPr>
        </p:nvSpPr>
        <p:spPr/>
        <p:txBody>
          <a:bodyPr/>
          <a:lstStyle/>
          <a:p>
            <a:r>
              <a:rPr lang="en-US" altLang="zh-TW" dirty="0"/>
              <a:t>Chapter 8  </a:t>
            </a:r>
            <a:br>
              <a:rPr lang="en-US" altLang="zh-TW" dirty="0"/>
            </a:br>
            <a:r>
              <a:rPr lang="en-US" altLang="zh-TW" dirty="0"/>
              <a:t>Sorting in Linear Time</a:t>
            </a:r>
            <a:endParaRPr lang="zh-TW" altLang="en-US" dirty="0"/>
          </a:p>
        </p:txBody>
      </p:sp>
      <p:sp>
        <p:nvSpPr>
          <p:cNvPr id="3" name="副標題 2">
            <a:extLst>
              <a:ext uri="{FF2B5EF4-FFF2-40B4-BE49-F238E27FC236}">
                <a16:creationId xmlns:a16="http://schemas.microsoft.com/office/drawing/2014/main" id="{74970A8B-FCC6-4370-8FE6-6D843A934EF1}"/>
              </a:ext>
            </a:extLst>
          </p:cNvPr>
          <p:cNvSpPr>
            <a:spLocks noGrp="1"/>
          </p:cNvSpPr>
          <p:nvPr>
            <p:ph type="subTitle" idx="1"/>
          </p:nvPr>
        </p:nvSpPr>
        <p:spPr/>
        <p:txBody>
          <a:bodyPr>
            <a:normAutofit fontScale="47500" lnSpcReduction="20000"/>
          </a:bodyPr>
          <a:lstStyle/>
          <a:p>
            <a:r>
              <a:rPr lang="en-US" altLang="zh-TW" dirty="0"/>
              <a:t>Chi-Yeh Chen</a:t>
            </a:r>
          </a:p>
          <a:p>
            <a:r>
              <a:rPr lang="zh-TW" altLang="en-US" dirty="0"/>
              <a:t>陳奇業</a:t>
            </a:r>
          </a:p>
          <a:p>
            <a:r>
              <a:rPr lang="zh-TW" altLang="en-US" dirty="0"/>
              <a:t>成功大學資訊工程學系</a:t>
            </a:r>
          </a:p>
        </p:txBody>
      </p:sp>
      <p:sp>
        <p:nvSpPr>
          <p:cNvPr id="4" name="投影片編號版面配置區 3">
            <a:extLst>
              <a:ext uri="{FF2B5EF4-FFF2-40B4-BE49-F238E27FC236}">
                <a16:creationId xmlns:a16="http://schemas.microsoft.com/office/drawing/2014/main" id="{8C7746E2-9BB2-4E9F-8129-1DBFC272B918}"/>
              </a:ext>
            </a:extLst>
          </p:cNvPr>
          <p:cNvSpPr>
            <a:spLocks noGrp="1"/>
          </p:cNvSpPr>
          <p:nvPr>
            <p:ph type="sldNum" sz="quarter" idx="12"/>
          </p:nvPr>
        </p:nvSpPr>
        <p:spPr/>
        <p:txBody>
          <a:bodyPr/>
          <a:lstStyle/>
          <a:p>
            <a:fld id="{81353F6A-22EF-4218-ADEA-F95BBFAC150E}" type="slidenum">
              <a:rPr lang="zh-TW" altLang="en-US" smtClean="0"/>
              <a:t>1</a:t>
            </a:fld>
            <a:endParaRPr lang="zh-TW" altLang="en-US"/>
          </a:p>
        </p:txBody>
      </p:sp>
    </p:spTree>
    <p:extLst>
      <p:ext uri="{BB962C8B-B14F-4D97-AF65-F5344CB8AC3E}">
        <p14:creationId xmlns:p14="http://schemas.microsoft.com/office/powerpoint/2010/main" val="3374752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685A83-1FB1-4B53-95D8-8EF693669BBC}"/>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32EC096B-3A1F-42D7-80BC-089BA3ADDE4D}"/>
                  </a:ext>
                </a:extLst>
              </p:cNvPr>
              <p:cNvSpPr>
                <a:spLocks noGrp="1"/>
              </p:cNvSpPr>
              <p:nvPr>
                <p:ph idx="1"/>
              </p:nvPr>
            </p:nvSpPr>
            <p:spPr/>
            <p:txBody>
              <a:bodyPr/>
              <a:lstStyle/>
              <a:p>
                <a:r>
                  <a:rPr lang="en-US" altLang="zh-TW" dirty="0"/>
                  <a:t>In a decision tree, an internal node annotated by </a:t>
                </a:r>
                <a14:m>
                  <m:oMath xmlns:m="http://schemas.openxmlformats.org/officeDocument/2006/math">
                    <m:r>
                      <a:rPr lang="en-US" altLang="zh-TW" b="0" i="1" smtClean="0">
                        <a:latin typeface="Cambria Math" panose="02040503050406030204" pitchFamily="18" charset="0"/>
                      </a:rPr>
                      <m:t>𝑖</m:t>
                    </m:r>
                    <m:r>
                      <a:rPr lang="en-US" altLang="zh-TW" b="0" i="1" smtClean="0">
                        <a:latin typeface="Cambria Math" panose="02040503050406030204" pitchFamily="18" charset="0"/>
                      </a:rPr>
                      <m:t>:</m:t>
                    </m:r>
                    <m:r>
                      <a:rPr lang="en-US" altLang="zh-TW" b="0" i="1" smtClean="0">
                        <a:latin typeface="Cambria Math" panose="02040503050406030204" pitchFamily="18" charset="0"/>
                      </a:rPr>
                      <m:t>𝑗</m:t>
                    </m:r>
                  </m:oMath>
                </a14:m>
                <a:r>
                  <a:rPr lang="zh-TW" altLang="en-US" dirty="0"/>
                  <a:t> </a:t>
                </a:r>
                <a:r>
                  <a:rPr lang="en-US" altLang="zh-TW" dirty="0"/>
                  <a:t>indicates a comparison between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𝑎</m:t>
                        </m:r>
                      </m:e>
                      <m:sub>
                        <m:r>
                          <a:rPr lang="en-US" altLang="zh-TW" i="1">
                            <a:latin typeface="Cambria Math" panose="02040503050406030204" pitchFamily="18" charset="0"/>
                          </a:rPr>
                          <m:t>𝑖</m:t>
                        </m:r>
                      </m:sub>
                    </m:sSub>
                  </m:oMath>
                </a14:m>
                <a:r>
                  <a:rPr lang="zh-TW" altLang="en-US" dirty="0"/>
                  <a:t> </a:t>
                </a:r>
                <a:r>
                  <a:rPr lang="en-US" altLang="zh-TW" dirty="0"/>
                  <a:t>and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𝑎</m:t>
                        </m:r>
                      </m:e>
                      <m:sub>
                        <m:r>
                          <a:rPr lang="en-US" altLang="zh-TW" i="1">
                            <a:latin typeface="Cambria Math" panose="02040503050406030204" pitchFamily="18" charset="0"/>
                          </a:rPr>
                          <m:t>𝑗</m:t>
                        </m:r>
                      </m:sub>
                    </m:sSub>
                  </m:oMath>
                </a14:m>
                <a:r>
                  <a:rPr lang="en-US" altLang="zh-TW" dirty="0"/>
                  <a:t>.</a:t>
                </a:r>
              </a:p>
              <a:p>
                <a:endParaRPr lang="en-US" altLang="zh-TW" dirty="0"/>
              </a:p>
              <a:p>
                <a:r>
                  <a:rPr lang="en-US" altLang="zh-TW" dirty="0"/>
                  <a:t>We also annotate each leaf by a permutation </a:t>
                </a:r>
                <a14:m>
                  <m:oMath xmlns:m="http://schemas.openxmlformats.org/officeDocument/2006/math">
                    <m:d>
                      <m:dPr>
                        <m:begChr m:val="⟨"/>
                        <m:endChr m:val="⟩"/>
                        <m:ctrlPr>
                          <a:rPr lang="en-US" altLang="zh-TW" i="1" smtClean="0">
                            <a:latin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𝜋</m:t>
                        </m:r>
                        <m:d>
                          <m:dPr>
                            <m:ctrlPr>
                              <a:rPr lang="en-US" altLang="zh-TW"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1</m:t>
                            </m:r>
                          </m:e>
                        </m:d>
                        <m:r>
                          <a:rPr lang="en-US" altLang="zh-TW" b="0" i="1" smtClean="0">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𝜋</m:t>
                        </m:r>
                        <m:d>
                          <m:dPr>
                            <m:ctrlPr>
                              <a:rPr lang="en-US" altLang="zh-TW" i="1">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2</m:t>
                            </m:r>
                          </m:e>
                        </m:d>
                        <m:r>
                          <a:rPr lang="en-US" altLang="zh-TW" i="1">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 …,</m:t>
                        </m:r>
                        <m:r>
                          <a:rPr lang="en-US" altLang="zh-TW" i="1">
                            <a:latin typeface="Cambria Math" panose="02040503050406030204" pitchFamily="18" charset="0"/>
                            <a:ea typeface="Cambria Math" panose="02040503050406030204" pitchFamily="18" charset="0"/>
                          </a:rPr>
                          <m:t>𝜋</m:t>
                        </m:r>
                        <m:d>
                          <m:dPr>
                            <m:ctrlPr>
                              <a:rPr lang="en-US" altLang="zh-TW" i="1">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𝑛</m:t>
                            </m:r>
                          </m:e>
                        </m:d>
                      </m:e>
                    </m:d>
                  </m:oMath>
                </a14:m>
                <a:r>
                  <a:rPr lang="en-US" altLang="zh-TW" dirty="0"/>
                  <a:t>.</a:t>
                </a:r>
                <a:endParaRPr lang="zh-TW" altLang="en-US" dirty="0"/>
              </a:p>
            </p:txBody>
          </p:sp>
        </mc:Choice>
        <mc:Fallback xmlns="">
          <p:sp>
            <p:nvSpPr>
              <p:cNvPr id="3" name="內容版面配置區 2">
                <a:extLst>
                  <a:ext uri="{FF2B5EF4-FFF2-40B4-BE49-F238E27FC236}">
                    <a16:creationId xmlns:a16="http://schemas.microsoft.com/office/drawing/2014/main" id="{32EC096B-3A1F-42D7-80BC-089BA3ADDE4D}"/>
                  </a:ext>
                </a:extLst>
              </p:cNvPr>
              <p:cNvSpPr>
                <a:spLocks noGrp="1" noRot="1" noChangeAspect="1" noMove="1" noResize="1" noEditPoints="1" noAdjustHandles="1" noChangeArrowheads="1" noChangeShapeType="1" noTextEdit="1"/>
              </p:cNvSpPr>
              <p:nvPr>
                <p:ph idx="1"/>
              </p:nvPr>
            </p:nvSpPr>
            <p:spPr>
              <a:blipFill>
                <a:blip r:embed="rId2"/>
                <a:stretch>
                  <a:fillRect l="-1278" t="-1793"/>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8DC4FA0D-A6ED-4E73-AF31-C1DB04EB618B}"/>
              </a:ext>
            </a:extLst>
          </p:cNvPr>
          <p:cNvSpPr>
            <a:spLocks noGrp="1"/>
          </p:cNvSpPr>
          <p:nvPr>
            <p:ph type="sldNum" sz="quarter" idx="12"/>
          </p:nvPr>
        </p:nvSpPr>
        <p:spPr/>
        <p:txBody>
          <a:bodyPr/>
          <a:lstStyle/>
          <a:p>
            <a:fld id="{81353F6A-22EF-4218-ADEA-F95BBFAC150E}" type="slidenum">
              <a:rPr lang="zh-TW" altLang="en-US" smtClean="0"/>
              <a:t>10</a:t>
            </a:fld>
            <a:endParaRPr lang="zh-TW" altLang="en-US"/>
          </a:p>
        </p:txBody>
      </p:sp>
    </p:spTree>
    <p:extLst>
      <p:ext uri="{BB962C8B-B14F-4D97-AF65-F5344CB8AC3E}">
        <p14:creationId xmlns:p14="http://schemas.microsoft.com/office/powerpoint/2010/main" val="885662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9C9942-E7F3-477B-8FC0-C03D863D27C0}"/>
              </a:ext>
            </a:extLst>
          </p:cNvPr>
          <p:cNvSpPr>
            <a:spLocks noGrp="1"/>
          </p:cNvSpPr>
          <p:nvPr>
            <p:ph type="title"/>
          </p:nvPr>
        </p:nvSpPr>
        <p:spPr/>
        <p:txBody>
          <a:bodyPr/>
          <a:lstStyle/>
          <a:p>
            <a:endParaRPr lang="zh-TW" altLang="en-US"/>
          </a:p>
        </p:txBody>
      </p:sp>
      <p:pic>
        <p:nvPicPr>
          <p:cNvPr id="5" name="內容版面配置區 4">
            <a:extLst>
              <a:ext uri="{FF2B5EF4-FFF2-40B4-BE49-F238E27FC236}">
                <a16:creationId xmlns:a16="http://schemas.microsoft.com/office/drawing/2014/main" id="{57FB3BD9-6BA1-4D77-A0F2-D3BC468CBCFD}"/>
              </a:ext>
            </a:extLst>
          </p:cNvPr>
          <p:cNvPicPr>
            <a:picLocks noGrp="1" noChangeAspect="1"/>
          </p:cNvPicPr>
          <p:nvPr>
            <p:ph idx="1"/>
          </p:nvPr>
        </p:nvPicPr>
        <p:blipFill>
          <a:blip r:embed="rId2"/>
          <a:stretch>
            <a:fillRect/>
          </a:stretch>
        </p:blipFill>
        <p:spPr>
          <a:xfrm>
            <a:off x="609600" y="1728164"/>
            <a:ext cx="10972800" cy="4165260"/>
          </a:xfrm>
        </p:spPr>
      </p:pic>
      <p:sp>
        <p:nvSpPr>
          <p:cNvPr id="3" name="投影片編號版面配置區 2">
            <a:extLst>
              <a:ext uri="{FF2B5EF4-FFF2-40B4-BE49-F238E27FC236}">
                <a16:creationId xmlns:a16="http://schemas.microsoft.com/office/drawing/2014/main" id="{F6C7C33D-025F-4A8F-A31A-946CF460D967}"/>
              </a:ext>
            </a:extLst>
          </p:cNvPr>
          <p:cNvSpPr>
            <a:spLocks noGrp="1"/>
          </p:cNvSpPr>
          <p:nvPr>
            <p:ph type="sldNum" sz="quarter" idx="12"/>
          </p:nvPr>
        </p:nvSpPr>
        <p:spPr/>
        <p:txBody>
          <a:bodyPr/>
          <a:lstStyle/>
          <a:p>
            <a:fld id="{81353F6A-22EF-4218-ADEA-F95BBFAC150E}" type="slidenum">
              <a:rPr lang="zh-TW" altLang="en-US" smtClean="0"/>
              <a:t>11</a:t>
            </a:fld>
            <a:endParaRPr lang="zh-TW" altLang="en-US"/>
          </a:p>
        </p:txBody>
      </p:sp>
    </p:spTree>
    <p:extLst>
      <p:ext uri="{BB962C8B-B14F-4D97-AF65-F5344CB8AC3E}">
        <p14:creationId xmlns:p14="http://schemas.microsoft.com/office/powerpoint/2010/main" val="2074979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3F94E0-F1F9-4D71-B1F5-90A49A4D8AAB}"/>
              </a:ext>
            </a:extLst>
          </p:cNvPr>
          <p:cNvSpPr>
            <a:spLocks noGrp="1"/>
          </p:cNvSpPr>
          <p:nvPr>
            <p:ph type="title"/>
          </p:nvPr>
        </p:nvSpPr>
        <p:spPr/>
        <p:txBody>
          <a:bodyPr/>
          <a:lstStyle/>
          <a:p>
            <a:r>
              <a:rPr lang="en-US" altLang="zh-TW" dirty="0"/>
              <a:t>For insertion sort on 3 elements:</a:t>
            </a:r>
            <a:endParaRPr lang="zh-TW" altLang="en-US" dirty="0"/>
          </a:p>
        </p:txBody>
      </p:sp>
      <p:sp>
        <p:nvSpPr>
          <p:cNvPr id="3" name="內容版面配置區 2">
            <a:extLst>
              <a:ext uri="{FF2B5EF4-FFF2-40B4-BE49-F238E27FC236}">
                <a16:creationId xmlns:a16="http://schemas.microsoft.com/office/drawing/2014/main" id="{001D37E4-FC2B-4A6D-9849-75E76EDDB74A}"/>
              </a:ext>
            </a:extLst>
          </p:cNvPr>
          <p:cNvSpPr>
            <a:spLocks noGrp="1"/>
          </p:cNvSpPr>
          <p:nvPr>
            <p:ph idx="1"/>
          </p:nvPr>
        </p:nvSpPr>
        <p:spPr/>
        <p:txBody>
          <a:bodyPr>
            <a:normAutofit/>
          </a:bodyPr>
          <a:lstStyle/>
          <a:p>
            <a:pPr marL="0" indent="0">
              <a:buNone/>
            </a:pPr>
            <a:endParaRPr lang="en-US" altLang="zh-TW" dirty="0"/>
          </a:p>
          <a:p>
            <a:pPr marL="0" indent="0">
              <a:buNone/>
            </a:pPr>
            <a:endParaRPr lang="en-US" altLang="zh-TW" dirty="0"/>
          </a:p>
          <a:p>
            <a:pPr marL="0" indent="0">
              <a:buNone/>
            </a:pPr>
            <a:endParaRPr lang="en-US" altLang="zh-TW" dirty="0"/>
          </a:p>
          <a:p>
            <a:pPr marL="0" indent="0">
              <a:buNone/>
            </a:pPr>
            <a:endParaRPr lang="en-US" altLang="zh-TW" dirty="0"/>
          </a:p>
          <a:p>
            <a:pPr marL="0" indent="0">
              <a:buNone/>
            </a:pPr>
            <a:endParaRPr lang="en-US" altLang="zh-TW" dirty="0"/>
          </a:p>
          <a:p>
            <a:pPr marL="0" indent="0">
              <a:buNone/>
            </a:pPr>
            <a:endParaRPr lang="en-US" altLang="zh-TW" sz="1900" dirty="0"/>
          </a:p>
          <a:p>
            <a:pPr marL="0" indent="0">
              <a:buNone/>
            </a:pPr>
            <a:endParaRPr lang="en-US" altLang="zh-TW" sz="1900" dirty="0"/>
          </a:p>
          <a:p>
            <a:pPr marL="0" indent="0">
              <a:buNone/>
            </a:pPr>
            <a:r>
              <a:rPr lang="en-US" altLang="zh-TW" sz="1900" dirty="0"/>
              <a:t>[Each internal node is labeled by indices of array elements from their original positions. Each leaf is labeled by the permutation of orders that the algorithm determines.]</a:t>
            </a:r>
            <a:endParaRPr lang="zh-TW" altLang="en-US" sz="1900" dirty="0"/>
          </a:p>
        </p:txBody>
      </p:sp>
      <p:sp>
        <p:nvSpPr>
          <p:cNvPr id="4" name="Oval 4">
            <a:extLst>
              <a:ext uri="{FF2B5EF4-FFF2-40B4-BE49-F238E27FC236}">
                <a16:creationId xmlns:a16="http://schemas.microsoft.com/office/drawing/2014/main" id="{219EB33E-3BF1-41EB-B9A5-1BE10ED3B0D3}"/>
              </a:ext>
            </a:extLst>
          </p:cNvPr>
          <p:cNvSpPr>
            <a:spLocks noChangeArrowheads="1"/>
          </p:cNvSpPr>
          <p:nvPr/>
        </p:nvSpPr>
        <p:spPr bwMode="auto">
          <a:xfrm>
            <a:off x="5240790" y="2176464"/>
            <a:ext cx="792163" cy="3603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TW" sz="1800"/>
              <a:t>1:2</a:t>
            </a:r>
          </a:p>
        </p:txBody>
      </p:sp>
      <p:sp>
        <p:nvSpPr>
          <p:cNvPr id="5" name="Oval 5">
            <a:extLst>
              <a:ext uri="{FF2B5EF4-FFF2-40B4-BE49-F238E27FC236}">
                <a16:creationId xmlns:a16="http://schemas.microsoft.com/office/drawing/2014/main" id="{489CFB6F-D4D8-4441-B2FD-847A4D7227B9}"/>
              </a:ext>
            </a:extLst>
          </p:cNvPr>
          <p:cNvSpPr>
            <a:spLocks noChangeArrowheads="1"/>
          </p:cNvSpPr>
          <p:nvPr/>
        </p:nvSpPr>
        <p:spPr bwMode="auto">
          <a:xfrm>
            <a:off x="3727902" y="2897189"/>
            <a:ext cx="792162" cy="3603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TW" sz="1800"/>
              <a:t>2:3</a:t>
            </a:r>
            <a:endParaRPr lang="en-US" altLang="zh-TW" sz="1800">
              <a:latin typeface="Arial" panose="020B0604020202020204" pitchFamily="34" charset="0"/>
            </a:endParaRPr>
          </a:p>
        </p:txBody>
      </p:sp>
      <p:sp>
        <p:nvSpPr>
          <p:cNvPr id="6" name="Oval 6">
            <a:extLst>
              <a:ext uri="{FF2B5EF4-FFF2-40B4-BE49-F238E27FC236}">
                <a16:creationId xmlns:a16="http://schemas.microsoft.com/office/drawing/2014/main" id="{0055F232-6F5A-4FF9-83FE-B64B6CCB9A57}"/>
              </a:ext>
            </a:extLst>
          </p:cNvPr>
          <p:cNvSpPr>
            <a:spLocks noChangeArrowheads="1"/>
          </p:cNvSpPr>
          <p:nvPr/>
        </p:nvSpPr>
        <p:spPr bwMode="auto">
          <a:xfrm>
            <a:off x="6680652" y="2897189"/>
            <a:ext cx="792162" cy="3603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TW" sz="1800"/>
              <a:t>1:3</a:t>
            </a:r>
            <a:endParaRPr lang="en-US" altLang="zh-TW" sz="1800">
              <a:latin typeface="Arial" panose="020B0604020202020204" pitchFamily="34" charset="0"/>
            </a:endParaRPr>
          </a:p>
        </p:txBody>
      </p:sp>
      <p:sp>
        <p:nvSpPr>
          <p:cNvPr id="7" name="Oval 7">
            <a:extLst>
              <a:ext uri="{FF2B5EF4-FFF2-40B4-BE49-F238E27FC236}">
                <a16:creationId xmlns:a16="http://schemas.microsoft.com/office/drawing/2014/main" id="{CFD566E2-3C7C-47F5-9121-1E51028FDA32}"/>
              </a:ext>
            </a:extLst>
          </p:cNvPr>
          <p:cNvSpPr>
            <a:spLocks noChangeArrowheads="1"/>
          </p:cNvSpPr>
          <p:nvPr/>
        </p:nvSpPr>
        <p:spPr bwMode="auto">
          <a:xfrm>
            <a:off x="4448627" y="3689351"/>
            <a:ext cx="792162" cy="3603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TW" sz="1800"/>
              <a:t>1:3</a:t>
            </a:r>
            <a:endParaRPr lang="en-US" altLang="zh-TW" sz="1800">
              <a:latin typeface="Arial" panose="020B0604020202020204" pitchFamily="34" charset="0"/>
            </a:endParaRPr>
          </a:p>
        </p:txBody>
      </p:sp>
      <p:sp>
        <p:nvSpPr>
          <p:cNvPr id="8" name="Oval 8">
            <a:extLst>
              <a:ext uri="{FF2B5EF4-FFF2-40B4-BE49-F238E27FC236}">
                <a16:creationId xmlns:a16="http://schemas.microsoft.com/office/drawing/2014/main" id="{B63FEF7B-D735-43E2-9C0A-8B7562632596}"/>
              </a:ext>
            </a:extLst>
          </p:cNvPr>
          <p:cNvSpPr>
            <a:spLocks noChangeArrowheads="1"/>
          </p:cNvSpPr>
          <p:nvPr/>
        </p:nvSpPr>
        <p:spPr bwMode="auto">
          <a:xfrm>
            <a:off x="7399790" y="3689351"/>
            <a:ext cx="792163" cy="3603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TW" sz="1800"/>
              <a:t>2:3</a:t>
            </a:r>
            <a:endParaRPr lang="en-US" altLang="zh-TW" sz="1800">
              <a:latin typeface="Arial" panose="020B0604020202020204" pitchFamily="34" charset="0"/>
            </a:endParaRPr>
          </a:p>
        </p:txBody>
      </p:sp>
      <p:sp>
        <p:nvSpPr>
          <p:cNvPr id="9" name="AutoShape 9">
            <a:extLst>
              <a:ext uri="{FF2B5EF4-FFF2-40B4-BE49-F238E27FC236}">
                <a16:creationId xmlns:a16="http://schemas.microsoft.com/office/drawing/2014/main" id="{EA051F25-2462-4D69-B5B4-7CE6CE803C1D}"/>
              </a:ext>
            </a:extLst>
          </p:cNvPr>
          <p:cNvSpPr>
            <a:spLocks noChangeArrowheads="1"/>
          </p:cNvSpPr>
          <p:nvPr/>
        </p:nvSpPr>
        <p:spPr bwMode="auto">
          <a:xfrm>
            <a:off x="5744028" y="3689351"/>
            <a:ext cx="865187" cy="36036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TW" sz="1800"/>
              <a:t>&lt;2,1,3&gt;</a:t>
            </a:r>
          </a:p>
        </p:txBody>
      </p:sp>
      <p:sp>
        <p:nvSpPr>
          <p:cNvPr id="10" name="AutoShape 10">
            <a:extLst>
              <a:ext uri="{FF2B5EF4-FFF2-40B4-BE49-F238E27FC236}">
                <a16:creationId xmlns:a16="http://schemas.microsoft.com/office/drawing/2014/main" id="{F24B7DA2-F8BF-44DC-AAFF-E1A80F2974EC}"/>
              </a:ext>
            </a:extLst>
          </p:cNvPr>
          <p:cNvSpPr>
            <a:spLocks noChangeArrowheads="1"/>
          </p:cNvSpPr>
          <p:nvPr/>
        </p:nvSpPr>
        <p:spPr bwMode="auto">
          <a:xfrm>
            <a:off x="2864303" y="3689351"/>
            <a:ext cx="865187" cy="36036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TW" sz="1800"/>
              <a:t>&lt;1,2,3&gt;</a:t>
            </a:r>
            <a:endParaRPr lang="en-US" altLang="zh-TW" sz="1800">
              <a:latin typeface="Arial" panose="020B0604020202020204" pitchFamily="34" charset="0"/>
            </a:endParaRPr>
          </a:p>
        </p:txBody>
      </p:sp>
      <p:sp>
        <p:nvSpPr>
          <p:cNvPr id="11" name="AutoShape 11">
            <a:extLst>
              <a:ext uri="{FF2B5EF4-FFF2-40B4-BE49-F238E27FC236}">
                <a16:creationId xmlns:a16="http://schemas.microsoft.com/office/drawing/2014/main" id="{68325857-0DC7-4938-9305-7550FFD68A25}"/>
              </a:ext>
            </a:extLst>
          </p:cNvPr>
          <p:cNvSpPr>
            <a:spLocks noChangeArrowheads="1"/>
          </p:cNvSpPr>
          <p:nvPr/>
        </p:nvSpPr>
        <p:spPr bwMode="auto">
          <a:xfrm>
            <a:off x="6464753" y="4552951"/>
            <a:ext cx="865187" cy="36036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TW" sz="1800"/>
              <a:t>&lt;2,3,1&gt;</a:t>
            </a:r>
            <a:endParaRPr lang="en-US" altLang="zh-TW" sz="1800">
              <a:latin typeface="Arial" panose="020B0604020202020204" pitchFamily="34" charset="0"/>
            </a:endParaRPr>
          </a:p>
        </p:txBody>
      </p:sp>
      <p:sp>
        <p:nvSpPr>
          <p:cNvPr id="12" name="AutoShape 12">
            <a:extLst>
              <a:ext uri="{FF2B5EF4-FFF2-40B4-BE49-F238E27FC236}">
                <a16:creationId xmlns:a16="http://schemas.microsoft.com/office/drawing/2014/main" id="{D38FE17A-DB65-4186-A4E4-1662D9AA42C3}"/>
              </a:ext>
            </a:extLst>
          </p:cNvPr>
          <p:cNvSpPr>
            <a:spLocks noChangeArrowheads="1"/>
          </p:cNvSpPr>
          <p:nvPr/>
        </p:nvSpPr>
        <p:spPr bwMode="auto">
          <a:xfrm>
            <a:off x="5024889" y="4552951"/>
            <a:ext cx="865188" cy="36036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TW" sz="1800"/>
              <a:t>&lt;3,1,2&gt;</a:t>
            </a:r>
            <a:endParaRPr lang="en-US" altLang="zh-TW" sz="1800">
              <a:latin typeface="Arial" panose="020B0604020202020204" pitchFamily="34" charset="0"/>
            </a:endParaRPr>
          </a:p>
        </p:txBody>
      </p:sp>
      <p:sp>
        <p:nvSpPr>
          <p:cNvPr id="13" name="AutoShape 13">
            <a:extLst>
              <a:ext uri="{FF2B5EF4-FFF2-40B4-BE49-F238E27FC236}">
                <a16:creationId xmlns:a16="http://schemas.microsoft.com/office/drawing/2014/main" id="{B30BD9DF-3808-423B-9D4B-657150250E41}"/>
              </a:ext>
            </a:extLst>
          </p:cNvPr>
          <p:cNvSpPr>
            <a:spLocks noChangeArrowheads="1"/>
          </p:cNvSpPr>
          <p:nvPr/>
        </p:nvSpPr>
        <p:spPr bwMode="auto">
          <a:xfrm>
            <a:off x="8191953" y="4552951"/>
            <a:ext cx="865187" cy="36036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TW" sz="1800"/>
              <a:t>&lt;3,2,1&gt;</a:t>
            </a:r>
            <a:endParaRPr lang="en-US" altLang="zh-TW" sz="1800">
              <a:latin typeface="Arial" panose="020B0604020202020204" pitchFamily="34" charset="0"/>
            </a:endParaRPr>
          </a:p>
        </p:txBody>
      </p:sp>
      <p:sp>
        <p:nvSpPr>
          <p:cNvPr id="14" name="AutoShape 14">
            <a:extLst>
              <a:ext uri="{FF2B5EF4-FFF2-40B4-BE49-F238E27FC236}">
                <a16:creationId xmlns:a16="http://schemas.microsoft.com/office/drawing/2014/main" id="{9BE6C732-419D-4121-8E14-11EAD27B5468}"/>
              </a:ext>
            </a:extLst>
          </p:cNvPr>
          <p:cNvSpPr>
            <a:spLocks noChangeArrowheads="1"/>
          </p:cNvSpPr>
          <p:nvPr/>
        </p:nvSpPr>
        <p:spPr bwMode="auto">
          <a:xfrm>
            <a:off x="3583439" y="4552951"/>
            <a:ext cx="865188" cy="36036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0"/>
              </a:spcBef>
              <a:buFontTx/>
              <a:buNone/>
            </a:pPr>
            <a:r>
              <a:rPr lang="en-US" altLang="zh-TW" sz="1800"/>
              <a:t>&lt;1,3,2&gt;</a:t>
            </a:r>
            <a:endParaRPr lang="en-US" altLang="zh-TW" sz="1800">
              <a:latin typeface="Arial" panose="020B0604020202020204" pitchFamily="34" charset="0"/>
            </a:endParaRPr>
          </a:p>
        </p:txBody>
      </p:sp>
      <p:cxnSp>
        <p:nvCxnSpPr>
          <p:cNvPr id="15" name="AutoShape 15">
            <a:extLst>
              <a:ext uri="{FF2B5EF4-FFF2-40B4-BE49-F238E27FC236}">
                <a16:creationId xmlns:a16="http://schemas.microsoft.com/office/drawing/2014/main" id="{62CE8643-3F71-489F-9622-10E3651A6200}"/>
              </a:ext>
            </a:extLst>
          </p:cNvPr>
          <p:cNvCxnSpPr>
            <a:cxnSpLocks noChangeShapeType="1"/>
            <a:stCxn id="4" idx="3"/>
            <a:endCxn id="5" idx="7"/>
          </p:cNvCxnSpPr>
          <p:nvPr/>
        </p:nvCxnSpPr>
        <p:spPr bwMode="auto">
          <a:xfrm flipH="1">
            <a:off x="4404177" y="2484438"/>
            <a:ext cx="952500" cy="46513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6" name="AutoShape 16">
            <a:extLst>
              <a:ext uri="{FF2B5EF4-FFF2-40B4-BE49-F238E27FC236}">
                <a16:creationId xmlns:a16="http://schemas.microsoft.com/office/drawing/2014/main" id="{F70D02BD-3EDA-4DE6-99BA-C758C30320F8}"/>
              </a:ext>
            </a:extLst>
          </p:cNvPr>
          <p:cNvCxnSpPr>
            <a:cxnSpLocks noChangeShapeType="1"/>
            <a:stCxn id="4" idx="5"/>
            <a:endCxn id="6" idx="1"/>
          </p:cNvCxnSpPr>
          <p:nvPr/>
        </p:nvCxnSpPr>
        <p:spPr bwMode="auto">
          <a:xfrm>
            <a:off x="5917065" y="2484438"/>
            <a:ext cx="879475" cy="46513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7" name="AutoShape 17">
            <a:extLst>
              <a:ext uri="{FF2B5EF4-FFF2-40B4-BE49-F238E27FC236}">
                <a16:creationId xmlns:a16="http://schemas.microsoft.com/office/drawing/2014/main" id="{EA365B4C-CF4D-448A-8B63-D9A61C6CE5E1}"/>
              </a:ext>
            </a:extLst>
          </p:cNvPr>
          <p:cNvCxnSpPr>
            <a:cxnSpLocks noChangeShapeType="1"/>
            <a:stCxn id="5" idx="3"/>
            <a:endCxn id="10" idx="0"/>
          </p:cNvCxnSpPr>
          <p:nvPr/>
        </p:nvCxnSpPr>
        <p:spPr bwMode="auto">
          <a:xfrm flipH="1">
            <a:off x="3297689" y="3205163"/>
            <a:ext cx="546100" cy="4841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8" name="AutoShape 18">
            <a:extLst>
              <a:ext uri="{FF2B5EF4-FFF2-40B4-BE49-F238E27FC236}">
                <a16:creationId xmlns:a16="http://schemas.microsoft.com/office/drawing/2014/main" id="{863D8B5C-817C-4344-987C-C22578C7094D}"/>
              </a:ext>
            </a:extLst>
          </p:cNvPr>
          <p:cNvCxnSpPr>
            <a:cxnSpLocks noChangeShapeType="1"/>
            <a:stCxn id="5" idx="5"/>
            <a:endCxn id="7" idx="0"/>
          </p:cNvCxnSpPr>
          <p:nvPr/>
        </p:nvCxnSpPr>
        <p:spPr bwMode="auto">
          <a:xfrm>
            <a:off x="4404178" y="3205163"/>
            <a:ext cx="441325" cy="4841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 name="AutoShape 19">
            <a:extLst>
              <a:ext uri="{FF2B5EF4-FFF2-40B4-BE49-F238E27FC236}">
                <a16:creationId xmlns:a16="http://schemas.microsoft.com/office/drawing/2014/main" id="{39490B3E-BB5B-405F-B322-91AE65E30F09}"/>
              </a:ext>
            </a:extLst>
          </p:cNvPr>
          <p:cNvCxnSpPr>
            <a:cxnSpLocks noChangeShapeType="1"/>
            <a:stCxn id="6" idx="3"/>
            <a:endCxn id="9" idx="0"/>
          </p:cNvCxnSpPr>
          <p:nvPr/>
        </p:nvCxnSpPr>
        <p:spPr bwMode="auto">
          <a:xfrm flipH="1">
            <a:off x="6177415" y="3205163"/>
            <a:ext cx="619125" cy="4841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0" name="AutoShape 20">
            <a:extLst>
              <a:ext uri="{FF2B5EF4-FFF2-40B4-BE49-F238E27FC236}">
                <a16:creationId xmlns:a16="http://schemas.microsoft.com/office/drawing/2014/main" id="{78D93EDC-FA2D-4F98-8618-49475B660774}"/>
              </a:ext>
            </a:extLst>
          </p:cNvPr>
          <p:cNvCxnSpPr>
            <a:cxnSpLocks noChangeShapeType="1"/>
            <a:stCxn id="6" idx="5"/>
            <a:endCxn id="8" idx="0"/>
          </p:cNvCxnSpPr>
          <p:nvPr/>
        </p:nvCxnSpPr>
        <p:spPr bwMode="auto">
          <a:xfrm>
            <a:off x="7356928" y="3205163"/>
            <a:ext cx="439737" cy="4841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1" name="AutoShape 21">
            <a:extLst>
              <a:ext uri="{FF2B5EF4-FFF2-40B4-BE49-F238E27FC236}">
                <a16:creationId xmlns:a16="http://schemas.microsoft.com/office/drawing/2014/main" id="{D0EB3319-3008-4DCF-B104-46EE2B1994C7}"/>
              </a:ext>
            </a:extLst>
          </p:cNvPr>
          <p:cNvCxnSpPr>
            <a:cxnSpLocks noChangeShapeType="1"/>
            <a:stCxn id="7" idx="3"/>
            <a:endCxn id="14" idx="0"/>
          </p:cNvCxnSpPr>
          <p:nvPr/>
        </p:nvCxnSpPr>
        <p:spPr bwMode="auto">
          <a:xfrm flipH="1">
            <a:off x="4016828" y="3997327"/>
            <a:ext cx="547687" cy="555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2" name="AutoShape 22">
            <a:extLst>
              <a:ext uri="{FF2B5EF4-FFF2-40B4-BE49-F238E27FC236}">
                <a16:creationId xmlns:a16="http://schemas.microsoft.com/office/drawing/2014/main" id="{1F6077E7-B8F3-411D-8429-4118D9C68137}"/>
              </a:ext>
            </a:extLst>
          </p:cNvPr>
          <p:cNvCxnSpPr>
            <a:cxnSpLocks noChangeShapeType="1"/>
            <a:stCxn id="7" idx="5"/>
            <a:endCxn id="12" idx="0"/>
          </p:cNvCxnSpPr>
          <p:nvPr/>
        </p:nvCxnSpPr>
        <p:spPr bwMode="auto">
          <a:xfrm>
            <a:off x="5124903" y="3997327"/>
            <a:ext cx="333375" cy="555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3" name="AutoShape 23">
            <a:extLst>
              <a:ext uri="{FF2B5EF4-FFF2-40B4-BE49-F238E27FC236}">
                <a16:creationId xmlns:a16="http://schemas.microsoft.com/office/drawing/2014/main" id="{DBB87F44-7D7C-4876-8793-ADFE549A1CED}"/>
              </a:ext>
            </a:extLst>
          </p:cNvPr>
          <p:cNvCxnSpPr>
            <a:cxnSpLocks noChangeShapeType="1"/>
            <a:stCxn id="8" idx="3"/>
            <a:endCxn id="11" idx="0"/>
          </p:cNvCxnSpPr>
          <p:nvPr/>
        </p:nvCxnSpPr>
        <p:spPr bwMode="auto">
          <a:xfrm flipH="1">
            <a:off x="6898139" y="3997327"/>
            <a:ext cx="617538" cy="555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4" name="AutoShape 24">
            <a:extLst>
              <a:ext uri="{FF2B5EF4-FFF2-40B4-BE49-F238E27FC236}">
                <a16:creationId xmlns:a16="http://schemas.microsoft.com/office/drawing/2014/main" id="{80347B33-071D-420A-8F9F-C46677E2B051}"/>
              </a:ext>
            </a:extLst>
          </p:cNvPr>
          <p:cNvCxnSpPr>
            <a:cxnSpLocks noChangeShapeType="1"/>
            <a:stCxn id="8" idx="5"/>
            <a:endCxn id="13" idx="0"/>
          </p:cNvCxnSpPr>
          <p:nvPr/>
        </p:nvCxnSpPr>
        <p:spPr bwMode="auto">
          <a:xfrm>
            <a:off x="8076065" y="3997327"/>
            <a:ext cx="549275" cy="5556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5" name="Text Box 25">
            <a:extLst>
              <a:ext uri="{FF2B5EF4-FFF2-40B4-BE49-F238E27FC236}">
                <a16:creationId xmlns:a16="http://schemas.microsoft.com/office/drawing/2014/main" id="{F216FAA7-6008-44ED-8DC5-12F1A1D19DEB}"/>
              </a:ext>
            </a:extLst>
          </p:cNvPr>
          <p:cNvSpPr txBox="1">
            <a:spLocks noChangeArrowheads="1"/>
          </p:cNvSpPr>
          <p:nvPr/>
        </p:nvSpPr>
        <p:spPr bwMode="auto">
          <a:xfrm>
            <a:off x="6609214" y="2249489"/>
            <a:ext cx="272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i="1"/>
              <a:t>A</a:t>
            </a:r>
            <a:r>
              <a:rPr lang="en-US" altLang="zh-TW" sz="1800"/>
              <a:t>[1] </a:t>
            </a:r>
            <a:r>
              <a:rPr lang="zh-TW" altLang="en-US" sz="1800"/>
              <a:t>＞</a:t>
            </a:r>
            <a:r>
              <a:rPr lang="en-US" altLang="zh-TW" sz="1800" i="1"/>
              <a:t>A</a:t>
            </a:r>
            <a:r>
              <a:rPr lang="en-US" altLang="zh-TW" sz="1800"/>
              <a:t>[2] (swap in array)</a:t>
            </a:r>
          </a:p>
        </p:txBody>
      </p:sp>
      <p:sp>
        <p:nvSpPr>
          <p:cNvPr id="26" name="Text Box 26">
            <a:extLst>
              <a:ext uri="{FF2B5EF4-FFF2-40B4-BE49-F238E27FC236}">
                <a16:creationId xmlns:a16="http://schemas.microsoft.com/office/drawing/2014/main" id="{174CCD56-8EF5-40BF-94C7-6095385A1920}"/>
              </a:ext>
            </a:extLst>
          </p:cNvPr>
          <p:cNvSpPr txBox="1">
            <a:spLocks noChangeArrowheads="1"/>
          </p:cNvSpPr>
          <p:nvPr/>
        </p:nvSpPr>
        <p:spPr bwMode="auto">
          <a:xfrm>
            <a:off x="3367539" y="2249489"/>
            <a:ext cx="1282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i="1"/>
              <a:t>A</a:t>
            </a:r>
            <a:r>
              <a:rPr lang="en-US" altLang="zh-TW" sz="1800"/>
              <a:t>[1] </a:t>
            </a:r>
            <a:r>
              <a:rPr lang="zh-TW" altLang="zh-TW" sz="1800"/>
              <a:t>≦</a:t>
            </a:r>
            <a:r>
              <a:rPr lang="en-US" altLang="zh-TW" sz="1800" i="1"/>
              <a:t>A</a:t>
            </a:r>
            <a:r>
              <a:rPr lang="en-US" altLang="zh-TW" sz="1800"/>
              <a:t>[2]</a:t>
            </a:r>
          </a:p>
        </p:txBody>
      </p:sp>
      <p:sp>
        <p:nvSpPr>
          <p:cNvPr id="27" name="Text Box 27">
            <a:extLst>
              <a:ext uri="{FF2B5EF4-FFF2-40B4-BE49-F238E27FC236}">
                <a16:creationId xmlns:a16="http://schemas.microsoft.com/office/drawing/2014/main" id="{115992A9-9B20-406F-8BFC-5AE8ED30B862}"/>
              </a:ext>
            </a:extLst>
          </p:cNvPr>
          <p:cNvSpPr txBox="1">
            <a:spLocks noChangeArrowheads="1"/>
          </p:cNvSpPr>
          <p:nvPr/>
        </p:nvSpPr>
        <p:spPr bwMode="auto">
          <a:xfrm>
            <a:off x="7833177" y="2897188"/>
            <a:ext cx="1282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i="1"/>
              <a:t>A</a:t>
            </a:r>
            <a:r>
              <a:rPr lang="en-US" altLang="zh-TW" sz="1800"/>
              <a:t>[1] </a:t>
            </a:r>
            <a:r>
              <a:rPr lang="zh-TW" altLang="en-US" sz="1800"/>
              <a:t>＞</a:t>
            </a:r>
            <a:r>
              <a:rPr lang="en-US" altLang="zh-TW" sz="1800" i="1"/>
              <a:t>A</a:t>
            </a:r>
            <a:r>
              <a:rPr lang="en-US" altLang="zh-TW" sz="1800"/>
              <a:t>[2]</a:t>
            </a:r>
          </a:p>
          <a:p>
            <a:pPr eaLnBrk="1" hangingPunct="1">
              <a:spcBef>
                <a:spcPct val="0"/>
              </a:spcBef>
              <a:buFontTx/>
              <a:buNone/>
            </a:pPr>
            <a:r>
              <a:rPr lang="en-US" altLang="zh-TW" sz="1800" i="1"/>
              <a:t>A</a:t>
            </a:r>
            <a:r>
              <a:rPr lang="en-US" altLang="zh-TW" sz="1800"/>
              <a:t>[1] </a:t>
            </a:r>
            <a:r>
              <a:rPr lang="zh-TW" altLang="en-US" sz="1800">
                <a:latin typeface="Arial" panose="020B0604020202020204" pitchFamily="34" charset="0"/>
              </a:rPr>
              <a:t>＞</a:t>
            </a:r>
            <a:r>
              <a:rPr lang="en-US" altLang="zh-TW" sz="1800" i="1"/>
              <a:t>A</a:t>
            </a:r>
            <a:r>
              <a:rPr lang="en-US" altLang="zh-TW" sz="1800"/>
              <a:t>[3]</a:t>
            </a:r>
            <a:endParaRPr lang="en-US" altLang="zh-TW" sz="1800">
              <a:latin typeface="Arial" panose="020B0604020202020204" pitchFamily="34" charset="0"/>
            </a:endParaRPr>
          </a:p>
        </p:txBody>
      </p:sp>
      <p:sp>
        <p:nvSpPr>
          <p:cNvPr id="28" name="Text Box 28">
            <a:extLst>
              <a:ext uri="{FF2B5EF4-FFF2-40B4-BE49-F238E27FC236}">
                <a16:creationId xmlns:a16="http://schemas.microsoft.com/office/drawing/2014/main" id="{49E73727-3332-4F6F-8E1E-42F3A38504DF}"/>
              </a:ext>
            </a:extLst>
          </p:cNvPr>
          <p:cNvSpPr txBox="1">
            <a:spLocks noChangeArrowheads="1"/>
          </p:cNvSpPr>
          <p:nvPr/>
        </p:nvSpPr>
        <p:spPr bwMode="auto">
          <a:xfrm>
            <a:off x="4735964" y="2897188"/>
            <a:ext cx="1282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i="1" dirty="0"/>
              <a:t>A</a:t>
            </a:r>
            <a:r>
              <a:rPr lang="en-US" altLang="zh-TW" sz="1800" dirty="0"/>
              <a:t>[1] </a:t>
            </a:r>
            <a:r>
              <a:rPr lang="zh-TW" altLang="zh-TW" sz="1800" dirty="0">
                <a:latin typeface="Arial" panose="020B0604020202020204" pitchFamily="34" charset="0"/>
              </a:rPr>
              <a:t>≦</a:t>
            </a:r>
            <a:r>
              <a:rPr lang="en-US" altLang="zh-TW" sz="1800" i="1" dirty="0"/>
              <a:t>A</a:t>
            </a:r>
            <a:r>
              <a:rPr lang="en-US" altLang="zh-TW" sz="1800" dirty="0"/>
              <a:t>[2]</a:t>
            </a:r>
          </a:p>
          <a:p>
            <a:pPr eaLnBrk="1" hangingPunct="1">
              <a:spcBef>
                <a:spcPct val="0"/>
              </a:spcBef>
              <a:buFontTx/>
              <a:buNone/>
            </a:pPr>
            <a:r>
              <a:rPr lang="en-US" altLang="zh-TW" sz="1800" i="1" dirty="0"/>
              <a:t>A</a:t>
            </a:r>
            <a:r>
              <a:rPr lang="en-US" altLang="zh-TW" sz="1800" dirty="0"/>
              <a:t>[2] </a:t>
            </a:r>
            <a:r>
              <a:rPr lang="zh-TW" altLang="en-US" sz="1800" dirty="0">
                <a:latin typeface="Arial" panose="020B0604020202020204" pitchFamily="34" charset="0"/>
              </a:rPr>
              <a:t>＞</a:t>
            </a:r>
            <a:r>
              <a:rPr lang="en-US" altLang="zh-TW" sz="1800" i="1" dirty="0"/>
              <a:t>A</a:t>
            </a:r>
            <a:r>
              <a:rPr lang="en-US" altLang="zh-TW" sz="1800" dirty="0"/>
              <a:t>[3]</a:t>
            </a:r>
          </a:p>
        </p:txBody>
      </p:sp>
      <p:sp>
        <p:nvSpPr>
          <p:cNvPr id="29" name="Text Box 29">
            <a:extLst>
              <a:ext uri="{FF2B5EF4-FFF2-40B4-BE49-F238E27FC236}">
                <a16:creationId xmlns:a16="http://schemas.microsoft.com/office/drawing/2014/main" id="{05EF5950-8CD8-44F8-84AD-8EB546F40B7B}"/>
              </a:ext>
            </a:extLst>
          </p:cNvPr>
          <p:cNvSpPr txBox="1">
            <a:spLocks noChangeArrowheads="1"/>
          </p:cNvSpPr>
          <p:nvPr/>
        </p:nvSpPr>
        <p:spPr bwMode="auto">
          <a:xfrm>
            <a:off x="1711778" y="4121151"/>
            <a:ext cx="18886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i="1"/>
              <a:t>A</a:t>
            </a:r>
            <a:r>
              <a:rPr lang="en-US" altLang="zh-TW" sz="1800"/>
              <a:t>[1] </a:t>
            </a:r>
            <a:r>
              <a:rPr lang="zh-TW" altLang="zh-TW" sz="1800">
                <a:latin typeface="Arial" panose="020B0604020202020204" pitchFamily="34" charset="0"/>
              </a:rPr>
              <a:t>≦</a:t>
            </a:r>
            <a:r>
              <a:rPr lang="en-US" altLang="zh-TW" sz="1800" i="1"/>
              <a:t>A</a:t>
            </a:r>
            <a:r>
              <a:rPr lang="en-US" altLang="zh-TW" sz="1800"/>
              <a:t>[2] ≦</a:t>
            </a:r>
            <a:r>
              <a:rPr lang="en-US" altLang="zh-TW" sz="1800" i="1"/>
              <a:t>A</a:t>
            </a:r>
            <a:r>
              <a:rPr lang="en-US" altLang="zh-TW" sz="1800"/>
              <a:t>[3]</a:t>
            </a:r>
          </a:p>
        </p:txBody>
      </p:sp>
      <p:sp>
        <p:nvSpPr>
          <p:cNvPr id="30" name="Text Box 30">
            <a:extLst>
              <a:ext uri="{FF2B5EF4-FFF2-40B4-BE49-F238E27FC236}">
                <a16:creationId xmlns:a16="http://schemas.microsoft.com/office/drawing/2014/main" id="{54E8DBEB-1299-4BA3-A8C9-0FEE5E11750D}"/>
              </a:ext>
            </a:extLst>
          </p:cNvPr>
          <p:cNvSpPr txBox="1">
            <a:spLocks noChangeArrowheads="1"/>
          </p:cNvSpPr>
          <p:nvPr/>
        </p:nvSpPr>
        <p:spPr bwMode="auto">
          <a:xfrm>
            <a:off x="6248852" y="1600201"/>
            <a:ext cx="2127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dirty="0"/>
              <a:t>compare </a:t>
            </a:r>
            <a:r>
              <a:rPr lang="en-US" altLang="zh-TW" sz="1800" i="1" dirty="0"/>
              <a:t>A</a:t>
            </a:r>
            <a:r>
              <a:rPr lang="en-US" altLang="zh-TW" sz="1800" dirty="0"/>
              <a:t>[1] </a:t>
            </a:r>
            <a:r>
              <a:rPr lang="zh-TW" altLang="en-US" sz="1800" dirty="0"/>
              <a:t>＞</a:t>
            </a:r>
            <a:r>
              <a:rPr lang="en-US" altLang="zh-TW" sz="1800" i="1" dirty="0"/>
              <a:t>A</a:t>
            </a:r>
            <a:r>
              <a:rPr lang="en-US" altLang="zh-TW" sz="1800" dirty="0"/>
              <a:t>[2]</a:t>
            </a:r>
            <a:endParaRPr lang="en-US" altLang="zh-TW" sz="1800" dirty="0">
              <a:latin typeface="Arial" panose="020B0604020202020204" pitchFamily="34" charset="0"/>
            </a:endParaRPr>
          </a:p>
        </p:txBody>
      </p:sp>
      <p:sp>
        <p:nvSpPr>
          <p:cNvPr id="31" name="Line 32">
            <a:extLst>
              <a:ext uri="{FF2B5EF4-FFF2-40B4-BE49-F238E27FC236}">
                <a16:creationId xmlns:a16="http://schemas.microsoft.com/office/drawing/2014/main" id="{32FFFE3A-7EB9-498F-93CA-E9E95F625D27}"/>
              </a:ext>
            </a:extLst>
          </p:cNvPr>
          <p:cNvSpPr>
            <a:spLocks noChangeShapeType="1"/>
          </p:cNvSpPr>
          <p:nvPr/>
        </p:nvSpPr>
        <p:spPr bwMode="auto">
          <a:xfrm flipH="1">
            <a:off x="5959928" y="1889127"/>
            <a:ext cx="288925" cy="287337"/>
          </a:xfrm>
          <a:prstGeom prst="line">
            <a:avLst/>
          </a:prstGeom>
          <a:noFill/>
          <a:ln w="952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TW" altLang="en-US"/>
          </a:p>
        </p:txBody>
      </p:sp>
      <p:sp>
        <p:nvSpPr>
          <p:cNvPr id="32" name="Text Box 33">
            <a:extLst>
              <a:ext uri="{FF2B5EF4-FFF2-40B4-BE49-F238E27FC236}">
                <a16:creationId xmlns:a16="http://schemas.microsoft.com/office/drawing/2014/main" id="{492A2607-A515-4D3E-B1B2-D565A6C9B87F}"/>
              </a:ext>
            </a:extLst>
          </p:cNvPr>
          <p:cNvSpPr txBox="1">
            <a:spLocks noChangeArrowheads="1"/>
          </p:cNvSpPr>
          <p:nvPr/>
        </p:nvSpPr>
        <p:spPr bwMode="auto">
          <a:xfrm>
            <a:off x="6320289" y="2392364"/>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1800"/>
              <a:t>＞</a:t>
            </a:r>
            <a:endParaRPr lang="zh-TW" altLang="en-US" sz="1800">
              <a:latin typeface="Arial" panose="020B0604020202020204" pitchFamily="34" charset="0"/>
            </a:endParaRPr>
          </a:p>
        </p:txBody>
      </p:sp>
      <p:sp>
        <p:nvSpPr>
          <p:cNvPr id="33" name="Text Box 34">
            <a:extLst>
              <a:ext uri="{FF2B5EF4-FFF2-40B4-BE49-F238E27FC236}">
                <a16:creationId xmlns:a16="http://schemas.microsoft.com/office/drawing/2014/main" id="{91193621-3405-4E58-9C20-569B4E4F0A64}"/>
              </a:ext>
            </a:extLst>
          </p:cNvPr>
          <p:cNvSpPr txBox="1">
            <a:spLocks noChangeArrowheads="1"/>
          </p:cNvSpPr>
          <p:nvPr/>
        </p:nvSpPr>
        <p:spPr bwMode="auto">
          <a:xfrm>
            <a:off x="4520064" y="2392363"/>
            <a:ext cx="3113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a:latin typeface="Arial" panose="020B0604020202020204" pitchFamily="34" charset="0"/>
              </a:rPr>
              <a:t>≦</a:t>
            </a:r>
          </a:p>
        </p:txBody>
      </p:sp>
      <p:sp>
        <p:nvSpPr>
          <p:cNvPr id="34" name="Text Box 35">
            <a:extLst>
              <a:ext uri="{FF2B5EF4-FFF2-40B4-BE49-F238E27FC236}">
                <a16:creationId xmlns:a16="http://schemas.microsoft.com/office/drawing/2014/main" id="{2053B5D4-C56F-40A6-AC87-74A361777642}"/>
              </a:ext>
            </a:extLst>
          </p:cNvPr>
          <p:cNvSpPr txBox="1">
            <a:spLocks noChangeArrowheads="1"/>
          </p:cNvSpPr>
          <p:nvPr/>
        </p:nvSpPr>
        <p:spPr bwMode="auto">
          <a:xfrm>
            <a:off x="3151639" y="3184526"/>
            <a:ext cx="3113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a:latin typeface="Arial" panose="020B0604020202020204" pitchFamily="34" charset="0"/>
              </a:rPr>
              <a:t>≦</a:t>
            </a:r>
          </a:p>
        </p:txBody>
      </p:sp>
      <p:sp>
        <p:nvSpPr>
          <p:cNvPr id="35" name="Text Box 36">
            <a:extLst>
              <a:ext uri="{FF2B5EF4-FFF2-40B4-BE49-F238E27FC236}">
                <a16:creationId xmlns:a16="http://schemas.microsoft.com/office/drawing/2014/main" id="{F4E4639F-D5E6-4824-B58C-900BB8E9A0B6}"/>
              </a:ext>
            </a:extLst>
          </p:cNvPr>
          <p:cNvSpPr txBox="1">
            <a:spLocks noChangeArrowheads="1"/>
          </p:cNvSpPr>
          <p:nvPr/>
        </p:nvSpPr>
        <p:spPr bwMode="auto">
          <a:xfrm>
            <a:off x="3872364" y="3976688"/>
            <a:ext cx="3113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a:latin typeface="Arial" panose="020B0604020202020204" pitchFamily="34" charset="0"/>
              </a:rPr>
              <a:t>≦</a:t>
            </a:r>
          </a:p>
        </p:txBody>
      </p:sp>
      <p:sp>
        <p:nvSpPr>
          <p:cNvPr id="36" name="Text Box 37">
            <a:extLst>
              <a:ext uri="{FF2B5EF4-FFF2-40B4-BE49-F238E27FC236}">
                <a16:creationId xmlns:a16="http://schemas.microsoft.com/office/drawing/2014/main" id="{1D11FF10-83E1-49EE-B5C1-556B178AFC25}"/>
              </a:ext>
            </a:extLst>
          </p:cNvPr>
          <p:cNvSpPr txBox="1">
            <a:spLocks noChangeArrowheads="1"/>
          </p:cNvSpPr>
          <p:nvPr/>
        </p:nvSpPr>
        <p:spPr bwMode="auto">
          <a:xfrm>
            <a:off x="5240789" y="3976689"/>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1800"/>
              <a:t>＞</a:t>
            </a:r>
            <a:endParaRPr lang="zh-TW" altLang="en-US" sz="1800">
              <a:latin typeface="Arial" panose="020B0604020202020204" pitchFamily="34" charset="0"/>
            </a:endParaRPr>
          </a:p>
        </p:txBody>
      </p:sp>
      <p:sp>
        <p:nvSpPr>
          <p:cNvPr id="37" name="Text Box 38">
            <a:extLst>
              <a:ext uri="{FF2B5EF4-FFF2-40B4-BE49-F238E27FC236}">
                <a16:creationId xmlns:a16="http://schemas.microsoft.com/office/drawing/2014/main" id="{4FA494DE-2563-4807-AD60-E31E47D8A8DA}"/>
              </a:ext>
            </a:extLst>
          </p:cNvPr>
          <p:cNvSpPr txBox="1">
            <a:spLocks noChangeArrowheads="1"/>
          </p:cNvSpPr>
          <p:nvPr/>
        </p:nvSpPr>
        <p:spPr bwMode="auto">
          <a:xfrm>
            <a:off x="8336414" y="3976689"/>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1800"/>
              <a:t>＞</a:t>
            </a:r>
            <a:endParaRPr lang="zh-TW" altLang="en-US" sz="1800">
              <a:latin typeface="Arial" panose="020B0604020202020204" pitchFamily="34" charset="0"/>
            </a:endParaRPr>
          </a:p>
        </p:txBody>
      </p:sp>
      <p:sp>
        <p:nvSpPr>
          <p:cNvPr id="38" name="Text Box 39">
            <a:extLst>
              <a:ext uri="{FF2B5EF4-FFF2-40B4-BE49-F238E27FC236}">
                <a16:creationId xmlns:a16="http://schemas.microsoft.com/office/drawing/2014/main" id="{191BBDF5-01C6-4989-895B-F73E03F49A5E}"/>
              </a:ext>
            </a:extLst>
          </p:cNvPr>
          <p:cNvSpPr txBox="1">
            <a:spLocks noChangeArrowheads="1"/>
          </p:cNvSpPr>
          <p:nvPr/>
        </p:nvSpPr>
        <p:spPr bwMode="auto">
          <a:xfrm>
            <a:off x="6825114" y="3976688"/>
            <a:ext cx="3113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a:latin typeface="Arial" panose="020B0604020202020204" pitchFamily="34" charset="0"/>
              </a:rPr>
              <a:t>≦</a:t>
            </a:r>
          </a:p>
        </p:txBody>
      </p:sp>
      <p:sp>
        <p:nvSpPr>
          <p:cNvPr id="39" name="Text Box 40">
            <a:extLst>
              <a:ext uri="{FF2B5EF4-FFF2-40B4-BE49-F238E27FC236}">
                <a16:creationId xmlns:a16="http://schemas.microsoft.com/office/drawing/2014/main" id="{63B47CED-0124-4DFF-8D3C-2CF0963E92B0}"/>
              </a:ext>
            </a:extLst>
          </p:cNvPr>
          <p:cNvSpPr txBox="1">
            <a:spLocks noChangeArrowheads="1"/>
          </p:cNvSpPr>
          <p:nvPr/>
        </p:nvSpPr>
        <p:spPr bwMode="auto">
          <a:xfrm>
            <a:off x="7544252" y="3184526"/>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1800"/>
              <a:t>＞</a:t>
            </a:r>
            <a:endParaRPr lang="zh-TW" altLang="en-US" sz="1800">
              <a:latin typeface="Arial" panose="020B0604020202020204" pitchFamily="34" charset="0"/>
            </a:endParaRPr>
          </a:p>
        </p:txBody>
      </p:sp>
      <p:sp>
        <p:nvSpPr>
          <p:cNvPr id="40" name="Text Box 41">
            <a:extLst>
              <a:ext uri="{FF2B5EF4-FFF2-40B4-BE49-F238E27FC236}">
                <a16:creationId xmlns:a16="http://schemas.microsoft.com/office/drawing/2014/main" id="{92E0566D-1282-45F7-850F-D9BEB99D531E}"/>
              </a:ext>
            </a:extLst>
          </p:cNvPr>
          <p:cNvSpPr txBox="1">
            <a:spLocks noChangeArrowheads="1"/>
          </p:cNvSpPr>
          <p:nvPr/>
        </p:nvSpPr>
        <p:spPr bwMode="auto">
          <a:xfrm>
            <a:off x="6104389" y="3184526"/>
            <a:ext cx="3113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1800">
                <a:latin typeface="Arial" panose="020B0604020202020204" pitchFamily="34" charset="0"/>
              </a:rPr>
              <a:t>≦</a:t>
            </a:r>
          </a:p>
        </p:txBody>
      </p:sp>
      <p:sp>
        <p:nvSpPr>
          <p:cNvPr id="41" name="Text Box 42">
            <a:extLst>
              <a:ext uri="{FF2B5EF4-FFF2-40B4-BE49-F238E27FC236}">
                <a16:creationId xmlns:a16="http://schemas.microsoft.com/office/drawing/2014/main" id="{E42D03C7-48F7-40E4-BB3D-06497D4517E5}"/>
              </a:ext>
            </a:extLst>
          </p:cNvPr>
          <p:cNvSpPr txBox="1">
            <a:spLocks noChangeArrowheads="1"/>
          </p:cNvSpPr>
          <p:nvPr/>
        </p:nvSpPr>
        <p:spPr bwMode="auto">
          <a:xfrm>
            <a:off x="4520064" y="3113089"/>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1800"/>
              <a:t>＞</a:t>
            </a:r>
            <a:endParaRPr lang="zh-TW" altLang="en-US" sz="1800">
              <a:latin typeface="Arial" panose="020B0604020202020204" pitchFamily="34" charset="0"/>
            </a:endParaRPr>
          </a:p>
        </p:txBody>
      </p:sp>
      <p:sp>
        <p:nvSpPr>
          <p:cNvPr id="42" name="投影片編號版面配置區 41">
            <a:extLst>
              <a:ext uri="{FF2B5EF4-FFF2-40B4-BE49-F238E27FC236}">
                <a16:creationId xmlns:a16="http://schemas.microsoft.com/office/drawing/2014/main" id="{2D08481E-F19C-4790-800E-0665797B01AD}"/>
              </a:ext>
            </a:extLst>
          </p:cNvPr>
          <p:cNvSpPr>
            <a:spLocks noGrp="1"/>
          </p:cNvSpPr>
          <p:nvPr>
            <p:ph type="sldNum" sz="quarter" idx="12"/>
          </p:nvPr>
        </p:nvSpPr>
        <p:spPr/>
        <p:txBody>
          <a:bodyPr/>
          <a:lstStyle/>
          <a:p>
            <a:fld id="{81353F6A-22EF-4218-ADEA-F95BBFAC150E}" type="slidenum">
              <a:rPr lang="zh-TW" altLang="en-US" smtClean="0"/>
              <a:t>12</a:t>
            </a:fld>
            <a:endParaRPr lang="zh-TW" altLang="en-US"/>
          </a:p>
        </p:txBody>
      </p:sp>
    </p:spTree>
    <p:extLst>
      <p:ext uri="{BB962C8B-B14F-4D97-AF65-F5344CB8AC3E}">
        <p14:creationId xmlns:p14="http://schemas.microsoft.com/office/powerpoint/2010/main" val="2237019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A9513D9-82E4-4869-A784-5B5FB4BAE584}"/>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DCFEED20-E23B-4457-8DF4-28DFF82927AA}"/>
                  </a:ext>
                </a:extLst>
              </p:cNvPr>
              <p:cNvSpPr>
                <a:spLocks noGrp="1"/>
              </p:cNvSpPr>
              <p:nvPr>
                <p:ph idx="1"/>
              </p:nvPr>
            </p:nvSpPr>
            <p:spPr/>
            <p:txBody>
              <a:bodyPr>
                <a:normAutofit fontScale="92500" lnSpcReduction="10000"/>
              </a:bodyPr>
              <a:lstStyle/>
              <a:p>
                <a:r>
                  <a:rPr lang="en-US" altLang="zh-TW" dirty="0"/>
                  <a:t>The execution of the sorting algorithm corresponds to tracing a simple path from the root of the decision tree down to a leaf.</a:t>
                </a:r>
              </a:p>
              <a:p>
                <a:endParaRPr lang="en-US" altLang="zh-TW" dirty="0"/>
              </a:p>
              <a:p>
                <a:r>
                  <a:rPr lang="en-US" altLang="zh-TW" dirty="0"/>
                  <a:t>Each internal node indicates a comparison </a:t>
                </a:r>
                <a14:m>
                  <m:oMath xmlns:m="http://schemas.openxmlformats.org/officeDocument/2006/math">
                    <m:sSub>
                      <m:sSubPr>
                        <m:ctrlPr>
                          <a:rPr lang="en-US" altLang="zh-TW" i="1" smtClean="0">
                            <a:latin typeface="Cambria Math" panose="02040503050406030204" pitchFamily="18" charset="0"/>
                          </a:rPr>
                        </m:ctrlPr>
                      </m:sSubPr>
                      <m:e>
                        <m:r>
                          <a:rPr lang="en-US" altLang="zh-TW" i="1">
                            <a:latin typeface="Cambria Math" panose="02040503050406030204" pitchFamily="18" charset="0"/>
                          </a:rPr>
                          <m:t>𝑎</m:t>
                        </m:r>
                      </m:e>
                      <m:sub>
                        <m:r>
                          <a:rPr lang="en-US" altLang="zh-TW" i="1">
                            <a:latin typeface="Cambria Math" panose="02040503050406030204" pitchFamily="18" charset="0"/>
                          </a:rPr>
                          <m:t>𝑖</m:t>
                        </m:r>
                      </m:sub>
                    </m:sSub>
                    <m:r>
                      <a:rPr lang="en-US" altLang="zh-TW" i="1" smtClean="0">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𝑎</m:t>
                        </m:r>
                      </m:e>
                      <m:sub>
                        <m:r>
                          <a:rPr lang="en-US" altLang="zh-TW" i="1">
                            <a:latin typeface="Cambria Math" panose="02040503050406030204" pitchFamily="18" charset="0"/>
                          </a:rPr>
                          <m:t>𝑗</m:t>
                        </m:r>
                      </m:sub>
                    </m:sSub>
                  </m:oMath>
                </a14:m>
                <a:r>
                  <a:rPr lang="en-US" altLang="zh-TW" dirty="0"/>
                  <a:t>.</a:t>
                </a:r>
              </a:p>
              <a:p>
                <a:endParaRPr lang="en-US" altLang="zh-TW" dirty="0"/>
              </a:p>
              <a:p>
                <a:r>
                  <a:rPr lang="en-US" altLang="zh-TW" dirty="0"/>
                  <a:t>The </a:t>
                </a:r>
                <a:r>
                  <a:rPr lang="en-US" altLang="zh-TW" dirty="0">
                    <a:solidFill>
                      <a:srgbClr val="FF0000"/>
                    </a:solidFill>
                  </a:rPr>
                  <a:t>left subtree </a:t>
                </a:r>
                <a:r>
                  <a:rPr lang="en-US" altLang="zh-TW" dirty="0"/>
                  <a:t>then dictates subsequent comparisons once we know that </a:t>
                </a:r>
                <a14:m>
                  <m:oMath xmlns:m="http://schemas.openxmlformats.org/officeDocument/2006/math">
                    <m:sSub>
                      <m:sSubPr>
                        <m:ctrlPr>
                          <a:rPr lang="en-US" altLang="zh-TW" i="1" smtClean="0">
                            <a:solidFill>
                              <a:srgbClr val="FF0000"/>
                            </a:solidFill>
                            <a:latin typeface="Cambria Math" panose="02040503050406030204" pitchFamily="18" charset="0"/>
                          </a:rPr>
                        </m:ctrlPr>
                      </m:sSubPr>
                      <m:e>
                        <m:r>
                          <a:rPr lang="en-US" altLang="zh-TW" i="1">
                            <a:solidFill>
                              <a:srgbClr val="FF0000"/>
                            </a:solidFill>
                            <a:latin typeface="Cambria Math" panose="02040503050406030204" pitchFamily="18" charset="0"/>
                          </a:rPr>
                          <m:t>𝑎</m:t>
                        </m:r>
                      </m:e>
                      <m:sub>
                        <m:r>
                          <a:rPr lang="en-US" altLang="zh-TW" i="1">
                            <a:solidFill>
                              <a:srgbClr val="FF0000"/>
                            </a:solidFill>
                            <a:latin typeface="Cambria Math" panose="02040503050406030204" pitchFamily="18" charset="0"/>
                          </a:rPr>
                          <m:t>𝑖</m:t>
                        </m:r>
                      </m:sub>
                    </m:sSub>
                    <m:r>
                      <a:rPr lang="en-US" altLang="zh-TW" i="1" smtClean="0">
                        <a:solidFill>
                          <a:srgbClr val="FF0000"/>
                        </a:solidFill>
                        <a:latin typeface="Cambria Math" panose="02040503050406030204" pitchFamily="18" charset="0"/>
                        <a:ea typeface="Cambria Math" panose="02040503050406030204" pitchFamily="18" charset="0"/>
                      </a:rPr>
                      <m:t>≤</m:t>
                    </m:r>
                    <m:sSub>
                      <m:sSubPr>
                        <m:ctrlPr>
                          <a:rPr lang="en-US" altLang="zh-TW" i="1">
                            <a:solidFill>
                              <a:srgbClr val="FF0000"/>
                            </a:solidFill>
                            <a:latin typeface="Cambria Math" panose="02040503050406030204" pitchFamily="18" charset="0"/>
                          </a:rPr>
                        </m:ctrlPr>
                      </m:sSubPr>
                      <m:e>
                        <m:r>
                          <a:rPr lang="en-US" altLang="zh-TW" i="1">
                            <a:solidFill>
                              <a:srgbClr val="FF0000"/>
                            </a:solidFill>
                            <a:latin typeface="Cambria Math" panose="02040503050406030204" pitchFamily="18" charset="0"/>
                          </a:rPr>
                          <m:t>𝑎</m:t>
                        </m:r>
                      </m:e>
                      <m:sub>
                        <m:r>
                          <a:rPr lang="en-US" altLang="zh-TW" i="1">
                            <a:solidFill>
                              <a:srgbClr val="FF0000"/>
                            </a:solidFill>
                            <a:latin typeface="Cambria Math" panose="02040503050406030204" pitchFamily="18" charset="0"/>
                          </a:rPr>
                          <m:t>𝑗</m:t>
                        </m:r>
                      </m:sub>
                    </m:sSub>
                  </m:oMath>
                </a14:m>
                <a:r>
                  <a:rPr lang="en-US" altLang="zh-TW" dirty="0"/>
                  <a:t>, and the </a:t>
                </a:r>
                <a:r>
                  <a:rPr lang="en-US" altLang="zh-TW" dirty="0">
                    <a:solidFill>
                      <a:srgbClr val="FF0000"/>
                    </a:solidFill>
                  </a:rPr>
                  <a:t>right subtree </a:t>
                </a:r>
                <a:r>
                  <a:rPr lang="en-US" altLang="zh-TW" dirty="0"/>
                  <a:t>dictates subsequent comparisons knowing that </a:t>
                </a:r>
                <a14:m>
                  <m:oMath xmlns:m="http://schemas.openxmlformats.org/officeDocument/2006/math">
                    <m:sSub>
                      <m:sSubPr>
                        <m:ctrlPr>
                          <a:rPr lang="en-US" altLang="zh-TW" i="1" smtClean="0">
                            <a:solidFill>
                              <a:srgbClr val="FF0000"/>
                            </a:solidFill>
                            <a:latin typeface="Cambria Math" panose="02040503050406030204" pitchFamily="18" charset="0"/>
                          </a:rPr>
                        </m:ctrlPr>
                      </m:sSubPr>
                      <m:e>
                        <m:r>
                          <a:rPr lang="en-US" altLang="zh-TW" i="1">
                            <a:solidFill>
                              <a:srgbClr val="FF0000"/>
                            </a:solidFill>
                            <a:latin typeface="Cambria Math" panose="02040503050406030204" pitchFamily="18" charset="0"/>
                          </a:rPr>
                          <m:t>𝑎</m:t>
                        </m:r>
                      </m:e>
                      <m:sub>
                        <m:r>
                          <a:rPr lang="en-US" altLang="zh-TW" i="1">
                            <a:solidFill>
                              <a:srgbClr val="FF0000"/>
                            </a:solidFill>
                            <a:latin typeface="Cambria Math" panose="02040503050406030204" pitchFamily="18" charset="0"/>
                          </a:rPr>
                          <m:t>𝑖</m:t>
                        </m:r>
                      </m:sub>
                    </m:sSub>
                    <m:r>
                      <a:rPr lang="en-US" altLang="zh-TW" b="0" i="1" smtClean="0">
                        <a:solidFill>
                          <a:srgbClr val="FF0000"/>
                        </a:solidFill>
                        <a:latin typeface="Cambria Math" panose="02040503050406030204" pitchFamily="18" charset="0"/>
                        <a:ea typeface="Cambria Math" panose="02040503050406030204" pitchFamily="18" charset="0"/>
                      </a:rPr>
                      <m:t>&gt;</m:t>
                    </m:r>
                    <m:sSub>
                      <m:sSubPr>
                        <m:ctrlPr>
                          <a:rPr lang="en-US" altLang="zh-TW" i="1">
                            <a:solidFill>
                              <a:srgbClr val="FF0000"/>
                            </a:solidFill>
                            <a:latin typeface="Cambria Math" panose="02040503050406030204" pitchFamily="18" charset="0"/>
                          </a:rPr>
                        </m:ctrlPr>
                      </m:sSubPr>
                      <m:e>
                        <m:r>
                          <a:rPr lang="en-US" altLang="zh-TW" i="1">
                            <a:solidFill>
                              <a:srgbClr val="FF0000"/>
                            </a:solidFill>
                            <a:latin typeface="Cambria Math" panose="02040503050406030204" pitchFamily="18" charset="0"/>
                          </a:rPr>
                          <m:t>𝑎</m:t>
                        </m:r>
                      </m:e>
                      <m:sub>
                        <m:r>
                          <a:rPr lang="en-US" altLang="zh-TW" i="1">
                            <a:solidFill>
                              <a:srgbClr val="FF0000"/>
                            </a:solidFill>
                            <a:latin typeface="Cambria Math" panose="02040503050406030204" pitchFamily="18" charset="0"/>
                          </a:rPr>
                          <m:t>𝑗</m:t>
                        </m:r>
                      </m:sub>
                    </m:sSub>
                  </m:oMath>
                </a14:m>
                <a:r>
                  <a:rPr lang="en-US" altLang="zh-TW" dirty="0"/>
                  <a:t>.</a:t>
                </a:r>
                <a:endParaRPr lang="zh-TW" altLang="en-US" dirty="0"/>
              </a:p>
            </p:txBody>
          </p:sp>
        </mc:Choice>
        <mc:Fallback xmlns="">
          <p:sp>
            <p:nvSpPr>
              <p:cNvPr id="3" name="內容版面配置區 2">
                <a:extLst>
                  <a:ext uri="{FF2B5EF4-FFF2-40B4-BE49-F238E27FC236}">
                    <a16:creationId xmlns:a16="http://schemas.microsoft.com/office/drawing/2014/main" id="{DCFEED20-E23B-4457-8DF4-28DFF82927AA}"/>
                  </a:ext>
                </a:extLst>
              </p:cNvPr>
              <p:cNvSpPr>
                <a:spLocks noGrp="1" noRot="1" noChangeAspect="1" noMove="1" noResize="1" noEditPoints="1" noAdjustHandles="1" noChangeArrowheads="1" noChangeShapeType="1" noTextEdit="1"/>
              </p:cNvSpPr>
              <p:nvPr>
                <p:ph idx="1"/>
              </p:nvPr>
            </p:nvSpPr>
            <p:spPr>
              <a:blipFill>
                <a:blip r:embed="rId2"/>
                <a:stretch>
                  <a:fillRect l="-1111" t="-2897"/>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51E645CC-5C02-4E51-9A78-E7320EC5DBA2}"/>
              </a:ext>
            </a:extLst>
          </p:cNvPr>
          <p:cNvSpPr>
            <a:spLocks noGrp="1"/>
          </p:cNvSpPr>
          <p:nvPr>
            <p:ph type="sldNum" sz="quarter" idx="12"/>
          </p:nvPr>
        </p:nvSpPr>
        <p:spPr/>
        <p:txBody>
          <a:bodyPr/>
          <a:lstStyle/>
          <a:p>
            <a:fld id="{81353F6A-22EF-4218-ADEA-F95BBFAC150E}" type="slidenum">
              <a:rPr lang="zh-TW" altLang="en-US" smtClean="0"/>
              <a:t>13</a:t>
            </a:fld>
            <a:endParaRPr lang="zh-TW" altLang="en-US"/>
          </a:p>
        </p:txBody>
      </p:sp>
    </p:spTree>
    <p:extLst>
      <p:ext uri="{BB962C8B-B14F-4D97-AF65-F5344CB8AC3E}">
        <p14:creationId xmlns:p14="http://schemas.microsoft.com/office/powerpoint/2010/main" val="464899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BFA337-29B6-4213-9A9A-32C30F2CAA98}"/>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479A2017-6643-4281-9A79-B3F97135CE7B}"/>
                  </a:ext>
                </a:extLst>
              </p:cNvPr>
              <p:cNvSpPr>
                <a:spLocks noGrp="1"/>
              </p:cNvSpPr>
              <p:nvPr>
                <p:ph idx="1"/>
              </p:nvPr>
            </p:nvSpPr>
            <p:spPr/>
            <p:txBody>
              <a:bodyPr/>
              <a:lstStyle/>
              <a:p>
                <a:r>
                  <a:rPr lang="en-US" altLang="zh-TW" dirty="0"/>
                  <a:t>When we come to a leaf, the sorting algorithm has established the ordering </a:t>
                </a: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𝑎</m:t>
                        </m:r>
                      </m:e>
                      <m:sub>
                        <m:r>
                          <a:rPr lang="zh-TW" altLang="en-US" i="1" smtClean="0">
                            <a:latin typeface="Cambria Math" panose="02040503050406030204" pitchFamily="18" charset="0"/>
                          </a:rPr>
                          <m:t>𝜋</m:t>
                        </m:r>
                        <m:d>
                          <m:dPr>
                            <m:ctrlPr>
                              <a:rPr lang="en-US" altLang="zh-TW" i="1" smtClean="0">
                                <a:latin typeface="Cambria Math" panose="02040503050406030204" pitchFamily="18" charset="0"/>
                              </a:rPr>
                            </m:ctrlPr>
                          </m:dPr>
                          <m:e>
                            <m:r>
                              <a:rPr lang="en-US" altLang="zh-TW" b="0" i="1" smtClean="0">
                                <a:latin typeface="Cambria Math" panose="02040503050406030204" pitchFamily="18" charset="0"/>
                              </a:rPr>
                              <m:t>1</m:t>
                            </m:r>
                          </m:e>
                        </m:d>
                      </m:sub>
                    </m:sSub>
                    <m:r>
                      <a:rPr lang="en-US" altLang="zh-TW" i="1" smtClean="0">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𝑎</m:t>
                        </m:r>
                      </m:e>
                      <m:sub>
                        <m:r>
                          <a:rPr lang="zh-TW" altLang="en-US" i="1">
                            <a:latin typeface="Cambria Math" panose="02040503050406030204" pitchFamily="18" charset="0"/>
                          </a:rPr>
                          <m:t>𝜋</m:t>
                        </m:r>
                        <m:d>
                          <m:dPr>
                            <m:ctrlPr>
                              <a:rPr lang="en-US" altLang="zh-TW" i="1">
                                <a:latin typeface="Cambria Math" panose="02040503050406030204" pitchFamily="18" charset="0"/>
                              </a:rPr>
                            </m:ctrlPr>
                          </m:dPr>
                          <m:e>
                            <m:r>
                              <a:rPr lang="en-US" altLang="zh-TW" b="0" i="1" smtClean="0">
                                <a:latin typeface="Cambria Math" panose="02040503050406030204" pitchFamily="18" charset="0"/>
                              </a:rPr>
                              <m:t>2</m:t>
                            </m:r>
                          </m:e>
                        </m:d>
                      </m:sub>
                    </m:sSub>
                    <m:r>
                      <a:rPr lang="en-US" altLang="zh-TW" i="1">
                        <a:latin typeface="Cambria Math" panose="02040503050406030204" pitchFamily="18" charset="0"/>
                        <a:ea typeface="Cambria Math" panose="02040503050406030204" pitchFamily="18" charset="0"/>
                      </a:rPr>
                      <m:t>≤</m:t>
                    </m:r>
                    <m:r>
                      <a:rPr lang="en-US" altLang="zh-TW" i="1" smtClean="0">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𝑎</m:t>
                        </m:r>
                      </m:e>
                      <m:sub>
                        <m:r>
                          <a:rPr lang="zh-TW" altLang="en-US" i="1">
                            <a:latin typeface="Cambria Math" panose="02040503050406030204" pitchFamily="18" charset="0"/>
                          </a:rPr>
                          <m:t>𝜋</m:t>
                        </m:r>
                        <m:d>
                          <m:dPr>
                            <m:ctrlPr>
                              <a:rPr lang="en-US" altLang="zh-TW" i="1">
                                <a:latin typeface="Cambria Math" panose="02040503050406030204" pitchFamily="18" charset="0"/>
                              </a:rPr>
                            </m:ctrlPr>
                          </m:dPr>
                          <m:e>
                            <m:r>
                              <a:rPr lang="en-US" altLang="zh-TW" b="0" i="1" smtClean="0">
                                <a:latin typeface="Cambria Math" panose="02040503050406030204" pitchFamily="18" charset="0"/>
                              </a:rPr>
                              <m:t>𝑛</m:t>
                            </m:r>
                          </m:e>
                        </m:d>
                      </m:sub>
                    </m:sSub>
                  </m:oMath>
                </a14:m>
                <a:r>
                  <a:rPr lang="en-US" altLang="zh-TW" dirty="0"/>
                  <a:t>.</a:t>
                </a:r>
              </a:p>
              <a:p>
                <a:endParaRPr lang="en-US" altLang="zh-TW" dirty="0"/>
              </a:p>
              <a:p>
                <a:r>
                  <a:rPr lang="en-US" altLang="zh-TW" dirty="0"/>
                  <a:t>How many leaves on the decision tree? There are </a:t>
                </a: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𝑛</m:t>
                    </m:r>
                    <m:r>
                      <a:rPr lang="en-US" altLang="zh-TW" b="0" i="0" smtClean="0">
                        <a:latin typeface="Cambria Math" panose="02040503050406030204" pitchFamily="18" charset="0"/>
                        <a:ea typeface="Cambria Math" panose="02040503050406030204" pitchFamily="18" charset="0"/>
                      </a:rPr>
                      <m:t>!</m:t>
                    </m:r>
                  </m:oMath>
                </a14:m>
                <a:r>
                  <a:rPr lang="en-US" altLang="zh-TW" dirty="0"/>
                  <a:t> leaves, because every permutation appears at least once.</a:t>
                </a:r>
              </a:p>
              <a:p>
                <a:endParaRPr lang="zh-TW" altLang="en-US" dirty="0"/>
              </a:p>
            </p:txBody>
          </p:sp>
        </mc:Choice>
        <mc:Fallback xmlns="">
          <p:sp>
            <p:nvSpPr>
              <p:cNvPr id="3" name="內容版面配置區 2">
                <a:extLst>
                  <a:ext uri="{FF2B5EF4-FFF2-40B4-BE49-F238E27FC236}">
                    <a16:creationId xmlns:a16="http://schemas.microsoft.com/office/drawing/2014/main" id="{479A2017-6643-4281-9A79-B3F97135CE7B}"/>
                  </a:ext>
                </a:extLst>
              </p:cNvPr>
              <p:cNvSpPr>
                <a:spLocks noGrp="1" noRot="1" noChangeAspect="1" noMove="1" noResize="1" noEditPoints="1" noAdjustHandles="1" noChangeArrowheads="1" noChangeShapeType="1" noTextEdit="1"/>
              </p:cNvSpPr>
              <p:nvPr>
                <p:ph idx="1"/>
              </p:nvPr>
            </p:nvSpPr>
            <p:spPr>
              <a:blipFill>
                <a:blip r:embed="rId2"/>
                <a:stretch>
                  <a:fillRect l="-1278" t="-1793"/>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DEC22D20-653E-4B84-A564-D1C20DCC1FC8}"/>
              </a:ext>
            </a:extLst>
          </p:cNvPr>
          <p:cNvSpPr>
            <a:spLocks noGrp="1"/>
          </p:cNvSpPr>
          <p:nvPr>
            <p:ph type="sldNum" sz="quarter" idx="12"/>
          </p:nvPr>
        </p:nvSpPr>
        <p:spPr/>
        <p:txBody>
          <a:bodyPr/>
          <a:lstStyle/>
          <a:p>
            <a:fld id="{81353F6A-22EF-4218-ADEA-F95BBFAC150E}" type="slidenum">
              <a:rPr lang="zh-TW" altLang="en-US" smtClean="0"/>
              <a:t>14</a:t>
            </a:fld>
            <a:endParaRPr lang="zh-TW" altLang="en-US"/>
          </a:p>
        </p:txBody>
      </p:sp>
    </p:spTree>
    <p:extLst>
      <p:ext uri="{BB962C8B-B14F-4D97-AF65-F5344CB8AC3E}">
        <p14:creationId xmlns:p14="http://schemas.microsoft.com/office/powerpoint/2010/main" val="4125507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75EAFF-D65C-450B-9E51-8909CFBE06B4}"/>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2DA035CD-8F19-418D-B706-491755E1ACFC}"/>
                  </a:ext>
                </a:extLst>
              </p:cNvPr>
              <p:cNvSpPr>
                <a:spLocks noGrp="1"/>
              </p:cNvSpPr>
              <p:nvPr>
                <p:ph idx="1"/>
              </p:nvPr>
            </p:nvSpPr>
            <p:spPr/>
            <p:txBody>
              <a:bodyPr>
                <a:normAutofit/>
              </a:bodyPr>
              <a:lstStyle/>
              <a:p>
                <a:r>
                  <a:rPr lang="en-US" altLang="zh-TW" dirty="0"/>
                  <a:t>For any comparison sort,</a:t>
                </a:r>
              </a:p>
              <a:p>
                <a:pPr lvl="1"/>
                <a:r>
                  <a:rPr lang="en-US" altLang="zh-TW" dirty="0"/>
                  <a:t>one tree for each </a:t>
                </a:r>
                <a14:m>
                  <m:oMath xmlns:m="http://schemas.openxmlformats.org/officeDocument/2006/math">
                    <m:r>
                      <a:rPr lang="en-US" altLang="zh-TW" i="1" dirty="0" smtClean="0">
                        <a:latin typeface="Cambria Math" panose="02040503050406030204" pitchFamily="18" charset="0"/>
                      </a:rPr>
                      <m:t>𝑛</m:t>
                    </m:r>
                  </m:oMath>
                </a14:m>
                <a:r>
                  <a:rPr lang="en-US" altLang="zh-TW" dirty="0"/>
                  <a:t>.</a:t>
                </a:r>
              </a:p>
              <a:p>
                <a:pPr lvl="1"/>
                <a:r>
                  <a:rPr lang="en-US" altLang="zh-TW" dirty="0"/>
                  <a:t>View the tree as if the algorithm splits in two at each node, based on the information it has determined up to that point.</a:t>
                </a:r>
              </a:p>
              <a:p>
                <a:pPr lvl="1"/>
                <a:r>
                  <a:rPr lang="en-US" altLang="zh-TW" dirty="0"/>
                  <a:t>The tree models all possible execution traces.</a:t>
                </a:r>
              </a:p>
              <a:p>
                <a:pPr lvl="1"/>
                <a:endParaRPr lang="en-US" altLang="zh-TW" dirty="0"/>
              </a:p>
              <a:p>
                <a:pPr marL="342900" lvl="1" indent="-342900">
                  <a:buFont typeface="Arial" panose="020B0604020202020204" pitchFamily="34" charset="0"/>
                  <a:buChar char="•"/>
                </a:pPr>
                <a:r>
                  <a:rPr lang="en-US" altLang="zh-TW" sz="3200" dirty="0"/>
                  <a:t>We shall consider only decision trees in which each permutation appears as a reachable leaf.</a:t>
                </a:r>
                <a:endParaRPr lang="zh-TW" altLang="en-US" sz="3200" dirty="0"/>
              </a:p>
            </p:txBody>
          </p:sp>
        </mc:Choice>
        <mc:Fallback xmlns="">
          <p:sp>
            <p:nvSpPr>
              <p:cNvPr id="3" name="內容版面配置區 2">
                <a:extLst>
                  <a:ext uri="{FF2B5EF4-FFF2-40B4-BE49-F238E27FC236}">
                    <a16:creationId xmlns:a16="http://schemas.microsoft.com/office/drawing/2014/main" id="{2DA035CD-8F19-418D-B706-491755E1ACFC}"/>
                  </a:ext>
                </a:extLst>
              </p:cNvPr>
              <p:cNvSpPr>
                <a:spLocks noGrp="1" noRot="1" noChangeAspect="1" noMove="1" noResize="1" noEditPoints="1" noAdjustHandles="1" noChangeArrowheads="1" noChangeShapeType="1" noTextEdit="1"/>
              </p:cNvSpPr>
              <p:nvPr>
                <p:ph idx="1"/>
              </p:nvPr>
            </p:nvSpPr>
            <p:spPr>
              <a:blipFill>
                <a:blip r:embed="rId2"/>
                <a:stretch>
                  <a:fillRect l="-1278" t="-1793" r="-722"/>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1D5265FF-F46C-4BED-8303-7B1BC86229CE}"/>
              </a:ext>
            </a:extLst>
          </p:cNvPr>
          <p:cNvSpPr>
            <a:spLocks noGrp="1"/>
          </p:cNvSpPr>
          <p:nvPr>
            <p:ph type="sldNum" sz="quarter" idx="12"/>
          </p:nvPr>
        </p:nvSpPr>
        <p:spPr/>
        <p:txBody>
          <a:bodyPr/>
          <a:lstStyle/>
          <a:p>
            <a:fld id="{81353F6A-22EF-4218-ADEA-F95BBFAC150E}" type="slidenum">
              <a:rPr lang="zh-TW" altLang="en-US" smtClean="0"/>
              <a:t>15</a:t>
            </a:fld>
            <a:endParaRPr lang="zh-TW" altLang="en-US"/>
          </a:p>
        </p:txBody>
      </p:sp>
    </p:spTree>
    <p:extLst>
      <p:ext uri="{BB962C8B-B14F-4D97-AF65-F5344CB8AC3E}">
        <p14:creationId xmlns:p14="http://schemas.microsoft.com/office/powerpoint/2010/main" val="921671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2F0AC7-9AEA-424B-B1B9-6783D1E2C177}"/>
              </a:ext>
            </a:extLst>
          </p:cNvPr>
          <p:cNvSpPr>
            <a:spLocks noGrp="1"/>
          </p:cNvSpPr>
          <p:nvPr>
            <p:ph type="title"/>
          </p:nvPr>
        </p:nvSpPr>
        <p:spPr/>
        <p:txBody>
          <a:bodyPr/>
          <a:lstStyle/>
          <a:p>
            <a:r>
              <a:rPr lang="en-US" altLang="zh-TW" dirty="0"/>
              <a:t>A lower bound for the worst case</a:t>
            </a:r>
            <a:endParaRPr lang="zh-TW" altLang="en-US" dirty="0"/>
          </a:p>
        </p:txBody>
      </p:sp>
      <p:sp>
        <p:nvSpPr>
          <p:cNvPr id="3" name="內容版面配置區 2">
            <a:extLst>
              <a:ext uri="{FF2B5EF4-FFF2-40B4-BE49-F238E27FC236}">
                <a16:creationId xmlns:a16="http://schemas.microsoft.com/office/drawing/2014/main" id="{6EFF9230-B9A9-4BC6-ABF3-5656463C3281}"/>
              </a:ext>
            </a:extLst>
          </p:cNvPr>
          <p:cNvSpPr>
            <a:spLocks noGrp="1"/>
          </p:cNvSpPr>
          <p:nvPr>
            <p:ph idx="1"/>
          </p:nvPr>
        </p:nvSpPr>
        <p:spPr/>
        <p:txBody>
          <a:bodyPr/>
          <a:lstStyle/>
          <a:p>
            <a:r>
              <a:rPr lang="en-US" altLang="zh-TW" dirty="0">
                <a:solidFill>
                  <a:srgbClr val="FF0000"/>
                </a:solidFill>
              </a:rPr>
              <a:t>The length of the longest simple path </a:t>
            </a:r>
            <a:r>
              <a:rPr lang="en-US" altLang="zh-TW" dirty="0"/>
              <a:t>from the root of a decision tree to any of its reachable leaves represents </a:t>
            </a:r>
            <a:r>
              <a:rPr lang="en-US" altLang="zh-TW" dirty="0">
                <a:solidFill>
                  <a:srgbClr val="FF0000"/>
                </a:solidFill>
              </a:rPr>
              <a:t>the worst-case number of comparisons </a:t>
            </a:r>
            <a:r>
              <a:rPr lang="en-US" altLang="zh-TW" dirty="0"/>
              <a:t>that the corresponding sorting algorithm performs.</a:t>
            </a:r>
          </a:p>
          <a:p>
            <a:endParaRPr lang="en-US" altLang="zh-TW" dirty="0"/>
          </a:p>
          <a:p>
            <a:r>
              <a:rPr lang="en-US" altLang="zh-TW" dirty="0">
                <a:solidFill>
                  <a:srgbClr val="FF0000"/>
                </a:solidFill>
              </a:rPr>
              <a:t>The worst-case number of comparisons </a:t>
            </a:r>
            <a:r>
              <a:rPr lang="en-US" altLang="zh-TW" dirty="0"/>
              <a:t>for a given comparison sort algorithm equals </a:t>
            </a:r>
            <a:r>
              <a:rPr lang="en-US" altLang="zh-TW" dirty="0">
                <a:solidFill>
                  <a:srgbClr val="FF0000"/>
                </a:solidFill>
              </a:rPr>
              <a:t>the height of its decision tree</a:t>
            </a:r>
            <a:r>
              <a:rPr lang="en-US" altLang="zh-TW" dirty="0"/>
              <a:t>.</a:t>
            </a:r>
            <a:endParaRPr lang="zh-TW" altLang="en-US" dirty="0"/>
          </a:p>
        </p:txBody>
      </p:sp>
      <p:sp>
        <p:nvSpPr>
          <p:cNvPr id="4" name="投影片編號版面配置區 3">
            <a:extLst>
              <a:ext uri="{FF2B5EF4-FFF2-40B4-BE49-F238E27FC236}">
                <a16:creationId xmlns:a16="http://schemas.microsoft.com/office/drawing/2014/main" id="{FE0B6572-92ED-471C-B30E-77EFE1825E41}"/>
              </a:ext>
            </a:extLst>
          </p:cNvPr>
          <p:cNvSpPr>
            <a:spLocks noGrp="1"/>
          </p:cNvSpPr>
          <p:nvPr>
            <p:ph type="sldNum" sz="quarter" idx="12"/>
          </p:nvPr>
        </p:nvSpPr>
        <p:spPr/>
        <p:txBody>
          <a:bodyPr/>
          <a:lstStyle/>
          <a:p>
            <a:fld id="{81353F6A-22EF-4218-ADEA-F95BBFAC150E}" type="slidenum">
              <a:rPr lang="zh-TW" altLang="en-US" smtClean="0"/>
              <a:t>16</a:t>
            </a:fld>
            <a:endParaRPr lang="zh-TW" altLang="en-US"/>
          </a:p>
        </p:txBody>
      </p:sp>
    </p:spTree>
    <p:extLst>
      <p:ext uri="{BB962C8B-B14F-4D97-AF65-F5344CB8AC3E}">
        <p14:creationId xmlns:p14="http://schemas.microsoft.com/office/powerpoint/2010/main" val="2337742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26EAD2-A219-4498-BE6E-F31B2BEC4969}"/>
              </a:ext>
            </a:extLst>
          </p:cNvPr>
          <p:cNvSpPr>
            <a:spLocks noGrp="1"/>
          </p:cNvSpPr>
          <p:nvPr>
            <p:ph type="title"/>
          </p:nvPr>
        </p:nvSpPr>
        <p:spPr/>
        <p:txBody>
          <a:bodyPr>
            <a:normAutofit fontScale="90000"/>
          </a:bodyPr>
          <a:lstStyle/>
          <a:p>
            <a:r>
              <a:rPr lang="en-US" altLang="zh-TW" dirty="0"/>
              <a:t>What is the length of the longest path from root to leaf ?</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AA18C1A8-E8BA-4548-AC05-0502C7DA2196}"/>
                  </a:ext>
                </a:extLst>
              </p:cNvPr>
              <p:cNvSpPr>
                <a:spLocks noGrp="1"/>
              </p:cNvSpPr>
              <p:nvPr>
                <p:ph idx="1"/>
              </p:nvPr>
            </p:nvSpPr>
            <p:spPr/>
            <p:txBody>
              <a:bodyPr/>
              <a:lstStyle/>
              <a:p>
                <a:r>
                  <a:rPr lang="en-US" altLang="zh-TW" dirty="0"/>
                  <a:t>Depends on the algorithm</a:t>
                </a:r>
              </a:p>
              <a:p>
                <a:r>
                  <a:rPr lang="en-US" altLang="zh-TW" dirty="0"/>
                  <a:t>Insertion sort: </a:t>
                </a:r>
                <a14:m>
                  <m:oMath xmlns:m="http://schemas.openxmlformats.org/officeDocument/2006/math">
                    <m:r>
                      <m:rPr>
                        <m:sty m:val="p"/>
                      </m:rPr>
                      <a:rPr lang="el-GR" altLang="zh-TW" i="1" smtClean="0">
                        <a:latin typeface="Cambria Math" panose="02040503050406030204" pitchFamily="18" charset="0"/>
                        <a:ea typeface="Cambria Math" panose="02040503050406030204" pitchFamily="18" charset="0"/>
                      </a:rPr>
                      <m:t>Θ</m:t>
                    </m:r>
                    <m:d>
                      <m:dPr>
                        <m:ctrlPr>
                          <a:rPr lang="el-GR" altLang="zh-TW" i="1" smtClean="0">
                            <a:latin typeface="Cambria Math" panose="02040503050406030204" pitchFamily="18" charset="0"/>
                            <a:ea typeface="Cambria Math" panose="02040503050406030204" pitchFamily="18" charset="0"/>
                          </a:rPr>
                        </m:ctrlPr>
                      </m:dPr>
                      <m:e>
                        <m:sSup>
                          <m:sSupPr>
                            <m:ctrlPr>
                              <a:rPr lang="el-GR" altLang="zh-TW" i="1" smtClean="0">
                                <a:latin typeface="Cambria Math" panose="02040503050406030204" pitchFamily="18" charset="0"/>
                                <a:ea typeface="Cambria Math" panose="02040503050406030204" pitchFamily="18" charset="0"/>
                              </a:rPr>
                            </m:ctrlPr>
                          </m:sSupPr>
                          <m:e>
                            <m:r>
                              <a:rPr lang="en-US" altLang="zh-TW" b="0" i="1" smtClean="0">
                                <a:latin typeface="Cambria Math" panose="02040503050406030204" pitchFamily="18" charset="0"/>
                                <a:ea typeface="Cambria Math" panose="02040503050406030204" pitchFamily="18" charset="0"/>
                              </a:rPr>
                              <m:t>𝑛</m:t>
                            </m:r>
                          </m:e>
                          <m:sup>
                            <m:r>
                              <a:rPr lang="en-US" altLang="zh-TW" b="0" i="1" smtClean="0">
                                <a:latin typeface="Cambria Math" panose="02040503050406030204" pitchFamily="18" charset="0"/>
                                <a:ea typeface="Cambria Math" panose="02040503050406030204" pitchFamily="18" charset="0"/>
                              </a:rPr>
                              <m:t>2</m:t>
                            </m:r>
                          </m:sup>
                        </m:sSup>
                      </m:e>
                    </m:d>
                  </m:oMath>
                </a14:m>
                <a:endParaRPr lang="en-US" altLang="zh-TW" dirty="0"/>
              </a:p>
              <a:p>
                <a:r>
                  <a:rPr lang="en-US" altLang="zh-TW" dirty="0"/>
                  <a:t>Merge sort: </a:t>
                </a:r>
                <a14:m>
                  <m:oMath xmlns:m="http://schemas.openxmlformats.org/officeDocument/2006/math">
                    <m:r>
                      <m:rPr>
                        <m:sty m:val="p"/>
                      </m:rPr>
                      <a:rPr lang="el-GR" altLang="zh-TW" i="1" smtClean="0">
                        <a:latin typeface="Cambria Math" panose="02040503050406030204" pitchFamily="18" charset="0"/>
                        <a:ea typeface="Cambria Math" panose="02040503050406030204" pitchFamily="18" charset="0"/>
                      </a:rPr>
                      <m:t>Θ</m:t>
                    </m:r>
                    <m:d>
                      <m:dPr>
                        <m:ctrlPr>
                          <a:rPr lang="el-GR" altLang="zh-TW"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𝑛</m:t>
                        </m:r>
                        <m:func>
                          <m:funcPr>
                            <m:ctrlPr>
                              <a:rPr lang="en-US" altLang="zh-TW" b="0" i="1" smtClean="0">
                                <a:latin typeface="Cambria Math" panose="02040503050406030204" pitchFamily="18" charset="0"/>
                                <a:ea typeface="Cambria Math" panose="02040503050406030204" pitchFamily="18" charset="0"/>
                              </a:rPr>
                            </m:ctrlPr>
                          </m:funcPr>
                          <m:fName>
                            <m:r>
                              <m:rPr>
                                <m:sty m:val="p"/>
                              </m:rPr>
                              <a:rPr lang="en-US" altLang="zh-TW" b="0" i="0" smtClean="0">
                                <a:latin typeface="Cambria Math" panose="02040503050406030204" pitchFamily="18" charset="0"/>
                                <a:ea typeface="Cambria Math" panose="02040503050406030204" pitchFamily="18" charset="0"/>
                              </a:rPr>
                              <m:t>lg</m:t>
                            </m:r>
                          </m:fName>
                          <m:e>
                            <m:r>
                              <a:rPr lang="en-US" altLang="zh-TW" b="0" i="1" smtClean="0">
                                <a:latin typeface="Cambria Math" panose="02040503050406030204" pitchFamily="18" charset="0"/>
                                <a:ea typeface="Cambria Math" panose="02040503050406030204" pitchFamily="18" charset="0"/>
                              </a:rPr>
                              <m:t>𝑛</m:t>
                            </m:r>
                          </m:e>
                        </m:func>
                      </m:e>
                    </m:d>
                  </m:oMath>
                </a14:m>
                <a:endParaRPr lang="zh-TW" altLang="en-US" dirty="0"/>
              </a:p>
            </p:txBody>
          </p:sp>
        </mc:Choice>
        <mc:Fallback xmlns="">
          <p:sp>
            <p:nvSpPr>
              <p:cNvPr id="3" name="內容版面配置區 2">
                <a:extLst>
                  <a:ext uri="{FF2B5EF4-FFF2-40B4-BE49-F238E27FC236}">
                    <a16:creationId xmlns:a16="http://schemas.microsoft.com/office/drawing/2014/main" id="{AA18C1A8-E8BA-4548-AC05-0502C7DA2196}"/>
                  </a:ext>
                </a:extLst>
              </p:cNvPr>
              <p:cNvSpPr>
                <a:spLocks noGrp="1" noRot="1" noChangeAspect="1" noMove="1" noResize="1" noEditPoints="1" noAdjustHandles="1" noChangeArrowheads="1" noChangeShapeType="1" noTextEdit="1"/>
              </p:cNvSpPr>
              <p:nvPr>
                <p:ph idx="1"/>
              </p:nvPr>
            </p:nvSpPr>
            <p:spPr>
              <a:blipFill>
                <a:blip r:embed="rId2"/>
                <a:stretch>
                  <a:fillRect l="-1278" t="-1793"/>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630C59B0-2CB1-4BE2-A2C2-9E8DFDEA9B6C}"/>
              </a:ext>
            </a:extLst>
          </p:cNvPr>
          <p:cNvSpPr>
            <a:spLocks noGrp="1"/>
          </p:cNvSpPr>
          <p:nvPr>
            <p:ph type="sldNum" sz="quarter" idx="12"/>
          </p:nvPr>
        </p:nvSpPr>
        <p:spPr/>
        <p:txBody>
          <a:bodyPr/>
          <a:lstStyle/>
          <a:p>
            <a:fld id="{81353F6A-22EF-4218-ADEA-F95BBFAC150E}" type="slidenum">
              <a:rPr lang="zh-TW" altLang="en-US" smtClean="0"/>
              <a:t>17</a:t>
            </a:fld>
            <a:endParaRPr lang="zh-TW" altLang="en-US"/>
          </a:p>
        </p:txBody>
      </p:sp>
    </p:spTree>
    <p:extLst>
      <p:ext uri="{BB962C8B-B14F-4D97-AF65-F5344CB8AC3E}">
        <p14:creationId xmlns:p14="http://schemas.microsoft.com/office/powerpoint/2010/main" val="2905674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367B51-5281-449B-B8AD-9D6AC9CB436F}"/>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35FF113D-7163-4171-812C-3F3B31552E7A}"/>
                  </a:ext>
                </a:extLst>
              </p:cNvPr>
              <p:cNvSpPr>
                <a:spLocks noGrp="1"/>
              </p:cNvSpPr>
              <p:nvPr>
                <p:ph idx="1"/>
              </p:nvPr>
            </p:nvSpPr>
            <p:spPr/>
            <p:txBody>
              <a:bodyPr/>
              <a:lstStyle/>
              <a:p>
                <a:pPr marL="0" indent="0">
                  <a:buNone/>
                </a:pPr>
                <a:r>
                  <a:rPr lang="en-US" altLang="zh-TW" dirty="0">
                    <a:solidFill>
                      <a:srgbClr val="FF0000"/>
                    </a:solidFill>
                  </a:rPr>
                  <a:t>Lemma</a:t>
                </a:r>
              </a:p>
              <a:p>
                <a:pPr marL="0" indent="0">
                  <a:buNone/>
                </a:pPr>
                <a:r>
                  <a:rPr lang="en-US" altLang="zh-TW" dirty="0"/>
                  <a:t>Any binary tree of height </a:t>
                </a:r>
                <a14:m>
                  <m:oMath xmlns:m="http://schemas.openxmlformats.org/officeDocument/2006/math">
                    <m:r>
                      <a:rPr lang="en-US" altLang="zh-TW" i="1" dirty="0" smtClean="0">
                        <a:latin typeface="Cambria Math" panose="02040503050406030204" pitchFamily="18" charset="0"/>
                      </a:rPr>
                      <m:t>h</m:t>
                    </m:r>
                  </m:oMath>
                </a14:m>
                <a:r>
                  <a:rPr lang="en-US" altLang="zh-TW" dirty="0"/>
                  <a:t> has </a:t>
                </a: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sSup>
                      <m:sSupPr>
                        <m:ctrlPr>
                          <a:rPr lang="en-US" altLang="zh-TW" i="1" smtClean="0">
                            <a:latin typeface="Cambria Math" panose="02040503050406030204" pitchFamily="18" charset="0"/>
                            <a:ea typeface="Cambria Math" panose="02040503050406030204" pitchFamily="18" charset="0"/>
                          </a:rPr>
                        </m:ctrlPr>
                      </m:sSupPr>
                      <m:e>
                        <m:r>
                          <a:rPr lang="en-US" altLang="zh-TW" b="0" i="1" smtClean="0">
                            <a:latin typeface="Cambria Math" panose="02040503050406030204" pitchFamily="18" charset="0"/>
                            <a:ea typeface="Cambria Math" panose="02040503050406030204" pitchFamily="18" charset="0"/>
                          </a:rPr>
                          <m:t>2</m:t>
                        </m:r>
                      </m:e>
                      <m:sup>
                        <m:r>
                          <a:rPr lang="en-US" altLang="zh-TW" b="0" i="1" smtClean="0">
                            <a:latin typeface="Cambria Math" panose="02040503050406030204" pitchFamily="18" charset="0"/>
                            <a:ea typeface="Cambria Math" panose="02040503050406030204" pitchFamily="18" charset="0"/>
                          </a:rPr>
                          <m:t>h</m:t>
                        </m:r>
                      </m:sup>
                    </m:sSup>
                  </m:oMath>
                </a14:m>
                <a:r>
                  <a:rPr lang="en-US" altLang="zh-TW" dirty="0"/>
                  <a:t> leaves.</a:t>
                </a:r>
              </a:p>
              <a:p>
                <a:pPr marL="0" indent="0">
                  <a:buNone/>
                </a:pPr>
                <a:r>
                  <a:rPr lang="en-US" altLang="zh-TW" dirty="0"/>
                  <a:t>In other words:</a:t>
                </a:r>
              </a:p>
              <a:p>
                <a14:m>
                  <m:oMath xmlns:m="http://schemas.openxmlformats.org/officeDocument/2006/math">
                    <m:r>
                      <a:rPr lang="en-US" altLang="zh-TW" b="0" i="1" smtClean="0">
                        <a:latin typeface="Cambria Math" panose="02040503050406030204" pitchFamily="18" charset="0"/>
                      </a:rPr>
                      <m:t>𝑙</m:t>
                    </m:r>
                    <m:r>
                      <a:rPr lang="en-US" altLang="zh-TW" b="0" i="1" smtClean="0">
                        <a:latin typeface="Cambria Math" panose="02040503050406030204" pitchFamily="18" charset="0"/>
                      </a:rPr>
                      <m:t>=# </m:t>
                    </m:r>
                    <m:r>
                      <m:rPr>
                        <m:sty m:val="p"/>
                      </m:rPr>
                      <a:rPr lang="en-US" altLang="zh-TW" b="0" i="0" smtClean="0">
                        <a:latin typeface="Cambria Math" panose="02040503050406030204" pitchFamily="18" charset="0"/>
                      </a:rPr>
                      <m:t>of</m:t>
                    </m:r>
                    <m:r>
                      <a:rPr lang="en-US" altLang="zh-TW" b="0" i="0" smtClean="0">
                        <a:latin typeface="Cambria Math" panose="02040503050406030204" pitchFamily="18" charset="0"/>
                      </a:rPr>
                      <m:t> </m:t>
                    </m:r>
                    <m:r>
                      <m:rPr>
                        <m:sty m:val="p"/>
                      </m:rPr>
                      <a:rPr lang="en-US" altLang="zh-TW" b="0" i="0" smtClean="0">
                        <a:latin typeface="Cambria Math" panose="02040503050406030204" pitchFamily="18" charset="0"/>
                      </a:rPr>
                      <m:t>leaves</m:t>
                    </m:r>
                  </m:oMath>
                </a14:m>
                <a:r>
                  <a:rPr lang="en-US" altLang="zh-TW" dirty="0"/>
                  <a:t>,</a:t>
                </a:r>
              </a:p>
              <a:p>
                <a14:m>
                  <m:oMath xmlns:m="http://schemas.openxmlformats.org/officeDocument/2006/math">
                    <m:r>
                      <a:rPr lang="en-US" altLang="zh-TW" b="0" i="1" smtClean="0">
                        <a:latin typeface="Cambria Math" panose="02040503050406030204" pitchFamily="18" charset="0"/>
                      </a:rPr>
                      <m:t>h</m:t>
                    </m:r>
                    <m:r>
                      <a:rPr lang="en-US" altLang="zh-TW" b="0" i="1" smtClean="0">
                        <a:latin typeface="Cambria Math" panose="02040503050406030204" pitchFamily="18" charset="0"/>
                      </a:rPr>
                      <m:t>=</m:t>
                    </m:r>
                    <m:r>
                      <m:rPr>
                        <m:sty m:val="p"/>
                      </m:rPr>
                      <a:rPr lang="en-US" altLang="zh-TW" b="0" i="0" smtClean="0">
                        <a:latin typeface="Cambria Math" panose="02040503050406030204" pitchFamily="18" charset="0"/>
                      </a:rPr>
                      <m:t>height</m:t>
                    </m:r>
                  </m:oMath>
                </a14:m>
                <a:r>
                  <a:rPr lang="en-US" altLang="zh-TW" dirty="0"/>
                  <a:t>,</a:t>
                </a:r>
              </a:p>
              <a:p>
                <a:r>
                  <a:rPr lang="en-US" altLang="zh-TW" dirty="0"/>
                  <a:t>Then </a:t>
                </a:r>
                <a14:m>
                  <m:oMath xmlns:m="http://schemas.openxmlformats.org/officeDocument/2006/math">
                    <m:r>
                      <a:rPr lang="en-US" altLang="zh-TW" b="0" i="1" smtClean="0">
                        <a:latin typeface="Cambria Math" panose="02040503050406030204" pitchFamily="18" charset="0"/>
                      </a:rPr>
                      <m:t>𝑙</m:t>
                    </m:r>
                    <m:r>
                      <a:rPr lang="en-US" altLang="zh-TW" b="0" i="1" smtClean="0">
                        <a:latin typeface="Cambria Math" panose="02040503050406030204" pitchFamily="18" charset="0"/>
                        <a:ea typeface="Cambria Math" panose="02040503050406030204" pitchFamily="18" charset="0"/>
                      </a:rPr>
                      <m:t>≤</m:t>
                    </m:r>
                    <m:sSup>
                      <m:sSupPr>
                        <m:ctrlPr>
                          <a:rPr lang="en-US" altLang="zh-TW" i="1">
                            <a:latin typeface="Cambria Math" panose="02040503050406030204" pitchFamily="18" charset="0"/>
                            <a:ea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2</m:t>
                        </m:r>
                      </m:e>
                      <m:sup>
                        <m:r>
                          <a:rPr lang="en-US" altLang="zh-TW" i="1">
                            <a:latin typeface="Cambria Math" panose="02040503050406030204" pitchFamily="18" charset="0"/>
                            <a:ea typeface="Cambria Math" panose="02040503050406030204" pitchFamily="18" charset="0"/>
                          </a:rPr>
                          <m:t>h</m:t>
                        </m:r>
                      </m:sup>
                    </m:sSup>
                  </m:oMath>
                </a14:m>
                <a:r>
                  <a:rPr lang="en-US" altLang="zh-TW" dirty="0"/>
                  <a:t>.</a:t>
                </a:r>
              </a:p>
              <a:p>
                <a:endParaRPr lang="zh-TW" altLang="en-US" dirty="0"/>
              </a:p>
            </p:txBody>
          </p:sp>
        </mc:Choice>
        <mc:Fallback xmlns="">
          <p:sp>
            <p:nvSpPr>
              <p:cNvPr id="3" name="內容版面配置區 2">
                <a:extLst>
                  <a:ext uri="{FF2B5EF4-FFF2-40B4-BE49-F238E27FC236}">
                    <a16:creationId xmlns:a16="http://schemas.microsoft.com/office/drawing/2014/main" id="{35FF113D-7163-4171-812C-3F3B31552E7A}"/>
                  </a:ext>
                </a:extLst>
              </p:cNvPr>
              <p:cNvSpPr>
                <a:spLocks noGrp="1" noRot="1" noChangeAspect="1" noMove="1" noResize="1" noEditPoints="1" noAdjustHandles="1" noChangeArrowheads="1" noChangeShapeType="1" noTextEdit="1"/>
              </p:cNvSpPr>
              <p:nvPr>
                <p:ph idx="1"/>
              </p:nvPr>
            </p:nvSpPr>
            <p:spPr>
              <a:blipFill>
                <a:blip r:embed="rId2"/>
                <a:stretch>
                  <a:fillRect l="-1389" t="-1793"/>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51BCC84C-F61F-49B8-BA12-189FE184355E}"/>
              </a:ext>
            </a:extLst>
          </p:cNvPr>
          <p:cNvSpPr>
            <a:spLocks noGrp="1"/>
          </p:cNvSpPr>
          <p:nvPr>
            <p:ph type="sldNum" sz="quarter" idx="12"/>
          </p:nvPr>
        </p:nvSpPr>
        <p:spPr/>
        <p:txBody>
          <a:bodyPr/>
          <a:lstStyle/>
          <a:p>
            <a:fld id="{81353F6A-22EF-4218-ADEA-F95BBFAC150E}" type="slidenum">
              <a:rPr lang="zh-TW" altLang="en-US" smtClean="0"/>
              <a:t>18</a:t>
            </a:fld>
            <a:endParaRPr lang="zh-TW" altLang="en-US"/>
          </a:p>
        </p:txBody>
      </p:sp>
    </p:spTree>
    <p:extLst>
      <p:ext uri="{BB962C8B-B14F-4D97-AF65-F5344CB8AC3E}">
        <p14:creationId xmlns:p14="http://schemas.microsoft.com/office/powerpoint/2010/main" val="2062055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8427CF-A655-4FD7-8F94-6C84577413B4}"/>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445186F5-8B6A-49C8-885D-158DA5273964}"/>
                  </a:ext>
                </a:extLst>
              </p:cNvPr>
              <p:cNvSpPr>
                <a:spLocks noGrp="1"/>
              </p:cNvSpPr>
              <p:nvPr>
                <p:ph idx="1"/>
              </p:nvPr>
            </p:nvSpPr>
            <p:spPr/>
            <p:txBody>
              <a:bodyPr>
                <a:normAutofit fontScale="92500"/>
              </a:bodyPr>
              <a:lstStyle/>
              <a:p>
                <a:pPr marL="0" indent="0">
                  <a:buNone/>
                </a:pPr>
                <a:r>
                  <a:rPr lang="en-US" altLang="zh-TW" b="1" i="1" dirty="0"/>
                  <a:t>Proof</a:t>
                </a:r>
                <a:r>
                  <a:rPr lang="en-US" altLang="zh-TW" b="1" dirty="0"/>
                  <a:t>: </a:t>
                </a:r>
                <a:r>
                  <a:rPr lang="en-US" altLang="zh-TW" dirty="0"/>
                  <a:t>By induction on </a:t>
                </a:r>
                <a14:m>
                  <m:oMath xmlns:m="http://schemas.openxmlformats.org/officeDocument/2006/math">
                    <m:r>
                      <a:rPr lang="en-US" altLang="zh-TW" i="1" dirty="0" smtClean="0">
                        <a:latin typeface="Cambria Math" panose="02040503050406030204" pitchFamily="18" charset="0"/>
                      </a:rPr>
                      <m:t>h</m:t>
                    </m:r>
                  </m:oMath>
                </a14:m>
                <a:endParaRPr lang="en-US" altLang="zh-TW" dirty="0"/>
              </a:p>
              <a:p>
                <a:pPr marL="0" indent="0">
                  <a:buNone/>
                </a:pPr>
                <a:r>
                  <a:rPr lang="en-US" altLang="zh-TW" b="1" dirty="0"/>
                  <a:t>Basis: </a:t>
                </a:r>
                <a14:m>
                  <m:oMath xmlns:m="http://schemas.openxmlformats.org/officeDocument/2006/math">
                    <m:r>
                      <a:rPr lang="en-US" altLang="zh-TW" b="0" i="1" smtClean="0">
                        <a:latin typeface="Cambria Math" panose="02040503050406030204" pitchFamily="18" charset="0"/>
                      </a:rPr>
                      <m:t>h</m:t>
                    </m:r>
                    <m:r>
                      <a:rPr lang="en-US" altLang="zh-TW" b="0" i="1" smtClean="0">
                        <a:latin typeface="Cambria Math" panose="02040503050406030204" pitchFamily="18" charset="0"/>
                      </a:rPr>
                      <m:t>=0</m:t>
                    </m:r>
                  </m:oMath>
                </a14:m>
                <a:r>
                  <a:rPr lang="en-US" altLang="zh-TW" dirty="0"/>
                  <a:t>. Tree is just one node, which is a leaf. </a:t>
                </a:r>
                <a14:m>
                  <m:oMath xmlns:m="http://schemas.openxmlformats.org/officeDocument/2006/math">
                    <m:sSup>
                      <m:sSupPr>
                        <m:ctrlPr>
                          <a:rPr lang="en-US" altLang="zh-TW" i="1" smtClean="0">
                            <a:latin typeface="Cambria Math" panose="02040503050406030204" pitchFamily="18" charset="0"/>
                          </a:rPr>
                        </m:ctrlPr>
                      </m:sSupPr>
                      <m:e>
                        <m:r>
                          <a:rPr lang="en-US" altLang="zh-TW" b="0" i="1" smtClean="0">
                            <a:latin typeface="Cambria Math" panose="02040503050406030204" pitchFamily="18" charset="0"/>
                          </a:rPr>
                          <m:t>2</m:t>
                        </m:r>
                      </m:e>
                      <m:sup>
                        <m:r>
                          <a:rPr lang="en-US" altLang="zh-TW" b="0" i="1" smtClean="0">
                            <a:latin typeface="Cambria Math" panose="02040503050406030204" pitchFamily="18" charset="0"/>
                          </a:rPr>
                          <m:t>h</m:t>
                        </m:r>
                      </m:sup>
                    </m:sSup>
                    <m:r>
                      <a:rPr lang="en-US" altLang="zh-TW" b="0" i="1" smtClean="0">
                        <a:latin typeface="Cambria Math" panose="02040503050406030204" pitchFamily="18" charset="0"/>
                      </a:rPr>
                      <m:t>=1</m:t>
                    </m:r>
                  </m:oMath>
                </a14:m>
                <a:r>
                  <a:rPr lang="en-US" altLang="zh-TW" dirty="0"/>
                  <a:t>.</a:t>
                </a:r>
              </a:p>
              <a:p>
                <a:pPr marL="0" indent="0">
                  <a:buNone/>
                </a:pPr>
                <a:r>
                  <a:rPr lang="en-US" altLang="zh-TW" b="1" dirty="0"/>
                  <a:t>Inductive step</a:t>
                </a:r>
                <a:r>
                  <a:rPr lang="en-US" altLang="zh-TW" dirty="0"/>
                  <a:t>: Assume true for height</a:t>
                </a:r>
                <a14:m>
                  <m:oMath xmlns:m="http://schemas.openxmlformats.org/officeDocument/2006/math">
                    <m:r>
                      <a:rPr lang="en-US" altLang="zh-TW" b="0" i="1" smtClean="0">
                        <a:latin typeface="Cambria Math" panose="02040503050406030204" pitchFamily="18" charset="0"/>
                      </a:rPr>
                      <m:t>=</m:t>
                    </m:r>
                    <m:r>
                      <a:rPr lang="en-US" altLang="zh-TW" b="0" i="1" smtClean="0">
                        <a:latin typeface="Cambria Math" panose="02040503050406030204" pitchFamily="18" charset="0"/>
                      </a:rPr>
                      <m:t>h</m:t>
                    </m:r>
                    <m:r>
                      <a:rPr lang="en-US" altLang="zh-TW" b="0" i="1" smtClean="0">
                        <a:latin typeface="Cambria Math" panose="02040503050406030204" pitchFamily="18" charset="0"/>
                      </a:rPr>
                      <m:t>−1</m:t>
                    </m:r>
                  </m:oMath>
                </a14:m>
                <a:r>
                  <a:rPr lang="en-US" altLang="zh-TW" dirty="0"/>
                  <a:t>.</a:t>
                </a:r>
              </a:p>
              <a:p>
                <a:pPr marL="0" indent="0">
                  <a:buNone/>
                </a:pPr>
                <a:r>
                  <a:rPr lang="en-US" altLang="zh-TW" dirty="0"/>
                  <a:t>Extend tree of height </a:t>
                </a:r>
                <a14:m>
                  <m:oMath xmlns:m="http://schemas.openxmlformats.org/officeDocument/2006/math">
                    <m:r>
                      <a:rPr lang="en-US" altLang="zh-TW" b="0" i="1" smtClean="0">
                        <a:latin typeface="Cambria Math" panose="02040503050406030204" pitchFamily="18" charset="0"/>
                      </a:rPr>
                      <m:t>h</m:t>
                    </m:r>
                    <m:r>
                      <a:rPr lang="en-US" altLang="zh-TW" b="0" i="1" smtClean="0">
                        <a:latin typeface="Cambria Math" panose="02040503050406030204" pitchFamily="18" charset="0"/>
                      </a:rPr>
                      <m:t>−1</m:t>
                    </m:r>
                  </m:oMath>
                </a14:m>
                <a:r>
                  <a:rPr lang="zh-TW" altLang="en-US" dirty="0"/>
                  <a:t> </a:t>
                </a:r>
                <a:r>
                  <a:rPr lang="en-US" altLang="zh-TW" dirty="0"/>
                  <a:t>by making as many new leaves as possible. Each leaf becomes parent to two new leaves.  </a:t>
                </a:r>
              </a:p>
              <a:p>
                <a:pPr marL="0" indent="0">
                  <a:buNone/>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 </m:t>
                      </m:r>
                      <m:r>
                        <m:rPr>
                          <m:sty m:val="p"/>
                        </m:rPr>
                        <a:rPr lang="en-US" altLang="zh-TW" b="0" i="0" smtClean="0">
                          <a:latin typeface="Cambria Math" panose="02040503050406030204" pitchFamily="18" charset="0"/>
                        </a:rPr>
                        <m:t>of</m:t>
                      </m:r>
                      <m:r>
                        <a:rPr lang="en-US" altLang="zh-TW" b="0" i="0" smtClean="0">
                          <a:latin typeface="Cambria Math" panose="02040503050406030204" pitchFamily="18" charset="0"/>
                        </a:rPr>
                        <m:t> </m:t>
                      </m:r>
                      <m:r>
                        <m:rPr>
                          <m:sty m:val="p"/>
                        </m:rPr>
                        <a:rPr lang="en-US" altLang="zh-TW" b="0" i="0" smtClean="0">
                          <a:latin typeface="Cambria Math" panose="02040503050406030204" pitchFamily="18" charset="0"/>
                        </a:rPr>
                        <m:t>leaves</m:t>
                      </m:r>
                      <m:r>
                        <a:rPr lang="en-US" altLang="zh-TW" b="0" i="0" smtClean="0">
                          <a:latin typeface="Cambria Math" panose="02040503050406030204" pitchFamily="18" charset="0"/>
                        </a:rPr>
                        <m:t> </m:t>
                      </m:r>
                      <m:r>
                        <m:rPr>
                          <m:sty m:val="p"/>
                        </m:rPr>
                        <a:rPr lang="en-US" altLang="zh-TW" b="0" i="0" smtClean="0">
                          <a:latin typeface="Cambria Math" panose="02040503050406030204" pitchFamily="18" charset="0"/>
                        </a:rPr>
                        <m:t>for</m:t>
                      </m:r>
                      <m:r>
                        <a:rPr lang="en-US" altLang="zh-TW" b="0" i="0" smtClean="0">
                          <a:latin typeface="Cambria Math" panose="02040503050406030204" pitchFamily="18" charset="0"/>
                        </a:rPr>
                        <m:t> </m:t>
                      </m:r>
                      <m:r>
                        <m:rPr>
                          <m:sty m:val="p"/>
                        </m:rPr>
                        <a:rPr lang="en-US" altLang="zh-TW" b="0" i="0" smtClean="0">
                          <a:latin typeface="Cambria Math" panose="02040503050406030204" pitchFamily="18" charset="0"/>
                        </a:rPr>
                        <m:t>height</m:t>
                      </m:r>
                      <m:r>
                        <a:rPr lang="en-US" altLang="zh-TW" b="0" i="0" smtClean="0">
                          <a:latin typeface="Cambria Math" panose="02040503050406030204" pitchFamily="18" charset="0"/>
                        </a:rPr>
                        <m:t> </m:t>
                      </m:r>
                      <m:r>
                        <a:rPr lang="en-US" altLang="zh-TW" b="0" i="1" smtClean="0">
                          <a:latin typeface="Cambria Math" panose="02040503050406030204" pitchFamily="18" charset="0"/>
                        </a:rPr>
                        <m:t>h</m:t>
                      </m:r>
                      <m:r>
                        <a:rPr lang="en-US" altLang="zh-TW" b="0" i="1" smtClean="0">
                          <a:latin typeface="Cambria Math" panose="02040503050406030204" pitchFamily="18" charset="0"/>
                        </a:rPr>
                        <m:t>=2∙</m:t>
                      </m:r>
                      <m:d>
                        <m:dPr>
                          <m:ctrlPr>
                            <a:rPr lang="en-US" altLang="zh-TW" i="1" smtClean="0">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rPr>
                            <m:t>#</m:t>
                          </m:r>
                          <m:r>
                            <m:rPr>
                              <m:sty m:val="p"/>
                            </m:rPr>
                            <a:rPr lang="en-US" altLang="zh-TW">
                              <a:latin typeface="Cambria Math" panose="02040503050406030204" pitchFamily="18" charset="0"/>
                            </a:rPr>
                            <m:t>of</m:t>
                          </m:r>
                          <m:r>
                            <a:rPr lang="en-US" altLang="zh-TW">
                              <a:latin typeface="Cambria Math" panose="02040503050406030204" pitchFamily="18" charset="0"/>
                            </a:rPr>
                            <m:t> </m:t>
                          </m:r>
                          <m:r>
                            <m:rPr>
                              <m:sty m:val="p"/>
                            </m:rPr>
                            <a:rPr lang="en-US" altLang="zh-TW">
                              <a:latin typeface="Cambria Math" panose="02040503050406030204" pitchFamily="18" charset="0"/>
                            </a:rPr>
                            <m:t>leaves</m:t>
                          </m:r>
                          <m:r>
                            <a:rPr lang="en-US" altLang="zh-TW">
                              <a:latin typeface="Cambria Math" panose="02040503050406030204" pitchFamily="18" charset="0"/>
                            </a:rPr>
                            <m:t> </m:t>
                          </m:r>
                          <m:r>
                            <m:rPr>
                              <m:sty m:val="p"/>
                            </m:rPr>
                            <a:rPr lang="en-US" altLang="zh-TW">
                              <a:latin typeface="Cambria Math" panose="02040503050406030204" pitchFamily="18" charset="0"/>
                            </a:rPr>
                            <m:t>for</m:t>
                          </m:r>
                          <m:r>
                            <a:rPr lang="en-US" altLang="zh-TW">
                              <a:latin typeface="Cambria Math" panose="02040503050406030204" pitchFamily="18" charset="0"/>
                            </a:rPr>
                            <m:t> </m:t>
                          </m:r>
                          <m:r>
                            <m:rPr>
                              <m:sty m:val="p"/>
                            </m:rPr>
                            <a:rPr lang="en-US" altLang="zh-TW">
                              <a:latin typeface="Cambria Math" panose="02040503050406030204" pitchFamily="18" charset="0"/>
                            </a:rPr>
                            <m:t>height</m:t>
                          </m:r>
                          <m:r>
                            <a:rPr lang="en-US" altLang="zh-TW">
                              <a:latin typeface="Cambria Math" panose="02040503050406030204" pitchFamily="18" charset="0"/>
                            </a:rPr>
                            <m:t> </m:t>
                          </m:r>
                          <m:r>
                            <a:rPr lang="en-US" altLang="zh-TW" i="1">
                              <a:latin typeface="Cambria Math" panose="02040503050406030204" pitchFamily="18" charset="0"/>
                            </a:rPr>
                            <m:t>h</m:t>
                          </m:r>
                          <m:r>
                            <a:rPr lang="en-US" altLang="zh-TW" b="0" i="1" smtClean="0">
                              <a:latin typeface="Cambria Math" panose="02040503050406030204" pitchFamily="18" charset="0"/>
                            </a:rPr>
                            <m:t>−1</m:t>
                          </m:r>
                        </m:e>
                      </m:d>
                    </m:oMath>
                  </m:oMathPara>
                </a14:m>
                <a:endParaRPr lang="en-US" altLang="zh-TW"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TW"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2∙</m:t>
                      </m:r>
                      <m:sSup>
                        <m:sSupPr>
                          <m:ctrlPr>
                            <a:rPr lang="en-US" altLang="zh-TW" i="1">
                              <a:latin typeface="Cambria Math" panose="02040503050406030204" pitchFamily="18" charset="0"/>
                            </a:rPr>
                          </m:ctrlPr>
                        </m:sSupPr>
                        <m:e>
                          <m:r>
                            <a:rPr lang="en-US" altLang="zh-TW" i="1">
                              <a:latin typeface="Cambria Math" panose="02040503050406030204" pitchFamily="18" charset="0"/>
                            </a:rPr>
                            <m:t>2</m:t>
                          </m:r>
                        </m:e>
                        <m:sup>
                          <m:r>
                            <a:rPr lang="en-US" altLang="zh-TW" i="1">
                              <a:latin typeface="Cambria Math" panose="02040503050406030204" pitchFamily="18" charset="0"/>
                            </a:rPr>
                            <m:t>h</m:t>
                          </m:r>
                          <m:r>
                            <a:rPr lang="en-US" altLang="zh-TW" b="0" i="1" smtClean="0">
                              <a:latin typeface="Cambria Math" panose="02040503050406030204" pitchFamily="18" charset="0"/>
                            </a:rPr>
                            <m:t>−1</m:t>
                          </m:r>
                        </m:sup>
                      </m:sSup>
                    </m:oMath>
                  </m:oMathPara>
                </a14:m>
                <a:endParaRPr lang="en-US" altLang="zh-TW" dirty="0"/>
              </a:p>
              <a:p>
                <a:pPr marL="0" indent="0">
                  <a:buNone/>
                </a:pPr>
                <a:r>
                  <a:rPr lang="en-US" altLang="zh-TW" dirty="0">
                    <a:ea typeface="Cambria Math" panose="02040503050406030204" pitchFamily="18" charset="0"/>
                  </a:rPr>
                  <a:t>                                                </a:t>
                </a: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sSup>
                      <m:sSupPr>
                        <m:ctrlPr>
                          <a:rPr lang="en-US" altLang="zh-TW" i="1">
                            <a:latin typeface="Cambria Math" panose="02040503050406030204" pitchFamily="18" charset="0"/>
                          </a:rPr>
                        </m:ctrlPr>
                      </m:sSupPr>
                      <m:e>
                        <m:r>
                          <a:rPr lang="en-US" altLang="zh-TW" i="1">
                            <a:latin typeface="Cambria Math" panose="02040503050406030204" pitchFamily="18" charset="0"/>
                          </a:rPr>
                          <m:t>2</m:t>
                        </m:r>
                      </m:e>
                      <m:sup>
                        <m:r>
                          <a:rPr lang="en-US" altLang="zh-TW" i="1">
                            <a:latin typeface="Cambria Math" panose="02040503050406030204" pitchFamily="18" charset="0"/>
                          </a:rPr>
                          <m:t>h</m:t>
                        </m:r>
                      </m:sup>
                    </m:sSup>
                  </m:oMath>
                </a14:m>
                <a:endParaRPr lang="zh-TW" altLang="en-US" dirty="0"/>
              </a:p>
            </p:txBody>
          </p:sp>
        </mc:Choice>
        <mc:Fallback xmlns="">
          <p:sp>
            <p:nvSpPr>
              <p:cNvPr id="3" name="內容版面配置區 2">
                <a:extLst>
                  <a:ext uri="{FF2B5EF4-FFF2-40B4-BE49-F238E27FC236}">
                    <a16:creationId xmlns:a16="http://schemas.microsoft.com/office/drawing/2014/main" id="{445186F5-8B6A-49C8-885D-158DA5273964}"/>
                  </a:ext>
                </a:extLst>
              </p:cNvPr>
              <p:cNvSpPr>
                <a:spLocks noGrp="1" noRot="1" noChangeAspect="1" noMove="1" noResize="1" noEditPoints="1" noAdjustHandles="1" noChangeArrowheads="1" noChangeShapeType="1" noTextEdit="1"/>
              </p:cNvSpPr>
              <p:nvPr>
                <p:ph idx="1"/>
              </p:nvPr>
            </p:nvSpPr>
            <p:spPr>
              <a:blipFill>
                <a:blip r:embed="rId2"/>
                <a:stretch>
                  <a:fillRect l="-1278" t="-1793" r="-1611"/>
                </a:stretch>
              </a:blipFill>
            </p:spPr>
            <p:txBody>
              <a:bodyPr/>
              <a:lstStyle/>
              <a:p>
                <a:r>
                  <a:rPr lang="zh-TW" altLang="en-US">
                    <a:noFill/>
                  </a:rPr>
                  <a:t> </a:t>
                </a:r>
              </a:p>
            </p:txBody>
          </p:sp>
        </mc:Fallback>
      </mc:AlternateContent>
      <p:sp>
        <p:nvSpPr>
          <p:cNvPr id="4" name="文字方塊 3">
            <a:extLst>
              <a:ext uri="{FF2B5EF4-FFF2-40B4-BE49-F238E27FC236}">
                <a16:creationId xmlns:a16="http://schemas.microsoft.com/office/drawing/2014/main" id="{681A3D79-4F10-485B-A65A-2BF787C8DFD4}"/>
              </a:ext>
            </a:extLst>
          </p:cNvPr>
          <p:cNvSpPr txBox="1"/>
          <p:nvPr/>
        </p:nvSpPr>
        <p:spPr>
          <a:xfrm>
            <a:off x="8221210" y="4689446"/>
            <a:ext cx="2428870" cy="369332"/>
          </a:xfrm>
          <a:prstGeom prst="rect">
            <a:avLst/>
          </a:prstGeom>
          <a:noFill/>
        </p:spPr>
        <p:txBody>
          <a:bodyPr wrap="none" rtlCol="0">
            <a:spAutoFit/>
          </a:bodyPr>
          <a:lstStyle/>
          <a:p>
            <a:r>
              <a:rPr lang="en-US" altLang="zh-TW" dirty="0">
                <a:solidFill>
                  <a:srgbClr val="FF0000"/>
                </a:solidFill>
              </a:rPr>
              <a:t>(Inductive hypothesis)</a:t>
            </a:r>
            <a:endParaRPr lang="zh-TW" altLang="en-US" dirty="0">
              <a:solidFill>
                <a:srgbClr val="FF0000"/>
              </a:solidFill>
            </a:endParaRPr>
          </a:p>
        </p:txBody>
      </p:sp>
      <p:sp>
        <p:nvSpPr>
          <p:cNvPr id="5" name="投影片編號版面配置區 4">
            <a:extLst>
              <a:ext uri="{FF2B5EF4-FFF2-40B4-BE49-F238E27FC236}">
                <a16:creationId xmlns:a16="http://schemas.microsoft.com/office/drawing/2014/main" id="{4E888B63-7BFA-4E96-8A70-C6B22458C13A}"/>
              </a:ext>
            </a:extLst>
          </p:cNvPr>
          <p:cNvSpPr>
            <a:spLocks noGrp="1"/>
          </p:cNvSpPr>
          <p:nvPr>
            <p:ph type="sldNum" sz="quarter" idx="12"/>
          </p:nvPr>
        </p:nvSpPr>
        <p:spPr/>
        <p:txBody>
          <a:bodyPr/>
          <a:lstStyle/>
          <a:p>
            <a:fld id="{81353F6A-22EF-4218-ADEA-F95BBFAC150E}" type="slidenum">
              <a:rPr lang="zh-TW" altLang="en-US" smtClean="0"/>
              <a:t>19</a:t>
            </a:fld>
            <a:endParaRPr lang="zh-TW" altLang="en-US"/>
          </a:p>
        </p:txBody>
      </p:sp>
    </p:spTree>
    <p:extLst>
      <p:ext uri="{BB962C8B-B14F-4D97-AF65-F5344CB8AC3E}">
        <p14:creationId xmlns:p14="http://schemas.microsoft.com/office/powerpoint/2010/main" val="2051687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BDC4E3-3A03-4929-BDDE-684B78EF12F8}"/>
              </a:ext>
            </a:extLst>
          </p:cNvPr>
          <p:cNvSpPr>
            <a:spLocks noGrp="1"/>
          </p:cNvSpPr>
          <p:nvPr>
            <p:ph type="title"/>
          </p:nvPr>
        </p:nvSpPr>
        <p:spPr/>
        <p:txBody>
          <a:bodyPr/>
          <a:lstStyle/>
          <a:p>
            <a:r>
              <a:rPr lang="en-US" altLang="zh-TW" dirty="0"/>
              <a:t>Overview</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27865930-8CF5-4EC2-8903-44F85665EF1B}"/>
                  </a:ext>
                </a:extLst>
              </p:cNvPr>
              <p:cNvSpPr>
                <a:spLocks noGrp="1"/>
              </p:cNvSpPr>
              <p:nvPr>
                <p:ph idx="1"/>
              </p:nvPr>
            </p:nvSpPr>
            <p:spPr/>
            <p:txBody>
              <a:bodyPr/>
              <a:lstStyle/>
              <a:p>
                <a:r>
                  <a:rPr lang="en-US" altLang="zh-TW" dirty="0"/>
                  <a:t>Several algorithms that can sort </a:t>
                </a:r>
                <a14:m>
                  <m:oMath xmlns:m="http://schemas.openxmlformats.org/officeDocument/2006/math">
                    <m:r>
                      <a:rPr lang="en-US" altLang="zh-TW" b="0" i="1" smtClean="0">
                        <a:latin typeface="Cambria Math" panose="02040503050406030204" pitchFamily="18" charset="0"/>
                      </a:rPr>
                      <m:t>𝑛</m:t>
                    </m:r>
                  </m:oMath>
                </a14:m>
                <a:r>
                  <a:rPr lang="zh-TW" altLang="en-US" dirty="0"/>
                  <a:t> </a:t>
                </a:r>
                <a:r>
                  <a:rPr lang="en-US" altLang="zh-TW" dirty="0"/>
                  <a:t>numbers in </a:t>
                </a:r>
                <a14:m>
                  <m:oMath xmlns:m="http://schemas.openxmlformats.org/officeDocument/2006/math">
                    <m:r>
                      <a:rPr lang="en-US" altLang="zh-TW" b="0" i="1" smtClean="0">
                        <a:latin typeface="Cambria Math" panose="02040503050406030204" pitchFamily="18" charset="0"/>
                      </a:rPr>
                      <m:t>𝑂</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func>
                          <m:funcPr>
                            <m:ctrlPr>
                              <a:rPr lang="en-US" altLang="zh-TW" b="0" i="1" smtClean="0">
                                <a:latin typeface="Cambria Math" panose="02040503050406030204" pitchFamily="18" charset="0"/>
                              </a:rPr>
                            </m:ctrlPr>
                          </m:funcPr>
                          <m:fName>
                            <m:r>
                              <m:rPr>
                                <m:sty m:val="p"/>
                              </m:rPr>
                              <a:rPr lang="en-US" altLang="zh-TW" b="0" i="0" smtClean="0">
                                <a:latin typeface="Cambria Math" panose="02040503050406030204" pitchFamily="18" charset="0"/>
                              </a:rPr>
                              <m:t>lg</m:t>
                            </m:r>
                          </m:fName>
                          <m:e>
                            <m:r>
                              <a:rPr lang="en-US" altLang="zh-TW" b="0" i="1" smtClean="0">
                                <a:latin typeface="Cambria Math" panose="02040503050406030204" pitchFamily="18" charset="0"/>
                              </a:rPr>
                              <m:t>𝑛</m:t>
                            </m:r>
                          </m:e>
                        </m:func>
                      </m:e>
                    </m:d>
                  </m:oMath>
                </a14:m>
                <a:r>
                  <a:rPr lang="zh-TW" altLang="en-US" dirty="0"/>
                  <a:t> </a:t>
                </a:r>
                <a:r>
                  <a:rPr lang="en-US" altLang="zh-TW" dirty="0"/>
                  <a:t>time.</a:t>
                </a:r>
              </a:p>
              <a:p>
                <a:endParaRPr lang="en-US" altLang="zh-TW" dirty="0"/>
              </a:p>
              <a:p>
                <a:r>
                  <a:rPr lang="en-US" altLang="zh-TW" dirty="0"/>
                  <a:t>Merge sort and heapsort achieve this upper bound in the worst case; quicksort achieves it on average.</a:t>
                </a:r>
              </a:p>
              <a:p>
                <a:endParaRPr lang="en-US" altLang="zh-TW" dirty="0"/>
              </a:p>
              <a:p>
                <a:r>
                  <a:rPr lang="en-US" altLang="zh-TW" dirty="0"/>
                  <a:t>Each of these algorithms is run in </a:t>
                </a:r>
                <a14:m>
                  <m:oMath xmlns:m="http://schemas.openxmlformats.org/officeDocument/2006/math">
                    <m:r>
                      <m:rPr>
                        <m:sty m:val="p"/>
                      </m:rPr>
                      <a:rPr lang="el-GR" altLang="zh-TW" i="1" smtClean="0">
                        <a:latin typeface="Cambria Math" panose="02040503050406030204" pitchFamily="18" charset="0"/>
                        <a:ea typeface="Cambria Math" panose="02040503050406030204" pitchFamily="18" charset="0"/>
                      </a:rPr>
                      <m:t>Ω</m:t>
                    </m:r>
                    <m:d>
                      <m:dPr>
                        <m:ctrlPr>
                          <a:rPr lang="el-GR" altLang="zh-TW"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𝑛</m:t>
                        </m:r>
                        <m:func>
                          <m:funcPr>
                            <m:ctrlPr>
                              <a:rPr lang="en-US" altLang="zh-TW" b="0" i="1" smtClean="0">
                                <a:latin typeface="Cambria Math" panose="02040503050406030204" pitchFamily="18" charset="0"/>
                                <a:ea typeface="Cambria Math" panose="02040503050406030204" pitchFamily="18" charset="0"/>
                              </a:rPr>
                            </m:ctrlPr>
                          </m:funcPr>
                          <m:fName>
                            <m:r>
                              <m:rPr>
                                <m:sty m:val="p"/>
                              </m:rPr>
                              <a:rPr lang="en-US" altLang="zh-TW" b="0" i="0" smtClean="0">
                                <a:latin typeface="Cambria Math" panose="02040503050406030204" pitchFamily="18" charset="0"/>
                                <a:ea typeface="Cambria Math" panose="02040503050406030204" pitchFamily="18" charset="0"/>
                              </a:rPr>
                              <m:t>lg</m:t>
                            </m:r>
                          </m:fName>
                          <m:e>
                            <m:r>
                              <a:rPr lang="en-US" altLang="zh-TW" b="0" i="1" smtClean="0">
                                <a:latin typeface="Cambria Math" panose="02040503050406030204" pitchFamily="18" charset="0"/>
                                <a:ea typeface="Cambria Math" panose="02040503050406030204" pitchFamily="18" charset="0"/>
                              </a:rPr>
                              <m:t>𝑛</m:t>
                            </m:r>
                          </m:e>
                        </m:func>
                      </m:e>
                    </m:d>
                  </m:oMath>
                </a14:m>
                <a:r>
                  <a:rPr lang="en-US" altLang="zh-TW" dirty="0"/>
                  <a:t>.</a:t>
                </a:r>
                <a:endParaRPr lang="zh-TW" altLang="en-US" dirty="0"/>
              </a:p>
            </p:txBody>
          </p:sp>
        </mc:Choice>
        <mc:Fallback xmlns="">
          <p:sp>
            <p:nvSpPr>
              <p:cNvPr id="3" name="內容版面配置區 2">
                <a:extLst>
                  <a:ext uri="{FF2B5EF4-FFF2-40B4-BE49-F238E27FC236}">
                    <a16:creationId xmlns:a16="http://schemas.microsoft.com/office/drawing/2014/main" id="{27865930-8CF5-4EC2-8903-44F85665EF1B}"/>
                  </a:ext>
                </a:extLst>
              </p:cNvPr>
              <p:cNvSpPr>
                <a:spLocks noGrp="1" noRot="1" noChangeAspect="1" noMove="1" noResize="1" noEditPoints="1" noAdjustHandles="1" noChangeArrowheads="1" noChangeShapeType="1" noTextEdit="1"/>
              </p:cNvSpPr>
              <p:nvPr>
                <p:ph idx="1"/>
              </p:nvPr>
            </p:nvSpPr>
            <p:spPr>
              <a:blipFill>
                <a:blip r:embed="rId2"/>
                <a:stretch>
                  <a:fillRect l="-1278" t="-1793"/>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367A6751-DCE3-402C-861C-96B1C13B1DE9}"/>
              </a:ext>
            </a:extLst>
          </p:cNvPr>
          <p:cNvSpPr>
            <a:spLocks noGrp="1"/>
          </p:cNvSpPr>
          <p:nvPr>
            <p:ph type="sldNum" sz="quarter" idx="12"/>
          </p:nvPr>
        </p:nvSpPr>
        <p:spPr/>
        <p:txBody>
          <a:bodyPr/>
          <a:lstStyle/>
          <a:p>
            <a:fld id="{81353F6A-22EF-4218-ADEA-F95BBFAC150E}" type="slidenum">
              <a:rPr lang="zh-TW" altLang="en-US" smtClean="0"/>
              <a:t>2</a:t>
            </a:fld>
            <a:endParaRPr lang="zh-TW" altLang="en-US"/>
          </a:p>
        </p:txBody>
      </p:sp>
    </p:spTree>
    <p:extLst>
      <p:ext uri="{BB962C8B-B14F-4D97-AF65-F5344CB8AC3E}">
        <p14:creationId xmlns:p14="http://schemas.microsoft.com/office/powerpoint/2010/main" val="2901706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標題 1">
                <a:extLst>
                  <a:ext uri="{FF2B5EF4-FFF2-40B4-BE49-F238E27FC236}">
                    <a16:creationId xmlns:a16="http://schemas.microsoft.com/office/drawing/2014/main" id="{4F8B6D85-EAD2-4349-8C7C-9D5832C224D0}"/>
                  </a:ext>
                </a:extLst>
              </p:cNvPr>
              <p:cNvSpPr>
                <a:spLocks noGrp="1"/>
              </p:cNvSpPr>
              <p:nvPr>
                <p:ph type="title"/>
              </p:nvPr>
            </p:nvSpPr>
            <p:spPr/>
            <p:txBody>
              <a:bodyPr>
                <a:normAutofit fontScale="90000"/>
              </a:bodyPr>
              <a:lstStyle/>
              <a:p>
                <a:r>
                  <a:rPr lang="en-US" altLang="zh-TW" dirty="0"/>
                  <a:t>Theorem. Any decision tree that sorts </a:t>
                </a:r>
                <a14:m>
                  <m:oMath xmlns:m="http://schemas.openxmlformats.org/officeDocument/2006/math">
                    <m:r>
                      <a:rPr lang="en-US" altLang="zh-TW" i="1" dirty="0" smtClean="0">
                        <a:latin typeface="Cambria Math" panose="02040503050406030204" pitchFamily="18" charset="0"/>
                      </a:rPr>
                      <m:t>𝑛</m:t>
                    </m:r>
                  </m:oMath>
                </a14:m>
                <a:r>
                  <a:rPr lang="en-US" altLang="zh-TW" dirty="0"/>
                  <a:t> elements has height </a:t>
                </a:r>
                <a14:m>
                  <m:oMath xmlns:m="http://schemas.openxmlformats.org/officeDocument/2006/math">
                    <m:r>
                      <m:rPr>
                        <m:sty m:val="p"/>
                      </m:rPr>
                      <a:rPr lang="el-GR" altLang="zh-TW" i="1" smtClean="0">
                        <a:latin typeface="Cambria Math" panose="02040503050406030204" pitchFamily="18" charset="0"/>
                        <a:ea typeface="Cambria Math" panose="02040503050406030204" pitchFamily="18" charset="0"/>
                      </a:rPr>
                      <m:t>Ω</m:t>
                    </m:r>
                    <m:d>
                      <m:dPr>
                        <m:ctrlPr>
                          <a:rPr lang="el-GR" altLang="zh-TW"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𝑛</m:t>
                        </m:r>
                        <m:func>
                          <m:funcPr>
                            <m:ctrlPr>
                              <a:rPr lang="en-US" altLang="zh-TW" b="0" i="1" smtClean="0">
                                <a:latin typeface="Cambria Math" panose="02040503050406030204" pitchFamily="18" charset="0"/>
                                <a:ea typeface="Cambria Math" panose="02040503050406030204" pitchFamily="18" charset="0"/>
                              </a:rPr>
                            </m:ctrlPr>
                          </m:funcPr>
                          <m:fName>
                            <m:r>
                              <m:rPr>
                                <m:sty m:val="p"/>
                              </m:rPr>
                              <a:rPr lang="en-US" altLang="zh-TW" b="0" i="0" smtClean="0">
                                <a:latin typeface="Cambria Math" panose="02040503050406030204" pitchFamily="18" charset="0"/>
                                <a:ea typeface="Cambria Math" panose="02040503050406030204" pitchFamily="18" charset="0"/>
                              </a:rPr>
                              <m:t>lg</m:t>
                            </m:r>
                          </m:fName>
                          <m:e>
                            <m:r>
                              <a:rPr lang="en-US" altLang="zh-TW" b="0" i="1" smtClean="0">
                                <a:latin typeface="Cambria Math" panose="02040503050406030204" pitchFamily="18" charset="0"/>
                                <a:ea typeface="Cambria Math" panose="02040503050406030204" pitchFamily="18" charset="0"/>
                              </a:rPr>
                              <m:t>𝑛</m:t>
                            </m:r>
                          </m:e>
                        </m:func>
                      </m:e>
                    </m:d>
                  </m:oMath>
                </a14:m>
                <a:endParaRPr lang="zh-TW" altLang="en-US" dirty="0"/>
              </a:p>
            </p:txBody>
          </p:sp>
        </mc:Choice>
        <mc:Fallback xmlns="">
          <p:sp>
            <p:nvSpPr>
              <p:cNvPr id="2" name="標題 1">
                <a:extLst>
                  <a:ext uri="{FF2B5EF4-FFF2-40B4-BE49-F238E27FC236}">
                    <a16:creationId xmlns:a16="http://schemas.microsoft.com/office/drawing/2014/main" id="{4F8B6D85-EAD2-4349-8C7C-9D5832C224D0}"/>
                  </a:ext>
                </a:extLst>
              </p:cNvPr>
              <p:cNvSpPr>
                <a:spLocks noGrp="1" noRot="1" noChangeAspect="1" noMove="1" noResize="1" noEditPoints="1" noAdjustHandles="1" noChangeArrowheads="1" noChangeShapeType="1" noTextEdit="1"/>
              </p:cNvSpPr>
              <p:nvPr>
                <p:ph type="title"/>
              </p:nvPr>
            </p:nvSpPr>
            <p:spPr>
              <a:blipFill>
                <a:blip r:embed="rId2"/>
                <a:stretch>
                  <a:fillRect t="-10106" b="-2180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77DA6612-674E-48CA-A40A-15E1B949CC02}"/>
                  </a:ext>
                </a:extLst>
              </p:cNvPr>
              <p:cNvSpPr>
                <a:spLocks noGrp="1"/>
              </p:cNvSpPr>
              <p:nvPr>
                <p:ph idx="1"/>
              </p:nvPr>
            </p:nvSpPr>
            <p:spPr/>
            <p:txBody>
              <a:bodyPr>
                <a:normAutofit fontScale="77500" lnSpcReduction="20000"/>
              </a:bodyPr>
              <a:lstStyle/>
              <a:p>
                <a:pPr marL="0" indent="0">
                  <a:buNone/>
                </a:pPr>
                <a:r>
                  <a:rPr lang="pt-BR" altLang="zh-TW" b="1" i="1" dirty="0"/>
                  <a:t>Proof</a:t>
                </a:r>
              </a:p>
              <a:p>
                <a14:m>
                  <m:oMath xmlns:m="http://schemas.openxmlformats.org/officeDocument/2006/math">
                    <m:r>
                      <a:rPr lang="en-US" altLang="zh-TW" b="0" i="1" smtClean="0">
                        <a:latin typeface="Cambria Math" panose="02040503050406030204" pitchFamily="18" charset="0"/>
                      </a:rPr>
                      <m:t>𝑙</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𝑛</m:t>
                    </m:r>
                    <m:r>
                      <a:rPr lang="en-US" altLang="zh-TW" b="0" i="1" smtClean="0">
                        <a:latin typeface="Cambria Math" panose="02040503050406030204" pitchFamily="18" charset="0"/>
                        <a:ea typeface="Cambria Math" panose="02040503050406030204" pitchFamily="18" charset="0"/>
                      </a:rPr>
                      <m:t>!</m:t>
                    </m:r>
                  </m:oMath>
                </a14:m>
                <a:r>
                  <a:rPr lang="pt-BR" altLang="zh-TW" dirty="0"/>
                  <a:t> because each of the </a:t>
                </a:r>
                <a14:m>
                  <m:oMath xmlns:m="http://schemas.openxmlformats.org/officeDocument/2006/math">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m:t>
                    </m:r>
                  </m:oMath>
                </a14:m>
                <a:r>
                  <a:rPr lang="pt-BR" altLang="zh-TW" dirty="0"/>
                  <a:t> permutations of the input appears as some leaf.</a:t>
                </a:r>
              </a:p>
              <a:p>
                <a:r>
                  <a:rPr lang="pt-BR" altLang="zh-TW" dirty="0"/>
                  <a:t>By lemma, </a:t>
                </a:r>
                <a14:m>
                  <m:oMath xmlns:m="http://schemas.openxmlformats.org/officeDocument/2006/math">
                    <m:r>
                      <a:rPr lang="en-US" altLang="zh-TW" b="0" i="1" smtClean="0">
                        <a:latin typeface="Cambria Math" panose="02040503050406030204" pitchFamily="18" charset="0"/>
                      </a:rPr>
                      <m:t>𝑛</m:t>
                    </m:r>
                    <m:r>
                      <a:rPr lang="en-US" altLang="zh-TW" b="0" i="1" smtClean="0">
                        <a:latin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𝑙</m:t>
                    </m:r>
                    <m:r>
                      <a:rPr lang="en-US" altLang="zh-TW" b="0" i="1" smtClean="0">
                        <a:latin typeface="Cambria Math" panose="02040503050406030204" pitchFamily="18" charset="0"/>
                        <a:ea typeface="Cambria Math" panose="02040503050406030204" pitchFamily="18" charset="0"/>
                      </a:rPr>
                      <m:t>≤</m:t>
                    </m:r>
                    <m:sSup>
                      <m:sSupPr>
                        <m:ctrlPr>
                          <a:rPr lang="en-US" altLang="zh-TW" b="0" i="1" smtClean="0">
                            <a:latin typeface="Cambria Math" panose="02040503050406030204" pitchFamily="18" charset="0"/>
                            <a:ea typeface="Cambria Math" panose="02040503050406030204" pitchFamily="18" charset="0"/>
                          </a:rPr>
                        </m:ctrlPr>
                      </m:sSupPr>
                      <m:e>
                        <m:r>
                          <a:rPr lang="en-US" altLang="zh-TW" b="0" i="1" smtClean="0">
                            <a:latin typeface="Cambria Math" panose="02040503050406030204" pitchFamily="18" charset="0"/>
                            <a:ea typeface="Cambria Math" panose="02040503050406030204" pitchFamily="18" charset="0"/>
                          </a:rPr>
                          <m:t>2</m:t>
                        </m:r>
                      </m:e>
                      <m:sup>
                        <m:r>
                          <a:rPr lang="en-US" altLang="zh-TW" b="0" i="1" smtClean="0">
                            <a:latin typeface="Cambria Math" panose="02040503050406030204" pitchFamily="18" charset="0"/>
                            <a:ea typeface="Cambria Math" panose="02040503050406030204" pitchFamily="18" charset="0"/>
                          </a:rPr>
                          <m:t>h</m:t>
                        </m:r>
                      </m:sup>
                    </m:sSup>
                  </m:oMath>
                </a14:m>
                <a:r>
                  <a:rPr lang="pt-BR" altLang="zh-TW" dirty="0"/>
                  <a:t> or </a:t>
                </a:r>
                <a14:m>
                  <m:oMath xmlns:m="http://schemas.openxmlformats.org/officeDocument/2006/math">
                    <m:sSup>
                      <m:sSupPr>
                        <m:ctrlPr>
                          <a:rPr lang="en-US" altLang="zh-TW" i="1">
                            <a:latin typeface="Cambria Math" panose="02040503050406030204" pitchFamily="18" charset="0"/>
                            <a:ea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2</m:t>
                        </m:r>
                      </m:e>
                      <m:sup>
                        <m:r>
                          <a:rPr lang="en-US" altLang="zh-TW" i="1">
                            <a:latin typeface="Cambria Math" panose="02040503050406030204" pitchFamily="18" charset="0"/>
                            <a:ea typeface="Cambria Math" panose="02040503050406030204" pitchFamily="18" charset="0"/>
                          </a:rPr>
                          <m:t>h</m:t>
                        </m:r>
                      </m:sup>
                    </m:sSup>
                    <m:r>
                      <a:rPr lang="en-US" altLang="zh-TW"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𝑛</m:t>
                    </m:r>
                    <m:r>
                      <a:rPr lang="en-US" altLang="zh-TW" b="0" i="1" smtClean="0">
                        <a:latin typeface="Cambria Math" panose="02040503050406030204" pitchFamily="18" charset="0"/>
                        <a:ea typeface="Cambria Math" panose="02040503050406030204" pitchFamily="18" charset="0"/>
                      </a:rPr>
                      <m:t>!</m:t>
                    </m:r>
                  </m:oMath>
                </a14:m>
                <a:r>
                  <a:rPr lang="pt-BR" altLang="zh-TW" dirty="0"/>
                  <a:t> </a:t>
                </a:r>
              </a:p>
              <a:p>
                <a:r>
                  <a:rPr lang="pt-BR" altLang="zh-TW" dirty="0"/>
                  <a:t>Take logs: </a:t>
                </a:r>
                <a14:m>
                  <m:oMath xmlns:m="http://schemas.openxmlformats.org/officeDocument/2006/math">
                    <m:r>
                      <a:rPr lang="en-US" altLang="zh-TW" b="0" i="1" smtClean="0">
                        <a:latin typeface="Cambria Math" panose="02040503050406030204" pitchFamily="18" charset="0"/>
                      </a:rPr>
                      <m:t>h</m:t>
                    </m:r>
                    <m:r>
                      <a:rPr lang="en-US" altLang="zh-TW" b="0" i="1" smtClean="0">
                        <a:latin typeface="Cambria Math" panose="02040503050406030204" pitchFamily="18" charset="0"/>
                        <a:ea typeface="Cambria Math" panose="02040503050406030204" pitchFamily="18" charset="0"/>
                      </a:rPr>
                      <m:t>≥</m:t>
                    </m:r>
                    <m:func>
                      <m:funcPr>
                        <m:ctrlPr>
                          <a:rPr lang="en-US" altLang="zh-TW" b="0" i="1" smtClean="0">
                            <a:latin typeface="Cambria Math" panose="02040503050406030204" pitchFamily="18" charset="0"/>
                            <a:ea typeface="Cambria Math" panose="02040503050406030204" pitchFamily="18" charset="0"/>
                          </a:rPr>
                        </m:ctrlPr>
                      </m:funcPr>
                      <m:fName>
                        <m:r>
                          <m:rPr>
                            <m:sty m:val="p"/>
                          </m:rPr>
                          <a:rPr lang="en-US" altLang="zh-TW" b="0" i="0" smtClean="0">
                            <a:latin typeface="Cambria Math" panose="02040503050406030204" pitchFamily="18" charset="0"/>
                            <a:ea typeface="Cambria Math" panose="02040503050406030204" pitchFamily="18" charset="0"/>
                          </a:rPr>
                          <m:t>lg</m:t>
                        </m:r>
                      </m:fName>
                      <m:e>
                        <m:d>
                          <m:dPr>
                            <m:ctrlPr>
                              <a:rPr lang="en-US" altLang="zh-TW" b="0"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𝑛</m:t>
                            </m:r>
                            <m:r>
                              <a:rPr lang="en-US" altLang="zh-TW" b="0" i="1" smtClean="0">
                                <a:latin typeface="Cambria Math" panose="02040503050406030204" pitchFamily="18" charset="0"/>
                                <a:ea typeface="Cambria Math" panose="02040503050406030204" pitchFamily="18" charset="0"/>
                              </a:rPr>
                              <m:t>!</m:t>
                            </m:r>
                          </m:e>
                        </m:d>
                      </m:e>
                    </m:func>
                  </m:oMath>
                </a14:m>
                <a:endParaRPr lang="pt-BR" altLang="zh-TW" dirty="0"/>
              </a:p>
              <a:p>
                <a:r>
                  <a:rPr lang="pt-BR" altLang="zh-TW" dirty="0"/>
                  <a:t>Use Stirling’s approximation: </a:t>
                </a:r>
                <a14:m>
                  <m:oMath xmlns:m="http://schemas.openxmlformats.org/officeDocument/2006/math">
                    <m:r>
                      <a:rPr lang="en-US" altLang="zh-TW" b="0" i="1" smtClean="0">
                        <a:latin typeface="Cambria Math" panose="02040503050406030204" pitchFamily="18" charset="0"/>
                      </a:rPr>
                      <m:t>𝑛</m:t>
                    </m:r>
                    <m:r>
                      <a:rPr lang="en-US" altLang="zh-TW" b="0" i="1" smtClean="0">
                        <a:latin typeface="Cambria Math" panose="02040503050406030204" pitchFamily="18" charset="0"/>
                      </a:rPr>
                      <m:t>!&gt;</m:t>
                    </m:r>
                    <m:sSup>
                      <m:sSupPr>
                        <m:ctrlPr>
                          <a:rPr lang="en-US" altLang="zh-TW" b="0" i="1" smtClean="0">
                            <a:latin typeface="Cambria Math" panose="02040503050406030204" pitchFamily="18" charset="0"/>
                          </a:rPr>
                        </m:ctrlPr>
                      </m:sSupPr>
                      <m:e>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r>
                              <a:rPr lang="en-US" altLang="zh-TW" b="0" i="1" smtClean="0">
                                <a:latin typeface="Cambria Math" panose="02040503050406030204" pitchFamily="18" charset="0"/>
                              </a:rPr>
                              <m:t>/</m:t>
                            </m:r>
                            <m:r>
                              <a:rPr lang="en-US" altLang="zh-TW" b="0" i="1" smtClean="0">
                                <a:latin typeface="Cambria Math" panose="02040503050406030204" pitchFamily="18" charset="0"/>
                              </a:rPr>
                              <m:t>𝑒</m:t>
                            </m:r>
                          </m:e>
                        </m:d>
                      </m:e>
                      <m:sup>
                        <m:r>
                          <a:rPr lang="en-US" altLang="zh-TW" b="0" i="1" smtClean="0">
                            <a:latin typeface="Cambria Math" panose="02040503050406030204" pitchFamily="18" charset="0"/>
                          </a:rPr>
                          <m:t>𝑛</m:t>
                        </m:r>
                      </m:sup>
                    </m:sSup>
                  </m:oMath>
                </a14:m>
                <a:r>
                  <a:rPr lang="pt-BR" altLang="zh-TW" dirty="0"/>
                  <a:t> (by equation (3.16))</a:t>
                </a:r>
              </a:p>
              <a:p>
                <a:pPr marL="0" indent="0">
                  <a:buNone/>
                </a:pPr>
                <a:r>
                  <a:rPr lang="en-US" altLang="zh-TW" b="0" dirty="0"/>
                  <a:t>    </a:t>
                </a:r>
                <a14:m>
                  <m:oMath xmlns:m="http://schemas.openxmlformats.org/officeDocument/2006/math">
                    <m:r>
                      <a:rPr lang="en-US" altLang="zh-TW" b="0" i="1" smtClean="0">
                        <a:latin typeface="Cambria Math" panose="02040503050406030204" pitchFamily="18" charset="0"/>
                      </a:rPr>
                      <m:t>h</m:t>
                    </m:r>
                    <m:r>
                      <a:rPr lang="en-US" altLang="zh-TW" b="0" i="1" smtClean="0">
                        <a:latin typeface="Cambria Math" panose="02040503050406030204" pitchFamily="18" charset="0"/>
                        <a:ea typeface="Cambria Math" panose="02040503050406030204" pitchFamily="18" charset="0"/>
                      </a:rPr>
                      <m:t>≥</m:t>
                    </m:r>
                    <m:func>
                      <m:funcPr>
                        <m:ctrlPr>
                          <a:rPr lang="en-US" altLang="zh-TW" b="0" i="1" smtClean="0">
                            <a:latin typeface="Cambria Math" panose="02040503050406030204" pitchFamily="18" charset="0"/>
                            <a:ea typeface="Cambria Math" panose="02040503050406030204" pitchFamily="18" charset="0"/>
                          </a:rPr>
                        </m:ctrlPr>
                      </m:funcPr>
                      <m:fName>
                        <m:r>
                          <m:rPr>
                            <m:sty m:val="p"/>
                          </m:rPr>
                          <a:rPr lang="en-US" altLang="zh-TW" b="0" i="0" smtClean="0">
                            <a:latin typeface="Cambria Math" panose="02040503050406030204" pitchFamily="18" charset="0"/>
                            <a:ea typeface="Cambria Math" panose="02040503050406030204" pitchFamily="18" charset="0"/>
                          </a:rPr>
                          <m:t>lg</m:t>
                        </m:r>
                      </m:fName>
                      <m:e>
                        <m:sSup>
                          <m:sSupPr>
                            <m:ctrlPr>
                              <a:rPr lang="en-US" altLang="zh-TW" i="1">
                                <a:latin typeface="Cambria Math" panose="02040503050406030204" pitchFamily="18" charset="0"/>
                              </a:rPr>
                            </m:ctrlPr>
                          </m:sSupPr>
                          <m:e>
                            <m:d>
                              <m:dPr>
                                <m:ctrlPr>
                                  <a:rPr lang="en-US" altLang="zh-TW" i="1">
                                    <a:latin typeface="Cambria Math" panose="02040503050406030204" pitchFamily="18" charset="0"/>
                                  </a:rPr>
                                </m:ctrlPr>
                              </m:dPr>
                              <m:e>
                                <m:r>
                                  <a:rPr lang="en-US" altLang="zh-TW" i="1">
                                    <a:latin typeface="Cambria Math" panose="02040503050406030204" pitchFamily="18" charset="0"/>
                                  </a:rPr>
                                  <m:t>𝑛</m:t>
                                </m:r>
                                <m:r>
                                  <a:rPr lang="en-US" altLang="zh-TW" i="1">
                                    <a:latin typeface="Cambria Math" panose="02040503050406030204" pitchFamily="18" charset="0"/>
                                  </a:rPr>
                                  <m:t>/</m:t>
                                </m:r>
                                <m:r>
                                  <a:rPr lang="en-US" altLang="zh-TW" i="1">
                                    <a:latin typeface="Cambria Math" panose="02040503050406030204" pitchFamily="18" charset="0"/>
                                  </a:rPr>
                                  <m:t>𝑒</m:t>
                                </m:r>
                              </m:e>
                            </m:d>
                          </m:e>
                          <m:sup>
                            <m:r>
                              <a:rPr lang="en-US" altLang="zh-TW" i="1">
                                <a:latin typeface="Cambria Math" panose="02040503050406030204" pitchFamily="18" charset="0"/>
                              </a:rPr>
                              <m:t>𝑛</m:t>
                            </m:r>
                          </m:sup>
                        </m:sSup>
                      </m:e>
                    </m:func>
                  </m:oMath>
                </a14:m>
                <a:r>
                  <a:rPr lang="pt-BR" altLang="zh-TW" dirty="0"/>
                  <a:t> </a:t>
                </a:r>
              </a:p>
              <a:p>
                <a:pPr marL="0" indent="0">
                  <a:buNone/>
                </a:pPr>
                <a:r>
                  <a:rPr lang="en-US" altLang="zh-TW" b="0" dirty="0"/>
                  <a:t>       </a:t>
                </a:r>
                <a14:m>
                  <m:oMath xmlns:m="http://schemas.openxmlformats.org/officeDocument/2006/math">
                    <m:r>
                      <a:rPr lang="en-US" altLang="zh-TW" b="0" i="1" smtClean="0">
                        <a:latin typeface="Cambria Math" panose="02040503050406030204" pitchFamily="18" charset="0"/>
                      </a:rPr>
                      <m:t>=</m:t>
                    </m:r>
                    <m:r>
                      <a:rPr lang="en-US" altLang="zh-TW" b="0" i="1" smtClean="0">
                        <a:latin typeface="Cambria Math" panose="02040503050406030204" pitchFamily="18" charset="0"/>
                      </a:rPr>
                      <m:t>𝑛</m:t>
                    </m:r>
                    <m:func>
                      <m:funcPr>
                        <m:ctrlPr>
                          <a:rPr lang="en-US" altLang="zh-TW" b="0" i="1" smtClean="0">
                            <a:latin typeface="Cambria Math" panose="02040503050406030204" pitchFamily="18" charset="0"/>
                          </a:rPr>
                        </m:ctrlPr>
                      </m:funcPr>
                      <m:fName>
                        <m:r>
                          <m:rPr>
                            <m:sty m:val="p"/>
                          </m:rPr>
                          <a:rPr lang="en-US" altLang="zh-TW" b="0" i="0" smtClean="0">
                            <a:latin typeface="Cambria Math" panose="02040503050406030204" pitchFamily="18" charset="0"/>
                          </a:rPr>
                          <m:t>lg</m:t>
                        </m:r>
                      </m:fName>
                      <m:e>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r>
                              <a:rPr lang="en-US" altLang="zh-TW" b="0" i="1" smtClean="0">
                                <a:latin typeface="Cambria Math" panose="02040503050406030204" pitchFamily="18" charset="0"/>
                              </a:rPr>
                              <m:t>/</m:t>
                            </m:r>
                            <m:r>
                              <a:rPr lang="en-US" altLang="zh-TW" b="0" i="1" smtClean="0">
                                <a:latin typeface="Cambria Math" panose="02040503050406030204" pitchFamily="18" charset="0"/>
                              </a:rPr>
                              <m:t>𝑒</m:t>
                            </m:r>
                          </m:e>
                        </m:d>
                      </m:e>
                    </m:func>
                  </m:oMath>
                </a14:m>
                <a:endParaRPr lang="en-US" altLang="zh-TW" b="0" dirty="0"/>
              </a:p>
              <a:p>
                <a:pPr marL="0" indent="0">
                  <a:buNone/>
                </a:pPr>
                <a:r>
                  <a:rPr lang="pt-BR" altLang="zh-TW" dirty="0"/>
                  <a:t>   </a:t>
                </a:r>
                <a:r>
                  <a:rPr lang="en-US" altLang="zh-TW" b="0" dirty="0"/>
                  <a:t>    </a:t>
                </a:r>
                <a14:m>
                  <m:oMath xmlns:m="http://schemas.openxmlformats.org/officeDocument/2006/math">
                    <m:r>
                      <a:rPr lang="en-US" altLang="zh-TW" b="0" i="1" smtClean="0">
                        <a:latin typeface="Cambria Math" panose="02040503050406030204" pitchFamily="18" charset="0"/>
                      </a:rPr>
                      <m:t>=</m:t>
                    </m:r>
                    <m:r>
                      <a:rPr lang="en-US" altLang="zh-TW" b="0" i="1" smtClean="0">
                        <a:latin typeface="Cambria Math" panose="02040503050406030204" pitchFamily="18" charset="0"/>
                      </a:rPr>
                      <m:t>𝑛</m:t>
                    </m:r>
                    <m:func>
                      <m:funcPr>
                        <m:ctrlPr>
                          <a:rPr lang="en-US" altLang="zh-TW" b="0" i="1" smtClean="0">
                            <a:latin typeface="Cambria Math" panose="02040503050406030204" pitchFamily="18" charset="0"/>
                          </a:rPr>
                        </m:ctrlPr>
                      </m:funcPr>
                      <m:fName>
                        <m:r>
                          <m:rPr>
                            <m:sty m:val="p"/>
                          </m:rPr>
                          <a:rPr lang="en-US" altLang="zh-TW" b="0" i="0" smtClean="0">
                            <a:latin typeface="Cambria Math" panose="02040503050406030204" pitchFamily="18" charset="0"/>
                          </a:rPr>
                          <m:t>lg</m:t>
                        </m:r>
                      </m:fName>
                      <m:e>
                        <m:r>
                          <a:rPr lang="en-US" altLang="zh-TW" b="0" i="1" smtClean="0">
                            <a:latin typeface="Cambria Math" panose="02040503050406030204" pitchFamily="18" charset="0"/>
                          </a:rPr>
                          <m:t>𝑛</m:t>
                        </m:r>
                      </m:e>
                    </m:func>
                    <m:r>
                      <a:rPr lang="en-US" altLang="zh-TW" i="1">
                        <a:latin typeface="Cambria Math" panose="02040503050406030204" pitchFamily="18" charset="0"/>
                      </a:rPr>
                      <m:t>−</m:t>
                    </m:r>
                    <m:r>
                      <a:rPr lang="en-US" altLang="zh-TW" i="1">
                        <a:latin typeface="Cambria Math" panose="02040503050406030204" pitchFamily="18" charset="0"/>
                      </a:rPr>
                      <m:t>𝑛</m:t>
                    </m:r>
                    <m:func>
                      <m:funcPr>
                        <m:ctrlPr>
                          <a:rPr lang="en-US" altLang="zh-TW" i="1">
                            <a:latin typeface="Cambria Math" panose="02040503050406030204" pitchFamily="18" charset="0"/>
                          </a:rPr>
                        </m:ctrlPr>
                      </m:funcPr>
                      <m:fName>
                        <m:r>
                          <m:rPr>
                            <m:sty m:val="p"/>
                          </m:rPr>
                          <a:rPr lang="en-US" altLang="zh-TW">
                            <a:latin typeface="Cambria Math" panose="02040503050406030204" pitchFamily="18" charset="0"/>
                          </a:rPr>
                          <m:t>lg</m:t>
                        </m:r>
                      </m:fName>
                      <m:e>
                        <m:r>
                          <a:rPr lang="en-US" altLang="zh-TW" b="0" i="1" smtClean="0">
                            <a:latin typeface="Cambria Math" panose="02040503050406030204" pitchFamily="18" charset="0"/>
                          </a:rPr>
                          <m:t>𝑒</m:t>
                        </m:r>
                      </m:e>
                    </m:func>
                  </m:oMath>
                </a14:m>
                <a:endParaRPr lang="pt-BR" altLang="zh-TW" dirty="0"/>
              </a:p>
              <a:p>
                <a:pPr marL="0" indent="0">
                  <a:buNone/>
                </a:pPr>
                <a:r>
                  <a:rPr lang="pt-BR" altLang="zh-TW" dirty="0"/>
                  <a:t>       </a:t>
                </a:r>
                <a14:m>
                  <m:oMath xmlns:m="http://schemas.openxmlformats.org/officeDocument/2006/math">
                    <m:r>
                      <a:rPr lang="en-US" altLang="zh-TW" b="0" i="1" smtClean="0">
                        <a:latin typeface="Cambria Math" panose="02040503050406030204" pitchFamily="18" charset="0"/>
                      </a:rPr>
                      <m:t>=</m:t>
                    </m:r>
                    <m:r>
                      <m:rPr>
                        <m:sty m:val="p"/>
                      </m:rPr>
                      <a:rPr lang="el-GR" altLang="zh-TW" b="0" i="1" smtClean="0">
                        <a:latin typeface="Cambria Math" panose="02040503050406030204" pitchFamily="18" charset="0"/>
                        <a:ea typeface="Cambria Math" panose="02040503050406030204" pitchFamily="18" charset="0"/>
                      </a:rPr>
                      <m:t>Ω</m:t>
                    </m:r>
                    <m:d>
                      <m:dPr>
                        <m:ctrlPr>
                          <a:rPr lang="el-GR" altLang="zh-TW" b="0" i="1" smtClean="0">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rPr>
                          <m:t>𝑛</m:t>
                        </m:r>
                        <m:func>
                          <m:funcPr>
                            <m:ctrlPr>
                              <a:rPr lang="en-US" altLang="zh-TW" i="1">
                                <a:latin typeface="Cambria Math" panose="02040503050406030204" pitchFamily="18" charset="0"/>
                              </a:rPr>
                            </m:ctrlPr>
                          </m:funcPr>
                          <m:fName>
                            <m:r>
                              <m:rPr>
                                <m:sty m:val="p"/>
                              </m:rPr>
                              <a:rPr lang="en-US" altLang="zh-TW">
                                <a:latin typeface="Cambria Math" panose="02040503050406030204" pitchFamily="18" charset="0"/>
                              </a:rPr>
                              <m:t>lg</m:t>
                            </m:r>
                          </m:fName>
                          <m:e>
                            <m:r>
                              <a:rPr lang="en-US" altLang="zh-TW" i="1">
                                <a:latin typeface="Cambria Math" panose="02040503050406030204" pitchFamily="18" charset="0"/>
                              </a:rPr>
                              <m:t>𝑛</m:t>
                            </m:r>
                          </m:e>
                        </m:func>
                      </m:e>
                    </m:d>
                  </m:oMath>
                </a14:m>
                <a:endParaRPr lang="pt-BR" altLang="zh-TW" dirty="0"/>
              </a:p>
              <a:p>
                <a:pPr marL="0" indent="0" algn="r">
                  <a:buNone/>
                </a:pPr>
                <a:r>
                  <a:rPr lang="pt-BR" altLang="zh-TW" dirty="0"/>
                  <a:t>■</a:t>
                </a:r>
              </a:p>
            </p:txBody>
          </p:sp>
        </mc:Choice>
        <mc:Fallback xmlns="">
          <p:sp>
            <p:nvSpPr>
              <p:cNvPr id="3" name="內容版面配置區 2">
                <a:extLst>
                  <a:ext uri="{FF2B5EF4-FFF2-40B4-BE49-F238E27FC236}">
                    <a16:creationId xmlns:a16="http://schemas.microsoft.com/office/drawing/2014/main" id="{77DA6612-674E-48CA-A40A-15E1B949CC02}"/>
                  </a:ext>
                </a:extLst>
              </p:cNvPr>
              <p:cNvSpPr>
                <a:spLocks noGrp="1" noRot="1" noChangeAspect="1" noMove="1" noResize="1" noEditPoints="1" noAdjustHandles="1" noChangeArrowheads="1" noChangeShapeType="1" noTextEdit="1"/>
              </p:cNvSpPr>
              <p:nvPr>
                <p:ph idx="1"/>
              </p:nvPr>
            </p:nvSpPr>
            <p:spPr>
              <a:blipFill>
                <a:blip r:embed="rId3"/>
                <a:stretch>
                  <a:fillRect l="-889" t="-2897" r="-88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 name="文字方塊 6">
                <a:extLst>
                  <a:ext uri="{FF2B5EF4-FFF2-40B4-BE49-F238E27FC236}">
                    <a16:creationId xmlns:a16="http://schemas.microsoft.com/office/drawing/2014/main" id="{14E7C323-4452-40F5-BB8D-C4E737BBB807}"/>
                  </a:ext>
                </a:extLst>
              </p:cNvPr>
              <p:cNvSpPr txBox="1"/>
              <p:nvPr/>
            </p:nvSpPr>
            <p:spPr>
              <a:xfrm>
                <a:off x="6231710" y="3810745"/>
                <a:ext cx="3482741" cy="369332"/>
              </a:xfrm>
              <a:prstGeom prst="rect">
                <a:avLst/>
              </a:prstGeom>
              <a:noFill/>
            </p:spPr>
            <p:txBody>
              <a:bodyPr wrap="square">
                <a:spAutoFit/>
              </a:bodyPr>
              <a:lstStyle>
                <a:defPPr>
                  <a:defRPr lang="zh-TW"/>
                </a:defPPr>
                <a:lvl1pPr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a:lstStyle>
              <a:p>
                <a:pPr>
                  <a:defRPr/>
                </a:pPr>
                <a:r>
                  <a:rPr lang="en-US" altLang="zh-TW" dirty="0">
                    <a:solidFill>
                      <a:srgbClr val="FF0000"/>
                    </a:solidFill>
                    <a:latin typeface="+mn-lt"/>
                  </a:rPr>
                  <a:t>(</a:t>
                </a:r>
                <a14:m>
                  <m:oMath xmlns:m="http://schemas.openxmlformats.org/officeDocument/2006/math">
                    <m:r>
                      <a:rPr lang="en-US" altLang="zh-TW" i="1" dirty="0" smtClean="0">
                        <a:solidFill>
                          <a:srgbClr val="FF0000"/>
                        </a:solidFill>
                        <a:latin typeface="Cambria Math" panose="02040503050406030204" pitchFamily="18" charset="0"/>
                      </a:rPr>
                      <m:t>𝑒</m:t>
                    </m:r>
                  </m:oMath>
                </a14:m>
                <a:r>
                  <a:rPr lang="en-US" altLang="zh-TW" i="1" dirty="0">
                    <a:solidFill>
                      <a:srgbClr val="FF0000"/>
                    </a:solidFill>
                    <a:latin typeface="+mn-lt"/>
                  </a:rPr>
                  <a:t> </a:t>
                </a:r>
                <a:r>
                  <a:rPr lang="en-US" altLang="zh-TW" dirty="0">
                    <a:solidFill>
                      <a:srgbClr val="FF0000"/>
                    </a:solidFill>
                    <a:latin typeface="+mn-lt"/>
                  </a:rPr>
                  <a:t>= Euler's number </a:t>
                </a:r>
                <a14:m>
                  <m:oMath xmlns:m="http://schemas.openxmlformats.org/officeDocument/2006/math">
                    <m:r>
                      <a:rPr lang="en-US" altLang="zh-TW" i="1" smtClean="0">
                        <a:solidFill>
                          <a:srgbClr val="FF0000"/>
                        </a:solidFill>
                        <a:latin typeface="Cambria Math" panose="02040503050406030204" pitchFamily="18" charset="0"/>
                        <a:ea typeface="Cambria Math" panose="02040503050406030204" pitchFamily="18" charset="0"/>
                      </a:rPr>
                      <m:t>≈</m:t>
                    </m:r>
                  </m:oMath>
                </a14:m>
                <a:r>
                  <a:rPr lang="en-US" altLang="zh-TW" dirty="0">
                    <a:solidFill>
                      <a:srgbClr val="FF0000"/>
                    </a:solidFill>
                    <a:latin typeface="+mn-lt"/>
                  </a:rPr>
                  <a:t> 2.71828)</a:t>
                </a:r>
                <a:endParaRPr lang="zh-TW" altLang="en-US" dirty="0">
                  <a:solidFill>
                    <a:srgbClr val="FF0000"/>
                  </a:solidFill>
                  <a:latin typeface="+mn-lt"/>
                </a:endParaRPr>
              </a:p>
            </p:txBody>
          </p:sp>
        </mc:Choice>
        <mc:Fallback xmlns="">
          <p:sp>
            <p:nvSpPr>
              <p:cNvPr id="4" name="文字方塊 6">
                <a:extLst>
                  <a:ext uri="{FF2B5EF4-FFF2-40B4-BE49-F238E27FC236}">
                    <a16:creationId xmlns:a16="http://schemas.microsoft.com/office/drawing/2014/main" id="{14E7C323-4452-40F5-BB8D-C4E737BBB807}"/>
                  </a:ext>
                </a:extLst>
              </p:cNvPr>
              <p:cNvSpPr txBox="1">
                <a:spLocks noRot="1" noChangeAspect="1" noMove="1" noResize="1" noEditPoints="1" noAdjustHandles="1" noChangeArrowheads="1" noChangeShapeType="1" noTextEdit="1"/>
              </p:cNvSpPr>
              <p:nvPr/>
            </p:nvSpPr>
            <p:spPr>
              <a:xfrm>
                <a:off x="6231710" y="3810745"/>
                <a:ext cx="3482741" cy="369332"/>
              </a:xfrm>
              <a:prstGeom prst="rect">
                <a:avLst/>
              </a:prstGeom>
              <a:blipFill>
                <a:blip r:embed="rId4"/>
                <a:stretch>
                  <a:fillRect l="-1399" t="-8197" b="-24590"/>
                </a:stretch>
              </a:blipFill>
            </p:spPr>
            <p:txBody>
              <a:bodyPr/>
              <a:lstStyle/>
              <a:p>
                <a:r>
                  <a:rPr lang="zh-TW" altLang="en-US">
                    <a:noFill/>
                  </a:rPr>
                  <a:t> </a:t>
                </a:r>
              </a:p>
            </p:txBody>
          </p:sp>
        </mc:Fallback>
      </mc:AlternateContent>
      <p:sp>
        <p:nvSpPr>
          <p:cNvPr id="5" name="投影片編號版面配置區 4">
            <a:extLst>
              <a:ext uri="{FF2B5EF4-FFF2-40B4-BE49-F238E27FC236}">
                <a16:creationId xmlns:a16="http://schemas.microsoft.com/office/drawing/2014/main" id="{3871FFD8-F409-4D8B-A668-1D5C3BEAAD02}"/>
              </a:ext>
            </a:extLst>
          </p:cNvPr>
          <p:cNvSpPr>
            <a:spLocks noGrp="1"/>
          </p:cNvSpPr>
          <p:nvPr>
            <p:ph type="sldNum" sz="quarter" idx="12"/>
          </p:nvPr>
        </p:nvSpPr>
        <p:spPr/>
        <p:txBody>
          <a:bodyPr/>
          <a:lstStyle/>
          <a:p>
            <a:fld id="{81353F6A-22EF-4218-ADEA-F95BBFAC150E}" type="slidenum">
              <a:rPr lang="zh-TW" altLang="en-US" smtClean="0"/>
              <a:t>20</a:t>
            </a:fld>
            <a:endParaRPr lang="zh-TW" altLang="en-US"/>
          </a:p>
        </p:txBody>
      </p:sp>
    </p:spTree>
    <p:extLst>
      <p:ext uri="{BB962C8B-B14F-4D97-AF65-F5344CB8AC3E}">
        <p14:creationId xmlns:p14="http://schemas.microsoft.com/office/powerpoint/2010/main" val="3964159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D330AD5-6BCF-4C0A-A8E5-A99A0BA7C235}"/>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A223F8C1-DC2C-4ABC-B268-3A5CEBB3F478}"/>
                  </a:ext>
                </a:extLst>
              </p:cNvPr>
              <p:cNvSpPr>
                <a:spLocks noGrp="1"/>
              </p:cNvSpPr>
              <p:nvPr>
                <p:ph idx="1"/>
              </p:nvPr>
            </p:nvSpPr>
            <p:spPr/>
            <p:txBody>
              <a:bodyPr/>
              <a:lstStyle/>
              <a:p>
                <a:r>
                  <a:rPr lang="en-US" altLang="zh-TW" dirty="0"/>
                  <a:t>Theorem 8.1</a:t>
                </a:r>
                <a:br>
                  <a:rPr lang="en-US" altLang="zh-TW" dirty="0"/>
                </a:br>
                <a:r>
                  <a:rPr lang="en-US" altLang="zh-TW" dirty="0"/>
                  <a:t>Any comparison sort algorithm requires </a:t>
                </a:r>
                <a14:m>
                  <m:oMath xmlns:m="http://schemas.openxmlformats.org/officeDocument/2006/math">
                    <m:r>
                      <m:rPr>
                        <m:sty m:val="p"/>
                      </m:rPr>
                      <a:rPr lang="el-GR" altLang="zh-TW" b="0" i="1" smtClean="0">
                        <a:latin typeface="Cambria Math" panose="02040503050406030204" pitchFamily="18" charset="0"/>
                        <a:ea typeface="Cambria Math" panose="02040503050406030204" pitchFamily="18" charset="0"/>
                      </a:rPr>
                      <m:t>Ω</m:t>
                    </m:r>
                    <m:d>
                      <m:dPr>
                        <m:ctrlPr>
                          <a:rPr lang="el-GR" altLang="zh-TW" b="0" i="1" smtClean="0">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rPr>
                          <m:t>𝑛</m:t>
                        </m:r>
                        <m:func>
                          <m:funcPr>
                            <m:ctrlPr>
                              <a:rPr lang="en-US" altLang="zh-TW" i="1">
                                <a:latin typeface="Cambria Math" panose="02040503050406030204" pitchFamily="18" charset="0"/>
                              </a:rPr>
                            </m:ctrlPr>
                          </m:funcPr>
                          <m:fName>
                            <m:r>
                              <m:rPr>
                                <m:sty m:val="p"/>
                              </m:rPr>
                              <a:rPr lang="en-US" altLang="zh-TW">
                                <a:latin typeface="Cambria Math" panose="02040503050406030204" pitchFamily="18" charset="0"/>
                              </a:rPr>
                              <m:t>lg</m:t>
                            </m:r>
                          </m:fName>
                          <m:e>
                            <m:r>
                              <a:rPr lang="en-US" altLang="zh-TW" i="1">
                                <a:latin typeface="Cambria Math" panose="02040503050406030204" pitchFamily="18" charset="0"/>
                              </a:rPr>
                              <m:t>𝑛</m:t>
                            </m:r>
                          </m:e>
                        </m:func>
                      </m:e>
                    </m:d>
                  </m:oMath>
                </a14:m>
                <a:r>
                  <a:rPr lang="zh-TW" altLang="en-US" dirty="0"/>
                  <a:t> </a:t>
                </a:r>
                <a:r>
                  <a:rPr lang="en-US" altLang="zh-TW" dirty="0"/>
                  <a:t>comparisons in the worst case.</a:t>
                </a:r>
                <a:endParaRPr lang="zh-TW" altLang="en-US" dirty="0"/>
              </a:p>
            </p:txBody>
          </p:sp>
        </mc:Choice>
        <mc:Fallback xmlns="">
          <p:sp>
            <p:nvSpPr>
              <p:cNvPr id="3" name="內容版面配置區 2">
                <a:extLst>
                  <a:ext uri="{FF2B5EF4-FFF2-40B4-BE49-F238E27FC236}">
                    <a16:creationId xmlns:a16="http://schemas.microsoft.com/office/drawing/2014/main" id="{A223F8C1-DC2C-4ABC-B268-3A5CEBB3F478}"/>
                  </a:ext>
                </a:extLst>
              </p:cNvPr>
              <p:cNvSpPr>
                <a:spLocks noGrp="1" noRot="1" noChangeAspect="1" noMove="1" noResize="1" noEditPoints="1" noAdjustHandles="1" noChangeArrowheads="1" noChangeShapeType="1" noTextEdit="1"/>
              </p:cNvSpPr>
              <p:nvPr>
                <p:ph idx="1"/>
              </p:nvPr>
            </p:nvSpPr>
            <p:spPr>
              <a:blipFill>
                <a:blip r:embed="rId2"/>
                <a:stretch>
                  <a:fillRect l="-1278" t="-1793"/>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A7A8B1B0-85DA-4289-92CD-0B5F65C36F24}"/>
              </a:ext>
            </a:extLst>
          </p:cNvPr>
          <p:cNvSpPr>
            <a:spLocks noGrp="1"/>
          </p:cNvSpPr>
          <p:nvPr>
            <p:ph type="sldNum" sz="quarter" idx="12"/>
          </p:nvPr>
        </p:nvSpPr>
        <p:spPr/>
        <p:txBody>
          <a:bodyPr/>
          <a:lstStyle/>
          <a:p>
            <a:fld id="{81353F6A-22EF-4218-ADEA-F95BBFAC150E}" type="slidenum">
              <a:rPr lang="zh-TW" altLang="en-US" smtClean="0"/>
              <a:t>21</a:t>
            </a:fld>
            <a:endParaRPr lang="zh-TW" altLang="en-US"/>
          </a:p>
        </p:txBody>
      </p:sp>
    </p:spTree>
    <p:extLst>
      <p:ext uri="{BB962C8B-B14F-4D97-AF65-F5344CB8AC3E}">
        <p14:creationId xmlns:p14="http://schemas.microsoft.com/office/powerpoint/2010/main" val="1545056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562299E-7601-4E24-AE68-371784E375AE}"/>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2CE15861-38B6-4E82-8746-13A71265BD60}"/>
              </a:ext>
            </a:extLst>
          </p:cNvPr>
          <p:cNvSpPr>
            <a:spLocks noGrp="1"/>
          </p:cNvSpPr>
          <p:nvPr>
            <p:ph idx="1"/>
          </p:nvPr>
        </p:nvSpPr>
        <p:spPr/>
        <p:txBody>
          <a:bodyPr/>
          <a:lstStyle/>
          <a:p>
            <a:pPr marL="0" indent="0">
              <a:buNone/>
            </a:pPr>
            <a:r>
              <a:rPr lang="en-US" altLang="zh-TW" b="1" i="1" dirty="0"/>
              <a:t>Corollary</a:t>
            </a:r>
          </a:p>
          <a:p>
            <a:pPr marL="0" indent="0">
              <a:buNone/>
            </a:pPr>
            <a:r>
              <a:rPr lang="en-US" altLang="zh-TW" dirty="0"/>
              <a:t>Heapsort and merge sort are asymptotically optimal comparison sort.</a:t>
            </a:r>
          </a:p>
          <a:p>
            <a:endParaRPr lang="zh-TW" altLang="en-US" dirty="0"/>
          </a:p>
        </p:txBody>
      </p:sp>
      <p:sp>
        <p:nvSpPr>
          <p:cNvPr id="4" name="投影片編號版面配置區 3">
            <a:extLst>
              <a:ext uri="{FF2B5EF4-FFF2-40B4-BE49-F238E27FC236}">
                <a16:creationId xmlns:a16="http://schemas.microsoft.com/office/drawing/2014/main" id="{3EE7FB74-4945-4B80-ADBE-95E382DBF9C9}"/>
              </a:ext>
            </a:extLst>
          </p:cNvPr>
          <p:cNvSpPr>
            <a:spLocks noGrp="1"/>
          </p:cNvSpPr>
          <p:nvPr>
            <p:ph type="sldNum" sz="quarter" idx="12"/>
          </p:nvPr>
        </p:nvSpPr>
        <p:spPr/>
        <p:txBody>
          <a:bodyPr/>
          <a:lstStyle/>
          <a:p>
            <a:fld id="{81353F6A-22EF-4218-ADEA-F95BBFAC150E}" type="slidenum">
              <a:rPr lang="zh-TW" altLang="en-US" smtClean="0"/>
              <a:t>22</a:t>
            </a:fld>
            <a:endParaRPr lang="zh-TW" altLang="en-US"/>
          </a:p>
        </p:txBody>
      </p:sp>
    </p:spTree>
    <p:extLst>
      <p:ext uri="{BB962C8B-B14F-4D97-AF65-F5344CB8AC3E}">
        <p14:creationId xmlns:p14="http://schemas.microsoft.com/office/powerpoint/2010/main" val="3659936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D138704-E354-49EF-8203-06265BA09F89}"/>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B0CF63F3-3AF3-4ED0-B961-3CA739161CBC}"/>
                  </a:ext>
                </a:extLst>
              </p:cNvPr>
              <p:cNvSpPr>
                <a:spLocks noGrp="1"/>
              </p:cNvSpPr>
              <p:nvPr>
                <p:ph idx="1"/>
              </p:nvPr>
            </p:nvSpPr>
            <p:spPr/>
            <p:txBody>
              <a:bodyPr/>
              <a:lstStyle/>
              <a:p>
                <a:r>
                  <a:rPr lang="en-US" altLang="zh-TW" dirty="0"/>
                  <a:t>The smallest possible depth of a leaf in a decision tree for a comparison sort is </a:t>
                </a:r>
                <a14:m>
                  <m:oMath xmlns:m="http://schemas.openxmlformats.org/officeDocument/2006/math">
                    <m:r>
                      <a:rPr lang="en-US" altLang="zh-TW" b="0" i="1" smtClean="0">
                        <a:latin typeface="Cambria Math" panose="02040503050406030204" pitchFamily="18" charset="0"/>
                      </a:rPr>
                      <m:t>𝑛</m:t>
                    </m:r>
                    <m:r>
                      <a:rPr lang="en-US" altLang="zh-TW" b="0" i="1" smtClean="0">
                        <a:latin typeface="Cambria Math" panose="02040503050406030204" pitchFamily="18" charset="0"/>
                      </a:rPr>
                      <m:t>−1</m:t>
                    </m:r>
                  </m:oMath>
                </a14:m>
                <a:endParaRPr lang="en-US" altLang="zh-TW" dirty="0"/>
              </a:p>
              <a:p>
                <a:pPr lvl="1"/>
                <a:r>
                  <a:rPr lang="en-US" altLang="zh-TW" dirty="0"/>
                  <a:t>Ex. an already sorted array for insertion sort</a:t>
                </a:r>
                <a:endParaRPr lang="zh-TW" altLang="en-US" dirty="0"/>
              </a:p>
            </p:txBody>
          </p:sp>
        </mc:Choice>
        <mc:Fallback xmlns="">
          <p:sp>
            <p:nvSpPr>
              <p:cNvPr id="3" name="內容版面配置區 2">
                <a:extLst>
                  <a:ext uri="{FF2B5EF4-FFF2-40B4-BE49-F238E27FC236}">
                    <a16:creationId xmlns:a16="http://schemas.microsoft.com/office/drawing/2014/main" id="{B0CF63F3-3AF3-4ED0-B961-3CA739161CBC}"/>
                  </a:ext>
                </a:extLst>
              </p:cNvPr>
              <p:cNvSpPr>
                <a:spLocks noGrp="1" noRot="1" noChangeAspect="1" noMove="1" noResize="1" noEditPoints="1" noAdjustHandles="1" noChangeArrowheads="1" noChangeShapeType="1" noTextEdit="1"/>
              </p:cNvSpPr>
              <p:nvPr>
                <p:ph idx="1"/>
              </p:nvPr>
            </p:nvSpPr>
            <p:spPr>
              <a:blipFill>
                <a:blip r:embed="rId2"/>
                <a:stretch>
                  <a:fillRect l="-1278" t="-1793" r="-111"/>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6B5C183C-96A5-4542-8E89-70899FEC7FAD}"/>
              </a:ext>
            </a:extLst>
          </p:cNvPr>
          <p:cNvSpPr>
            <a:spLocks noGrp="1"/>
          </p:cNvSpPr>
          <p:nvPr>
            <p:ph type="sldNum" sz="quarter" idx="12"/>
          </p:nvPr>
        </p:nvSpPr>
        <p:spPr/>
        <p:txBody>
          <a:bodyPr/>
          <a:lstStyle/>
          <a:p>
            <a:fld id="{81353F6A-22EF-4218-ADEA-F95BBFAC150E}" type="slidenum">
              <a:rPr lang="zh-TW" altLang="en-US" smtClean="0"/>
              <a:t>23</a:t>
            </a:fld>
            <a:endParaRPr lang="zh-TW" altLang="en-US"/>
          </a:p>
        </p:txBody>
      </p:sp>
    </p:spTree>
    <p:extLst>
      <p:ext uri="{BB962C8B-B14F-4D97-AF65-F5344CB8AC3E}">
        <p14:creationId xmlns:p14="http://schemas.microsoft.com/office/powerpoint/2010/main" val="2115807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2208435-4769-4C73-BA96-D305EACA3CFA}"/>
                  </a:ext>
                </a:extLst>
              </p:cNvPr>
              <p:cNvSpPr>
                <a:spLocks noGrp="1"/>
              </p:cNvSpPr>
              <p:nvPr>
                <p:ph idx="1"/>
              </p:nvPr>
            </p:nvSpPr>
            <p:spPr>
              <a:xfrm>
                <a:off x="609600" y="109057"/>
                <a:ext cx="10972800" cy="5912232"/>
              </a:xfrm>
            </p:spPr>
            <p:txBody>
              <a:bodyPr/>
              <a:lstStyle/>
              <a:p>
                <a:pPr marL="0" indent="0">
                  <a:buNone/>
                </a:pPr>
                <a:r>
                  <a:rPr lang="en-US" altLang="zh-TW" dirty="0"/>
                  <a:t>There is no comparison sort whose running time is linear for at least half of the </a:t>
                </a:r>
                <a14:m>
                  <m:oMath xmlns:m="http://schemas.openxmlformats.org/officeDocument/2006/math">
                    <m:r>
                      <a:rPr lang="en-US" altLang="zh-TW" b="0" i="1" smtClean="0">
                        <a:latin typeface="Cambria Math" panose="02040503050406030204" pitchFamily="18" charset="0"/>
                      </a:rPr>
                      <m:t>𝑛</m:t>
                    </m:r>
                    <m:r>
                      <a:rPr lang="en-US" altLang="zh-TW" b="0" i="1" smtClean="0">
                        <a:latin typeface="Cambria Math" panose="02040503050406030204" pitchFamily="18" charset="0"/>
                      </a:rPr>
                      <m:t>!</m:t>
                    </m:r>
                  </m:oMath>
                </a14:m>
                <a:r>
                  <a:rPr lang="zh-TW" altLang="en-US" dirty="0"/>
                  <a:t> </a:t>
                </a:r>
                <a:r>
                  <a:rPr lang="en-US" altLang="zh-TW" dirty="0"/>
                  <a:t>Inputs of length </a:t>
                </a:r>
                <a14:m>
                  <m:oMath xmlns:m="http://schemas.openxmlformats.org/officeDocument/2006/math">
                    <m:r>
                      <a:rPr lang="en-US" altLang="zh-TW" b="0" i="1" smtClean="0">
                        <a:latin typeface="Cambria Math" panose="02040503050406030204" pitchFamily="18" charset="0"/>
                      </a:rPr>
                      <m:t>𝑛</m:t>
                    </m:r>
                  </m:oMath>
                </a14:m>
                <a:r>
                  <a:rPr lang="en-US" altLang="zh-TW" dirty="0"/>
                  <a:t>. </a:t>
                </a:r>
              </a:p>
              <a:p>
                <a:pPr marL="0" indent="0">
                  <a:buNone/>
                </a:pPr>
                <a:r>
                  <a:rPr lang="en-US" altLang="zh-TW" b="1" dirty="0"/>
                  <a:t>Proof.</a:t>
                </a:r>
                <a:r>
                  <a:rPr lang="en-US" altLang="zh-TW" dirty="0"/>
                  <a:t> If </a:t>
                </a:r>
                <a:r>
                  <a:rPr lang="en-US" altLang="zh-TW" dirty="0">
                    <a:solidFill>
                      <a:srgbClr val="FF0000"/>
                    </a:solidFill>
                  </a:rPr>
                  <a:t>the sort runs in linear time for </a:t>
                </a:r>
                <a14:m>
                  <m:oMath xmlns:m="http://schemas.openxmlformats.org/officeDocument/2006/math">
                    <m:r>
                      <a:rPr lang="en-US" altLang="zh-TW" i="1" dirty="0" smtClean="0">
                        <a:solidFill>
                          <a:srgbClr val="FF0000"/>
                        </a:solidFill>
                        <a:latin typeface="Cambria Math" panose="02040503050406030204" pitchFamily="18" charset="0"/>
                      </a:rPr>
                      <m:t>𝑚</m:t>
                    </m:r>
                  </m:oMath>
                </a14:m>
                <a:r>
                  <a:rPr lang="en-US" altLang="zh-TW" dirty="0">
                    <a:solidFill>
                      <a:srgbClr val="FF0000"/>
                    </a:solidFill>
                  </a:rPr>
                  <a:t> </a:t>
                </a:r>
                <a:r>
                  <a:rPr lang="en-US" altLang="zh-TW" dirty="0"/>
                  <a:t>input permutations, then </a:t>
                </a:r>
                <a:r>
                  <a:rPr lang="en-US" altLang="zh-TW" dirty="0">
                    <a:solidFill>
                      <a:srgbClr val="FF0000"/>
                    </a:solidFill>
                  </a:rPr>
                  <a:t>the height </a:t>
                </a:r>
                <a14:m>
                  <m:oMath xmlns:m="http://schemas.openxmlformats.org/officeDocument/2006/math">
                    <m:r>
                      <a:rPr lang="en-US" altLang="zh-TW" i="1" dirty="0" smtClean="0">
                        <a:solidFill>
                          <a:srgbClr val="FF0000"/>
                        </a:solidFill>
                        <a:latin typeface="Cambria Math" panose="02040503050406030204" pitchFamily="18" charset="0"/>
                      </a:rPr>
                      <m:t>h</m:t>
                    </m:r>
                  </m:oMath>
                </a14:m>
                <a:r>
                  <a:rPr lang="en-US" altLang="zh-TW" dirty="0">
                    <a:solidFill>
                      <a:srgbClr val="FF0000"/>
                    </a:solidFill>
                  </a:rPr>
                  <a:t> </a:t>
                </a:r>
                <a:r>
                  <a:rPr lang="en-US" altLang="zh-TW" dirty="0"/>
                  <a:t>of the portion of the decision tree consisting of the </a:t>
                </a:r>
                <a14:m>
                  <m:oMath xmlns:m="http://schemas.openxmlformats.org/officeDocument/2006/math">
                    <m:r>
                      <a:rPr lang="en-US" altLang="zh-TW" i="1" dirty="0" smtClean="0">
                        <a:latin typeface="Cambria Math" panose="02040503050406030204" pitchFamily="18" charset="0"/>
                      </a:rPr>
                      <m:t>𝑚</m:t>
                    </m:r>
                  </m:oMath>
                </a14:m>
                <a:r>
                  <a:rPr lang="zh-TW" altLang="en-US" dirty="0"/>
                  <a:t> </a:t>
                </a:r>
                <a:r>
                  <a:rPr lang="en-US" altLang="zh-TW" dirty="0"/>
                  <a:t>corresponding leaves and their ancestors </a:t>
                </a:r>
                <a:r>
                  <a:rPr lang="en-US" altLang="zh-TW" dirty="0">
                    <a:solidFill>
                      <a:srgbClr val="FF0000"/>
                    </a:solidFill>
                  </a:rPr>
                  <a:t>is linear</a:t>
                </a:r>
                <a:r>
                  <a:rPr lang="en-US" altLang="zh-TW" dirty="0"/>
                  <a:t>.</a:t>
                </a:r>
              </a:p>
              <a:p>
                <a:pPr marL="0" indent="0">
                  <a:buNone/>
                </a:pPr>
                <a:r>
                  <a:rPr lang="en-US" altLang="zh-TW" dirty="0"/>
                  <a:t>Use the same argument as in the proof of Theorem 8.1 to show that this is impossible for </a:t>
                </a:r>
                <a14:m>
                  <m:oMath xmlns:m="http://schemas.openxmlformats.org/officeDocument/2006/math">
                    <m:r>
                      <a:rPr lang="en-US" altLang="zh-TW" b="0" i="1" smtClean="0">
                        <a:latin typeface="Cambria Math" panose="02040503050406030204" pitchFamily="18" charset="0"/>
                      </a:rPr>
                      <m:t>𝑚</m:t>
                    </m:r>
                    <m:r>
                      <a:rPr lang="en-US" altLang="zh-TW" b="0" i="1" smtClean="0">
                        <a:latin typeface="Cambria Math" panose="02040503050406030204" pitchFamily="18" charset="0"/>
                      </a:rPr>
                      <m:t>=</m:t>
                    </m:r>
                    <m:r>
                      <a:rPr lang="en-US" altLang="zh-TW" b="0" i="1" smtClean="0">
                        <a:latin typeface="Cambria Math" panose="02040503050406030204" pitchFamily="18" charset="0"/>
                      </a:rPr>
                      <m:t>𝑛</m:t>
                    </m:r>
                    <m:r>
                      <a:rPr lang="en-US" altLang="zh-TW" b="0" i="1" smtClean="0">
                        <a:latin typeface="Cambria Math" panose="02040503050406030204" pitchFamily="18" charset="0"/>
                      </a:rPr>
                      <m:t>!/2</m:t>
                    </m:r>
                  </m:oMath>
                </a14:m>
                <a:r>
                  <a:rPr lang="en-US" altLang="zh-TW" dirty="0"/>
                  <a:t>.</a:t>
                </a:r>
              </a:p>
              <a:p>
                <a:pPr marL="0" indent="0">
                  <a:buNone/>
                </a:pPr>
                <a:r>
                  <a:rPr lang="en-US" altLang="zh-TW" dirty="0"/>
                  <a:t>We have </a:t>
                </a:r>
                <a14:m>
                  <m:oMath xmlns:m="http://schemas.openxmlformats.org/officeDocument/2006/math">
                    <m:sSup>
                      <m:sSupPr>
                        <m:ctrlPr>
                          <a:rPr lang="en-US" altLang="zh-TW" i="1" smtClean="0">
                            <a:latin typeface="Cambria Math" panose="02040503050406030204" pitchFamily="18" charset="0"/>
                          </a:rPr>
                        </m:ctrlPr>
                      </m:sSupPr>
                      <m:e>
                        <m:r>
                          <a:rPr lang="en-US" altLang="zh-TW" b="0" i="1" smtClean="0">
                            <a:latin typeface="Cambria Math" panose="02040503050406030204" pitchFamily="18" charset="0"/>
                          </a:rPr>
                          <m:t>2</m:t>
                        </m:r>
                      </m:e>
                      <m:sup>
                        <m:r>
                          <a:rPr lang="en-US" altLang="zh-TW" b="0" i="1" smtClean="0">
                            <a:latin typeface="Cambria Math" panose="02040503050406030204" pitchFamily="18" charset="0"/>
                          </a:rPr>
                          <m:t>h</m:t>
                        </m:r>
                      </m:sup>
                    </m:sSup>
                    <m:r>
                      <a:rPr lang="en-US" altLang="zh-TW"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𝑚</m:t>
                    </m:r>
                  </m:oMath>
                </a14:m>
                <a:r>
                  <a:rPr lang="en-US" altLang="zh-TW" dirty="0"/>
                  <a:t>, which gives us </a:t>
                </a:r>
                <a14:m>
                  <m:oMath xmlns:m="http://schemas.openxmlformats.org/officeDocument/2006/math">
                    <m:r>
                      <a:rPr lang="en-US" altLang="zh-TW" b="0" i="1" smtClean="0">
                        <a:latin typeface="Cambria Math" panose="02040503050406030204" pitchFamily="18" charset="0"/>
                      </a:rPr>
                      <m:t>h</m:t>
                    </m:r>
                    <m:r>
                      <a:rPr lang="en-US" altLang="zh-TW" b="0" i="1" smtClean="0">
                        <a:latin typeface="Cambria Math" panose="02040503050406030204" pitchFamily="18" charset="0"/>
                        <a:ea typeface="Cambria Math" panose="02040503050406030204" pitchFamily="18" charset="0"/>
                      </a:rPr>
                      <m:t>≥</m:t>
                    </m:r>
                    <m:func>
                      <m:funcPr>
                        <m:ctrlPr>
                          <a:rPr lang="en-US" altLang="zh-TW" b="0" i="1" smtClean="0">
                            <a:latin typeface="Cambria Math" panose="02040503050406030204" pitchFamily="18" charset="0"/>
                            <a:ea typeface="Cambria Math" panose="02040503050406030204" pitchFamily="18" charset="0"/>
                          </a:rPr>
                        </m:ctrlPr>
                      </m:funcPr>
                      <m:fName>
                        <m:r>
                          <m:rPr>
                            <m:sty m:val="p"/>
                          </m:rPr>
                          <a:rPr lang="en-US" altLang="zh-TW" b="0" i="0" smtClean="0">
                            <a:latin typeface="Cambria Math" panose="02040503050406030204" pitchFamily="18" charset="0"/>
                            <a:ea typeface="Cambria Math" panose="02040503050406030204" pitchFamily="18" charset="0"/>
                          </a:rPr>
                          <m:t>lg</m:t>
                        </m:r>
                      </m:fName>
                      <m:e>
                        <m:r>
                          <a:rPr lang="en-US" altLang="zh-TW" b="0" i="1" smtClean="0">
                            <a:latin typeface="Cambria Math" panose="02040503050406030204" pitchFamily="18" charset="0"/>
                            <a:ea typeface="Cambria Math" panose="02040503050406030204" pitchFamily="18" charset="0"/>
                          </a:rPr>
                          <m:t>𝑚</m:t>
                        </m:r>
                      </m:e>
                    </m:func>
                  </m:oMath>
                </a14:m>
                <a:r>
                  <a:rPr lang="en-US" altLang="zh-TW" dirty="0"/>
                  <a:t>. For all the possible </a:t>
                </a:r>
                <a14:m>
                  <m:oMath xmlns:m="http://schemas.openxmlformats.org/officeDocument/2006/math">
                    <m:r>
                      <a:rPr lang="en-US" altLang="zh-TW" b="0" i="1" smtClean="0">
                        <a:latin typeface="Cambria Math" panose="02040503050406030204" pitchFamily="18" charset="0"/>
                      </a:rPr>
                      <m:t>𝑚</m:t>
                    </m:r>
                  </m:oMath>
                </a14:m>
                <a:r>
                  <a:rPr lang="en-US" altLang="zh-TW" dirty="0"/>
                  <a:t>’s given here, </a:t>
                </a:r>
                <a14:m>
                  <m:oMath xmlns:m="http://schemas.openxmlformats.org/officeDocument/2006/math">
                    <m:func>
                      <m:funcPr>
                        <m:ctrlPr>
                          <a:rPr lang="en-US" altLang="zh-TW" b="0" i="1" smtClean="0">
                            <a:latin typeface="Cambria Math" panose="02040503050406030204" pitchFamily="18" charset="0"/>
                          </a:rPr>
                        </m:ctrlPr>
                      </m:funcPr>
                      <m:fName>
                        <m:r>
                          <m:rPr>
                            <m:sty m:val="p"/>
                          </m:rPr>
                          <a:rPr lang="en-US" altLang="zh-TW" b="0" i="0" smtClean="0">
                            <a:latin typeface="Cambria Math" panose="02040503050406030204" pitchFamily="18" charset="0"/>
                          </a:rPr>
                          <m:t>lg</m:t>
                        </m:r>
                      </m:fName>
                      <m:e>
                        <m:r>
                          <a:rPr lang="en-US" altLang="zh-TW" b="0" i="1" smtClean="0">
                            <a:latin typeface="Cambria Math" panose="02040503050406030204" pitchFamily="18" charset="0"/>
                          </a:rPr>
                          <m:t>𝑚</m:t>
                        </m:r>
                      </m:e>
                    </m:func>
                    <m:r>
                      <a:rPr lang="en-US" altLang="zh-TW" b="0" i="1" smtClean="0">
                        <a:latin typeface="Cambria Math" panose="02040503050406030204" pitchFamily="18" charset="0"/>
                      </a:rPr>
                      <m:t>=</m:t>
                    </m:r>
                    <m:r>
                      <m:rPr>
                        <m:sty m:val="p"/>
                      </m:rPr>
                      <a:rPr lang="el-GR" altLang="zh-TW" b="0" i="1" smtClean="0">
                        <a:latin typeface="Cambria Math" panose="02040503050406030204" pitchFamily="18" charset="0"/>
                        <a:ea typeface="Cambria Math" panose="02040503050406030204" pitchFamily="18" charset="0"/>
                      </a:rPr>
                      <m:t>Ω</m:t>
                    </m:r>
                    <m:d>
                      <m:dPr>
                        <m:ctrlPr>
                          <a:rPr lang="el-GR" altLang="zh-TW" b="0"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𝑛</m:t>
                        </m:r>
                        <m:func>
                          <m:funcPr>
                            <m:ctrlPr>
                              <a:rPr lang="en-US" altLang="zh-TW" b="0" i="1" smtClean="0">
                                <a:latin typeface="Cambria Math" panose="02040503050406030204" pitchFamily="18" charset="0"/>
                                <a:ea typeface="Cambria Math" panose="02040503050406030204" pitchFamily="18" charset="0"/>
                              </a:rPr>
                            </m:ctrlPr>
                          </m:funcPr>
                          <m:fName>
                            <m:r>
                              <m:rPr>
                                <m:sty m:val="p"/>
                              </m:rPr>
                              <a:rPr lang="en-US" altLang="zh-TW" b="0" i="0" smtClean="0">
                                <a:latin typeface="Cambria Math" panose="02040503050406030204" pitchFamily="18" charset="0"/>
                                <a:ea typeface="Cambria Math" panose="02040503050406030204" pitchFamily="18" charset="0"/>
                              </a:rPr>
                              <m:t>lg</m:t>
                            </m:r>
                          </m:fName>
                          <m:e>
                            <m:r>
                              <a:rPr lang="en-US" altLang="zh-TW" b="0" i="1" smtClean="0">
                                <a:latin typeface="Cambria Math" panose="02040503050406030204" pitchFamily="18" charset="0"/>
                                <a:ea typeface="Cambria Math" panose="02040503050406030204" pitchFamily="18" charset="0"/>
                              </a:rPr>
                              <m:t>𝑛</m:t>
                            </m:r>
                          </m:e>
                        </m:func>
                      </m:e>
                    </m:d>
                  </m:oMath>
                </a14:m>
                <a:r>
                  <a:rPr lang="en-US" altLang="zh-TW" dirty="0"/>
                  <a:t>, hence </a:t>
                </a:r>
                <a14:m>
                  <m:oMath xmlns:m="http://schemas.openxmlformats.org/officeDocument/2006/math">
                    <m:r>
                      <a:rPr lang="en-US" altLang="zh-TW" b="0" i="1" smtClean="0">
                        <a:latin typeface="Cambria Math" panose="02040503050406030204" pitchFamily="18" charset="0"/>
                      </a:rPr>
                      <m:t>h</m:t>
                    </m:r>
                    <m:r>
                      <a:rPr lang="en-US" altLang="zh-TW" i="1">
                        <a:latin typeface="Cambria Math" panose="02040503050406030204" pitchFamily="18" charset="0"/>
                      </a:rPr>
                      <m:t>=</m:t>
                    </m:r>
                    <m:r>
                      <m:rPr>
                        <m:sty m:val="p"/>
                      </m:rPr>
                      <a:rPr lang="el-GR" altLang="zh-TW" i="1">
                        <a:latin typeface="Cambria Math" panose="02040503050406030204" pitchFamily="18" charset="0"/>
                        <a:ea typeface="Cambria Math" panose="02040503050406030204" pitchFamily="18" charset="0"/>
                      </a:rPr>
                      <m:t>Ω</m:t>
                    </m:r>
                    <m:d>
                      <m:dPr>
                        <m:ctrlPr>
                          <a:rPr lang="el-GR"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func>
                          <m:funcPr>
                            <m:ctrlPr>
                              <a:rPr lang="en-US" altLang="zh-TW" i="1">
                                <a:latin typeface="Cambria Math" panose="02040503050406030204" pitchFamily="18" charset="0"/>
                                <a:ea typeface="Cambria Math" panose="02040503050406030204" pitchFamily="18" charset="0"/>
                              </a:rPr>
                            </m:ctrlPr>
                          </m:funcPr>
                          <m:fName>
                            <m:r>
                              <m:rPr>
                                <m:sty m:val="p"/>
                              </m:rPr>
                              <a:rPr lang="en-US" altLang="zh-TW">
                                <a:latin typeface="Cambria Math" panose="02040503050406030204" pitchFamily="18" charset="0"/>
                                <a:ea typeface="Cambria Math" panose="02040503050406030204" pitchFamily="18" charset="0"/>
                              </a:rPr>
                              <m:t>lg</m:t>
                            </m:r>
                          </m:fName>
                          <m:e>
                            <m:r>
                              <a:rPr lang="en-US" altLang="zh-TW" i="1">
                                <a:latin typeface="Cambria Math" panose="02040503050406030204" pitchFamily="18" charset="0"/>
                                <a:ea typeface="Cambria Math" panose="02040503050406030204" pitchFamily="18" charset="0"/>
                              </a:rPr>
                              <m:t>𝑛</m:t>
                            </m:r>
                          </m:e>
                        </m:func>
                      </m:e>
                    </m:d>
                  </m:oMath>
                </a14:m>
                <a:r>
                  <a:rPr lang="en-US" altLang="zh-TW" dirty="0"/>
                  <a:t>.</a:t>
                </a:r>
                <a:endParaRPr lang="zh-TW" altLang="en-US" dirty="0"/>
              </a:p>
            </p:txBody>
          </p:sp>
        </mc:Choice>
        <mc:Fallback xmlns="">
          <p:sp>
            <p:nvSpPr>
              <p:cNvPr id="3" name="內容版面配置區 2">
                <a:extLst>
                  <a:ext uri="{FF2B5EF4-FFF2-40B4-BE49-F238E27FC236}">
                    <a16:creationId xmlns:a16="http://schemas.microsoft.com/office/drawing/2014/main" id="{62208435-4769-4C73-BA96-D305EACA3CFA}"/>
                  </a:ext>
                </a:extLst>
              </p:cNvPr>
              <p:cNvSpPr>
                <a:spLocks noGrp="1" noRot="1" noChangeAspect="1" noMove="1" noResize="1" noEditPoints="1" noAdjustHandles="1" noChangeArrowheads="1" noChangeShapeType="1" noTextEdit="1"/>
              </p:cNvSpPr>
              <p:nvPr>
                <p:ph idx="1"/>
              </p:nvPr>
            </p:nvSpPr>
            <p:spPr>
              <a:xfrm>
                <a:off x="609600" y="109057"/>
                <a:ext cx="10972800" cy="5912232"/>
              </a:xfrm>
              <a:blipFill>
                <a:blip r:embed="rId2"/>
                <a:stretch>
                  <a:fillRect l="-1389" t="-1340" r="-1889" b="-722"/>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A1BCDADC-0759-4BFD-AD6B-736ECFF491F6}"/>
              </a:ext>
            </a:extLst>
          </p:cNvPr>
          <p:cNvSpPr>
            <a:spLocks noGrp="1"/>
          </p:cNvSpPr>
          <p:nvPr>
            <p:ph type="sldNum" sz="quarter" idx="12"/>
          </p:nvPr>
        </p:nvSpPr>
        <p:spPr/>
        <p:txBody>
          <a:bodyPr/>
          <a:lstStyle/>
          <a:p>
            <a:fld id="{81353F6A-22EF-4218-ADEA-F95BBFAC150E}" type="slidenum">
              <a:rPr lang="zh-TW" altLang="en-US" smtClean="0"/>
              <a:t>24</a:t>
            </a:fld>
            <a:endParaRPr lang="zh-TW" altLang="en-US"/>
          </a:p>
        </p:txBody>
      </p:sp>
    </p:spTree>
    <p:extLst>
      <p:ext uri="{BB962C8B-B14F-4D97-AF65-F5344CB8AC3E}">
        <p14:creationId xmlns:p14="http://schemas.microsoft.com/office/powerpoint/2010/main" val="3146522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F6ED59D-949B-49CF-9896-C39A0EFF2729}"/>
                  </a:ext>
                </a:extLst>
              </p:cNvPr>
              <p:cNvSpPr>
                <a:spLocks noGrp="1"/>
              </p:cNvSpPr>
              <p:nvPr>
                <p:ph idx="1"/>
              </p:nvPr>
            </p:nvSpPr>
            <p:spPr>
              <a:xfrm>
                <a:off x="609600" y="176169"/>
                <a:ext cx="10972800" cy="5845120"/>
              </a:xfrm>
            </p:spPr>
            <p:txBody>
              <a:bodyPr/>
              <a:lstStyle/>
              <a:p>
                <a:pPr marL="0" indent="0">
                  <a:buNone/>
                </a:pPr>
                <a:r>
                  <a:rPr lang="en-US" altLang="zh-TW" dirty="0"/>
                  <a:t>In particular,</a:t>
                </a:r>
              </a:p>
              <a:p>
                <a:pPr marL="0" indent="0">
                  <a:buNone/>
                </a:pPr>
                <a14:m>
                  <m:oMathPara xmlns:m="http://schemas.openxmlformats.org/officeDocument/2006/math">
                    <m:oMathParaPr>
                      <m:jc m:val="centerGroup"/>
                    </m:oMathParaPr>
                    <m:oMath xmlns:m="http://schemas.openxmlformats.org/officeDocument/2006/math">
                      <m:func>
                        <m:funcPr>
                          <m:ctrlPr>
                            <a:rPr lang="en-US" altLang="zh-TW" b="0" i="1" smtClean="0">
                              <a:latin typeface="Cambria Math" panose="02040503050406030204" pitchFamily="18" charset="0"/>
                            </a:rPr>
                          </m:ctrlPr>
                        </m:funcPr>
                        <m:fName>
                          <m:r>
                            <m:rPr>
                              <m:sty m:val="p"/>
                            </m:rPr>
                            <a:rPr lang="en-US" altLang="zh-TW" b="0" i="0" smtClean="0">
                              <a:latin typeface="Cambria Math" panose="02040503050406030204" pitchFamily="18" charset="0"/>
                            </a:rPr>
                            <m:t>lg</m:t>
                          </m:r>
                        </m:fName>
                        <m:e>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𝑛</m:t>
                              </m:r>
                              <m:r>
                                <a:rPr lang="en-US" altLang="zh-TW" b="0" i="1" smtClean="0">
                                  <a:latin typeface="Cambria Math" panose="02040503050406030204" pitchFamily="18" charset="0"/>
                                </a:rPr>
                                <m:t>!</m:t>
                              </m:r>
                            </m:num>
                            <m:den>
                              <m:r>
                                <a:rPr lang="en-US" altLang="zh-TW" b="0" i="1" smtClean="0">
                                  <a:latin typeface="Cambria Math" panose="02040503050406030204" pitchFamily="18" charset="0"/>
                                </a:rPr>
                                <m:t>2</m:t>
                              </m:r>
                            </m:den>
                          </m:f>
                        </m:e>
                      </m:func>
                      <m:r>
                        <a:rPr lang="en-US" altLang="zh-TW" b="0" i="1" smtClean="0">
                          <a:latin typeface="Cambria Math" panose="02040503050406030204" pitchFamily="18" charset="0"/>
                        </a:rPr>
                        <m:t>=</m:t>
                      </m:r>
                      <m:func>
                        <m:funcPr>
                          <m:ctrlPr>
                            <a:rPr lang="en-US" altLang="zh-TW" b="0" i="1" smtClean="0">
                              <a:latin typeface="Cambria Math" panose="02040503050406030204" pitchFamily="18" charset="0"/>
                            </a:rPr>
                          </m:ctrlPr>
                        </m:funcPr>
                        <m:fName>
                          <m:r>
                            <m:rPr>
                              <m:sty m:val="p"/>
                            </m:rPr>
                            <a:rPr lang="en-US" altLang="zh-TW" b="0" i="0" smtClean="0">
                              <a:latin typeface="Cambria Math" panose="02040503050406030204" pitchFamily="18" charset="0"/>
                            </a:rPr>
                            <m:t>lg</m:t>
                          </m:r>
                        </m:fName>
                        <m:e>
                          <m:r>
                            <a:rPr lang="en-US" altLang="zh-TW" b="0" i="1" smtClean="0">
                              <a:latin typeface="Cambria Math" panose="02040503050406030204" pitchFamily="18" charset="0"/>
                            </a:rPr>
                            <m:t>𝑛</m:t>
                          </m:r>
                          <m:r>
                            <a:rPr lang="en-US" altLang="zh-TW" b="0" i="1" smtClean="0">
                              <a:latin typeface="Cambria Math" panose="02040503050406030204" pitchFamily="18" charset="0"/>
                            </a:rPr>
                            <m:t>!</m:t>
                          </m:r>
                        </m:e>
                      </m:func>
                      <m:r>
                        <a:rPr lang="en-US" altLang="zh-TW" b="0" i="1" smtClean="0">
                          <a:latin typeface="Cambria Math" panose="02040503050406030204" pitchFamily="18" charset="0"/>
                        </a:rPr>
                        <m:t>−1</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𝑛</m:t>
                      </m:r>
                      <m:func>
                        <m:funcPr>
                          <m:ctrlPr>
                            <a:rPr lang="en-US" altLang="zh-TW" b="0" i="1" smtClean="0">
                              <a:latin typeface="Cambria Math" panose="02040503050406030204" pitchFamily="18" charset="0"/>
                              <a:ea typeface="Cambria Math" panose="02040503050406030204" pitchFamily="18" charset="0"/>
                            </a:rPr>
                          </m:ctrlPr>
                        </m:funcPr>
                        <m:fName>
                          <m:r>
                            <m:rPr>
                              <m:sty m:val="p"/>
                            </m:rPr>
                            <a:rPr lang="en-US" altLang="zh-TW" b="0" i="0" smtClean="0">
                              <a:latin typeface="Cambria Math" panose="02040503050406030204" pitchFamily="18" charset="0"/>
                              <a:ea typeface="Cambria Math" panose="02040503050406030204" pitchFamily="18" charset="0"/>
                            </a:rPr>
                            <m:t>lg</m:t>
                          </m:r>
                        </m:fName>
                        <m:e>
                          <m:r>
                            <a:rPr lang="en-US" altLang="zh-TW" b="0" i="1" smtClean="0">
                              <a:latin typeface="Cambria Math" panose="02040503050406030204" pitchFamily="18" charset="0"/>
                              <a:ea typeface="Cambria Math" panose="02040503050406030204" pitchFamily="18" charset="0"/>
                            </a:rPr>
                            <m:t>𝑛</m:t>
                          </m:r>
                        </m:e>
                      </m:func>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𝑛</m:t>
                      </m:r>
                      <m:func>
                        <m:funcPr>
                          <m:ctrlPr>
                            <a:rPr lang="en-US" altLang="zh-TW" b="0" i="1" smtClean="0">
                              <a:latin typeface="Cambria Math" panose="02040503050406030204" pitchFamily="18" charset="0"/>
                              <a:ea typeface="Cambria Math" panose="02040503050406030204" pitchFamily="18" charset="0"/>
                            </a:rPr>
                          </m:ctrlPr>
                        </m:funcPr>
                        <m:fName>
                          <m:r>
                            <m:rPr>
                              <m:sty m:val="p"/>
                            </m:rPr>
                            <a:rPr lang="en-US" altLang="zh-TW" b="0" i="0" smtClean="0">
                              <a:latin typeface="Cambria Math" panose="02040503050406030204" pitchFamily="18" charset="0"/>
                              <a:ea typeface="Cambria Math" panose="02040503050406030204" pitchFamily="18" charset="0"/>
                            </a:rPr>
                            <m:t>lg</m:t>
                          </m:r>
                        </m:fName>
                        <m:e>
                          <m:r>
                            <a:rPr lang="en-US" altLang="zh-TW" b="0" i="1" smtClean="0">
                              <a:latin typeface="Cambria Math" panose="02040503050406030204" pitchFamily="18" charset="0"/>
                              <a:ea typeface="Cambria Math" panose="02040503050406030204" pitchFamily="18" charset="0"/>
                            </a:rPr>
                            <m:t>𝑒</m:t>
                          </m:r>
                        </m:e>
                      </m:func>
                      <m:r>
                        <a:rPr lang="en-US" altLang="zh-TW" b="0" i="1" smtClean="0">
                          <a:latin typeface="Cambria Math" panose="02040503050406030204" pitchFamily="18" charset="0"/>
                          <a:ea typeface="Cambria Math" panose="02040503050406030204" pitchFamily="18" charset="0"/>
                        </a:rPr>
                        <m:t>−1</m:t>
                      </m:r>
                    </m:oMath>
                  </m:oMathPara>
                </a14:m>
                <a:endParaRPr lang="en-US" altLang="zh-TW" dirty="0"/>
              </a:p>
              <a:p>
                <a:pPr marL="0" indent="0">
                  <a:buNone/>
                </a:pPr>
                <a:r>
                  <a:rPr lang="en-US" altLang="zh-TW" dirty="0"/>
                  <a:t>Moreover,</a:t>
                </a:r>
              </a:p>
              <a:p>
                <a:pPr marL="0" indent="0">
                  <a:buNone/>
                </a:pPr>
                <a14:m>
                  <m:oMathPara xmlns:m="http://schemas.openxmlformats.org/officeDocument/2006/math">
                    <m:oMathParaPr>
                      <m:jc m:val="centerGroup"/>
                    </m:oMathParaPr>
                    <m:oMath xmlns:m="http://schemas.openxmlformats.org/officeDocument/2006/math">
                      <m:func>
                        <m:funcPr>
                          <m:ctrlPr>
                            <a:rPr lang="en-US" altLang="zh-TW" b="0" i="1" smtClean="0">
                              <a:latin typeface="Cambria Math" panose="02040503050406030204" pitchFamily="18" charset="0"/>
                            </a:rPr>
                          </m:ctrlPr>
                        </m:funcPr>
                        <m:fName>
                          <m:r>
                            <m:rPr>
                              <m:sty m:val="p"/>
                            </m:rPr>
                            <a:rPr lang="en-US" altLang="zh-TW" b="0" i="0" smtClean="0">
                              <a:latin typeface="Cambria Math" panose="02040503050406030204" pitchFamily="18" charset="0"/>
                            </a:rPr>
                            <m:t>lg</m:t>
                          </m:r>
                        </m:fName>
                        <m:e>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𝑛</m:t>
                              </m:r>
                              <m:r>
                                <a:rPr lang="en-US" altLang="zh-TW" b="0" i="1" smtClean="0">
                                  <a:latin typeface="Cambria Math" panose="02040503050406030204" pitchFamily="18" charset="0"/>
                                </a:rPr>
                                <m:t>!</m:t>
                              </m:r>
                            </m:num>
                            <m:den>
                              <m:r>
                                <a:rPr lang="en-US" altLang="zh-TW" b="0" i="1" smtClean="0">
                                  <a:latin typeface="Cambria Math" panose="02040503050406030204" pitchFamily="18" charset="0"/>
                                </a:rPr>
                                <m:t>𝑛</m:t>
                              </m:r>
                            </m:den>
                          </m:f>
                        </m:e>
                      </m:func>
                      <m:r>
                        <a:rPr lang="en-US" altLang="zh-TW" b="0" i="1" smtClean="0">
                          <a:latin typeface="Cambria Math" panose="02040503050406030204" pitchFamily="18" charset="0"/>
                        </a:rPr>
                        <m:t>=</m:t>
                      </m:r>
                      <m:func>
                        <m:funcPr>
                          <m:ctrlPr>
                            <a:rPr lang="en-US" altLang="zh-TW" b="0" i="1" smtClean="0">
                              <a:latin typeface="Cambria Math" panose="02040503050406030204" pitchFamily="18" charset="0"/>
                            </a:rPr>
                          </m:ctrlPr>
                        </m:funcPr>
                        <m:fName>
                          <m:r>
                            <m:rPr>
                              <m:sty m:val="p"/>
                            </m:rPr>
                            <a:rPr lang="en-US" altLang="zh-TW" b="0" i="0" smtClean="0">
                              <a:latin typeface="Cambria Math" panose="02040503050406030204" pitchFamily="18" charset="0"/>
                            </a:rPr>
                            <m:t>lg</m:t>
                          </m:r>
                        </m:fName>
                        <m:e>
                          <m:r>
                            <a:rPr lang="en-US" altLang="zh-TW" b="0" i="1" smtClean="0">
                              <a:latin typeface="Cambria Math" panose="02040503050406030204" pitchFamily="18" charset="0"/>
                            </a:rPr>
                            <m:t>𝑛</m:t>
                          </m:r>
                          <m:r>
                            <a:rPr lang="en-US" altLang="zh-TW" b="0" i="1" smtClean="0">
                              <a:latin typeface="Cambria Math" panose="02040503050406030204" pitchFamily="18" charset="0"/>
                            </a:rPr>
                            <m:t>!</m:t>
                          </m:r>
                        </m:e>
                      </m:func>
                      <m:r>
                        <a:rPr lang="en-US" altLang="zh-TW" b="0" i="1" smtClean="0">
                          <a:latin typeface="Cambria Math" panose="02040503050406030204" pitchFamily="18" charset="0"/>
                        </a:rPr>
                        <m:t>−</m:t>
                      </m:r>
                      <m:func>
                        <m:funcPr>
                          <m:ctrlPr>
                            <a:rPr lang="en-US" altLang="zh-TW" b="0" i="1" smtClean="0">
                              <a:latin typeface="Cambria Math" panose="02040503050406030204" pitchFamily="18" charset="0"/>
                            </a:rPr>
                          </m:ctrlPr>
                        </m:funcPr>
                        <m:fName>
                          <m:r>
                            <m:rPr>
                              <m:sty m:val="p"/>
                            </m:rPr>
                            <a:rPr lang="en-US" altLang="zh-TW" b="0" i="0" smtClean="0">
                              <a:latin typeface="Cambria Math" panose="02040503050406030204" pitchFamily="18" charset="0"/>
                            </a:rPr>
                            <m:t>lg</m:t>
                          </m:r>
                        </m:fName>
                        <m:e>
                          <m:r>
                            <a:rPr lang="en-US" altLang="zh-TW" b="0" i="1" smtClean="0">
                              <a:latin typeface="Cambria Math" panose="02040503050406030204" pitchFamily="18" charset="0"/>
                            </a:rPr>
                            <m:t>𝑛</m:t>
                          </m:r>
                        </m:e>
                      </m:func>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𝑛</m:t>
                      </m:r>
                      <m:func>
                        <m:funcPr>
                          <m:ctrlPr>
                            <a:rPr lang="en-US" altLang="zh-TW" b="0" i="1" smtClean="0">
                              <a:latin typeface="Cambria Math" panose="02040503050406030204" pitchFamily="18" charset="0"/>
                              <a:ea typeface="Cambria Math" panose="02040503050406030204" pitchFamily="18" charset="0"/>
                            </a:rPr>
                          </m:ctrlPr>
                        </m:funcPr>
                        <m:fName>
                          <m:r>
                            <m:rPr>
                              <m:sty m:val="p"/>
                            </m:rPr>
                            <a:rPr lang="en-US" altLang="zh-TW" b="0" i="0" smtClean="0">
                              <a:latin typeface="Cambria Math" panose="02040503050406030204" pitchFamily="18" charset="0"/>
                              <a:ea typeface="Cambria Math" panose="02040503050406030204" pitchFamily="18" charset="0"/>
                            </a:rPr>
                            <m:t>lg</m:t>
                          </m:r>
                        </m:fName>
                        <m:e>
                          <m:r>
                            <a:rPr lang="en-US" altLang="zh-TW" b="0" i="1" smtClean="0">
                              <a:latin typeface="Cambria Math" panose="02040503050406030204" pitchFamily="18" charset="0"/>
                              <a:ea typeface="Cambria Math" panose="02040503050406030204" pitchFamily="18" charset="0"/>
                            </a:rPr>
                            <m:t>𝑛</m:t>
                          </m:r>
                        </m:e>
                      </m:func>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𝑛</m:t>
                      </m:r>
                      <m:func>
                        <m:funcPr>
                          <m:ctrlPr>
                            <a:rPr lang="en-US" altLang="zh-TW" b="0" i="1" smtClean="0">
                              <a:latin typeface="Cambria Math" panose="02040503050406030204" pitchFamily="18" charset="0"/>
                              <a:ea typeface="Cambria Math" panose="02040503050406030204" pitchFamily="18" charset="0"/>
                            </a:rPr>
                          </m:ctrlPr>
                        </m:funcPr>
                        <m:fName>
                          <m:r>
                            <m:rPr>
                              <m:sty m:val="p"/>
                            </m:rPr>
                            <a:rPr lang="en-US" altLang="zh-TW" b="0" i="0" smtClean="0">
                              <a:latin typeface="Cambria Math" panose="02040503050406030204" pitchFamily="18" charset="0"/>
                              <a:ea typeface="Cambria Math" panose="02040503050406030204" pitchFamily="18" charset="0"/>
                            </a:rPr>
                            <m:t>lg</m:t>
                          </m:r>
                        </m:fName>
                        <m:e>
                          <m:r>
                            <a:rPr lang="en-US" altLang="zh-TW" b="0" i="1" smtClean="0">
                              <a:latin typeface="Cambria Math" panose="02040503050406030204" pitchFamily="18" charset="0"/>
                              <a:ea typeface="Cambria Math" panose="02040503050406030204" pitchFamily="18" charset="0"/>
                            </a:rPr>
                            <m:t>𝑒</m:t>
                          </m:r>
                        </m:e>
                      </m:func>
                      <m:r>
                        <a:rPr lang="en-US" altLang="zh-TW" b="0" i="1" smtClean="0">
                          <a:latin typeface="Cambria Math" panose="02040503050406030204" pitchFamily="18" charset="0"/>
                          <a:ea typeface="Cambria Math" panose="02040503050406030204" pitchFamily="18" charset="0"/>
                        </a:rPr>
                        <m:t>−</m:t>
                      </m:r>
                      <m:func>
                        <m:funcPr>
                          <m:ctrlPr>
                            <a:rPr lang="en-US" altLang="zh-TW" i="1">
                              <a:latin typeface="Cambria Math" panose="02040503050406030204" pitchFamily="18" charset="0"/>
                            </a:rPr>
                          </m:ctrlPr>
                        </m:funcPr>
                        <m:fName>
                          <m:r>
                            <m:rPr>
                              <m:sty m:val="p"/>
                            </m:rPr>
                            <a:rPr lang="en-US" altLang="zh-TW">
                              <a:latin typeface="Cambria Math" panose="02040503050406030204" pitchFamily="18" charset="0"/>
                            </a:rPr>
                            <m:t>lg</m:t>
                          </m:r>
                        </m:fName>
                        <m:e>
                          <m:r>
                            <a:rPr lang="en-US" altLang="zh-TW" i="1">
                              <a:latin typeface="Cambria Math" panose="02040503050406030204" pitchFamily="18" charset="0"/>
                            </a:rPr>
                            <m:t>𝑛</m:t>
                          </m:r>
                        </m:e>
                      </m:func>
                    </m:oMath>
                  </m:oMathPara>
                </a14:m>
                <a:endParaRPr lang="en-US" altLang="zh-TW" dirty="0"/>
              </a:p>
              <a:p>
                <a:pPr marL="0" indent="0">
                  <a:buNone/>
                </a:pPr>
                <a14:m>
                  <m:oMathPara xmlns:m="http://schemas.openxmlformats.org/officeDocument/2006/math">
                    <m:oMathParaPr>
                      <m:jc m:val="centerGroup"/>
                    </m:oMathParaPr>
                    <m:oMath xmlns:m="http://schemas.openxmlformats.org/officeDocument/2006/math">
                      <m:func>
                        <m:funcPr>
                          <m:ctrlPr>
                            <a:rPr lang="en-US" altLang="zh-TW" b="0" i="1" smtClean="0">
                              <a:latin typeface="Cambria Math" panose="02040503050406030204" pitchFamily="18" charset="0"/>
                            </a:rPr>
                          </m:ctrlPr>
                        </m:funcPr>
                        <m:fName>
                          <m:r>
                            <m:rPr>
                              <m:sty m:val="p"/>
                            </m:rPr>
                            <a:rPr lang="en-US" altLang="zh-TW" b="0" i="0" smtClean="0">
                              <a:latin typeface="Cambria Math" panose="02040503050406030204" pitchFamily="18" charset="0"/>
                            </a:rPr>
                            <m:t>lg</m:t>
                          </m:r>
                        </m:fName>
                        <m:e>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𝑛</m:t>
                              </m:r>
                              <m:r>
                                <a:rPr lang="en-US" altLang="zh-TW" b="0" i="1" smtClean="0">
                                  <a:latin typeface="Cambria Math" panose="02040503050406030204" pitchFamily="18" charset="0"/>
                                </a:rPr>
                                <m:t>!</m:t>
                              </m:r>
                            </m:num>
                            <m:den>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2</m:t>
                                  </m:r>
                                </m:e>
                                <m:sup>
                                  <m:r>
                                    <a:rPr lang="en-US" altLang="zh-TW" b="0" i="1" smtClean="0">
                                      <a:latin typeface="Cambria Math" panose="02040503050406030204" pitchFamily="18" charset="0"/>
                                    </a:rPr>
                                    <m:t>𝑛</m:t>
                                  </m:r>
                                </m:sup>
                              </m:sSup>
                            </m:den>
                          </m:f>
                        </m:e>
                      </m:func>
                      <m:r>
                        <a:rPr lang="en-US" altLang="zh-TW" b="0" i="1" smtClean="0">
                          <a:latin typeface="Cambria Math" panose="02040503050406030204" pitchFamily="18" charset="0"/>
                        </a:rPr>
                        <m:t>=</m:t>
                      </m:r>
                      <m:func>
                        <m:funcPr>
                          <m:ctrlPr>
                            <a:rPr lang="en-US" altLang="zh-TW" b="0" i="1" smtClean="0">
                              <a:latin typeface="Cambria Math" panose="02040503050406030204" pitchFamily="18" charset="0"/>
                            </a:rPr>
                          </m:ctrlPr>
                        </m:funcPr>
                        <m:fName>
                          <m:r>
                            <m:rPr>
                              <m:sty m:val="p"/>
                            </m:rPr>
                            <a:rPr lang="en-US" altLang="zh-TW" b="0" i="0" smtClean="0">
                              <a:latin typeface="Cambria Math" panose="02040503050406030204" pitchFamily="18" charset="0"/>
                            </a:rPr>
                            <m:t>lg</m:t>
                          </m:r>
                        </m:fName>
                        <m:e>
                          <m:r>
                            <a:rPr lang="en-US" altLang="zh-TW" b="0" i="1" smtClean="0">
                              <a:latin typeface="Cambria Math" panose="02040503050406030204" pitchFamily="18" charset="0"/>
                            </a:rPr>
                            <m:t>𝑛</m:t>
                          </m:r>
                          <m:r>
                            <a:rPr lang="en-US" altLang="zh-TW" b="0" i="1" smtClean="0">
                              <a:latin typeface="Cambria Math" panose="02040503050406030204" pitchFamily="18" charset="0"/>
                            </a:rPr>
                            <m:t>!</m:t>
                          </m:r>
                        </m:e>
                      </m:func>
                      <m:r>
                        <a:rPr lang="en-US" altLang="zh-TW" b="0" i="1" smtClean="0">
                          <a:latin typeface="Cambria Math" panose="02040503050406030204" pitchFamily="18" charset="0"/>
                        </a:rPr>
                        <m:t>−</m:t>
                      </m:r>
                      <m:r>
                        <a:rPr lang="en-US" altLang="zh-TW" b="0" i="1" smtClean="0">
                          <a:latin typeface="Cambria Math" panose="02040503050406030204" pitchFamily="18" charset="0"/>
                        </a:rPr>
                        <m:t>𝑛</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𝑛</m:t>
                      </m:r>
                      <m:func>
                        <m:funcPr>
                          <m:ctrlPr>
                            <a:rPr lang="en-US" altLang="zh-TW" b="0" i="1" smtClean="0">
                              <a:latin typeface="Cambria Math" panose="02040503050406030204" pitchFamily="18" charset="0"/>
                              <a:ea typeface="Cambria Math" panose="02040503050406030204" pitchFamily="18" charset="0"/>
                            </a:rPr>
                          </m:ctrlPr>
                        </m:funcPr>
                        <m:fName>
                          <m:r>
                            <m:rPr>
                              <m:sty m:val="p"/>
                            </m:rPr>
                            <a:rPr lang="en-US" altLang="zh-TW" b="0" i="0" smtClean="0">
                              <a:latin typeface="Cambria Math" panose="02040503050406030204" pitchFamily="18" charset="0"/>
                              <a:ea typeface="Cambria Math" panose="02040503050406030204" pitchFamily="18" charset="0"/>
                            </a:rPr>
                            <m:t>lg</m:t>
                          </m:r>
                        </m:fName>
                        <m:e>
                          <m:r>
                            <a:rPr lang="en-US" altLang="zh-TW" b="0" i="1" smtClean="0">
                              <a:latin typeface="Cambria Math" panose="02040503050406030204" pitchFamily="18" charset="0"/>
                              <a:ea typeface="Cambria Math" panose="02040503050406030204" pitchFamily="18" charset="0"/>
                            </a:rPr>
                            <m:t>𝑛</m:t>
                          </m:r>
                        </m:e>
                      </m:func>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𝑛</m:t>
                      </m:r>
                      <m:func>
                        <m:funcPr>
                          <m:ctrlPr>
                            <a:rPr lang="en-US" altLang="zh-TW" b="0" i="1" smtClean="0">
                              <a:latin typeface="Cambria Math" panose="02040503050406030204" pitchFamily="18" charset="0"/>
                              <a:ea typeface="Cambria Math" panose="02040503050406030204" pitchFamily="18" charset="0"/>
                            </a:rPr>
                          </m:ctrlPr>
                        </m:funcPr>
                        <m:fName>
                          <m:r>
                            <m:rPr>
                              <m:sty m:val="p"/>
                            </m:rPr>
                            <a:rPr lang="en-US" altLang="zh-TW" b="0" i="0" smtClean="0">
                              <a:latin typeface="Cambria Math" panose="02040503050406030204" pitchFamily="18" charset="0"/>
                              <a:ea typeface="Cambria Math" panose="02040503050406030204" pitchFamily="18" charset="0"/>
                            </a:rPr>
                            <m:t>lg</m:t>
                          </m:r>
                        </m:fName>
                        <m:e>
                          <m:r>
                            <a:rPr lang="en-US" altLang="zh-TW" b="0" i="1" smtClean="0">
                              <a:latin typeface="Cambria Math" panose="02040503050406030204" pitchFamily="18" charset="0"/>
                              <a:ea typeface="Cambria Math" panose="02040503050406030204" pitchFamily="18" charset="0"/>
                            </a:rPr>
                            <m:t>𝑒</m:t>
                          </m:r>
                        </m:e>
                      </m:func>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𝑛</m:t>
                      </m:r>
                    </m:oMath>
                  </m:oMathPara>
                </a14:m>
                <a:endParaRPr lang="en-US" altLang="zh-TW" dirty="0"/>
              </a:p>
              <a:p>
                <a:pPr marL="0" indent="0">
                  <a:buNone/>
                </a:pPr>
                <a:endParaRPr lang="en-US" altLang="zh-TW" dirty="0"/>
              </a:p>
              <a:p>
                <a:pPr marL="0" indent="0">
                  <a:buNone/>
                </a:pPr>
                <a:endParaRPr lang="zh-TW" altLang="en-US" dirty="0"/>
              </a:p>
            </p:txBody>
          </p:sp>
        </mc:Choice>
        <mc:Fallback xmlns="">
          <p:sp>
            <p:nvSpPr>
              <p:cNvPr id="3" name="內容版面配置區 2">
                <a:extLst>
                  <a:ext uri="{FF2B5EF4-FFF2-40B4-BE49-F238E27FC236}">
                    <a16:creationId xmlns:a16="http://schemas.microsoft.com/office/drawing/2014/main" id="{6F6ED59D-949B-49CF-9896-C39A0EFF2729}"/>
                  </a:ext>
                </a:extLst>
              </p:cNvPr>
              <p:cNvSpPr>
                <a:spLocks noGrp="1" noRot="1" noChangeAspect="1" noMove="1" noResize="1" noEditPoints="1" noAdjustHandles="1" noChangeArrowheads="1" noChangeShapeType="1" noTextEdit="1"/>
              </p:cNvSpPr>
              <p:nvPr>
                <p:ph idx="1"/>
              </p:nvPr>
            </p:nvSpPr>
            <p:spPr>
              <a:xfrm>
                <a:off x="609600" y="176169"/>
                <a:ext cx="10972800" cy="5845120"/>
              </a:xfrm>
              <a:blipFill>
                <a:blip r:embed="rId2"/>
                <a:stretch>
                  <a:fillRect l="-1389" t="-1356"/>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F480EDD7-CD8A-4D56-8B86-10AC4CEAD19F}"/>
              </a:ext>
            </a:extLst>
          </p:cNvPr>
          <p:cNvSpPr>
            <a:spLocks noGrp="1"/>
          </p:cNvSpPr>
          <p:nvPr>
            <p:ph type="sldNum" sz="quarter" idx="12"/>
          </p:nvPr>
        </p:nvSpPr>
        <p:spPr/>
        <p:txBody>
          <a:bodyPr/>
          <a:lstStyle/>
          <a:p>
            <a:fld id="{81353F6A-22EF-4218-ADEA-F95BBFAC150E}" type="slidenum">
              <a:rPr lang="zh-TW" altLang="en-US" smtClean="0"/>
              <a:t>25</a:t>
            </a:fld>
            <a:endParaRPr lang="zh-TW" altLang="en-US"/>
          </a:p>
        </p:txBody>
      </p:sp>
    </p:spTree>
    <p:extLst>
      <p:ext uri="{BB962C8B-B14F-4D97-AF65-F5344CB8AC3E}">
        <p14:creationId xmlns:p14="http://schemas.microsoft.com/office/powerpoint/2010/main" val="580690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21F08D-5EE9-480D-8096-90817731F062}"/>
              </a:ext>
            </a:extLst>
          </p:cNvPr>
          <p:cNvSpPr>
            <a:spLocks noGrp="1"/>
          </p:cNvSpPr>
          <p:nvPr>
            <p:ph type="title"/>
          </p:nvPr>
        </p:nvSpPr>
        <p:spPr/>
        <p:txBody>
          <a:bodyPr/>
          <a:lstStyle/>
          <a:p>
            <a:r>
              <a:rPr lang="en-US" altLang="zh-TW" dirty="0"/>
              <a:t>Sorting in linear time</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D7C2C5C0-E79D-44C1-898E-0079FAA27CC5}"/>
                  </a:ext>
                </a:extLst>
              </p:cNvPr>
              <p:cNvSpPr>
                <a:spLocks noGrp="1"/>
              </p:cNvSpPr>
              <p:nvPr>
                <p:ph idx="1"/>
              </p:nvPr>
            </p:nvSpPr>
            <p:spPr/>
            <p:txBody>
              <a:bodyPr>
                <a:normAutofit fontScale="92500" lnSpcReduction="20000"/>
              </a:bodyPr>
              <a:lstStyle/>
              <a:p>
                <a:pPr marL="0" indent="0">
                  <a:buNone/>
                </a:pPr>
                <a:r>
                  <a:rPr lang="en-US" altLang="zh-TW" dirty="0"/>
                  <a:t>Non-comparison sorts.</a:t>
                </a:r>
              </a:p>
              <a:p>
                <a:pPr marL="0" indent="0">
                  <a:buNone/>
                </a:pPr>
                <a:r>
                  <a:rPr lang="en-US" altLang="zh-TW" b="1" dirty="0"/>
                  <a:t>Counting sort</a:t>
                </a:r>
              </a:p>
              <a:p>
                <a:pPr marL="0" indent="0">
                  <a:buNone/>
                </a:pPr>
                <a:r>
                  <a:rPr lang="en-US" altLang="zh-TW" dirty="0"/>
                  <a:t>Depends on a </a:t>
                </a:r>
                <a:r>
                  <a:rPr lang="en-US" altLang="zh-TW" dirty="0">
                    <a:solidFill>
                      <a:srgbClr val="FF0000"/>
                    </a:solidFill>
                  </a:rPr>
                  <a:t>key</a:t>
                </a:r>
                <a:r>
                  <a:rPr lang="en-US" altLang="zh-TW" dirty="0"/>
                  <a:t> </a:t>
                </a:r>
                <a:r>
                  <a:rPr lang="en-US" altLang="zh-TW" dirty="0">
                    <a:solidFill>
                      <a:srgbClr val="FF0000"/>
                    </a:solidFill>
                  </a:rPr>
                  <a:t>assumption</a:t>
                </a:r>
                <a:r>
                  <a:rPr lang="en-US" altLang="zh-TW" dirty="0"/>
                  <a:t>: numbers to be sorted are integers in </a:t>
                </a:r>
                <a14:m>
                  <m:oMath xmlns:m="http://schemas.openxmlformats.org/officeDocument/2006/math">
                    <m:d>
                      <m:dPr>
                        <m:begChr m:val="{"/>
                        <m:endChr m:val="}"/>
                        <m:ctrlPr>
                          <a:rPr lang="en-US" altLang="zh-TW" i="1" smtClean="0">
                            <a:latin typeface="Cambria Math" panose="02040503050406030204" pitchFamily="18" charset="0"/>
                          </a:rPr>
                        </m:ctrlPr>
                      </m:dPr>
                      <m:e>
                        <m:r>
                          <a:rPr lang="en-US" altLang="zh-TW" b="0" i="1" smtClean="0">
                            <a:latin typeface="Cambria Math" panose="02040503050406030204" pitchFamily="18" charset="0"/>
                          </a:rPr>
                          <m:t>0, 1, …, </m:t>
                        </m:r>
                        <m:r>
                          <a:rPr lang="en-US" altLang="zh-TW" b="0" i="1" smtClean="0">
                            <a:latin typeface="Cambria Math" panose="02040503050406030204" pitchFamily="18" charset="0"/>
                          </a:rPr>
                          <m:t>𝑘</m:t>
                        </m:r>
                      </m:e>
                    </m:d>
                  </m:oMath>
                </a14:m>
                <a:r>
                  <a:rPr lang="en-US" altLang="zh-TW" dirty="0"/>
                  <a:t>.</a:t>
                </a:r>
              </a:p>
              <a:p>
                <a:r>
                  <a:rPr lang="en-US" altLang="zh-TW" b="1" dirty="0"/>
                  <a:t>Input</a:t>
                </a:r>
                <a:r>
                  <a:rPr lang="en-US" altLang="zh-TW" dirty="0"/>
                  <a:t>: </a:t>
                </a:r>
                <a14:m>
                  <m:oMath xmlns:m="http://schemas.openxmlformats.org/officeDocument/2006/math">
                    <m:r>
                      <a:rPr lang="en-US" altLang="zh-TW" b="0" i="1" smtClean="0">
                        <a:latin typeface="Cambria Math" panose="02040503050406030204" pitchFamily="18" charset="0"/>
                      </a:rPr>
                      <m:t>𝐴</m:t>
                    </m:r>
                    <m:d>
                      <m:dPr>
                        <m:begChr m:val="["/>
                        <m:endChr m:val="]"/>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1…</m:t>
                        </m:r>
                        <m:r>
                          <a:rPr lang="en-US" altLang="zh-TW" b="0" i="1" smtClean="0">
                            <a:latin typeface="Cambria Math" panose="02040503050406030204" pitchFamily="18" charset="0"/>
                          </a:rPr>
                          <m:t>𝑛</m:t>
                        </m:r>
                      </m:e>
                    </m:d>
                  </m:oMath>
                </a14:m>
                <a:r>
                  <a:rPr lang="en-US" altLang="zh-TW" dirty="0"/>
                  <a:t>, where </a:t>
                </a:r>
                <a14:m>
                  <m:oMath xmlns:m="http://schemas.openxmlformats.org/officeDocument/2006/math">
                    <m:r>
                      <a:rPr lang="en-US" altLang="zh-TW" b="0" i="1" smtClean="0">
                        <a:latin typeface="Cambria Math" panose="02040503050406030204" pitchFamily="18" charset="0"/>
                      </a:rPr>
                      <m:t>𝐴</m:t>
                    </m:r>
                    <m:d>
                      <m:dPr>
                        <m:begChr m:val="["/>
                        <m:endChr m:val="]"/>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𝑗</m:t>
                        </m:r>
                      </m:e>
                    </m:d>
                    <m:r>
                      <a:rPr lang="en-US" altLang="zh-TW" b="0" i="1" smtClean="0">
                        <a:latin typeface="Cambria Math" panose="02040503050406030204" pitchFamily="18" charset="0"/>
                        <a:ea typeface="Cambria Math" panose="02040503050406030204" pitchFamily="18" charset="0"/>
                      </a:rPr>
                      <m:t>∈</m:t>
                    </m:r>
                    <m:d>
                      <m:dPr>
                        <m:begChr m:val="{"/>
                        <m:endChr m:val="}"/>
                        <m:ctrlPr>
                          <a:rPr lang="en-US" altLang="zh-TW" b="0"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0, 1, …, </m:t>
                        </m:r>
                        <m:r>
                          <a:rPr lang="en-US" altLang="zh-TW" b="0" i="1" smtClean="0">
                            <a:latin typeface="Cambria Math" panose="02040503050406030204" pitchFamily="18" charset="0"/>
                            <a:ea typeface="Cambria Math" panose="02040503050406030204" pitchFamily="18" charset="0"/>
                          </a:rPr>
                          <m:t>𝑘</m:t>
                        </m:r>
                      </m:e>
                    </m:d>
                  </m:oMath>
                </a14:m>
                <a:r>
                  <a:rPr lang="en-US" altLang="zh-TW" dirty="0"/>
                  <a:t> for </a:t>
                </a:r>
                <a14:m>
                  <m:oMath xmlns:m="http://schemas.openxmlformats.org/officeDocument/2006/math">
                    <m:r>
                      <a:rPr lang="en-US" altLang="zh-TW" b="0" i="1" smtClean="0">
                        <a:latin typeface="Cambria Math" panose="02040503050406030204" pitchFamily="18" charset="0"/>
                      </a:rPr>
                      <m:t>𝑗</m:t>
                    </m:r>
                    <m:r>
                      <a:rPr lang="en-US" altLang="zh-TW" b="0" i="1" smtClean="0">
                        <a:latin typeface="Cambria Math" panose="02040503050406030204" pitchFamily="18" charset="0"/>
                      </a:rPr>
                      <m:t>=1, 2, …, </m:t>
                    </m:r>
                    <m:r>
                      <a:rPr lang="en-US" altLang="zh-TW" b="0" i="1" smtClean="0">
                        <a:latin typeface="Cambria Math" panose="02040503050406030204" pitchFamily="18" charset="0"/>
                      </a:rPr>
                      <m:t>𝑛</m:t>
                    </m:r>
                  </m:oMath>
                </a14:m>
                <a:r>
                  <a:rPr lang="en-US" altLang="zh-TW" dirty="0"/>
                  <a:t>. Array </a:t>
                </a:r>
                <a14:m>
                  <m:oMath xmlns:m="http://schemas.openxmlformats.org/officeDocument/2006/math">
                    <m:r>
                      <a:rPr lang="en-US" altLang="zh-TW" i="1" dirty="0" smtClean="0">
                        <a:latin typeface="Cambria Math" panose="02040503050406030204" pitchFamily="18" charset="0"/>
                      </a:rPr>
                      <m:t>𝐴</m:t>
                    </m:r>
                  </m:oMath>
                </a14:m>
                <a:r>
                  <a:rPr lang="en-US" altLang="zh-TW" dirty="0"/>
                  <a:t> and values </a:t>
                </a:r>
                <a14:m>
                  <m:oMath xmlns:m="http://schemas.openxmlformats.org/officeDocument/2006/math">
                    <m:r>
                      <a:rPr lang="en-US" altLang="zh-TW" i="1" dirty="0" smtClean="0">
                        <a:latin typeface="Cambria Math" panose="02040503050406030204" pitchFamily="18" charset="0"/>
                      </a:rPr>
                      <m:t>𝑛</m:t>
                    </m:r>
                  </m:oMath>
                </a14:m>
                <a:r>
                  <a:rPr lang="en-US" altLang="zh-TW" dirty="0"/>
                  <a:t> and </a:t>
                </a:r>
                <a14:m>
                  <m:oMath xmlns:m="http://schemas.openxmlformats.org/officeDocument/2006/math">
                    <m:r>
                      <a:rPr lang="en-US" altLang="zh-TW" i="1" dirty="0" smtClean="0">
                        <a:latin typeface="Cambria Math" panose="02040503050406030204" pitchFamily="18" charset="0"/>
                      </a:rPr>
                      <m:t>𝑘</m:t>
                    </m:r>
                  </m:oMath>
                </a14:m>
                <a:r>
                  <a:rPr lang="en-US" altLang="zh-TW" dirty="0"/>
                  <a:t> are given as parameters.</a:t>
                </a:r>
              </a:p>
              <a:p>
                <a:endParaRPr lang="en-US" altLang="zh-TW" dirty="0"/>
              </a:p>
              <a:p>
                <a:r>
                  <a:rPr lang="en-US" altLang="zh-TW" b="1" dirty="0"/>
                  <a:t>Output</a:t>
                </a:r>
                <a:r>
                  <a:rPr lang="en-US" altLang="zh-TW" dirty="0"/>
                  <a:t>: </a:t>
                </a:r>
                <a14:m>
                  <m:oMath xmlns:m="http://schemas.openxmlformats.org/officeDocument/2006/math">
                    <m:r>
                      <a:rPr lang="en-US" altLang="zh-TW" b="0" i="1" smtClean="0">
                        <a:latin typeface="Cambria Math" panose="02040503050406030204" pitchFamily="18" charset="0"/>
                      </a:rPr>
                      <m:t>𝐵</m:t>
                    </m:r>
                    <m:d>
                      <m:dPr>
                        <m:begChr m:val="["/>
                        <m:endChr m:val="]"/>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1…</m:t>
                        </m:r>
                        <m:r>
                          <a:rPr lang="en-US" altLang="zh-TW" b="0" i="1" smtClean="0">
                            <a:latin typeface="Cambria Math" panose="02040503050406030204" pitchFamily="18" charset="0"/>
                          </a:rPr>
                          <m:t>𝑛</m:t>
                        </m:r>
                      </m:e>
                    </m:d>
                  </m:oMath>
                </a14:m>
                <a:r>
                  <a:rPr lang="en-US" altLang="zh-TW" dirty="0"/>
                  <a:t>, sorted. </a:t>
                </a:r>
                <a14:m>
                  <m:oMath xmlns:m="http://schemas.openxmlformats.org/officeDocument/2006/math">
                    <m:r>
                      <a:rPr lang="en-US" altLang="zh-TW" i="1" dirty="0" smtClean="0">
                        <a:latin typeface="Cambria Math" panose="02040503050406030204" pitchFamily="18" charset="0"/>
                      </a:rPr>
                      <m:t>𝐵</m:t>
                    </m:r>
                  </m:oMath>
                </a14:m>
                <a:r>
                  <a:rPr lang="en-US" altLang="zh-TW" dirty="0"/>
                  <a:t> is assumed to be already allocated and is given as a parameter.</a:t>
                </a:r>
              </a:p>
              <a:p>
                <a:r>
                  <a:rPr lang="en-US" altLang="zh-TW" b="1" dirty="0"/>
                  <a:t>Auxiliary storage</a:t>
                </a:r>
                <a:r>
                  <a:rPr lang="en-US" altLang="zh-TW" dirty="0"/>
                  <a:t>: </a:t>
                </a:r>
                <a14:m>
                  <m:oMath xmlns:m="http://schemas.openxmlformats.org/officeDocument/2006/math">
                    <m:r>
                      <a:rPr lang="en-US" altLang="zh-TW" b="0" i="1" smtClean="0">
                        <a:latin typeface="Cambria Math" panose="02040503050406030204" pitchFamily="18" charset="0"/>
                      </a:rPr>
                      <m:t>𝐶</m:t>
                    </m:r>
                    <m:d>
                      <m:dPr>
                        <m:begChr m:val="["/>
                        <m:endChr m:val="]"/>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0…</m:t>
                        </m:r>
                        <m:r>
                          <a:rPr lang="en-US" altLang="zh-TW" b="0" i="1" smtClean="0">
                            <a:latin typeface="Cambria Math" panose="02040503050406030204" pitchFamily="18" charset="0"/>
                          </a:rPr>
                          <m:t>𝑘</m:t>
                        </m:r>
                      </m:e>
                    </m:d>
                  </m:oMath>
                </a14:m>
                <a:r>
                  <a:rPr lang="en-US" altLang="zh-TW" dirty="0"/>
                  <a:t> </a:t>
                </a:r>
                <a:endParaRPr lang="zh-TW" altLang="en-US" dirty="0"/>
              </a:p>
            </p:txBody>
          </p:sp>
        </mc:Choice>
        <mc:Fallback xmlns="">
          <p:sp>
            <p:nvSpPr>
              <p:cNvPr id="3" name="內容版面配置區 2">
                <a:extLst>
                  <a:ext uri="{FF2B5EF4-FFF2-40B4-BE49-F238E27FC236}">
                    <a16:creationId xmlns:a16="http://schemas.microsoft.com/office/drawing/2014/main" id="{D7C2C5C0-E79D-44C1-898E-0079FAA27CC5}"/>
                  </a:ext>
                </a:extLst>
              </p:cNvPr>
              <p:cNvSpPr>
                <a:spLocks noGrp="1" noRot="1" noChangeAspect="1" noMove="1" noResize="1" noEditPoints="1" noAdjustHandles="1" noChangeArrowheads="1" noChangeShapeType="1" noTextEdit="1"/>
              </p:cNvSpPr>
              <p:nvPr>
                <p:ph idx="1"/>
              </p:nvPr>
            </p:nvSpPr>
            <p:spPr>
              <a:blipFill>
                <a:blip r:embed="rId2"/>
                <a:stretch>
                  <a:fillRect l="-1278" t="-3862" b="-1379"/>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8C67C16E-7A3E-45B3-A3DB-CB3C15169C9C}"/>
              </a:ext>
            </a:extLst>
          </p:cNvPr>
          <p:cNvSpPr>
            <a:spLocks noGrp="1"/>
          </p:cNvSpPr>
          <p:nvPr>
            <p:ph type="sldNum" sz="quarter" idx="12"/>
          </p:nvPr>
        </p:nvSpPr>
        <p:spPr/>
        <p:txBody>
          <a:bodyPr/>
          <a:lstStyle/>
          <a:p>
            <a:fld id="{81353F6A-22EF-4218-ADEA-F95BBFAC150E}" type="slidenum">
              <a:rPr lang="zh-TW" altLang="en-US" smtClean="0"/>
              <a:t>26</a:t>
            </a:fld>
            <a:endParaRPr lang="zh-TW" altLang="en-US"/>
          </a:p>
        </p:txBody>
      </p:sp>
    </p:spTree>
    <p:extLst>
      <p:ext uri="{BB962C8B-B14F-4D97-AF65-F5344CB8AC3E}">
        <p14:creationId xmlns:p14="http://schemas.microsoft.com/office/powerpoint/2010/main" val="11826891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216476-8E34-43A7-8326-3D61223B514C}"/>
              </a:ext>
            </a:extLst>
          </p:cNvPr>
          <p:cNvSpPr>
            <a:spLocks noGrp="1"/>
          </p:cNvSpPr>
          <p:nvPr>
            <p:ph type="title"/>
          </p:nvPr>
        </p:nvSpPr>
        <p:spPr/>
        <p:txBody>
          <a:bodyPr/>
          <a:lstStyle/>
          <a:p>
            <a:endParaRPr lang="zh-TW" altLang="en-US"/>
          </a:p>
        </p:txBody>
      </p:sp>
      <p:pic>
        <p:nvPicPr>
          <p:cNvPr id="5" name="內容版面配置區 4">
            <a:extLst>
              <a:ext uri="{FF2B5EF4-FFF2-40B4-BE49-F238E27FC236}">
                <a16:creationId xmlns:a16="http://schemas.microsoft.com/office/drawing/2014/main" id="{57F4F578-8A32-4823-82E1-A7BAF66485D2}"/>
              </a:ext>
            </a:extLst>
          </p:cNvPr>
          <p:cNvPicPr>
            <a:picLocks noGrp="1" noChangeAspect="1"/>
          </p:cNvPicPr>
          <p:nvPr>
            <p:ph idx="1"/>
          </p:nvPr>
        </p:nvPicPr>
        <p:blipFill>
          <a:blip r:embed="rId2"/>
          <a:stretch>
            <a:fillRect/>
          </a:stretch>
        </p:blipFill>
        <p:spPr>
          <a:xfrm>
            <a:off x="689312" y="1600200"/>
            <a:ext cx="10813376" cy="4421188"/>
          </a:xfrm>
        </p:spPr>
      </p:pic>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FEF90839-5B2D-4BB5-A128-2035E62632A0}"/>
                  </a:ext>
                </a:extLst>
              </p:cNvPr>
              <p:cNvSpPr txBox="1"/>
              <p:nvPr/>
            </p:nvSpPr>
            <p:spPr>
              <a:xfrm>
                <a:off x="5142451" y="3338818"/>
                <a:ext cx="5503814" cy="369332"/>
              </a:xfrm>
              <a:prstGeom prst="rect">
                <a:avLst/>
              </a:prstGeom>
              <a:noFill/>
            </p:spPr>
            <p:txBody>
              <a:bodyPr wrap="none" rtlCol="0">
                <a:spAutoFit/>
              </a:bodyPr>
              <a:lstStyle/>
              <a:p>
                <a14:m>
                  <m:oMath xmlns:m="http://schemas.openxmlformats.org/officeDocument/2006/math">
                    <m:r>
                      <a:rPr lang="en-US" altLang="zh-TW" b="0" i="1" smtClean="0">
                        <a:solidFill>
                          <a:srgbClr val="FF0000"/>
                        </a:solidFill>
                        <a:latin typeface="Cambria Math" panose="02040503050406030204" pitchFamily="18" charset="0"/>
                      </a:rPr>
                      <m:t>𝐶</m:t>
                    </m:r>
                    <m:d>
                      <m:dPr>
                        <m:begChr m:val="["/>
                        <m:endChr m:val="]"/>
                        <m:ctrlPr>
                          <a:rPr lang="en-US" altLang="zh-TW" b="0" i="1" smtClean="0">
                            <a:solidFill>
                              <a:srgbClr val="FF0000"/>
                            </a:solidFill>
                            <a:latin typeface="Cambria Math" panose="02040503050406030204" pitchFamily="18" charset="0"/>
                          </a:rPr>
                        </m:ctrlPr>
                      </m:dPr>
                      <m:e>
                        <m:r>
                          <a:rPr lang="en-US" altLang="zh-TW" b="0" i="1" smtClean="0">
                            <a:solidFill>
                              <a:srgbClr val="FF0000"/>
                            </a:solidFill>
                            <a:latin typeface="Cambria Math" panose="02040503050406030204" pitchFamily="18" charset="0"/>
                          </a:rPr>
                          <m:t>𝑖</m:t>
                        </m:r>
                      </m:e>
                    </m:d>
                  </m:oMath>
                </a14:m>
                <a:r>
                  <a:rPr lang="zh-TW" altLang="en-US" dirty="0">
                    <a:solidFill>
                      <a:srgbClr val="FF0000"/>
                    </a:solidFill>
                  </a:rPr>
                  <a:t> </a:t>
                </a:r>
                <a:r>
                  <a:rPr lang="en-US" altLang="zh-TW" dirty="0">
                    <a:solidFill>
                      <a:srgbClr val="FF0000"/>
                    </a:solidFill>
                  </a:rPr>
                  <a:t>now contains the number of elements equal to </a:t>
                </a:r>
                <a14:m>
                  <m:oMath xmlns:m="http://schemas.openxmlformats.org/officeDocument/2006/math">
                    <m:r>
                      <a:rPr lang="en-US" altLang="zh-TW" b="0" i="1" smtClean="0">
                        <a:solidFill>
                          <a:srgbClr val="FF0000"/>
                        </a:solidFill>
                        <a:latin typeface="Cambria Math" panose="02040503050406030204" pitchFamily="18" charset="0"/>
                      </a:rPr>
                      <m:t>𝑖</m:t>
                    </m:r>
                  </m:oMath>
                </a14:m>
                <a:endParaRPr lang="zh-TW" altLang="en-US" dirty="0">
                  <a:solidFill>
                    <a:srgbClr val="FF0000"/>
                  </a:solidFill>
                </a:endParaRPr>
              </a:p>
            </p:txBody>
          </p:sp>
        </mc:Choice>
        <mc:Fallback xmlns="">
          <p:sp>
            <p:nvSpPr>
              <p:cNvPr id="6" name="文字方塊 5">
                <a:extLst>
                  <a:ext uri="{FF2B5EF4-FFF2-40B4-BE49-F238E27FC236}">
                    <a16:creationId xmlns:a16="http://schemas.microsoft.com/office/drawing/2014/main" id="{FEF90839-5B2D-4BB5-A128-2035E62632A0}"/>
                  </a:ext>
                </a:extLst>
              </p:cNvPr>
              <p:cNvSpPr txBox="1">
                <a:spLocks noRot="1" noChangeAspect="1" noMove="1" noResize="1" noEditPoints="1" noAdjustHandles="1" noChangeArrowheads="1" noChangeShapeType="1" noTextEdit="1"/>
              </p:cNvSpPr>
              <p:nvPr/>
            </p:nvSpPr>
            <p:spPr>
              <a:xfrm>
                <a:off x="5142451" y="3338818"/>
                <a:ext cx="5503814" cy="369332"/>
              </a:xfrm>
              <a:prstGeom prst="rect">
                <a:avLst/>
              </a:prstGeom>
              <a:blipFill>
                <a:blip r:embed="rId3"/>
                <a:stretch>
                  <a:fillRect t="-10000" b="-2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E6FE691B-1B46-4101-867C-7E2B8D64DD4E}"/>
                  </a:ext>
                </a:extLst>
              </p:cNvPr>
              <p:cNvSpPr txBox="1"/>
              <p:nvPr/>
            </p:nvSpPr>
            <p:spPr>
              <a:xfrm>
                <a:off x="5142451" y="4195893"/>
                <a:ext cx="6696449" cy="369332"/>
              </a:xfrm>
              <a:prstGeom prst="rect">
                <a:avLst/>
              </a:prstGeom>
              <a:noFill/>
            </p:spPr>
            <p:txBody>
              <a:bodyPr wrap="none" rtlCol="0">
                <a:spAutoFit/>
              </a:bodyPr>
              <a:lstStyle/>
              <a:p>
                <a14:m>
                  <m:oMath xmlns:m="http://schemas.openxmlformats.org/officeDocument/2006/math">
                    <m:r>
                      <a:rPr lang="en-US" altLang="zh-TW" b="0" i="1" smtClean="0">
                        <a:solidFill>
                          <a:srgbClr val="FF0000"/>
                        </a:solidFill>
                        <a:latin typeface="Cambria Math" panose="02040503050406030204" pitchFamily="18" charset="0"/>
                      </a:rPr>
                      <m:t>𝐶</m:t>
                    </m:r>
                    <m:d>
                      <m:dPr>
                        <m:begChr m:val="["/>
                        <m:endChr m:val="]"/>
                        <m:ctrlPr>
                          <a:rPr lang="en-US" altLang="zh-TW" b="0" i="1" smtClean="0">
                            <a:solidFill>
                              <a:srgbClr val="FF0000"/>
                            </a:solidFill>
                            <a:latin typeface="Cambria Math" panose="02040503050406030204" pitchFamily="18" charset="0"/>
                          </a:rPr>
                        </m:ctrlPr>
                      </m:dPr>
                      <m:e>
                        <m:r>
                          <a:rPr lang="en-US" altLang="zh-TW" b="0" i="1" smtClean="0">
                            <a:solidFill>
                              <a:srgbClr val="FF0000"/>
                            </a:solidFill>
                            <a:latin typeface="Cambria Math" panose="02040503050406030204" pitchFamily="18" charset="0"/>
                          </a:rPr>
                          <m:t>𝑖</m:t>
                        </m:r>
                      </m:e>
                    </m:d>
                  </m:oMath>
                </a14:m>
                <a:r>
                  <a:rPr lang="zh-TW" altLang="en-US" dirty="0">
                    <a:solidFill>
                      <a:srgbClr val="FF0000"/>
                    </a:solidFill>
                  </a:rPr>
                  <a:t> </a:t>
                </a:r>
                <a:r>
                  <a:rPr lang="en-US" altLang="zh-TW" dirty="0">
                    <a:solidFill>
                      <a:srgbClr val="FF0000"/>
                    </a:solidFill>
                  </a:rPr>
                  <a:t>now contains the number of elements less than or equal to </a:t>
                </a:r>
                <a14:m>
                  <m:oMath xmlns:m="http://schemas.openxmlformats.org/officeDocument/2006/math">
                    <m:r>
                      <a:rPr lang="en-US" altLang="zh-TW" b="0" i="1" smtClean="0">
                        <a:solidFill>
                          <a:srgbClr val="FF0000"/>
                        </a:solidFill>
                        <a:latin typeface="Cambria Math" panose="02040503050406030204" pitchFamily="18" charset="0"/>
                      </a:rPr>
                      <m:t>𝑖</m:t>
                    </m:r>
                  </m:oMath>
                </a14:m>
                <a:endParaRPr lang="zh-TW" altLang="en-US" dirty="0">
                  <a:solidFill>
                    <a:srgbClr val="FF0000"/>
                  </a:solidFill>
                </a:endParaRPr>
              </a:p>
            </p:txBody>
          </p:sp>
        </mc:Choice>
        <mc:Fallback xmlns="">
          <p:sp>
            <p:nvSpPr>
              <p:cNvPr id="7" name="文字方塊 6">
                <a:extLst>
                  <a:ext uri="{FF2B5EF4-FFF2-40B4-BE49-F238E27FC236}">
                    <a16:creationId xmlns:a16="http://schemas.microsoft.com/office/drawing/2014/main" id="{E6FE691B-1B46-4101-867C-7E2B8D64DD4E}"/>
                  </a:ext>
                </a:extLst>
              </p:cNvPr>
              <p:cNvSpPr txBox="1">
                <a:spLocks noRot="1" noChangeAspect="1" noMove="1" noResize="1" noEditPoints="1" noAdjustHandles="1" noChangeArrowheads="1" noChangeShapeType="1" noTextEdit="1"/>
              </p:cNvSpPr>
              <p:nvPr/>
            </p:nvSpPr>
            <p:spPr>
              <a:xfrm>
                <a:off x="5142451" y="4195893"/>
                <a:ext cx="6696449" cy="369332"/>
              </a:xfrm>
              <a:prstGeom prst="rect">
                <a:avLst/>
              </a:prstGeom>
              <a:blipFill>
                <a:blip r:embed="rId4"/>
                <a:stretch>
                  <a:fillRect t="-8197" b="-24590"/>
                </a:stretch>
              </a:blipFill>
            </p:spPr>
            <p:txBody>
              <a:bodyPr/>
              <a:lstStyle/>
              <a:p>
                <a:r>
                  <a:rPr lang="zh-TW" altLang="en-US">
                    <a:noFill/>
                  </a:rPr>
                  <a:t> </a:t>
                </a:r>
              </a:p>
            </p:txBody>
          </p:sp>
        </mc:Fallback>
      </mc:AlternateContent>
      <p:sp>
        <p:nvSpPr>
          <p:cNvPr id="3" name="投影片編號版面配置區 2">
            <a:extLst>
              <a:ext uri="{FF2B5EF4-FFF2-40B4-BE49-F238E27FC236}">
                <a16:creationId xmlns:a16="http://schemas.microsoft.com/office/drawing/2014/main" id="{2754397A-A770-4D1B-A83C-7644C10CD76E}"/>
              </a:ext>
            </a:extLst>
          </p:cNvPr>
          <p:cNvSpPr>
            <a:spLocks noGrp="1"/>
          </p:cNvSpPr>
          <p:nvPr>
            <p:ph type="sldNum" sz="quarter" idx="12"/>
          </p:nvPr>
        </p:nvSpPr>
        <p:spPr/>
        <p:txBody>
          <a:bodyPr/>
          <a:lstStyle/>
          <a:p>
            <a:fld id="{81353F6A-22EF-4218-ADEA-F95BBFAC150E}" type="slidenum">
              <a:rPr lang="zh-TW" altLang="en-US" smtClean="0"/>
              <a:t>27</a:t>
            </a:fld>
            <a:endParaRPr lang="zh-TW" altLang="en-US"/>
          </a:p>
        </p:txBody>
      </p:sp>
    </p:spTree>
    <p:extLst>
      <p:ext uri="{BB962C8B-B14F-4D97-AF65-F5344CB8AC3E}">
        <p14:creationId xmlns:p14="http://schemas.microsoft.com/office/powerpoint/2010/main" val="3544774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C1A96E-32C0-47D6-87CD-7D9FD1817988}"/>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4217E7E8-B503-4D0B-A6A9-2E7EA8D5153B}"/>
                  </a:ext>
                </a:extLst>
              </p:cNvPr>
              <p:cNvSpPr>
                <a:spLocks noGrp="1"/>
              </p:cNvSpPr>
              <p:nvPr>
                <p:ph idx="1"/>
              </p:nvPr>
            </p:nvSpPr>
            <p:spPr/>
            <p:txBody>
              <a:bodyPr/>
              <a:lstStyle/>
              <a:p>
                <a:r>
                  <a:rPr lang="en-US" altLang="zh-TW" dirty="0"/>
                  <a:t>Do an example for </a:t>
                </a:r>
                <a14:m>
                  <m:oMath xmlns:m="http://schemas.openxmlformats.org/officeDocument/2006/math">
                    <m:r>
                      <a:rPr lang="en-US" altLang="zh-TW" b="0" i="1" smtClean="0">
                        <a:latin typeface="Cambria Math" panose="02040503050406030204" pitchFamily="18" charset="0"/>
                      </a:rPr>
                      <m:t>𝐴</m:t>
                    </m:r>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2</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m:t>
                    </m:r>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5</m:t>
                        </m:r>
                      </m:e>
                      <m:sub>
                        <m:r>
                          <a:rPr lang="en-US" altLang="zh-TW" i="1">
                            <a:latin typeface="Cambria Math" panose="02040503050406030204" pitchFamily="18" charset="0"/>
                          </a:rPr>
                          <m:t>1</m:t>
                        </m:r>
                      </m:sub>
                    </m:sSub>
                    <m:r>
                      <a:rPr lang="en-US" altLang="zh-TW" b="0" i="1" smtClean="0">
                        <a:latin typeface="Cambria Math" panose="02040503050406030204" pitchFamily="18" charset="0"/>
                      </a:rPr>
                      <m:t>,</m:t>
                    </m:r>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3</m:t>
                        </m:r>
                      </m:e>
                      <m:sub>
                        <m:r>
                          <a:rPr lang="en-US" altLang="zh-TW" i="1">
                            <a:latin typeface="Cambria Math" panose="02040503050406030204" pitchFamily="18" charset="0"/>
                          </a:rPr>
                          <m:t>1</m:t>
                        </m:r>
                      </m:sub>
                    </m:sSub>
                    <m:r>
                      <a:rPr lang="en-US" altLang="zh-TW" b="0" i="1" smtClean="0">
                        <a:latin typeface="Cambria Math" panose="02040503050406030204" pitchFamily="18" charset="0"/>
                      </a:rPr>
                      <m:t>,</m:t>
                    </m:r>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0</m:t>
                        </m:r>
                      </m:e>
                      <m:sub>
                        <m:r>
                          <a:rPr lang="en-US" altLang="zh-TW" i="1">
                            <a:latin typeface="Cambria Math" panose="02040503050406030204" pitchFamily="18" charset="0"/>
                          </a:rPr>
                          <m:t>1</m:t>
                        </m:r>
                      </m:sub>
                    </m:sSub>
                    <m:r>
                      <a:rPr lang="en-US" altLang="zh-TW" b="0" i="1" smtClean="0">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2</m:t>
                        </m:r>
                      </m:e>
                      <m:sub>
                        <m:r>
                          <a:rPr lang="en-US" altLang="zh-TW" b="0" i="1" smtClean="0">
                            <a:latin typeface="Cambria Math" panose="02040503050406030204" pitchFamily="18" charset="0"/>
                          </a:rPr>
                          <m:t>2</m:t>
                        </m:r>
                      </m:sub>
                    </m:sSub>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3</m:t>
                        </m:r>
                      </m:e>
                      <m:sub>
                        <m:r>
                          <a:rPr lang="en-US" altLang="zh-TW" b="0" i="1" smtClean="0">
                            <a:latin typeface="Cambria Math" panose="02040503050406030204" pitchFamily="18" charset="0"/>
                          </a:rPr>
                          <m:t>2</m:t>
                        </m:r>
                      </m:sub>
                    </m:sSub>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0</m:t>
                        </m:r>
                      </m:e>
                      <m:sub>
                        <m:r>
                          <a:rPr lang="en-US" altLang="zh-TW" b="0" i="1" smtClean="0">
                            <a:latin typeface="Cambria Math" panose="02040503050406030204" pitchFamily="18" charset="0"/>
                          </a:rPr>
                          <m:t>2</m:t>
                        </m:r>
                      </m:sub>
                    </m:sSub>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3</m:t>
                        </m:r>
                      </m:e>
                      <m:sub>
                        <m:r>
                          <a:rPr lang="en-US" altLang="zh-TW" b="0" i="1" smtClean="0">
                            <a:latin typeface="Cambria Math" panose="02040503050406030204" pitchFamily="18" charset="0"/>
                          </a:rPr>
                          <m:t>3</m:t>
                        </m:r>
                      </m:sub>
                    </m:sSub>
                  </m:oMath>
                </a14:m>
                <a:endParaRPr lang="en-US" altLang="zh-TW" dirty="0"/>
              </a:p>
              <a:p>
                <a:r>
                  <a:rPr lang="en-US" altLang="zh-TW" dirty="0"/>
                  <a:t>Counting sort is </a:t>
                </a:r>
                <a:r>
                  <a:rPr lang="en-US" altLang="zh-TW" dirty="0">
                    <a:solidFill>
                      <a:srgbClr val="FF0000"/>
                    </a:solidFill>
                  </a:rPr>
                  <a:t>stable</a:t>
                </a:r>
                <a:r>
                  <a:rPr lang="en-US" altLang="zh-TW" dirty="0"/>
                  <a:t> (keys with same value appear in same order in output as they did in input) because of how the last loop works.</a:t>
                </a:r>
              </a:p>
              <a:p>
                <a:endParaRPr lang="zh-TW" altLang="en-US" dirty="0"/>
              </a:p>
            </p:txBody>
          </p:sp>
        </mc:Choice>
        <mc:Fallback xmlns="">
          <p:sp>
            <p:nvSpPr>
              <p:cNvPr id="3" name="內容版面配置區 2">
                <a:extLst>
                  <a:ext uri="{FF2B5EF4-FFF2-40B4-BE49-F238E27FC236}">
                    <a16:creationId xmlns:a16="http://schemas.microsoft.com/office/drawing/2014/main" id="{4217E7E8-B503-4D0B-A6A9-2E7EA8D5153B}"/>
                  </a:ext>
                </a:extLst>
              </p:cNvPr>
              <p:cNvSpPr>
                <a:spLocks noGrp="1" noRot="1" noChangeAspect="1" noMove="1" noResize="1" noEditPoints="1" noAdjustHandles="1" noChangeArrowheads="1" noChangeShapeType="1" noTextEdit="1"/>
              </p:cNvSpPr>
              <p:nvPr>
                <p:ph idx="1"/>
              </p:nvPr>
            </p:nvSpPr>
            <p:spPr>
              <a:blipFill>
                <a:blip r:embed="rId2"/>
                <a:stretch>
                  <a:fillRect l="-1278" t="-1793" r="-1611"/>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B20C8F16-53B2-4777-85CE-46FC074FB315}"/>
              </a:ext>
            </a:extLst>
          </p:cNvPr>
          <p:cNvSpPr>
            <a:spLocks noGrp="1"/>
          </p:cNvSpPr>
          <p:nvPr>
            <p:ph type="sldNum" sz="quarter" idx="12"/>
          </p:nvPr>
        </p:nvSpPr>
        <p:spPr/>
        <p:txBody>
          <a:bodyPr/>
          <a:lstStyle/>
          <a:p>
            <a:fld id="{81353F6A-22EF-4218-ADEA-F95BBFAC150E}" type="slidenum">
              <a:rPr lang="zh-TW" altLang="en-US" smtClean="0"/>
              <a:t>28</a:t>
            </a:fld>
            <a:endParaRPr lang="zh-TW" altLang="en-US"/>
          </a:p>
        </p:txBody>
      </p:sp>
    </p:spTree>
    <p:extLst>
      <p:ext uri="{BB962C8B-B14F-4D97-AF65-F5344CB8AC3E}">
        <p14:creationId xmlns:p14="http://schemas.microsoft.com/office/powerpoint/2010/main" val="8215040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標題 1">
                <a:extLst>
                  <a:ext uri="{FF2B5EF4-FFF2-40B4-BE49-F238E27FC236}">
                    <a16:creationId xmlns:a16="http://schemas.microsoft.com/office/drawing/2014/main" id="{33E668BE-89B7-43C3-94E9-5B6F98A83BBA}"/>
                  </a:ext>
                </a:extLst>
              </p:cNvPr>
              <p:cNvSpPr>
                <a:spLocks noGrp="1"/>
              </p:cNvSpPr>
              <p:nvPr>
                <p:ph type="title"/>
              </p:nvPr>
            </p:nvSpPr>
            <p:spPr/>
            <p:txBody>
              <a:bodyPr>
                <a:normAutofit fontScale="90000"/>
              </a:bodyPr>
              <a:lstStyle/>
              <a:p>
                <a:r>
                  <a:rPr lang="en-US" altLang="zh-TW" dirty="0"/>
                  <a:t>The operation of Counting-sort on an input array </a:t>
                </a:r>
                <a14:m>
                  <m:oMath xmlns:m="http://schemas.openxmlformats.org/officeDocument/2006/math">
                    <m:r>
                      <a:rPr lang="en-US" altLang="zh-TW" b="0" i="1" smtClean="0">
                        <a:latin typeface="Cambria Math" panose="02040503050406030204" pitchFamily="18" charset="0"/>
                      </a:rPr>
                      <m:t>𝐴</m:t>
                    </m:r>
                    <m:d>
                      <m:dPr>
                        <m:begChr m:val="["/>
                        <m:endChr m:val="]"/>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1…8</m:t>
                        </m:r>
                      </m:e>
                    </m:d>
                  </m:oMath>
                </a14:m>
                <a:endParaRPr lang="zh-TW" altLang="en-US" dirty="0"/>
              </a:p>
            </p:txBody>
          </p:sp>
        </mc:Choice>
        <mc:Fallback xmlns="">
          <p:sp>
            <p:nvSpPr>
              <p:cNvPr id="2" name="標題 1">
                <a:extLst>
                  <a:ext uri="{FF2B5EF4-FFF2-40B4-BE49-F238E27FC236}">
                    <a16:creationId xmlns:a16="http://schemas.microsoft.com/office/drawing/2014/main" id="{33E668BE-89B7-43C3-94E9-5B6F98A83BBA}"/>
                  </a:ext>
                </a:extLst>
              </p:cNvPr>
              <p:cNvSpPr>
                <a:spLocks noGrp="1" noRot="1" noChangeAspect="1" noMove="1" noResize="1" noEditPoints="1" noAdjustHandles="1" noChangeArrowheads="1" noChangeShapeType="1" noTextEdit="1"/>
              </p:cNvSpPr>
              <p:nvPr>
                <p:ph type="title"/>
              </p:nvPr>
            </p:nvSpPr>
            <p:spPr>
              <a:blipFill>
                <a:blip r:embed="rId2"/>
                <a:stretch>
                  <a:fillRect t="-10106"/>
                </a:stretch>
              </a:blipFill>
            </p:spPr>
            <p:txBody>
              <a:bodyPr/>
              <a:lstStyle/>
              <a:p>
                <a:r>
                  <a:rPr lang="zh-TW" altLang="en-US">
                    <a:noFill/>
                  </a:rPr>
                  <a:t> </a:t>
                </a:r>
              </a:p>
            </p:txBody>
          </p:sp>
        </mc:Fallback>
      </mc:AlternateContent>
      <p:graphicFrame>
        <p:nvGraphicFramePr>
          <p:cNvPr id="6" name="內容版面配置區 5">
            <a:extLst>
              <a:ext uri="{FF2B5EF4-FFF2-40B4-BE49-F238E27FC236}">
                <a16:creationId xmlns:a16="http://schemas.microsoft.com/office/drawing/2014/main" id="{9ED43791-A466-4A16-9471-AA9DF3D63627}"/>
              </a:ext>
            </a:extLst>
          </p:cNvPr>
          <p:cNvGraphicFramePr>
            <a:graphicFrameLocks noGrp="1" noChangeAspect="1"/>
          </p:cNvGraphicFramePr>
          <p:nvPr>
            <p:ph idx="1"/>
            <p:extLst>
              <p:ext uri="{D42A27DB-BD31-4B8C-83A1-F6EECF244321}">
                <p14:modId xmlns:p14="http://schemas.microsoft.com/office/powerpoint/2010/main" val="232592557"/>
              </p:ext>
            </p:extLst>
          </p:nvPr>
        </p:nvGraphicFramePr>
        <p:xfrm>
          <a:off x="679450" y="1600200"/>
          <a:ext cx="10831513" cy="4421188"/>
        </p:xfrm>
        <a:graphic>
          <a:graphicData uri="http://schemas.openxmlformats.org/presentationml/2006/ole">
            <mc:AlternateContent xmlns:mc="http://schemas.openxmlformats.org/markup-compatibility/2006">
              <mc:Choice xmlns:v="urn:schemas-microsoft-com:vml" Requires="v">
                <p:oleObj name="Acrobat Document" r:id="rId3" imgW="26387883" imgH="10766955" progId="Acrobat.Document.11">
                  <p:embed/>
                </p:oleObj>
              </mc:Choice>
              <mc:Fallback>
                <p:oleObj name="Acrobat Document" r:id="rId3" imgW="26387883" imgH="10766955" progId="Acrobat.Document.11">
                  <p:embed/>
                  <p:pic>
                    <p:nvPicPr>
                      <p:cNvPr id="0" name=""/>
                      <p:cNvPicPr/>
                      <p:nvPr/>
                    </p:nvPicPr>
                    <p:blipFill>
                      <a:blip r:embed="rId4"/>
                      <a:stretch>
                        <a:fillRect/>
                      </a:stretch>
                    </p:blipFill>
                    <p:spPr>
                      <a:xfrm>
                        <a:off x="679450" y="1600200"/>
                        <a:ext cx="10831513" cy="4421188"/>
                      </a:xfrm>
                      <a:prstGeom prst="rect">
                        <a:avLst/>
                      </a:prstGeom>
                    </p:spPr>
                  </p:pic>
                </p:oleObj>
              </mc:Fallback>
            </mc:AlternateContent>
          </a:graphicData>
        </a:graphic>
      </p:graphicFrame>
      <p:sp>
        <p:nvSpPr>
          <p:cNvPr id="7" name="矩形 6">
            <a:extLst>
              <a:ext uri="{FF2B5EF4-FFF2-40B4-BE49-F238E27FC236}">
                <a16:creationId xmlns:a16="http://schemas.microsoft.com/office/drawing/2014/main" id="{B1445D46-B8AB-46E5-80F9-2D4EE273A396}"/>
              </a:ext>
            </a:extLst>
          </p:cNvPr>
          <p:cNvSpPr/>
          <p:nvPr/>
        </p:nvSpPr>
        <p:spPr>
          <a:xfrm>
            <a:off x="3405930" y="1830546"/>
            <a:ext cx="343949" cy="3607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B5F4C8B0-A099-4559-B28B-090122621E9A}"/>
              </a:ext>
            </a:extLst>
          </p:cNvPr>
          <p:cNvSpPr/>
          <p:nvPr/>
        </p:nvSpPr>
        <p:spPr>
          <a:xfrm>
            <a:off x="5856913" y="2291592"/>
            <a:ext cx="343949" cy="3607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098F3F53-36BC-442B-A10D-94C1E1F27778}"/>
              </a:ext>
            </a:extLst>
          </p:cNvPr>
          <p:cNvSpPr/>
          <p:nvPr/>
        </p:nvSpPr>
        <p:spPr>
          <a:xfrm>
            <a:off x="9742414" y="2729218"/>
            <a:ext cx="343949" cy="3607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09DDC9AD-883E-4098-8D40-ACC5534395A1}"/>
              </a:ext>
            </a:extLst>
          </p:cNvPr>
          <p:cNvSpPr/>
          <p:nvPr/>
        </p:nvSpPr>
        <p:spPr>
          <a:xfrm>
            <a:off x="3061981" y="1830546"/>
            <a:ext cx="343949" cy="36072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4782AA28-5CA4-4E45-BA90-D533E1FA2A81}"/>
              </a:ext>
            </a:extLst>
          </p:cNvPr>
          <p:cNvSpPr/>
          <p:nvPr/>
        </p:nvSpPr>
        <p:spPr>
          <a:xfrm>
            <a:off x="8675614" y="2729218"/>
            <a:ext cx="343949" cy="36072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5AC20415-2CA5-4511-92AF-97F7270389E2}"/>
              </a:ext>
            </a:extLst>
          </p:cNvPr>
          <p:cNvSpPr/>
          <p:nvPr/>
        </p:nvSpPr>
        <p:spPr>
          <a:xfrm>
            <a:off x="10792436" y="1832994"/>
            <a:ext cx="343949" cy="3565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E7A03416-6648-4F35-864C-FCE9966B8649}"/>
              </a:ext>
            </a:extLst>
          </p:cNvPr>
          <p:cNvSpPr/>
          <p:nvPr/>
        </p:nvSpPr>
        <p:spPr>
          <a:xfrm>
            <a:off x="961937" y="5181599"/>
            <a:ext cx="343949" cy="3565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a:extLst>
              <a:ext uri="{FF2B5EF4-FFF2-40B4-BE49-F238E27FC236}">
                <a16:creationId xmlns:a16="http://schemas.microsoft.com/office/drawing/2014/main" id="{F48D55E6-11AD-4066-BF48-D26A1B3B0813}"/>
              </a:ext>
            </a:extLst>
          </p:cNvPr>
          <p:cNvSpPr/>
          <p:nvPr/>
        </p:nvSpPr>
        <p:spPr>
          <a:xfrm>
            <a:off x="1305886" y="4276986"/>
            <a:ext cx="343949" cy="35653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B0642D9D-22FC-487C-91E2-A9FA6085B468}"/>
              </a:ext>
            </a:extLst>
          </p:cNvPr>
          <p:cNvSpPr/>
          <p:nvPr/>
        </p:nvSpPr>
        <p:spPr>
          <a:xfrm>
            <a:off x="2687403" y="1832643"/>
            <a:ext cx="343949" cy="35653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a:extLst>
              <a:ext uri="{FF2B5EF4-FFF2-40B4-BE49-F238E27FC236}">
                <a16:creationId xmlns:a16="http://schemas.microsoft.com/office/drawing/2014/main" id="{4485B345-3CF9-4F44-A9CE-791E55D603C7}"/>
              </a:ext>
            </a:extLst>
          </p:cNvPr>
          <p:cNvSpPr/>
          <p:nvPr/>
        </p:nvSpPr>
        <p:spPr>
          <a:xfrm>
            <a:off x="1986793" y="5181599"/>
            <a:ext cx="343949" cy="35653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A5B8645C-AB95-48CF-BF0A-5B89E6D466C0}"/>
              </a:ext>
            </a:extLst>
          </p:cNvPr>
          <p:cNvSpPr/>
          <p:nvPr/>
        </p:nvSpPr>
        <p:spPr>
          <a:xfrm>
            <a:off x="5856912" y="5180899"/>
            <a:ext cx="343949" cy="35653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a:extLst>
              <a:ext uri="{FF2B5EF4-FFF2-40B4-BE49-F238E27FC236}">
                <a16:creationId xmlns:a16="http://schemas.microsoft.com/office/drawing/2014/main" id="{02EFF073-1055-4AF2-B693-EE598AD50F8B}"/>
              </a:ext>
            </a:extLst>
          </p:cNvPr>
          <p:cNvSpPr/>
          <p:nvPr/>
        </p:nvSpPr>
        <p:spPr>
          <a:xfrm>
            <a:off x="6562986" y="4276986"/>
            <a:ext cx="343949" cy="35653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投影片編號版面配置區 2">
            <a:extLst>
              <a:ext uri="{FF2B5EF4-FFF2-40B4-BE49-F238E27FC236}">
                <a16:creationId xmlns:a16="http://schemas.microsoft.com/office/drawing/2014/main" id="{B505DC55-DE9B-437D-AFE5-D115515FE86C}"/>
              </a:ext>
            </a:extLst>
          </p:cNvPr>
          <p:cNvSpPr>
            <a:spLocks noGrp="1"/>
          </p:cNvSpPr>
          <p:nvPr>
            <p:ph type="sldNum" sz="quarter" idx="12"/>
          </p:nvPr>
        </p:nvSpPr>
        <p:spPr/>
        <p:txBody>
          <a:bodyPr/>
          <a:lstStyle/>
          <a:p>
            <a:fld id="{81353F6A-22EF-4218-ADEA-F95BBFAC150E}" type="slidenum">
              <a:rPr lang="zh-TW" altLang="en-US" smtClean="0"/>
              <a:t>29</a:t>
            </a:fld>
            <a:endParaRPr lang="zh-TW" altLang="en-US"/>
          </a:p>
        </p:txBody>
      </p:sp>
    </p:spTree>
    <p:extLst>
      <p:ext uri="{BB962C8B-B14F-4D97-AF65-F5344CB8AC3E}">
        <p14:creationId xmlns:p14="http://schemas.microsoft.com/office/powerpoint/2010/main" val="269266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4F80B7-06B6-4D09-8D0C-EEE1FEE2CDC6}"/>
              </a:ext>
            </a:extLst>
          </p:cNvPr>
          <p:cNvSpPr>
            <a:spLocks noGrp="1"/>
          </p:cNvSpPr>
          <p:nvPr>
            <p:ph type="title"/>
          </p:nvPr>
        </p:nvSpPr>
        <p:spPr/>
        <p:txBody>
          <a:bodyPr/>
          <a:lstStyle/>
          <a:p>
            <a:r>
              <a:rPr lang="en-US" altLang="zh-TW" dirty="0"/>
              <a:t>Overview</a:t>
            </a:r>
            <a:endParaRPr lang="zh-TW" altLang="en-US" dirty="0"/>
          </a:p>
        </p:txBody>
      </p:sp>
      <p:sp>
        <p:nvSpPr>
          <p:cNvPr id="3" name="內容版面配置區 2">
            <a:extLst>
              <a:ext uri="{FF2B5EF4-FFF2-40B4-BE49-F238E27FC236}">
                <a16:creationId xmlns:a16="http://schemas.microsoft.com/office/drawing/2014/main" id="{7EDF7643-7530-4E2E-BFDA-2A14D3253226}"/>
              </a:ext>
            </a:extLst>
          </p:cNvPr>
          <p:cNvSpPr>
            <a:spLocks noGrp="1"/>
          </p:cNvSpPr>
          <p:nvPr>
            <p:ph idx="1"/>
          </p:nvPr>
        </p:nvSpPr>
        <p:spPr/>
        <p:txBody>
          <a:bodyPr/>
          <a:lstStyle/>
          <a:p>
            <a:r>
              <a:rPr lang="en-US" altLang="zh-TW" dirty="0"/>
              <a:t>These algorithms share an interesting property:</a:t>
            </a:r>
            <a:br>
              <a:rPr lang="en-US" altLang="zh-TW" dirty="0"/>
            </a:br>
            <a:r>
              <a:rPr lang="en-US" altLang="zh-TW" dirty="0">
                <a:solidFill>
                  <a:srgbClr val="FF0000"/>
                </a:solidFill>
              </a:rPr>
              <a:t>the sorted order they determine is based only on comparisons between the input elements.</a:t>
            </a:r>
          </a:p>
          <a:p>
            <a:endParaRPr lang="en-US" altLang="zh-TW" dirty="0">
              <a:solidFill>
                <a:srgbClr val="FF0000"/>
              </a:solidFill>
            </a:endParaRPr>
          </a:p>
          <a:p>
            <a:r>
              <a:rPr lang="en-US" altLang="zh-TW" dirty="0"/>
              <a:t>We call such sorting algorithms </a:t>
            </a:r>
            <a:r>
              <a:rPr lang="en-US" altLang="zh-TW" dirty="0">
                <a:solidFill>
                  <a:srgbClr val="FF0000"/>
                </a:solidFill>
              </a:rPr>
              <a:t>comparison sorts</a:t>
            </a:r>
            <a:r>
              <a:rPr lang="en-US" altLang="zh-TW" dirty="0"/>
              <a:t>.</a:t>
            </a:r>
            <a:endParaRPr lang="zh-TW" altLang="en-US" dirty="0"/>
          </a:p>
        </p:txBody>
      </p:sp>
      <p:sp>
        <p:nvSpPr>
          <p:cNvPr id="4" name="投影片編號版面配置區 3">
            <a:extLst>
              <a:ext uri="{FF2B5EF4-FFF2-40B4-BE49-F238E27FC236}">
                <a16:creationId xmlns:a16="http://schemas.microsoft.com/office/drawing/2014/main" id="{6869C20B-AEA1-4321-B284-A8E5B2580AE4}"/>
              </a:ext>
            </a:extLst>
          </p:cNvPr>
          <p:cNvSpPr>
            <a:spLocks noGrp="1"/>
          </p:cNvSpPr>
          <p:nvPr>
            <p:ph type="sldNum" sz="quarter" idx="12"/>
          </p:nvPr>
        </p:nvSpPr>
        <p:spPr/>
        <p:txBody>
          <a:bodyPr/>
          <a:lstStyle/>
          <a:p>
            <a:fld id="{81353F6A-22EF-4218-ADEA-F95BBFAC150E}" type="slidenum">
              <a:rPr lang="zh-TW" altLang="en-US" smtClean="0"/>
              <a:t>3</a:t>
            </a:fld>
            <a:endParaRPr lang="zh-TW" altLang="en-US"/>
          </a:p>
        </p:txBody>
      </p:sp>
    </p:spTree>
    <p:extLst>
      <p:ext uri="{BB962C8B-B14F-4D97-AF65-F5344CB8AC3E}">
        <p14:creationId xmlns:p14="http://schemas.microsoft.com/office/powerpoint/2010/main" val="34446227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65E29D-3B34-45E6-9B5C-B81C66C7DA59}"/>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212B0186-5EA1-4302-9805-0ED3E52F69B7}"/>
                  </a:ext>
                </a:extLst>
              </p:cNvPr>
              <p:cNvSpPr>
                <a:spLocks noGrp="1"/>
              </p:cNvSpPr>
              <p:nvPr>
                <p:ph idx="1"/>
              </p:nvPr>
            </p:nvSpPr>
            <p:spPr/>
            <p:txBody>
              <a:bodyPr>
                <a:normAutofit/>
              </a:bodyPr>
              <a:lstStyle/>
              <a:p>
                <a:pPr marL="0" indent="0">
                  <a:buNone/>
                </a:pPr>
                <a:r>
                  <a:rPr lang="en-US" altLang="zh-TW" b="1" i="1" dirty="0"/>
                  <a:t>Analysis</a:t>
                </a:r>
                <a:r>
                  <a:rPr lang="en-US" altLang="zh-TW" dirty="0"/>
                  <a:t>: </a:t>
                </a:r>
                <a14:m>
                  <m:oMath xmlns:m="http://schemas.openxmlformats.org/officeDocument/2006/math">
                    <m:r>
                      <m:rPr>
                        <m:sty m:val="p"/>
                      </m:rPr>
                      <a:rPr lang="el-GR" altLang="zh-TW" i="1" smtClean="0">
                        <a:latin typeface="Cambria Math" panose="02040503050406030204" pitchFamily="18" charset="0"/>
                        <a:ea typeface="Cambria Math" panose="02040503050406030204" pitchFamily="18" charset="0"/>
                      </a:rPr>
                      <m:t>Θ</m:t>
                    </m:r>
                    <m:d>
                      <m:dPr>
                        <m:ctrlPr>
                          <a:rPr lang="el-GR" altLang="zh-TW"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𝑛</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𝑘</m:t>
                        </m:r>
                      </m:e>
                    </m:d>
                  </m:oMath>
                </a14:m>
                <a:r>
                  <a:rPr lang="en-US" altLang="zh-TW" dirty="0"/>
                  <a:t>, which is </a:t>
                </a:r>
                <a14:m>
                  <m:oMath xmlns:m="http://schemas.openxmlformats.org/officeDocument/2006/math">
                    <m:r>
                      <m:rPr>
                        <m:sty m:val="p"/>
                      </m:rPr>
                      <a:rPr lang="el-GR" altLang="zh-TW" i="1">
                        <a:latin typeface="Cambria Math" panose="02040503050406030204" pitchFamily="18" charset="0"/>
                        <a:ea typeface="Cambria Math" panose="02040503050406030204" pitchFamily="18" charset="0"/>
                      </a:rPr>
                      <m:t>Θ</m:t>
                    </m:r>
                    <m:d>
                      <m:dPr>
                        <m:ctrlPr>
                          <a:rPr lang="el-GR"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e>
                    </m:d>
                  </m:oMath>
                </a14:m>
                <a:r>
                  <a:rPr lang="en-US" altLang="zh-TW" dirty="0"/>
                  <a:t> if </a:t>
                </a:r>
                <a14:m>
                  <m:oMath xmlns:m="http://schemas.openxmlformats.org/officeDocument/2006/math">
                    <m:r>
                      <a:rPr lang="en-US" altLang="zh-TW" b="0" i="1" smtClean="0">
                        <a:latin typeface="Cambria Math" panose="02040503050406030204" pitchFamily="18" charset="0"/>
                        <a:ea typeface="Cambria Math" panose="02040503050406030204" pitchFamily="18" charset="0"/>
                      </a:rPr>
                      <m:t>𝑘</m:t>
                    </m:r>
                    <m:r>
                      <a:rPr lang="en-US" altLang="zh-TW" b="0" i="0" smtClean="0">
                        <a:latin typeface="Cambria Math" panose="02040503050406030204" pitchFamily="18" charset="0"/>
                        <a:ea typeface="Cambria Math" panose="02040503050406030204" pitchFamily="18" charset="0"/>
                      </a:rPr>
                      <m:t>=</m:t>
                    </m:r>
                    <m:r>
                      <m:rPr>
                        <m:sty m:val="p"/>
                      </m:rPr>
                      <a:rPr lang="el-GR" altLang="zh-TW" i="1">
                        <a:latin typeface="Cambria Math" panose="02040503050406030204" pitchFamily="18" charset="0"/>
                        <a:ea typeface="Cambria Math" panose="02040503050406030204" pitchFamily="18" charset="0"/>
                      </a:rPr>
                      <m:t>Θ</m:t>
                    </m:r>
                    <m:d>
                      <m:dPr>
                        <m:ctrlPr>
                          <a:rPr lang="el-GR"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e>
                    </m:d>
                  </m:oMath>
                </a14:m>
                <a:r>
                  <a:rPr lang="en-US" altLang="zh-TW" dirty="0"/>
                  <a:t>.</a:t>
                </a:r>
              </a:p>
              <a:p>
                <a:pPr marL="0" indent="0">
                  <a:buNone/>
                </a:pPr>
                <a:r>
                  <a:rPr lang="en-US" altLang="zh-TW" dirty="0"/>
                  <a:t>How big a </a:t>
                </a:r>
                <a14:m>
                  <m:oMath xmlns:m="http://schemas.openxmlformats.org/officeDocument/2006/math">
                    <m:r>
                      <a:rPr lang="en-US" altLang="zh-TW" i="1" dirty="0" smtClean="0">
                        <a:latin typeface="Cambria Math" panose="02040503050406030204" pitchFamily="18" charset="0"/>
                      </a:rPr>
                      <m:t>𝑘</m:t>
                    </m:r>
                  </m:oMath>
                </a14:m>
                <a:r>
                  <a:rPr lang="en-US" altLang="zh-TW" dirty="0"/>
                  <a:t> is practical?</a:t>
                </a:r>
              </a:p>
              <a:p>
                <a:r>
                  <a:rPr lang="en-US" altLang="zh-TW" dirty="0"/>
                  <a:t>Good for sorting 32-bit values? No.</a:t>
                </a:r>
              </a:p>
              <a:p>
                <a:r>
                  <a:rPr lang="en-US" altLang="zh-TW" dirty="0"/>
                  <a:t>16-bit? Probably not.</a:t>
                </a:r>
              </a:p>
              <a:p>
                <a:r>
                  <a:rPr lang="en-US" altLang="zh-TW" dirty="0"/>
                  <a:t>8-bit? Maybe, depending on </a:t>
                </a:r>
                <a14:m>
                  <m:oMath xmlns:m="http://schemas.openxmlformats.org/officeDocument/2006/math">
                    <m:r>
                      <a:rPr lang="en-US" altLang="zh-TW" i="1" dirty="0" smtClean="0">
                        <a:latin typeface="Cambria Math" panose="02040503050406030204" pitchFamily="18" charset="0"/>
                      </a:rPr>
                      <m:t>𝑛</m:t>
                    </m:r>
                  </m:oMath>
                </a14:m>
                <a:r>
                  <a:rPr lang="en-US" altLang="zh-TW" dirty="0"/>
                  <a:t>.</a:t>
                </a:r>
              </a:p>
              <a:p>
                <a:r>
                  <a:rPr lang="en-US" altLang="zh-TW" dirty="0"/>
                  <a:t>4-bit? Probably (unless </a:t>
                </a:r>
                <a14:m>
                  <m:oMath xmlns:m="http://schemas.openxmlformats.org/officeDocument/2006/math">
                    <m:r>
                      <a:rPr lang="en-US" altLang="zh-TW" i="1" dirty="0" smtClean="0">
                        <a:latin typeface="Cambria Math" panose="02040503050406030204" pitchFamily="18" charset="0"/>
                      </a:rPr>
                      <m:t>𝑛</m:t>
                    </m:r>
                  </m:oMath>
                </a14:m>
                <a:r>
                  <a:rPr lang="en-US" altLang="zh-TW" dirty="0"/>
                  <a:t> is really small).</a:t>
                </a:r>
              </a:p>
              <a:p>
                <a:pPr marL="0" indent="0">
                  <a:buNone/>
                </a:pPr>
                <a:r>
                  <a:rPr lang="en-US" altLang="zh-TW" dirty="0"/>
                  <a:t>Counting sort will be used in radix sort. (since it is </a:t>
                </a:r>
                <a:r>
                  <a:rPr lang="en-US" altLang="zh-TW" dirty="0">
                    <a:solidFill>
                      <a:srgbClr val="FF0000"/>
                    </a:solidFill>
                  </a:rPr>
                  <a:t>stable</a:t>
                </a:r>
                <a:r>
                  <a:rPr lang="en-US" altLang="zh-TW" dirty="0"/>
                  <a:t>)</a:t>
                </a:r>
                <a:endParaRPr lang="zh-TW" altLang="en-US" dirty="0"/>
              </a:p>
            </p:txBody>
          </p:sp>
        </mc:Choice>
        <mc:Fallback xmlns="">
          <p:sp>
            <p:nvSpPr>
              <p:cNvPr id="3" name="內容版面配置區 2">
                <a:extLst>
                  <a:ext uri="{FF2B5EF4-FFF2-40B4-BE49-F238E27FC236}">
                    <a16:creationId xmlns:a16="http://schemas.microsoft.com/office/drawing/2014/main" id="{212B0186-5EA1-4302-9805-0ED3E52F69B7}"/>
                  </a:ext>
                </a:extLst>
              </p:cNvPr>
              <p:cNvSpPr>
                <a:spLocks noGrp="1" noRot="1" noChangeAspect="1" noMove="1" noResize="1" noEditPoints="1" noAdjustHandles="1" noChangeArrowheads="1" noChangeShapeType="1" noTextEdit="1"/>
              </p:cNvSpPr>
              <p:nvPr>
                <p:ph idx="1"/>
              </p:nvPr>
            </p:nvSpPr>
            <p:spPr>
              <a:blipFill>
                <a:blip r:embed="rId2"/>
                <a:stretch>
                  <a:fillRect l="-1389" t="-1793" r="-944"/>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F9360AD9-0D21-4309-8C2C-18DAE4101399}"/>
              </a:ext>
            </a:extLst>
          </p:cNvPr>
          <p:cNvSpPr>
            <a:spLocks noGrp="1"/>
          </p:cNvSpPr>
          <p:nvPr>
            <p:ph type="sldNum" sz="quarter" idx="12"/>
          </p:nvPr>
        </p:nvSpPr>
        <p:spPr/>
        <p:txBody>
          <a:bodyPr/>
          <a:lstStyle/>
          <a:p>
            <a:fld id="{81353F6A-22EF-4218-ADEA-F95BBFAC150E}" type="slidenum">
              <a:rPr lang="zh-TW" altLang="en-US" smtClean="0"/>
              <a:t>30</a:t>
            </a:fld>
            <a:endParaRPr lang="zh-TW" altLang="en-US"/>
          </a:p>
        </p:txBody>
      </p:sp>
    </p:spTree>
    <p:extLst>
      <p:ext uri="{BB962C8B-B14F-4D97-AF65-F5344CB8AC3E}">
        <p14:creationId xmlns:p14="http://schemas.microsoft.com/office/powerpoint/2010/main" val="41784669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F344CA-A5B5-498F-9CB0-5D3F1A82D811}"/>
              </a:ext>
            </a:extLst>
          </p:cNvPr>
          <p:cNvSpPr>
            <a:spLocks noGrp="1"/>
          </p:cNvSpPr>
          <p:nvPr>
            <p:ph type="title"/>
          </p:nvPr>
        </p:nvSpPr>
        <p:spPr/>
        <p:txBody>
          <a:bodyPr/>
          <a:lstStyle/>
          <a:p>
            <a:r>
              <a:rPr lang="en-US" altLang="zh-TW" dirty="0"/>
              <a:t>Radix sort</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D75C9797-6741-4250-A1F4-3BBD9C54F17F}"/>
                  </a:ext>
                </a:extLst>
              </p:cNvPr>
              <p:cNvSpPr>
                <a:spLocks noGrp="1"/>
              </p:cNvSpPr>
              <p:nvPr>
                <p:ph idx="1"/>
              </p:nvPr>
            </p:nvSpPr>
            <p:spPr/>
            <p:txBody>
              <a:bodyPr/>
              <a:lstStyle/>
              <a:p>
                <a:r>
                  <a:rPr lang="en-US" altLang="zh-TW" b="1" dirty="0"/>
                  <a:t>Key idea</a:t>
                </a:r>
                <a:r>
                  <a:rPr lang="en-US" altLang="zh-TW" dirty="0"/>
                  <a:t>: Sort least significant digits first.</a:t>
                </a:r>
              </a:p>
              <a:p>
                <a:pPr marL="0" indent="0">
                  <a:buNone/>
                </a:pPr>
                <a:r>
                  <a:rPr lang="en-US" altLang="zh-TW" dirty="0"/>
                  <a:t>To sort </a:t>
                </a:r>
                <a14:m>
                  <m:oMath xmlns:m="http://schemas.openxmlformats.org/officeDocument/2006/math">
                    <m:r>
                      <a:rPr lang="en-US" altLang="zh-TW" i="1" dirty="0" smtClean="0">
                        <a:latin typeface="Cambria Math" panose="02040503050406030204" pitchFamily="18" charset="0"/>
                      </a:rPr>
                      <m:t>𝑑</m:t>
                    </m:r>
                  </m:oMath>
                </a14:m>
                <a:r>
                  <a:rPr lang="en-US" altLang="zh-TW" dirty="0"/>
                  <a:t> digits:</a:t>
                </a:r>
              </a:p>
              <a:p>
                <a:endParaRPr lang="zh-TW" altLang="en-US" dirty="0"/>
              </a:p>
            </p:txBody>
          </p:sp>
        </mc:Choice>
        <mc:Fallback xmlns="">
          <p:sp>
            <p:nvSpPr>
              <p:cNvPr id="3" name="內容版面配置區 2">
                <a:extLst>
                  <a:ext uri="{FF2B5EF4-FFF2-40B4-BE49-F238E27FC236}">
                    <a16:creationId xmlns:a16="http://schemas.microsoft.com/office/drawing/2014/main" id="{D75C9797-6741-4250-A1F4-3BBD9C54F17F}"/>
                  </a:ext>
                </a:extLst>
              </p:cNvPr>
              <p:cNvSpPr>
                <a:spLocks noGrp="1" noRot="1" noChangeAspect="1" noMove="1" noResize="1" noEditPoints="1" noAdjustHandles="1" noChangeArrowheads="1" noChangeShapeType="1" noTextEdit="1"/>
              </p:cNvSpPr>
              <p:nvPr>
                <p:ph idx="1"/>
              </p:nvPr>
            </p:nvSpPr>
            <p:spPr>
              <a:blipFill>
                <a:blip r:embed="rId2"/>
                <a:stretch>
                  <a:fillRect l="-1389" t="-1793"/>
                </a:stretch>
              </a:blipFill>
            </p:spPr>
            <p:txBody>
              <a:bodyPr/>
              <a:lstStyle/>
              <a:p>
                <a:r>
                  <a:rPr lang="zh-TW" altLang="en-US">
                    <a:noFill/>
                  </a:rPr>
                  <a:t> </a:t>
                </a:r>
              </a:p>
            </p:txBody>
          </p:sp>
        </mc:Fallback>
      </mc:AlternateContent>
      <p:pic>
        <p:nvPicPr>
          <p:cNvPr id="6" name="內容版面配置區 4">
            <a:extLst>
              <a:ext uri="{FF2B5EF4-FFF2-40B4-BE49-F238E27FC236}">
                <a16:creationId xmlns:a16="http://schemas.microsoft.com/office/drawing/2014/main" id="{822E4550-A2BE-43FD-A50D-F0E362A5BAC2}"/>
              </a:ext>
            </a:extLst>
          </p:cNvPr>
          <p:cNvPicPr>
            <a:picLocks noChangeAspect="1"/>
          </p:cNvPicPr>
          <p:nvPr/>
        </p:nvPicPr>
        <p:blipFill>
          <a:blip r:embed="rId3"/>
          <a:stretch>
            <a:fillRect/>
          </a:stretch>
        </p:blipFill>
        <p:spPr>
          <a:xfrm>
            <a:off x="735435" y="3210643"/>
            <a:ext cx="10972800" cy="1653308"/>
          </a:xfrm>
          <a:prstGeom prst="rect">
            <a:avLst/>
          </a:prstGeom>
        </p:spPr>
      </p:pic>
      <p:sp>
        <p:nvSpPr>
          <p:cNvPr id="4" name="投影片編號版面配置區 3">
            <a:extLst>
              <a:ext uri="{FF2B5EF4-FFF2-40B4-BE49-F238E27FC236}">
                <a16:creationId xmlns:a16="http://schemas.microsoft.com/office/drawing/2014/main" id="{0F1F7867-46E1-4F86-8739-FE670E13241D}"/>
              </a:ext>
            </a:extLst>
          </p:cNvPr>
          <p:cNvSpPr>
            <a:spLocks noGrp="1"/>
          </p:cNvSpPr>
          <p:nvPr>
            <p:ph type="sldNum" sz="quarter" idx="12"/>
          </p:nvPr>
        </p:nvSpPr>
        <p:spPr/>
        <p:txBody>
          <a:bodyPr/>
          <a:lstStyle/>
          <a:p>
            <a:fld id="{81353F6A-22EF-4218-ADEA-F95BBFAC150E}" type="slidenum">
              <a:rPr lang="zh-TW" altLang="en-US" smtClean="0"/>
              <a:t>31</a:t>
            </a:fld>
            <a:endParaRPr lang="zh-TW" altLang="en-US"/>
          </a:p>
        </p:txBody>
      </p:sp>
    </p:spTree>
    <p:extLst>
      <p:ext uri="{BB962C8B-B14F-4D97-AF65-F5344CB8AC3E}">
        <p14:creationId xmlns:p14="http://schemas.microsoft.com/office/powerpoint/2010/main" val="2815723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4BFB2F-DD87-47FF-B2B2-D9ACD82E8595}"/>
              </a:ext>
            </a:extLst>
          </p:cNvPr>
          <p:cNvSpPr>
            <a:spLocks noGrp="1"/>
          </p:cNvSpPr>
          <p:nvPr>
            <p:ph type="title"/>
          </p:nvPr>
        </p:nvSpPr>
        <p:spPr/>
        <p:txBody>
          <a:bodyPr/>
          <a:lstStyle/>
          <a:p>
            <a:endParaRPr lang="zh-TW" altLang="en-US"/>
          </a:p>
        </p:txBody>
      </p:sp>
      <p:graphicFrame>
        <p:nvGraphicFramePr>
          <p:cNvPr id="4" name="內容版面配置區 3">
            <a:extLst>
              <a:ext uri="{FF2B5EF4-FFF2-40B4-BE49-F238E27FC236}">
                <a16:creationId xmlns:a16="http://schemas.microsoft.com/office/drawing/2014/main" id="{4158C9AF-532C-462B-94D3-CD44BBB587B2}"/>
              </a:ext>
            </a:extLst>
          </p:cNvPr>
          <p:cNvGraphicFramePr>
            <a:graphicFrameLocks noGrp="1" noChangeAspect="1"/>
          </p:cNvGraphicFramePr>
          <p:nvPr>
            <p:ph idx="1"/>
            <p:extLst>
              <p:ext uri="{D42A27DB-BD31-4B8C-83A1-F6EECF244321}">
                <p14:modId xmlns:p14="http://schemas.microsoft.com/office/powerpoint/2010/main" val="2573942849"/>
              </p:ext>
            </p:extLst>
          </p:nvPr>
        </p:nvGraphicFramePr>
        <p:xfrm>
          <a:off x="1338263" y="1600200"/>
          <a:ext cx="9513887" cy="4421188"/>
        </p:xfrm>
        <a:graphic>
          <a:graphicData uri="http://schemas.openxmlformats.org/presentationml/2006/ole">
            <mc:AlternateContent xmlns:mc="http://schemas.openxmlformats.org/markup-compatibility/2006">
              <mc:Choice xmlns:v="urn:schemas-microsoft-com:vml" Requires="v">
                <p:oleObj name="Acrobat Document" r:id="rId2" imgW="9921044" imgH="4610042" progId="Acrobat.Document.11">
                  <p:embed/>
                </p:oleObj>
              </mc:Choice>
              <mc:Fallback>
                <p:oleObj name="Acrobat Document" r:id="rId2" imgW="9921044" imgH="4610042" progId="Acrobat.Document.11">
                  <p:embed/>
                  <p:pic>
                    <p:nvPicPr>
                      <p:cNvPr id="0" name=""/>
                      <p:cNvPicPr/>
                      <p:nvPr/>
                    </p:nvPicPr>
                    <p:blipFill>
                      <a:blip r:embed="rId3"/>
                      <a:stretch>
                        <a:fillRect/>
                      </a:stretch>
                    </p:blipFill>
                    <p:spPr>
                      <a:xfrm>
                        <a:off x="1338263" y="1600200"/>
                        <a:ext cx="9513887" cy="4421188"/>
                      </a:xfrm>
                      <a:prstGeom prst="rect">
                        <a:avLst/>
                      </a:prstGeom>
                    </p:spPr>
                  </p:pic>
                </p:oleObj>
              </mc:Fallback>
            </mc:AlternateContent>
          </a:graphicData>
        </a:graphic>
      </p:graphicFrame>
      <p:sp>
        <p:nvSpPr>
          <p:cNvPr id="3" name="投影片編號版面配置區 2">
            <a:extLst>
              <a:ext uri="{FF2B5EF4-FFF2-40B4-BE49-F238E27FC236}">
                <a16:creationId xmlns:a16="http://schemas.microsoft.com/office/drawing/2014/main" id="{BB47AFC8-9A16-4D6D-B796-82A682961B3D}"/>
              </a:ext>
            </a:extLst>
          </p:cNvPr>
          <p:cNvSpPr>
            <a:spLocks noGrp="1"/>
          </p:cNvSpPr>
          <p:nvPr>
            <p:ph type="sldNum" sz="quarter" idx="12"/>
          </p:nvPr>
        </p:nvSpPr>
        <p:spPr/>
        <p:txBody>
          <a:bodyPr/>
          <a:lstStyle/>
          <a:p>
            <a:fld id="{81353F6A-22EF-4218-ADEA-F95BBFAC150E}" type="slidenum">
              <a:rPr lang="zh-TW" altLang="en-US" smtClean="0"/>
              <a:t>32</a:t>
            </a:fld>
            <a:endParaRPr lang="zh-TW" altLang="en-US"/>
          </a:p>
        </p:txBody>
      </p:sp>
    </p:spTree>
    <p:extLst>
      <p:ext uri="{BB962C8B-B14F-4D97-AF65-F5344CB8AC3E}">
        <p14:creationId xmlns:p14="http://schemas.microsoft.com/office/powerpoint/2010/main" val="39522984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339A17-566B-4F44-8557-83A8EB2F099D}"/>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0C5701A4-A53A-44C2-BC34-E0734B54AEC1}"/>
                  </a:ext>
                </a:extLst>
              </p:cNvPr>
              <p:cNvSpPr>
                <a:spLocks noGrp="1"/>
              </p:cNvSpPr>
              <p:nvPr>
                <p:ph idx="1"/>
              </p:nvPr>
            </p:nvSpPr>
            <p:spPr/>
            <p:txBody>
              <a:bodyPr>
                <a:normAutofit fontScale="85000" lnSpcReduction="20000"/>
              </a:bodyPr>
              <a:lstStyle/>
              <a:p>
                <a:pPr marL="0" indent="0">
                  <a:buNone/>
                </a:pPr>
                <a:r>
                  <a:rPr lang="en-US" altLang="zh-TW" b="1" dirty="0">
                    <a:solidFill>
                      <a:srgbClr val="FF0000"/>
                    </a:solidFill>
                  </a:rPr>
                  <a:t>Correctness:</a:t>
                </a:r>
              </a:p>
              <a:p>
                <a:r>
                  <a:rPr lang="en-US" altLang="zh-TW" dirty="0"/>
                  <a:t>Induction on number of passes (</a:t>
                </a:r>
                <a14:m>
                  <m:oMath xmlns:m="http://schemas.openxmlformats.org/officeDocument/2006/math">
                    <m:r>
                      <a:rPr lang="en-US" altLang="zh-TW" i="1" dirty="0" smtClean="0">
                        <a:latin typeface="Cambria Math" panose="02040503050406030204" pitchFamily="18" charset="0"/>
                      </a:rPr>
                      <m:t>𝑖</m:t>
                    </m:r>
                  </m:oMath>
                </a14:m>
                <a:r>
                  <a:rPr lang="en-US" altLang="zh-TW" dirty="0"/>
                  <a:t> in pseudocode).</a:t>
                </a:r>
              </a:p>
              <a:p>
                <a:r>
                  <a:rPr lang="en-US" altLang="zh-TW" dirty="0"/>
                  <a:t>Assume digits </a:t>
                </a:r>
                <a14:m>
                  <m:oMath xmlns:m="http://schemas.openxmlformats.org/officeDocument/2006/math">
                    <m:r>
                      <a:rPr lang="en-US" altLang="zh-TW" b="0" i="1" smtClean="0">
                        <a:latin typeface="Cambria Math" panose="02040503050406030204" pitchFamily="18" charset="0"/>
                      </a:rPr>
                      <m:t>1, 2, …, </m:t>
                    </m:r>
                    <m:r>
                      <a:rPr lang="en-US" altLang="zh-TW" b="0" i="1" smtClean="0">
                        <a:latin typeface="Cambria Math" panose="02040503050406030204" pitchFamily="18" charset="0"/>
                      </a:rPr>
                      <m:t>𝑖</m:t>
                    </m:r>
                    <m:r>
                      <a:rPr lang="en-US" altLang="zh-TW" b="0" i="1" smtClean="0">
                        <a:latin typeface="Cambria Math" panose="02040503050406030204" pitchFamily="18" charset="0"/>
                      </a:rPr>
                      <m:t>−1</m:t>
                    </m:r>
                  </m:oMath>
                </a14:m>
                <a:r>
                  <a:rPr lang="en-US" altLang="zh-TW" dirty="0"/>
                  <a:t> are sorted.</a:t>
                </a:r>
              </a:p>
              <a:p>
                <a:r>
                  <a:rPr lang="en-US" altLang="zh-TW" dirty="0"/>
                  <a:t>Show that a stable sort on digit </a:t>
                </a:r>
                <a14:m>
                  <m:oMath xmlns:m="http://schemas.openxmlformats.org/officeDocument/2006/math">
                    <m:r>
                      <a:rPr lang="en-US" altLang="zh-TW" i="1" dirty="0" smtClean="0">
                        <a:latin typeface="Cambria Math" panose="02040503050406030204" pitchFamily="18" charset="0"/>
                      </a:rPr>
                      <m:t>𝑖</m:t>
                    </m:r>
                  </m:oMath>
                </a14:m>
                <a:r>
                  <a:rPr lang="en-US" altLang="zh-TW" dirty="0"/>
                  <a:t> leaves digits </a:t>
                </a:r>
                <a14:m>
                  <m:oMath xmlns:m="http://schemas.openxmlformats.org/officeDocument/2006/math">
                    <m:r>
                      <a:rPr lang="en-US" altLang="zh-TW" i="1">
                        <a:latin typeface="Cambria Math" panose="02040503050406030204" pitchFamily="18" charset="0"/>
                      </a:rPr>
                      <m:t>1, …, </m:t>
                    </m:r>
                    <m:r>
                      <a:rPr lang="en-US" altLang="zh-TW" i="1">
                        <a:latin typeface="Cambria Math" panose="02040503050406030204" pitchFamily="18" charset="0"/>
                      </a:rPr>
                      <m:t>𝑖</m:t>
                    </m:r>
                  </m:oMath>
                </a14:m>
                <a:r>
                  <a:rPr lang="en-US" altLang="zh-TW" dirty="0"/>
                  <a:t> sorted:</a:t>
                </a:r>
              </a:p>
              <a:p>
                <a:pPr lvl="1"/>
                <a:r>
                  <a:rPr lang="en-US" altLang="zh-TW" dirty="0"/>
                  <a:t>If 2 digits in position </a:t>
                </a:r>
                <a14:m>
                  <m:oMath xmlns:m="http://schemas.openxmlformats.org/officeDocument/2006/math">
                    <m:r>
                      <a:rPr lang="en-US" altLang="zh-TW" i="1" dirty="0" smtClean="0">
                        <a:latin typeface="Cambria Math" panose="02040503050406030204" pitchFamily="18" charset="0"/>
                      </a:rPr>
                      <m:t>𝑖</m:t>
                    </m:r>
                  </m:oMath>
                </a14:m>
                <a:r>
                  <a:rPr lang="en-US" altLang="zh-TW" dirty="0"/>
                  <a:t> are different, ordering by position </a:t>
                </a:r>
                <a14:m>
                  <m:oMath xmlns:m="http://schemas.openxmlformats.org/officeDocument/2006/math">
                    <m:r>
                      <a:rPr lang="en-US" altLang="zh-TW" i="1" dirty="0" smtClean="0">
                        <a:latin typeface="Cambria Math" panose="02040503050406030204" pitchFamily="18" charset="0"/>
                      </a:rPr>
                      <m:t>𝑖</m:t>
                    </m:r>
                  </m:oMath>
                </a14:m>
                <a:r>
                  <a:rPr lang="en-US" altLang="zh-TW" dirty="0"/>
                  <a:t> is correct, and positions </a:t>
                </a:r>
                <a14:m>
                  <m:oMath xmlns:m="http://schemas.openxmlformats.org/officeDocument/2006/math">
                    <m:r>
                      <a:rPr lang="en-US" altLang="zh-TW" i="1">
                        <a:latin typeface="Cambria Math" panose="02040503050406030204" pitchFamily="18" charset="0"/>
                      </a:rPr>
                      <m:t>1, 2, …, </m:t>
                    </m:r>
                    <m:r>
                      <a:rPr lang="en-US" altLang="zh-TW" i="1">
                        <a:latin typeface="Cambria Math" panose="02040503050406030204" pitchFamily="18" charset="0"/>
                      </a:rPr>
                      <m:t>𝑖</m:t>
                    </m:r>
                    <m:r>
                      <a:rPr lang="en-US" altLang="zh-TW" i="1">
                        <a:latin typeface="Cambria Math" panose="02040503050406030204" pitchFamily="18" charset="0"/>
                      </a:rPr>
                      <m:t>−1</m:t>
                    </m:r>
                  </m:oMath>
                </a14:m>
                <a:r>
                  <a:rPr lang="en-US" altLang="zh-TW" dirty="0"/>
                  <a:t> are irrelevant.</a:t>
                </a:r>
              </a:p>
              <a:p>
                <a:pPr lvl="1"/>
                <a:r>
                  <a:rPr lang="en-US" altLang="zh-TW" dirty="0"/>
                  <a:t>If 2 digits in position </a:t>
                </a:r>
                <a14:m>
                  <m:oMath xmlns:m="http://schemas.openxmlformats.org/officeDocument/2006/math">
                    <m:r>
                      <a:rPr lang="en-US" altLang="zh-TW" i="1" dirty="0" smtClean="0">
                        <a:latin typeface="Cambria Math" panose="02040503050406030204" pitchFamily="18" charset="0"/>
                      </a:rPr>
                      <m:t>𝑖</m:t>
                    </m:r>
                  </m:oMath>
                </a14:m>
                <a:r>
                  <a:rPr lang="en-US" altLang="zh-TW" dirty="0"/>
                  <a:t> are equal, numbers are already in the right order (by inductive hypothesis). The stable sort on digit </a:t>
                </a:r>
                <a14:m>
                  <m:oMath xmlns:m="http://schemas.openxmlformats.org/officeDocument/2006/math">
                    <m:r>
                      <a:rPr lang="en-US" altLang="zh-TW" i="1" dirty="0" smtClean="0">
                        <a:latin typeface="Cambria Math" panose="02040503050406030204" pitchFamily="18" charset="0"/>
                      </a:rPr>
                      <m:t>𝑖</m:t>
                    </m:r>
                  </m:oMath>
                </a14:m>
                <a:r>
                  <a:rPr lang="en-US" altLang="zh-TW" dirty="0"/>
                  <a:t> leaves them in the right order.</a:t>
                </a:r>
              </a:p>
              <a:p>
                <a:pPr marL="0" indent="0">
                  <a:buNone/>
                </a:pPr>
                <a:r>
                  <a:rPr lang="en-US" altLang="zh-TW" dirty="0"/>
                  <a:t>This argument shows why it’s so important to use a </a:t>
                </a:r>
                <a:r>
                  <a:rPr lang="en-US" altLang="zh-TW" dirty="0">
                    <a:solidFill>
                      <a:srgbClr val="FF0000"/>
                    </a:solidFill>
                  </a:rPr>
                  <a:t>stable sort </a:t>
                </a:r>
                <a:r>
                  <a:rPr lang="en-US" altLang="zh-TW" dirty="0"/>
                  <a:t>for intermediate sort.</a:t>
                </a:r>
              </a:p>
              <a:p>
                <a:endParaRPr lang="zh-TW" altLang="en-US" dirty="0"/>
              </a:p>
            </p:txBody>
          </p:sp>
        </mc:Choice>
        <mc:Fallback xmlns="">
          <p:sp>
            <p:nvSpPr>
              <p:cNvPr id="3" name="內容版面配置區 2">
                <a:extLst>
                  <a:ext uri="{FF2B5EF4-FFF2-40B4-BE49-F238E27FC236}">
                    <a16:creationId xmlns:a16="http://schemas.microsoft.com/office/drawing/2014/main" id="{0C5701A4-A53A-44C2-BC34-E0734B54AEC1}"/>
                  </a:ext>
                </a:extLst>
              </p:cNvPr>
              <p:cNvSpPr>
                <a:spLocks noGrp="1" noRot="1" noChangeAspect="1" noMove="1" noResize="1" noEditPoints="1" noAdjustHandles="1" noChangeArrowheads="1" noChangeShapeType="1" noTextEdit="1"/>
              </p:cNvSpPr>
              <p:nvPr>
                <p:ph idx="1"/>
              </p:nvPr>
            </p:nvSpPr>
            <p:spPr>
              <a:blipFill>
                <a:blip r:embed="rId2"/>
                <a:stretch>
                  <a:fillRect l="-1056" t="-3172" r="-1500"/>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D86C4111-DAC1-405F-A8A7-5642EFC9D9A6}"/>
              </a:ext>
            </a:extLst>
          </p:cNvPr>
          <p:cNvSpPr>
            <a:spLocks noGrp="1"/>
          </p:cNvSpPr>
          <p:nvPr>
            <p:ph type="sldNum" sz="quarter" idx="12"/>
          </p:nvPr>
        </p:nvSpPr>
        <p:spPr/>
        <p:txBody>
          <a:bodyPr/>
          <a:lstStyle/>
          <a:p>
            <a:fld id="{81353F6A-22EF-4218-ADEA-F95BBFAC150E}" type="slidenum">
              <a:rPr lang="zh-TW" altLang="en-US" smtClean="0"/>
              <a:t>33</a:t>
            </a:fld>
            <a:endParaRPr lang="zh-TW" altLang="en-US"/>
          </a:p>
        </p:txBody>
      </p:sp>
    </p:spTree>
    <p:extLst>
      <p:ext uri="{BB962C8B-B14F-4D97-AF65-F5344CB8AC3E}">
        <p14:creationId xmlns:p14="http://schemas.microsoft.com/office/powerpoint/2010/main" val="33704070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C2C732-2DAD-445D-9A02-A0EA0E1A5682}"/>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11285FCE-83CB-4999-BEBB-CE2729312212}"/>
                  </a:ext>
                </a:extLst>
              </p:cNvPr>
              <p:cNvSpPr>
                <a:spLocks noGrp="1"/>
              </p:cNvSpPr>
              <p:nvPr>
                <p:ph idx="1"/>
              </p:nvPr>
            </p:nvSpPr>
            <p:spPr/>
            <p:txBody>
              <a:bodyPr/>
              <a:lstStyle/>
              <a:p>
                <a:pPr marL="0" indent="0">
                  <a:buNone/>
                </a:pPr>
                <a:r>
                  <a:rPr lang="en-US" altLang="zh-TW" b="1" dirty="0"/>
                  <a:t>Lemma 8.3</a:t>
                </a:r>
              </a:p>
              <a:p>
                <a:pPr marL="0" indent="0">
                  <a:buNone/>
                </a:pPr>
                <a:r>
                  <a:rPr lang="en-US" altLang="zh-TW" dirty="0"/>
                  <a:t>Given </a:t>
                </a:r>
                <a14:m>
                  <m:oMath xmlns:m="http://schemas.openxmlformats.org/officeDocument/2006/math">
                    <m:r>
                      <a:rPr lang="en-US" altLang="zh-TW" i="1" dirty="0" smtClean="0">
                        <a:latin typeface="Cambria Math" panose="02040503050406030204" pitchFamily="18" charset="0"/>
                      </a:rPr>
                      <m:t>𝑛</m:t>
                    </m:r>
                    <m:r>
                      <a:rPr lang="en-US" altLang="zh-TW" i="1" dirty="0">
                        <a:latin typeface="Cambria Math" panose="02040503050406030204" pitchFamily="18" charset="0"/>
                      </a:rPr>
                      <m:t> </m:t>
                    </m:r>
                    <m:r>
                      <a:rPr lang="en-US" altLang="zh-TW" i="1" dirty="0" smtClean="0">
                        <a:latin typeface="Cambria Math" panose="02040503050406030204" pitchFamily="18" charset="0"/>
                      </a:rPr>
                      <m:t>𝑑</m:t>
                    </m:r>
                  </m:oMath>
                </a14:m>
                <a:r>
                  <a:rPr lang="en-US" altLang="zh-TW" dirty="0"/>
                  <a:t>-digit numbers in which each digit can take on up to </a:t>
                </a:r>
                <a14:m>
                  <m:oMath xmlns:m="http://schemas.openxmlformats.org/officeDocument/2006/math">
                    <m:r>
                      <a:rPr lang="en-US" altLang="zh-TW" i="1" dirty="0" smtClean="0">
                        <a:latin typeface="Cambria Math" panose="02040503050406030204" pitchFamily="18" charset="0"/>
                      </a:rPr>
                      <m:t>𝑘</m:t>
                    </m:r>
                  </m:oMath>
                </a14:m>
                <a:r>
                  <a:rPr lang="en-US" altLang="zh-TW" dirty="0"/>
                  <a:t> possible values, RADIX-SORT correctly sorts these numbers in </a:t>
                </a:r>
                <a14:m>
                  <m:oMath xmlns:m="http://schemas.openxmlformats.org/officeDocument/2006/math">
                    <m:r>
                      <m:rPr>
                        <m:sty m:val="p"/>
                      </m:rPr>
                      <a:rPr lang="el-GR" altLang="zh-TW" i="1" smtClean="0">
                        <a:latin typeface="Cambria Math" panose="02040503050406030204" pitchFamily="18" charset="0"/>
                        <a:ea typeface="Cambria Math" panose="02040503050406030204" pitchFamily="18" charset="0"/>
                      </a:rPr>
                      <m:t>Θ</m:t>
                    </m:r>
                    <m:d>
                      <m:dPr>
                        <m:ctrlPr>
                          <a:rPr lang="el-GR" altLang="zh-TW"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𝑑</m:t>
                        </m:r>
                        <m:d>
                          <m:dPr>
                            <m:ctrlPr>
                              <a:rPr lang="el-GR" altLang="zh-TW" i="1" smtClean="0">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𝑘</m:t>
                            </m:r>
                          </m:e>
                        </m:d>
                      </m:e>
                    </m:d>
                  </m:oMath>
                </a14:m>
                <a:r>
                  <a:rPr lang="zh-TW" altLang="en-US" dirty="0"/>
                  <a:t> </a:t>
                </a:r>
                <a:r>
                  <a:rPr lang="en-US" altLang="zh-TW" dirty="0"/>
                  <a:t>time if the stable sort it uses takes </a:t>
                </a:r>
                <a14:m>
                  <m:oMath xmlns:m="http://schemas.openxmlformats.org/officeDocument/2006/math">
                    <m:r>
                      <m:rPr>
                        <m:sty m:val="p"/>
                      </m:rPr>
                      <a:rPr lang="el-GR" altLang="zh-TW" i="1">
                        <a:latin typeface="Cambria Math" panose="02040503050406030204" pitchFamily="18" charset="0"/>
                        <a:ea typeface="Cambria Math" panose="02040503050406030204" pitchFamily="18" charset="0"/>
                      </a:rPr>
                      <m:t>Θ</m:t>
                    </m:r>
                    <m:d>
                      <m:dPr>
                        <m:ctrlPr>
                          <a:rPr lang="el-GR"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𝑘</m:t>
                        </m:r>
                      </m:e>
                    </m:d>
                  </m:oMath>
                </a14:m>
                <a:r>
                  <a:rPr lang="en-US" altLang="zh-TW" dirty="0"/>
                  <a:t> time.</a:t>
                </a:r>
                <a:endParaRPr lang="zh-TW" altLang="en-US" dirty="0"/>
              </a:p>
            </p:txBody>
          </p:sp>
        </mc:Choice>
        <mc:Fallback xmlns="">
          <p:sp>
            <p:nvSpPr>
              <p:cNvPr id="3" name="內容版面配置區 2">
                <a:extLst>
                  <a:ext uri="{FF2B5EF4-FFF2-40B4-BE49-F238E27FC236}">
                    <a16:creationId xmlns:a16="http://schemas.microsoft.com/office/drawing/2014/main" id="{11285FCE-83CB-4999-BEBB-CE2729312212}"/>
                  </a:ext>
                </a:extLst>
              </p:cNvPr>
              <p:cNvSpPr>
                <a:spLocks noGrp="1" noRot="1" noChangeAspect="1" noMove="1" noResize="1" noEditPoints="1" noAdjustHandles="1" noChangeArrowheads="1" noChangeShapeType="1" noTextEdit="1"/>
              </p:cNvSpPr>
              <p:nvPr>
                <p:ph idx="1"/>
              </p:nvPr>
            </p:nvSpPr>
            <p:spPr>
              <a:blipFill>
                <a:blip r:embed="rId2"/>
                <a:stretch>
                  <a:fillRect l="-1389" t="-1793"/>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B0CBCF69-9F91-4C4A-A24F-119B26BE711C}"/>
              </a:ext>
            </a:extLst>
          </p:cNvPr>
          <p:cNvSpPr>
            <a:spLocks noGrp="1"/>
          </p:cNvSpPr>
          <p:nvPr>
            <p:ph type="sldNum" sz="quarter" idx="12"/>
          </p:nvPr>
        </p:nvSpPr>
        <p:spPr/>
        <p:txBody>
          <a:bodyPr/>
          <a:lstStyle/>
          <a:p>
            <a:fld id="{81353F6A-22EF-4218-ADEA-F95BBFAC150E}" type="slidenum">
              <a:rPr lang="zh-TW" altLang="en-US" smtClean="0"/>
              <a:t>34</a:t>
            </a:fld>
            <a:endParaRPr lang="zh-TW" altLang="en-US"/>
          </a:p>
        </p:txBody>
      </p:sp>
    </p:spTree>
    <p:extLst>
      <p:ext uri="{BB962C8B-B14F-4D97-AF65-F5344CB8AC3E}">
        <p14:creationId xmlns:p14="http://schemas.microsoft.com/office/powerpoint/2010/main" val="11475920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4711B3-E76F-47A6-9D4D-F0C711FAAAAC}"/>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8A19D60C-65DA-448A-A1DB-296B49679155}"/>
                  </a:ext>
                </a:extLst>
              </p:cNvPr>
              <p:cNvSpPr>
                <a:spLocks noGrp="1"/>
              </p:cNvSpPr>
              <p:nvPr>
                <p:ph idx="1"/>
              </p:nvPr>
            </p:nvSpPr>
            <p:spPr/>
            <p:txBody>
              <a:bodyPr/>
              <a:lstStyle/>
              <a:p>
                <a:pPr marL="0" indent="0">
                  <a:buNone/>
                </a:pPr>
                <a:r>
                  <a:rPr lang="en-US" altLang="zh-TW" b="1" i="1" dirty="0"/>
                  <a:t>Analysis</a:t>
                </a:r>
                <a:r>
                  <a:rPr lang="en-US" altLang="zh-TW" dirty="0"/>
                  <a:t>: Assume that we use counting sort as the intermediate sort.</a:t>
                </a:r>
              </a:p>
              <a:p>
                <a14:m>
                  <m:oMath xmlns:m="http://schemas.openxmlformats.org/officeDocument/2006/math">
                    <m:r>
                      <m:rPr>
                        <m:sty m:val="p"/>
                      </m:rPr>
                      <a:rPr lang="el-GR" altLang="zh-TW" i="1" smtClean="0">
                        <a:latin typeface="Cambria Math" panose="02040503050406030204" pitchFamily="18" charset="0"/>
                        <a:ea typeface="Cambria Math" panose="02040503050406030204" pitchFamily="18" charset="0"/>
                      </a:rPr>
                      <m:t>Θ</m:t>
                    </m:r>
                    <m:d>
                      <m:dPr>
                        <m:ctrlPr>
                          <a:rPr lang="el-GR" altLang="zh-TW"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𝑛</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𝑘</m:t>
                        </m:r>
                      </m:e>
                    </m:d>
                  </m:oMath>
                </a14:m>
                <a:r>
                  <a:rPr lang="en-US" altLang="zh-TW" dirty="0"/>
                  <a:t> per pass (digits in range </a:t>
                </a:r>
                <a14:m>
                  <m:oMath xmlns:m="http://schemas.openxmlformats.org/officeDocument/2006/math">
                    <m:r>
                      <a:rPr lang="en-US" altLang="zh-TW" b="0" i="1" smtClean="0">
                        <a:latin typeface="Cambria Math" panose="02040503050406030204" pitchFamily="18" charset="0"/>
                      </a:rPr>
                      <m:t>0, …, </m:t>
                    </m:r>
                    <m:r>
                      <a:rPr lang="en-US" altLang="zh-TW" b="0" i="1" smtClean="0">
                        <a:latin typeface="Cambria Math" panose="02040503050406030204" pitchFamily="18" charset="0"/>
                      </a:rPr>
                      <m:t>𝑘</m:t>
                    </m:r>
                  </m:oMath>
                </a14:m>
                <a:r>
                  <a:rPr lang="en-US" altLang="zh-TW" dirty="0"/>
                  <a:t>)</a:t>
                </a:r>
              </a:p>
              <a:p>
                <a14:m>
                  <m:oMath xmlns:m="http://schemas.openxmlformats.org/officeDocument/2006/math">
                    <m:r>
                      <a:rPr lang="en-US" altLang="zh-TW" i="1" dirty="0" smtClean="0">
                        <a:latin typeface="Cambria Math" panose="02040503050406030204" pitchFamily="18" charset="0"/>
                      </a:rPr>
                      <m:t>𝑑</m:t>
                    </m:r>
                  </m:oMath>
                </a14:m>
                <a:r>
                  <a:rPr lang="en-US" altLang="zh-TW" dirty="0"/>
                  <a:t> passes</a:t>
                </a:r>
              </a:p>
              <a:p>
                <a14:m>
                  <m:oMath xmlns:m="http://schemas.openxmlformats.org/officeDocument/2006/math">
                    <m:r>
                      <m:rPr>
                        <m:sty m:val="p"/>
                      </m:rPr>
                      <a:rPr lang="el-GR" altLang="zh-TW" i="1" smtClean="0">
                        <a:latin typeface="Cambria Math" panose="02040503050406030204" pitchFamily="18" charset="0"/>
                        <a:ea typeface="Cambria Math" panose="02040503050406030204" pitchFamily="18" charset="0"/>
                      </a:rPr>
                      <m:t>Θ</m:t>
                    </m:r>
                    <m:d>
                      <m:dPr>
                        <m:ctrlPr>
                          <a:rPr lang="el-GR" altLang="zh-TW"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𝑑</m:t>
                        </m:r>
                        <m:d>
                          <m:dPr>
                            <m:ctrlPr>
                              <a:rPr lang="el-GR" altLang="zh-TW" i="1" smtClean="0">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𝑘</m:t>
                            </m:r>
                          </m:e>
                        </m:d>
                      </m:e>
                    </m:d>
                  </m:oMath>
                </a14:m>
                <a:r>
                  <a:rPr lang="en-US" altLang="zh-TW" dirty="0"/>
                  <a:t> total</a:t>
                </a:r>
              </a:p>
              <a:p>
                <a:r>
                  <a:rPr lang="en-US" altLang="zh-TW" dirty="0"/>
                  <a:t>If </a:t>
                </a:r>
                <a14:m>
                  <m:oMath xmlns:m="http://schemas.openxmlformats.org/officeDocument/2006/math">
                    <m:r>
                      <a:rPr lang="en-US" altLang="zh-TW" b="0" i="1" smtClean="0">
                        <a:latin typeface="Cambria Math" panose="02040503050406030204" pitchFamily="18" charset="0"/>
                      </a:rPr>
                      <m:t>𝑘</m:t>
                    </m:r>
                    <m:r>
                      <a:rPr lang="en-US" altLang="zh-TW" b="0" i="1" smtClean="0">
                        <a:latin typeface="Cambria Math" panose="02040503050406030204" pitchFamily="18" charset="0"/>
                      </a:rPr>
                      <m:t>=</m:t>
                    </m:r>
                    <m:r>
                      <m:rPr>
                        <m:sty m:val="p"/>
                      </m:rPr>
                      <a:rPr lang="en-US" altLang="zh-TW" b="0" i="0" smtClean="0">
                        <a:latin typeface="Cambria Math" panose="02040503050406030204" pitchFamily="18" charset="0"/>
                      </a:rPr>
                      <m:t>O</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e>
                    </m:d>
                  </m:oMath>
                </a14:m>
                <a:r>
                  <a:rPr lang="en-US" altLang="zh-TW" dirty="0"/>
                  <a:t>, time </a:t>
                </a:r>
                <a14:m>
                  <m:oMath xmlns:m="http://schemas.openxmlformats.org/officeDocument/2006/math">
                    <m:r>
                      <a:rPr lang="en-US" altLang="zh-TW" b="0" i="1" smtClean="0">
                        <a:latin typeface="Cambria Math" panose="02040503050406030204" pitchFamily="18" charset="0"/>
                      </a:rPr>
                      <m:t>=</m:t>
                    </m:r>
                    <m:r>
                      <m:rPr>
                        <m:sty m:val="p"/>
                      </m:rPr>
                      <a:rPr lang="el-GR" altLang="zh-TW" b="0" i="1" smtClean="0">
                        <a:latin typeface="Cambria Math" panose="02040503050406030204" pitchFamily="18" charset="0"/>
                        <a:ea typeface="Cambria Math" panose="02040503050406030204" pitchFamily="18" charset="0"/>
                      </a:rPr>
                      <m:t>Θ</m:t>
                    </m:r>
                    <m:d>
                      <m:dPr>
                        <m:ctrlPr>
                          <a:rPr lang="el-GR" altLang="zh-TW" b="0"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𝑑𝑛</m:t>
                        </m:r>
                      </m:e>
                    </m:d>
                  </m:oMath>
                </a14:m>
                <a:r>
                  <a:rPr lang="en-US" altLang="zh-TW" dirty="0"/>
                  <a:t>.</a:t>
                </a:r>
              </a:p>
              <a:p>
                <a:endParaRPr lang="zh-TW" altLang="en-US" dirty="0"/>
              </a:p>
            </p:txBody>
          </p:sp>
        </mc:Choice>
        <mc:Fallback xmlns="">
          <p:sp>
            <p:nvSpPr>
              <p:cNvPr id="3" name="內容版面配置區 2">
                <a:extLst>
                  <a:ext uri="{FF2B5EF4-FFF2-40B4-BE49-F238E27FC236}">
                    <a16:creationId xmlns:a16="http://schemas.microsoft.com/office/drawing/2014/main" id="{8A19D60C-65DA-448A-A1DB-296B49679155}"/>
                  </a:ext>
                </a:extLst>
              </p:cNvPr>
              <p:cNvSpPr>
                <a:spLocks noGrp="1" noRot="1" noChangeAspect="1" noMove="1" noResize="1" noEditPoints="1" noAdjustHandles="1" noChangeArrowheads="1" noChangeShapeType="1" noTextEdit="1"/>
              </p:cNvSpPr>
              <p:nvPr>
                <p:ph idx="1"/>
              </p:nvPr>
            </p:nvSpPr>
            <p:spPr>
              <a:blipFill>
                <a:blip r:embed="rId2"/>
                <a:stretch>
                  <a:fillRect l="-1389" t="-1793"/>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E253BCB4-B662-44FF-9F21-C26D64DB9E59}"/>
              </a:ext>
            </a:extLst>
          </p:cNvPr>
          <p:cNvSpPr>
            <a:spLocks noGrp="1"/>
          </p:cNvSpPr>
          <p:nvPr>
            <p:ph type="sldNum" sz="quarter" idx="12"/>
          </p:nvPr>
        </p:nvSpPr>
        <p:spPr/>
        <p:txBody>
          <a:bodyPr/>
          <a:lstStyle/>
          <a:p>
            <a:fld id="{81353F6A-22EF-4218-ADEA-F95BBFAC150E}" type="slidenum">
              <a:rPr lang="zh-TW" altLang="en-US" smtClean="0"/>
              <a:t>35</a:t>
            </a:fld>
            <a:endParaRPr lang="zh-TW" altLang="en-US"/>
          </a:p>
        </p:txBody>
      </p:sp>
    </p:spTree>
    <p:extLst>
      <p:ext uri="{BB962C8B-B14F-4D97-AF65-F5344CB8AC3E}">
        <p14:creationId xmlns:p14="http://schemas.microsoft.com/office/powerpoint/2010/main" val="39801206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3F8C5C-E0AE-4A59-9A02-05BCB7D5AB77}"/>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06602F62-4E90-4B90-9EB0-9E7E53F1F07C}"/>
                  </a:ext>
                </a:extLst>
              </p:cNvPr>
              <p:cNvSpPr>
                <a:spLocks noGrp="1"/>
              </p:cNvSpPr>
              <p:nvPr>
                <p:ph idx="1"/>
              </p:nvPr>
            </p:nvSpPr>
            <p:spPr/>
            <p:txBody>
              <a:bodyPr/>
              <a:lstStyle/>
              <a:p>
                <a:pPr marL="0" indent="0">
                  <a:buNone/>
                </a:pPr>
                <a:r>
                  <a:rPr lang="en-US" altLang="zh-TW" b="1" dirty="0"/>
                  <a:t>Lemma 8.4</a:t>
                </a:r>
              </a:p>
              <a:p>
                <a:pPr marL="0" indent="0">
                  <a:buNone/>
                </a:pPr>
                <a:r>
                  <a:rPr lang="en-US" altLang="zh-TW" dirty="0"/>
                  <a:t>Given </a:t>
                </a:r>
                <a14:m>
                  <m:oMath xmlns:m="http://schemas.openxmlformats.org/officeDocument/2006/math">
                    <m:r>
                      <a:rPr lang="en-US" altLang="zh-TW" i="1" dirty="0" smtClean="0">
                        <a:latin typeface="Cambria Math" panose="02040503050406030204" pitchFamily="18" charset="0"/>
                      </a:rPr>
                      <m:t>𝑛</m:t>
                    </m:r>
                    <m:r>
                      <a:rPr lang="en-US" altLang="zh-TW" i="1" dirty="0">
                        <a:latin typeface="Cambria Math" panose="02040503050406030204" pitchFamily="18" charset="0"/>
                      </a:rPr>
                      <m:t> </m:t>
                    </m:r>
                    <m:r>
                      <a:rPr lang="en-US" altLang="zh-TW" i="1" dirty="0" smtClean="0">
                        <a:latin typeface="Cambria Math" panose="02040503050406030204" pitchFamily="18" charset="0"/>
                      </a:rPr>
                      <m:t>𝑏</m:t>
                    </m:r>
                  </m:oMath>
                </a14:m>
                <a:r>
                  <a:rPr lang="en-US" altLang="zh-TW" dirty="0"/>
                  <a:t>-bit numbers and any positive integer </a:t>
                </a:r>
                <a14:m>
                  <m:oMath xmlns:m="http://schemas.openxmlformats.org/officeDocument/2006/math">
                    <m:r>
                      <a:rPr lang="en-US" altLang="zh-TW" b="0" i="1" smtClean="0">
                        <a:latin typeface="Cambria Math" panose="02040503050406030204" pitchFamily="18" charset="0"/>
                      </a:rPr>
                      <m:t>𝑟</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𝑏</m:t>
                    </m:r>
                  </m:oMath>
                </a14:m>
                <a:r>
                  <a:rPr lang="en-US" altLang="zh-TW" dirty="0"/>
                  <a:t>, RADIX-SORT correctly sorts these numbers in </a:t>
                </a:r>
                <a14:m>
                  <m:oMath xmlns:m="http://schemas.openxmlformats.org/officeDocument/2006/math">
                    <m:r>
                      <m:rPr>
                        <m:sty m:val="p"/>
                      </m:rPr>
                      <a:rPr lang="el-GR" altLang="zh-TW" i="1" dirty="0">
                        <a:latin typeface="Cambria Math" panose="02040503050406030204" pitchFamily="18" charset="0"/>
                        <a:ea typeface="Cambria Math" panose="02040503050406030204" pitchFamily="18" charset="0"/>
                      </a:rPr>
                      <m:t>Θ</m:t>
                    </m:r>
                    <m:d>
                      <m:dPr>
                        <m:ctrlPr>
                          <a:rPr lang="el-GR" altLang="zh-TW" i="1" dirty="0">
                            <a:latin typeface="Cambria Math" panose="02040503050406030204" pitchFamily="18" charset="0"/>
                            <a:ea typeface="Cambria Math" panose="02040503050406030204" pitchFamily="18" charset="0"/>
                          </a:rPr>
                        </m:ctrlPr>
                      </m:dPr>
                      <m:e>
                        <m:f>
                          <m:fPr>
                            <m:ctrlPr>
                              <a:rPr lang="el-GR" altLang="zh-TW" i="1" dirty="0">
                                <a:latin typeface="Cambria Math" panose="02040503050406030204" pitchFamily="18" charset="0"/>
                                <a:ea typeface="Cambria Math" panose="02040503050406030204" pitchFamily="18" charset="0"/>
                              </a:rPr>
                            </m:ctrlPr>
                          </m:fPr>
                          <m:num>
                            <m:r>
                              <a:rPr lang="en-US" altLang="zh-TW" i="1" dirty="0">
                                <a:latin typeface="Cambria Math" panose="02040503050406030204" pitchFamily="18" charset="0"/>
                                <a:ea typeface="Cambria Math" panose="02040503050406030204" pitchFamily="18" charset="0"/>
                              </a:rPr>
                              <m:t>𝑏</m:t>
                            </m:r>
                          </m:num>
                          <m:den>
                            <m:r>
                              <a:rPr lang="en-US" altLang="zh-TW" i="1" dirty="0">
                                <a:latin typeface="Cambria Math" panose="02040503050406030204" pitchFamily="18" charset="0"/>
                                <a:ea typeface="Cambria Math" panose="02040503050406030204" pitchFamily="18" charset="0"/>
                              </a:rPr>
                              <m:t>𝑟</m:t>
                            </m:r>
                          </m:den>
                        </m:f>
                        <m:d>
                          <m:dPr>
                            <m:ctrlPr>
                              <a:rPr lang="el-GR" altLang="zh-TW" i="1" dirty="0">
                                <a:latin typeface="Cambria Math" panose="02040503050406030204" pitchFamily="18" charset="0"/>
                                <a:ea typeface="Cambria Math" panose="02040503050406030204" pitchFamily="18" charset="0"/>
                              </a:rPr>
                            </m:ctrlPr>
                          </m:dPr>
                          <m:e>
                            <m:r>
                              <a:rPr lang="en-US" altLang="zh-TW" i="1" dirty="0">
                                <a:latin typeface="Cambria Math" panose="02040503050406030204" pitchFamily="18" charset="0"/>
                                <a:ea typeface="Cambria Math" panose="02040503050406030204" pitchFamily="18" charset="0"/>
                              </a:rPr>
                              <m:t>𝑛</m:t>
                            </m:r>
                            <m:r>
                              <a:rPr lang="en-US" altLang="zh-TW" i="1" dirty="0">
                                <a:latin typeface="Cambria Math" panose="02040503050406030204" pitchFamily="18" charset="0"/>
                                <a:ea typeface="Cambria Math" panose="02040503050406030204" pitchFamily="18" charset="0"/>
                              </a:rPr>
                              <m:t>+</m:t>
                            </m:r>
                            <m:sSup>
                              <m:sSupPr>
                                <m:ctrlPr>
                                  <a:rPr lang="en-US" altLang="zh-TW" i="1" dirty="0">
                                    <a:latin typeface="Cambria Math" panose="02040503050406030204" pitchFamily="18" charset="0"/>
                                    <a:ea typeface="Cambria Math" panose="02040503050406030204" pitchFamily="18" charset="0"/>
                                  </a:rPr>
                                </m:ctrlPr>
                              </m:sSupPr>
                              <m:e>
                                <m:r>
                                  <a:rPr lang="en-US" altLang="zh-TW" i="1" dirty="0">
                                    <a:latin typeface="Cambria Math" panose="02040503050406030204" pitchFamily="18" charset="0"/>
                                    <a:ea typeface="Cambria Math" panose="02040503050406030204" pitchFamily="18" charset="0"/>
                                  </a:rPr>
                                  <m:t>2</m:t>
                                </m:r>
                              </m:e>
                              <m:sup>
                                <m:r>
                                  <a:rPr lang="en-US" altLang="zh-TW" i="1" dirty="0">
                                    <a:latin typeface="Cambria Math" panose="02040503050406030204" pitchFamily="18" charset="0"/>
                                    <a:ea typeface="Cambria Math" panose="02040503050406030204" pitchFamily="18" charset="0"/>
                                  </a:rPr>
                                  <m:t>𝑟</m:t>
                                </m:r>
                              </m:sup>
                            </m:sSup>
                          </m:e>
                        </m:d>
                      </m:e>
                    </m:d>
                  </m:oMath>
                </a14:m>
                <a:r>
                  <a:rPr lang="zh-TW" altLang="en-US" dirty="0"/>
                  <a:t> </a:t>
                </a:r>
                <a:r>
                  <a:rPr lang="en-US" altLang="zh-TW" dirty="0"/>
                  <a:t>time if the stable sort it uses takes </a:t>
                </a:r>
                <a14:m>
                  <m:oMath xmlns:m="http://schemas.openxmlformats.org/officeDocument/2006/math">
                    <m:r>
                      <m:rPr>
                        <m:sty m:val="p"/>
                      </m:rPr>
                      <a:rPr lang="el-GR" altLang="zh-TW" i="1">
                        <a:latin typeface="Cambria Math" panose="02040503050406030204" pitchFamily="18" charset="0"/>
                        <a:ea typeface="Cambria Math" panose="02040503050406030204" pitchFamily="18" charset="0"/>
                      </a:rPr>
                      <m:t>Θ</m:t>
                    </m:r>
                    <m:d>
                      <m:dPr>
                        <m:ctrlPr>
                          <a:rPr lang="el-GR"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𝑘</m:t>
                        </m:r>
                      </m:e>
                    </m:d>
                  </m:oMath>
                </a14:m>
                <a:r>
                  <a:rPr lang="en-US" altLang="zh-TW" dirty="0"/>
                  <a:t> time for inputs in the range 0 to </a:t>
                </a:r>
                <a14:m>
                  <m:oMath xmlns:m="http://schemas.openxmlformats.org/officeDocument/2006/math">
                    <m:r>
                      <a:rPr lang="en-US" altLang="zh-TW" i="1" dirty="0" smtClean="0">
                        <a:latin typeface="Cambria Math" panose="02040503050406030204" pitchFamily="18" charset="0"/>
                      </a:rPr>
                      <m:t>𝑘</m:t>
                    </m:r>
                  </m:oMath>
                </a14:m>
                <a:r>
                  <a:rPr lang="en-US" altLang="zh-TW" dirty="0"/>
                  <a:t>.</a:t>
                </a:r>
                <a:endParaRPr lang="zh-TW" altLang="en-US" dirty="0"/>
              </a:p>
            </p:txBody>
          </p:sp>
        </mc:Choice>
        <mc:Fallback xmlns="">
          <p:sp>
            <p:nvSpPr>
              <p:cNvPr id="3" name="內容版面配置區 2">
                <a:extLst>
                  <a:ext uri="{FF2B5EF4-FFF2-40B4-BE49-F238E27FC236}">
                    <a16:creationId xmlns:a16="http://schemas.microsoft.com/office/drawing/2014/main" id="{06602F62-4E90-4B90-9EB0-9E7E53F1F07C}"/>
                  </a:ext>
                </a:extLst>
              </p:cNvPr>
              <p:cNvSpPr>
                <a:spLocks noGrp="1" noRot="1" noChangeAspect="1" noMove="1" noResize="1" noEditPoints="1" noAdjustHandles="1" noChangeArrowheads="1" noChangeShapeType="1" noTextEdit="1"/>
              </p:cNvSpPr>
              <p:nvPr>
                <p:ph idx="1"/>
              </p:nvPr>
            </p:nvSpPr>
            <p:spPr>
              <a:blipFill>
                <a:blip r:embed="rId2"/>
                <a:stretch>
                  <a:fillRect l="-1389" t="-1793" r="-333"/>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D8DF0A7A-0D1B-4F84-A8C3-368CDA3D7564}"/>
              </a:ext>
            </a:extLst>
          </p:cNvPr>
          <p:cNvSpPr>
            <a:spLocks noGrp="1"/>
          </p:cNvSpPr>
          <p:nvPr>
            <p:ph type="sldNum" sz="quarter" idx="12"/>
          </p:nvPr>
        </p:nvSpPr>
        <p:spPr/>
        <p:txBody>
          <a:bodyPr/>
          <a:lstStyle/>
          <a:p>
            <a:fld id="{81353F6A-22EF-4218-ADEA-F95BBFAC150E}" type="slidenum">
              <a:rPr lang="zh-TW" altLang="en-US" smtClean="0"/>
              <a:t>36</a:t>
            </a:fld>
            <a:endParaRPr lang="zh-TW" altLang="en-US"/>
          </a:p>
        </p:txBody>
      </p:sp>
    </p:spTree>
    <p:extLst>
      <p:ext uri="{BB962C8B-B14F-4D97-AF65-F5344CB8AC3E}">
        <p14:creationId xmlns:p14="http://schemas.microsoft.com/office/powerpoint/2010/main" val="38421646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A17DF5-BD85-4490-8D8B-29B20AB959FF}"/>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4AF48C0-107F-4107-A8F4-6C7AF9B92A7B}"/>
                  </a:ext>
                </a:extLst>
              </p:cNvPr>
              <p:cNvSpPr>
                <a:spLocks noGrp="1"/>
              </p:cNvSpPr>
              <p:nvPr>
                <p:ph idx="1"/>
              </p:nvPr>
            </p:nvSpPr>
            <p:spPr/>
            <p:txBody>
              <a:bodyPr>
                <a:normAutofit fontScale="92500" lnSpcReduction="20000"/>
              </a:bodyPr>
              <a:lstStyle/>
              <a:p>
                <a:pPr marL="0" indent="0">
                  <a:buNone/>
                </a:pPr>
                <a:r>
                  <a:rPr lang="en-US" altLang="zh-TW" dirty="0"/>
                  <a:t>How to break each key into digits?</a:t>
                </a:r>
              </a:p>
              <a:p>
                <a14:m>
                  <m:oMath xmlns:m="http://schemas.openxmlformats.org/officeDocument/2006/math">
                    <m:r>
                      <a:rPr lang="en-US" altLang="zh-TW" i="1" dirty="0" smtClean="0">
                        <a:latin typeface="Cambria Math" panose="02040503050406030204" pitchFamily="18" charset="0"/>
                      </a:rPr>
                      <m:t>𝑛</m:t>
                    </m:r>
                  </m:oMath>
                </a14:m>
                <a:r>
                  <a:rPr lang="en-US" altLang="zh-TW" dirty="0"/>
                  <a:t> words</a:t>
                </a:r>
              </a:p>
              <a:p>
                <a14:m>
                  <m:oMath xmlns:m="http://schemas.openxmlformats.org/officeDocument/2006/math">
                    <m:r>
                      <a:rPr lang="en-US" altLang="zh-TW" i="1" dirty="0" smtClean="0">
                        <a:latin typeface="Cambria Math" panose="02040503050406030204" pitchFamily="18" charset="0"/>
                      </a:rPr>
                      <m:t>𝑏</m:t>
                    </m:r>
                  </m:oMath>
                </a14:m>
                <a:r>
                  <a:rPr lang="en-US" altLang="zh-TW" dirty="0"/>
                  <a:t> bits/word</a:t>
                </a:r>
              </a:p>
              <a:p>
                <a:r>
                  <a:rPr lang="en-US" altLang="zh-TW" dirty="0"/>
                  <a:t>Break into </a:t>
                </a:r>
                <a14:m>
                  <m:oMath xmlns:m="http://schemas.openxmlformats.org/officeDocument/2006/math">
                    <m:r>
                      <a:rPr lang="en-US" altLang="zh-TW" i="1" dirty="0" smtClean="0">
                        <a:latin typeface="Cambria Math" panose="02040503050406030204" pitchFamily="18" charset="0"/>
                      </a:rPr>
                      <m:t>𝑟</m:t>
                    </m:r>
                  </m:oMath>
                </a14:m>
                <a:r>
                  <a:rPr lang="en-US" altLang="zh-TW" dirty="0"/>
                  <a:t>-bit digits. Have </a:t>
                </a:r>
                <a14:m>
                  <m:oMath xmlns:m="http://schemas.openxmlformats.org/officeDocument/2006/math">
                    <m:r>
                      <a:rPr lang="en-US" altLang="zh-TW" i="1" dirty="0" smtClean="0">
                        <a:latin typeface="Cambria Math" panose="02040503050406030204" pitchFamily="18" charset="0"/>
                      </a:rPr>
                      <m:t>𝑑</m:t>
                    </m:r>
                    <m:r>
                      <a:rPr lang="en-US" altLang="zh-TW" i="1" dirty="0" smtClean="0">
                        <a:latin typeface="Cambria Math" panose="02040503050406030204" pitchFamily="18" charset="0"/>
                      </a:rPr>
                      <m:t> =</m:t>
                    </m:r>
                    <m:d>
                      <m:dPr>
                        <m:begChr m:val="⌈"/>
                        <m:endChr m:val="⌉"/>
                        <m:ctrlPr>
                          <a:rPr lang="en-US" altLang="zh-TW" i="1" dirty="0" smtClean="0">
                            <a:latin typeface="Cambria Math" panose="02040503050406030204" pitchFamily="18" charset="0"/>
                          </a:rPr>
                        </m:ctrlPr>
                      </m:dPr>
                      <m:e>
                        <m:r>
                          <a:rPr lang="en-US" altLang="zh-TW" b="0" i="1" dirty="0" smtClean="0">
                            <a:latin typeface="Cambria Math" panose="02040503050406030204" pitchFamily="18" charset="0"/>
                          </a:rPr>
                          <m:t>𝑏</m:t>
                        </m:r>
                        <m:r>
                          <a:rPr lang="en-US" altLang="zh-TW" b="0" i="1" dirty="0" smtClean="0">
                            <a:latin typeface="Cambria Math" panose="02040503050406030204" pitchFamily="18" charset="0"/>
                          </a:rPr>
                          <m:t>/</m:t>
                        </m:r>
                        <m:r>
                          <a:rPr lang="en-US" altLang="zh-TW" b="0" i="1" dirty="0" smtClean="0">
                            <a:latin typeface="Cambria Math" panose="02040503050406030204" pitchFamily="18" charset="0"/>
                          </a:rPr>
                          <m:t>𝑟</m:t>
                        </m:r>
                      </m:e>
                    </m:d>
                  </m:oMath>
                </a14:m>
                <a:endParaRPr lang="en-US" altLang="zh-TW" dirty="0"/>
              </a:p>
              <a:p>
                <a:r>
                  <a:rPr lang="en-US" altLang="zh-TW" dirty="0"/>
                  <a:t>Each digit is an integer in the range 0 to </a:t>
                </a:r>
                <a14:m>
                  <m:oMath xmlns:m="http://schemas.openxmlformats.org/officeDocument/2006/math">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2</m:t>
                        </m:r>
                      </m:e>
                      <m:sup>
                        <m:r>
                          <a:rPr lang="en-US" altLang="zh-TW" b="0" i="1" smtClean="0">
                            <a:latin typeface="Cambria Math" panose="02040503050406030204" pitchFamily="18" charset="0"/>
                          </a:rPr>
                          <m:t>𝑟</m:t>
                        </m:r>
                      </m:sup>
                    </m:sSup>
                  </m:oMath>
                </a14:m>
                <a:r>
                  <a:rPr lang="en-US" altLang="zh-TW" dirty="0"/>
                  <a:t>-1.         </a:t>
                </a:r>
              </a:p>
              <a:p>
                <a:r>
                  <a:rPr lang="en-US" altLang="zh-TW" dirty="0"/>
                  <a:t>Use counting sort, </a:t>
                </a:r>
                <a14:m>
                  <m:oMath xmlns:m="http://schemas.openxmlformats.org/officeDocument/2006/math">
                    <m:r>
                      <a:rPr lang="en-US" altLang="zh-TW" b="0" i="1" smtClean="0">
                        <a:latin typeface="Cambria Math" panose="02040503050406030204" pitchFamily="18" charset="0"/>
                      </a:rPr>
                      <m:t>𝑘</m:t>
                    </m:r>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2</m:t>
                        </m:r>
                      </m:e>
                      <m:sup>
                        <m:r>
                          <a:rPr lang="en-US" altLang="zh-TW" b="0" i="1" smtClean="0">
                            <a:latin typeface="Cambria Math" panose="02040503050406030204" pitchFamily="18" charset="0"/>
                          </a:rPr>
                          <m:t>𝑟</m:t>
                        </m:r>
                      </m:sup>
                    </m:sSup>
                  </m:oMath>
                </a14:m>
                <a:br>
                  <a:rPr lang="en-US" altLang="zh-TW" dirty="0"/>
                </a:br>
                <a:r>
                  <a:rPr lang="en-US" altLang="zh-TW" dirty="0"/>
                  <a:t>Example: 32-bit words, 8-bit digits. </a:t>
                </a:r>
                <a14:m>
                  <m:oMath xmlns:m="http://schemas.openxmlformats.org/officeDocument/2006/math">
                    <m:r>
                      <a:rPr lang="en-US" altLang="zh-TW" i="1" dirty="0" smtClean="0">
                        <a:latin typeface="Cambria Math" panose="02040503050406030204" pitchFamily="18" charset="0"/>
                      </a:rPr>
                      <m:t>𝑏</m:t>
                    </m:r>
                    <m:r>
                      <a:rPr lang="en-US" altLang="zh-TW" i="1" dirty="0" smtClean="0">
                        <a:latin typeface="Cambria Math" panose="02040503050406030204" pitchFamily="18" charset="0"/>
                      </a:rPr>
                      <m:t>=32, </m:t>
                    </m:r>
                    <m:r>
                      <a:rPr lang="en-US" altLang="zh-TW" i="1" dirty="0" smtClean="0">
                        <a:latin typeface="Cambria Math" panose="02040503050406030204" pitchFamily="18" charset="0"/>
                      </a:rPr>
                      <m:t>𝑟</m:t>
                    </m:r>
                    <m:r>
                      <a:rPr lang="en-US" altLang="zh-TW" i="1" dirty="0" smtClean="0">
                        <a:latin typeface="Cambria Math" panose="02040503050406030204" pitchFamily="18" charset="0"/>
                      </a:rPr>
                      <m:t>=8, </m:t>
                    </m:r>
                    <m:r>
                      <a:rPr lang="en-US" altLang="zh-TW" i="1" dirty="0" smtClean="0">
                        <a:latin typeface="Cambria Math" panose="02040503050406030204" pitchFamily="18" charset="0"/>
                      </a:rPr>
                      <m:t>𝑑</m:t>
                    </m:r>
                    <m:r>
                      <a:rPr lang="en-US" altLang="zh-TW" i="1" dirty="0" smtClean="0">
                        <a:latin typeface="Cambria Math" panose="02040503050406030204" pitchFamily="18" charset="0"/>
                      </a:rPr>
                      <m:t>=</m:t>
                    </m:r>
                    <m:d>
                      <m:dPr>
                        <m:begChr m:val="⌈"/>
                        <m:endChr m:val="⌉"/>
                        <m:ctrlPr>
                          <a:rPr lang="en-US" altLang="zh-TW" i="1" dirty="0">
                            <a:latin typeface="Cambria Math" panose="02040503050406030204" pitchFamily="18" charset="0"/>
                          </a:rPr>
                        </m:ctrlPr>
                      </m:dPr>
                      <m:e>
                        <m:r>
                          <a:rPr lang="en-US" altLang="zh-TW" b="0" i="1" dirty="0" smtClean="0">
                            <a:latin typeface="Cambria Math" panose="02040503050406030204" pitchFamily="18" charset="0"/>
                          </a:rPr>
                          <m:t>32</m:t>
                        </m:r>
                        <m:r>
                          <a:rPr lang="en-US" altLang="zh-TW" i="1" dirty="0">
                            <a:latin typeface="Cambria Math" panose="02040503050406030204" pitchFamily="18" charset="0"/>
                          </a:rPr>
                          <m:t>/</m:t>
                        </m:r>
                        <m:r>
                          <a:rPr lang="en-US" altLang="zh-TW" b="0" i="1" dirty="0" smtClean="0">
                            <a:latin typeface="Cambria Math" panose="02040503050406030204" pitchFamily="18" charset="0"/>
                          </a:rPr>
                          <m:t>8</m:t>
                        </m:r>
                      </m:e>
                    </m:d>
                    <m:r>
                      <a:rPr lang="en-US" altLang="zh-TW" i="1" dirty="0" smtClean="0">
                        <a:latin typeface="Cambria Math" panose="02040503050406030204" pitchFamily="18" charset="0"/>
                      </a:rPr>
                      <m:t>=4, </m:t>
                    </m:r>
                    <m:r>
                      <a:rPr lang="en-US" altLang="zh-TW" i="1" dirty="0" smtClean="0">
                        <a:latin typeface="Cambria Math" panose="02040503050406030204" pitchFamily="18" charset="0"/>
                      </a:rPr>
                      <m:t>𝑘</m:t>
                    </m:r>
                    <m:r>
                      <a:rPr lang="en-US" altLang="zh-TW" i="1" dirty="0" smtClean="0">
                        <a:latin typeface="Cambria Math" panose="02040503050406030204" pitchFamily="18" charset="0"/>
                      </a:rPr>
                      <m:t>=</m:t>
                    </m:r>
                    <m:sSup>
                      <m:sSupPr>
                        <m:ctrlPr>
                          <a:rPr lang="en-US" altLang="zh-TW" i="1">
                            <a:latin typeface="Cambria Math" panose="02040503050406030204" pitchFamily="18" charset="0"/>
                          </a:rPr>
                        </m:ctrlPr>
                      </m:sSupPr>
                      <m:e>
                        <m:r>
                          <a:rPr lang="en-US" altLang="zh-TW" i="1">
                            <a:latin typeface="Cambria Math" panose="02040503050406030204" pitchFamily="18" charset="0"/>
                          </a:rPr>
                          <m:t>2</m:t>
                        </m:r>
                      </m:e>
                      <m:sup>
                        <m:r>
                          <a:rPr lang="en-US" altLang="zh-TW" b="0" i="1" smtClean="0">
                            <a:latin typeface="Cambria Math" panose="02040503050406030204" pitchFamily="18" charset="0"/>
                          </a:rPr>
                          <m:t>8</m:t>
                        </m:r>
                      </m:sup>
                    </m:sSup>
                    <m:r>
                      <a:rPr lang="en-US" altLang="zh-TW" i="1" dirty="0" smtClean="0">
                        <a:latin typeface="Cambria Math" panose="02040503050406030204" pitchFamily="18" charset="0"/>
                      </a:rPr>
                      <m:t>= 25</m:t>
                    </m:r>
                    <m:r>
                      <a:rPr lang="en-US" altLang="zh-TW" b="0" i="1" dirty="0" smtClean="0">
                        <a:latin typeface="Cambria Math" panose="02040503050406030204" pitchFamily="18" charset="0"/>
                      </a:rPr>
                      <m:t>6</m:t>
                    </m:r>
                  </m:oMath>
                </a14:m>
                <a:endParaRPr lang="en-US" altLang="zh-TW" dirty="0"/>
              </a:p>
              <a:p>
                <a:r>
                  <a:rPr lang="en-US" altLang="zh-TW" dirty="0"/>
                  <a:t>Time </a:t>
                </a:r>
                <a14:m>
                  <m:oMath xmlns:m="http://schemas.openxmlformats.org/officeDocument/2006/math">
                    <m:r>
                      <a:rPr lang="en-US" altLang="zh-TW" i="1" dirty="0" smtClean="0">
                        <a:latin typeface="Cambria Math" panose="02040503050406030204" pitchFamily="18" charset="0"/>
                      </a:rPr>
                      <m:t>=</m:t>
                    </m:r>
                    <m:r>
                      <m:rPr>
                        <m:sty m:val="p"/>
                      </m:rPr>
                      <a:rPr lang="el-GR" altLang="zh-TW" i="1" dirty="0" smtClean="0">
                        <a:latin typeface="Cambria Math" panose="02040503050406030204" pitchFamily="18" charset="0"/>
                        <a:ea typeface="Cambria Math" panose="02040503050406030204" pitchFamily="18" charset="0"/>
                      </a:rPr>
                      <m:t>Θ</m:t>
                    </m:r>
                    <m:d>
                      <m:dPr>
                        <m:ctrlPr>
                          <a:rPr lang="el-GR" altLang="zh-TW" i="1" dirty="0" smtClean="0">
                            <a:latin typeface="Cambria Math" panose="02040503050406030204" pitchFamily="18" charset="0"/>
                            <a:ea typeface="Cambria Math" panose="02040503050406030204" pitchFamily="18" charset="0"/>
                          </a:rPr>
                        </m:ctrlPr>
                      </m:dPr>
                      <m:e>
                        <m:f>
                          <m:fPr>
                            <m:ctrlPr>
                              <a:rPr lang="el-GR" altLang="zh-TW" i="1" dirty="0" smtClean="0">
                                <a:latin typeface="Cambria Math" panose="02040503050406030204" pitchFamily="18" charset="0"/>
                                <a:ea typeface="Cambria Math" panose="02040503050406030204" pitchFamily="18" charset="0"/>
                              </a:rPr>
                            </m:ctrlPr>
                          </m:fPr>
                          <m:num>
                            <m:r>
                              <a:rPr lang="en-US" altLang="zh-TW" b="0" i="1" dirty="0" smtClean="0">
                                <a:latin typeface="Cambria Math" panose="02040503050406030204" pitchFamily="18" charset="0"/>
                                <a:ea typeface="Cambria Math" panose="02040503050406030204" pitchFamily="18" charset="0"/>
                              </a:rPr>
                              <m:t>𝑏</m:t>
                            </m:r>
                          </m:num>
                          <m:den>
                            <m:r>
                              <a:rPr lang="en-US" altLang="zh-TW" b="0" i="1" dirty="0" smtClean="0">
                                <a:latin typeface="Cambria Math" panose="02040503050406030204" pitchFamily="18" charset="0"/>
                                <a:ea typeface="Cambria Math" panose="02040503050406030204" pitchFamily="18" charset="0"/>
                              </a:rPr>
                              <m:t>𝑟</m:t>
                            </m:r>
                          </m:den>
                        </m:f>
                        <m:d>
                          <m:dPr>
                            <m:ctrlPr>
                              <a:rPr lang="el-GR" altLang="zh-TW" i="1" dirty="0" smtClean="0">
                                <a:latin typeface="Cambria Math" panose="02040503050406030204" pitchFamily="18" charset="0"/>
                                <a:ea typeface="Cambria Math" panose="02040503050406030204" pitchFamily="18" charset="0"/>
                              </a:rPr>
                            </m:ctrlPr>
                          </m:dPr>
                          <m:e>
                            <m:r>
                              <a:rPr lang="en-US" altLang="zh-TW" b="0" i="1" dirty="0" smtClean="0">
                                <a:latin typeface="Cambria Math" panose="02040503050406030204" pitchFamily="18" charset="0"/>
                                <a:ea typeface="Cambria Math" panose="02040503050406030204" pitchFamily="18" charset="0"/>
                              </a:rPr>
                              <m:t>𝑛</m:t>
                            </m:r>
                            <m:r>
                              <a:rPr lang="en-US" altLang="zh-TW" b="0" i="1" dirty="0" smtClean="0">
                                <a:latin typeface="Cambria Math" panose="02040503050406030204" pitchFamily="18" charset="0"/>
                                <a:ea typeface="Cambria Math" panose="02040503050406030204" pitchFamily="18" charset="0"/>
                              </a:rPr>
                              <m:t>+</m:t>
                            </m:r>
                            <m:sSup>
                              <m:sSupPr>
                                <m:ctrlPr>
                                  <a:rPr lang="en-US" altLang="zh-TW" b="0" i="1" dirty="0" smtClean="0">
                                    <a:latin typeface="Cambria Math" panose="02040503050406030204" pitchFamily="18" charset="0"/>
                                    <a:ea typeface="Cambria Math" panose="02040503050406030204" pitchFamily="18" charset="0"/>
                                  </a:rPr>
                                </m:ctrlPr>
                              </m:sSupPr>
                              <m:e>
                                <m:r>
                                  <a:rPr lang="en-US" altLang="zh-TW" b="0" i="1" dirty="0" smtClean="0">
                                    <a:latin typeface="Cambria Math" panose="02040503050406030204" pitchFamily="18" charset="0"/>
                                    <a:ea typeface="Cambria Math" panose="02040503050406030204" pitchFamily="18" charset="0"/>
                                  </a:rPr>
                                  <m:t>2</m:t>
                                </m:r>
                              </m:e>
                              <m:sup>
                                <m:r>
                                  <a:rPr lang="en-US" altLang="zh-TW" b="0" i="1" dirty="0" smtClean="0">
                                    <a:latin typeface="Cambria Math" panose="02040503050406030204" pitchFamily="18" charset="0"/>
                                    <a:ea typeface="Cambria Math" panose="02040503050406030204" pitchFamily="18" charset="0"/>
                                  </a:rPr>
                                  <m:t>𝑟</m:t>
                                </m:r>
                              </m:sup>
                            </m:sSup>
                          </m:e>
                        </m:d>
                      </m:e>
                    </m:d>
                  </m:oMath>
                </a14:m>
                <a:r>
                  <a:rPr lang="en-US" altLang="zh-TW" dirty="0"/>
                  <a:t> </a:t>
                </a:r>
                <a:endParaRPr lang="zh-TW" altLang="en-US" dirty="0"/>
              </a:p>
            </p:txBody>
          </p:sp>
        </mc:Choice>
        <mc:Fallback xmlns="">
          <p:sp>
            <p:nvSpPr>
              <p:cNvPr id="3" name="內容版面配置區 2">
                <a:extLst>
                  <a:ext uri="{FF2B5EF4-FFF2-40B4-BE49-F238E27FC236}">
                    <a16:creationId xmlns:a16="http://schemas.microsoft.com/office/drawing/2014/main" id="{64AF48C0-107F-4107-A8F4-6C7AF9B92A7B}"/>
                  </a:ext>
                </a:extLst>
              </p:cNvPr>
              <p:cNvSpPr>
                <a:spLocks noGrp="1" noRot="1" noChangeAspect="1" noMove="1" noResize="1" noEditPoints="1" noAdjustHandles="1" noChangeArrowheads="1" noChangeShapeType="1" noTextEdit="1"/>
              </p:cNvSpPr>
              <p:nvPr>
                <p:ph idx="1"/>
              </p:nvPr>
            </p:nvSpPr>
            <p:spPr>
              <a:blipFill>
                <a:blip r:embed="rId2"/>
                <a:stretch>
                  <a:fillRect l="-1278" t="-3862"/>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D44BF3BB-34F5-4CDB-A284-F6CC31ADCBAE}"/>
              </a:ext>
            </a:extLst>
          </p:cNvPr>
          <p:cNvSpPr>
            <a:spLocks noGrp="1"/>
          </p:cNvSpPr>
          <p:nvPr>
            <p:ph type="sldNum" sz="quarter" idx="12"/>
          </p:nvPr>
        </p:nvSpPr>
        <p:spPr/>
        <p:txBody>
          <a:bodyPr/>
          <a:lstStyle/>
          <a:p>
            <a:fld id="{81353F6A-22EF-4218-ADEA-F95BBFAC150E}" type="slidenum">
              <a:rPr lang="zh-TW" altLang="en-US" smtClean="0"/>
              <a:t>37</a:t>
            </a:fld>
            <a:endParaRPr lang="zh-TW" altLang="en-US"/>
          </a:p>
        </p:txBody>
      </p:sp>
    </p:spTree>
    <p:extLst>
      <p:ext uri="{BB962C8B-B14F-4D97-AF65-F5344CB8AC3E}">
        <p14:creationId xmlns:p14="http://schemas.microsoft.com/office/powerpoint/2010/main" val="22405511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637943-B837-404A-9314-D2D0B8FEC45B}"/>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B96703DD-6585-4020-83D9-80E3EAAB86FA}"/>
                  </a:ext>
                </a:extLst>
              </p:cNvPr>
              <p:cNvSpPr>
                <a:spLocks noGrp="1"/>
              </p:cNvSpPr>
              <p:nvPr>
                <p:ph idx="1"/>
              </p:nvPr>
            </p:nvSpPr>
            <p:spPr/>
            <p:txBody>
              <a:bodyPr>
                <a:normAutofit lnSpcReduction="10000"/>
              </a:bodyPr>
              <a:lstStyle/>
              <a:p>
                <a:r>
                  <a:rPr lang="en-US" altLang="zh-TW" dirty="0"/>
                  <a:t>How to choose </a:t>
                </a:r>
                <a14:m>
                  <m:oMath xmlns:m="http://schemas.openxmlformats.org/officeDocument/2006/math">
                    <m:r>
                      <a:rPr lang="en-US" altLang="zh-TW" i="1" dirty="0" smtClean="0">
                        <a:latin typeface="Cambria Math" panose="02040503050406030204" pitchFamily="18" charset="0"/>
                      </a:rPr>
                      <m:t>𝑟</m:t>
                    </m:r>
                  </m:oMath>
                </a14:m>
                <a:r>
                  <a:rPr lang="en-US" altLang="zh-TW" dirty="0"/>
                  <a:t>? Balance </a:t>
                </a:r>
                <a14:m>
                  <m:oMath xmlns:m="http://schemas.openxmlformats.org/officeDocument/2006/math">
                    <m:r>
                      <a:rPr lang="en-US" altLang="zh-TW" i="1" dirty="0" smtClean="0">
                        <a:latin typeface="Cambria Math" panose="02040503050406030204" pitchFamily="18" charset="0"/>
                      </a:rPr>
                      <m:t>𝑏</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𝑟</m:t>
                    </m:r>
                  </m:oMath>
                </a14:m>
                <a:r>
                  <a:rPr lang="en-US" altLang="zh-TW" dirty="0"/>
                  <a:t> and </a:t>
                </a:r>
                <a14:m>
                  <m:oMath xmlns:m="http://schemas.openxmlformats.org/officeDocument/2006/math">
                    <m:r>
                      <a:rPr lang="en-US" altLang="zh-TW" i="1" dirty="0">
                        <a:latin typeface="Cambria Math" panose="02040503050406030204" pitchFamily="18" charset="0"/>
                        <a:ea typeface="Cambria Math" panose="02040503050406030204" pitchFamily="18" charset="0"/>
                      </a:rPr>
                      <m:t>𝑛</m:t>
                    </m:r>
                    <m:r>
                      <a:rPr lang="en-US" altLang="zh-TW" i="1" dirty="0">
                        <a:latin typeface="Cambria Math" panose="02040503050406030204" pitchFamily="18" charset="0"/>
                        <a:ea typeface="Cambria Math" panose="02040503050406030204" pitchFamily="18" charset="0"/>
                      </a:rPr>
                      <m:t>+</m:t>
                    </m:r>
                    <m:sSup>
                      <m:sSupPr>
                        <m:ctrlPr>
                          <a:rPr lang="en-US" altLang="zh-TW" i="1" dirty="0">
                            <a:latin typeface="Cambria Math" panose="02040503050406030204" pitchFamily="18" charset="0"/>
                            <a:ea typeface="Cambria Math" panose="02040503050406030204" pitchFamily="18" charset="0"/>
                          </a:rPr>
                        </m:ctrlPr>
                      </m:sSupPr>
                      <m:e>
                        <m:r>
                          <a:rPr lang="en-US" altLang="zh-TW" i="1" dirty="0">
                            <a:latin typeface="Cambria Math" panose="02040503050406030204" pitchFamily="18" charset="0"/>
                            <a:ea typeface="Cambria Math" panose="02040503050406030204" pitchFamily="18" charset="0"/>
                          </a:rPr>
                          <m:t>2</m:t>
                        </m:r>
                      </m:e>
                      <m:sup>
                        <m:r>
                          <a:rPr lang="en-US" altLang="zh-TW" i="1" dirty="0">
                            <a:latin typeface="Cambria Math" panose="02040503050406030204" pitchFamily="18" charset="0"/>
                            <a:ea typeface="Cambria Math" panose="02040503050406030204" pitchFamily="18" charset="0"/>
                          </a:rPr>
                          <m:t>𝑟</m:t>
                        </m:r>
                      </m:sup>
                    </m:sSup>
                  </m:oMath>
                </a14:m>
                <a:r>
                  <a:rPr lang="en-US" altLang="zh-TW" dirty="0"/>
                  <a:t>.</a:t>
                </a:r>
              </a:p>
              <a:p>
                <a:endParaRPr lang="en-US" altLang="zh-TW" dirty="0"/>
              </a:p>
              <a:p>
                <a:r>
                  <a:rPr lang="en-US" altLang="zh-TW" dirty="0"/>
                  <a:t>If </a:t>
                </a:r>
                <a14:m>
                  <m:oMath xmlns:m="http://schemas.openxmlformats.org/officeDocument/2006/math">
                    <m:r>
                      <a:rPr lang="en-US" altLang="zh-TW" i="1" dirty="0" smtClean="0">
                        <a:latin typeface="Cambria Math" panose="02040503050406030204" pitchFamily="18" charset="0"/>
                      </a:rPr>
                      <m:t>𝑏</m:t>
                    </m:r>
                    <m:r>
                      <a:rPr lang="en-US" altLang="zh-TW" b="0" i="1" dirty="0" smtClean="0">
                        <a:latin typeface="Cambria Math" panose="02040503050406030204" pitchFamily="18" charset="0"/>
                      </a:rPr>
                      <m:t>&lt;</m:t>
                    </m:r>
                    <m:d>
                      <m:dPr>
                        <m:begChr m:val="⌊"/>
                        <m:endChr m:val="⌋"/>
                        <m:ctrlPr>
                          <a:rPr lang="en-US" altLang="zh-TW" b="0" i="1" dirty="0" smtClean="0">
                            <a:latin typeface="Cambria Math" panose="02040503050406030204" pitchFamily="18" charset="0"/>
                          </a:rPr>
                        </m:ctrlPr>
                      </m:dPr>
                      <m:e>
                        <m:func>
                          <m:funcPr>
                            <m:ctrlPr>
                              <a:rPr lang="en-US" altLang="zh-TW" b="0" i="1" dirty="0" smtClean="0">
                                <a:latin typeface="Cambria Math" panose="02040503050406030204" pitchFamily="18" charset="0"/>
                              </a:rPr>
                            </m:ctrlPr>
                          </m:funcPr>
                          <m:fName>
                            <m:r>
                              <m:rPr>
                                <m:sty m:val="p"/>
                              </m:rPr>
                              <a:rPr lang="en-US" altLang="zh-TW" b="0" i="0" dirty="0" smtClean="0">
                                <a:latin typeface="Cambria Math" panose="02040503050406030204" pitchFamily="18" charset="0"/>
                              </a:rPr>
                              <m:t>lg</m:t>
                            </m:r>
                          </m:fName>
                          <m:e>
                            <m:r>
                              <a:rPr lang="en-US" altLang="zh-TW" b="0" i="1" dirty="0" smtClean="0">
                                <a:latin typeface="Cambria Math" panose="02040503050406030204" pitchFamily="18" charset="0"/>
                              </a:rPr>
                              <m:t>𝑛</m:t>
                            </m:r>
                          </m:e>
                        </m:func>
                      </m:e>
                    </m:d>
                  </m:oMath>
                </a14:m>
                <a:r>
                  <a:rPr lang="en-US" altLang="zh-TW" dirty="0"/>
                  <a:t>, then for any value of </a:t>
                </a:r>
                <a14:m>
                  <m:oMath xmlns:m="http://schemas.openxmlformats.org/officeDocument/2006/math">
                    <m:r>
                      <a:rPr lang="en-US" altLang="zh-TW" i="1">
                        <a:latin typeface="Cambria Math" panose="02040503050406030204" pitchFamily="18" charset="0"/>
                      </a:rPr>
                      <m:t>𝑟</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𝑏</m:t>
                    </m:r>
                  </m:oMath>
                </a14:m>
                <a:r>
                  <a:rPr lang="en-US" altLang="zh-TW" dirty="0"/>
                  <a:t>, we have that </a:t>
                </a:r>
                <a14:m>
                  <m:oMath xmlns:m="http://schemas.openxmlformats.org/officeDocument/2006/math">
                    <m:d>
                      <m:dPr>
                        <m:ctrlPr>
                          <a:rPr lang="en-US" altLang="zh-TW" i="1" smtClean="0">
                            <a:latin typeface="Cambria Math" panose="02040503050406030204" pitchFamily="18" charset="0"/>
                          </a:rPr>
                        </m:ctrlPr>
                      </m:dPr>
                      <m:e>
                        <m:r>
                          <a:rPr lang="en-US" altLang="zh-TW" b="0" i="1" smtClean="0">
                            <a:latin typeface="Cambria Math" panose="02040503050406030204" pitchFamily="18" charset="0"/>
                          </a:rPr>
                          <m:t>𝑛</m:t>
                        </m:r>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2</m:t>
                            </m:r>
                          </m:e>
                          <m:sup>
                            <m:r>
                              <a:rPr lang="en-US" altLang="zh-TW" b="0" i="1" smtClean="0">
                                <a:latin typeface="Cambria Math" panose="02040503050406030204" pitchFamily="18" charset="0"/>
                              </a:rPr>
                              <m:t>𝑟</m:t>
                            </m:r>
                          </m:sup>
                        </m:sSup>
                      </m:e>
                    </m:d>
                    <m:r>
                      <a:rPr lang="en-US" altLang="zh-TW" b="0" i="1" smtClean="0">
                        <a:latin typeface="Cambria Math" panose="02040503050406030204" pitchFamily="18" charset="0"/>
                      </a:rPr>
                      <m:t>=</m:t>
                    </m:r>
                    <m:r>
                      <m:rPr>
                        <m:sty m:val="p"/>
                      </m:rPr>
                      <a:rPr lang="el-GR" altLang="zh-TW" b="0" i="1" smtClean="0">
                        <a:latin typeface="Cambria Math" panose="02040503050406030204" pitchFamily="18" charset="0"/>
                        <a:ea typeface="Cambria Math" panose="02040503050406030204" pitchFamily="18" charset="0"/>
                      </a:rPr>
                      <m:t>Θ</m:t>
                    </m:r>
                    <m:d>
                      <m:dPr>
                        <m:ctrlPr>
                          <a:rPr lang="el-GR" altLang="zh-TW" b="0"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𝑛</m:t>
                        </m:r>
                      </m:e>
                    </m:d>
                  </m:oMath>
                </a14:m>
                <a:r>
                  <a:rPr lang="en-US" altLang="zh-TW" dirty="0"/>
                  <a:t>. Thus, choosing </a:t>
                </a:r>
                <a14:m>
                  <m:oMath xmlns:m="http://schemas.openxmlformats.org/officeDocument/2006/math">
                    <m:r>
                      <a:rPr lang="en-US" altLang="zh-TW" b="0" i="1" smtClean="0">
                        <a:latin typeface="Cambria Math" panose="02040503050406030204" pitchFamily="18" charset="0"/>
                      </a:rPr>
                      <m:t>𝑟</m:t>
                    </m:r>
                    <m:r>
                      <a:rPr lang="en-US" altLang="zh-TW" b="0" i="1" smtClean="0">
                        <a:latin typeface="Cambria Math" panose="02040503050406030204" pitchFamily="18" charset="0"/>
                      </a:rPr>
                      <m:t>=</m:t>
                    </m:r>
                    <m:r>
                      <a:rPr lang="en-US" altLang="zh-TW" b="0" i="1" smtClean="0">
                        <a:latin typeface="Cambria Math" panose="02040503050406030204" pitchFamily="18" charset="0"/>
                      </a:rPr>
                      <m:t>𝑏</m:t>
                    </m:r>
                  </m:oMath>
                </a14:m>
                <a:r>
                  <a:rPr lang="en-US" altLang="zh-TW" dirty="0"/>
                  <a:t> yields a running time of </a:t>
                </a:r>
                <a14:m>
                  <m:oMath xmlns:m="http://schemas.openxmlformats.org/officeDocument/2006/math">
                    <m:d>
                      <m:dPr>
                        <m:ctrlPr>
                          <a:rPr lang="en-US" altLang="zh-TW" i="1" smtClean="0">
                            <a:latin typeface="Cambria Math" panose="02040503050406030204" pitchFamily="18" charset="0"/>
                          </a:rPr>
                        </m:ctrlPr>
                      </m:dPr>
                      <m:e>
                        <m:r>
                          <a:rPr lang="en-US" altLang="zh-TW" b="0" i="1" smtClean="0">
                            <a:latin typeface="Cambria Math" panose="02040503050406030204" pitchFamily="18" charset="0"/>
                          </a:rPr>
                          <m:t>𝑏</m:t>
                        </m:r>
                        <m:r>
                          <a:rPr lang="en-US" altLang="zh-TW" b="0" i="1" smtClean="0">
                            <a:latin typeface="Cambria Math" panose="02040503050406030204" pitchFamily="18" charset="0"/>
                          </a:rPr>
                          <m:t>/</m:t>
                        </m:r>
                        <m:r>
                          <a:rPr lang="en-US" altLang="zh-TW" b="0" i="1" smtClean="0">
                            <a:latin typeface="Cambria Math" panose="02040503050406030204" pitchFamily="18" charset="0"/>
                          </a:rPr>
                          <m:t>𝑏</m:t>
                        </m:r>
                      </m:e>
                    </m:d>
                    <m:d>
                      <m:dPr>
                        <m:ctrlPr>
                          <a:rPr lang="en-US" altLang="zh-TW" i="1">
                            <a:latin typeface="Cambria Math" panose="02040503050406030204" pitchFamily="18" charset="0"/>
                          </a:rPr>
                        </m:ctrlPr>
                      </m:dPr>
                      <m:e>
                        <m:r>
                          <a:rPr lang="en-US" altLang="zh-TW" i="1">
                            <a:latin typeface="Cambria Math" panose="02040503050406030204" pitchFamily="18" charset="0"/>
                          </a:rPr>
                          <m:t>𝑛</m:t>
                        </m:r>
                        <m:r>
                          <a:rPr lang="en-US" altLang="zh-TW" i="1">
                            <a:latin typeface="Cambria Math" panose="02040503050406030204" pitchFamily="18" charset="0"/>
                          </a:rPr>
                          <m:t>+</m:t>
                        </m:r>
                        <m:sSup>
                          <m:sSupPr>
                            <m:ctrlPr>
                              <a:rPr lang="en-US" altLang="zh-TW" i="1">
                                <a:latin typeface="Cambria Math" panose="02040503050406030204" pitchFamily="18" charset="0"/>
                              </a:rPr>
                            </m:ctrlPr>
                          </m:sSupPr>
                          <m:e>
                            <m:r>
                              <a:rPr lang="en-US" altLang="zh-TW" i="1">
                                <a:latin typeface="Cambria Math" panose="02040503050406030204" pitchFamily="18" charset="0"/>
                              </a:rPr>
                              <m:t>2</m:t>
                            </m:r>
                          </m:e>
                          <m:sup>
                            <m:r>
                              <a:rPr lang="en-US" altLang="zh-TW" b="0" i="1" smtClean="0">
                                <a:latin typeface="Cambria Math" panose="02040503050406030204" pitchFamily="18" charset="0"/>
                              </a:rPr>
                              <m:t>𝑏</m:t>
                            </m:r>
                          </m:sup>
                        </m:sSup>
                      </m:e>
                    </m:d>
                    <m:r>
                      <a:rPr lang="en-US" altLang="zh-TW" i="1">
                        <a:latin typeface="Cambria Math" panose="02040503050406030204" pitchFamily="18" charset="0"/>
                      </a:rPr>
                      <m:t>=</m:t>
                    </m:r>
                    <m:r>
                      <m:rPr>
                        <m:sty m:val="p"/>
                      </m:rPr>
                      <a:rPr lang="el-GR" altLang="zh-TW" i="1">
                        <a:latin typeface="Cambria Math" panose="02040503050406030204" pitchFamily="18" charset="0"/>
                        <a:ea typeface="Cambria Math" panose="02040503050406030204" pitchFamily="18" charset="0"/>
                      </a:rPr>
                      <m:t>Θ</m:t>
                    </m:r>
                    <m:d>
                      <m:dPr>
                        <m:ctrlPr>
                          <a:rPr lang="el-GR"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e>
                    </m:d>
                    <m:r>
                      <m:rPr>
                        <m:nor/>
                      </m:rPr>
                      <a:rPr lang="en-US" altLang="zh-TW" dirty="0"/>
                      <m:t>.</m:t>
                    </m:r>
                  </m:oMath>
                </a14:m>
                <a:endParaRPr lang="en-US" altLang="zh-TW" dirty="0"/>
              </a:p>
              <a:p>
                <a:endParaRPr lang="en-US" altLang="zh-TW" dirty="0"/>
              </a:p>
              <a:p>
                <a:r>
                  <a:rPr lang="en-US" altLang="zh-TW" dirty="0"/>
                  <a:t>If </a:t>
                </a:r>
                <a14:m>
                  <m:oMath xmlns:m="http://schemas.openxmlformats.org/officeDocument/2006/math">
                    <m:r>
                      <a:rPr lang="en-US" altLang="zh-TW" i="1" dirty="0" smtClean="0">
                        <a:latin typeface="Cambria Math" panose="02040503050406030204" pitchFamily="18" charset="0"/>
                      </a:rPr>
                      <m:t>𝑏</m:t>
                    </m:r>
                    <m:r>
                      <a:rPr lang="en-US" altLang="zh-TW" b="0" i="1" dirty="0" smtClean="0">
                        <a:latin typeface="Cambria Math" panose="02040503050406030204" pitchFamily="18" charset="0"/>
                        <a:ea typeface="Cambria Math" panose="02040503050406030204" pitchFamily="18" charset="0"/>
                      </a:rPr>
                      <m:t>≥</m:t>
                    </m:r>
                    <m:d>
                      <m:dPr>
                        <m:begChr m:val="⌊"/>
                        <m:endChr m:val="⌋"/>
                        <m:ctrlPr>
                          <a:rPr lang="en-US" altLang="zh-TW" b="0" i="1" dirty="0" smtClean="0">
                            <a:latin typeface="Cambria Math" panose="02040503050406030204" pitchFamily="18" charset="0"/>
                          </a:rPr>
                        </m:ctrlPr>
                      </m:dPr>
                      <m:e>
                        <m:func>
                          <m:funcPr>
                            <m:ctrlPr>
                              <a:rPr lang="en-US" altLang="zh-TW" b="0" i="1" dirty="0" smtClean="0">
                                <a:latin typeface="Cambria Math" panose="02040503050406030204" pitchFamily="18" charset="0"/>
                              </a:rPr>
                            </m:ctrlPr>
                          </m:funcPr>
                          <m:fName>
                            <m:r>
                              <m:rPr>
                                <m:sty m:val="p"/>
                              </m:rPr>
                              <a:rPr lang="en-US" altLang="zh-TW" b="0" i="0" dirty="0" smtClean="0">
                                <a:latin typeface="Cambria Math" panose="02040503050406030204" pitchFamily="18" charset="0"/>
                              </a:rPr>
                              <m:t>lg</m:t>
                            </m:r>
                          </m:fName>
                          <m:e>
                            <m:r>
                              <a:rPr lang="en-US" altLang="zh-TW" b="0" i="1" dirty="0" smtClean="0">
                                <a:latin typeface="Cambria Math" panose="02040503050406030204" pitchFamily="18" charset="0"/>
                              </a:rPr>
                              <m:t>𝑛</m:t>
                            </m:r>
                          </m:e>
                        </m:func>
                      </m:e>
                    </m:d>
                  </m:oMath>
                </a14:m>
                <a:r>
                  <a:rPr lang="en-US" altLang="zh-TW" dirty="0"/>
                  <a:t>, then choosing </a:t>
                </a:r>
                <a14:m>
                  <m:oMath xmlns:m="http://schemas.openxmlformats.org/officeDocument/2006/math">
                    <m:r>
                      <a:rPr lang="en-US" altLang="zh-TW" b="0" i="1" smtClean="0">
                        <a:latin typeface="Cambria Math" panose="02040503050406030204" pitchFamily="18" charset="0"/>
                      </a:rPr>
                      <m:t>𝑟</m:t>
                    </m:r>
                    <m:r>
                      <a:rPr lang="en-US" altLang="zh-TW" b="0" i="1" smtClean="0">
                        <a:latin typeface="Cambria Math" panose="02040503050406030204" pitchFamily="18" charset="0"/>
                      </a:rPr>
                      <m:t>=</m:t>
                    </m:r>
                    <m:d>
                      <m:dPr>
                        <m:begChr m:val="⌊"/>
                        <m:endChr m:val="⌋"/>
                        <m:ctrlPr>
                          <a:rPr lang="en-US" altLang="zh-TW" i="1" dirty="0">
                            <a:latin typeface="Cambria Math" panose="02040503050406030204" pitchFamily="18" charset="0"/>
                          </a:rPr>
                        </m:ctrlPr>
                      </m:dPr>
                      <m:e>
                        <m:func>
                          <m:funcPr>
                            <m:ctrlPr>
                              <a:rPr lang="en-US" altLang="zh-TW" i="1" dirty="0">
                                <a:latin typeface="Cambria Math" panose="02040503050406030204" pitchFamily="18" charset="0"/>
                              </a:rPr>
                            </m:ctrlPr>
                          </m:funcPr>
                          <m:fName>
                            <m:r>
                              <m:rPr>
                                <m:sty m:val="p"/>
                              </m:rPr>
                              <a:rPr lang="en-US" altLang="zh-TW" dirty="0">
                                <a:latin typeface="Cambria Math" panose="02040503050406030204" pitchFamily="18" charset="0"/>
                              </a:rPr>
                              <m:t>lg</m:t>
                            </m:r>
                          </m:fName>
                          <m:e>
                            <m:r>
                              <a:rPr lang="en-US" altLang="zh-TW" i="1" dirty="0">
                                <a:latin typeface="Cambria Math" panose="02040503050406030204" pitchFamily="18" charset="0"/>
                              </a:rPr>
                              <m:t>𝑛</m:t>
                            </m:r>
                          </m:e>
                        </m:func>
                      </m:e>
                    </m:d>
                  </m:oMath>
                </a14:m>
                <a:r>
                  <a:rPr lang="zh-TW" altLang="en-US" dirty="0"/>
                  <a:t> </a:t>
                </a:r>
                <a:r>
                  <a:rPr lang="en-US" altLang="zh-TW" dirty="0"/>
                  <a:t>gives the best time to within a constant factor.</a:t>
                </a:r>
                <a:endParaRPr lang="zh-TW" altLang="en-US" dirty="0"/>
              </a:p>
            </p:txBody>
          </p:sp>
        </mc:Choice>
        <mc:Fallback xmlns="">
          <p:sp>
            <p:nvSpPr>
              <p:cNvPr id="3" name="內容版面配置區 2">
                <a:extLst>
                  <a:ext uri="{FF2B5EF4-FFF2-40B4-BE49-F238E27FC236}">
                    <a16:creationId xmlns:a16="http://schemas.microsoft.com/office/drawing/2014/main" id="{B96703DD-6585-4020-83D9-80E3EAAB86FA}"/>
                  </a:ext>
                </a:extLst>
              </p:cNvPr>
              <p:cNvSpPr>
                <a:spLocks noGrp="1" noRot="1" noChangeAspect="1" noMove="1" noResize="1" noEditPoints="1" noAdjustHandles="1" noChangeArrowheads="1" noChangeShapeType="1" noTextEdit="1"/>
              </p:cNvSpPr>
              <p:nvPr>
                <p:ph idx="1"/>
              </p:nvPr>
            </p:nvSpPr>
            <p:spPr>
              <a:blipFill>
                <a:blip r:embed="rId2"/>
                <a:stretch>
                  <a:fillRect l="-1278" t="-2897" r="-1611"/>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DD0B392C-7236-4D82-BD94-0FB33C7C6406}"/>
              </a:ext>
            </a:extLst>
          </p:cNvPr>
          <p:cNvSpPr>
            <a:spLocks noGrp="1"/>
          </p:cNvSpPr>
          <p:nvPr>
            <p:ph type="sldNum" sz="quarter" idx="12"/>
          </p:nvPr>
        </p:nvSpPr>
        <p:spPr/>
        <p:txBody>
          <a:bodyPr/>
          <a:lstStyle/>
          <a:p>
            <a:fld id="{81353F6A-22EF-4218-ADEA-F95BBFAC150E}" type="slidenum">
              <a:rPr lang="zh-TW" altLang="en-US" smtClean="0"/>
              <a:t>38</a:t>
            </a:fld>
            <a:endParaRPr lang="zh-TW" altLang="en-US"/>
          </a:p>
        </p:txBody>
      </p:sp>
    </p:spTree>
    <p:extLst>
      <p:ext uri="{BB962C8B-B14F-4D97-AF65-F5344CB8AC3E}">
        <p14:creationId xmlns:p14="http://schemas.microsoft.com/office/powerpoint/2010/main" val="11266364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F1FED1-E59D-4947-AFB1-065420DBFC20}"/>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33B01523-38F4-49E8-8542-B498C776AF39}"/>
                  </a:ext>
                </a:extLst>
              </p:cNvPr>
              <p:cNvSpPr>
                <a:spLocks noGrp="1"/>
              </p:cNvSpPr>
              <p:nvPr>
                <p:ph idx="1"/>
              </p:nvPr>
            </p:nvSpPr>
            <p:spPr/>
            <p:txBody>
              <a:bodyPr>
                <a:normAutofit lnSpcReduction="10000"/>
              </a:bodyPr>
              <a:lstStyle/>
              <a:p>
                <a:r>
                  <a:rPr lang="en-US" altLang="zh-TW" dirty="0"/>
                  <a:t>Choosing </a:t>
                </a:r>
                <a14:m>
                  <m:oMath xmlns:m="http://schemas.openxmlformats.org/officeDocument/2006/math">
                    <m:r>
                      <a:rPr lang="en-US" altLang="zh-TW" b="0" i="1" smtClean="0">
                        <a:latin typeface="Cambria Math" panose="02040503050406030204" pitchFamily="18" charset="0"/>
                      </a:rPr>
                      <m:t>𝑟</m:t>
                    </m:r>
                    <m:r>
                      <a:rPr lang="en-US" altLang="zh-TW" b="0" i="1" smtClean="0">
                        <a:latin typeface="Cambria Math" panose="02040503050406030204" pitchFamily="18" charset="0"/>
                        <a:ea typeface="Cambria Math" panose="02040503050406030204" pitchFamily="18" charset="0"/>
                      </a:rPr>
                      <m:t>=</m:t>
                    </m:r>
                    <m:func>
                      <m:funcPr>
                        <m:ctrlPr>
                          <a:rPr lang="en-US" altLang="zh-TW" b="0" i="1" smtClean="0">
                            <a:latin typeface="Cambria Math" panose="02040503050406030204" pitchFamily="18" charset="0"/>
                            <a:ea typeface="Cambria Math" panose="02040503050406030204" pitchFamily="18" charset="0"/>
                          </a:rPr>
                        </m:ctrlPr>
                      </m:funcPr>
                      <m:fName>
                        <m:r>
                          <m:rPr>
                            <m:sty m:val="p"/>
                          </m:rPr>
                          <a:rPr lang="en-US" altLang="zh-TW" b="0" i="0" smtClean="0">
                            <a:latin typeface="Cambria Math" panose="02040503050406030204" pitchFamily="18" charset="0"/>
                            <a:ea typeface="Cambria Math" panose="02040503050406030204" pitchFamily="18" charset="0"/>
                          </a:rPr>
                          <m:t>lg</m:t>
                        </m:r>
                      </m:fName>
                      <m:e>
                        <m:r>
                          <a:rPr lang="en-US" altLang="zh-TW" b="0" i="1" smtClean="0">
                            <a:latin typeface="Cambria Math" panose="02040503050406030204" pitchFamily="18" charset="0"/>
                            <a:ea typeface="Cambria Math" panose="02040503050406030204" pitchFamily="18" charset="0"/>
                          </a:rPr>
                          <m:t>𝑛</m:t>
                        </m:r>
                      </m:e>
                    </m:func>
                  </m:oMath>
                </a14:m>
                <a:r>
                  <a:rPr lang="en-US" altLang="zh-TW" dirty="0"/>
                  <a:t> gives us </a:t>
                </a:r>
                <a14:m>
                  <m:oMath xmlns:m="http://schemas.openxmlformats.org/officeDocument/2006/math">
                    <m:r>
                      <m:rPr>
                        <m:sty m:val="p"/>
                      </m:rPr>
                      <a:rPr lang="el-GR" altLang="zh-TW" i="1" dirty="0">
                        <a:latin typeface="Cambria Math" panose="02040503050406030204" pitchFamily="18" charset="0"/>
                        <a:ea typeface="Cambria Math" panose="02040503050406030204" pitchFamily="18" charset="0"/>
                      </a:rPr>
                      <m:t>Θ</m:t>
                    </m:r>
                    <m:d>
                      <m:dPr>
                        <m:ctrlPr>
                          <a:rPr lang="el-GR" altLang="zh-TW" i="1" dirty="0">
                            <a:latin typeface="Cambria Math" panose="02040503050406030204" pitchFamily="18" charset="0"/>
                            <a:ea typeface="Cambria Math" panose="02040503050406030204" pitchFamily="18" charset="0"/>
                          </a:rPr>
                        </m:ctrlPr>
                      </m:dPr>
                      <m:e>
                        <m:f>
                          <m:fPr>
                            <m:ctrlPr>
                              <a:rPr lang="el-GR" altLang="zh-TW" i="1" dirty="0">
                                <a:latin typeface="Cambria Math" panose="02040503050406030204" pitchFamily="18" charset="0"/>
                                <a:ea typeface="Cambria Math" panose="02040503050406030204" pitchFamily="18" charset="0"/>
                              </a:rPr>
                            </m:ctrlPr>
                          </m:fPr>
                          <m:num>
                            <m:r>
                              <a:rPr lang="en-US" altLang="zh-TW" i="1" dirty="0">
                                <a:latin typeface="Cambria Math" panose="02040503050406030204" pitchFamily="18" charset="0"/>
                                <a:ea typeface="Cambria Math" panose="02040503050406030204" pitchFamily="18" charset="0"/>
                              </a:rPr>
                              <m:t>𝑏</m:t>
                            </m:r>
                          </m:num>
                          <m:den>
                            <m:func>
                              <m:funcPr>
                                <m:ctrlPr>
                                  <a:rPr lang="en-US" altLang="zh-TW" i="1">
                                    <a:latin typeface="Cambria Math" panose="02040503050406030204" pitchFamily="18" charset="0"/>
                                    <a:ea typeface="Cambria Math" panose="02040503050406030204" pitchFamily="18" charset="0"/>
                                  </a:rPr>
                                </m:ctrlPr>
                              </m:funcPr>
                              <m:fName>
                                <m:r>
                                  <m:rPr>
                                    <m:sty m:val="p"/>
                                  </m:rPr>
                                  <a:rPr lang="en-US" altLang="zh-TW">
                                    <a:latin typeface="Cambria Math" panose="02040503050406030204" pitchFamily="18" charset="0"/>
                                    <a:ea typeface="Cambria Math" panose="02040503050406030204" pitchFamily="18" charset="0"/>
                                  </a:rPr>
                                  <m:t>lg</m:t>
                                </m:r>
                              </m:fName>
                              <m:e>
                                <m:r>
                                  <a:rPr lang="en-US" altLang="zh-TW" i="1">
                                    <a:latin typeface="Cambria Math" panose="02040503050406030204" pitchFamily="18" charset="0"/>
                                    <a:ea typeface="Cambria Math" panose="02040503050406030204" pitchFamily="18" charset="0"/>
                                  </a:rPr>
                                  <m:t>𝑛</m:t>
                                </m:r>
                              </m:e>
                            </m:func>
                          </m:den>
                        </m:f>
                        <m:d>
                          <m:dPr>
                            <m:ctrlPr>
                              <a:rPr lang="el-GR" altLang="zh-TW" i="1" dirty="0">
                                <a:latin typeface="Cambria Math" panose="02040503050406030204" pitchFamily="18" charset="0"/>
                                <a:ea typeface="Cambria Math" panose="02040503050406030204" pitchFamily="18" charset="0"/>
                              </a:rPr>
                            </m:ctrlPr>
                          </m:dPr>
                          <m:e>
                            <m:r>
                              <a:rPr lang="en-US" altLang="zh-TW" i="1" dirty="0">
                                <a:latin typeface="Cambria Math" panose="02040503050406030204" pitchFamily="18" charset="0"/>
                                <a:ea typeface="Cambria Math" panose="02040503050406030204" pitchFamily="18" charset="0"/>
                              </a:rPr>
                              <m:t>𝑛</m:t>
                            </m:r>
                            <m:r>
                              <a:rPr lang="en-US" altLang="zh-TW" i="1" dirty="0">
                                <a:latin typeface="Cambria Math" panose="02040503050406030204" pitchFamily="18" charset="0"/>
                                <a:ea typeface="Cambria Math" panose="02040503050406030204" pitchFamily="18" charset="0"/>
                              </a:rPr>
                              <m:t>+</m:t>
                            </m:r>
                            <m:r>
                              <a:rPr lang="en-US" altLang="zh-TW" b="0" i="1" dirty="0" smtClean="0">
                                <a:latin typeface="Cambria Math" panose="02040503050406030204" pitchFamily="18" charset="0"/>
                                <a:ea typeface="Cambria Math" panose="02040503050406030204" pitchFamily="18" charset="0"/>
                              </a:rPr>
                              <m:t>𝑛</m:t>
                            </m:r>
                          </m:e>
                        </m:d>
                      </m:e>
                    </m:d>
                    <m:r>
                      <a:rPr lang="en-US" altLang="zh-TW" b="0" i="1" dirty="0" smtClean="0">
                        <a:latin typeface="Cambria Math" panose="02040503050406030204" pitchFamily="18" charset="0"/>
                        <a:ea typeface="Cambria Math" panose="02040503050406030204" pitchFamily="18" charset="0"/>
                      </a:rPr>
                      <m:t>=</m:t>
                    </m:r>
                    <m:r>
                      <m:rPr>
                        <m:sty m:val="p"/>
                      </m:rPr>
                      <a:rPr lang="el-GR" altLang="zh-TW" i="1" dirty="0">
                        <a:latin typeface="Cambria Math" panose="02040503050406030204" pitchFamily="18" charset="0"/>
                        <a:ea typeface="Cambria Math" panose="02040503050406030204" pitchFamily="18" charset="0"/>
                      </a:rPr>
                      <m:t>Θ</m:t>
                    </m:r>
                    <m:d>
                      <m:dPr>
                        <m:ctrlPr>
                          <a:rPr lang="el-GR" altLang="zh-TW" i="1" dirty="0">
                            <a:latin typeface="Cambria Math" panose="02040503050406030204" pitchFamily="18" charset="0"/>
                            <a:ea typeface="Cambria Math" panose="02040503050406030204" pitchFamily="18" charset="0"/>
                          </a:rPr>
                        </m:ctrlPr>
                      </m:dPr>
                      <m:e>
                        <m:f>
                          <m:fPr>
                            <m:ctrlPr>
                              <a:rPr lang="el-GR" altLang="zh-TW" i="1" dirty="0">
                                <a:latin typeface="Cambria Math" panose="02040503050406030204" pitchFamily="18" charset="0"/>
                                <a:ea typeface="Cambria Math" panose="02040503050406030204" pitchFamily="18" charset="0"/>
                              </a:rPr>
                            </m:ctrlPr>
                          </m:fPr>
                          <m:num>
                            <m:r>
                              <a:rPr lang="en-US" altLang="zh-TW" i="1" dirty="0">
                                <a:latin typeface="Cambria Math" panose="02040503050406030204" pitchFamily="18" charset="0"/>
                                <a:ea typeface="Cambria Math" panose="02040503050406030204" pitchFamily="18" charset="0"/>
                              </a:rPr>
                              <m:t>𝑏</m:t>
                            </m:r>
                            <m:r>
                              <a:rPr lang="en-US" altLang="zh-TW" b="0" i="1" dirty="0" smtClean="0">
                                <a:latin typeface="Cambria Math" panose="02040503050406030204" pitchFamily="18" charset="0"/>
                                <a:ea typeface="Cambria Math" panose="02040503050406030204" pitchFamily="18" charset="0"/>
                              </a:rPr>
                              <m:t>𝑛</m:t>
                            </m:r>
                          </m:num>
                          <m:den>
                            <m:func>
                              <m:funcPr>
                                <m:ctrlPr>
                                  <a:rPr lang="en-US" altLang="zh-TW" i="1">
                                    <a:latin typeface="Cambria Math" panose="02040503050406030204" pitchFamily="18" charset="0"/>
                                    <a:ea typeface="Cambria Math" panose="02040503050406030204" pitchFamily="18" charset="0"/>
                                  </a:rPr>
                                </m:ctrlPr>
                              </m:funcPr>
                              <m:fName>
                                <m:r>
                                  <m:rPr>
                                    <m:sty m:val="p"/>
                                  </m:rPr>
                                  <a:rPr lang="en-US" altLang="zh-TW">
                                    <a:latin typeface="Cambria Math" panose="02040503050406030204" pitchFamily="18" charset="0"/>
                                    <a:ea typeface="Cambria Math" panose="02040503050406030204" pitchFamily="18" charset="0"/>
                                  </a:rPr>
                                  <m:t>lg</m:t>
                                </m:r>
                              </m:fName>
                              <m:e>
                                <m:r>
                                  <a:rPr lang="en-US" altLang="zh-TW" i="1">
                                    <a:latin typeface="Cambria Math" panose="02040503050406030204" pitchFamily="18" charset="0"/>
                                    <a:ea typeface="Cambria Math" panose="02040503050406030204" pitchFamily="18" charset="0"/>
                                  </a:rPr>
                                  <m:t>𝑛</m:t>
                                </m:r>
                              </m:e>
                            </m:func>
                          </m:den>
                        </m:f>
                      </m:e>
                    </m:d>
                  </m:oMath>
                </a14:m>
                <a:endParaRPr lang="en-US" altLang="zh-TW" dirty="0"/>
              </a:p>
              <a:p>
                <a:r>
                  <a:rPr lang="en-US" altLang="zh-TW" dirty="0"/>
                  <a:t>If we choose </a:t>
                </a:r>
                <a14:m>
                  <m:oMath xmlns:m="http://schemas.openxmlformats.org/officeDocument/2006/math">
                    <m:r>
                      <a:rPr lang="en-US" altLang="zh-TW" b="0" i="1" smtClean="0">
                        <a:latin typeface="Cambria Math" panose="02040503050406030204" pitchFamily="18" charset="0"/>
                      </a:rPr>
                      <m:t>𝑟</m:t>
                    </m:r>
                    <m:r>
                      <a:rPr lang="en-US" altLang="zh-TW" b="0" i="1" smtClean="0">
                        <a:latin typeface="Cambria Math" panose="02040503050406030204" pitchFamily="18" charset="0"/>
                      </a:rPr>
                      <m:t>&lt;</m:t>
                    </m:r>
                    <m:func>
                      <m:funcPr>
                        <m:ctrlPr>
                          <a:rPr lang="en-US" altLang="zh-TW" b="0" i="1" smtClean="0">
                            <a:latin typeface="Cambria Math" panose="02040503050406030204" pitchFamily="18" charset="0"/>
                          </a:rPr>
                        </m:ctrlPr>
                      </m:funcPr>
                      <m:fName>
                        <m:r>
                          <m:rPr>
                            <m:sty m:val="p"/>
                          </m:rPr>
                          <a:rPr lang="en-US" altLang="zh-TW" b="0" i="0" smtClean="0">
                            <a:latin typeface="Cambria Math" panose="02040503050406030204" pitchFamily="18" charset="0"/>
                          </a:rPr>
                          <m:t>lg</m:t>
                        </m:r>
                      </m:fName>
                      <m:e>
                        <m:r>
                          <a:rPr lang="en-US" altLang="zh-TW" b="0" i="1" smtClean="0">
                            <a:latin typeface="Cambria Math" panose="02040503050406030204" pitchFamily="18" charset="0"/>
                          </a:rPr>
                          <m:t>𝑛</m:t>
                        </m:r>
                      </m:e>
                    </m:func>
                  </m:oMath>
                </a14:m>
                <a:r>
                  <a:rPr lang="en-US" altLang="zh-TW" dirty="0"/>
                  <a:t>, then </a:t>
                </a:r>
                <a14:m>
                  <m:oMath xmlns:m="http://schemas.openxmlformats.org/officeDocument/2006/math">
                    <m:r>
                      <a:rPr lang="en-US" altLang="zh-TW" b="0" i="1" smtClean="0">
                        <a:latin typeface="Cambria Math" panose="02040503050406030204" pitchFamily="18" charset="0"/>
                      </a:rPr>
                      <m:t>𝑏</m:t>
                    </m:r>
                    <m:r>
                      <a:rPr lang="en-US" altLang="zh-TW" b="0" i="1" smtClean="0">
                        <a:latin typeface="Cambria Math" panose="02040503050406030204" pitchFamily="18" charset="0"/>
                      </a:rPr>
                      <m:t>/</m:t>
                    </m:r>
                    <m:r>
                      <a:rPr lang="en-US" altLang="zh-TW" b="0" i="1" smtClean="0">
                        <a:latin typeface="Cambria Math" panose="02040503050406030204" pitchFamily="18" charset="0"/>
                      </a:rPr>
                      <m:t>𝑟</m:t>
                    </m:r>
                  </m:oMath>
                </a14:m>
                <a:r>
                  <a:rPr lang="en-US" altLang="zh-TW" dirty="0"/>
                  <a:t> term increases , and </a:t>
                </a:r>
                <a14:m>
                  <m:oMath xmlns:m="http://schemas.openxmlformats.org/officeDocument/2006/math">
                    <m:r>
                      <a:rPr lang="en-US" altLang="zh-TW" i="1" dirty="0">
                        <a:latin typeface="Cambria Math" panose="02040503050406030204" pitchFamily="18" charset="0"/>
                        <a:ea typeface="Cambria Math" panose="02040503050406030204" pitchFamily="18" charset="0"/>
                      </a:rPr>
                      <m:t>𝑛</m:t>
                    </m:r>
                    <m:r>
                      <a:rPr lang="en-US" altLang="zh-TW" i="1" dirty="0">
                        <a:latin typeface="Cambria Math" panose="02040503050406030204" pitchFamily="18" charset="0"/>
                        <a:ea typeface="Cambria Math" panose="02040503050406030204" pitchFamily="18" charset="0"/>
                      </a:rPr>
                      <m:t>+</m:t>
                    </m:r>
                    <m:sSup>
                      <m:sSupPr>
                        <m:ctrlPr>
                          <a:rPr lang="en-US" altLang="zh-TW" i="1" dirty="0">
                            <a:latin typeface="Cambria Math" panose="02040503050406030204" pitchFamily="18" charset="0"/>
                            <a:ea typeface="Cambria Math" panose="02040503050406030204" pitchFamily="18" charset="0"/>
                          </a:rPr>
                        </m:ctrlPr>
                      </m:sSupPr>
                      <m:e>
                        <m:r>
                          <a:rPr lang="en-US" altLang="zh-TW" i="1" dirty="0">
                            <a:latin typeface="Cambria Math" panose="02040503050406030204" pitchFamily="18" charset="0"/>
                            <a:ea typeface="Cambria Math" panose="02040503050406030204" pitchFamily="18" charset="0"/>
                          </a:rPr>
                          <m:t>2</m:t>
                        </m:r>
                      </m:e>
                      <m:sup>
                        <m:r>
                          <a:rPr lang="en-US" altLang="zh-TW" i="1" dirty="0">
                            <a:latin typeface="Cambria Math" panose="02040503050406030204" pitchFamily="18" charset="0"/>
                            <a:ea typeface="Cambria Math" panose="02040503050406030204" pitchFamily="18" charset="0"/>
                          </a:rPr>
                          <m:t>𝑟</m:t>
                        </m:r>
                      </m:sup>
                    </m:sSup>
                  </m:oMath>
                </a14:m>
                <a:r>
                  <a:rPr lang="en-US" altLang="zh-TW" dirty="0"/>
                  <a:t> term remains at </a:t>
                </a:r>
                <a14:m>
                  <m:oMath xmlns:m="http://schemas.openxmlformats.org/officeDocument/2006/math">
                    <m:r>
                      <m:rPr>
                        <m:sty m:val="p"/>
                      </m:rPr>
                      <a:rPr lang="el-GR" altLang="zh-TW" i="1" dirty="0">
                        <a:latin typeface="Cambria Math" panose="02040503050406030204" pitchFamily="18" charset="0"/>
                        <a:ea typeface="Cambria Math" panose="02040503050406030204" pitchFamily="18" charset="0"/>
                      </a:rPr>
                      <m:t>Θ</m:t>
                    </m:r>
                    <m:d>
                      <m:dPr>
                        <m:ctrlPr>
                          <a:rPr lang="el-GR" altLang="zh-TW" i="1" dirty="0">
                            <a:latin typeface="Cambria Math" panose="02040503050406030204" pitchFamily="18" charset="0"/>
                            <a:ea typeface="Cambria Math" panose="02040503050406030204" pitchFamily="18" charset="0"/>
                          </a:rPr>
                        </m:ctrlPr>
                      </m:dPr>
                      <m:e>
                        <m:r>
                          <a:rPr lang="en-US" altLang="zh-TW" b="0" i="1" dirty="0" smtClean="0">
                            <a:latin typeface="Cambria Math" panose="02040503050406030204" pitchFamily="18" charset="0"/>
                            <a:ea typeface="Cambria Math" panose="02040503050406030204" pitchFamily="18" charset="0"/>
                          </a:rPr>
                          <m:t>𝑛</m:t>
                        </m:r>
                      </m:e>
                    </m:d>
                  </m:oMath>
                </a14:m>
                <a:r>
                  <a:rPr lang="en-US" altLang="zh-TW" dirty="0"/>
                  <a:t>.</a:t>
                </a:r>
              </a:p>
              <a:p>
                <a:r>
                  <a:rPr lang="en-US" altLang="zh-TW" dirty="0"/>
                  <a:t>If we choose </a:t>
                </a:r>
                <a14:m>
                  <m:oMath xmlns:m="http://schemas.openxmlformats.org/officeDocument/2006/math">
                    <m:r>
                      <a:rPr lang="en-US" altLang="zh-TW" b="0" i="1" smtClean="0">
                        <a:latin typeface="Cambria Math" panose="02040503050406030204" pitchFamily="18" charset="0"/>
                      </a:rPr>
                      <m:t>𝑟</m:t>
                    </m:r>
                    <m:r>
                      <a:rPr lang="en-US" altLang="zh-TW" b="0" i="1" smtClean="0">
                        <a:latin typeface="Cambria Math" panose="02040503050406030204" pitchFamily="18" charset="0"/>
                      </a:rPr>
                      <m:t>&gt;</m:t>
                    </m:r>
                    <m:func>
                      <m:funcPr>
                        <m:ctrlPr>
                          <a:rPr lang="en-US" altLang="zh-TW" b="0" i="1" smtClean="0">
                            <a:latin typeface="Cambria Math" panose="02040503050406030204" pitchFamily="18" charset="0"/>
                          </a:rPr>
                        </m:ctrlPr>
                      </m:funcPr>
                      <m:fName>
                        <m:r>
                          <m:rPr>
                            <m:sty m:val="p"/>
                          </m:rPr>
                          <a:rPr lang="en-US" altLang="zh-TW" b="0" i="0" smtClean="0">
                            <a:latin typeface="Cambria Math" panose="02040503050406030204" pitchFamily="18" charset="0"/>
                          </a:rPr>
                          <m:t>lg</m:t>
                        </m:r>
                      </m:fName>
                      <m:e>
                        <m:r>
                          <a:rPr lang="en-US" altLang="zh-TW" b="0" i="1" smtClean="0">
                            <a:latin typeface="Cambria Math" panose="02040503050406030204" pitchFamily="18" charset="0"/>
                          </a:rPr>
                          <m:t>𝑛</m:t>
                        </m:r>
                      </m:e>
                    </m:func>
                  </m:oMath>
                </a14:m>
                <a:r>
                  <a:rPr lang="en-US" altLang="zh-TW" dirty="0"/>
                  <a:t>, then </a:t>
                </a:r>
                <a14:m>
                  <m:oMath xmlns:m="http://schemas.openxmlformats.org/officeDocument/2006/math">
                    <m:r>
                      <a:rPr lang="en-US" altLang="zh-TW" i="1" dirty="0">
                        <a:latin typeface="Cambria Math" panose="02040503050406030204" pitchFamily="18" charset="0"/>
                        <a:ea typeface="Cambria Math" panose="02040503050406030204" pitchFamily="18" charset="0"/>
                      </a:rPr>
                      <m:t>𝑛</m:t>
                    </m:r>
                    <m:r>
                      <a:rPr lang="en-US" altLang="zh-TW" i="1" dirty="0">
                        <a:latin typeface="Cambria Math" panose="02040503050406030204" pitchFamily="18" charset="0"/>
                        <a:ea typeface="Cambria Math" panose="02040503050406030204" pitchFamily="18" charset="0"/>
                      </a:rPr>
                      <m:t>+</m:t>
                    </m:r>
                    <m:sSup>
                      <m:sSupPr>
                        <m:ctrlPr>
                          <a:rPr lang="en-US" altLang="zh-TW" i="1" dirty="0">
                            <a:latin typeface="Cambria Math" panose="02040503050406030204" pitchFamily="18" charset="0"/>
                            <a:ea typeface="Cambria Math" panose="02040503050406030204" pitchFamily="18" charset="0"/>
                          </a:rPr>
                        </m:ctrlPr>
                      </m:sSupPr>
                      <m:e>
                        <m:r>
                          <a:rPr lang="en-US" altLang="zh-TW" i="1" dirty="0">
                            <a:latin typeface="Cambria Math" panose="02040503050406030204" pitchFamily="18" charset="0"/>
                            <a:ea typeface="Cambria Math" panose="02040503050406030204" pitchFamily="18" charset="0"/>
                          </a:rPr>
                          <m:t>2</m:t>
                        </m:r>
                      </m:e>
                      <m:sup>
                        <m:r>
                          <a:rPr lang="en-US" altLang="zh-TW" i="1" dirty="0">
                            <a:latin typeface="Cambria Math" panose="02040503050406030204" pitchFamily="18" charset="0"/>
                            <a:ea typeface="Cambria Math" panose="02040503050406030204" pitchFamily="18" charset="0"/>
                          </a:rPr>
                          <m:t>𝑟</m:t>
                        </m:r>
                      </m:sup>
                    </m:sSup>
                  </m:oMath>
                </a14:m>
                <a:r>
                  <a:rPr lang="en-US" altLang="zh-TW" dirty="0"/>
                  <a:t> term gets big. Example: </a:t>
                </a:r>
                <a14:m>
                  <m:oMath xmlns:m="http://schemas.openxmlformats.org/officeDocument/2006/math">
                    <m:r>
                      <a:rPr lang="en-US" altLang="zh-TW" b="0" i="1" smtClean="0">
                        <a:latin typeface="Cambria Math" panose="02040503050406030204" pitchFamily="18" charset="0"/>
                      </a:rPr>
                      <m:t>𝑟</m:t>
                    </m:r>
                    <m:r>
                      <a:rPr lang="en-US" altLang="zh-TW" b="0" i="1" smtClean="0">
                        <a:latin typeface="Cambria Math" panose="02040503050406030204" pitchFamily="18" charset="0"/>
                      </a:rPr>
                      <m:t>=2</m:t>
                    </m:r>
                    <m:func>
                      <m:funcPr>
                        <m:ctrlPr>
                          <a:rPr lang="en-US" altLang="zh-TW" b="0" i="1" smtClean="0">
                            <a:latin typeface="Cambria Math" panose="02040503050406030204" pitchFamily="18" charset="0"/>
                          </a:rPr>
                        </m:ctrlPr>
                      </m:funcPr>
                      <m:fName>
                        <m:r>
                          <m:rPr>
                            <m:sty m:val="p"/>
                          </m:rPr>
                          <a:rPr lang="en-US" altLang="zh-TW" b="0" i="0" smtClean="0">
                            <a:latin typeface="Cambria Math" panose="02040503050406030204" pitchFamily="18" charset="0"/>
                          </a:rPr>
                          <m:t>lg</m:t>
                        </m:r>
                      </m:fName>
                      <m:e>
                        <m:r>
                          <a:rPr lang="en-US" altLang="zh-TW" b="0" i="1" smtClean="0">
                            <a:latin typeface="Cambria Math" panose="02040503050406030204" pitchFamily="18" charset="0"/>
                          </a:rPr>
                          <m:t>𝑛</m:t>
                        </m:r>
                      </m:e>
                    </m:func>
                    <m:r>
                      <a:rPr lang="en-US" altLang="zh-TW" b="0" i="1" smtClean="0">
                        <a:latin typeface="Cambria Math" panose="02040503050406030204" pitchFamily="18" charset="0"/>
                        <a:ea typeface="Cambria Math" panose="02040503050406030204" pitchFamily="18" charset="0"/>
                      </a:rPr>
                      <m:t>⇒</m:t>
                    </m:r>
                    <m:sSup>
                      <m:sSupPr>
                        <m:ctrlPr>
                          <a:rPr lang="en-US" altLang="zh-TW" i="1" dirty="0">
                            <a:latin typeface="Cambria Math" panose="02040503050406030204" pitchFamily="18" charset="0"/>
                            <a:ea typeface="Cambria Math" panose="02040503050406030204" pitchFamily="18" charset="0"/>
                          </a:rPr>
                        </m:ctrlPr>
                      </m:sSupPr>
                      <m:e>
                        <m:r>
                          <a:rPr lang="en-US" altLang="zh-TW" i="1" dirty="0" smtClean="0">
                            <a:latin typeface="Cambria Math" panose="02040503050406030204" pitchFamily="18" charset="0"/>
                            <a:ea typeface="Cambria Math" panose="02040503050406030204" pitchFamily="18" charset="0"/>
                          </a:rPr>
                          <m:t>2</m:t>
                        </m:r>
                      </m:e>
                      <m:sup>
                        <m:r>
                          <a:rPr lang="en-US" altLang="zh-TW" i="1" dirty="0">
                            <a:latin typeface="Cambria Math" panose="02040503050406030204" pitchFamily="18" charset="0"/>
                            <a:ea typeface="Cambria Math" panose="02040503050406030204" pitchFamily="18" charset="0"/>
                          </a:rPr>
                          <m:t>𝑟</m:t>
                        </m:r>
                      </m:sup>
                    </m:sSup>
                    <m:r>
                      <a:rPr lang="en-US" altLang="zh-TW" b="0" i="1" dirty="0" smtClean="0">
                        <a:latin typeface="Cambria Math" panose="02040503050406030204" pitchFamily="18" charset="0"/>
                        <a:ea typeface="Cambria Math" panose="02040503050406030204" pitchFamily="18" charset="0"/>
                      </a:rPr>
                      <m:t>=</m:t>
                    </m:r>
                    <m:sSup>
                      <m:sSupPr>
                        <m:ctrlPr>
                          <a:rPr lang="en-US" altLang="zh-TW" i="1" dirty="0">
                            <a:latin typeface="Cambria Math" panose="02040503050406030204" pitchFamily="18" charset="0"/>
                            <a:ea typeface="Cambria Math" panose="02040503050406030204" pitchFamily="18" charset="0"/>
                          </a:rPr>
                        </m:ctrlPr>
                      </m:sSupPr>
                      <m:e>
                        <m:r>
                          <a:rPr lang="en-US" altLang="zh-TW" i="1" dirty="0">
                            <a:latin typeface="Cambria Math" panose="02040503050406030204" pitchFamily="18" charset="0"/>
                            <a:ea typeface="Cambria Math" panose="02040503050406030204" pitchFamily="18" charset="0"/>
                          </a:rPr>
                          <m:t>2</m:t>
                        </m:r>
                      </m:e>
                      <m:sup>
                        <m:r>
                          <a:rPr lang="en-US" altLang="zh-TW" i="1">
                            <a:latin typeface="Cambria Math" panose="02040503050406030204" pitchFamily="18" charset="0"/>
                          </a:rPr>
                          <m:t>2</m:t>
                        </m:r>
                        <m:func>
                          <m:funcPr>
                            <m:ctrlPr>
                              <a:rPr lang="en-US" altLang="zh-TW" i="1">
                                <a:latin typeface="Cambria Math" panose="02040503050406030204" pitchFamily="18" charset="0"/>
                              </a:rPr>
                            </m:ctrlPr>
                          </m:funcPr>
                          <m:fName>
                            <m:r>
                              <m:rPr>
                                <m:sty m:val="p"/>
                              </m:rPr>
                              <a:rPr lang="en-US" altLang="zh-TW">
                                <a:latin typeface="Cambria Math" panose="02040503050406030204" pitchFamily="18" charset="0"/>
                              </a:rPr>
                              <m:t>lg</m:t>
                            </m:r>
                          </m:fName>
                          <m:e>
                            <m:r>
                              <a:rPr lang="en-US" altLang="zh-TW" i="1">
                                <a:latin typeface="Cambria Math" panose="02040503050406030204" pitchFamily="18" charset="0"/>
                              </a:rPr>
                              <m:t>𝑛</m:t>
                            </m:r>
                          </m:e>
                        </m:func>
                      </m:sup>
                    </m:sSup>
                    <m:r>
                      <a:rPr lang="en-US" altLang="zh-TW" b="0" i="1" dirty="0" smtClean="0">
                        <a:latin typeface="Cambria Math" panose="02040503050406030204" pitchFamily="18" charset="0"/>
                        <a:ea typeface="Cambria Math" panose="02040503050406030204" pitchFamily="18" charset="0"/>
                      </a:rPr>
                      <m:t>=</m:t>
                    </m:r>
                    <m:sSup>
                      <m:sSupPr>
                        <m:ctrlPr>
                          <a:rPr lang="en-US" altLang="zh-TW" b="0" i="1" dirty="0" smtClean="0">
                            <a:latin typeface="Cambria Math" panose="02040503050406030204" pitchFamily="18" charset="0"/>
                            <a:ea typeface="Cambria Math" panose="02040503050406030204" pitchFamily="18" charset="0"/>
                          </a:rPr>
                        </m:ctrlPr>
                      </m:sSupPr>
                      <m:e>
                        <m:d>
                          <m:dPr>
                            <m:ctrlPr>
                              <a:rPr lang="en-US" altLang="zh-TW" b="0" i="1" dirty="0" smtClean="0">
                                <a:latin typeface="Cambria Math" panose="02040503050406030204" pitchFamily="18" charset="0"/>
                                <a:ea typeface="Cambria Math" panose="02040503050406030204" pitchFamily="18" charset="0"/>
                              </a:rPr>
                            </m:ctrlPr>
                          </m:dPr>
                          <m:e>
                            <m:sSup>
                              <m:sSupPr>
                                <m:ctrlPr>
                                  <a:rPr lang="en-US" altLang="zh-TW" i="1" dirty="0">
                                    <a:latin typeface="Cambria Math" panose="02040503050406030204" pitchFamily="18" charset="0"/>
                                    <a:ea typeface="Cambria Math" panose="02040503050406030204" pitchFamily="18" charset="0"/>
                                  </a:rPr>
                                </m:ctrlPr>
                              </m:sSupPr>
                              <m:e>
                                <m:r>
                                  <a:rPr lang="en-US" altLang="zh-TW" i="1" dirty="0">
                                    <a:latin typeface="Cambria Math" panose="02040503050406030204" pitchFamily="18" charset="0"/>
                                    <a:ea typeface="Cambria Math" panose="02040503050406030204" pitchFamily="18" charset="0"/>
                                  </a:rPr>
                                  <m:t>2</m:t>
                                </m:r>
                              </m:e>
                              <m:sup>
                                <m:func>
                                  <m:funcPr>
                                    <m:ctrlPr>
                                      <a:rPr lang="en-US" altLang="zh-TW" i="1">
                                        <a:latin typeface="Cambria Math" panose="02040503050406030204" pitchFamily="18" charset="0"/>
                                      </a:rPr>
                                    </m:ctrlPr>
                                  </m:funcPr>
                                  <m:fName>
                                    <m:r>
                                      <m:rPr>
                                        <m:sty m:val="p"/>
                                      </m:rPr>
                                      <a:rPr lang="en-US" altLang="zh-TW">
                                        <a:latin typeface="Cambria Math" panose="02040503050406030204" pitchFamily="18" charset="0"/>
                                      </a:rPr>
                                      <m:t>lg</m:t>
                                    </m:r>
                                  </m:fName>
                                  <m:e>
                                    <m:r>
                                      <a:rPr lang="en-US" altLang="zh-TW" i="1">
                                        <a:latin typeface="Cambria Math" panose="02040503050406030204" pitchFamily="18" charset="0"/>
                                      </a:rPr>
                                      <m:t>𝑛</m:t>
                                    </m:r>
                                  </m:e>
                                </m:func>
                              </m:sup>
                            </m:sSup>
                          </m:e>
                        </m:d>
                      </m:e>
                      <m:sup>
                        <m:r>
                          <a:rPr lang="en-US" altLang="zh-TW" b="0" i="1" dirty="0" smtClean="0">
                            <a:latin typeface="Cambria Math" panose="02040503050406030204" pitchFamily="18" charset="0"/>
                            <a:ea typeface="Cambria Math" panose="02040503050406030204" pitchFamily="18" charset="0"/>
                          </a:rPr>
                          <m:t>2</m:t>
                        </m:r>
                      </m:sup>
                    </m:sSup>
                    <m:r>
                      <a:rPr lang="en-US" altLang="zh-TW" b="0" i="1" dirty="0" smtClean="0">
                        <a:latin typeface="Cambria Math" panose="02040503050406030204" pitchFamily="18" charset="0"/>
                        <a:ea typeface="Cambria Math" panose="02040503050406030204" pitchFamily="18" charset="0"/>
                      </a:rPr>
                      <m:t>=</m:t>
                    </m:r>
                    <m:sSup>
                      <m:sSupPr>
                        <m:ctrlPr>
                          <a:rPr lang="en-US" altLang="zh-TW" i="1" dirty="0">
                            <a:latin typeface="Cambria Math" panose="02040503050406030204" pitchFamily="18" charset="0"/>
                            <a:ea typeface="Cambria Math" panose="02040503050406030204" pitchFamily="18" charset="0"/>
                          </a:rPr>
                        </m:ctrlPr>
                      </m:sSupPr>
                      <m:e>
                        <m:r>
                          <a:rPr lang="en-US" altLang="zh-TW" b="0" i="1" dirty="0" smtClean="0">
                            <a:latin typeface="Cambria Math" panose="02040503050406030204" pitchFamily="18" charset="0"/>
                            <a:ea typeface="Cambria Math" panose="02040503050406030204" pitchFamily="18" charset="0"/>
                          </a:rPr>
                          <m:t>𝑛</m:t>
                        </m:r>
                      </m:e>
                      <m:sup>
                        <m:r>
                          <a:rPr lang="en-US" altLang="zh-TW" b="0" i="1" dirty="0" smtClean="0">
                            <a:latin typeface="Cambria Math" panose="02040503050406030204" pitchFamily="18" charset="0"/>
                            <a:ea typeface="Cambria Math" panose="02040503050406030204" pitchFamily="18" charset="0"/>
                          </a:rPr>
                          <m:t>2</m:t>
                        </m:r>
                      </m:sup>
                    </m:sSup>
                  </m:oMath>
                </a14:m>
                <a:r>
                  <a:rPr lang="en-US" altLang="zh-TW" dirty="0"/>
                  <a:t>.</a:t>
                </a:r>
              </a:p>
              <a:p>
                <a:r>
                  <a:rPr lang="en-US" altLang="zh-TW" dirty="0"/>
                  <a:t>So, to sort </a:t>
                </a:r>
                <a14:m>
                  <m:oMath xmlns:m="http://schemas.openxmlformats.org/officeDocument/2006/math">
                    <m:sSup>
                      <m:sSupPr>
                        <m:ctrlPr>
                          <a:rPr lang="en-US" altLang="zh-TW" i="1" dirty="0" smtClean="0">
                            <a:latin typeface="Cambria Math" panose="02040503050406030204" pitchFamily="18" charset="0"/>
                            <a:ea typeface="Cambria Math" panose="02040503050406030204" pitchFamily="18" charset="0"/>
                          </a:rPr>
                        </m:ctrlPr>
                      </m:sSupPr>
                      <m:e>
                        <m:r>
                          <a:rPr lang="en-US" altLang="zh-TW" i="1" dirty="0">
                            <a:latin typeface="Cambria Math" panose="02040503050406030204" pitchFamily="18" charset="0"/>
                            <a:ea typeface="Cambria Math" panose="02040503050406030204" pitchFamily="18" charset="0"/>
                          </a:rPr>
                          <m:t>2</m:t>
                        </m:r>
                      </m:e>
                      <m:sup>
                        <m:r>
                          <a:rPr lang="en-US" altLang="zh-TW" b="0" i="1" dirty="0" smtClean="0">
                            <a:latin typeface="Cambria Math" panose="02040503050406030204" pitchFamily="18" charset="0"/>
                            <a:ea typeface="Cambria Math" panose="02040503050406030204" pitchFamily="18" charset="0"/>
                          </a:rPr>
                          <m:t>16</m:t>
                        </m:r>
                      </m:sup>
                    </m:sSup>
                  </m:oMath>
                </a14:m>
                <a:r>
                  <a:rPr lang="en-US" altLang="zh-TW" dirty="0"/>
                  <a:t> </a:t>
                </a:r>
                <a14:m>
                  <m:oMath xmlns:m="http://schemas.openxmlformats.org/officeDocument/2006/math">
                    <m:r>
                      <a:rPr lang="en-US" altLang="zh-TW" i="1" dirty="0" smtClean="0">
                        <a:latin typeface="Cambria Math" panose="02040503050406030204" pitchFamily="18" charset="0"/>
                      </a:rPr>
                      <m:t>32</m:t>
                    </m:r>
                  </m:oMath>
                </a14:m>
                <a:r>
                  <a:rPr lang="en-US" altLang="zh-TW" dirty="0"/>
                  <a:t>-bit numbers (</a:t>
                </a:r>
                <a14:m>
                  <m:oMath xmlns:m="http://schemas.openxmlformats.org/officeDocument/2006/math">
                    <m:r>
                      <a:rPr lang="en-US" altLang="zh-TW" i="1" dirty="0">
                        <a:latin typeface="Cambria Math" panose="02040503050406030204" pitchFamily="18" charset="0"/>
                      </a:rPr>
                      <m:t>𝑏</m:t>
                    </m:r>
                    <m:r>
                      <a:rPr lang="en-US" altLang="zh-TW" i="1" dirty="0">
                        <a:latin typeface="Cambria Math" panose="02040503050406030204" pitchFamily="18" charset="0"/>
                        <a:ea typeface="Cambria Math" panose="02040503050406030204" pitchFamily="18" charset="0"/>
                      </a:rPr>
                      <m:t>≥</m:t>
                    </m:r>
                    <m:d>
                      <m:dPr>
                        <m:begChr m:val="⌊"/>
                        <m:endChr m:val="⌋"/>
                        <m:ctrlPr>
                          <a:rPr lang="en-US" altLang="zh-TW" i="1" dirty="0">
                            <a:latin typeface="Cambria Math" panose="02040503050406030204" pitchFamily="18" charset="0"/>
                          </a:rPr>
                        </m:ctrlPr>
                      </m:dPr>
                      <m:e>
                        <m:func>
                          <m:funcPr>
                            <m:ctrlPr>
                              <a:rPr lang="en-US" altLang="zh-TW" i="1" dirty="0">
                                <a:latin typeface="Cambria Math" panose="02040503050406030204" pitchFamily="18" charset="0"/>
                              </a:rPr>
                            </m:ctrlPr>
                          </m:funcPr>
                          <m:fName>
                            <m:r>
                              <m:rPr>
                                <m:sty m:val="p"/>
                              </m:rPr>
                              <a:rPr lang="en-US" altLang="zh-TW" dirty="0">
                                <a:latin typeface="Cambria Math" panose="02040503050406030204" pitchFamily="18" charset="0"/>
                              </a:rPr>
                              <m:t>lg</m:t>
                            </m:r>
                          </m:fName>
                          <m:e>
                            <m:r>
                              <a:rPr lang="en-US" altLang="zh-TW" i="1" dirty="0">
                                <a:latin typeface="Cambria Math" panose="02040503050406030204" pitchFamily="18" charset="0"/>
                              </a:rPr>
                              <m:t>𝑛</m:t>
                            </m:r>
                          </m:e>
                        </m:func>
                      </m:e>
                    </m:d>
                  </m:oMath>
                </a14:m>
                <a:r>
                  <a:rPr lang="en-US" altLang="zh-TW" dirty="0"/>
                  <a:t>), use </a:t>
                </a:r>
                <a14:m>
                  <m:oMath xmlns:m="http://schemas.openxmlformats.org/officeDocument/2006/math">
                    <m:r>
                      <a:rPr lang="en-US" altLang="zh-TW" b="0" i="1" smtClean="0">
                        <a:latin typeface="Cambria Math" panose="02040503050406030204" pitchFamily="18" charset="0"/>
                      </a:rPr>
                      <m:t>𝑟</m:t>
                    </m:r>
                    <m:r>
                      <a:rPr lang="en-US" altLang="zh-TW" b="0" i="1" smtClean="0">
                        <a:latin typeface="Cambria Math" panose="02040503050406030204" pitchFamily="18" charset="0"/>
                      </a:rPr>
                      <m:t>=</m:t>
                    </m:r>
                    <m:func>
                      <m:funcPr>
                        <m:ctrlPr>
                          <a:rPr lang="en-US" altLang="zh-TW" b="0" i="1" smtClean="0">
                            <a:latin typeface="Cambria Math" panose="02040503050406030204" pitchFamily="18" charset="0"/>
                          </a:rPr>
                        </m:ctrlPr>
                      </m:funcPr>
                      <m:fName>
                        <m:r>
                          <m:rPr>
                            <m:sty m:val="p"/>
                          </m:rPr>
                          <a:rPr lang="en-US" altLang="zh-TW" b="0" i="0" smtClean="0">
                            <a:latin typeface="Cambria Math" panose="02040503050406030204" pitchFamily="18" charset="0"/>
                          </a:rPr>
                          <m:t>lg</m:t>
                        </m:r>
                      </m:fName>
                      <m:e>
                        <m:sSup>
                          <m:sSupPr>
                            <m:ctrlPr>
                              <a:rPr lang="en-US" altLang="zh-TW" i="1" dirty="0">
                                <a:latin typeface="Cambria Math" panose="02040503050406030204" pitchFamily="18" charset="0"/>
                                <a:ea typeface="Cambria Math" panose="02040503050406030204" pitchFamily="18" charset="0"/>
                              </a:rPr>
                            </m:ctrlPr>
                          </m:sSupPr>
                          <m:e>
                            <m:r>
                              <a:rPr lang="en-US" altLang="zh-TW" i="1" dirty="0">
                                <a:latin typeface="Cambria Math" panose="02040503050406030204" pitchFamily="18" charset="0"/>
                                <a:ea typeface="Cambria Math" panose="02040503050406030204" pitchFamily="18" charset="0"/>
                              </a:rPr>
                              <m:t>2</m:t>
                            </m:r>
                          </m:e>
                          <m:sup>
                            <m:r>
                              <a:rPr lang="en-US" altLang="zh-TW" i="1" dirty="0">
                                <a:latin typeface="Cambria Math" panose="02040503050406030204" pitchFamily="18" charset="0"/>
                                <a:ea typeface="Cambria Math" panose="02040503050406030204" pitchFamily="18" charset="0"/>
                              </a:rPr>
                              <m:t>16</m:t>
                            </m:r>
                          </m:sup>
                        </m:sSup>
                      </m:e>
                    </m:func>
                    <m:r>
                      <a:rPr lang="en-US" altLang="zh-TW" b="0" i="1" smtClean="0">
                        <a:latin typeface="Cambria Math" panose="02040503050406030204" pitchFamily="18" charset="0"/>
                      </a:rPr>
                      <m:t>=16</m:t>
                    </m:r>
                  </m:oMath>
                </a14:m>
                <a:r>
                  <a:rPr lang="en-US" altLang="zh-TW" dirty="0"/>
                  <a:t>. </a:t>
                </a:r>
                <a14:m>
                  <m:oMath xmlns:m="http://schemas.openxmlformats.org/officeDocument/2006/math">
                    <m:d>
                      <m:dPr>
                        <m:begChr m:val="⌈"/>
                        <m:endChr m:val="⌉"/>
                        <m:ctrlPr>
                          <a:rPr lang="en-US" altLang="zh-TW" i="1" dirty="0">
                            <a:latin typeface="Cambria Math" panose="02040503050406030204" pitchFamily="18" charset="0"/>
                          </a:rPr>
                        </m:ctrlPr>
                      </m:dPr>
                      <m:e>
                        <m:r>
                          <a:rPr lang="en-US" altLang="zh-TW" b="0" i="1" dirty="0" smtClean="0">
                            <a:latin typeface="Cambria Math" panose="02040503050406030204" pitchFamily="18" charset="0"/>
                          </a:rPr>
                          <m:t>32</m:t>
                        </m:r>
                        <m:r>
                          <a:rPr lang="en-US" altLang="zh-TW" i="1" dirty="0">
                            <a:latin typeface="Cambria Math" panose="02040503050406030204" pitchFamily="18" charset="0"/>
                          </a:rPr>
                          <m:t>/</m:t>
                        </m:r>
                        <m:r>
                          <a:rPr lang="en-US" altLang="zh-TW" b="0" i="1" dirty="0" smtClean="0">
                            <a:latin typeface="Cambria Math" panose="02040503050406030204" pitchFamily="18" charset="0"/>
                          </a:rPr>
                          <m:t>16</m:t>
                        </m:r>
                      </m:e>
                    </m:d>
                    <m:r>
                      <a:rPr lang="en-US" altLang="zh-TW" b="0" i="1" dirty="0" smtClean="0">
                        <a:latin typeface="Cambria Math" panose="02040503050406030204" pitchFamily="18" charset="0"/>
                      </a:rPr>
                      <m:t>=2</m:t>
                    </m:r>
                  </m:oMath>
                </a14:m>
                <a:r>
                  <a:rPr lang="en-US" altLang="zh-TW" dirty="0"/>
                  <a:t> passes. </a:t>
                </a:r>
              </a:p>
              <a:p>
                <a:endParaRPr lang="zh-TW" altLang="en-US" dirty="0"/>
              </a:p>
            </p:txBody>
          </p:sp>
        </mc:Choice>
        <mc:Fallback xmlns="">
          <p:sp>
            <p:nvSpPr>
              <p:cNvPr id="3" name="內容版面配置區 2">
                <a:extLst>
                  <a:ext uri="{FF2B5EF4-FFF2-40B4-BE49-F238E27FC236}">
                    <a16:creationId xmlns:a16="http://schemas.microsoft.com/office/drawing/2014/main" id="{33B01523-38F4-49E8-8542-B498C776AF39}"/>
                  </a:ext>
                </a:extLst>
              </p:cNvPr>
              <p:cNvSpPr>
                <a:spLocks noGrp="1" noRot="1" noChangeAspect="1" noMove="1" noResize="1" noEditPoints="1" noAdjustHandles="1" noChangeArrowheads="1" noChangeShapeType="1" noTextEdit="1"/>
              </p:cNvSpPr>
              <p:nvPr>
                <p:ph idx="1"/>
              </p:nvPr>
            </p:nvSpPr>
            <p:spPr>
              <a:blipFill>
                <a:blip r:embed="rId2"/>
                <a:stretch>
                  <a:fillRect l="-1278"/>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1220948D-16D1-4951-B1E9-50B62A4E0A81}"/>
              </a:ext>
            </a:extLst>
          </p:cNvPr>
          <p:cNvSpPr>
            <a:spLocks noGrp="1"/>
          </p:cNvSpPr>
          <p:nvPr>
            <p:ph type="sldNum" sz="quarter" idx="12"/>
          </p:nvPr>
        </p:nvSpPr>
        <p:spPr/>
        <p:txBody>
          <a:bodyPr/>
          <a:lstStyle/>
          <a:p>
            <a:fld id="{81353F6A-22EF-4218-ADEA-F95BBFAC150E}" type="slidenum">
              <a:rPr lang="zh-TW" altLang="en-US" smtClean="0"/>
              <a:t>39</a:t>
            </a:fld>
            <a:endParaRPr lang="zh-TW" altLang="en-US"/>
          </a:p>
        </p:txBody>
      </p:sp>
    </p:spTree>
    <p:extLst>
      <p:ext uri="{BB962C8B-B14F-4D97-AF65-F5344CB8AC3E}">
        <p14:creationId xmlns:p14="http://schemas.microsoft.com/office/powerpoint/2010/main" val="52220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28E82E-C05B-4357-9A4E-B0A261B25D1A}"/>
              </a:ext>
            </a:extLst>
          </p:cNvPr>
          <p:cNvSpPr>
            <a:spLocks noGrp="1"/>
          </p:cNvSpPr>
          <p:nvPr>
            <p:ph type="title"/>
          </p:nvPr>
        </p:nvSpPr>
        <p:spPr/>
        <p:txBody>
          <a:bodyPr/>
          <a:lstStyle/>
          <a:p>
            <a:r>
              <a:rPr lang="en-US" altLang="zh-TW" dirty="0"/>
              <a:t>Lower bounds for sorting (comparison sorts)</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0769E78C-386F-4D73-837B-03E883EA013A}"/>
                  </a:ext>
                </a:extLst>
              </p:cNvPr>
              <p:cNvSpPr>
                <a:spLocks noGrp="1"/>
              </p:cNvSpPr>
              <p:nvPr>
                <p:ph idx="1"/>
              </p:nvPr>
            </p:nvSpPr>
            <p:spPr/>
            <p:txBody>
              <a:bodyPr/>
              <a:lstStyle/>
              <a:p>
                <a:r>
                  <a:rPr lang="en-US" altLang="zh-TW" dirty="0"/>
                  <a:t>Lower bounds</a:t>
                </a:r>
              </a:p>
              <a:p>
                <a:pPr lvl="1"/>
                <a14:m>
                  <m:oMath xmlns:m="http://schemas.openxmlformats.org/officeDocument/2006/math">
                    <m:r>
                      <m:rPr>
                        <m:sty m:val="p"/>
                      </m:rPr>
                      <a:rPr lang="el-GR" altLang="zh-TW" i="1" smtClean="0">
                        <a:latin typeface="Cambria Math" panose="02040503050406030204" pitchFamily="18" charset="0"/>
                        <a:ea typeface="Cambria Math" panose="02040503050406030204" pitchFamily="18" charset="0"/>
                      </a:rPr>
                      <m:t>Ω</m:t>
                    </m:r>
                    <m:d>
                      <m:dPr>
                        <m:ctrlPr>
                          <a:rPr lang="el-GR" altLang="zh-TW"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𝑛</m:t>
                        </m:r>
                      </m:e>
                    </m:d>
                  </m:oMath>
                </a14:m>
                <a:r>
                  <a:rPr lang="en-US" altLang="zh-TW" dirty="0"/>
                  <a:t> to examine all the input.</a:t>
                </a:r>
              </a:p>
              <a:p>
                <a:pPr lvl="1"/>
                <a:r>
                  <a:rPr lang="en-US" altLang="zh-TW" dirty="0"/>
                  <a:t>All sorts seen so far are </a:t>
                </a:r>
                <a14:m>
                  <m:oMath xmlns:m="http://schemas.openxmlformats.org/officeDocument/2006/math">
                    <m:r>
                      <m:rPr>
                        <m:sty m:val="p"/>
                      </m:rPr>
                      <a:rPr lang="el-GR" altLang="zh-TW" i="1" smtClean="0">
                        <a:latin typeface="Cambria Math" panose="02040503050406030204" pitchFamily="18" charset="0"/>
                        <a:ea typeface="Cambria Math" panose="02040503050406030204" pitchFamily="18" charset="0"/>
                      </a:rPr>
                      <m:t>Ω</m:t>
                    </m:r>
                    <m:d>
                      <m:dPr>
                        <m:ctrlPr>
                          <a:rPr lang="el-GR" altLang="zh-TW" i="1" smtClean="0">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func>
                          <m:funcPr>
                            <m:ctrlPr>
                              <a:rPr lang="en-US" altLang="zh-TW" i="1">
                                <a:latin typeface="Cambria Math" panose="02040503050406030204" pitchFamily="18" charset="0"/>
                                <a:ea typeface="Cambria Math" panose="02040503050406030204" pitchFamily="18" charset="0"/>
                              </a:rPr>
                            </m:ctrlPr>
                          </m:funcPr>
                          <m:fName>
                            <m:r>
                              <m:rPr>
                                <m:sty m:val="p"/>
                              </m:rPr>
                              <a:rPr lang="en-US" altLang="zh-TW">
                                <a:latin typeface="Cambria Math" panose="02040503050406030204" pitchFamily="18" charset="0"/>
                                <a:ea typeface="Cambria Math" panose="02040503050406030204" pitchFamily="18" charset="0"/>
                              </a:rPr>
                              <m:t>lg</m:t>
                            </m:r>
                          </m:fName>
                          <m:e>
                            <m:r>
                              <a:rPr lang="en-US" altLang="zh-TW" i="1">
                                <a:latin typeface="Cambria Math" panose="02040503050406030204" pitchFamily="18" charset="0"/>
                                <a:ea typeface="Cambria Math" panose="02040503050406030204" pitchFamily="18" charset="0"/>
                              </a:rPr>
                              <m:t>𝑛</m:t>
                            </m:r>
                          </m:e>
                        </m:func>
                      </m:e>
                    </m:d>
                  </m:oMath>
                </a14:m>
                <a:r>
                  <a:rPr lang="en-US" altLang="zh-TW" dirty="0"/>
                  <a:t>.</a:t>
                </a:r>
              </a:p>
              <a:p>
                <a:pPr lvl="1"/>
                <a:r>
                  <a:rPr lang="en-US" altLang="zh-TW" dirty="0"/>
                  <a:t>We’ll show that </a:t>
                </a:r>
                <a14:m>
                  <m:oMath xmlns:m="http://schemas.openxmlformats.org/officeDocument/2006/math">
                    <m:r>
                      <m:rPr>
                        <m:sty m:val="p"/>
                      </m:rPr>
                      <a:rPr lang="el-GR" altLang="zh-TW" i="1" smtClean="0">
                        <a:latin typeface="Cambria Math" panose="02040503050406030204" pitchFamily="18" charset="0"/>
                        <a:ea typeface="Cambria Math" panose="02040503050406030204" pitchFamily="18" charset="0"/>
                      </a:rPr>
                      <m:t>Ω</m:t>
                    </m:r>
                    <m:d>
                      <m:dPr>
                        <m:ctrlPr>
                          <a:rPr lang="el-GR" altLang="zh-TW" i="1" smtClean="0">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func>
                          <m:funcPr>
                            <m:ctrlPr>
                              <a:rPr lang="en-US" altLang="zh-TW" i="1">
                                <a:latin typeface="Cambria Math" panose="02040503050406030204" pitchFamily="18" charset="0"/>
                                <a:ea typeface="Cambria Math" panose="02040503050406030204" pitchFamily="18" charset="0"/>
                              </a:rPr>
                            </m:ctrlPr>
                          </m:funcPr>
                          <m:fName>
                            <m:r>
                              <m:rPr>
                                <m:sty m:val="p"/>
                              </m:rPr>
                              <a:rPr lang="en-US" altLang="zh-TW">
                                <a:latin typeface="Cambria Math" panose="02040503050406030204" pitchFamily="18" charset="0"/>
                                <a:ea typeface="Cambria Math" panose="02040503050406030204" pitchFamily="18" charset="0"/>
                              </a:rPr>
                              <m:t>lg</m:t>
                            </m:r>
                          </m:fName>
                          <m:e>
                            <m:r>
                              <a:rPr lang="en-US" altLang="zh-TW" i="1">
                                <a:latin typeface="Cambria Math" panose="02040503050406030204" pitchFamily="18" charset="0"/>
                                <a:ea typeface="Cambria Math" panose="02040503050406030204" pitchFamily="18" charset="0"/>
                              </a:rPr>
                              <m:t>𝑛</m:t>
                            </m:r>
                          </m:e>
                        </m:func>
                      </m:e>
                    </m:d>
                  </m:oMath>
                </a14:m>
                <a:r>
                  <a:rPr lang="en-US" altLang="zh-TW" dirty="0"/>
                  <a:t> is a lower bound for comparison sorts.</a:t>
                </a:r>
              </a:p>
              <a:p>
                <a:endParaRPr lang="zh-TW" altLang="en-US" dirty="0"/>
              </a:p>
            </p:txBody>
          </p:sp>
        </mc:Choice>
        <mc:Fallback xmlns="">
          <p:sp>
            <p:nvSpPr>
              <p:cNvPr id="3" name="內容版面配置區 2">
                <a:extLst>
                  <a:ext uri="{FF2B5EF4-FFF2-40B4-BE49-F238E27FC236}">
                    <a16:creationId xmlns:a16="http://schemas.microsoft.com/office/drawing/2014/main" id="{0769E78C-386F-4D73-837B-03E883EA013A}"/>
                  </a:ext>
                </a:extLst>
              </p:cNvPr>
              <p:cNvSpPr>
                <a:spLocks noGrp="1" noRot="1" noChangeAspect="1" noMove="1" noResize="1" noEditPoints="1" noAdjustHandles="1" noChangeArrowheads="1" noChangeShapeType="1" noTextEdit="1"/>
              </p:cNvSpPr>
              <p:nvPr>
                <p:ph idx="1"/>
              </p:nvPr>
            </p:nvSpPr>
            <p:spPr>
              <a:blipFill>
                <a:blip r:embed="rId2"/>
                <a:stretch>
                  <a:fillRect l="-1278" t="-1793"/>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0E79453A-F086-478E-9B69-2525141B0511}"/>
              </a:ext>
            </a:extLst>
          </p:cNvPr>
          <p:cNvSpPr>
            <a:spLocks noGrp="1"/>
          </p:cNvSpPr>
          <p:nvPr>
            <p:ph type="sldNum" sz="quarter" idx="12"/>
          </p:nvPr>
        </p:nvSpPr>
        <p:spPr/>
        <p:txBody>
          <a:bodyPr/>
          <a:lstStyle/>
          <a:p>
            <a:fld id="{81353F6A-22EF-4218-ADEA-F95BBFAC150E}" type="slidenum">
              <a:rPr lang="zh-TW" altLang="en-US" smtClean="0"/>
              <a:t>4</a:t>
            </a:fld>
            <a:endParaRPr lang="zh-TW" altLang="en-US"/>
          </a:p>
        </p:txBody>
      </p:sp>
    </p:spTree>
    <p:extLst>
      <p:ext uri="{BB962C8B-B14F-4D97-AF65-F5344CB8AC3E}">
        <p14:creationId xmlns:p14="http://schemas.microsoft.com/office/powerpoint/2010/main" val="33241240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80E59A-7D4A-441D-9A61-DD146FDC68CF}"/>
              </a:ext>
            </a:extLst>
          </p:cNvPr>
          <p:cNvSpPr>
            <a:spLocks noGrp="1"/>
          </p:cNvSpPr>
          <p:nvPr>
            <p:ph type="title"/>
          </p:nvPr>
        </p:nvSpPr>
        <p:spPr/>
        <p:txBody>
          <a:bodyPr/>
          <a:lstStyle/>
          <a:p>
            <a:r>
              <a:rPr lang="en-US" altLang="zh-TW" dirty="0"/>
              <a:t>Compare radix sort to merge sort and quicksort:</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EB38B307-9B2E-4AF7-8A33-BBCA3D08CBB4}"/>
                  </a:ext>
                </a:extLst>
              </p:cNvPr>
              <p:cNvSpPr>
                <a:spLocks noGrp="1"/>
              </p:cNvSpPr>
              <p:nvPr>
                <p:ph idx="1"/>
              </p:nvPr>
            </p:nvSpPr>
            <p:spPr/>
            <p:txBody>
              <a:bodyPr>
                <a:normAutofit/>
              </a:bodyPr>
              <a:lstStyle/>
              <a:p>
                <a14:m>
                  <m:oMath xmlns:m="http://schemas.openxmlformats.org/officeDocument/2006/math">
                    <m:d>
                      <m:dPr>
                        <m:ctrlPr>
                          <a:rPr lang="en-US" altLang="zh-TW" i="1" smtClean="0">
                            <a:latin typeface="Cambria Math" panose="02040503050406030204" pitchFamily="18" charset="0"/>
                          </a:rPr>
                        </m:ctrlPr>
                      </m:dPr>
                      <m:e>
                        <m:sSup>
                          <m:sSupPr>
                            <m:ctrlPr>
                              <a:rPr lang="en-US" altLang="zh-TW" i="1">
                                <a:latin typeface="Cambria Math" panose="02040503050406030204" pitchFamily="18" charset="0"/>
                              </a:rPr>
                            </m:ctrlPr>
                          </m:sSupPr>
                          <m:e>
                            <m:r>
                              <a:rPr lang="en-US" altLang="zh-TW" i="1">
                                <a:latin typeface="Cambria Math" panose="02040503050406030204" pitchFamily="18" charset="0"/>
                              </a:rPr>
                              <m:t>2</m:t>
                            </m:r>
                          </m:e>
                          <m:sup>
                            <m:r>
                              <a:rPr lang="en-US" altLang="zh-TW" i="1">
                                <a:latin typeface="Cambria Math" panose="02040503050406030204" pitchFamily="18" charset="0"/>
                              </a:rPr>
                              <m:t>20</m:t>
                            </m:r>
                          </m:sup>
                        </m:sSup>
                      </m:e>
                    </m:d>
                    <m:r>
                      <a:rPr lang="en-US" altLang="zh-TW" i="1" smtClean="0">
                        <a:latin typeface="Cambria Math" panose="02040503050406030204" pitchFamily="18" charset="0"/>
                      </a:rPr>
                      <m:t> </m:t>
                    </m:r>
                    <m:r>
                      <a:rPr lang="en-US" altLang="zh-TW" i="1" dirty="0" smtClean="0">
                        <a:latin typeface="Cambria Math" panose="02040503050406030204" pitchFamily="18" charset="0"/>
                      </a:rPr>
                      <m:t>32</m:t>
                    </m:r>
                  </m:oMath>
                </a14:m>
                <a:r>
                  <a:rPr lang="en-US" altLang="zh-TW" dirty="0"/>
                  <a:t>-bit integers.</a:t>
                </a:r>
              </a:p>
              <a:p>
                <a:r>
                  <a:rPr lang="en-US" altLang="zh-TW" dirty="0"/>
                  <a:t>Radix sort: </a:t>
                </a:r>
                <a14:m>
                  <m:oMath xmlns:m="http://schemas.openxmlformats.org/officeDocument/2006/math">
                    <m:d>
                      <m:dPr>
                        <m:begChr m:val="⌈"/>
                        <m:endChr m:val="⌉"/>
                        <m:ctrlPr>
                          <a:rPr lang="en-US" altLang="zh-TW" i="1" dirty="0" smtClean="0">
                            <a:latin typeface="Cambria Math" panose="02040503050406030204" pitchFamily="18" charset="0"/>
                          </a:rPr>
                        </m:ctrlPr>
                      </m:dPr>
                      <m:e>
                        <m:r>
                          <a:rPr lang="en-US" altLang="zh-TW" b="0" i="1" dirty="0" smtClean="0">
                            <a:latin typeface="Cambria Math" panose="02040503050406030204" pitchFamily="18" charset="0"/>
                          </a:rPr>
                          <m:t>32</m:t>
                        </m:r>
                        <m:r>
                          <a:rPr lang="en-US" altLang="zh-TW" i="1" dirty="0">
                            <a:latin typeface="Cambria Math" panose="02040503050406030204" pitchFamily="18" charset="0"/>
                          </a:rPr>
                          <m:t>/</m:t>
                        </m:r>
                        <m:r>
                          <a:rPr lang="en-US" altLang="zh-TW" b="0" i="1" dirty="0" smtClean="0">
                            <a:latin typeface="Cambria Math" panose="02040503050406030204" pitchFamily="18" charset="0"/>
                          </a:rPr>
                          <m:t>20</m:t>
                        </m:r>
                      </m:e>
                    </m:d>
                    <m:r>
                      <a:rPr lang="en-US" altLang="zh-TW" b="0" i="1" dirty="0" smtClean="0">
                        <a:latin typeface="Cambria Math" panose="02040503050406030204" pitchFamily="18" charset="0"/>
                      </a:rPr>
                      <m:t>=2</m:t>
                    </m:r>
                  </m:oMath>
                </a14:m>
                <a:r>
                  <a:rPr lang="en-US" altLang="zh-TW" dirty="0"/>
                  <a:t> passes.</a:t>
                </a:r>
              </a:p>
              <a:p>
                <a:r>
                  <a:rPr lang="en-US" altLang="zh-TW" dirty="0"/>
                  <a:t>Merge sort/quicksort: </a:t>
                </a:r>
                <a14:m>
                  <m:oMath xmlns:m="http://schemas.openxmlformats.org/officeDocument/2006/math">
                    <m:func>
                      <m:funcPr>
                        <m:ctrlPr>
                          <a:rPr lang="en-US" altLang="zh-TW" b="0" i="1" smtClean="0">
                            <a:latin typeface="Cambria Math" panose="02040503050406030204" pitchFamily="18" charset="0"/>
                          </a:rPr>
                        </m:ctrlPr>
                      </m:funcPr>
                      <m:fName>
                        <m:r>
                          <m:rPr>
                            <m:sty m:val="p"/>
                          </m:rPr>
                          <a:rPr lang="en-US" altLang="zh-TW" b="0" i="0" smtClean="0">
                            <a:latin typeface="Cambria Math" panose="02040503050406030204" pitchFamily="18" charset="0"/>
                          </a:rPr>
                          <m:t>lg</m:t>
                        </m:r>
                      </m:fName>
                      <m:e>
                        <m:r>
                          <a:rPr lang="en-US" altLang="zh-TW" b="0" i="1" smtClean="0">
                            <a:latin typeface="Cambria Math" panose="02040503050406030204" pitchFamily="18" charset="0"/>
                          </a:rPr>
                          <m:t>𝑛</m:t>
                        </m:r>
                        <m:r>
                          <a:rPr lang="en-US" altLang="zh-TW" b="0" i="1" smtClean="0">
                            <a:latin typeface="Cambria Math" panose="02040503050406030204" pitchFamily="18" charset="0"/>
                          </a:rPr>
                          <m:t>=20</m:t>
                        </m:r>
                      </m:e>
                    </m:func>
                  </m:oMath>
                </a14:m>
                <a:r>
                  <a:rPr lang="en-US" altLang="zh-TW" dirty="0"/>
                  <a:t> passes.</a:t>
                </a:r>
              </a:p>
              <a:p>
                <a:r>
                  <a:rPr lang="en-US" altLang="zh-TW" dirty="0"/>
                  <a:t>Although radix sort may make fewer passes than quicksort over the </a:t>
                </a:r>
                <a14:m>
                  <m:oMath xmlns:m="http://schemas.openxmlformats.org/officeDocument/2006/math">
                    <m:r>
                      <a:rPr lang="en-US" altLang="zh-TW" i="1" dirty="0" smtClean="0">
                        <a:latin typeface="Cambria Math" panose="02040503050406030204" pitchFamily="18" charset="0"/>
                      </a:rPr>
                      <m:t>𝑛</m:t>
                    </m:r>
                  </m:oMath>
                </a14:m>
                <a:r>
                  <a:rPr lang="en-US" altLang="zh-TW" dirty="0"/>
                  <a:t> keys, each pass of radix sort may take significantly longer.</a:t>
                </a:r>
              </a:p>
              <a:p>
                <a:pPr marL="0" indent="0">
                  <a:buNone/>
                </a:pPr>
                <a:endParaRPr lang="en-US" altLang="zh-TW" dirty="0"/>
              </a:p>
              <a:p>
                <a:endParaRPr lang="en-US" altLang="zh-TW" dirty="0"/>
              </a:p>
              <a:p>
                <a:endParaRPr lang="zh-TW" altLang="en-US" dirty="0"/>
              </a:p>
            </p:txBody>
          </p:sp>
        </mc:Choice>
        <mc:Fallback xmlns="">
          <p:sp>
            <p:nvSpPr>
              <p:cNvPr id="3" name="內容版面配置區 2">
                <a:extLst>
                  <a:ext uri="{FF2B5EF4-FFF2-40B4-BE49-F238E27FC236}">
                    <a16:creationId xmlns:a16="http://schemas.microsoft.com/office/drawing/2014/main" id="{EB38B307-9B2E-4AF7-8A33-BBCA3D08CBB4}"/>
                  </a:ext>
                </a:extLst>
              </p:cNvPr>
              <p:cNvSpPr>
                <a:spLocks noGrp="1" noRot="1" noChangeAspect="1" noMove="1" noResize="1" noEditPoints="1" noAdjustHandles="1" noChangeArrowheads="1" noChangeShapeType="1" noTextEdit="1"/>
              </p:cNvSpPr>
              <p:nvPr>
                <p:ph idx="1"/>
              </p:nvPr>
            </p:nvSpPr>
            <p:spPr>
              <a:blipFill>
                <a:blip r:embed="rId2"/>
                <a:stretch>
                  <a:fillRect l="-1278" t="-1793"/>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59341318-871A-49FA-A05E-ABEA141B0FEF}"/>
              </a:ext>
            </a:extLst>
          </p:cNvPr>
          <p:cNvSpPr>
            <a:spLocks noGrp="1"/>
          </p:cNvSpPr>
          <p:nvPr>
            <p:ph type="sldNum" sz="quarter" idx="12"/>
          </p:nvPr>
        </p:nvSpPr>
        <p:spPr/>
        <p:txBody>
          <a:bodyPr/>
          <a:lstStyle/>
          <a:p>
            <a:fld id="{81353F6A-22EF-4218-ADEA-F95BBFAC150E}" type="slidenum">
              <a:rPr lang="zh-TW" altLang="en-US" smtClean="0"/>
              <a:t>40</a:t>
            </a:fld>
            <a:endParaRPr lang="zh-TW" altLang="en-US"/>
          </a:p>
        </p:txBody>
      </p:sp>
    </p:spTree>
    <p:extLst>
      <p:ext uri="{BB962C8B-B14F-4D97-AF65-F5344CB8AC3E}">
        <p14:creationId xmlns:p14="http://schemas.microsoft.com/office/powerpoint/2010/main" val="39312323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A67163-7BAD-4980-BED3-A7613AAFC4F5}"/>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41A465B3-4643-4EE6-94D1-52A7C124C910}"/>
                  </a:ext>
                </a:extLst>
              </p:cNvPr>
              <p:cNvSpPr>
                <a:spLocks noGrp="1"/>
              </p:cNvSpPr>
              <p:nvPr>
                <p:ph idx="1"/>
              </p:nvPr>
            </p:nvSpPr>
            <p:spPr/>
            <p:txBody>
              <a:bodyPr/>
              <a:lstStyle/>
              <a:p>
                <a:r>
                  <a:rPr lang="en-US" altLang="zh-TW" dirty="0"/>
                  <a:t>The version of radix sort that uses counting sort as the intermediate stable sort does not sort in place, which many of the </a:t>
                </a:r>
                <a14:m>
                  <m:oMath xmlns:m="http://schemas.openxmlformats.org/officeDocument/2006/math">
                    <m:r>
                      <m:rPr>
                        <m:sty m:val="p"/>
                      </m:rPr>
                      <a:rPr lang="el-GR" altLang="zh-TW" i="1" smtClean="0">
                        <a:latin typeface="Cambria Math" panose="02040503050406030204" pitchFamily="18" charset="0"/>
                        <a:ea typeface="Cambria Math" panose="02040503050406030204" pitchFamily="18" charset="0"/>
                      </a:rPr>
                      <m:t>Θ</m:t>
                    </m:r>
                    <m:d>
                      <m:dPr>
                        <m:ctrlPr>
                          <a:rPr lang="el-GR" altLang="zh-TW"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𝑛</m:t>
                        </m:r>
                        <m:func>
                          <m:funcPr>
                            <m:ctrlPr>
                              <a:rPr lang="en-US" altLang="zh-TW" b="0" i="1" smtClean="0">
                                <a:latin typeface="Cambria Math" panose="02040503050406030204" pitchFamily="18" charset="0"/>
                                <a:ea typeface="Cambria Math" panose="02040503050406030204" pitchFamily="18" charset="0"/>
                              </a:rPr>
                            </m:ctrlPr>
                          </m:funcPr>
                          <m:fName>
                            <m:r>
                              <m:rPr>
                                <m:sty m:val="p"/>
                              </m:rPr>
                              <a:rPr lang="en-US" altLang="zh-TW" b="0" i="0" smtClean="0">
                                <a:latin typeface="Cambria Math" panose="02040503050406030204" pitchFamily="18" charset="0"/>
                                <a:ea typeface="Cambria Math" panose="02040503050406030204" pitchFamily="18" charset="0"/>
                              </a:rPr>
                              <m:t>lg</m:t>
                            </m:r>
                          </m:fName>
                          <m:e>
                            <m:r>
                              <a:rPr lang="en-US" altLang="zh-TW" b="0" i="1" smtClean="0">
                                <a:latin typeface="Cambria Math" panose="02040503050406030204" pitchFamily="18" charset="0"/>
                                <a:ea typeface="Cambria Math" panose="02040503050406030204" pitchFamily="18" charset="0"/>
                              </a:rPr>
                              <m:t>𝑛</m:t>
                            </m:r>
                          </m:e>
                        </m:func>
                      </m:e>
                    </m:d>
                  </m:oMath>
                </a14:m>
                <a:r>
                  <a:rPr lang="en-US" altLang="zh-TW" dirty="0"/>
                  <a:t>-time comparison sorts do.</a:t>
                </a:r>
              </a:p>
              <a:p>
                <a:endParaRPr lang="en-US" altLang="zh-TW" dirty="0"/>
              </a:p>
              <a:p>
                <a:r>
                  <a:rPr lang="en-US" altLang="zh-TW" dirty="0"/>
                  <a:t>Thus, when primary memory storage is at a premium, we might prefer an in-place algorithm such as Insertion sort or Merge sort .</a:t>
                </a:r>
                <a:endParaRPr lang="zh-TW" altLang="en-US" dirty="0"/>
              </a:p>
            </p:txBody>
          </p:sp>
        </mc:Choice>
        <mc:Fallback xmlns="">
          <p:sp>
            <p:nvSpPr>
              <p:cNvPr id="3" name="內容版面配置區 2">
                <a:extLst>
                  <a:ext uri="{FF2B5EF4-FFF2-40B4-BE49-F238E27FC236}">
                    <a16:creationId xmlns:a16="http://schemas.microsoft.com/office/drawing/2014/main" id="{41A465B3-4643-4EE6-94D1-52A7C124C910}"/>
                  </a:ext>
                </a:extLst>
              </p:cNvPr>
              <p:cNvSpPr>
                <a:spLocks noGrp="1" noRot="1" noChangeAspect="1" noMove="1" noResize="1" noEditPoints="1" noAdjustHandles="1" noChangeArrowheads="1" noChangeShapeType="1" noTextEdit="1"/>
              </p:cNvSpPr>
              <p:nvPr>
                <p:ph idx="1"/>
              </p:nvPr>
            </p:nvSpPr>
            <p:spPr>
              <a:blipFill>
                <a:blip r:embed="rId2"/>
                <a:stretch>
                  <a:fillRect l="-1278" t="-1793" r="-833"/>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D2BB7009-21C6-4D58-B3A0-D4F5F942F939}"/>
              </a:ext>
            </a:extLst>
          </p:cNvPr>
          <p:cNvSpPr>
            <a:spLocks noGrp="1"/>
          </p:cNvSpPr>
          <p:nvPr>
            <p:ph type="sldNum" sz="quarter" idx="12"/>
          </p:nvPr>
        </p:nvSpPr>
        <p:spPr/>
        <p:txBody>
          <a:bodyPr/>
          <a:lstStyle/>
          <a:p>
            <a:fld id="{81353F6A-22EF-4218-ADEA-F95BBFAC150E}" type="slidenum">
              <a:rPr lang="zh-TW" altLang="en-US" smtClean="0"/>
              <a:t>41</a:t>
            </a:fld>
            <a:endParaRPr lang="zh-TW" altLang="en-US"/>
          </a:p>
        </p:txBody>
      </p:sp>
    </p:spTree>
    <p:extLst>
      <p:ext uri="{BB962C8B-B14F-4D97-AF65-F5344CB8AC3E}">
        <p14:creationId xmlns:p14="http://schemas.microsoft.com/office/powerpoint/2010/main" val="17429996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9F641861-F1EB-4916-AAAA-3ACD1297F714}"/>
                  </a:ext>
                </a:extLst>
              </p:cNvPr>
              <p:cNvSpPr>
                <a:spLocks noGrp="1"/>
              </p:cNvSpPr>
              <p:nvPr>
                <p:ph idx="1"/>
              </p:nvPr>
            </p:nvSpPr>
            <p:spPr>
              <a:xfrm>
                <a:off x="609600" y="151002"/>
                <a:ext cx="10972800" cy="5870287"/>
              </a:xfrm>
            </p:spPr>
            <p:txBody>
              <a:bodyPr>
                <a:normAutofit/>
              </a:bodyPr>
              <a:lstStyle/>
              <a:p>
                <a:r>
                  <a:rPr lang="en-US" altLang="zh-TW" dirty="0"/>
                  <a:t>Insertion sort is stable. When inserting </a:t>
                </a:r>
                <a14:m>
                  <m:oMath xmlns:m="http://schemas.openxmlformats.org/officeDocument/2006/math">
                    <m:r>
                      <a:rPr lang="en-US" altLang="zh-TW" b="0" i="1" smtClean="0">
                        <a:latin typeface="Cambria Math" panose="02040503050406030204" pitchFamily="18" charset="0"/>
                      </a:rPr>
                      <m:t>𝐴</m:t>
                    </m:r>
                    <m:d>
                      <m:dPr>
                        <m:begChr m:val="["/>
                        <m:endChr m:val="]"/>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𝑗</m:t>
                        </m:r>
                      </m:e>
                    </m:d>
                  </m:oMath>
                </a14:m>
                <a:r>
                  <a:rPr lang="zh-TW" altLang="en-US" dirty="0"/>
                  <a:t> </a:t>
                </a:r>
                <a:r>
                  <a:rPr lang="en-US" altLang="zh-TW" dirty="0"/>
                  <a:t>into the sorted sequence </a:t>
                </a:r>
                <a14:m>
                  <m:oMath xmlns:m="http://schemas.openxmlformats.org/officeDocument/2006/math">
                    <m:r>
                      <a:rPr lang="en-US" altLang="zh-TW" i="1">
                        <a:latin typeface="Cambria Math" panose="02040503050406030204" pitchFamily="18" charset="0"/>
                      </a:rPr>
                      <m:t>𝐴</m:t>
                    </m:r>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1…</m:t>
                        </m:r>
                        <m:r>
                          <a:rPr lang="en-US" altLang="zh-TW" i="1">
                            <a:latin typeface="Cambria Math" panose="02040503050406030204" pitchFamily="18" charset="0"/>
                          </a:rPr>
                          <m:t>𝑗</m:t>
                        </m:r>
                        <m:r>
                          <a:rPr lang="en-US" altLang="zh-TW" b="0" i="1" smtClean="0">
                            <a:latin typeface="Cambria Math" panose="02040503050406030204" pitchFamily="18" charset="0"/>
                          </a:rPr>
                          <m:t>−1</m:t>
                        </m:r>
                      </m:e>
                    </m:d>
                  </m:oMath>
                </a14:m>
                <a:r>
                  <a:rPr lang="en-US" altLang="zh-TW" dirty="0"/>
                  <a:t>, we do it the following way: compare </a:t>
                </a:r>
                <a14:m>
                  <m:oMath xmlns:m="http://schemas.openxmlformats.org/officeDocument/2006/math">
                    <m:r>
                      <a:rPr lang="en-US" altLang="zh-TW" i="1">
                        <a:latin typeface="Cambria Math" panose="02040503050406030204" pitchFamily="18" charset="0"/>
                      </a:rPr>
                      <m:t>𝐴</m:t>
                    </m:r>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𝑗</m:t>
                        </m:r>
                      </m:e>
                    </m:d>
                  </m:oMath>
                </a14:m>
                <a:r>
                  <a:rPr lang="zh-TW" altLang="en-US" dirty="0"/>
                  <a:t> </a:t>
                </a:r>
                <a:r>
                  <a:rPr lang="en-US" altLang="zh-TW" dirty="0"/>
                  <a:t>to </a:t>
                </a:r>
                <a14:m>
                  <m:oMath xmlns:m="http://schemas.openxmlformats.org/officeDocument/2006/math">
                    <m:r>
                      <a:rPr lang="en-US" altLang="zh-TW" i="1">
                        <a:latin typeface="Cambria Math" panose="02040503050406030204" pitchFamily="18" charset="0"/>
                      </a:rPr>
                      <m:t>𝐴</m:t>
                    </m:r>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𝑖</m:t>
                        </m:r>
                      </m:e>
                    </m:d>
                  </m:oMath>
                </a14:m>
                <a:r>
                  <a:rPr lang="en-US" altLang="zh-TW" dirty="0"/>
                  <a:t>, starting with </a:t>
                </a:r>
                <a14:m>
                  <m:oMath xmlns:m="http://schemas.openxmlformats.org/officeDocument/2006/math">
                    <m:r>
                      <a:rPr lang="en-US" altLang="zh-TW" b="0" i="1" smtClean="0">
                        <a:latin typeface="Cambria Math" panose="02040503050406030204" pitchFamily="18" charset="0"/>
                      </a:rPr>
                      <m:t>𝑖</m:t>
                    </m:r>
                    <m:r>
                      <a:rPr lang="en-US" altLang="zh-TW" b="0" i="1" smtClean="0">
                        <a:latin typeface="Cambria Math" panose="02040503050406030204" pitchFamily="18" charset="0"/>
                      </a:rPr>
                      <m:t>=</m:t>
                    </m:r>
                    <m:r>
                      <a:rPr lang="en-US" altLang="zh-TW" b="0" i="1" smtClean="0">
                        <a:latin typeface="Cambria Math" panose="02040503050406030204" pitchFamily="18" charset="0"/>
                      </a:rPr>
                      <m:t>𝑗</m:t>
                    </m:r>
                    <m:r>
                      <a:rPr lang="en-US" altLang="zh-TW" b="0" i="1" smtClean="0">
                        <a:latin typeface="Cambria Math" panose="02040503050406030204" pitchFamily="18" charset="0"/>
                      </a:rPr>
                      <m:t>−1</m:t>
                    </m:r>
                  </m:oMath>
                </a14:m>
                <a:r>
                  <a:rPr lang="zh-TW" altLang="en-US" dirty="0"/>
                  <a:t> </a:t>
                </a:r>
                <a:r>
                  <a:rPr lang="en-US" altLang="zh-TW" dirty="0"/>
                  <a:t>and going down to </a:t>
                </a:r>
                <a14:m>
                  <m:oMath xmlns:m="http://schemas.openxmlformats.org/officeDocument/2006/math">
                    <m:r>
                      <a:rPr lang="en-US" altLang="zh-TW" b="0" i="1" smtClean="0">
                        <a:latin typeface="Cambria Math" panose="02040503050406030204" pitchFamily="18" charset="0"/>
                      </a:rPr>
                      <m:t>𝑖</m:t>
                    </m:r>
                    <m:r>
                      <a:rPr lang="en-US" altLang="zh-TW" b="0" i="1" smtClean="0">
                        <a:latin typeface="Cambria Math" panose="02040503050406030204" pitchFamily="18" charset="0"/>
                      </a:rPr>
                      <m:t>=1</m:t>
                    </m:r>
                  </m:oMath>
                </a14:m>
                <a:r>
                  <a:rPr lang="en-US" altLang="zh-TW" dirty="0"/>
                  <a:t>. continue at long as </a:t>
                </a:r>
                <a14:m>
                  <m:oMath xmlns:m="http://schemas.openxmlformats.org/officeDocument/2006/math">
                    <m:r>
                      <a:rPr lang="en-US" altLang="zh-TW" i="1">
                        <a:latin typeface="Cambria Math" panose="02040503050406030204" pitchFamily="18" charset="0"/>
                      </a:rPr>
                      <m:t>𝐴</m:t>
                    </m:r>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𝑗</m:t>
                        </m:r>
                      </m:e>
                    </m:d>
                  </m:oMath>
                </a14:m>
                <a:r>
                  <a:rPr lang="en-US" altLang="zh-TW" dirty="0"/>
                  <a:t>&lt;</a:t>
                </a:r>
                <a14:m>
                  <m:oMath xmlns:m="http://schemas.openxmlformats.org/officeDocument/2006/math">
                    <m:r>
                      <a:rPr lang="en-US" altLang="zh-TW" i="1">
                        <a:latin typeface="Cambria Math" panose="02040503050406030204" pitchFamily="18" charset="0"/>
                      </a:rPr>
                      <m:t>𝐴</m:t>
                    </m:r>
                    <m:d>
                      <m:dPr>
                        <m:begChr m:val="["/>
                        <m:endChr m:val="]"/>
                        <m:ctrlPr>
                          <a:rPr lang="en-US" altLang="zh-TW" i="1">
                            <a:latin typeface="Cambria Math" panose="02040503050406030204" pitchFamily="18" charset="0"/>
                          </a:rPr>
                        </m:ctrlPr>
                      </m:dPr>
                      <m:e>
                        <m:r>
                          <a:rPr lang="en-US" altLang="zh-TW" b="0" i="1" smtClean="0">
                            <a:latin typeface="Cambria Math" panose="02040503050406030204" pitchFamily="18" charset="0"/>
                          </a:rPr>
                          <m:t>𝑖</m:t>
                        </m:r>
                      </m:e>
                    </m:d>
                  </m:oMath>
                </a14:m>
                <a:r>
                  <a:rPr lang="en-US" altLang="zh-TW" dirty="0"/>
                  <a:t>.</a:t>
                </a:r>
              </a:p>
              <a:p>
                <a:endParaRPr lang="en-US" altLang="zh-TW" dirty="0"/>
              </a:p>
              <a:p>
                <a:r>
                  <a:rPr lang="en-US" altLang="zh-TW" dirty="0"/>
                  <a:t>Merge sort as defined is stable, because when two elements compared are equal, the tie is broken by taking the element from array </a:t>
                </a:r>
                <a14:m>
                  <m:oMath xmlns:m="http://schemas.openxmlformats.org/officeDocument/2006/math">
                    <m:r>
                      <a:rPr lang="en-US" altLang="zh-TW" i="1" dirty="0" smtClean="0">
                        <a:latin typeface="Cambria Math" panose="02040503050406030204" pitchFamily="18" charset="0"/>
                      </a:rPr>
                      <m:t>𝐿</m:t>
                    </m:r>
                  </m:oMath>
                </a14:m>
                <a:r>
                  <a:rPr lang="en-US" altLang="zh-TW" dirty="0"/>
                  <a:t> which keeps them in the original order.</a:t>
                </a:r>
              </a:p>
              <a:p>
                <a:endParaRPr lang="en-US" altLang="zh-TW" dirty="0"/>
              </a:p>
              <a:p>
                <a:r>
                  <a:rPr lang="en-US" altLang="zh-TW" dirty="0"/>
                  <a:t>Heapsort and quicksort are not stable.</a:t>
                </a:r>
                <a:endParaRPr lang="zh-TW" altLang="en-US" dirty="0"/>
              </a:p>
            </p:txBody>
          </p:sp>
        </mc:Choice>
        <mc:Fallback xmlns="">
          <p:sp>
            <p:nvSpPr>
              <p:cNvPr id="3" name="內容版面配置區 2">
                <a:extLst>
                  <a:ext uri="{FF2B5EF4-FFF2-40B4-BE49-F238E27FC236}">
                    <a16:creationId xmlns:a16="http://schemas.microsoft.com/office/drawing/2014/main" id="{9F641861-F1EB-4916-AAAA-3ACD1297F714}"/>
                  </a:ext>
                </a:extLst>
              </p:cNvPr>
              <p:cNvSpPr>
                <a:spLocks noGrp="1" noRot="1" noChangeAspect="1" noMove="1" noResize="1" noEditPoints="1" noAdjustHandles="1" noChangeArrowheads="1" noChangeShapeType="1" noTextEdit="1"/>
              </p:cNvSpPr>
              <p:nvPr>
                <p:ph idx="1"/>
              </p:nvPr>
            </p:nvSpPr>
            <p:spPr>
              <a:xfrm>
                <a:off x="609600" y="151002"/>
                <a:ext cx="10972800" cy="5870287"/>
              </a:xfrm>
              <a:blipFill>
                <a:blip r:embed="rId2"/>
                <a:stretch>
                  <a:fillRect l="-1278" t="-1350" b="-3011"/>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46B26457-075F-4D3A-8A5D-D04F319C21B1}"/>
              </a:ext>
            </a:extLst>
          </p:cNvPr>
          <p:cNvSpPr>
            <a:spLocks noGrp="1"/>
          </p:cNvSpPr>
          <p:nvPr>
            <p:ph type="sldNum" sz="quarter" idx="12"/>
          </p:nvPr>
        </p:nvSpPr>
        <p:spPr/>
        <p:txBody>
          <a:bodyPr/>
          <a:lstStyle/>
          <a:p>
            <a:fld id="{81353F6A-22EF-4218-ADEA-F95BBFAC150E}" type="slidenum">
              <a:rPr lang="zh-TW" altLang="en-US" smtClean="0"/>
              <a:t>42</a:t>
            </a:fld>
            <a:endParaRPr lang="zh-TW" altLang="en-US"/>
          </a:p>
        </p:txBody>
      </p:sp>
    </p:spTree>
    <p:extLst>
      <p:ext uri="{BB962C8B-B14F-4D97-AF65-F5344CB8AC3E}">
        <p14:creationId xmlns:p14="http://schemas.microsoft.com/office/powerpoint/2010/main" val="20263020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94A7F3-09EE-414F-B2BD-D0AECDA2005C}"/>
              </a:ext>
            </a:extLst>
          </p:cNvPr>
          <p:cNvSpPr>
            <a:spLocks noGrp="1"/>
          </p:cNvSpPr>
          <p:nvPr>
            <p:ph type="title"/>
          </p:nvPr>
        </p:nvSpPr>
        <p:spPr/>
        <p:txBody>
          <a:bodyPr/>
          <a:lstStyle/>
          <a:p>
            <a:r>
              <a:rPr lang="en-US" altLang="zh-TW" dirty="0"/>
              <a:t>Bucket sort</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75F7FEFB-371D-4C73-BB26-894ACB8F0DCB}"/>
                  </a:ext>
                </a:extLst>
              </p:cNvPr>
              <p:cNvSpPr>
                <a:spLocks noGrp="1"/>
              </p:cNvSpPr>
              <p:nvPr>
                <p:ph idx="1"/>
              </p:nvPr>
            </p:nvSpPr>
            <p:spPr/>
            <p:txBody>
              <a:bodyPr>
                <a:normAutofit fontScale="92500" lnSpcReduction="20000"/>
              </a:bodyPr>
              <a:lstStyle/>
              <a:p>
                <a:r>
                  <a:rPr lang="en-US" altLang="zh-TW" dirty="0"/>
                  <a:t>Bucket sort assumes that the input is drawn from a uniform distribution and has an average-case running time of </a:t>
                </a:r>
                <a14:m>
                  <m:oMath xmlns:m="http://schemas.openxmlformats.org/officeDocument/2006/math">
                    <m:r>
                      <m:rPr>
                        <m:sty m:val="p"/>
                      </m:rPr>
                      <a:rPr lang="en-US" altLang="zh-TW" b="0" i="0" smtClean="0">
                        <a:latin typeface="Cambria Math" panose="02040503050406030204" pitchFamily="18" charset="0"/>
                      </a:rPr>
                      <m:t>O</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e>
                    </m:d>
                  </m:oMath>
                </a14:m>
                <a:r>
                  <a:rPr lang="en-US" altLang="zh-TW" dirty="0"/>
                  <a:t>.</a:t>
                </a:r>
              </a:p>
              <a:p>
                <a:endParaRPr lang="en-US" altLang="zh-TW" dirty="0"/>
              </a:p>
              <a:p>
                <a:r>
                  <a:rPr lang="en-US" altLang="zh-TW" dirty="0"/>
                  <a:t>Counting sort assumes that the input consists of integers in a small range.</a:t>
                </a:r>
              </a:p>
              <a:p>
                <a:endParaRPr lang="en-US" altLang="zh-TW" dirty="0"/>
              </a:p>
              <a:p>
                <a:r>
                  <a:rPr lang="en-US" altLang="zh-TW" dirty="0"/>
                  <a:t>Bucket sort assumes that the input is generated  by a random process that distributes elements uniformly and independently over the interval </a:t>
                </a:r>
                <a14:m>
                  <m:oMath xmlns:m="http://schemas.openxmlformats.org/officeDocument/2006/math">
                    <m:r>
                      <a:rPr lang="en-US" altLang="zh-TW" i="1" dirty="0" smtClean="0">
                        <a:latin typeface="Cambria Math" panose="02040503050406030204" pitchFamily="18" charset="0"/>
                      </a:rPr>
                      <m:t>[0, 1)</m:t>
                    </m:r>
                  </m:oMath>
                </a14:m>
                <a:r>
                  <a:rPr lang="en-US" altLang="zh-TW" dirty="0"/>
                  <a:t>.</a:t>
                </a:r>
                <a:endParaRPr lang="zh-TW" altLang="en-US" dirty="0"/>
              </a:p>
            </p:txBody>
          </p:sp>
        </mc:Choice>
        <mc:Fallback xmlns="">
          <p:sp>
            <p:nvSpPr>
              <p:cNvPr id="3" name="內容版面配置區 2">
                <a:extLst>
                  <a:ext uri="{FF2B5EF4-FFF2-40B4-BE49-F238E27FC236}">
                    <a16:creationId xmlns:a16="http://schemas.microsoft.com/office/drawing/2014/main" id="{75F7FEFB-371D-4C73-BB26-894ACB8F0DCB}"/>
                  </a:ext>
                </a:extLst>
              </p:cNvPr>
              <p:cNvSpPr>
                <a:spLocks noGrp="1" noRot="1" noChangeAspect="1" noMove="1" noResize="1" noEditPoints="1" noAdjustHandles="1" noChangeArrowheads="1" noChangeShapeType="1" noTextEdit="1"/>
              </p:cNvSpPr>
              <p:nvPr>
                <p:ph idx="1"/>
              </p:nvPr>
            </p:nvSpPr>
            <p:spPr>
              <a:blipFill>
                <a:blip r:embed="rId2"/>
                <a:stretch>
                  <a:fillRect l="-1111" t="-3862"/>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0E30BB2-4562-4721-B43A-F7D99A5E907F}"/>
              </a:ext>
            </a:extLst>
          </p:cNvPr>
          <p:cNvSpPr>
            <a:spLocks noGrp="1"/>
          </p:cNvSpPr>
          <p:nvPr>
            <p:ph type="sldNum" sz="quarter" idx="12"/>
          </p:nvPr>
        </p:nvSpPr>
        <p:spPr/>
        <p:txBody>
          <a:bodyPr/>
          <a:lstStyle/>
          <a:p>
            <a:fld id="{81353F6A-22EF-4218-ADEA-F95BBFAC150E}" type="slidenum">
              <a:rPr lang="zh-TW" altLang="en-US" smtClean="0"/>
              <a:t>43</a:t>
            </a:fld>
            <a:endParaRPr lang="zh-TW" altLang="en-US"/>
          </a:p>
        </p:txBody>
      </p:sp>
    </p:spTree>
    <p:extLst>
      <p:ext uri="{BB962C8B-B14F-4D97-AF65-F5344CB8AC3E}">
        <p14:creationId xmlns:p14="http://schemas.microsoft.com/office/powerpoint/2010/main" val="24991822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4AD003-8971-4890-A658-7D8EFDDDC3AB}"/>
              </a:ext>
            </a:extLst>
          </p:cNvPr>
          <p:cNvSpPr>
            <a:spLocks noGrp="1"/>
          </p:cNvSpPr>
          <p:nvPr>
            <p:ph type="title"/>
          </p:nvPr>
        </p:nvSpPr>
        <p:spPr/>
        <p:txBody>
          <a:bodyPr/>
          <a:lstStyle/>
          <a:p>
            <a:r>
              <a:rPr lang="en-US" altLang="zh-TW" dirty="0"/>
              <a:t>Bucket sort</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5073720E-D535-47B7-9F32-D34857BCE410}"/>
                  </a:ext>
                </a:extLst>
              </p:cNvPr>
              <p:cNvSpPr>
                <a:spLocks noGrp="1"/>
              </p:cNvSpPr>
              <p:nvPr>
                <p:ph idx="1"/>
              </p:nvPr>
            </p:nvSpPr>
            <p:spPr/>
            <p:txBody>
              <a:bodyPr>
                <a:normAutofit fontScale="92500" lnSpcReduction="10000"/>
              </a:bodyPr>
              <a:lstStyle/>
              <a:p>
                <a:r>
                  <a:rPr lang="en-US" altLang="zh-TW" dirty="0"/>
                  <a:t>Assumes the input is generated by a random process that distributes elements uniformly over [0, 1).</a:t>
                </a:r>
              </a:p>
              <a:p>
                <a:endParaRPr lang="en-US" altLang="zh-TW" dirty="0"/>
              </a:p>
              <a:p>
                <a:pPr marL="0" indent="0">
                  <a:buNone/>
                </a:pPr>
                <a:r>
                  <a:rPr lang="en-US" altLang="zh-TW" b="1" i="1" dirty="0"/>
                  <a:t>Idea:</a:t>
                </a:r>
              </a:p>
              <a:p>
                <a:r>
                  <a:rPr lang="en-US" altLang="zh-TW" dirty="0"/>
                  <a:t>Divide </a:t>
                </a:r>
                <a14:m>
                  <m:oMath xmlns:m="http://schemas.openxmlformats.org/officeDocument/2006/math">
                    <m:r>
                      <a:rPr lang="en-US" altLang="zh-TW" i="1" dirty="0" smtClean="0">
                        <a:latin typeface="Cambria Math" panose="02040503050406030204" pitchFamily="18" charset="0"/>
                      </a:rPr>
                      <m:t>[0, 1)</m:t>
                    </m:r>
                  </m:oMath>
                </a14:m>
                <a:r>
                  <a:rPr lang="en-US" altLang="zh-TW" dirty="0"/>
                  <a:t> into </a:t>
                </a:r>
                <a14:m>
                  <m:oMath xmlns:m="http://schemas.openxmlformats.org/officeDocument/2006/math">
                    <m:r>
                      <a:rPr lang="en-US" altLang="zh-TW" i="1" dirty="0" smtClean="0">
                        <a:latin typeface="Cambria Math" panose="02040503050406030204" pitchFamily="18" charset="0"/>
                      </a:rPr>
                      <m:t>𝑛</m:t>
                    </m:r>
                  </m:oMath>
                </a14:m>
                <a:r>
                  <a:rPr lang="en-US" altLang="zh-TW" dirty="0"/>
                  <a:t> equal-sized buckets.</a:t>
                </a:r>
              </a:p>
              <a:p>
                <a:r>
                  <a:rPr lang="en-US" altLang="zh-TW" dirty="0"/>
                  <a:t>Distribute the </a:t>
                </a:r>
                <a14:m>
                  <m:oMath xmlns:m="http://schemas.openxmlformats.org/officeDocument/2006/math">
                    <m:r>
                      <a:rPr lang="en-US" altLang="zh-TW" i="1" dirty="0" smtClean="0">
                        <a:latin typeface="Cambria Math" panose="02040503050406030204" pitchFamily="18" charset="0"/>
                      </a:rPr>
                      <m:t>𝑛</m:t>
                    </m:r>
                  </m:oMath>
                </a14:m>
                <a:r>
                  <a:rPr lang="en-US" altLang="zh-TW" dirty="0"/>
                  <a:t> input values into the buckets.</a:t>
                </a:r>
              </a:p>
              <a:p>
                <a:r>
                  <a:rPr lang="en-US" altLang="zh-TW" dirty="0"/>
                  <a:t>Sort each bucket.</a:t>
                </a:r>
              </a:p>
              <a:p>
                <a:r>
                  <a:rPr lang="en-US" altLang="zh-TW" dirty="0"/>
                  <a:t>Then go through buckets in order, listing elements in each one.</a:t>
                </a:r>
              </a:p>
              <a:p>
                <a:endParaRPr lang="en-US" altLang="zh-TW" dirty="0"/>
              </a:p>
              <a:p>
                <a:endParaRPr lang="en-US" altLang="zh-TW" dirty="0"/>
              </a:p>
              <a:p>
                <a:endParaRPr lang="zh-TW" altLang="en-US" dirty="0"/>
              </a:p>
            </p:txBody>
          </p:sp>
        </mc:Choice>
        <mc:Fallback xmlns="">
          <p:sp>
            <p:nvSpPr>
              <p:cNvPr id="3" name="內容版面配置區 2">
                <a:extLst>
                  <a:ext uri="{FF2B5EF4-FFF2-40B4-BE49-F238E27FC236}">
                    <a16:creationId xmlns:a16="http://schemas.microsoft.com/office/drawing/2014/main" id="{5073720E-D535-47B7-9F32-D34857BCE410}"/>
                  </a:ext>
                </a:extLst>
              </p:cNvPr>
              <p:cNvSpPr>
                <a:spLocks noGrp="1" noRot="1" noChangeAspect="1" noMove="1" noResize="1" noEditPoints="1" noAdjustHandles="1" noChangeArrowheads="1" noChangeShapeType="1" noTextEdit="1"/>
              </p:cNvSpPr>
              <p:nvPr>
                <p:ph idx="1"/>
              </p:nvPr>
            </p:nvSpPr>
            <p:spPr>
              <a:blipFill>
                <a:blip r:embed="rId2"/>
                <a:stretch>
                  <a:fillRect l="-1278" t="-2897" r="-889" b="-2345"/>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57DC559E-3D68-46EB-92DA-0C4AF86FB9A3}"/>
              </a:ext>
            </a:extLst>
          </p:cNvPr>
          <p:cNvSpPr>
            <a:spLocks noGrp="1"/>
          </p:cNvSpPr>
          <p:nvPr>
            <p:ph type="sldNum" sz="quarter" idx="12"/>
          </p:nvPr>
        </p:nvSpPr>
        <p:spPr/>
        <p:txBody>
          <a:bodyPr/>
          <a:lstStyle/>
          <a:p>
            <a:fld id="{81353F6A-22EF-4218-ADEA-F95BBFAC150E}" type="slidenum">
              <a:rPr lang="zh-TW" altLang="en-US" smtClean="0"/>
              <a:t>44</a:t>
            </a:fld>
            <a:endParaRPr lang="zh-TW" altLang="en-US"/>
          </a:p>
        </p:txBody>
      </p:sp>
    </p:spTree>
    <p:extLst>
      <p:ext uri="{BB962C8B-B14F-4D97-AF65-F5344CB8AC3E}">
        <p14:creationId xmlns:p14="http://schemas.microsoft.com/office/powerpoint/2010/main" val="19112260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8FC55A-B888-474C-8B27-7ADBACF99F18}"/>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06E4B0DB-B380-46FF-99DC-471A4F4D4D2F}"/>
                  </a:ext>
                </a:extLst>
              </p:cNvPr>
              <p:cNvSpPr>
                <a:spLocks noGrp="1"/>
              </p:cNvSpPr>
              <p:nvPr>
                <p:ph idx="1"/>
              </p:nvPr>
            </p:nvSpPr>
            <p:spPr/>
            <p:txBody>
              <a:bodyPr>
                <a:normAutofit fontScale="92500" lnSpcReduction="20000"/>
              </a:bodyPr>
              <a:lstStyle/>
              <a:p>
                <a:r>
                  <a:rPr lang="en-US" altLang="zh-TW" dirty="0"/>
                  <a:t>Assume </a:t>
                </a:r>
                <a14:m>
                  <m:oMath xmlns:m="http://schemas.openxmlformats.org/officeDocument/2006/math">
                    <m:r>
                      <a:rPr lang="en-US" altLang="zh-TW" b="0" i="1" smtClean="0">
                        <a:latin typeface="Cambria Math" panose="02040503050406030204" pitchFamily="18" charset="0"/>
                      </a:rPr>
                      <m:t>𝑎</m:t>
                    </m:r>
                    <m:r>
                      <a:rPr lang="en-US" altLang="zh-TW" b="0" i="1" smtClean="0">
                        <a:latin typeface="Cambria Math" panose="02040503050406030204" pitchFamily="18" charset="0"/>
                      </a:rPr>
                      <m:t>,</m:t>
                    </m:r>
                    <m:r>
                      <a:rPr lang="en-US" altLang="zh-TW" b="0" i="1" smtClean="0">
                        <a:latin typeface="Cambria Math" panose="02040503050406030204" pitchFamily="18" charset="0"/>
                      </a:rPr>
                      <m:t>𝑏</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ℝ</m:t>
                    </m:r>
                  </m:oMath>
                </a14:m>
                <a:r>
                  <a:rPr lang="zh-TW" altLang="en-US" dirty="0"/>
                  <a:t> </a:t>
                </a:r>
                <a:r>
                  <a:rPr lang="en-US" altLang="zh-TW" dirty="0"/>
                  <a:t>and </a:t>
                </a:r>
                <a14:m>
                  <m:oMath xmlns:m="http://schemas.openxmlformats.org/officeDocument/2006/math">
                    <m:r>
                      <a:rPr lang="en-US" altLang="zh-TW" b="0" i="1" smtClean="0">
                        <a:latin typeface="Cambria Math" panose="02040503050406030204" pitchFamily="18" charset="0"/>
                      </a:rPr>
                      <m:t>𝑎</m:t>
                    </m:r>
                    <m:r>
                      <a:rPr lang="en-US" altLang="zh-TW" b="0" i="1" smtClean="0">
                        <a:latin typeface="Cambria Math" panose="02040503050406030204" pitchFamily="18" charset="0"/>
                      </a:rPr>
                      <m:t>&lt;</m:t>
                    </m:r>
                    <m:r>
                      <a:rPr lang="en-US" altLang="zh-TW" b="0" i="1" smtClean="0">
                        <a:latin typeface="Cambria Math" panose="02040503050406030204" pitchFamily="18" charset="0"/>
                      </a:rPr>
                      <m:t>𝑏</m:t>
                    </m:r>
                  </m:oMath>
                </a14:m>
                <a:br>
                  <a:rPr lang="en-US" altLang="zh-TW" dirty="0"/>
                </a:br>
                <a14:m>
                  <m:oMath xmlns:m="http://schemas.openxmlformats.org/officeDocument/2006/math">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𝑎</m:t>
                        </m:r>
                        <m:r>
                          <a:rPr lang="en-US" altLang="zh-TW" b="0" i="1" smtClean="0">
                            <a:latin typeface="Cambria Math" panose="02040503050406030204" pitchFamily="18" charset="0"/>
                          </a:rPr>
                          <m:t>,</m:t>
                        </m:r>
                        <m:r>
                          <a:rPr lang="en-US" altLang="zh-TW" b="0" i="1" smtClean="0">
                            <a:latin typeface="Cambria Math" panose="02040503050406030204" pitchFamily="18" charset="0"/>
                          </a:rPr>
                          <m:t>𝑏</m:t>
                        </m:r>
                      </m:e>
                    </m:d>
                    <m:r>
                      <a:rPr lang="en-US" altLang="zh-TW" b="0" i="1" smtClean="0">
                        <a:latin typeface="Cambria Math" panose="02040503050406030204" pitchFamily="18" charset="0"/>
                      </a:rPr>
                      <m:t>=</m:t>
                    </m:r>
                    <m:d>
                      <m:dPr>
                        <m:begChr m:val="{"/>
                        <m:endChr m:val="|"/>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𝑥</m:t>
                        </m:r>
                      </m:e>
                    </m:d>
                    <m:r>
                      <a:rPr lang="en-US" altLang="zh-TW" b="0" i="1" smtClean="0">
                        <a:latin typeface="Cambria Math" panose="02040503050406030204" pitchFamily="18" charset="0"/>
                      </a:rPr>
                      <m:t>𝑎</m:t>
                    </m:r>
                    <m:r>
                      <a:rPr lang="en-US" altLang="zh-TW" b="0" i="1" smtClean="0">
                        <a:latin typeface="Cambria Math" panose="02040503050406030204" pitchFamily="18" charset="0"/>
                      </a:rPr>
                      <m:t>&lt;</m:t>
                    </m:r>
                    <m:r>
                      <a:rPr lang="en-US" altLang="zh-TW" b="0" i="1" smtClean="0">
                        <a:latin typeface="Cambria Math" panose="02040503050406030204" pitchFamily="18" charset="0"/>
                      </a:rPr>
                      <m:t>𝑥</m:t>
                    </m:r>
                    <m:r>
                      <a:rPr lang="en-US" altLang="zh-TW" b="0" i="1" smtClean="0">
                        <a:latin typeface="Cambria Math" panose="02040503050406030204" pitchFamily="18" charset="0"/>
                      </a:rPr>
                      <m:t>&lt;</m:t>
                    </m:r>
                    <m:r>
                      <a:rPr lang="en-US" altLang="zh-TW" b="0" i="1" smtClean="0">
                        <a:latin typeface="Cambria Math" panose="02040503050406030204" pitchFamily="18" charset="0"/>
                      </a:rPr>
                      <m:t>𝑏</m:t>
                    </m:r>
                    <m:r>
                      <a:rPr lang="en-US" altLang="zh-TW" b="0" i="1" smtClean="0">
                        <a:latin typeface="Cambria Math" panose="02040503050406030204" pitchFamily="18" charset="0"/>
                      </a:rPr>
                      <m:t>}</m:t>
                    </m:r>
                  </m:oMath>
                </a14:m>
                <a:br>
                  <a:rPr lang="en-US" altLang="zh-TW" b="0" dirty="0"/>
                </a:br>
                <a14:m>
                  <m:oMath xmlns:m="http://schemas.openxmlformats.org/officeDocument/2006/math">
                    <m:r>
                      <a:rPr lang="en-US" altLang="zh-TW" b="0" i="1" smtClean="0">
                        <a:latin typeface="Cambria Math" panose="02040503050406030204" pitchFamily="18" charset="0"/>
                      </a:rPr>
                      <m:t>[</m:t>
                    </m:r>
                    <m:r>
                      <a:rPr lang="en-US" altLang="zh-TW" i="1">
                        <a:latin typeface="Cambria Math" panose="02040503050406030204" pitchFamily="18" charset="0"/>
                      </a:rPr>
                      <m:t>𝑎</m:t>
                    </m:r>
                    <m:r>
                      <a:rPr lang="en-US" altLang="zh-TW" i="1">
                        <a:latin typeface="Cambria Math" panose="02040503050406030204" pitchFamily="18" charset="0"/>
                      </a:rPr>
                      <m:t>,</m:t>
                    </m:r>
                    <m:r>
                      <a:rPr lang="en-US" altLang="zh-TW" i="1">
                        <a:latin typeface="Cambria Math" panose="02040503050406030204" pitchFamily="18" charset="0"/>
                      </a:rPr>
                      <m:t>𝑏</m:t>
                    </m:r>
                    <m:r>
                      <a:rPr lang="en-US" altLang="zh-TW" b="0" i="1" smtClean="0">
                        <a:latin typeface="Cambria Math" panose="02040503050406030204" pitchFamily="18" charset="0"/>
                      </a:rPr>
                      <m:t>]</m:t>
                    </m:r>
                    <m:r>
                      <a:rPr lang="en-US" altLang="zh-TW" i="1">
                        <a:latin typeface="Cambria Math" panose="02040503050406030204" pitchFamily="18" charset="0"/>
                      </a:rPr>
                      <m:t>=</m:t>
                    </m:r>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𝑥</m:t>
                        </m:r>
                      </m:e>
                    </m:d>
                    <m:r>
                      <a:rPr lang="en-US" altLang="zh-TW" i="1">
                        <a:latin typeface="Cambria Math" panose="02040503050406030204" pitchFamily="18" charset="0"/>
                      </a:rPr>
                      <m:t>𝑎</m:t>
                    </m:r>
                    <m:r>
                      <a:rPr lang="en-US" altLang="zh-TW" i="1" smtClean="0">
                        <a:latin typeface="Cambria Math" panose="02040503050406030204" pitchFamily="18" charset="0"/>
                        <a:ea typeface="Cambria Math" panose="02040503050406030204" pitchFamily="18" charset="0"/>
                      </a:rPr>
                      <m:t>≤</m:t>
                    </m:r>
                    <m:r>
                      <a:rPr lang="en-US" altLang="zh-TW" i="1">
                        <a:latin typeface="Cambria Math" panose="02040503050406030204" pitchFamily="18" charset="0"/>
                      </a:rPr>
                      <m:t>𝑥</m:t>
                    </m:r>
                    <m:r>
                      <a:rPr lang="en-US" altLang="zh-TW" i="1" smtClean="0">
                        <a:latin typeface="Cambria Math" panose="02040503050406030204" pitchFamily="18" charset="0"/>
                        <a:ea typeface="Cambria Math" panose="02040503050406030204" pitchFamily="18" charset="0"/>
                      </a:rPr>
                      <m:t>≤</m:t>
                    </m:r>
                    <m:r>
                      <a:rPr lang="en-US" altLang="zh-TW" i="1">
                        <a:latin typeface="Cambria Math" panose="02040503050406030204" pitchFamily="18" charset="0"/>
                      </a:rPr>
                      <m:t>𝑏</m:t>
                    </m:r>
                    <m:r>
                      <a:rPr lang="en-US" altLang="zh-TW" i="1">
                        <a:latin typeface="Cambria Math" panose="02040503050406030204" pitchFamily="18" charset="0"/>
                      </a:rPr>
                      <m:t>}</m:t>
                    </m:r>
                  </m:oMath>
                </a14:m>
                <a:br>
                  <a:rPr lang="en-US" altLang="zh-TW" dirty="0"/>
                </a:br>
                <a14:m>
                  <m:oMath xmlns:m="http://schemas.openxmlformats.org/officeDocument/2006/math">
                    <m:d>
                      <m:dPr>
                        <m:begChr m:val="["/>
                        <m:ctrlPr>
                          <a:rPr lang="en-US" altLang="zh-TW" i="1">
                            <a:latin typeface="Cambria Math" panose="02040503050406030204" pitchFamily="18" charset="0"/>
                          </a:rPr>
                        </m:ctrlPr>
                      </m:dPr>
                      <m:e>
                        <m:r>
                          <a:rPr lang="en-US" altLang="zh-TW" i="1">
                            <a:latin typeface="Cambria Math" panose="02040503050406030204" pitchFamily="18" charset="0"/>
                          </a:rPr>
                          <m:t>𝑎</m:t>
                        </m:r>
                        <m:r>
                          <a:rPr lang="en-US" altLang="zh-TW" i="1">
                            <a:latin typeface="Cambria Math" panose="02040503050406030204" pitchFamily="18" charset="0"/>
                          </a:rPr>
                          <m:t>,</m:t>
                        </m:r>
                        <m:r>
                          <a:rPr lang="en-US" altLang="zh-TW" i="1">
                            <a:latin typeface="Cambria Math" panose="02040503050406030204" pitchFamily="18" charset="0"/>
                          </a:rPr>
                          <m:t>𝑏</m:t>
                        </m:r>
                      </m:e>
                    </m:d>
                    <m:r>
                      <a:rPr lang="en-US" altLang="zh-TW" i="1">
                        <a:latin typeface="Cambria Math" panose="02040503050406030204" pitchFamily="18" charset="0"/>
                      </a:rPr>
                      <m:t>=</m:t>
                    </m:r>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𝑥</m:t>
                        </m:r>
                      </m:e>
                    </m:d>
                    <m:r>
                      <a:rPr lang="en-US" altLang="zh-TW" i="1">
                        <a:latin typeface="Cambria Math" panose="02040503050406030204" pitchFamily="18" charset="0"/>
                      </a:rPr>
                      <m:t>𝑎</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rPr>
                      <m:t>𝑥</m:t>
                    </m:r>
                    <m:r>
                      <a:rPr lang="en-US" altLang="zh-TW" b="0" i="1" smtClean="0">
                        <a:latin typeface="Cambria Math" panose="02040503050406030204" pitchFamily="18" charset="0"/>
                        <a:ea typeface="Cambria Math" panose="02040503050406030204" pitchFamily="18" charset="0"/>
                      </a:rPr>
                      <m:t>&lt;</m:t>
                    </m:r>
                    <m:r>
                      <a:rPr lang="en-US" altLang="zh-TW" i="1">
                        <a:latin typeface="Cambria Math" panose="02040503050406030204" pitchFamily="18" charset="0"/>
                      </a:rPr>
                      <m:t>𝑏</m:t>
                    </m:r>
                    <m:r>
                      <a:rPr lang="en-US" altLang="zh-TW" i="1">
                        <a:latin typeface="Cambria Math" panose="02040503050406030204" pitchFamily="18" charset="0"/>
                      </a:rPr>
                      <m:t>}</m:t>
                    </m:r>
                  </m:oMath>
                </a14:m>
                <a:br>
                  <a:rPr lang="en-US" altLang="zh-TW" dirty="0"/>
                </a:br>
                <a14:m>
                  <m:oMath xmlns:m="http://schemas.openxmlformats.org/officeDocument/2006/math">
                    <m:d>
                      <m:dPr>
                        <m:endChr m:val="]"/>
                        <m:ctrlPr>
                          <a:rPr lang="en-US" altLang="zh-TW" b="0" i="1" smtClean="0">
                            <a:latin typeface="Cambria Math" panose="02040503050406030204" pitchFamily="18" charset="0"/>
                          </a:rPr>
                        </m:ctrlPr>
                      </m:dPr>
                      <m:e>
                        <m:r>
                          <a:rPr lang="en-US" altLang="zh-TW" i="1">
                            <a:latin typeface="Cambria Math" panose="02040503050406030204" pitchFamily="18" charset="0"/>
                          </a:rPr>
                          <m:t>𝑎</m:t>
                        </m:r>
                        <m:r>
                          <a:rPr lang="en-US" altLang="zh-TW" i="1">
                            <a:latin typeface="Cambria Math" panose="02040503050406030204" pitchFamily="18" charset="0"/>
                          </a:rPr>
                          <m:t>,</m:t>
                        </m:r>
                        <m:r>
                          <a:rPr lang="en-US" altLang="zh-TW" i="1">
                            <a:latin typeface="Cambria Math" panose="02040503050406030204" pitchFamily="18" charset="0"/>
                          </a:rPr>
                          <m:t>𝑏</m:t>
                        </m:r>
                      </m:e>
                    </m:d>
                    <m:r>
                      <a:rPr lang="en-US" altLang="zh-TW" i="1">
                        <a:latin typeface="Cambria Math" panose="02040503050406030204" pitchFamily="18" charset="0"/>
                      </a:rPr>
                      <m:t>=</m:t>
                    </m:r>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𝑥</m:t>
                        </m:r>
                      </m:e>
                    </m:d>
                    <m:r>
                      <a:rPr lang="en-US" altLang="zh-TW" i="1">
                        <a:latin typeface="Cambria Math" panose="02040503050406030204" pitchFamily="18" charset="0"/>
                      </a:rPr>
                      <m:t>𝑎</m:t>
                    </m:r>
                    <m:r>
                      <a:rPr lang="en-US" altLang="zh-TW" b="0" i="1" smtClean="0">
                        <a:latin typeface="Cambria Math" panose="02040503050406030204" pitchFamily="18" charset="0"/>
                        <a:ea typeface="Cambria Math" panose="02040503050406030204" pitchFamily="18" charset="0"/>
                      </a:rPr>
                      <m:t>&lt;</m:t>
                    </m:r>
                    <m:r>
                      <a:rPr lang="en-US" altLang="zh-TW" i="1">
                        <a:latin typeface="Cambria Math" panose="02040503050406030204" pitchFamily="18" charset="0"/>
                      </a:rPr>
                      <m:t>𝑥</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rPr>
                      <m:t>𝑏</m:t>
                    </m:r>
                    <m:r>
                      <a:rPr lang="en-US" altLang="zh-TW" i="1">
                        <a:latin typeface="Cambria Math" panose="02040503050406030204" pitchFamily="18" charset="0"/>
                      </a:rPr>
                      <m:t>}</m:t>
                    </m:r>
                  </m:oMath>
                </a14:m>
                <a:br>
                  <a:rPr lang="en-US" altLang="zh-TW" dirty="0"/>
                </a:br>
                <a14:m>
                  <m:oMath xmlns:m="http://schemas.openxmlformats.org/officeDocument/2006/math">
                    <m:d>
                      <m:dPr>
                        <m:ctrlPr>
                          <a:rPr lang="en-US" altLang="zh-TW" i="1">
                            <a:latin typeface="Cambria Math" panose="02040503050406030204" pitchFamily="18" charset="0"/>
                          </a:rPr>
                        </m:ctrlPr>
                      </m:dPr>
                      <m:e>
                        <m:r>
                          <a:rPr lang="en-US" altLang="zh-TW" i="1">
                            <a:latin typeface="Cambria Math" panose="02040503050406030204" pitchFamily="18" charset="0"/>
                          </a:rPr>
                          <m:t>𝑎</m:t>
                        </m:r>
                        <m:r>
                          <a:rPr lang="en-US" altLang="zh-TW" i="1">
                            <a:latin typeface="Cambria Math" panose="02040503050406030204" pitchFamily="18" charset="0"/>
                          </a:rPr>
                          <m:t>,∞</m:t>
                        </m:r>
                      </m:e>
                    </m:d>
                    <m:r>
                      <a:rPr lang="en-US" altLang="zh-TW" i="1">
                        <a:latin typeface="Cambria Math" panose="02040503050406030204" pitchFamily="18" charset="0"/>
                      </a:rPr>
                      <m:t>=</m:t>
                    </m:r>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𝑥</m:t>
                        </m:r>
                      </m:e>
                    </m:d>
                    <m:r>
                      <a:rPr lang="en-US" altLang="zh-TW" i="1">
                        <a:latin typeface="Cambria Math" panose="02040503050406030204" pitchFamily="18" charset="0"/>
                      </a:rPr>
                      <m:t>𝑥</m:t>
                    </m:r>
                    <m:r>
                      <a:rPr lang="en-US" altLang="zh-TW" b="0" i="1" smtClean="0">
                        <a:latin typeface="Cambria Math" panose="02040503050406030204" pitchFamily="18" charset="0"/>
                      </a:rPr>
                      <m:t>&gt;</m:t>
                    </m:r>
                    <m:r>
                      <a:rPr lang="en-US" altLang="zh-TW" b="0" i="1" smtClean="0">
                        <a:latin typeface="Cambria Math" panose="02040503050406030204" pitchFamily="18" charset="0"/>
                      </a:rPr>
                      <m:t>𝑎</m:t>
                    </m:r>
                    <m:r>
                      <a:rPr lang="en-US" altLang="zh-TW" i="1">
                        <a:latin typeface="Cambria Math" panose="02040503050406030204" pitchFamily="18" charset="0"/>
                      </a:rPr>
                      <m:t>}</m:t>
                    </m:r>
                  </m:oMath>
                </a14:m>
                <a:br>
                  <a:rPr lang="en-US" altLang="zh-TW" dirty="0"/>
                </a:br>
                <a14:m>
                  <m:oMath xmlns:m="http://schemas.openxmlformats.org/officeDocument/2006/math">
                    <m:d>
                      <m:dPr>
                        <m:begChr m:val="["/>
                        <m:ctrlPr>
                          <a:rPr lang="en-US" altLang="zh-TW" i="1">
                            <a:latin typeface="Cambria Math" panose="02040503050406030204" pitchFamily="18" charset="0"/>
                          </a:rPr>
                        </m:ctrlPr>
                      </m:dPr>
                      <m:e>
                        <m:r>
                          <a:rPr lang="en-US" altLang="zh-TW" i="1">
                            <a:latin typeface="Cambria Math" panose="02040503050406030204" pitchFamily="18" charset="0"/>
                          </a:rPr>
                          <m:t>𝑎</m:t>
                        </m:r>
                        <m:r>
                          <a:rPr lang="en-US" altLang="zh-TW" i="1">
                            <a:latin typeface="Cambria Math" panose="02040503050406030204" pitchFamily="18" charset="0"/>
                          </a:rPr>
                          <m:t>,∞</m:t>
                        </m:r>
                      </m:e>
                    </m:d>
                    <m:r>
                      <a:rPr lang="en-US" altLang="zh-TW" i="1">
                        <a:latin typeface="Cambria Math" panose="02040503050406030204" pitchFamily="18" charset="0"/>
                      </a:rPr>
                      <m:t>=</m:t>
                    </m:r>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𝑥</m:t>
                        </m:r>
                      </m:e>
                    </m:d>
                    <m:r>
                      <a:rPr lang="en-US" altLang="zh-TW" i="1">
                        <a:latin typeface="Cambria Math" panose="02040503050406030204" pitchFamily="18" charset="0"/>
                      </a:rPr>
                      <m:t>𝑥</m:t>
                    </m:r>
                    <m:r>
                      <a:rPr lang="en-US" altLang="zh-TW" i="1" smtClean="0">
                        <a:latin typeface="Cambria Math" panose="02040503050406030204" pitchFamily="18" charset="0"/>
                        <a:ea typeface="Cambria Math" panose="02040503050406030204" pitchFamily="18" charset="0"/>
                      </a:rPr>
                      <m:t>≥</m:t>
                    </m:r>
                    <m:r>
                      <a:rPr lang="en-US" altLang="zh-TW" i="1">
                        <a:latin typeface="Cambria Math" panose="02040503050406030204" pitchFamily="18" charset="0"/>
                      </a:rPr>
                      <m:t>𝑎</m:t>
                    </m:r>
                    <m:r>
                      <a:rPr lang="en-US" altLang="zh-TW" i="1">
                        <a:latin typeface="Cambria Math" panose="02040503050406030204" pitchFamily="18" charset="0"/>
                      </a:rPr>
                      <m:t>}</m:t>
                    </m:r>
                  </m:oMath>
                </a14:m>
                <a:br>
                  <a:rPr lang="en-US" altLang="zh-TW" dirty="0"/>
                </a:br>
                <a14:m>
                  <m:oMath xmlns:m="http://schemas.openxmlformats.org/officeDocument/2006/math">
                    <m:d>
                      <m:dPr>
                        <m:ctrlPr>
                          <a:rPr lang="en-US" altLang="zh-TW" i="1">
                            <a:latin typeface="Cambria Math" panose="02040503050406030204" pitchFamily="18" charset="0"/>
                          </a:rPr>
                        </m:ctrlPr>
                      </m:dPr>
                      <m:e>
                        <m:r>
                          <a:rPr lang="en-US" altLang="zh-TW" b="0" i="1" smtClean="0">
                            <a:latin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m:t>
                        </m:r>
                        <m:r>
                          <a:rPr lang="en-US" altLang="zh-TW" i="1">
                            <a:latin typeface="Cambria Math" panose="02040503050406030204" pitchFamily="18" charset="0"/>
                          </a:rPr>
                          <m:t>,</m:t>
                        </m:r>
                        <m:r>
                          <a:rPr lang="en-US" altLang="zh-TW" i="1">
                            <a:latin typeface="Cambria Math" panose="02040503050406030204" pitchFamily="18" charset="0"/>
                          </a:rPr>
                          <m:t>𝑏</m:t>
                        </m:r>
                      </m:e>
                    </m:d>
                    <m:r>
                      <a:rPr lang="en-US" altLang="zh-TW" i="1">
                        <a:latin typeface="Cambria Math" panose="02040503050406030204" pitchFamily="18" charset="0"/>
                      </a:rPr>
                      <m:t>=</m:t>
                    </m:r>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𝑥</m:t>
                        </m:r>
                      </m:e>
                    </m:d>
                    <m:r>
                      <a:rPr lang="en-US" altLang="zh-TW" i="1">
                        <a:latin typeface="Cambria Math" panose="02040503050406030204" pitchFamily="18" charset="0"/>
                      </a:rPr>
                      <m:t>𝑥</m:t>
                    </m:r>
                    <m:r>
                      <a:rPr lang="en-US" altLang="zh-TW" i="1">
                        <a:latin typeface="Cambria Math" panose="02040503050406030204" pitchFamily="18" charset="0"/>
                      </a:rPr>
                      <m:t>&lt;</m:t>
                    </m:r>
                    <m:r>
                      <a:rPr lang="en-US" altLang="zh-TW" i="1">
                        <a:latin typeface="Cambria Math" panose="02040503050406030204" pitchFamily="18" charset="0"/>
                      </a:rPr>
                      <m:t>𝑏</m:t>
                    </m:r>
                    <m:r>
                      <a:rPr lang="en-US" altLang="zh-TW" i="1">
                        <a:latin typeface="Cambria Math" panose="02040503050406030204" pitchFamily="18" charset="0"/>
                      </a:rPr>
                      <m:t>}</m:t>
                    </m:r>
                  </m:oMath>
                </a14:m>
                <a:br>
                  <a:rPr lang="en-US" altLang="zh-TW" dirty="0"/>
                </a:br>
                <a14:m>
                  <m:oMath xmlns:m="http://schemas.openxmlformats.org/officeDocument/2006/math">
                    <m:r>
                      <a:rPr lang="en-US" altLang="zh-TW" b="0" i="1" smtClean="0">
                        <a:latin typeface="Cambria Math" panose="02040503050406030204" pitchFamily="18" charset="0"/>
                      </a:rPr>
                      <m:t>(</m:t>
                    </m:r>
                    <m:r>
                      <a:rPr lang="en-US" altLang="zh-TW" i="1">
                        <a:latin typeface="Cambria Math" panose="02040503050406030204" pitchFamily="18" charset="0"/>
                      </a:rPr>
                      <m:t>−</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rPr>
                      <m:t>,</m:t>
                    </m:r>
                    <m:r>
                      <a:rPr lang="en-US" altLang="zh-TW" i="1">
                        <a:latin typeface="Cambria Math" panose="02040503050406030204" pitchFamily="18" charset="0"/>
                      </a:rPr>
                      <m:t>𝑏</m:t>
                    </m:r>
                    <m:r>
                      <a:rPr lang="en-US" altLang="zh-TW" i="1">
                        <a:latin typeface="Cambria Math" panose="02040503050406030204" pitchFamily="18" charset="0"/>
                      </a:rPr>
                      <m:t>]=</m:t>
                    </m:r>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𝑥</m:t>
                        </m:r>
                      </m:e>
                    </m:d>
                    <m:r>
                      <a:rPr lang="en-US" altLang="zh-TW" b="0" i="1" smtClean="0">
                        <a:latin typeface="Cambria Math" panose="02040503050406030204" pitchFamily="18" charset="0"/>
                      </a:rPr>
                      <m:t>𝑥</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rPr>
                      <m:t>𝑏</m:t>
                    </m:r>
                    <m:r>
                      <a:rPr lang="en-US" altLang="zh-TW" i="1">
                        <a:latin typeface="Cambria Math" panose="02040503050406030204" pitchFamily="18" charset="0"/>
                      </a:rPr>
                      <m:t>}</m:t>
                    </m:r>
                  </m:oMath>
                </a14:m>
                <a:br>
                  <a:rPr lang="en-US" altLang="zh-TW" dirty="0"/>
                </a:br>
                <a14:m>
                  <m:oMath xmlns:m="http://schemas.openxmlformats.org/officeDocument/2006/math">
                    <m:d>
                      <m:dPr>
                        <m:ctrlPr>
                          <a:rPr lang="en-US" altLang="zh-TW" i="1">
                            <a:latin typeface="Cambria Math" panose="02040503050406030204" pitchFamily="18" charset="0"/>
                          </a:rPr>
                        </m:ctrlPr>
                      </m:dPr>
                      <m:e>
                        <m:r>
                          <a:rPr lang="en-US" altLang="zh-TW" i="1">
                            <a:latin typeface="Cambria Math" panose="02040503050406030204" pitchFamily="18" charset="0"/>
                          </a:rPr>
                          <m:t>−</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rPr>
                          <m:t>,</m:t>
                        </m:r>
                        <m:r>
                          <a:rPr lang="en-US" altLang="zh-TW" i="1">
                            <a:latin typeface="Cambria Math" panose="02040503050406030204" pitchFamily="18" charset="0"/>
                            <a:ea typeface="Cambria Math" panose="02040503050406030204" pitchFamily="18" charset="0"/>
                          </a:rPr>
                          <m:t>∞</m:t>
                        </m:r>
                      </m:e>
                    </m:d>
                    <m:r>
                      <a:rPr lang="en-US" altLang="zh-TW" i="1">
                        <a:latin typeface="Cambria Math" panose="02040503050406030204" pitchFamily="18" charset="0"/>
                      </a:rPr>
                      <m:t>=</m:t>
                    </m:r>
                    <m:r>
                      <a:rPr lang="en-US" altLang="zh-TW" i="1">
                        <a:latin typeface="Cambria Math" panose="02040503050406030204" pitchFamily="18" charset="0"/>
                        <a:ea typeface="Cambria Math" panose="02040503050406030204" pitchFamily="18" charset="0"/>
                      </a:rPr>
                      <m:t>ℝ</m:t>
                    </m:r>
                  </m:oMath>
                </a14:m>
                <a:br>
                  <a:rPr lang="en-US" altLang="zh-TW" dirty="0">
                    <a:ea typeface="Cambria Math" panose="02040503050406030204" pitchFamily="18" charset="0"/>
                  </a:rPr>
                </a:br>
                <a14:m>
                  <m:oMath xmlns:m="http://schemas.openxmlformats.org/officeDocument/2006/math">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𝑎</m:t>
                        </m:r>
                        <m:r>
                          <a:rPr lang="en-US" altLang="zh-TW" i="1">
                            <a:latin typeface="Cambria Math" panose="02040503050406030204" pitchFamily="18" charset="0"/>
                          </a:rPr>
                          <m:t>,</m:t>
                        </m:r>
                        <m:r>
                          <a:rPr lang="en-US" altLang="zh-TW" b="0" i="1" smtClean="0">
                            <a:latin typeface="Cambria Math" panose="02040503050406030204" pitchFamily="18" charset="0"/>
                          </a:rPr>
                          <m:t>𝑎</m:t>
                        </m:r>
                      </m:e>
                    </m:d>
                    <m:r>
                      <a:rPr lang="en-US" altLang="zh-TW" i="1">
                        <a:latin typeface="Cambria Math" panose="02040503050406030204" pitchFamily="18" charset="0"/>
                      </a:rPr>
                      <m:t>=</m:t>
                    </m:r>
                    <m:r>
                      <a:rPr lang="en-US" altLang="zh-TW" b="0" i="1" smtClean="0">
                        <a:latin typeface="Cambria Math" panose="02040503050406030204" pitchFamily="18" charset="0"/>
                      </a:rPr>
                      <m:t>{</m:t>
                    </m:r>
                    <m:r>
                      <a:rPr lang="en-US" altLang="zh-TW" b="0" i="1" smtClean="0">
                        <a:latin typeface="Cambria Math" panose="02040503050406030204" pitchFamily="18" charset="0"/>
                      </a:rPr>
                      <m:t>𝑎</m:t>
                    </m:r>
                    <m:r>
                      <a:rPr lang="en-US" altLang="zh-TW" i="1">
                        <a:latin typeface="Cambria Math" panose="02040503050406030204" pitchFamily="18" charset="0"/>
                      </a:rPr>
                      <m:t>}</m:t>
                    </m:r>
                  </m:oMath>
                </a14:m>
                <a:endParaRPr lang="zh-TW" altLang="en-US" dirty="0"/>
              </a:p>
            </p:txBody>
          </p:sp>
        </mc:Choice>
        <mc:Fallback xmlns="">
          <p:sp>
            <p:nvSpPr>
              <p:cNvPr id="3" name="內容版面配置區 2">
                <a:extLst>
                  <a:ext uri="{FF2B5EF4-FFF2-40B4-BE49-F238E27FC236}">
                    <a16:creationId xmlns:a16="http://schemas.microsoft.com/office/drawing/2014/main" id="{06E4B0DB-B380-46FF-99DC-471A4F4D4D2F}"/>
                  </a:ext>
                </a:extLst>
              </p:cNvPr>
              <p:cNvSpPr>
                <a:spLocks noGrp="1" noRot="1" noChangeAspect="1" noMove="1" noResize="1" noEditPoints="1" noAdjustHandles="1" noChangeArrowheads="1" noChangeShapeType="1" noTextEdit="1"/>
              </p:cNvSpPr>
              <p:nvPr>
                <p:ph idx="1"/>
              </p:nvPr>
            </p:nvSpPr>
            <p:spPr>
              <a:blipFill>
                <a:blip r:embed="rId2"/>
                <a:stretch>
                  <a:fillRect l="-1111" t="-3862"/>
                </a:stretch>
              </a:blipFill>
            </p:spPr>
            <p:txBody>
              <a:bodyPr/>
              <a:lstStyle/>
              <a:p>
                <a:r>
                  <a:rPr lang="zh-TW" altLang="en-US">
                    <a:noFill/>
                  </a:rPr>
                  <a:t> </a:t>
                </a:r>
              </a:p>
            </p:txBody>
          </p:sp>
        </mc:Fallback>
      </mc:AlternateContent>
      <p:sp>
        <p:nvSpPr>
          <p:cNvPr id="7" name="文字方塊 6">
            <a:extLst>
              <a:ext uri="{FF2B5EF4-FFF2-40B4-BE49-F238E27FC236}">
                <a16:creationId xmlns:a16="http://schemas.microsoft.com/office/drawing/2014/main" id="{DF73758C-6118-48D6-8D46-31344A3E82F3}"/>
              </a:ext>
            </a:extLst>
          </p:cNvPr>
          <p:cNvSpPr txBox="1"/>
          <p:nvPr/>
        </p:nvSpPr>
        <p:spPr>
          <a:xfrm>
            <a:off x="7877263" y="1960979"/>
            <a:ext cx="1569660" cy="369332"/>
          </a:xfrm>
          <a:prstGeom prst="rect">
            <a:avLst/>
          </a:prstGeom>
          <a:noFill/>
        </p:spPr>
        <p:txBody>
          <a:bodyPr wrap="none" rtlCol="0">
            <a:spAutoFit/>
          </a:bodyPr>
          <a:lstStyle/>
          <a:p>
            <a:r>
              <a:rPr lang="en-US" altLang="zh-TW" dirty="0">
                <a:solidFill>
                  <a:srgbClr val="FF0000"/>
                </a:solidFill>
              </a:rPr>
              <a:t>open interval </a:t>
            </a:r>
            <a:endParaRPr lang="zh-TW" altLang="en-US" dirty="0">
              <a:solidFill>
                <a:srgbClr val="FF0000"/>
              </a:solidFill>
            </a:endParaRPr>
          </a:p>
        </p:txBody>
      </p:sp>
      <p:sp>
        <p:nvSpPr>
          <p:cNvPr id="8" name="文字方塊 7">
            <a:extLst>
              <a:ext uri="{FF2B5EF4-FFF2-40B4-BE49-F238E27FC236}">
                <a16:creationId xmlns:a16="http://schemas.microsoft.com/office/drawing/2014/main" id="{17247BEB-15D6-4131-9C95-BF20498D9E70}"/>
              </a:ext>
            </a:extLst>
          </p:cNvPr>
          <p:cNvSpPr txBox="1"/>
          <p:nvPr/>
        </p:nvSpPr>
        <p:spPr>
          <a:xfrm>
            <a:off x="7877263" y="2321757"/>
            <a:ext cx="1659429" cy="369332"/>
          </a:xfrm>
          <a:prstGeom prst="rect">
            <a:avLst/>
          </a:prstGeom>
          <a:noFill/>
        </p:spPr>
        <p:txBody>
          <a:bodyPr wrap="none" rtlCol="0">
            <a:spAutoFit/>
          </a:bodyPr>
          <a:lstStyle/>
          <a:p>
            <a:r>
              <a:rPr lang="en-US" altLang="zh-TW" dirty="0">
                <a:solidFill>
                  <a:srgbClr val="FF0000"/>
                </a:solidFill>
              </a:rPr>
              <a:t>closed interval</a:t>
            </a:r>
            <a:endParaRPr lang="zh-TW" altLang="en-US" dirty="0">
              <a:solidFill>
                <a:srgbClr val="FF0000"/>
              </a:solidFill>
            </a:endParaRPr>
          </a:p>
        </p:txBody>
      </p:sp>
      <p:sp>
        <p:nvSpPr>
          <p:cNvPr id="9" name="文字方塊 8">
            <a:extLst>
              <a:ext uri="{FF2B5EF4-FFF2-40B4-BE49-F238E27FC236}">
                <a16:creationId xmlns:a16="http://schemas.microsoft.com/office/drawing/2014/main" id="{8A30056B-E06D-49B5-A836-F52003B66F7B}"/>
              </a:ext>
            </a:extLst>
          </p:cNvPr>
          <p:cNvSpPr txBox="1"/>
          <p:nvPr/>
        </p:nvSpPr>
        <p:spPr>
          <a:xfrm>
            <a:off x="7932251" y="2688986"/>
            <a:ext cx="2480166" cy="369332"/>
          </a:xfrm>
          <a:prstGeom prst="rect">
            <a:avLst/>
          </a:prstGeom>
          <a:noFill/>
        </p:spPr>
        <p:txBody>
          <a:bodyPr wrap="none" rtlCol="0">
            <a:spAutoFit/>
          </a:bodyPr>
          <a:lstStyle/>
          <a:p>
            <a:r>
              <a:rPr lang="en-US" altLang="zh-TW" dirty="0">
                <a:solidFill>
                  <a:srgbClr val="FF0000"/>
                </a:solidFill>
              </a:rPr>
              <a:t>Left-closed, right-open</a:t>
            </a:r>
            <a:endParaRPr lang="zh-TW" altLang="en-US" dirty="0">
              <a:solidFill>
                <a:srgbClr val="FF0000"/>
              </a:solidFill>
            </a:endParaRPr>
          </a:p>
        </p:txBody>
      </p:sp>
      <p:sp>
        <p:nvSpPr>
          <p:cNvPr id="4" name="投影片編號版面配置區 3">
            <a:extLst>
              <a:ext uri="{FF2B5EF4-FFF2-40B4-BE49-F238E27FC236}">
                <a16:creationId xmlns:a16="http://schemas.microsoft.com/office/drawing/2014/main" id="{2D70F7E8-07CF-47CE-8C69-0C3122C8944E}"/>
              </a:ext>
            </a:extLst>
          </p:cNvPr>
          <p:cNvSpPr>
            <a:spLocks noGrp="1"/>
          </p:cNvSpPr>
          <p:nvPr>
            <p:ph type="sldNum" sz="quarter" idx="12"/>
          </p:nvPr>
        </p:nvSpPr>
        <p:spPr/>
        <p:txBody>
          <a:bodyPr/>
          <a:lstStyle/>
          <a:p>
            <a:fld id="{81353F6A-22EF-4218-ADEA-F95BBFAC150E}" type="slidenum">
              <a:rPr lang="zh-TW" altLang="en-US" smtClean="0"/>
              <a:t>45</a:t>
            </a:fld>
            <a:endParaRPr lang="zh-TW" altLang="en-US"/>
          </a:p>
        </p:txBody>
      </p:sp>
    </p:spTree>
    <p:extLst>
      <p:ext uri="{BB962C8B-B14F-4D97-AF65-F5344CB8AC3E}">
        <p14:creationId xmlns:p14="http://schemas.microsoft.com/office/powerpoint/2010/main" val="16175250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39BA84-DB24-44B8-A41B-46CC13C8268D}"/>
              </a:ext>
            </a:extLst>
          </p:cNvPr>
          <p:cNvSpPr>
            <a:spLocks noGrp="1"/>
          </p:cNvSpPr>
          <p:nvPr>
            <p:ph type="title"/>
          </p:nvPr>
        </p:nvSpPr>
        <p:spPr/>
        <p:txBody>
          <a:bodyPr/>
          <a:lstStyle/>
          <a:p>
            <a:endParaRPr lang="zh-TW" altLang="en-US"/>
          </a:p>
        </p:txBody>
      </p:sp>
      <p:sp>
        <p:nvSpPr>
          <p:cNvPr id="3" name="投影片編號版面配置區 2">
            <a:extLst>
              <a:ext uri="{FF2B5EF4-FFF2-40B4-BE49-F238E27FC236}">
                <a16:creationId xmlns:a16="http://schemas.microsoft.com/office/drawing/2014/main" id="{352A0278-6140-4252-A375-DFA55207AEAF}"/>
              </a:ext>
            </a:extLst>
          </p:cNvPr>
          <p:cNvSpPr>
            <a:spLocks noGrp="1"/>
          </p:cNvSpPr>
          <p:nvPr>
            <p:ph type="sldNum" sz="quarter" idx="12"/>
          </p:nvPr>
        </p:nvSpPr>
        <p:spPr/>
        <p:txBody>
          <a:bodyPr/>
          <a:lstStyle/>
          <a:p>
            <a:fld id="{81353F6A-22EF-4218-ADEA-F95BBFAC150E}" type="slidenum">
              <a:rPr lang="zh-TW" altLang="en-US" smtClean="0"/>
              <a:t>46</a:t>
            </a:fld>
            <a:endParaRPr lang="zh-TW" altLang="en-US"/>
          </a:p>
        </p:txBody>
      </p:sp>
      <p:pic>
        <p:nvPicPr>
          <p:cNvPr id="7" name="內容版面配置區 6">
            <a:extLst>
              <a:ext uri="{FF2B5EF4-FFF2-40B4-BE49-F238E27FC236}">
                <a16:creationId xmlns:a16="http://schemas.microsoft.com/office/drawing/2014/main" id="{E0D99CC7-1542-4C7C-9443-9B77B94F020D}"/>
              </a:ext>
            </a:extLst>
          </p:cNvPr>
          <p:cNvPicPr>
            <a:picLocks noGrp="1" noChangeAspect="1"/>
          </p:cNvPicPr>
          <p:nvPr>
            <p:ph idx="1"/>
          </p:nvPr>
        </p:nvPicPr>
        <p:blipFill>
          <a:blip r:embed="rId2"/>
          <a:stretch>
            <a:fillRect/>
          </a:stretch>
        </p:blipFill>
        <p:spPr>
          <a:xfrm>
            <a:off x="747353" y="1600200"/>
            <a:ext cx="10697293" cy="4421188"/>
          </a:xfrm>
        </p:spPr>
      </p:pic>
    </p:spTree>
    <p:extLst>
      <p:ext uri="{BB962C8B-B14F-4D97-AF65-F5344CB8AC3E}">
        <p14:creationId xmlns:p14="http://schemas.microsoft.com/office/powerpoint/2010/main" val="5710690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48899B-5406-4F1D-ACFF-3E4B51D4F44E}"/>
              </a:ext>
            </a:extLst>
          </p:cNvPr>
          <p:cNvSpPr>
            <a:spLocks noGrp="1"/>
          </p:cNvSpPr>
          <p:nvPr>
            <p:ph type="title"/>
          </p:nvPr>
        </p:nvSpPr>
        <p:spPr/>
        <p:txBody>
          <a:bodyPr/>
          <a:lstStyle/>
          <a:p>
            <a:endParaRPr lang="zh-TW" altLang="en-US"/>
          </a:p>
        </p:txBody>
      </p:sp>
      <p:graphicFrame>
        <p:nvGraphicFramePr>
          <p:cNvPr id="4" name="內容版面配置區 3">
            <a:extLst>
              <a:ext uri="{FF2B5EF4-FFF2-40B4-BE49-F238E27FC236}">
                <a16:creationId xmlns:a16="http://schemas.microsoft.com/office/drawing/2014/main" id="{0DECA82D-A5B6-4B9C-AE53-E9017C7BE88E}"/>
              </a:ext>
            </a:extLst>
          </p:cNvPr>
          <p:cNvGraphicFramePr>
            <a:graphicFrameLocks noGrp="1" noChangeAspect="1"/>
          </p:cNvGraphicFramePr>
          <p:nvPr>
            <p:ph idx="1"/>
            <p:extLst>
              <p:ext uri="{D42A27DB-BD31-4B8C-83A1-F6EECF244321}">
                <p14:modId xmlns:p14="http://schemas.microsoft.com/office/powerpoint/2010/main" val="1381994339"/>
              </p:ext>
            </p:extLst>
          </p:nvPr>
        </p:nvGraphicFramePr>
        <p:xfrm>
          <a:off x="3392488" y="1600200"/>
          <a:ext cx="5405437" cy="4421188"/>
        </p:xfrm>
        <a:graphic>
          <a:graphicData uri="http://schemas.openxmlformats.org/presentationml/2006/ole">
            <mc:AlternateContent xmlns:mc="http://schemas.openxmlformats.org/markup-compatibility/2006">
              <mc:Choice xmlns:v="urn:schemas-microsoft-com:vml" Requires="v">
                <p:oleObj name="Acrobat Document" r:id="rId2" imgW="12260443" imgH="10027757" progId="Acrobat.Document.11">
                  <p:embed/>
                </p:oleObj>
              </mc:Choice>
              <mc:Fallback>
                <p:oleObj name="Acrobat Document" r:id="rId2" imgW="12260443" imgH="10027757" progId="Acrobat.Document.11">
                  <p:embed/>
                  <p:pic>
                    <p:nvPicPr>
                      <p:cNvPr id="0" name=""/>
                      <p:cNvPicPr/>
                      <p:nvPr/>
                    </p:nvPicPr>
                    <p:blipFill>
                      <a:blip r:embed="rId3"/>
                      <a:stretch>
                        <a:fillRect/>
                      </a:stretch>
                    </p:blipFill>
                    <p:spPr>
                      <a:xfrm>
                        <a:off x="3392488" y="1600200"/>
                        <a:ext cx="5405437" cy="4421188"/>
                      </a:xfrm>
                      <a:prstGeom prst="rect">
                        <a:avLst/>
                      </a:prstGeom>
                    </p:spPr>
                  </p:pic>
                </p:oleObj>
              </mc:Fallback>
            </mc:AlternateContent>
          </a:graphicData>
        </a:graphic>
      </p:graphicFrame>
      <p:sp>
        <p:nvSpPr>
          <p:cNvPr id="3" name="投影片編號版面配置區 2">
            <a:extLst>
              <a:ext uri="{FF2B5EF4-FFF2-40B4-BE49-F238E27FC236}">
                <a16:creationId xmlns:a16="http://schemas.microsoft.com/office/drawing/2014/main" id="{8DBE9023-070F-4BEA-A92C-EA026D943FC4}"/>
              </a:ext>
            </a:extLst>
          </p:cNvPr>
          <p:cNvSpPr>
            <a:spLocks noGrp="1"/>
          </p:cNvSpPr>
          <p:nvPr>
            <p:ph type="sldNum" sz="quarter" idx="12"/>
          </p:nvPr>
        </p:nvSpPr>
        <p:spPr/>
        <p:txBody>
          <a:bodyPr/>
          <a:lstStyle/>
          <a:p>
            <a:fld id="{81353F6A-22EF-4218-ADEA-F95BBFAC150E}" type="slidenum">
              <a:rPr lang="zh-TW" altLang="en-US" smtClean="0"/>
              <a:t>47</a:t>
            </a:fld>
            <a:endParaRPr lang="zh-TW" altLang="en-US"/>
          </a:p>
        </p:txBody>
      </p:sp>
    </p:spTree>
    <p:extLst>
      <p:ext uri="{BB962C8B-B14F-4D97-AF65-F5344CB8AC3E}">
        <p14:creationId xmlns:p14="http://schemas.microsoft.com/office/powerpoint/2010/main" val="12251599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7379DF-892B-44D1-8102-4B4890E3E2BD}"/>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E08449DB-7409-4EBA-9628-F73969F03070}"/>
                  </a:ext>
                </a:extLst>
              </p:cNvPr>
              <p:cNvSpPr>
                <a:spLocks noGrp="1"/>
              </p:cNvSpPr>
              <p:nvPr>
                <p:ph idx="1"/>
              </p:nvPr>
            </p:nvSpPr>
            <p:spPr/>
            <p:txBody>
              <a:bodyPr/>
              <a:lstStyle/>
              <a:p>
                <a:pPr marL="0" indent="0">
                  <a:buNone/>
                </a:pPr>
                <a:r>
                  <a:rPr lang="en-US" altLang="zh-TW" b="1" dirty="0">
                    <a:solidFill>
                      <a:srgbClr val="FF0000"/>
                    </a:solidFill>
                  </a:rPr>
                  <a:t>Correctness:</a:t>
                </a:r>
                <a:r>
                  <a:rPr lang="en-US" altLang="zh-TW" dirty="0"/>
                  <a:t> Consider </a:t>
                </a:r>
                <a14:m>
                  <m:oMath xmlns:m="http://schemas.openxmlformats.org/officeDocument/2006/math">
                    <m:r>
                      <a:rPr lang="en-US" altLang="zh-TW" i="1" dirty="0" smtClean="0">
                        <a:latin typeface="Cambria Math" panose="02040503050406030204" pitchFamily="18" charset="0"/>
                      </a:rPr>
                      <m:t>𝐴</m:t>
                    </m:r>
                    <m:d>
                      <m:dPr>
                        <m:begChr m:val="["/>
                        <m:endChr m:val="]"/>
                        <m:ctrlPr>
                          <a:rPr lang="en-US" altLang="zh-TW" i="1" dirty="0" smtClean="0">
                            <a:latin typeface="Cambria Math" panose="02040503050406030204" pitchFamily="18" charset="0"/>
                          </a:rPr>
                        </m:ctrlPr>
                      </m:dPr>
                      <m:e>
                        <m:r>
                          <a:rPr lang="en-US" altLang="zh-TW" b="0" i="1" dirty="0" smtClean="0">
                            <a:latin typeface="Cambria Math" panose="02040503050406030204" pitchFamily="18" charset="0"/>
                          </a:rPr>
                          <m:t>𝑖</m:t>
                        </m:r>
                      </m:e>
                    </m:d>
                    <m:r>
                      <a:rPr lang="en-US" altLang="zh-TW" i="1" dirty="0" smtClean="0">
                        <a:latin typeface="Cambria Math" panose="02040503050406030204" pitchFamily="18" charset="0"/>
                      </a:rPr>
                      <m:t>, </m:t>
                    </m:r>
                    <m:r>
                      <a:rPr lang="en-US" altLang="zh-TW" i="1" dirty="0" smtClean="0">
                        <a:latin typeface="Cambria Math" panose="02040503050406030204" pitchFamily="18" charset="0"/>
                      </a:rPr>
                      <m:t>𝐴</m:t>
                    </m:r>
                    <m:d>
                      <m:dPr>
                        <m:begChr m:val="["/>
                        <m:endChr m:val="]"/>
                        <m:ctrlPr>
                          <a:rPr lang="en-US" altLang="zh-TW" i="1" dirty="0" smtClean="0">
                            <a:latin typeface="Cambria Math" panose="02040503050406030204" pitchFamily="18" charset="0"/>
                          </a:rPr>
                        </m:ctrlPr>
                      </m:dPr>
                      <m:e>
                        <m:r>
                          <a:rPr lang="en-US" altLang="zh-TW" b="0" i="1" dirty="0" smtClean="0">
                            <a:latin typeface="Cambria Math" panose="02040503050406030204" pitchFamily="18" charset="0"/>
                          </a:rPr>
                          <m:t>𝑗</m:t>
                        </m:r>
                      </m:e>
                    </m:d>
                  </m:oMath>
                </a14:m>
                <a:r>
                  <a:rPr lang="en-US" altLang="zh-TW" dirty="0"/>
                  <a:t>. Assume without loss of generality that </a:t>
                </a:r>
                <a14:m>
                  <m:oMath xmlns:m="http://schemas.openxmlformats.org/officeDocument/2006/math">
                    <m:r>
                      <a:rPr lang="en-US" altLang="zh-TW" i="1" dirty="0">
                        <a:latin typeface="Cambria Math" panose="02040503050406030204" pitchFamily="18" charset="0"/>
                      </a:rPr>
                      <m:t>𝐴</m:t>
                    </m:r>
                    <m:d>
                      <m:dPr>
                        <m:begChr m:val="["/>
                        <m:endChr m:val="]"/>
                        <m:ctrlPr>
                          <a:rPr lang="en-US" altLang="zh-TW" i="1" dirty="0">
                            <a:latin typeface="Cambria Math" panose="02040503050406030204" pitchFamily="18" charset="0"/>
                          </a:rPr>
                        </m:ctrlPr>
                      </m:dPr>
                      <m:e>
                        <m:r>
                          <a:rPr lang="en-US" altLang="zh-TW" i="1" dirty="0">
                            <a:latin typeface="Cambria Math" panose="02040503050406030204" pitchFamily="18" charset="0"/>
                          </a:rPr>
                          <m:t>𝑖</m:t>
                        </m:r>
                      </m:e>
                    </m:d>
                    <m:r>
                      <a:rPr lang="en-US" altLang="zh-TW" i="1" dirty="0" smtClean="0">
                        <a:latin typeface="Cambria Math" panose="02040503050406030204" pitchFamily="18" charset="0"/>
                        <a:ea typeface="Cambria Math" panose="02040503050406030204" pitchFamily="18" charset="0"/>
                      </a:rPr>
                      <m:t>≤</m:t>
                    </m:r>
                    <m:r>
                      <a:rPr lang="en-US" altLang="zh-TW" i="1" dirty="0">
                        <a:latin typeface="Cambria Math" panose="02040503050406030204" pitchFamily="18" charset="0"/>
                      </a:rPr>
                      <m:t>𝐴</m:t>
                    </m:r>
                    <m:d>
                      <m:dPr>
                        <m:begChr m:val="["/>
                        <m:endChr m:val="]"/>
                        <m:ctrlPr>
                          <a:rPr lang="en-US" altLang="zh-TW" i="1" dirty="0">
                            <a:latin typeface="Cambria Math" panose="02040503050406030204" pitchFamily="18" charset="0"/>
                          </a:rPr>
                        </m:ctrlPr>
                      </m:dPr>
                      <m:e>
                        <m:r>
                          <a:rPr lang="en-US" altLang="zh-TW" i="1" dirty="0">
                            <a:latin typeface="Cambria Math" panose="02040503050406030204" pitchFamily="18" charset="0"/>
                          </a:rPr>
                          <m:t>𝑗</m:t>
                        </m:r>
                      </m:e>
                    </m:d>
                  </m:oMath>
                </a14:m>
                <a:r>
                  <a:rPr lang="en-US" altLang="zh-TW" dirty="0"/>
                  <a:t>. Then </a:t>
                </a:r>
                <a14:m>
                  <m:oMath xmlns:m="http://schemas.openxmlformats.org/officeDocument/2006/math">
                    <m:d>
                      <m:dPr>
                        <m:begChr m:val="⌊"/>
                        <m:endChr m:val="⌋"/>
                        <m:ctrlPr>
                          <a:rPr lang="en-US" altLang="zh-TW" i="1" dirty="0" smtClean="0">
                            <a:latin typeface="Cambria Math" panose="02040503050406030204" pitchFamily="18" charset="0"/>
                          </a:rPr>
                        </m:ctrlPr>
                      </m:dPr>
                      <m:e>
                        <m:r>
                          <a:rPr lang="en-US" altLang="zh-TW" b="0" i="1" dirty="0" smtClean="0">
                            <a:latin typeface="Cambria Math" panose="02040503050406030204" pitchFamily="18" charset="0"/>
                          </a:rPr>
                          <m:t>𝑛</m:t>
                        </m:r>
                        <m:r>
                          <a:rPr lang="en-US" altLang="zh-TW" b="0" i="1" dirty="0" smtClean="0">
                            <a:latin typeface="Cambria Math" panose="02040503050406030204" pitchFamily="18" charset="0"/>
                            <a:ea typeface="Cambria Math" panose="02040503050406030204" pitchFamily="18" charset="0"/>
                          </a:rPr>
                          <m:t>∙</m:t>
                        </m:r>
                        <m:r>
                          <a:rPr lang="en-US" altLang="zh-TW" i="1" dirty="0">
                            <a:latin typeface="Cambria Math" panose="02040503050406030204" pitchFamily="18" charset="0"/>
                          </a:rPr>
                          <m:t>𝐴</m:t>
                        </m:r>
                        <m:d>
                          <m:dPr>
                            <m:begChr m:val="["/>
                            <m:endChr m:val="]"/>
                            <m:ctrlPr>
                              <a:rPr lang="en-US" altLang="zh-TW" i="1" dirty="0">
                                <a:latin typeface="Cambria Math" panose="02040503050406030204" pitchFamily="18" charset="0"/>
                              </a:rPr>
                            </m:ctrlPr>
                          </m:dPr>
                          <m:e>
                            <m:r>
                              <a:rPr lang="en-US" altLang="zh-TW" i="1" dirty="0">
                                <a:latin typeface="Cambria Math" panose="02040503050406030204" pitchFamily="18" charset="0"/>
                              </a:rPr>
                              <m:t>𝑖</m:t>
                            </m:r>
                          </m:e>
                        </m:d>
                      </m:e>
                    </m:d>
                    <m:r>
                      <a:rPr lang="en-US" altLang="zh-TW" i="1" dirty="0">
                        <a:latin typeface="Cambria Math" panose="02040503050406030204" pitchFamily="18" charset="0"/>
                        <a:ea typeface="Cambria Math" panose="02040503050406030204" pitchFamily="18" charset="0"/>
                      </a:rPr>
                      <m:t>≤</m:t>
                    </m:r>
                    <m:d>
                      <m:dPr>
                        <m:begChr m:val="⌊"/>
                        <m:endChr m:val="⌋"/>
                        <m:ctrlPr>
                          <a:rPr lang="en-US" altLang="zh-TW" i="1" dirty="0">
                            <a:latin typeface="Cambria Math" panose="02040503050406030204" pitchFamily="18" charset="0"/>
                          </a:rPr>
                        </m:ctrlPr>
                      </m:dPr>
                      <m:e>
                        <m:r>
                          <a:rPr lang="en-US" altLang="zh-TW" b="0" i="1" dirty="0" smtClean="0">
                            <a:latin typeface="Cambria Math" panose="02040503050406030204" pitchFamily="18" charset="0"/>
                          </a:rPr>
                          <m:t>𝑛</m:t>
                        </m:r>
                        <m:r>
                          <a:rPr lang="en-US" altLang="zh-TW" b="0" i="1" dirty="0" smtClean="0">
                            <a:latin typeface="Cambria Math" panose="02040503050406030204" pitchFamily="18" charset="0"/>
                            <a:ea typeface="Cambria Math" panose="02040503050406030204" pitchFamily="18" charset="0"/>
                          </a:rPr>
                          <m:t>∙</m:t>
                        </m:r>
                        <m:r>
                          <a:rPr lang="en-US" altLang="zh-TW" i="1" dirty="0">
                            <a:latin typeface="Cambria Math" panose="02040503050406030204" pitchFamily="18" charset="0"/>
                          </a:rPr>
                          <m:t>𝐴</m:t>
                        </m:r>
                        <m:d>
                          <m:dPr>
                            <m:begChr m:val="["/>
                            <m:endChr m:val="]"/>
                            <m:ctrlPr>
                              <a:rPr lang="en-US" altLang="zh-TW" i="1" dirty="0">
                                <a:latin typeface="Cambria Math" panose="02040503050406030204" pitchFamily="18" charset="0"/>
                              </a:rPr>
                            </m:ctrlPr>
                          </m:dPr>
                          <m:e>
                            <m:r>
                              <a:rPr lang="en-US" altLang="zh-TW" i="1" dirty="0">
                                <a:latin typeface="Cambria Math" panose="02040503050406030204" pitchFamily="18" charset="0"/>
                              </a:rPr>
                              <m:t>𝑗</m:t>
                            </m:r>
                          </m:e>
                        </m:d>
                      </m:e>
                    </m:d>
                  </m:oMath>
                </a14:m>
                <a:r>
                  <a:rPr lang="en-US" altLang="zh-TW" dirty="0"/>
                  <a:t>. So </a:t>
                </a:r>
                <a14:m>
                  <m:oMath xmlns:m="http://schemas.openxmlformats.org/officeDocument/2006/math">
                    <m:r>
                      <a:rPr lang="en-US" altLang="zh-TW" i="1" dirty="0">
                        <a:latin typeface="Cambria Math" panose="02040503050406030204" pitchFamily="18" charset="0"/>
                      </a:rPr>
                      <m:t>𝐴</m:t>
                    </m:r>
                    <m:d>
                      <m:dPr>
                        <m:begChr m:val="["/>
                        <m:endChr m:val="]"/>
                        <m:ctrlPr>
                          <a:rPr lang="en-US" altLang="zh-TW" i="1" dirty="0">
                            <a:latin typeface="Cambria Math" panose="02040503050406030204" pitchFamily="18" charset="0"/>
                          </a:rPr>
                        </m:ctrlPr>
                      </m:dPr>
                      <m:e>
                        <m:r>
                          <a:rPr lang="en-US" altLang="zh-TW" i="1" dirty="0">
                            <a:latin typeface="Cambria Math" panose="02040503050406030204" pitchFamily="18" charset="0"/>
                          </a:rPr>
                          <m:t>𝑖</m:t>
                        </m:r>
                      </m:e>
                    </m:d>
                  </m:oMath>
                </a14:m>
                <a:r>
                  <a:rPr lang="en-US" altLang="zh-TW" dirty="0"/>
                  <a:t> is placed into the same bucket as </a:t>
                </a:r>
                <a14:m>
                  <m:oMath xmlns:m="http://schemas.openxmlformats.org/officeDocument/2006/math">
                    <m:r>
                      <a:rPr lang="en-US" altLang="zh-TW" i="1" dirty="0">
                        <a:latin typeface="Cambria Math" panose="02040503050406030204" pitchFamily="18" charset="0"/>
                      </a:rPr>
                      <m:t>𝐴</m:t>
                    </m:r>
                    <m:d>
                      <m:dPr>
                        <m:begChr m:val="["/>
                        <m:endChr m:val="]"/>
                        <m:ctrlPr>
                          <a:rPr lang="en-US" altLang="zh-TW" i="1" dirty="0">
                            <a:latin typeface="Cambria Math" panose="02040503050406030204" pitchFamily="18" charset="0"/>
                          </a:rPr>
                        </m:ctrlPr>
                      </m:dPr>
                      <m:e>
                        <m:r>
                          <a:rPr lang="en-US" altLang="zh-TW" i="1" dirty="0">
                            <a:latin typeface="Cambria Math" panose="02040503050406030204" pitchFamily="18" charset="0"/>
                          </a:rPr>
                          <m:t>𝑗</m:t>
                        </m:r>
                      </m:e>
                    </m:d>
                  </m:oMath>
                </a14:m>
                <a:r>
                  <a:rPr lang="en-US" altLang="zh-TW" dirty="0"/>
                  <a:t> or into a bucket with a lower index.</a:t>
                </a:r>
              </a:p>
              <a:p>
                <a:r>
                  <a:rPr lang="en-US" altLang="zh-TW" dirty="0"/>
                  <a:t>If same bucket, insertion sort fixes up.</a:t>
                </a:r>
              </a:p>
              <a:p>
                <a:r>
                  <a:rPr lang="en-US" altLang="zh-TW" dirty="0"/>
                  <a:t>If earlier bucket, concatenation of lists fixes up.</a:t>
                </a:r>
              </a:p>
              <a:p>
                <a:endParaRPr lang="zh-TW" altLang="en-US" dirty="0"/>
              </a:p>
            </p:txBody>
          </p:sp>
        </mc:Choice>
        <mc:Fallback xmlns="">
          <p:sp>
            <p:nvSpPr>
              <p:cNvPr id="3" name="內容版面配置區 2">
                <a:extLst>
                  <a:ext uri="{FF2B5EF4-FFF2-40B4-BE49-F238E27FC236}">
                    <a16:creationId xmlns:a16="http://schemas.microsoft.com/office/drawing/2014/main" id="{E08449DB-7409-4EBA-9628-F73969F03070}"/>
                  </a:ext>
                </a:extLst>
              </p:cNvPr>
              <p:cNvSpPr>
                <a:spLocks noGrp="1" noRot="1" noChangeAspect="1" noMove="1" noResize="1" noEditPoints="1" noAdjustHandles="1" noChangeArrowheads="1" noChangeShapeType="1" noTextEdit="1"/>
              </p:cNvSpPr>
              <p:nvPr>
                <p:ph idx="1"/>
              </p:nvPr>
            </p:nvSpPr>
            <p:spPr>
              <a:blipFill>
                <a:blip r:embed="rId2"/>
                <a:stretch>
                  <a:fillRect l="-1389" t="-1793"/>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DEA5407-9A52-4340-913A-C8C2F5437F19}"/>
              </a:ext>
            </a:extLst>
          </p:cNvPr>
          <p:cNvSpPr>
            <a:spLocks noGrp="1"/>
          </p:cNvSpPr>
          <p:nvPr>
            <p:ph type="sldNum" sz="quarter" idx="12"/>
          </p:nvPr>
        </p:nvSpPr>
        <p:spPr/>
        <p:txBody>
          <a:bodyPr/>
          <a:lstStyle/>
          <a:p>
            <a:fld id="{81353F6A-22EF-4218-ADEA-F95BBFAC150E}" type="slidenum">
              <a:rPr lang="zh-TW" altLang="en-US" smtClean="0"/>
              <a:t>48</a:t>
            </a:fld>
            <a:endParaRPr lang="zh-TW" altLang="en-US"/>
          </a:p>
        </p:txBody>
      </p:sp>
    </p:spTree>
    <p:extLst>
      <p:ext uri="{BB962C8B-B14F-4D97-AF65-F5344CB8AC3E}">
        <p14:creationId xmlns:p14="http://schemas.microsoft.com/office/powerpoint/2010/main" val="40228778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0DEE802-FD67-4AA4-8BF5-F7719F275451}"/>
              </a:ext>
            </a:extLst>
          </p:cNvPr>
          <p:cNvSpPr>
            <a:spLocks noGrp="1"/>
          </p:cNvSpPr>
          <p:nvPr>
            <p:ph type="title"/>
          </p:nvPr>
        </p:nvSpPr>
        <p:spPr/>
        <p:txBody>
          <a:bodyPr/>
          <a:lstStyle/>
          <a:p>
            <a:r>
              <a:rPr lang="en-US" altLang="zh-TW" dirty="0"/>
              <a:t>Analysis:</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90DDCBA8-A0DE-418C-AD68-C5A9455E8075}"/>
                  </a:ext>
                </a:extLst>
              </p:cNvPr>
              <p:cNvSpPr>
                <a:spLocks noGrp="1"/>
              </p:cNvSpPr>
              <p:nvPr>
                <p:ph idx="1"/>
              </p:nvPr>
            </p:nvSpPr>
            <p:spPr/>
            <p:txBody>
              <a:bodyPr>
                <a:normAutofit fontScale="92500" lnSpcReduction="10000"/>
              </a:bodyPr>
              <a:lstStyle/>
              <a:p>
                <a:r>
                  <a:rPr lang="en-US" altLang="zh-TW" dirty="0"/>
                  <a:t>Relies on no bucket getting too many values.</a:t>
                </a:r>
              </a:p>
              <a:p>
                <a:r>
                  <a:rPr lang="en-US" altLang="zh-TW" dirty="0"/>
                  <a:t>All lines of algorithm except insertion sorting take </a:t>
                </a:r>
                <a14:m>
                  <m:oMath xmlns:m="http://schemas.openxmlformats.org/officeDocument/2006/math">
                    <m:r>
                      <m:rPr>
                        <m:sty m:val="p"/>
                      </m:rPr>
                      <a:rPr lang="el-GR" altLang="zh-TW" i="1" smtClean="0">
                        <a:latin typeface="Cambria Math" panose="02040503050406030204" pitchFamily="18" charset="0"/>
                        <a:ea typeface="Cambria Math" panose="02040503050406030204" pitchFamily="18" charset="0"/>
                      </a:rPr>
                      <m:t>Θ</m:t>
                    </m:r>
                    <m:d>
                      <m:dPr>
                        <m:ctrlPr>
                          <a:rPr lang="el-GR" altLang="zh-TW"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𝑛</m:t>
                        </m:r>
                      </m:e>
                    </m:d>
                  </m:oMath>
                </a14:m>
                <a:r>
                  <a:rPr lang="en-US" altLang="zh-TW" dirty="0"/>
                  <a:t> altogether.</a:t>
                </a:r>
              </a:p>
              <a:p>
                <a:r>
                  <a:rPr lang="en-US" altLang="zh-TW" dirty="0"/>
                  <a:t>Intuitively, if each bucket gets a constant number of elements, it takes </a:t>
                </a:r>
                <a14:m>
                  <m:oMath xmlns:m="http://schemas.openxmlformats.org/officeDocument/2006/math">
                    <m:r>
                      <m:rPr>
                        <m:sty m:val="p"/>
                      </m:rPr>
                      <a:rPr lang="en-US" altLang="zh-TW" b="0" i="0" smtClean="0">
                        <a:latin typeface="Cambria Math" panose="02040503050406030204" pitchFamily="18" charset="0"/>
                      </a:rPr>
                      <m:t>O</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1</m:t>
                        </m:r>
                      </m:e>
                    </m:d>
                  </m:oMath>
                </a14:m>
                <a:r>
                  <a:rPr lang="en-US" altLang="zh-TW" dirty="0"/>
                  <a:t> time to sort each bucket </a:t>
                </a: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r>
                      <m:rPr>
                        <m:sty m:val="p"/>
                      </m:rPr>
                      <a:rPr lang="en-US" altLang="zh-TW" b="0" i="0" smtClean="0">
                        <a:latin typeface="Cambria Math" panose="02040503050406030204" pitchFamily="18" charset="0"/>
                        <a:ea typeface="Cambria Math" panose="02040503050406030204" pitchFamily="18" charset="0"/>
                      </a:rPr>
                      <m:t>O</m:t>
                    </m:r>
                    <m:d>
                      <m:dPr>
                        <m:ctrlPr>
                          <a:rPr lang="en-US" altLang="zh-TW" b="0"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𝑛</m:t>
                        </m:r>
                      </m:e>
                    </m:d>
                  </m:oMath>
                </a14:m>
                <a:r>
                  <a:rPr lang="en-US" altLang="zh-TW" dirty="0"/>
                  <a:t> sort time for all buckets.</a:t>
                </a:r>
              </a:p>
              <a:p>
                <a:r>
                  <a:rPr lang="en-US" altLang="zh-TW" dirty="0"/>
                  <a:t>We “expect” each bucket to have few elements, since the average is 1 element per bucket.</a:t>
                </a:r>
              </a:p>
              <a:p>
                <a:r>
                  <a:rPr lang="en-US" altLang="zh-TW" dirty="0"/>
                  <a:t>But we need to do a careful analysis.</a:t>
                </a:r>
                <a:endParaRPr lang="zh-TW" altLang="en-US" dirty="0"/>
              </a:p>
            </p:txBody>
          </p:sp>
        </mc:Choice>
        <mc:Fallback xmlns="">
          <p:sp>
            <p:nvSpPr>
              <p:cNvPr id="3" name="內容版面配置區 2">
                <a:extLst>
                  <a:ext uri="{FF2B5EF4-FFF2-40B4-BE49-F238E27FC236}">
                    <a16:creationId xmlns:a16="http://schemas.microsoft.com/office/drawing/2014/main" id="{90DDCBA8-A0DE-418C-AD68-C5A9455E8075}"/>
                  </a:ext>
                </a:extLst>
              </p:cNvPr>
              <p:cNvSpPr>
                <a:spLocks noGrp="1" noRot="1" noChangeAspect="1" noMove="1" noResize="1" noEditPoints="1" noAdjustHandles="1" noChangeArrowheads="1" noChangeShapeType="1" noTextEdit="1"/>
              </p:cNvSpPr>
              <p:nvPr>
                <p:ph idx="1"/>
              </p:nvPr>
            </p:nvSpPr>
            <p:spPr>
              <a:blipFill>
                <a:blip r:embed="rId2"/>
                <a:stretch>
                  <a:fillRect l="-1111" t="-2897"/>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E10F2973-1BAD-4241-8D36-B0BE54EEF885}"/>
              </a:ext>
            </a:extLst>
          </p:cNvPr>
          <p:cNvSpPr>
            <a:spLocks noGrp="1"/>
          </p:cNvSpPr>
          <p:nvPr>
            <p:ph type="sldNum" sz="quarter" idx="12"/>
          </p:nvPr>
        </p:nvSpPr>
        <p:spPr/>
        <p:txBody>
          <a:bodyPr/>
          <a:lstStyle/>
          <a:p>
            <a:fld id="{81353F6A-22EF-4218-ADEA-F95BBFAC150E}" type="slidenum">
              <a:rPr lang="zh-TW" altLang="en-US" smtClean="0"/>
              <a:t>49</a:t>
            </a:fld>
            <a:endParaRPr lang="zh-TW" altLang="en-US"/>
          </a:p>
        </p:txBody>
      </p:sp>
    </p:spTree>
    <p:extLst>
      <p:ext uri="{BB962C8B-B14F-4D97-AF65-F5344CB8AC3E}">
        <p14:creationId xmlns:p14="http://schemas.microsoft.com/office/powerpoint/2010/main" val="3793378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A94FBC-57A1-45D8-BEFC-B283CB9D1580}"/>
              </a:ext>
            </a:extLst>
          </p:cNvPr>
          <p:cNvSpPr>
            <a:spLocks noGrp="1"/>
          </p:cNvSpPr>
          <p:nvPr>
            <p:ph type="title"/>
          </p:nvPr>
        </p:nvSpPr>
        <p:spPr/>
        <p:txBody>
          <a:bodyPr/>
          <a:lstStyle/>
          <a:p>
            <a:r>
              <a:rPr lang="en-US" altLang="zh-TW" dirty="0"/>
              <a:t>Lower bounds for sorting (comparison sorts)</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35D8BF4A-7529-43D7-9131-8CABB6F5C801}"/>
                  </a:ext>
                </a:extLst>
              </p:cNvPr>
              <p:cNvSpPr>
                <a:spLocks noGrp="1"/>
              </p:cNvSpPr>
              <p:nvPr>
                <p:ph idx="1"/>
              </p:nvPr>
            </p:nvSpPr>
            <p:spPr/>
            <p:txBody>
              <a:bodyPr/>
              <a:lstStyle/>
              <a:p>
                <a:r>
                  <a:rPr lang="en-US" altLang="zh-TW" dirty="0"/>
                  <a:t>In a comparison sort, we use only comparisons between elements to gain order information about an input sequence </a:t>
                </a:r>
                <a14:m>
                  <m:oMath xmlns:m="http://schemas.openxmlformats.org/officeDocument/2006/math">
                    <m:d>
                      <m:dPr>
                        <m:begChr m:val="⟨"/>
                        <m:endChr m:val="⟩"/>
                        <m:ctrlPr>
                          <a:rPr lang="en-US" altLang="zh-TW" i="1" smtClean="0">
                            <a:latin typeface="Cambria Math" panose="02040503050406030204" pitchFamily="18" charset="0"/>
                          </a:rPr>
                        </m:ctrlPr>
                      </m:dPr>
                      <m:e>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𝑎</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𝑎</m:t>
                            </m:r>
                          </m:e>
                          <m:sub>
                            <m:r>
                              <a:rPr lang="en-US" altLang="zh-TW" b="0" i="1" smtClean="0">
                                <a:latin typeface="Cambria Math" panose="02040503050406030204" pitchFamily="18" charset="0"/>
                              </a:rPr>
                              <m:t>2</m:t>
                            </m:r>
                          </m:sub>
                        </m:sSub>
                        <m:r>
                          <a:rPr lang="en-US" altLang="zh-TW" b="0" i="1" smtClean="0">
                            <a:latin typeface="Cambria Math" panose="02040503050406030204" pitchFamily="18" charset="0"/>
                          </a:rPr>
                          <m:t>, …,</m:t>
                        </m:r>
                        <m:sSub>
                          <m:sSubPr>
                            <m:ctrlPr>
                              <a:rPr lang="en-US" altLang="zh-TW" i="1">
                                <a:latin typeface="Cambria Math" panose="02040503050406030204" pitchFamily="18" charset="0"/>
                              </a:rPr>
                            </m:ctrlPr>
                          </m:sSubPr>
                          <m:e>
                            <m:r>
                              <a:rPr lang="en-US" altLang="zh-TW" i="1">
                                <a:latin typeface="Cambria Math" panose="02040503050406030204" pitchFamily="18" charset="0"/>
                              </a:rPr>
                              <m:t>𝑎</m:t>
                            </m:r>
                          </m:e>
                          <m:sub>
                            <m:r>
                              <a:rPr lang="en-US" altLang="zh-TW" b="0" i="1" smtClean="0">
                                <a:latin typeface="Cambria Math" panose="02040503050406030204" pitchFamily="18" charset="0"/>
                              </a:rPr>
                              <m:t>𝑛</m:t>
                            </m:r>
                          </m:sub>
                        </m:sSub>
                      </m:e>
                    </m:d>
                  </m:oMath>
                </a14:m>
                <a:r>
                  <a:rPr lang="en-US" altLang="zh-TW" dirty="0"/>
                  <a:t>.</a:t>
                </a:r>
              </a:p>
              <a:p>
                <a:endParaRPr lang="en-US" altLang="zh-TW" dirty="0"/>
              </a:p>
              <a:p>
                <a:r>
                  <a:rPr lang="en-US" altLang="zh-TW" dirty="0"/>
                  <a:t>That is, given two elements </a:t>
                </a: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𝑎</m:t>
                        </m:r>
                      </m:e>
                      <m:sub>
                        <m:r>
                          <a:rPr lang="en-US" altLang="zh-TW" b="0" i="1" smtClean="0">
                            <a:latin typeface="Cambria Math" panose="02040503050406030204" pitchFamily="18" charset="0"/>
                          </a:rPr>
                          <m:t>𝑖</m:t>
                        </m:r>
                      </m:sub>
                    </m:sSub>
                  </m:oMath>
                </a14:m>
                <a:r>
                  <a:rPr lang="zh-TW" altLang="en-US" dirty="0"/>
                  <a:t> </a:t>
                </a:r>
                <a:r>
                  <a:rPr lang="en-US" altLang="zh-TW" dirty="0"/>
                  <a:t>and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𝑎</m:t>
                        </m:r>
                      </m:e>
                      <m:sub>
                        <m:r>
                          <a:rPr lang="en-US" altLang="zh-TW" b="0" i="1" smtClean="0">
                            <a:latin typeface="Cambria Math" panose="02040503050406030204" pitchFamily="18" charset="0"/>
                          </a:rPr>
                          <m:t>𝑗</m:t>
                        </m:r>
                      </m:sub>
                    </m:sSub>
                  </m:oMath>
                </a14:m>
                <a:r>
                  <a:rPr lang="en-US" altLang="zh-TW" dirty="0"/>
                  <a:t>, we perform one of the tests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𝑎</m:t>
                        </m:r>
                      </m:e>
                      <m:sub>
                        <m:r>
                          <a:rPr lang="en-US" altLang="zh-TW" i="1">
                            <a:latin typeface="Cambria Math" panose="02040503050406030204" pitchFamily="18" charset="0"/>
                          </a:rPr>
                          <m:t>𝑖</m:t>
                        </m:r>
                      </m:sub>
                    </m:sSub>
                    <m:r>
                      <a:rPr lang="en-US" altLang="zh-TW" b="0" i="1" smtClean="0">
                        <a:latin typeface="Cambria Math" panose="02040503050406030204" pitchFamily="18" charset="0"/>
                      </a:rPr>
                      <m:t>&lt;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𝑎</m:t>
                        </m:r>
                      </m:e>
                      <m:sub>
                        <m:r>
                          <a:rPr lang="en-US" altLang="zh-TW" i="1">
                            <a:latin typeface="Cambria Math" panose="02040503050406030204" pitchFamily="18" charset="0"/>
                          </a:rPr>
                          <m:t>𝑗</m:t>
                        </m:r>
                      </m:sub>
                    </m:sSub>
                  </m:oMath>
                </a14:m>
                <a:r>
                  <a:rPr lang="en-US" altLang="zh-TW" dirty="0"/>
                  <a:t>,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𝑎</m:t>
                        </m:r>
                      </m:e>
                      <m:sub>
                        <m:r>
                          <a:rPr lang="en-US" altLang="zh-TW" i="1">
                            <a:latin typeface="Cambria Math" panose="02040503050406030204" pitchFamily="18" charset="0"/>
                          </a:rPr>
                          <m:t>𝑖</m:t>
                        </m:r>
                      </m:sub>
                    </m:sSub>
                    <m:r>
                      <a:rPr lang="en-US" altLang="zh-TW" i="1" smtClean="0">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𝑎</m:t>
                        </m:r>
                      </m:e>
                      <m:sub>
                        <m:r>
                          <a:rPr lang="en-US" altLang="zh-TW" i="1">
                            <a:latin typeface="Cambria Math" panose="02040503050406030204" pitchFamily="18" charset="0"/>
                          </a:rPr>
                          <m:t>𝑗</m:t>
                        </m:r>
                      </m:sub>
                    </m:sSub>
                  </m:oMath>
                </a14:m>
                <a:r>
                  <a:rPr lang="en-US" altLang="zh-TW" dirty="0"/>
                  <a:t>,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𝑎</m:t>
                        </m:r>
                      </m:e>
                      <m:sub>
                        <m:r>
                          <a:rPr lang="en-US" altLang="zh-TW" i="1">
                            <a:latin typeface="Cambria Math" panose="02040503050406030204" pitchFamily="18" charset="0"/>
                          </a:rPr>
                          <m:t>𝑖</m:t>
                        </m:r>
                      </m:sub>
                    </m:sSub>
                    <m:r>
                      <a:rPr lang="en-US" altLang="zh-TW" b="0" i="1" smtClean="0">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𝑎</m:t>
                        </m:r>
                      </m:e>
                      <m:sub>
                        <m:r>
                          <a:rPr lang="en-US" altLang="zh-TW" i="1">
                            <a:latin typeface="Cambria Math" panose="02040503050406030204" pitchFamily="18" charset="0"/>
                          </a:rPr>
                          <m:t>𝑗</m:t>
                        </m:r>
                      </m:sub>
                    </m:sSub>
                  </m:oMath>
                </a14:m>
                <a:r>
                  <a:rPr lang="en-US" altLang="zh-TW" dirty="0"/>
                  <a:t>,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𝑎</m:t>
                        </m:r>
                      </m:e>
                      <m:sub>
                        <m:r>
                          <a:rPr lang="en-US" altLang="zh-TW" i="1">
                            <a:latin typeface="Cambria Math" panose="02040503050406030204" pitchFamily="18" charset="0"/>
                          </a:rPr>
                          <m:t>𝑖</m:t>
                        </m:r>
                      </m:sub>
                    </m:sSub>
                    <m:r>
                      <a:rPr lang="en-US" altLang="zh-TW" i="1" smtClean="0">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𝑎</m:t>
                        </m:r>
                      </m:e>
                      <m:sub>
                        <m:r>
                          <a:rPr lang="en-US" altLang="zh-TW" i="1">
                            <a:latin typeface="Cambria Math" panose="02040503050406030204" pitchFamily="18" charset="0"/>
                          </a:rPr>
                          <m:t>𝑗</m:t>
                        </m:r>
                      </m:sub>
                    </m:sSub>
                  </m:oMath>
                </a14:m>
                <a:r>
                  <a:rPr lang="en-US" altLang="zh-TW" dirty="0"/>
                  <a:t>, or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𝑎</m:t>
                        </m:r>
                      </m:e>
                      <m:sub>
                        <m:r>
                          <a:rPr lang="en-US" altLang="zh-TW" i="1">
                            <a:latin typeface="Cambria Math" panose="02040503050406030204" pitchFamily="18" charset="0"/>
                          </a:rPr>
                          <m:t>𝑖</m:t>
                        </m:r>
                      </m:sub>
                    </m:sSub>
                    <m:r>
                      <a:rPr lang="en-US" altLang="zh-TW" b="0" i="1" smtClean="0">
                        <a:latin typeface="Cambria Math" panose="02040503050406030204" pitchFamily="18" charset="0"/>
                      </a:rPr>
                      <m:t>&gt;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𝑎</m:t>
                        </m:r>
                      </m:e>
                      <m:sub>
                        <m:r>
                          <a:rPr lang="en-US" altLang="zh-TW" i="1">
                            <a:latin typeface="Cambria Math" panose="02040503050406030204" pitchFamily="18" charset="0"/>
                          </a:rPr>
                          <m:t>𝑗</m:t>
                        </m:r>
                      </m:sub>
                    </m:sSub>
                  </m:oMath>
                </a14:m>
                <a:r>
                  <a:rPr lang="zh-TW" altLang="en-US" dirty="0"/>
                  <a:t> </a:t>
                </a:r>
                <a:r>
                  <a:rPr lang="en-US" altLang="zh-TW" dirty="0"/>
                  <a:t>to determine their relative order.</a:t>
                </a:r>
                <a:endParaRPr lang="zh-TW" altLang="en-US" dirty="0"/>
              </a:p>
            </p:txBody>
          </p:sp>
        </mc:Choice>
        <mc:Fallback xmlns="">
          <p:sp>
            <p:nvSpPr>
              <p:cNvPr id="3" name="內容版面配置區 2">
                <a:extLst>
                  <a:ext uri="{FF2B5EF4-FFF2-40B4-BE49-F238E27FC236}">
                    <a16:creationId xmlns:a16="http://schemas.microsoft.com/office/drawing/2014/main" id="{35D8BF4A-7529-43D7-9131-8CABB6F5C801}"/>
                  </a:ext>
                </a:extLst>
              </p:cNvPr>
              <p:cNvSpPr>
                <a:spLocks noGrp="1" noRot="1" noChangeAspect="1" noMove="1" noResize="1" noEditPoints="1" noAdjustHandles="1" noChangeArrowheads="1" noChangeShapeType="1" noTextEdit="1"/>
              </p:cNvSpPr>
              <p:nvPr>
                <p:ph idx="1"/>
              </p:nvPr>
            </p:nvSpPr>
            <p:spPr>
              <a:blipFill>
                <a:blip r:embed="rId2"/>
                <a:stretch>
                  <a:fillRect l="-1278" t="-1793" r="-444"/>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4A78599-8684-4935-805A-EDE4A282DCF3}"/>
              </a:ext>
            </a:extLst>
          </p:cNvPr>
          <p:cNvSpPr>
            <a:spLocks noGrp="1"/>
          </p:cNvSpPr>
          <p:nvPr>
            <p:ph type="sldNum" sz="quarter" idx="12"/>
          </p:nvPr>
        </p:nvSpPr>
        <p:spPr/>
        <p:txBody>
          <a:bodyPr/>
          <a:lstStyle/>
          <a:p>
            <a:fld id="{81353F6A-22EF-4218-ADEA-F95BBFAC150E}" type="slidenum">
              <a:rPr lang="zh-TW" altLang="en-US" smtClean="0"/>
              <a:t>5</a:t>
            </a:fld>
            <a:endParaRPr lang="zh-TW" altLang="en-US"/>
          </a:p>
        </p:txBody>
      </p:sp>
    </p:spTree>
    <p:extLst>
      <p:ext uri="{BB962C8B-B14F-4D97-AF65-F5344CB8AC3E}">
        <p14:creationId xmlns:p14="http://schemas.microsoft.com/office/powerpoint/2010/main" val="31985667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BE2668-98F6-4FC8-BBC6-FF41626139AB}"/>
              </a:ext>
            </a:extLst>
          </p:cNvPr>
          <p:cNvSpPr>
            <a:spLocks noGrp="1"/>
          </p:cNvSpPr>
          <p:nvPr>
            <p:ph type="title"/>
          </p:nvPr>
        </p:nvSpPr>
        <p:spPr/>
        <p:txBody>
          <a:bodyPr/>
          <a:lstStyle/>
          <a:p>
            <a:r>
              <a:rPr lang="en-US" altLang="zh-TW" dirty="0"/>
              <a:t>Analysis insertion sort</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DE904B51-F0AF-44F9-9CF5-110609C73262}"/>
                  </a:ext>
                </a:extLst>
              </p:cNvPr>
              <p:cNvSpPr>
                <a:spLocks noGrp="1"/>
              </p:cNvSpPr>
              <p:nvPr>
                <p:ph idx="1"/>
              </p:nvPr>
            </p:nvSpPr>
            <p:spPr/>
            <p:txBody>
              <a:bodyPr>
                <a:normAutofit lnSpcReduction="10000"/>
              </a:bodyPr>
              <a:lstStyle/>
              <a:p>
                <a:pPr marL="0" indent="0">
                  <a:buNone/>
                </a:pPr>
                <a:r>
                  <a:rPr lang="en-US" altLang="zh-TW" dirty="0"/>
                  <a:t>Define a random variable:</a:t>
                </a:r>
              </a:p>
              <a:p>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𝑛</m:t>
                        </m:r>
                      </m:e>
                      <m:sub>
                        <m:r>
                          <a:rPr lang="en-US" altLang="zh-TW" b="0" i="1" smtClean="0">
                            <a:latin typeface="Cambria Math" panose="02040503050406030204" pitchFamily="18" charset="0"/>
                          </a:rPr>
                          <m:t>𝑖</m:t>
                        </m:r>
                      </m:sub>
                    </m:sSub>
                    <m:r>
                      <a:rPr lang="en-US" altLang="zh-TW" b="0" i="1" smtClean="0">
                        <a:latin typeface="Cambria Math" panose="02040503050406030204" pitchFamily="18" charset="0"/>
                      </a:rPr>
                      <m:t>=</m:t>
                    </m:r>
                  </m:oMath>
                </a14:m>
                <a:r>
                  <a:rPr lang="en-US" altLang="zh-TW" dirty="0"/>
                  <a:t> the number of elements placed in bucket </a:t>
                </a:r>
                <a14:m>
                  <m:oMath xmlns:m="http://schemas.openxmlformats.org/officeDocument/2006/math">
                    <m:r>
                      <a:rPr lang="en-US" altLang="zh-TW" b="0" i="1" smtClean="0">
                        <a:latin typeface="Cambria Math" panose="02040503050406030204" pitchFamily="18" charset="0"/>
                      </a:rPr>
                      <m:t>𝐵</m:t>
                    </m:r>
                    <m:d>
                      <m:dPr>
                        <m:begChr m:val="["/>
                        <m:endChr m:val="]"/>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𝑖</m:t>
                        </m:r>
                      </m:e>
                    </m:d>
                  </m:oMath>
                </a14:m>
                <a:r>
                  <a:rPr lang="en-US" altLang="zh-TW" dirty="0"/>
                  <a:t>.</a:t>
                </a:r>
              </a:p>
              <a:p>
                <a:r>
                  <a:rPr lang="en-US" altLang="zh-TW" dirty="0"/>
                  <a:t>Because insertion sort runs in quadratic time, bucket sort time is </a:t>
                </a:r>
                <a14:m>
                  <m:oMath xmlns:m="http://schemas.openxmlformats.org/officeDocument/2006/math">
                    <m:r>
                      <a:rPr lang="en-US" altLang="zh-TW" b="0" i="1" smtClean="0">
                        <a:latin typeface="Cambria Math" panose="02040503050406030204" pitchFamily="18" charset="0"/>
                      </a:rPr>
                      <m:t>𝑇</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e>
                    </m:d>
                    <m:r>
                      <a:rPr lang="en-US" altLang="zh-TW" b="0" i="1" smtClean="0">
                        <a:latin typeface="Cambria Math" panose="02040503050406030204" pitchFamily="18" charset="0"/>
                      </a:rPr>
                      <m:t>=</m:t>
                    </m:r>
                    <m:r>
                      <m:rPr>
                        <m:sty m:val="p"/>
                      </m:rPr>
                      <a:rPr lang="el-GR" altLang="zh-TW" b="0" i="1" smtClean="0">
                        <a:latin typeface="Cambria Math" panose="02040503050406030204" pitchFamily="18" charset="0"/>
                        <a:ea typeface="Cambria Math" panose="02040503050406030204" pitchFamily="18" charset="0"/>
                      </a:rPr>
                      <m:t>Θ</m:t>
                    </m:r>
                    <m:d>
                      <m:dPr>
                        <m:ctrlPr>
                          <a:rPr lang="el-GR" altLang="zh-TW" b="0"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𝑛</m:t>
                        </m:r>
                      </m:e>
                    </m:d>
                    <m:r>
                      <a:rPr lang="en-US" altLang="zh-TW" b="0" i="1" smtClean="0">
                        <a:latin typeface="Cambria Math" panose="02040503050406030204" pitchFamily="18" charset="0"/>
                        <a:ea typeface="Cambria Math" panose="02040503050406030204" pitchFamily="18" charset="0"/>
                      </a:rPr>
                      <m:t>+</m:t>
                    </m:r>
                    <m:nary>
                      <m:naryPr>
                        <m:chr m:val="∑"/>
                        <m:ctrlPr>
                          <a:rPr lang="en-US" altLang="zh-TW" b="0" i="1" smtClean="0">
                            <a:latin typeface="Cambria Math" panose="02040503050406030204" pitchFamily="18" charset="0"/>
                            <a:ea typeface="Cambria Math" panose="02040503050406030204" pitchFamily="18" charset="0"/>
                          </a:rPr>
                        </m:ctrlPr>
                      </m:naryPr>
                      <m:sub>
                        <m:r>
                          <m:rPr>
                            <m:brk m:alnAt="23"/>
                          </m:rPr>
                          <a:rPr lang="en-US" altLang="zh-TW" b="0" i="1" smtClean="0">
                            <a:latin typeface="Cambria Math" panose="02040503050406030204" pitchFamily="18" charset="0"/>
                            <a:ea typeface="Cambria Math" panose="02040503050406030204" pitchFamily="18" charset="0"/>
                          </a:rPr>
                          <m:t>𝑖</m:t>
                        </m:r>
                        <m:r>
                          <a:rPr lang="en-US" altLang="zh-TW" b="0" i="1" smtClean="0">
                            <a:latin typeface="Cambria Math" panose="02040503050406030204" pitchFamily="18" charset="0"/>
                            <a:ea typeface="Cambria Math" panose="02040503050406030204" pitchFamily="18" charset="0"/>
                          </a:rPr>
                          <m:t>=0</m:t>
                        </m:r>
                      </m:sub>
                      <m:sup>
                        <m:r>
                          <a:rPr lang="en-US" altLang="zh-TW" b="0" i="1" smtClean="0">
                            <a:latin typeface="Cambria Math" panose="02040503050406030204" pitchFamily="18" charset="0"/>
                            <a:ea typeface="Cambria Math" panose="02040503050406030204" pitchFamily="18" charset="0"/>
                          </a:rPr>
                          <m:t>𝑛</m:t>
                        </m:r>
                        <m:r>
                          <a:rPr lang="en-US" altLang="zh-TW" b="0" i="1" smtClean="0">
                            <a:latin typeface="Cambria Math" panose="02040503050406030204" pitchFamily="18" charset="0"/>
                            <a:ea typeface="Cambria Math" panose="02040503050406030204" pitchFamily="18" charset="0"/>
                          </a:rPr>
                          <m:t>−1</m:t>
                        </m:r>
                      </m:sup>
                      <m:e>
                        <m:r>
                          <m:rPr>
                            <m:sty m:val="p"/>
                          </m:rPr>
                          <a:rPr lang="en-US" altLang="zh-TW" b="0" i="0" smtClean="0">
                            <a:latin typeface="Cambria Math" panose="02040503050406030204" pitchFamily="18" charset="0"/>
                            <a:ea typeface="Cambria Math" panose="02040503050406030204" pitchFamily="18" charset="0"/>
                          </a:rPr>
                          <m:t>O</m:t>
                        </m:r>
                        <m:d>
                          <m:dPr>
                            <m:ctrlPr>
                              <a:rPr lang="en-US" altLang="zh-TW" b="0" i="1" smtClean="0">
                                <a:latin typeface="Cambria Math" panose="02040503050406030204" pitchFamily="18" charset="0"/>
                                <a:ea typeface="Cambria Math" panose="02040503050406030204" pitchFamily="18" charset="0"/>
                              </a:rPr>
                            </m:ctrlPr>
                          </m:dPr>
                          <m:e>
                            <m:sSubSup>
                              <m:sSubSupPr>
                                <m:ctrlPr>
                                  <a:rPr lang="en-US" altLang="zh-TW" b="0" i="1" smtClean="0">
                                    <a:latin typeface="Cambria Math" panose="02040503050406030204" pitchFamily="18" charset="0"/>
                                    <a:ea typeface="Cambria Math" panose="02040503050406030204" pitchFamily="18" charset="0"/>
                                  </a:rPr>
                                </m:ctrlPr>
                              </m:sSubSupPr>
                              <m:e>
                                <m:r>
                                  <a:rPr lang="en-US" altLang="zh-TW" b="0" i="1" smtClean="0">
                                    <a:latin typeface="Cambria Math" panose="02040503050406030204" pitchFamily="18" charset="0"/>
                                    <a:ea typeface="Cambria Math" panose="02040503050406030204" pitchFamily="18" charset="0"/>
                                  </a:rPr>
                                  <m:t>𝑛</m:t>
                                </m:r>
                              </m:e>
                              <m:sub>
                                <m:r>
                                  <a:rPr lang="en-US" altLang="zh-TW" b="0" i="1" smtClean="0">
                                    <a:latin typeface="Cambria Math" panose="02040503050406030204" pitchFamily="18" charset="0"/>
                                    <a:ea typeface="Cambria Math" panose="02040503050406030204" pitchFamily="18" charset="0"/>
                                  </a:rPr>
                                  <m:t>𝑖</m:t>
                                </m:r>
                              </m:sub>
                              <m:sup>
                                <m:r>
                                  <a:rPr lang="en-US" altLang="zh-TW" b="0" i="1" smtClean="0">
                                    <a:latin typeface="Cambria Math" panose="02040503050406030204" pitchFamily="18" charset="0"/>
                                    <a:ea typeface="Cambria Math" panose="02040503050406030204" pitchFamily="18" charset="0"/>
                                  </a:rPr>
                                  <m:t>2</m:t>
                                </m:r>
                              </m:sup>
                            </m:sSubSup>
                          </m:e>
                        </m:d>
                      </m:e>
                    </m:nary>
                  </m:oMath>
                </a14:m>
                <a:endParaRPr lang="en-US" altLang="zh-TW" dirty="0"/>
              </a:p>
              <a:p>
                <a:r>
                  <a:rPr lang="en-US" altLang="zh-TW" dirty="0"/>
                  <a:t>Take expectations of both sides:</a:t>
                </a:r>
                <a:br>
                  <a:rPr lang="en-US" altLang="zh-TW" dirty="0"/>
                </a:br>
                <a14:m>
                  <m:oMath xmlns:m="http://schemas.openxmlformats.org/officeDocument/2006/math">
                    <m:r>
                      <m:rPr>
                        <m:sty m:val="p"/>
                      </m:rPr>
                      <a:rPr lang="en-US" altLang="zh-TW" b="0" i="0" smtClean="0">
                        <a:latin typeface="Cambria Math" panose="02040503050406030204" pitchFamily="18" charset="0"/>
                      </a:rPr>
                      <m:t>E</m:t>
                    </m:r>
                    <m:d>
                      <m:dPr>
                        <m:begChr m:val="["/>
                        <m:endChr m:val="]"/>
                        <m:ctrlPr>
                          <a:rPr lang="en-US" altLang="zh-TW" b="0" i="1" smtClean="0">
                            <a:latin typeface="Cambria Math" panose="02040503050406030204" pitchFamily="18" charset="0"/>
                          </a:rPr>
                        </m:ctrlPr>
                      </m:dPr>
                      <m:e>
                        <m:r>
                          <a:rPr lang="en-US" altLang="zh-TW" i="1">
                            <a:latin typeface="Cambria Math" panose="02040503050406030204" pitchFamily="18" charset="0"/>
                          </a:rPr>
                          <m:t>𝑇</m:t>
                        </m:r>
                        <m:d>
                          <m:dPr>
                            <m:ctrlPr>
                              <a:rPr lang="en-US" altLang="zh-TW" i="1">
                                <a:latin typeface="Cambria Math" panose="02040503050406030204" pitchFamily="18" charset="0"/>
                              </a:rPr>
                            </m:ctrlPr>
                          </m:dPr>
                          <m:e>
                            <m:r>
                              <a:rPr lang="en-US" altLang="zh-TW" i="1">
                                <a:latin typeface="Cambria Math" panose="02040503050406030204" pitchFamily="18" charset="0"/>
                              </a:rPr>
                              <m:t>𝑛</m:t>
                            </m:r>
                          </m:e>
                        </m:d>
                      </m:e>
                    </m:d>
                    <m:r>
                      <a:rPr lang="en-US" altLang="zh-TW" i="1">
                        <a:latin typeface="Cambria Math" panose="02040503050406030204" pitchFamily="18" charset="0"/>
                      </a:rPr>
                      <m:t>=</m:t>
                    </m:r>
                    <m:r>
                      <m:rPr>
                        <m:sty m:val="p"/>
                      </m:rPr>
                      <a:rPr lang="en-US" altLang="zh-TW" b="0" i="0" smtClean="0">
                        <a:latin typeface="Cambria Math" panose="02040503050406030204" pitchFamily="18" charset="0"/>
                      </a:rPr>
                      <m:t>E</m:t>
                    </m:r>
                    <m:d>
                      <m:dPr>
                        <m:begChr m:val="["/>
                        <m:endChr m:val="]"/>
                        <m:ctrlPr>
                          <a:rPr lang="en-US" altLang="zh-TW" b="0" i="1" smtClean="0">
                            <a:latin typeface="Cambria Math" panose="02040503050406030204" pitchFamily="18" charset="0"/>
                          </a:rPr>
                        </m:ctrlPr>
                      </m:dPr>
                      <m:e>
                        <m:r>
                          <m:rPr>
                            <m:sty m:val="p"/>
                          </m:rPr>
                          <a:rPr lang="el-GR" altLang="zh-TW" i="1">
                            <a:latin typeface="Cambria Math" panose="02040503050406030204" pitchFamily="18" charset="0"/>
                            <a:ea typeface="Cambria Math" panose="02040503050406030204" pitchFamily="18" charset="0"/>
                          </a:rPr>
                          <m:t>Θ</m:t>
                        </m:r>
                        <m:d>
                          <m:dPr>
                            <m:ctrlPr>
                              <a:rPr lang="el-GR"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e>
                        </m:d>
                        <m:r>
                          <a:rPr lang="en-US" altLang="zh-TW" i="1">
                            <a:latin typeface="Cambria Math" panose="02040503050406030204" pitchFamily="18" charset="0"/>
                            <a:ea typeface="Cambria Math" panose="02040503050406030204" pitchFamily="18" charset="0"/>
                          </a:rPr>
                          <m:t>+</m:t>
                        </m:r>
                        <m:nary>
                          <m:naryPr>
                            <m:chr m:val="∑"/>
                            <m:ctrlPr>
                              <a:rPr lang="en-US" altLang="zh-TW" i="1">
                                <a:latin typeface="Cambria Math" panose="02040503050406030204" pitchFamily="18" charset="0"/>
                                <a:ea typeface="Cambria Math" panose="02040503050406030204" pitchFamily="18" charset="0"/>
                              </a:rPr>
                            </m:ctrlPr>
                          </m:naryPr>
                          <m:sub>
                            <m:r>
                              <m:rPr>
                                <m:brk m:alnAt="23"/>
                              </m:rPr>
                              <a:rPr lang="en-US" altLang="zh-TW" i="1">
                                <a:latin typeface="Cambria Math" panose="02040503050406030204" pitchFamily="18" charset="0"/>
                                <a:ea typeface="Cambria Math" panose="02040503050406030204" pitchFamily="18" charset="0"/>
                              </a:rPr>
                              <m:t>𝑖</m:t>
                            </m:r>
                            <m:r>
                              <a:rPr lang="en-US" altLang="zh-TW" i="1">
                                <a:latin typeface="Cambria Math" panose="02040503050406030204" pitchFamily="18" charset="0"/>
                                <a:ea typeface="Cambria Math" panose="02040503050406030204" pitchFamily="18" charset="0"/>
                              </a:rPr>
                              <m:t>=0</m:t>
                            </m:r>
                          </m:sub>
                          <m:sup>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−1</m:t>
                            </m:r>
                          </m:sup>
                          <m:e>
                            <m:r>
                              <m:rPr>
                                <m:sty m:val="p"/>
                              </m:rPr>
                              <a:rPr lang="en-US" altLang="zh-TW">
                                <a:latin typeface="Cambria Math" panose="02040503050406030204" pitchFamily="18" charset="0"/>
                                <a:ea typeface="Cambria Math" panose="02040503050406030204" pitchFamily="18" charset="0"/>
                              </a:rPr>
                              <m:t>O</m:t>
                            </m:r>
                            <m:d>
                              <m:dPr>
                                <m:ctrlPr>
                                  <a:rPr lang="en-US" altLang="zh-TW" i="1">
                                    <a:latin typeface="Cambria Math" panose="02040503050406030204" pitchFamily="18" charset="0"/>
                                    <a:ea typeface="Cambria Math" panose="02040503050406030204" pitchFamily="18" charset="0"/>
                                  </a:rPr>
                                </m:ctrlPr>
                              </m:dPr>
                              <m:e>
                                <m:sSubSup>
                                  <m:sSubSupPr>
                                    <m:ctrlPr>
                                      <a:rPr lang="en-US" altLang="zh-TW" i="1">
                                        <a:latin typeface="Cambria Math" panose="02040503050406030204" pitchFamily="18" charset="0"/>
                                        <a:ea typeface="Cambria Math" panose="02040503050406030204" pitchFamily="18" charset="0"/>
                                      </a:rPr>
                                    </m:ctrlPr>
                                  </m:sSubSupPr>
                                  <m:e>
                                    <m:r>
                                      <a:rPr lang="en-US" altLang="zh-TW" i="1">
                                        <a:latin typeface="Cambria Math" panose="02040503050406030204" pitchFamily="18" charset="0"/>
                                        <a:ea typeface="Cambria Math" panose="02040503050406030204" pitchFamily="18" charset="0"/>
                                      </a:rPr>
                                      <m:t>𝑛</m:t>
                                    </m:r>
                                  </m:e>
                                  <m:sub>
                                    <m:r>
                                      <a:rPr lang="en-US" altLang="zh-TW" i="1">
                                        <a:latin typeface="Cambria Math" panose="02040503050406030204" pitchFamily="18" charset="0"/>
                                        <a:ea typeface="Cambria Math" panose="02040503050406030204" pitchFamily="18" charset="0"/>
                                      </a:rPr>
                                      <m:t>𝑖</m:t>
                                    </m:r>
                                  </m:sub>
                                  <m:sup>
                                    <m:r>
                                      <a:rPr lang="en-US" altLang="zh-TW" i="1">
                                        <a:latin typeface="Cambria Math" panose="02040503050406030204" pitchFamily="18" charset="0"/>
                                        <a:ea typeface="Cambria Math" panose="02040503050406030204" pitchFamily="18" charset="0"/>
                                      </a:rPr>
                                      <m:t>2</m:t>
                                    </m:r>
                                  </m:sup>
                                </m:sSubSup>
                              </m:e>
                            </m:d>
                          </m:e>
                        </m:nary>
                      </m:e>
                    </m:d>
                  </m:oMath>
                </a14:m>
                <a:endParaRPr lang="en-US" altLang="zh-TW" dirty="0"/>
              </a:p>
              <a:p>
                <a:endParaRPr lang="zh-TW" altLang="en-US" dirty="0"/>
              </a:p>
            </p:txBody>
          </p:sp>
        </mc:Choice>
        <mc:Fallback xmlns="">
          <p:sp>
            <p:nvSpPr>
              <p:cNvPr id="3" name="內容版面配置區 2">
                <a:extLst>
                  <a:ext uri="{FF2B5EF4-FFF2-40B4-BE49-F238E27FC236}">
                    <a16:creationId xmlns:a16="http://schemas.microsoft.com/office/drawing/2014/main" id="{DE904B51-F0AF-44F9-9CF5-110609C73262}"/>
                  </a:ext>
                </a:extLst>
              </p:cNvPr>
              <p:cNvSpPr>
                <a:spLocks noGrp="1" noRot="1" noChangeAspect="1" noMove="1" noResize="1" noEditPoints="1" noAdjustHandles="1" noChangeArrowheads="1" noChangeShapeType="1" noTextEdit="1"/>
              </p:cNvSpPr>
              <p:nvPr>
                <p:ph idx="1"/>
              </p:nvPr>
            </p:nvSpPr>
            <p:spPr>
              <a:blipFill>
                <a:blip r:embed="rId2"/>
                <a:stretch>
                  <a:fillRect l="-1389" t="-2897"/>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CF31DAFE-A6C1-41EB-B47D-9AEB0F818368}"/>
              </a:ext>
            </a:extLst>
          </p:cNvPr>
          <p:cNvSpPr>
            <a:spLocks noGrp="1"/>
          </p:cNvSpPr>
          <p:nvPr>
            <p:ph type="sldNum" sz="quarter" idx="12"/>
          </p:nvPr>
        </p:nvSpPr>
        <p:spPr/>
        <p:txBody>
          <a:bodyPr/>
          <a:lstStyle/>
          <a:p>
            <a:fld id="{81353F6A-22EF-4218-ADEA-F95BBFAC150E}" type="slidenum">
              <a:rPr lang="zh-TW" altLang="en-US" smtClean="0"/>
              <a:t>50</a:t>
            </a:fld>
            <a:endParaRPr lang="zh-TW" altLang="en-US"/>
          </a:p>
        </p:txBody>
      </p:sp>
    </p:spTree>
    <p:extLst>
      <p:ext uri="{BB962C8B-B14F-4D97-AF65-F5344CB8AC3E}">
        <p14:creationId xmlns:p14="http://schemas.microsoft.com/office/powerpoint/2010/main" val="18380402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04BC08-0077-4AB7-AC78-BCB69645277E}"/>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DD833E47-4E6A-468A-A75A-60ECF94A044A}"/>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m:rPr>
                          <m:sty m:val="p"/>
                        </m:rPr>
                        <a:rPr lang="en-US" altLang="zh-TW" b="0" i="0" smtClean="0">
                          <a:latin typeface="Cambria Math" panose="02040503050406030204" pitchFamily="18" charset="0"/>
                        </a:rPr>
                        <m:t>E</m:t>
                      </m:r>
                      <m:d>
                        <m:dPr>
                          <m:begChr m:val="["/>
                          <m:endChr m:val="]"/>
                          <m:ctrlPr>
                            <a:rPr lang="en-US" altLang="zh-TW" b="0" i="1" smtClean="0">
                              <a:latin typeface="Cambria Math" panose="02040503050406030204" pitchFamily="18" charset="0"/>
                            </a:rPr>
                          </m:ctrlPr>
                        </m:dPr>
                        <m:e>
                          <m:r>
                            <a:rPr lang="en-US" altLang="zh-TW" i="1">
                              <a:latin typeface="Cambria Math" panose="02040503050406030204" pitchFamily="18" charset="0"/>
                            </a:rPr>
                            <m:t>𝑇</m:t>
                          </m:r>
                          <m:d>
                            <m:dPr>
                              <m:ctrlPr>
                                <a:rPr lang="en-US" altLang="zh-TW" i="1">
                                  <a:latin typeface="Cambria Math" panose="02040503050406030204" pitchFamily="18" charset="0"/>
                                </a:rPr>
                              </m:ctrlPr>
                            </m:dPr>
                            <m:e>
                              <m:r>
                                <a:rPr lang="en-US" altLang="zh-TW" i="1">
                                  <a:latin typeface="Cambria Math" panose="02040503050406030204" pitchFamily="18" charset="0"/>
                                </a:rPr>
                                <m:t>𝑛</m:t>
                              </m:r>
                            </m:e>
                          </m:d>
                        </m:e>
                      </m:d>
                      <m:r>
                        <a:rPr lang="en-US" altLang="zh-TW" i="1">
                          <a:latin typeface="Cambria Math" panose="02040503050406030204" pitchFamily="18" charset="0"/>
                        </a:rPr>
                        <m:t>=</m:t>
                      </m:r>
                      <m:r>
                        <m:rPr>
                          <m:sty m:val="p"/>
                        </m:rPr>
                        <a:rPr lang="en-US" altLang="zh-TW" b="0" i="0" smtClean="0">
                          <a:latin typeface="Cambria Math" panose="02040503050406030204" pitchFamily="18" charset="0"/>
                        </a:rPr>
                        <m:t>E</m:t>
                      </m:r>
                      <m:d>
                        <m:dPr>
                          <m:begChr m:val="["/>
                          <m:endChr m:val="]"/>
                          <m:ctrlPr>
                            <a:rPr lang="en-US" altLang="zh-TW" b="0" i="1" smtClean="0">
                              <a:latin typeface="Cambria Math" panose="02040503050406030204" pitchFamily="18" charset="0"/>
                            </a:rPr>
                          </m:ctrlPr>
                        </m:dPr>
                        <m:e>
                          <m:r>
                            <m:rPr>
                              <m:sty m:val="p"/>
                            </m:rPr>
                            <a:rPr lang="el-GR" altLang="zh-TW" i="1">
                              <a:latin typeface="Cambria Math" panose="02040503050406030204" pitchFamily="18" charset="0"/>
                              <a:ea typeface="Cambria Math" panose="02040503050406030204" pitchFamily="18" charset="0"/>
                            </a:rPr>
                            <m:t>Θ</m:t>
                          </m:r>
                          <m:d>
                            <m:dPr>
                              <m:ctrlPr>
                                <a:rPr lang="el-GR"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e>
                          </m:d>
                          <m:r>
                            <a:rPr lang="en-US" altLang="zh-TW" i="1">
                              <a:latin typeface="Cambria Math" panose="02040503050406030204" pitchFamily="18" charset="0"/>
                              <a:ea typeface="Cambria Math" panose="02040503050406030204" pitchFamily="18" charset="0"/>
                            </a:rPr>
                            <m:t>+</m:t>
                          </m:r>
                          <m:nary>
                            <m:naryPr>
                              <m:chr m:val="∑"/>
                              <m:ctrlPr>
                                <a:rPr lang="en-US" altLang="zh-TW" i="1">
                                  <a:latin typeface="Cambria Math" panose="02040503050406030204" pitchFamily="18" charset="0"/>
                                  <a:ea typeface="Cambria Math" panose="02040503050406030204" pitchFamily="18" charset="0"/>
                                </a:rPr>
                              </m:ctrlPr>
                            </m:naryPr>
                            <m:sub>
                              <m:r>
                                <m:rPr>
                                  <m:brk m:alnAt="23"/>
                                </m:rPr>
                                <a:rPr lang="en-US" altLang="zh-TW" i="1">
                                  <a:latin typeface="Cambria Math" panose="02040503050406030204" pitchFamily="18" charset="0"/>
                                  <a:ea typeface="Cambria Math" panose="02040503050406030204" pitchFamily="18" charset="0"/>
                                </a:rPr>
                                <m:t>𝑖</m:t>
                              </m:r>
                              <m:r>
                                <a:rPr lang="en-US" altLang="zh-TW" i="1">
                                  <a:latin typeface="Cambria Math" panose="02040503050406030204" pitchFamily="18" charset="0"/>
                                  <a:ea typeface="Cambria Math" panose="02040503050406030204" pitchFamily="18" charset="0"/>
                                </a:rPr>
                                <m:t>=0</m:t>
                              </m:r>
                            </m:sub>
                            <m:sup>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−1</m:t>
                              </m:r>
                            </m:sup>
                            <m:e>
                              <m:r>
                                <m:rPr>
                                  <m:sty m:val="p"/>
                                </m:rPr>
                                <a:rPr lang="en-US" altLang="zh-TW">
                                  <a:latin typeface="Cambria Math" panose="02040503050406030204" pitchFamily="18" charset="0"/>
                                  <a:ea typeface="Cambria Math" panose="02040503050406030204" pitchFamily="18" charset="0"/>
                                </a:rPr>
                                <m:t>O</m:t>
                              </m:r>
                              <m:d>
                                <m:dPr>
                                  <m:ctrlPr>
                                    <a:rPr lang="en-US" altLang="zh-TW" i="1">
                                      <a:latin typeface="Cambria Math" panose="02040503050406030204" pitchFamily="18" charset="0"/>
                                      <a:ea typeface="Cambria Math" panose="02040503050406030204" pitchFamily="18" charset="0"/>
                                    </a:rPr>
                                  </m:ctrlPr>
                                </m:dPr>
                                <m:e>
                                  <m:sSubSup>
                                    <m:sSubSupPr>
                                      <m:ctrlPr>
                                        <a:rPr lang="en-US" altLang="zh-TW" i="1">
                                          <a:latin typeface="Cambria Math" panose="02040503050406030204" pitchFamily="18" charset="0"/>
                                          <a:ea typeface="Cambria Math" panose="02040503050406030204" pitchFamily="18" charset="0"/>
                                        </a:rPr>
                                      </m:ctrlPr>
                                    </m:sSubSupPr>
                                    <m:e>
                                      <m:r>
                                        <a:rPr lang="en-US" altLang="zh-TW" i="1">
                                          <a:latin typeface="Cambria Math" panose="02040503050406030204" pitchFamily="18" charset="0"/>
                                          <a:ea typeface="Cambria Math" panose="02040503050406030204" pitchFamily="18" charset="0"/>
                                        </a:rPr>
                                        <m:t>𝑛</m:t>
                                      </m:r>
                                    </m:e>
                                    <m:sub>
                                      <m:r>
                                        <a:rPr lang="en-US" altLang="zh-TW" i="1">
                                          <a:latin typeface="Cambria Math" panose="02040503050406030204" pitchFamily="18" charset="0"/>
                                          <a:ea typeface="Cambria Math" panose="02040503050406030204" pitchFamily="18" charset="0"/>
                                        </a:rPr>
                                        <m:t>𝑖</m:t>
                                      </m:r>
                                    </m:sub>
                                    <m:sup>
                                      <m:r>
                                        <a:rPr lang="en-US" altLang="zh-TW" i="1">
                                          <a:latin typeface="Cambria Math" panose="02040503050406030204" pitchFamily="18" charset="0"/>
                                          <a:ea typeface="Cambria Math" panose="02040503050406030204" pitchFamily="18" charset="0"/>
                                        </a:rPr>
                                        <m:t>2</m:t>
                                      </m:r>
                                    </m:sup>
                                  </m:sSubSup>
                                </m:e>
                              </m:d>
                            </m:e>
                          </m:nary>
                        </m:e>
                      </m:d>
                    </m:oMath>
                    <m:oMath xmlns:m="http://schemas.openxmlformats.org/officeDocument/2006/math">
                      <m:r>
                        <a:rPr lang="en-US" altLang="zh-TW" b="0" i="1" smtClean="0">
                          <a:latin typeface="Cambria Math" panose="02040503050406030204" pitchFamily="18" charset="0"/>
                          <a:ea typeface="Cambria Math" panose="02040503050406030204" pitchFamily="18" charset="0"/>
                        </a:rPr>
                        <m:t>=</m:t>
                      </m:r>
                      <m:r>
                        <m:rPr>
                          <m:sty m:val="p"/>
                        </m:rPr>
                        <a:rPr lang="el-GR" altLang="zh-TW" i="1">
                          <a:latin typeface="Cambria Math" panose="02040503050406030204" pitchFamily="18" charset="0"/>
                          <a:ea typeface="Cambria Math" panose="02040503050406030204" pitchFamily="18" charset="0"/>
                        </a:rPr>
                        <m:t>Θ</m:t>
                      </m:r>
                      <m:d>
                        <m:dPr>
                          <m:ctrlPr>
                            <a:rPr lang="el-GR"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e>
                      </m:d>
                      <m:r>
                        <a:rPr lang="en-US" altLang="zh-TW" i="1">
                          <a:latin typeface="Cambria Math" panose="02040503050406030204" pitchFamily="18" charset="0"/>
                          <a:ea typeface="Cambria Math" panose="02040503050406030204" pitchFamily="18" charset="0"/>
                        </a:rPr>
                        <m:t>+</m:t>
                      </m:r>
                      <m:nary>
                        <m:naryPr>
                          <m:chr m:val="∑"/>
                          <m:ctrlPr>
                            <a:rPr lang="en-US" altLang="zh-TW" i="1">
                              <a:latin typeface="Cambria Math" panose="02040503050406030204" pitchFamily="18" charset="0"/>
                              <a:ea typeface="Cambria Math" panose="02040503050406030204" pitchFamily="18" charset="0"/>
                            </a:rPr>
                          </m:ctrlPr>
                        </m:naryPr>
                        <m:sub>
                          <m:r>
                            <m:rPr>
                              <m:brk m:alnAt="23"/>
                            </m:rPr>
                            <a:rPr lang="en-US" altLang="zh-TW" i="1">
                              <a:latin typeface="Cambria Math" panose="02040503050406030204" pitchFamily="18" charset="0"/>
                              <a:ea typeface="Cambria Math" panose="02040503050406030204" pitchFamily="18" charset="0"/>
                            </a:rPr>
                            <m:t>𝑖</m:t>
                          </m:r>
                          <m:r>
                            <a:rPr lang="en-US" altLang="zh-TW" i="1">
                              <a:latin typeface="Cambria Math" panose="02040503050406030204" pitchFamily="18" charset="0"/>
                              <a:ea typeface="Cambria Math" panose="02040503050406030204" pitchFamily="18" charset="0"/>
                            </a:rPr>
                            <m:t>=0</m:t>
                          </m:r>
                        </m:sub>
                        <m:sup>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−1</m:t>
                          </m:r>
                        </m:sup>
                        <m:e>
                          <m:r>
                            <m:rPr>
                              <m:sty m:val="p"/>
                            </m:rPr>
                            <a:rPr lang="en-US" altLang="zh-TW">
                              <a:latin typeface="Cambria Math" panose="02040503050406030204" pitchFamily="18" charset="0"/>
                            </a:rPr>
                            <m:t>E</m:t>
                          </m:r>
                          <m:d>
                            <m:dPr>
                              <m:begChr m:val="["/>
                              <m:endChr m:val="]"/>
                              <m:ctrlPr>
                                <a:rPr lang="en-US" altLang="zh-TW" i="1">
                                  <a:latin typeface="Cambria Math" panose="02040503050406030204" pitchFamily="18" charset="0"/>
                                </a:rPr>
                              </m:ctrlPr>
                            </m:dPr>
                            <m:e>
                              <m:r>
                                <m:rPr>
                                  <m:sty m:val="p"/>
                                </m:rPr>
                                <a:rPr lang="en-US" altLang="zh-TW">
                                  <a:latin typeface="Cambria Math" panose="02040503050406030204" pitchFamily="18" charset="0"/>
                                  <a:ea typeface="Cambria Math" panose="02040503050406030204" pitchFamily="18" charset="0"/>
                                </a:rPr>
                                <m:t>O</m:t>
                              </m:r>
                              <m:d>
                                <m:dPr>
                                  <m:ctrlPr>
                                    <a:rPr lang="en-US" altLang="zh-TW" i="1">
                                      <a:latin typeface="Cambria Math" panose="02040503050406030204" pitchFamily="18" charset="0"/>
                                      <a:ea typeface="Cambria Math" panose="02040503050406030204" pitchFamily="18" charset="0"/>
                                    </a:rPr>
                                  </m:ctrlPr>
                                </m:dPr>
                                <m:e>
                                  <m:sSubSup>
                                    <m:sSubSupPr>
                                      <m:ctrlPr>
                                        <a:rPr lang="en-US" altLang="zh-TW" i="1">
                                          <a:latin typeface="Cambria Math" panose="02040503050406030204" pitchFamily="18" charset="0"/>
                                          <a:ea typeface="Cambria Math" panose="02040503050406030204" pitchFamily="18" charset="0"/>
                                        </a:rPr>
                                      </m:ctrlPr>
                                    </m:sSubSupPr>
                                    <m:e>
                                      <m:r>
                                        <a:rPr lang="en-US" altLang="zh-TW" i="1">
                                          <a:latin typeface="Cambria Math" panose="02040503050406030204" pitchFamily="18" charset="0"/>
                                          <a:ea typeface="Cambria Math" panose="02040503050406030204" pitchFamily="18" charset="0"/>
                                        </a:rPr>
                                        <m:t>𝑛</m:t>
                                      </m:r>
                                    </m:e>
                                    <m:sub>
                                      <m:r>
                                        <a:rPr lang="en-US" altLang="zh-TW" i="1">
                                          <a:latin typeface="Cambria Math" panose="02040503050406030204" pitchFamily="18" charset="0"/>
                                          <a:ea typeface="Cambria Math" panose="02040503050406030204" pitchFamily="18" charset="0"/>
                                        </a:rPr>
                                        <m:t>𝑖</m:t>
                                      </m:r>
                                    </m:sub>
                                    <m:sup>
                                      <m:r>
                                        <a:rPr lang="en-US" altLang="zh-TW" i="1">
                                          <a:latin typeface="Cambria Math" panose="02040503050406030204" pitchFamily="18" charset="0"/>
                                          <a:ea typeface="Cambria Math" panose="02040503050406030204" pitchFamily="18" charset="0"/>
                                        </a:rPr>
                                        <m:t>2</m:t>
                                      </m:r>
                                    </m:sup>
                                  </m:sSubSup>
                                </m:e>
                              </m:d>
                            </m:e>
                          </m:d>
                        </m:e>
                      </m:nary>
                    </m:oMath>
                    <m:oMath xmlns:m="http://schemas.openxmlformats.org/officeDocument/2006/math">
                      <m:r>
                        <a:rPr lang="en-US" altLang="zh-TW" i="1">
                          <a:latin typeface="Cambria Math" panose="02040503050406030204" pitchFamily="18" charset="0"/>
                          <a:ea typeface="Cambria Math" panose="02040503050406030204" pitchFamily="18" charset="0"/>
                        </a:rPr>
                        <m:t>=</m:t>
                      </m:r>
                      <m:r>
                        <m:rPr>
                          <m:sty m:val="p"/>
                        </m:rPr>
                        <a:rPr lang="el-GR" altLang="zh-TW" i="1">
                          <a:latin typeface="Cambria Math" panose="02040503050406030204" pitchFamily="18" charset="0"/>
                          <a:ea typeface="Cambria Math" panose="02040503050406030204" pitchFamily="18" charset="0"/>
                        </a:rPr>
                        <m:t>Θ</m:t>
                      </m:r>
                      <m:d>
                        <m:dPr>
                          <m:ctrlPr>
                            <a:rPr lang="el-GR"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e>
                      </m:d>
                      <m:r>
                        <a:rPr lang="en-US" altLang="zh-TW" i="1">
                          <a:latin typeface="Cambria Math" panose="02040503050406030204" pitchFamily="18" charset="0"/>
                          <a:ea typeface="Cambria Math" panose="02040503050406030204" pitchFamily="18" charset="0"/>
                        </a:rPr>
                        <m:t>+</m:t>
                      </m:r>
                      <m:nary>
                        <m:naryPr>
                          <m:chr m:val="∑"/>
                          <m:ctrlPr>
                            <a:rPr lang="en-US" altLang="zh-TW" i="1">
                              <a:latin typeface="Cambria Math" panose="02040503050406030204" pitchFamily="18" charset="0"/>
                              <a:ea typeface="Cambria Math" panose="02040503050406030204" pitchFamily="18" charset="0"/>
                            </a:rPr>
                          </m:ctrlPr>
                        </m:naryPr>
                        <m:sub>
                          <m:r>
                            <m:rPr>
                              <m:brk m:alnAt="23"/>
                            </m:rPr>
                            <a:rPr lang="en-US" altLang="zh-TW" i="1">
                              <a:latin typeface="Cambria Math" panose="02040503050406030204" pitchFamily="18" charset="0"/>
                              <a:ea typeface="Cambria Math" panose="02040503050406030204" pitchFamily="18" charset="0"/>
                            </a:rPr>
                            <m:t>𝑖</m:t>
                          </m:r>
                          <m:r>
                            <a:rPr lang="en-US" altLang="zh-TW" i="1">
                              <a:latin typeface="Cambria Math" panose="02040503050406030204" pitchFamily="18" charset="0"/>
                              <a:ea typeface="Cambria Math" panose="02040503050406030204" pitchFamily="18" charset="0"/>
                            </a:rPr>
                            <m:t>=0</m:t>
                          </m:r>
                        </m:sub>
                        <m:sup>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−1</m:t>
                          </m:r>
                        </m:sup>
                        <m:e>
                          <m:r>
                            <m:rPr>
                              <m:sty m:val="p"/>
                            </m:rPr>
                            <a:rPr lang="en-US" altLang="zh-TW">
                              <a:latin typeface="Cambria Math" panose="02040503050406030204" pitchFamily="18" charset="0"/>
                              <a:ea typeface="Cambria Math" panose="02040503050406030204" pitchFamily="18" charset="0"/>
                            </a:rPr>
                            <m:t>O</m:t>
                          </m:r>
                          <m:d>
                            <m:dPr>
                              <m:ctrlPr>
                                <a:rPr lang="en-US" altLang="zh-TW" i="1">
                                  <a:latin typeface="Cambria Math" panose="02040503050406030204" pitchFamily="18" charset="0"/>
                                  <a:ea typeface="Cambria Math" panose="02040503050406030204" pitchFamily="18" charset="0"/>
                                </a:rPr>
                              </m:ctrlPr>
                            </m:dPr>
                            <m:e>
                              <m:r>
                                <m:rPr>
                                  <m:sty m:val="p"/>
                                </m:rPr>
                                <a:rPr lang="en-US" altLang="zh-TW">
                                  <a:latin typeface="Cambria Math" panose="02040503050406030204" pitchFamily="18" charset="0"/>
                                </a:rPr>
                                <m:t>E</m:t>
                              </m:r>
                              <m:d>
                                <m:dPr>
                                  <m:begChr m:val="["/>
                                  <m:endChr m:val="]"/>
                                  <m:ctrlPr>
                                    <a:rPr lang="en-US" altLang="zh-TW" i="1">
                                      <a:latin typeface="Cambria Math" panose="02040503050406030204" pitchFamily="18" charset="0"/>
                                    </a:rPr>
                                  </m:ctrlPr>
                                </m:dPr>
                                <m:e>
                                  <m:sSubSup>
                                    <m:sSubSupPr>
                                      <m:ctrlPr>
                                        <a:rPr lang="en-US" altLang="zh-TW" i="1">
                                          <a:latin typeface="Cambria Math" panose="02040503050406030204" pitchFamily="18" charset="0"/>
                                          <a:ea typeface="Cambria Math" panose="02040503050406030204" pitchFamily="18" charset="0"/>
                                        </a:rPr>
                                      </m:ctrlPr>
                                    </m:sSubSupPr>
                                    <m:e>
                                      <m:r>
                                        <a:rPr lang="en-US" altLang="zh-TW" i="1">
                                          <a:latin typeface="Cambria Math" panose="02040503050406030204" pitchFamily="18" charset="0"/>
                                          <a:ea typeface="Cambria Math" panose="02040503050406030204" pitchFamily="18" charset="0"/>
                                        </a:rPr>
                                        <m:t>𝑛</m:t>
                                      </m:r>
                                    </m:e>
                                    <m:sub>
                                      <m:r>
                                        <a:rPr lang="en-US" altLang="zh-TW" i="1">
                                          <a:latin typeface="Cambria Math" panose="02040503050406030204" pitchFamily="18" charset="0"/>
                                          <a:ea typeface="Cambria Math" panose="02040503050406030204" pitchFamily="18" charset="0"/>
                                        </a:rPr>
                                        <m:t>𝑖</m:t>
                                      </m:r>
                                    </m:sub>
                                    <m:sup>
                                      <m:r>
                                        <a:rPr lang="en-US" altLang="zh-TW" i="1">
                                          <a:latin typeface="Cambria Math" panose="02040503050406030204" pitchFamily="18" charset="0"/>
                                          <a:ea typeface="Cambria Math" panose="02040503050406030204" pitchFamily="18" charset="0"/>
                                        </a:rPr>
                                        <m:t>2</m:t>
                                      </m:r>
                                    </m:sup>
                                  </m:sSubSup>
                                </m:e>
                              </m:d>
                            </m:e>
                          </m:d>
                        </m:e>
                      </m:nary>
                    </m:oMath>
                  </m:oMathPara>
                </a14:m>
                <a:endParaRPr lang="zh-TW" altLang="en-US" dirty="0"/>
              </a:p>
            </p:txBody>
          </p:sp>
        </mc:Choice>
        <mc:Fallback xmlns="">
          <p:sp>
            <p:nvSpPr>
              <p:cNvPr id="3" name="內容版面配置區 2">
                <a:extLst>
                  <a:ext uri="{FF2B5EF4-FFF2-40B4-BE49-F238E27FC236}">
                    <a16:creationId xmlns:a16="http://schemas.microsoft.com/office/drawing/2014/main" id="{DD833E47-4E6A-468A-A75A-60ECF94A044A}"/>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TW" altLang="en-US">
                    <a:noFill/>
                  </a:rPr>
                  <a:t> </a:t>
                </a:r>
              </a:p>
            </p:txBody>
          </p:sp>
        </mc:Fallback>
      </mc:AlternateContent>
      <p:sp>
        <p:nvSpPr>
          <p:cNvPr id="5" name="文字方塊 4">
            <a:extLst>
              <a:ext uri="{FF2B5EF4-FFF2-40B4-BE49-F238E27FC236}">
                <a16:creationId xmlns:a16="http://schemas.microsoft.com/office/drawing/2014/main" id="{69E58880-C15D-4607-8642-D84B67EED2EB}"/>
              </a:ext>
            </a:extLst>
          </p:cNvPr>
          <p:cNvSpPr txBox="1"/>
          <p:nvPr/>
        </p:nvSpPr>
        <p:spPr>
          <a:xfrm>
            <a:off x="8548382" y="3810745"/>
            <a:ext cx="3557384" cy="461665"/>
          </a:xfrm>
          <a:prstGeom prst="rect">
            <a:avLst/>
          </a:prstGeom>
          <a:noFill/>
        </p:spPr>
        <p:txBody>
          <a:bodyPr wrap="none" rtlCol="0">
            <a:spAutoFit/>
          </a:bodyPr>
          <a:lstStyle/>
          <a:p>
            <a:r>
              <a:rPr lang="en-US" altLang="zh-TW" sz="2400" dirty="0"/>
              <a:t>(Linearity of expectation)</a:t>
            </a:r>
            <a:endParaRPr lang="zh-TW" altLang="en-US" sz="2400" dirty="0"/>
          </a:p>
        </p:txBody>
      </p:sp>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39B01F4B-5616-49A1-9D25-F33465BC1657}"/>
                  </a:ext>
                </a:extLst>
              </p:cNvPr>
              <p:cNvSpPr txBox="1"/>
              <p:nvPr/>
            </p:nvSpPr>
            <p:spPr>
              <a:xfrm>
                <a:off x="8548382" y="5026966"/>
                <a:ext cx="252056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𝐸</m:t>
                          </m:r>
                          <m:d>
                            <m:dPr>
                              <m:begChr m:val="["/>
                              <m:endChr m:val="]"/>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𝑎𝑋</m:t>
                              </m:r>
                            </m:e>
                          </m:d>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𝑎𝐸</m:t>
                          </m:r>
                          <m:d>
                            <m:dPr>
                              <m:begChr m:val="["/>
                              <m:endChr m:val="]"/>
                              <m:ctrlPr>
                                <a:rPr lang="en-US" altLang="zh-TW" sz="2400" i="1">
                                  <a:latin typeface="Cambria Math" panose="02040503050406030204" pitchFamily="18" charset="0"/>
                                </a:rPr>
                              </m:ctrlPr>
                            </m:dPr>
                            <m:e>
                              <m:r>
                                <a:rPr lang="en-US" altLang="zh-TW" sz="2400" i="1">
                                  <a:latin typeface="Cambria Math" panose="02040503050406030204" pitchFamily="18" charset="0"/>
                                </a:rPr>
                                <m:t>𝑋</m:t>
                              </m:r>
                            </m:e>
                          </m:d>
                        </m:e>
                      </m:d>
                    </m:oMath>
                  </m:oMathPara>
                </a14:m>
                <a:endParaRPr lang="zh-TW" altLang="en-US" sz="2400" dirty="0"/>
              </a:p>
            </p:txBody>
          </p:sp>
        </mc:Choice>
        <mc:Fallback xmlns="">
          <p:sp>
            <p:nvSpPr>
              <p:cNvPr id="6" name="文字方塊 5">
                <a:extLst>
                  <a:ext uri="{FF2B5EF4-FFF2-40B4-BE49-F238E27FC236}">
                    <a16:creationId xmlns:a16="http://schemas.microsoft.com/office/drawing/2014/main" id="{39B01F4B-5616-49A1-9D25-F33465BC1657}"/>
                  </a:ext>
                </a:extLst>
              </p:cNvPr>
              <p:cNvSpPr txBox="1">
                <a:spLocks noRot="1" noChangeAspect="1" noMove="1" noResize="1" noEditPoints="1" noAdjustHandles="1" noChangeArrowheads="1" noChangeShapeType="1" noTextEdit="1"/>
              </p:cNvSpPr>
              <p:nvPr/>
            </p:nvSpPr>
            <p:spPr>
              <a:xfrm>
                <a:off x="8548382" y="5026966"/>
                <a:ext cx="2520562" cy="461665"/>
              </a:xfrm>
              <a:prstGeom prst="rect">
                <a:avLst/>
              </a:prstGeom>
              <a:blipFill>
                <a:blip r:embed="rId3"/>
                <a:stretch>
                  <a:fillRect/>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B5FAA8FD-6778-412E-AF86-09A9452F475C}"/>
              </a:ext>
            </a:extLst>
          </p:cNvPr>
          <p:cNvSpPr>
            <a:spLocks noGrp="1"/>
          </p:cNvSpPr>
          <p:nvPr>
            <p:ph type="sldNum" sz="quarter" idx="12"/>
          </p:nvPr>
        </p:nvSpPr>
        <p:spPr/>
        <p:txBody>
          <a:bodyPr/>
          <a:lstStyle/>
          <a:p>
            <a:fld id="{81353F6A-22EF-4218-ADEA-F95BBFAC150E}" type="slidenum">
              <a:rPr lang="zh-TW" altLang="en-US" smtClean="0"/>
              <a:t>51</a:t>
            </a:fld>
            <a:endParaRPr lang="zh-TW" altLang="en-US"/>
          </a:p>
        </p:txBody>
      </p:sp>
    </p:spTree>
    <p:extLst>
      <p:ext uri="{BB962C8B-B14F-4D97-AF65-F5344CB8AC3E}">
        <p14:creationId xmlns:p14="http://schemas.microsoft.com/office/powerpoint/2010/main" val="25841710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607CA2-0B92-4F6A-B9B2-C9EB2BF72450}"/>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445B42D9-8D7E-4CD0-B0A3-1B430C9EFF8E}"/>
                  </a:ext>
                </a:extLst>
              </p:cNvPr>
              <p:cNvSpPr>
                <a:spLocks noGrp="1"/>
              </p:cNvSpPr>
              <p:nvPr>
                <p:ph idx="1"/>
              </p:nvPr>
            </p:nvSpPr>
            <p:spPr/>
            <p:txBody>
              <a:bodyPr>
                <a:normAutofit fontScale="92500" lnSpcReduction="10000"/>
              </a:bodyPr>
              <a:lstStyle/>
              <a:p>
                <a:r>
                  <a:rPr lang="en-US" altLang="zh-TW" dirty="0"/>
                  <a:t>Claim</a:t>
                </a:r>
              </a:p>
              <a:p>
                <a14:m>
                  <m:oMath xmlns:m="http://schemas.openxmlformats.org/officeDocument/2006/math">
                    <m:r>
                      <m:rPr>
                        <m:sty m:val="p"/>
                      </m:rPr>
                      <a:rPr lang="en-US" altLang="zh-TW" smtClean="0">
                        <a:latin typeface="Cambria Math" panose="02040503050406030204" pitchFamily="18" charset="0"/>
                      </a:rPr>
                      <m:t>E</m:t>
                    </m:r>
                    <m:d>
                      <m:dPr>
                        <m:begChr m:val="["/>
                        <m:endChr m:val="]"/>
                        <m:ctrlPr>
                          <a:rPr lang="en-US" altLang="zh-TW" i="1">
                            <a:latin typeface="Cambria Math" panose="02040503050406030204" pitchFamily="18" charset="0"/>
                          </a:rPr>
                        </m:ctrlPr>
                      </m:dPr>
                      <m:e>
                        <m:sSubSup>
                          <m:sSubSupPr>
                            <m:ctrlPr>
                              <a:rPr lang="en-US" altLang="zh-TW" i="1">
                                <a:latin typeface="Cambria Math" panose="02040503050406030204" pitchFamily="18" charset="0"/>
                                <a:ea typeface="Cambria Math" panose="02040503050406030204" pitchFamily="18" charset="0"/>
                              </a:rPr>
                            </m:ctrlPr>
                          </m:sSubSupPr>
                          <m:e>
                            <m:r>
                              <a:rPr lang="en-US" altLang="zh-TW" i="1">
                                <a:latin typeface="Cambria Math" panose="02040503050406030204" pitchFamily="18" charset="0"/>
                                <a:ea typeface="Cambria Math" panose="02040503050406030204" pitchFamily="18" charset="0"/>
                              </a:rPr>
                              <m:t>𝑛</m:t>
                            </m:r>
                          </m:e>
                          <m:sub>
                            <m:r>
                              <a:rPr lang="en-US" altLang="zh-TW" i="1">
                                <a:latin typeface="Cambria Math" panose="02040503050406030204" pitchFamily="18" charset="0"/>
                                <a:ea typeface="Cambria Math" panose="02040503050406030204" pitchFamily="18" charset="0"/>
                              </a:rPr>
                              <m:t>𝑖</m:t>
                            </m:r>
                          </m:sub>
                          <m:sup>
                            <m:r>
                              <a:rPr lang="en-US" altLang="zh-TW" i="1">
                                <a:latin typeface="Cambria Math" panose="02040503050406030204" pitchFamily="18" charset="0"/>
                                <a:ea typeface="Cambria Math" panose="02040503050406030204" pitchFamily="18" charset="0"/>
                              </a:rPr>
                              <m:t>2</m:t>
                            </m:r>
                          </m:sup>
                        </m:sSubSup>
                      </m:e>
                    </m:d>
                    <m:r>
                      <a:rPr lang="en-US" altLang="zh-TW" b="0" i="1" smtClean="0">
                        <a:latin typeface="Cambria Math" panose="02040503050406030204" pitchFamily="18" charset="0"/>
                        <a:ea typeface="Cambria Math" panose="02040503050406030204" pitchFamily="18" charset="0"/>
                      </a:rPr>
                      <m:t>=2−</m:t>
                    </m:r>
                    <m:d>
                      <m:dPr>
                        <m:ctrlPr>
                          <a:rPr lang="en-US" altLang="zh-TW" b="0"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1/</m:t>
                        </m:r>
                        <m:r>
                          <a:rPr lang="en-US" altLang="zh-TW" b="0" i="1" smtClean="0">
                            <a:latin typeface="Cambria Math" panose="02040503050406030204" pitchFamily="18" charset="0"/>
                            <a:ea typeface="Cambria Math" panose="02040503050406030204" pitchFamily="18" charset="0"/>
                          </a:rPr>
                          <m:t>𝑛</m:t>
                        </m:r>
                      </m:e>
                    </m:d>
                  </m:oMath>
                </a14:m>
                <a:r>
                  <a:rPr lang="en-US" altLang="zh-TW" dirty="0"/>
                  <a:t> for </a:t>
                </a:r>
                <a14:m>
                  <m:oMath xmlns:m="http://schemas.openxmlformats.org/officeDocument/2006/math">
                    <m:r>
                      <a:rPr lang="en-US" altLang="zh-TW" i="1" dirty="0" smtClean="0">
                        <a:latin typeface="Cambria Math" panose="02040503050406030204" pitchFamily="18" charset="0"/>
                      </a:rPr>
                      <m:t>𝑖</m:t>
                    </m:r>
                    <m:r>
                      <a:rPr lang="en-US" altLang="zh-TW" i="1" dirty="0" smtClean="0">
                        <a:latin typeface="Cambria Math" panose="02040503050406030204" pitchFamily="18" charset="0"/>
                      </a:rPr>
                      <m:t>=0, …, </m:t>
                    </m:r>
                    <m:r>
                      <a:rPr lang="en-US" altLang="zh-TW" i="1" dirty="0" smtClean="0">
                        <a:latin typeface="Cambria Math" panose="02040503050406030204" pitchFamily="18" charset="0"/>
                      </a:rPr>
                      <m:t>𝑛</m:t>
                    </m:r>
                    <m:r>
                      <a:rPr lang="en-US" altLang="zh-TW" b="0" i="1" dirty="0" smtClean="0">
                        <a:latin typeface="Cambria Math" panose="02040503050406030204" pitchFamily="18" charset="0"/>
                      </a:rPr>
                      <m:t>−</m:t>
                    </m:r>
                    <m:r>
                      <a:rPr lang="en-US" altLang="zh-TW" i="1" dirty="0" smtClean="0">
                        <a:latin typeface="Cambria Math" panose="02040503050406030204" pitchFamily="18" charset="0"/>
                      </a:rPr>
                      <m:t>1</m:t>
                    </m:r>
                  </m:oMath>
                </a14:m>
                <a:r>
                  <a:rPr lang="en-US" altLang="zh-TW" dirty="0"/>
                  <a:t>.</a:t>
                </a:r>
              </a:p>
              <a:p>
                <a:pPr marL="0" indent="0">
                  <a:buNone/>
                </a:pPr>
                <a:endParaRPr lang="en-US" altLang="zh-TW" dirty="0"/>
              </a:p>
              <a:p>
                <a:pPr marL="0" indent="0">
                  <a:buNone/>
                </a:pPr>
                <a:r>
                  <a:rPr lang="en-US" altLang="zh-TW" b="1" dirty="0">
                    <a:solidFill>
                      <a:srgbClr val="FF0000"/>
                    </a:solidFill>
                  </a:rPr>
                  <a:t>Proof</a:t>
                </a:r>
                <a:r>
                  <a:rPr lang="en-US" altLang="zh-TW" dirty="0"/>
                  <a:t> of claim</a:t>
                </a:r>
              </a:p>
              <a:p>
                <a:pPr marL="0" indent="0">
                  <a:buNone/>
                </a:pPr>
                <a:r>
                  <a:rPr lang="en-US" altLang="zh-TW" dirty="0"/>
                  <a:t>Define indicator random variables:</a:t>
                </a:r>
              </a:p>
              <a:p>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𝑋</m:t>
                        </m:r>
                      </m:e>
                      <m:sub>
                        <m:r>
                          <a:rPr lang="en-US" altLang="zh-TW" b="0" i="1" smtClean="0">
                            <a:latin typeface="Cambria Math" panose="02040503050406030204" pitchFamily="18" charset="0"/>
                          </a:rPr>
                          <m:t>𝑖𝑗</m:t>
                        </m:r>
                      </m:sub>
                    </m:sSub>
                    <m:r>
                      <a:rPr lang="en-US" altLang="zh-TW" b="0" i="1" smtClean="0">
                        <a:latin typeface="Cambria Math" panose="02040503050406030204" pitchFamily="18" charset="0"/>
                      </a:rPr>
                      <m:t>=</m:t>
                    </m:r>
                    <m:r>
                      <m:rPr>
                        <m:sty m:val="p"/>
                      </m:rPr>
                      <a:rPr lang="en-US" altLang="zh-TW" b="0" i="0" smtClean="0">
                        <a:latin typeface="Cambria Math" panose="02040503050406030204" pitchFamily="18" charset="0"/>
                      </a:rPr>
                      <m:t>I</m:t>
                    </m:r>
                    <m:d>
                      <m:dPr>
                        <m:begChr m:val="{"/>
                        <m:endChr m:val="}"/>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𝐴</m:t>
                        </m:r>
                        <m:d>
                          <m:dPr>
                            <m:begChr m:val="["/>
                            <m:endChr m:val="]"/>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𝑗</m:t>
                            </m:r>
                          </m:e>
                        </m:d>
                        <m:r>
                          <a:rPr lang="en-US" altLang="zh-TW" b="0" i="1" smtClean="0">
                            <a:latin typeface="Cambria Math" panose="02040503050406030204" pitchFamily="18" charset="0"/>
                          </a:rPr>
                          <m:t> </m:t>
                        </m:r>
                        <m:r>
                          <m:rPr>
                            <m:sty m:val="p"/>
                          </m:rPr>
                          <a:rPr lang="en-US" altLang="zh-TW" b="0" i="0" smtClean="0">
                            <a:latin typeface="Cambria Math" panose="02040503050406030204" pitchFamily="18" charset="0"/>
                          </a:rPr>
                          <m:t>falls</m:t>
                        </m:r>
                        <m:r>
                          <a:rPr lang="en-US" altLang="zh-TW" b="0" i="0" smtClean="0">
                            <a:latin typeface="Cambria Math" panose="02040503050406030204" pitchFamily="18" charset="0"/>
                          </a:rPr>
                          <m:t> </m:t>
                        </m:r>
                        <m:r>
                          <m:rPr>
                            <m:sty m:val="p"/>
                          </m:rPr>
                          <a:rPr lang="en-US" altLang="zh-TW" b="0" i="0" smtClean="0">
                            <a:latin typeface="Cambria Math" panose="02040503050406030204" pitchFamily="18" charset="0"/>
                          </a:rPr>
                          <m:t>in</m:t>
                        </m:r>
                        <m:r>
                          <a:rPr lang="en-US" altLang="zh-TW" b="0" i="0" smtClean="0">
                            <a:latin typeface="Cambria Math" panose="02040503050406030204" pitchFamily="18" charset="0"/>
                          </a:rPr>
                          <m:t> </m:t>
                        </m:r>
                        <m:r>
                          <m:rPr>
                            <m:sty m:val="p"/>
                          </m:rPr>
                          <a:rPr lang="en-US" altLang="zh-TW" b="0" i="0" smtClean="0">
                            <a:latin typeface="Cambria Math" panose="02040503050406030204" pitchFamily="18" charset="0"/>
                          </a:rPr>
                          <m:t>bucket</m:t>
                        </m:r>
                        <m:r>
                          <a:rPr lang="en-US" altLang="zh-TW" b="0" i="1" smtClean="0">
                            <a:latin typeface="Cambria Math" panose="02040503050406030204" pitchFamily="18" charset="0"/>
                          </a:rPr>
                          <m:t> </m:t>
                        </m:r>
                        <m:r>
                          <a:rPr lang="en-US" altLang="zh-TW" b="0" i="1" smtClean="0">
                            <a:latin typeface="Cambria Math" panose="02040503050406030204" pitchFamily="18" charset="0"/>
                          </a:rPr>
                          <m:t>𝑖</m:t>
                        </m:r>
                      </m:e>
                    </m:d>
                  </m:oMath>
                </a14:m>
                <a:endParaRPr lang="en-US" altLang="zh-TW" dirty="0"/>
              </a:p>
              <a:p>
                <a14:m>
                  <m:oMath xmlns:m="http://schemas.openxmlformats.org/officeDocument/2006/math">
                    <m:r>
                      <m:rPr>
                        <m:sty m:val="p"/>
                      </m:rPr>
                      <a:rPr lang="en-US" altLang="zh-TW" i="1" dirty="0" smtClean="0">
                        <a:latin typeface="Cambria Math" panose="02040503050406030204" pitchFamily="18" charset="0"/>
                      </a:rPr>
                      <m:t>Pr</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𝐴</m:t>
                    </m:r>
                    <m:d>
                      <m:dPr>
                        <m:begChr m:val="["/>
                        <m:endChr m:val="]"/>
                        <m:ctrlPr>
                          <a:rPr lang="en-US" altLang="zh-TW" i="1" dirty="0" smtClean="0">
                            <a:latin typeface="Cambria Math" panose="02040503050406030204" pitchFamily="18" charset="0"/>
                          </a:rPr>
                        </m:ctrlPr>
                      </m:dPr>
                      <m:e>
                        <m:r>
                          <a:rPr lang="en-US" altLang="zh-TW" b="0" i="1" dirty="0" smtClean="0">
                            <a:latin typeface="Cambria Math" panose="02040503050406030204" pitchFamily="18" charset="0"/>
                          </a:rPr>
                          <m:t>𝑗</m:t>
                        </m:r>
                      </m:e>
                    </m:d>
                    <m:r>
                      <a:rPr lang="en-US" altLang="zh-TW" i="1" dirty="0" smtClean="0">
                        <a:latin typeface="Cambria Math" panose="02040503050406030204" pitchFamily="18" charset="0"/>
                      </a:rPr>
                      <m:t> </m:t>
                    </m:r>
                    <m:r>
                      <m:rPr>
                        <m:sty m:val="p"/>
                      </m:rPr>
                      <a:rPr lang="en-US" altLang="zh-TW" i="0" dirty="0" smtClean="0">
                        <a:latin typeface="Cambria Math" panose="02040503050406030204" pitchFamily="18" charset="0"/>
                      </a:rPr>
                      <m:t>falls</m:t>
                    </m:r>
                    <m:r>
                      <a:rPr lang="en-US" altLang="zh-TW" i="0" dirty="0" smtClean="0">
                        <a:latin typeface="Cambria Math" panose="02040503050406030204" pitchFamily="18" charset="0"/>
                      </a:rPr>
                      <m:t> </m:t>
                    </m:r>
                    <m:r>
                      <m:rPr>
                        <m:sty m:val="p"/>
                      </m:rPr>
                      <a:rPr lang="en-US" altLang="zh-TW" i="0" dirty="0" smtClean="0">
                        <a:latin typeface="Cambria Math" panose="02040503050406030204" pitchFamily="18" charset="0"/>
                      </a:rPr>
                      <m:t>in</m:t>
                    </m:r>
                    <m:r>
                      <a:rPr lang="en-US" altLang="zh-TW" i="0" dirty="0" smtClean="0">
                        <a:latin typeface="Cambria Math" panose="02040503050406030204" pitchFamily="18" charset="0"/>
                      </a:rPr>
                      <m:t> </m:t>
                    </m:r>
                    <m:r>
                      <m:rPr>
                        <m:sty m:val="p"/>
                      </m:rPr>
                      <a:rPr lang="en-US" altLang="zh-TW" i="0" dirty="0" smtClean="0">
                        <a:latin typeface="Cambria Math" panose="02040503050406030204" pitchFamily="18" charset="0"/>
                      </a:rPr>
                      <m:t>bucket</m:t>
                    </m:r>
                    <m:r>
                      <a:rPr lang="en-US" altLang="zh-TW" i="1" dirty="0" smtClean="0">
                        <a:latin typeface="Cambria Math" panose="02040503050406030204" pitchFamily="18" charset="0"/>
                      </a:rPr>
                      <m:t> </m:t>
                    </m:r>
                    <m:r>
                      <a:rPr lang="en-US" altLang="zh-TW" i="1" dirty="0" err="1" smtClean="0">
                        <a:latin typeface="Cambria Math" panose="02040503050406030204" pitchFamily="18" charset="0"/>
                      </a:rPr>
                      <m:t>𝑖</m:t>
                    </m:r>
                    <m:r>
                      <a:rPr lang="en-US" altLang="zh-TW" i="1" dirty="0" smtClean="0">
                        <a:latin typeface="Cambria Math" panose="02040503050406030204" pitchFamily="18" charset="0"/>
                      </a:rPr>
                      <m:t>}=1/</m:t>
                    </m:r>
                    <m:r>
                      <a:rPr lang="en-US" altLang="zh-TW" i="1" dirty="0" smtClean="0">
                        <a:latin typeface="Cambria Math" panose="02040503050406030204" pitchFamily="18" charset="0"/>
                      </a:rPr>
                      <m:t>𝑛</m:t>
                    </m:r>
                  </m:oMath>
                </a14:m>
                <a:endParaRPr lang="en-US" altLang="zh-TW" dirty="0"/>
              </a:p>
              <a:p>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𝑛</m:t>
                        </m:r>
                      </m:e>
                      <m:sub>
                        <m:r>
                          <a:rPr lang="en-US" altLang="zh-TW" b="0" i="1" smtClean="0">
                            <a:latin typeface="Cambria Math" panose="02040503050406030204" pitchFamily="18" charset="0"/>
                          </a:rPr>
                          <m:t>𝑖</m:t>
                        </m:r>
                      </m:sub>
                    </m:sSub>
                    <m:r>
                      <a:rPr lang="en-US" altLang="zh-TW" b="0" i="1" smtClean="0">
                        <a:latin typeface="Cambria Math" panose="02040503050406030204" pitchFamily="18" charset="0"/>
                      </a:rPr>
                      <m:t>=</m:t>
                    </m:r>
                    <m:nary>
                      <m:naryPr>
                        <m:chr m:val="∑"/>
                        <m:ctrlPr>
                          <a:rPr lang="en-US" altLang="zh-TW" b="0" i="1" smtClean="0">
                            <a:latin typeface="Cambria Math" panose="02040503050406030204" pitchFamily="18" charset="0"/>
                          </a:rPr>
                        </m:ctrlPr>
                      </m:naryPr>
                      <m:sub>
                        <m:r>
                          <m:rPr>
                            <m:brk m:alnAt="23"/>
                          </m:rPr>
                          <a:rPr lang="en-US" altLang="zh-TW" b="0" i="1" smtClean="0">
                            <a:latin typeface="Cambria Math" panose="02040503050406030204" pitchFamily="18" charset="0"/>
                          </a:rPr>
                          <m:t>𝑗</m:t>
                        </m:r>
                        <m:r>
                          <a:rPr lang="en-US" altLang="zh-TW" b="0" i="1" smtClean="0">
                            <a:latin typeface="Cambria Math" panose="02040503050406030204" pitchFamily="18" charset="0"/>
                          </a:rPr>
                          <m:t>=1</m:t>
                        </m:r>
                      </m:sub>
                      <m:sup>
                        <m:r>
                          <a:rPr lang="en-US" altLang="zh-TW" b="0" i="1" smtClean="0">
                            <a:latin typeface="Cambria Math" panose="02040503050406030204" pitchFamily="18" charset="0"/>
                          </a:rPr>
                          <m:t>𝑛</m:t>
                        </m:r>
                      </m:sup>
                      <m:e>
                        <m:sSub>
                          <m:sSubPr>
                            <m:ctrlPr>
                              <a:rPr lang="en-US" altLang="zh-TW" i="1">
                                <a:latin typeface="Cambria Math" panose="02040503050406030204" pitchFamily="18" charset="0"/>
                              </a:rPr>
                            </m:ctrlPr>
                          </m:sSubPr>
                          <m:e>
                            <m:r>
                              <a:rPr lang="en-US" altLang="zh-TW" i="1">
                                <a:latin typeface="Cambria Math" panose="02040503050406030204" pitchFamily="18" charset="0"/>
                              </a:rPr>
                              <m:t>𝑋</m:t>
                            </m:r>
                          </m:e>
                          <m:sub>
                            <m:r>
                              <a:rPr lang="en-US" altLang="zh-TW" i="1">
                                <a:latin typeface="Cambria Math" panose="02040503050406030204" pitchFamily="18" charset="0"/>
                              </a:rPr>
                              <m:t>𝑖𝑗</m:t>
                            </m:r>
                          </m:sub>
                        </m:sSub>
                      </m:e>
                    </m:nary>
                  </m:oMath>
                </a14:m>
                <a:r>
                  <a:rPr lang="en-US" altLang="zh-TW" dirty="0"/>
                  <a:t> </a:t>
                </a:r>
                <a:endParaRPr lang="zh-TW" altLang="en-US" dirty="0"/>
              </a:p>
            </p:txBody>
          </p:sp>
        </mc:Choice>
        <mc:Fallback xmlns="">
          <p:sp>
            <p:nvSpPr>
              <p:cNvPr id="3" name="內容版面配置區 2">
                <a:extLst>
                  <a:ext uri="{FF2B5EF4-FFF2-40B4-BE49-F238E27FC236}">
                    <a16:creationId xmlns:a16="http://schemas.microsoft.com/office/drawing/2014/main" id="{445B42D9-8D7E-4CD0-B0A3-1B430C9EFF8E}"/>
                  </a:ext>
                </a:extLst>
              </p:cNvPr>
              <p:cNvSpPr>
                <a:spLocks noGrp="1" noRot="1" noChangeAspect="1" noMove="1" noResize="1" noEditPoints="1" noAdjustHandles="1" noChangeArrowheads="1" noChangeShapeType="1" noTextEdit="1"/>
              </p:cNvSpPr>
              <p:nvPr>
                <p:ph idx="1"/>
              </p:nvPr>
            </p:nvSpPr>
            <p:spPr>
              <a:blipFill>
                <a:blip r:embed="rId2"/>
                <a:stretch>
                  <a:fillRect l="-1278" t="-2897"/>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B13E5096-56C1-404F-B181-1D24E37E3CBF}"/>
              </a:ext>
            </a:extLst>
          </p:cNvPr>
          <p:cNvSpPr>
            <a:spLocks noGrp="1"/>
          </p:cNvSpPr>
          <p:nvPr>
            <p:ph type="sldNum" sz="quarter" idx="12"/>
          </p:nvPr>
        </p:nvSpPr>
        <p:spPr/>
        <p:txBody>
          <a:bodyPr/>
          <a:lstStyle/>
          <a:p>
            <a:fld id="{81353F6A-22EF-4218-ADEA-F95BBFAC150E}" type="slidenum">
              <a:rPr lang="zh-TW" altLang="en-US" smtClean="0"/>
              <a:t>52</a:t>
            </a:fld>
            <a:endParaRPr lang="zh-TW" altLang="en-US"/>
          </a:p>
        </p:txBody>
      </p:sp>
    </p:spTree>
    <p:extLst>
      <p:ext uri="{BB962C8B-B14F-4D97-AF65-F5344CB8AC3E}">
        <p14:creationId xmlns:p14="http://schemas.microsoft.com/office/powerpoint/2010/main" val="13069988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0D26E6-F99B-4987-9075-BC5F5C62E0BE}"/>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4B96FBC4-07E7-43F0-A750-2B8263CCB20A}"/>
                  </a:ext>
                </a:extLst>
              </p:cNvPr>
              <p:cNvSpPr>
                <a:spLocks noGrp="1"/>
              </p:cNvSpPr>
              <p:nvPr>
                <p:ph idx="1"/>
              </p:nvPr>
            </p:nvSpPr>
            <p:spPr/>
            <p:txBody>
              <a:bodyPr>
                <a:normAutofit fontScale="77500" lnSpcReduction="20000"/>
              </a:bodyPr>
              <a:lstStyle/>
              <a:p>
                <a:pPr marL="0" indent="0">
                  <a:buNone/>
                </a:pPr>
                <a:r>
                  <a:rPr lang="en-US" altLang="zh-TW" dirty="0"/>
                  <a:t>Then</a:t>
                </a:r>
              </a:p>
              <a:p>
                <a:pPr marL="0" indent="0">
                  <a:buNone/>
                </a:pPr>
                <a14:m>
                  <m:oMathPara xmlns:m="http://schemas.openxmlformats.org/officeDocument/2006/math">
                    <m:oMathParaPr>
                      <m:jc m:val="centerGroup"/>
                    </m:oMathParaPr>
                    <m:oMath xmlns:m="http://schemas.openxmlformats.org/officeDocument/2006/math">
                      <m:r>
                        <m:rPr>
                          <m:sty m:val="p"/>
                        </m:rPr>
                        <a:rPr lang="en-US" altLang="zh-TW" smtClean="0">
                          <a:latin typeface="Cambria Math" panose="02040503050406030204" pitchFamily="18" charset="0"/>
                        </a:rPr>
                        <m:t>E</m:t>
                      </m:r>
                      <m:d>
                        <m:dPr>
                          <m:begChr m:val="["/>
                          <m:endChr m:val="]"/>
                          <m:ctrlPr>
                            <a:rPr lang="en-US" altLang="zh-TW" i="1">
                              <a:latin typeface="Cambria Math" panose="02040503050406030204" pitchFamily="18" charset="0"/>
                            </a:rPr>
                          </m:ctrlPr>
                        </m:dPr>
                        <m:e>
                          <m:sSubSup>
                            <m:sSubSupPr>
                              <m:ctrlPr>
                                <a:rPr lang="en-US" altLang="zh-TW" i="1">
                                  <a:latin typeface="Cambria Math" panose="02040503050406030204" pitchFamily="18" charset="0"/>
                                  <a:ea typeface="Cambria Math" panose="02040503050406030204" pitchFamily="18" charset="0"/>
                                </a:rPr>
                              </m:ctrlPr>
                            </m:sSubSupPr>
                            <m:e>
                              <m:r>
                                <a:rPr lang="en-US" altLang="zh-TW" i="1">
                                  <a:latin typeface="Cambria Math" panose="02040503050406030204" pitchFamily="18" charset="0"/>
                                  <a:ea typeface="Cambria Math" panose="02040503050406030204" pitchFamily="18" charset="0"/>
                                </a:rPr>
                                <m:t>𝑛</m:t>
                              </m:r>
                            </m:e>
                            <m:sub>
                              <m:r>
                                <a:rPr lang="en-US" altLang="zh-TW" i="1">
                                  <a:latin typeface="Cambria Math" panose="02040503050406030204" pitchFamily="18" charset="0"/>
                                  <a:ea typeface="Cambria Math" panose="02040503050406030204" pitchFamily="18" charset="0"/>
                                </a:rPr>
                                <m:t>𝑖</m:t>
                              </m:r>
                            </m:sub>
                            <m:sup>
                              <m:r>
                                <a:rPr lang="en-US" altLang="zh-TW" i="1">
                                  <a:latin typeface="Cambria Math" panose="02040503050406030204" pitchFamily="18" charset="0"/>
                                  <a:ea typeface="Cambria Math" panose="02040503050406030204" pitchFamily="18" charset="0"/>
                                </a:rPr>
                                <m:t>2</m:t>
                              </m:r>
                            </m:sup>
                          </m:sSubSup>
                        </m:e>
                      </m:d>
                      <m:r>
                        <a:rPr lang="en-US" altLang="zh-TW" b="0" i="1" smtClean="0">
                          <a:latin typeface="Cambria Math" panose="02040503050406030204" pitchFamily="18" charset="0"/>
                          <a:ea typeface="Cambria Math" panose="02040503050406030204" pitchFamily="18" charset="0"/>
                        </a:rPr>
                        <m:t>=</m:t>
                      </m:r>
                      <m:r>
                        <m:rPr>
                          <m:sty m:val="p"/>
                        </m:rPr>
                        <a:rPr lang="en-US" altLang="zh-TW">
                          <a:latin typeface="Cambria Math" panose="02040503050406030204" pitchFamily="18" charset="0"/>
                        </a:rPr>
                        <m:t>E</m:t>
                      </m:r>
                      <m:d>
                        <m:dPr>
                          <m:begChr m:val="["/>
                          <m:endChr m:val="]"/>
                          <m:ctrlPr>
                            <a:rPr lang="en-US" altLang="zh-TW" i="1">
                              <a:latin typeface="Cambria Math" panose="02040503050406030204" pitchFamily="18" charset="0"/>
                            </a:rPr>
                          </m:ctrlPr>
                        </m:dPr>
                        <m:e>
                          <m:sSup>
                            <m:sSupPr>
                              <m:ctrlPr>
                                <a:rPr lang="en-US" altLang="zh-TW" i="1">
                                  <a:latin typeface="Cambria Math" panose="02040503050406030204" pitchFamily="18" charset="0"/>
                                  <a:ea typeface="Cambria Math" panose="02040503050406030204" pitchFamily="18" charset="0"/>
                                </a:rPr>
                              </m:ctrlPr>
                            </m:sSupPr>
                            <m:e>
                              <m:d>
                                <m:dPr>
                                  <m:ctrlPr>
                                    <a:rPr lang="en-US" altLang="zh-TW" i="1">
                                      <a:latin typeface="Cambria Math" panose="02040503050406030204" pitchFamily="18" charset="0"/>
                                      <a:ea typeface="Cambria Math" panose="02040503050406030204" pitchFamily="18" charset="0"/>
                                    </a:rPr>
                                  </m:ctrlPr>
                                </m:dPr>
                                <m:e>
                                  <m:nary>
                                    <m:naryPr>
                                      <m:chr m:val="∑"/>
                                      <m:ctrlPr>
                                        <a:rPr lang="en-US" altLang="zh-TW" i="1">
                                          <a:latin typeface="Cambria Math" panose="02040503050406030204" pitchFamily="18" charset="0"/>
                                        </a:rPr>
                                      </m:ctrlPr>
                                    </m:naryPr>
                                    <m:sub>
                                      <m:r>
                                        <m:rPr>
                                          <m:brk m:alnAt="23"/>
                                        </m:rPr>
                                        <a:rPr lang="en-US" altLang="zh-TW" i="1">
                                          <a:latin typeface="Cambria Math" panose="02040503050406030204" pitchFamily="18" charset="0"/>
                                        </a:rPr>
                                        <m:t>𝑗</m:t>
                                      </m:r>
                                      <m:r>
                                        <a:rPr lang="en-US" altLang="zh-TW" i="1">
                                          <a:latin typeface="Cambria Math" panose="02040503050406030204" pitchFamily="18" charset="0"/>
                                        </a:rPr>
                                        <m:t>=1</m:t>
                                      </m:r>
                                    </m:sub>
                                    <m:sup>
                                      <m:r>
                                        <a:rPr lang="en-US" altLang="zh-TW" i="1">
                                          <a:latin typeface="Cambria Math" panose="02040503050406030204" pitchFamily="18" charset="0"/>
                                        </a:rPr>
                                        <m:t>𝑛</m:t>
                                      </m:r>
                                    </m:sup>
                                    <m:e>
                                      <m:sSub>
                                        <m:sSubPr>
                                          <m:ctrlPr>
                                            <a:rPr lang="en-US" altLang="zh-TW" i="1">
                                              <a:latin typeface="Cambria Math" panose="02040503050406030204" pitchFamily="18" charset="0"/>
                                            </a:rPr>
                                          </m:ctrlPr>
                                        </m:sSubPr>
                                        <m:e>
                                          <m:r>
                                            <a:rPr lang="en-US" altLang="zh-TW" i="1">
                                              <a:latin typeface="Cambria Math" panose="02040503050406030204" pitchFamily="18" charset="0"/>
                                            </a:rPr>
                                            <m:t>𝑋</m:t>
                                          </m:r>
                                        </m:e>
                                        <m:sub>
                                          <m:r>
                                            <a:rPr lang="en-US" altLang="zh-TW" i="1">
                                              <a:latin typeface="Cambria Math" panose="02040503050406030204" pitchFamily="18" charset="0"/>
                                            </a:rPr>
                                            <m:t>𝑖𝑗</m:t>
                                          </m:r>
                                        </m:sub>
                                      </m:sSub>
                                    </m:e>
                                  </m:nary>
                                </m:e>
                              </m:d>
                            </m:e>
                            <m:sup>
                              <m:r>
                                <a:rPr lang="en-US" altLang="zh-TW" i="1">
                                  <a:latin typeface="Cambria Math" panose="02040503050406030204" pitchFamily="18" charset="0"/>
                                  <a:ea typeface="Cambria Math" panose="02040503050406030204" pitchFamily="18" charset="0"/>
                                </a:rPr>
                                <m:t>2</m:t>
                              </m:r>
                            </m:sup>
                          </m:sSup>
                        </m:e>
                      </m:d>
                    </m:oMath>
                    <m:oMath xmlns:m="http://schemas.openxmlformats.org/officeDocument/2006/math">
                      <m:r>
                        <a:rPr lang="en-US" altLang="zh-TW" b="0" i="1" smtClean="0">
                          <a:latin typeface="Cambria Math" panose="02040503050406030204" pitchFamily="18" charset="0"/>
                          <a:ea typeface="Cambria Math" panose="02040503050406030204" pitchFamily="18" charset="0"/>
                        </a:rPr>
                        <m:t>=</m:t>
                      </m:r>
                      <m:r>
                        <m:rPr>
                          <m:sty m:val="p"/>
                        </m:rPr>
                        <a:rPr lang="en-US" altLang="zh-TW" b="0" i="0" smtClean="0">
                          <a:latin typeface="Cambria Math" panose="02040503050406030204" pitchFamily="18" charset="0"/>
                          <a:ea typeface="Cambria Math" panose="02040503050406030204" pitchFamily="18" charset="0"/>
                        </a:rPr>
                        <m:t>E</m:t>
                      </m:r>
                      <m:d>
                        <m:dPr>
                          <m:begChr m:val="["/>
                          <m:endChr m:val="]"/>
                          <m:ctrlPr>
                            <a:rPr lang="en-US" altLang="zh-TW" i="1">
                              <a:latin typeface="Cambria Math" panose="02040503050406030204" pitchFamily="18" charset="0"/>
                            </a:rPr>
                          </m:ctrlPr>
                        </m:dPr>
                        <m:e>
                          <m:nary>
                            <m:naryPr>
                              <m:chr m:val="∑"/>
                              <m:ctrlPr>
                                <a:rPr lang="en-US" altLang="zh-TW" i="1" smtClean="0">
                                  <a:latin typeface="Cambria Math" panose="02040503050406030204" pitchFamily="18" charset="0"/>
                                </a:rPr>
                              </m:ctrlPr>
                            </m:naryPr>
                            <m:sub>
                              <m:r>
                                <m:rPr>
                                  <m:brk m:alnAt="23"/>
                                </m:rPr>
                                <a:rPr lang="en-US" altLang="zh-TW" b="0" i="1" smtClean="0">
                                  <a:latin typeface="Cambria Math" panose="02040503050406030204" pitchFamily="18" charset="0"/>
                                </a:rPr>
                                <m:t>𝑗</m:t>
                              </m:r>
                              <m:r>
                                <a:rPr lang="en-US" altLang="zh-TW" b="0" i="1" smtClean="0">
                                  <a:latin typeface="Cambria Math" panose="02040503050406030204" pitchFamily="18" charset="0"/>
                                </a:rPr>
                                <m:t>=1</m:t>
                              </m:r>
                            </m:sub>
                            <m:sup>
                              <m:r>
                                <a:rPr lang="en-US" altLang="zh-TW" b="0" i="1" smtClean="0">
                                  <a:latin typeface="Cambria Math" panose="02040503050406030204" pitchFamily="18" charset="0"/>
                                </a:rPr>
                                <m:t>𝑛</m:t>
                              </m:r>
                            </m:sup>
                            <m:e>
                              <m:sSubSup>
                                <m:sSubSupPr>
                                  <m:ctrlPr>
                                    <a:rPr lang="en-US" altLang="zh-TW" i="1" smtClean="0">
                                      <a:latin typeface="Cambria Math" panose="02040503050406030204" pitchFamily="18" charset="0"/>
                                    </a:rPr>
                                  </m:ctrlPr>
                                </m:sSubSupPr>
                                <m:e>
                                  <m:r>
                                    <a:rPr lang="en-US" altLang="zh-TW" b="0" i="1" smtClean="0">
                                      <a:latin typeface="Cambria Math" panose="02040503050406030204" pitchFamily="18" charset="0"/>
                                    </a:rPr>
                                    <m:t>𝑋</m:t>
                                  </m:r>
                                </m:e>
                                <m:sub>
                                  <m:r>
                                    <a:rPr lang="en-US" altLang="zh-TW" b="0" i="1" smtClean="0">
                                      <a:latin typeface="Cambria Math" panose="02040503050406030204" pitchFamily="18" charset="0"/>
                                    </a:rPr>
                                    <m:t>𝑖𝑗</m:t>
                                  </m:r>
                                </m:sub>
                                <m:sup>
                                  <m:r>
                                    <a:rPr lang="en-US" altLang="zh-TW" b="0" i="1" smtClean="0">
                                      <a:latin typeface="Cambria Math" panose="02040503050406030204" pitchFamily="18" charset="0"/>
                                    </a:rPr>
                                    <m:t>2</m:t>
                                  </m:r>
                                </m:sup>
                              </m:sSubSup>
                            </m:e>
                          </m:nary>
                          <m:r>
                            <a:rPr lang="en-US" altLang="zh-TW" b="0" i="1" smtClean="0">
                              <a:latin typeface="Cambria Math" panose="02040503050406030204" pitchFamily="18" charset="0"/>
                            </a:rPr>
                            <m:t>+2</m:t>
                          </m:r>
                          <m:nary>
                            <m:naryPr>
                              <m:chr m:val="∑"/>
                              <m:ctrlPr>
                                <a:rPr lang="en-US" altLang="zh-TW" b="0" i="1" smtClean="0">
                                  <a:latin typeface="Cambria Math" panose="02040503050406030204" pitchFamily="18" charset="0"/>
                                </a:rPr>
                              </m:ctrlPr>
                            </m:naryPr>
                            <m:sub>
                              <m:r>
                                <m:rPr>
                                  <m:brk m:alnAt="23"/>
                                </m:rPr>
                                <a:rPr lang="en-US" altLang="zh-TW" b="0" i="1" smtClean="0">
                                  <a:latin typeface="Cambria Math" panose="02040503050406030204" pitchFamily="18" charset="0"/>
                                </a:rPr>
                                <m:t>𝑗</m:t>
                              </m:r>
                              <m:r>
                                <a:rPr lang="en-US" altLang="zh-TW" b="0" i="1" smtClean="0">
                                  <a:latin typeface="Cambria Math" panose="02040503050406030204" pitchFamily="18" charset="0"/>
                                </a:rPr>
                                <m:t>=1</m:t>
                              </m:r>
                            </m:sub>
                            <m:sup>
                              <m:r>
                                <a:rPr lang="en-US" altLang="zh-TW" b="0" i="1" smtClean="0">
                                  <a:latin typeface="Cambria Math" panose="02040503050406030204" pitchFamily="18" charset="0"/>
                                </a:rPr>
                                <m:t>𝑛</m:t>
                              </m:r>
                              <m:r>
                                <a:rPr lang="en-US" altLang="zh-TW" b="0" i="1" smtClean="0">
                                  <a:latin typeface="Cambria Math" panose="02040503050406030204" pitchFamily="18" charset="0"/>
                                </a:rPr>
                                <m:t>−1</m:t>
                              </m:r>
                            </m:sup>
                            <m:e>
                              <m:nary>
                                <m:naryPr>
                                  <m:chr m:val="∑"/>
                                  <m:ctrlPr>
                                    <a:rPr lang="en-US" altLang="zh-TW" b="0" i="1" smtClean="0">
                                      <a:latin typeface="Cambria Math" panose="02040503050406030204" pitchFamily="18" charset="0"/>
                                    </a:rPr>
                                  </m:ctrlPr>
                                </m:naryPr>
                                <m:sub>
                                  <m:r>
                                    <m:rPr>
                                      <m:brk m:alnAt="23"/>
                                    </m:rPr>
                                    <a:rPr lang="en-US" altLang="zh-TW" b="0" i="1" smtClean="0">
                                      <a:latin typeface="Cambria Math" panose="02040503050406030204" pitchFamily="18" charset="0"/>
                                    </a:rPr>
                                    <m:t>𝑘</m:t>
                                  </m:r>
                                  <m:r>
                                    <a:rPr lang="en-US" altLang="zh-TW" b="0" i="1" smtClean="0">
                                      <a:latin typeface="Cambria Math" panose="02040503050406030204" pitchFamily="18" charset="0"/>
                                    </a:rPr>
                                    <m:t>=</m:t>
                                  </m:r>
                                  <m:r>
                                    <a:rPr lang="en-US" altLang="zh-TW" b="0" i="1" smtClean="0">
                                      <a:latin typeface="Cambria Math" panose="02040503050406030204" pitchFamily="18" charset="0"/>
                                    </a:rPr>
                                    <m:t>𝑗</m:t>
                                  </m:r>
                                  <m:r>
                                    <a:rPr lang="en-US" altLang="zh-TW" b="0" i="1" smtClean="0">
                                      <a:latin typeface="Cambria Math" panose="02040503050406030204" pitchFamily="18" charset="0"/>
                                    </a:rPr>
                                    <m:t>+1</m:t>
                                  </m:r>
                                </m:sub>
                                <m:sup>
                                  <m:r>
                                    <a:rPr lang="en-US" altLang="zh-TW" b="0" i="1" smtClean="0">
                                      <a:latin typeface="Cambria Math" panose="02040503050406030204" pitchFamily="18" charset="0"/>
                                    </a:rPr>
                                    <m:t>𝑛</m:t>
                                  </m:r>
                                </m:sup>
                                <m:e>
                                  <m:sSub>
                                    <m:sSubPr>
                                      <m:ctrlPr>
                                        <a:rPr lang="en-US" altLang="zh-TW" i="1">
                                          <a:latin typeface="Cambria Math" panose="02040503050406030204" pitchFamily="18" charset="0"/>
                                        </a:rPr>
                                      </m:ctrlPr>
                                    </m:sSubPr>
                                    <m:e>
                                      <m:r>
                                        <a:rPr lang="en-US" altLang="zh-TW" i="1">
                                          <a:latin typeface="Cambria Math" panose="02040503050406030204" pitchFamily="18" charset="0"/>
                                        </a:rPr>
                                        <m:t>𝑋</m:t>
                                      </m:r>
                                    </m:e>
                                    <m:sub>
                                      <m:r>
                                        <a:rPr lang="en-US" altLang="zh-TW" i="1">
                                          <a:latin typeface="Cambria Math" panose="02040503050406030204" pitchFamily="18" charset="0"/>
                                        </a:rPr>
                                        <m:t>𝑖𝑗</m:t>
                                      </m:r>
                                    </m:sub>
                                  </m:sSub>
                                  <m:sSub>
                                    <m:sSubPr>
                                      <m:ctrlPr>
                                        <a:rPr lang="en-US" altLang="zh-TW" i="1">
                                          <a:latin typeface="Cambria Math" panose="02040503050406030204" pitchFamily="18" charset="0"/>
                                        </a:rPr>
                                      </m:ctrlPr>
                                    </m:sSubPr>
                                    <m:e>
                                      <m:r>
                                        <a:rPr lang="en-US" altLang="zh-TW" i="1">
                                          <a:latin typeface="Cambria Math" panose="02040503050406030204" pitchFamily="18" charset="0"/>
                                        </a:rPr>
                                        <m:t>𝑋</m:t>
                                      </m:r>
                                    </m:e>
                                    <m:sub>
                                      <m:r>
                                        <a:rPr lang="en-US" altLang="zh-TW" i="1">
                                          <a:latin typeface="Cambria Math" panose="02040503050406030204" pitchFamily="18" charset="0"/>
                                        </a:rPr>
                                        <m:t>𝑖</m:t>
                                      </m:r>
                                      <m:r>
                                        <a:rPr lang="en-US" altLang="zh-TW" b="0" i="1" smtClean="0">
                                          <a:latin typeface="Cambria Math" panose="02040503050406030204" pitchFamily="18" charset="0"/>
                                        </a:rPr>
                                        <m:t>𝑘</m:t>
                                      </m:r>
                                    </m:sub>
                                  </m:sSub>
                                </m:e>
                              </m:nary>
                            </m:e>
                          </m:nary>
                        </m:e>
                      </m:d>
                    </m:oMath>
                    <m:oMath xmlns:m="http://schemas.openxmlformats.org/officeDocument/2006/math">
                      <m:r>
                        <a:rPr lang="en-US" altLang="zh-TW" b="0" i="1" smtClean="0">
                          <a:latin typeface="Cambria Math" panose="02040503050406030204" pitchFamily="18" charset="0"/>
                          <a:ea typeface="Cambria Math" panose="02040503050406030204" pitchFamily="18" charset="0"/>
                        </a:rPr>
                        <m:t>=</m:t>
                      </m:r>
                      <m:nary>
                        <m:naryPr>
                          <m:chr m:val="∑"/>
                          <m:ctrlPr>
                            <a:rPr lang="en-US" altLang="zh-TW" i="1">
                              <a:latin typeface="Cambria Math" panose="02040503050406030204" pitchFamily="18" charset="0"/>
                            </a:rPr>
                          </m:ctrlPr>
                        </m:naryPr>
                        <m:sub>
                          <m:r>
                            <m:rPr>
                              <m:brk m:alnAt="23"/>
                            </m:rPr>
                            <a:rPr lang="en-US" altLang="zh-TW" i="1">
                              <a:latin typeface="Cambria Math" panose="02040503050406030204" pitchFamily="18" charset="0"/>
                            </a:rPr>
                            <m:t>𝑗</m:t>
                          </m:r>
                          <m:r>
                            <a:rPr lang="en-US" altLang="zh-TW" i="1">
                              <a:latin typeface="Cambria Math" panose="02040503050406030204" pitchFamily="18" charset="0"/>
                            </a:rPr>
                            <m:t>=1</m:t>
                          </m:r>
                        </m:sub>
                        <m:sup>
                          <m:r>
                            <a:rPr lang="en-US" altLang="zh-TW" i="1">
                              <a:latin typeface="Cambria Math" panose="02040503050406030204" pitchFamily="18" charset="0"/>
                            </a:rPr>
                            <m:t>𝑛</m:t>
                          </m:r>
                        </m:sup>
                        <m:e>
                          <m:r>
                            <m:rPr>
                              <m:sty m:val="p"/>
                            </m:rPr>
                            <a:rPr lang="en-US" altLang="zh-TW" b="0" i="0" smtClean="0">
                              <a:latin typeface="Cambria Math" panose="02040503050406030204" pitchFamily="18" charset="0"/>
                            </a:rPr>
                            <m:t>E</m:t>
                          </m:r>
                          <m:d>
                            <m:dPr>
                              <m:begChr m:val="["/>
                              <m:endChr m:val="]"/>
                              <m:ctrlPr>
                                <a:rPr lang="en-US" altLang="zh-TW" b="0" i="1" smtClean="0">
                                  <a:latin typeface="Cambria Math" panose="02040503050406030204" pitchFamily="18" charset="0"/>
                                </a:rPr>
                              </m:ctrlPr>
                            </m:dPr>
                            <m:e>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𝑋</m:t>
                                  </m:r>
                                </m:e>
                                <m:sub>
                                  <m:r>
                                    <a:rPr lang="en-US" altLang="zh-TW" i="1">
                                      <a:latin typeface="Cambria Math" panose="02040503050406030204" pitchFamily="18" charset="0"/>
                                    </a:rPr>
                                    <m:t>𝑖𝑗</m:t>
                                  </m:r>
                                </m:sub>
                                <m:sup>
                                  <m:r>
                                    <a:rPr lang="en-US" altLang="zh-TW" i="1">
                                      <a:latin typeface="Cambria Math" panose="02040503050406030204" pitchFamily="18" charset="0"/>
                                    </a:rPr>
                                    <m:t>2</m:t>
                                  </m:r>
                                </m:sup>
                              </m:sSubSup>
                            </m:e>
                          </m:d>
                        </m:e>
                      </m:nary>
                      <m:r>
                        <a:rPr lang="en-US" altLang="zh-TW" i="1">
                          <a:latin typeface="Cambria Math" panose="02040503050406030204" pitchFamily="18" charset="0"/>
                        </a:rPr>
                        <m:t>+2</m:t>
                      </m:r>
                      <m:nary>
                        <m:naryPr>
                          <m:chr m:val="∑"/>
                          <m:ctrlPr>
                            <a:rPr lang="en-US" altLang="zh-TW" i="1">
                              <a:latin typeface="Cambria Math" panose="02040503050406030204" pitchFamily="18" charset="0"/>
                            </a:rPr>
                          </m:ctrlPr>
                        </m:naryPr>
                        <m:sub>
                          <m:r>
                            <m:rPr>
                              <m:brk m:alnAt="23"/>
                            </m:rPr>
                            <a:rPr lang="en-US" altLang="zh-TW" i="1">
                              <a:latin typeface="Cambria Math" panose="02040503050406030204" pitchFamily="18" charset="0"/>
                            </a:rPr>
                            <m:t>𝑗</m:t>
                          </m:r>
                          <m:r>
                            <a:rPr lang="en-US" altLang="zh-TW" i="1">
                              <a:latin typeface="Cambria Math" panose="02040503050406030204" pitchFamily="18" charset="0"/>
                            </a:rPr>
                            <m:t>=1</m:t>
                          </m:r>
                        </m:sub>
                        <m:sup>
                          <m:r>
                            <a:rPr lang="en-US" altLang="zh-TW" i="1">
                              <a:latin typeface="Cambria Math" panose="02040503050406030204" pitchFamily="18" charset="0"/>
                            </a:rPr>
                            <m:t>𝑛</m:t>
                          </m:r>
                          <m:r>
                            <a:rPr lang="en-US" altLang="zh-TW" i="1">
                              <a:latin typeface="Cambria Math" panose="02040503050406030204" pitchFamily="18" charset="0"/>
                            </a:rPr>
                            <m:t>−1</m:t>
                          </m:r>
                        </m:sup>
                        <m:e>
                          <m:nary>
                            <m:naryPr>
                              <m:chr m:val="∑"/>
                              <m:ctrlPr>
                                <a:rPr lang="en-US" altLang="zh-TW" i="1">
                                  <a:latin typeface="Cambria Math" panose="02040503050406030204" pitchFamily="18" charset="0"/>
                                </a:rPr>
                              </m:ctrlPr>
                            </m:naryPr>
                            <m:sub>
                              <m:r>
                                <m:rPr>
                                  <m:brk m:alnAt="23"/>
                                </m:rPr>
                                <a:rPr lang="en-US" altLang="zh-TW" i="1">
                                  <a:latin typeface="Cambria Math" panose="02040503050406030204" pitchFamily="18" charset="0"/>
                                </a:rPr>
                                <m:t>𝑘</m:t>
                              </m:r>
                              <m:r>
                                <a:rPr lang="en-US" altLang="zh-TW" i="1">
                                  <a:latin typeface="Cambria Math" panose="02040503050406030204" pitchFamily="18" charset="0"/>
                                </a:rPr>
                                <m:t>=</m:t>
                              </m:r>
                              <m:r>
                                <a:rPr lang="en-US" altLang="zh-TW" i="1">
                                  <a:latin typeface="Cambria Math" panose="02040503050406030204" pitchFamily="18" charset="0"/>
                                </a:rPr>
                                <m:t>𝑗</m:t>
                              </m:r>
                              <m:r>
                                <a:rPr lang="en-US" altLang="zh-TW" i="1">
                                  <a:latin typeface="Cambria Math" panose="02040503050406030204" pitchFamily="18" charset="0"/>
                                </a:rPr>
                                <m:t>+1</m:t>
                              </m:r>
                            </m:sub>
                            <m:sup>
                              <m:r>
                                <a:rPr lang="en-US" altLang="zh-TW" i="1">
                                  <a:latin typeface="Cambria Math" panose="02040503050406030204" pitchFamily="18" charset="0"/>
                                </a:rPr>
                                <m:t>𝑛</m:t>
                              </m:r>
                            </m:sup>
                            <m:e>
                              <m:r>
                                <m:rPr>
                                  <m:sty m:val="p"/>
                                </m:rPr>
                                <a:rPr lang="en-US" altLang="zh-TW" b="0" i="0" smtClean="0">
                                  <a:latin typeface="Cambria Math" panose="02040503050406030204" pitchFamily="18" charset="0"/>
                                </a:rPr>
                                <m:t>E</m:t>
                              </m:r>
                              <m:d>
                                <m:dPr>
                                  <m:begChr m:val="["/>
                                  <m:endChr m:val="]"/>
                                  <m:ctrlPr>
                                    <a:rPr lang="en-US" altLang="zh-TW" b="0" i="1" smtClean="0">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𝑋</m:t>
                                      </m:r>
                                    </m:e>
                                    <m:sub>
                                      <m:r>
                                        <a:rPr lang="en-US" altLang="zh-TW" i="1">
                                          <a:latin typeface="Cambria Math" panose="02040503050406030204" pitchFamily="18" charset="0"/>
                                        </a:rPr>
                                        <m:t>𝑖𝑗</m:t>
                                      </m:r>
                                    </m:sub>
                                  </m:sSub>
                                  <m:sSub>
                                    <m:sSubPr>
                                      <m:ctrlPr>
                                        <a:rPr lang="en-US" altLang="zh-TW" i="1">
                                          <a:latin typeface="Cambria Math" panose="02040503050406030204" pitchFamily="18" charset="0"/>
                                        </a:rPr>
                                      </m:ctrlPr>
                                    </m:sSubPr>
                                    <m:e>
                                      <m:r>
                                        <a:rPr lang="en-US" altLang="zh-TW" i="1">
                                          <a:latin typeface="Cambria Math" panose="02040503050406030204" pitchFamily="18" charset="0"/>
                                        </a:rPr>
                                        <m:t>𝑋</m:t>
                                      </m:r>
                                    </m:e>
                                    <m:sub>
                                      <m:r>
                                        <a:rPr lang="en-US" altLang="zh-TW" i="1">
                                          <a:latin typeface="Cambria Math" panose="02040503050406030204" pitchFamily="18" charset="0"/>
                                        </a:rPr>
                                        <m:t>𝑖𝑘</m:t>
                                      </m:r>
                                    </m:sub>
                                  </m:sSub>
                                </m:e>
                              </m:d>
                            </m:e>
                          </m:nary>
                        </m:e>
                      </m:nary>
                    </m:oMath>
                  </m:oMathPara>
                </a14:m>
                <a:endParaRPr lang="zh-TW" altLang="en-US" dirty="0"/>
              </a:p>
            </p:txBody>
          </p:sp>
        </mc:Choice>
        <mc:Fallback xmlns="">
          <p:sp>
            <p:nvSpPr>
              <p:cNvPr id="3" name="內容版面配置區 2">
                <a:extLst>
                  <a:ext uri="{FF2B5EF4-FFF2-40B4-BE49-F238E27FC236}">
                    <a16:creationId xmlns:a16="http://schemas.microsoft.com/office/drawing/2014/main" id="{4B96FBC4-07E7-43F0-A750-2B8263CCB20A}"/>
                  </a:ext>
                </a:extLst>
              </p:cNvPr>
              <p:cNvSpPr>
                <a:spLocks noGrp="1" noRot="1" noChangeAspect="1" noMove="1" noResize="1" noEditPoints="1" noAdjustHandles="1" noChangeArrowheads="1" noChangeShapeType="1" noTextEdit="1"/>
              </p:cNvSpPr>
              <p:nvPr>
                <p:ph idx="1"/>
              </p:nvPr>
            </p:nvSpPr>
            <p:spPr>
              <a:blipFill>
                <a:blip r:embed="rId2"/>
                <a:stretch>
                  <a:fillRect l="-889" t="-2897"/>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B268D96E-5D96-4B31-B599-0BB5157377E5}"/>
              </a:ext>
            </a:extLst>
          </p:cNvPr>
          <p:cNvSpPr>
            <a:spLocks noGrp="1"/>
          </p:cNvSpPr>
          <p:nvPr>
            <p:ph type="sldNum" sz="quarter" idx="12"/>
          </p:nvPr>
        </p:nvSpPr>
        <p:spPr/>
        <p:txBody>
          <a:bodyPr/>
          <a:lstStyle/>
          <a:p>
            <a:fld id="{81353F6A-22EF-4218-ADEA-F95BBFAC150E}" type="slidenum">
              <a:rPr lang="zh-TW" altLang="en-US" smtClean="0"/>
              <a:t>53</a:t>
            </a:fld>
            <a:endParaRPr lang="zh-TW" altLang="en-US"/>
          </a:p>
        </p:txBody>
      </p:sp>
    </p:spTree>
    <p:extLst>
      <p:ext uri="{BB962C8B-B14F-4D97-AF65-F5344CB8AC3E}">
        <p14:creationId xmlns:p14="http://schemas.microsoft.com/office/powerpoint/2010/main" val="29968040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1F61BC-1644-48F7-87F0-663887E3C671}"/>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9A00994E-4145-456F-AB06-8BF5FB7AADFC}"/>
                  </a:ext>
                </a:extLst>
              </p:cNvPr>
              <p:cNvSpPr>
                <a:spLocks noGrp="1"/>
              </p:cNvSpPr>
              <p:nvPr>
                <p:ph idx="1"/>
              </p:nvPr>
            </p:nvSpPr>
            <p:spPr>
              <a:xfrm>
                <a:off x="0" y="1600201"/>
                <a:ext cx="12192000" cy="4421088"/>
              </a:xfrm>
            </p:spPr>
            <p:txBody>
              <a:bodyPr/>
              <a:lstStyle/>
              <a:p>
                <a:pPr marL="0" indent="0">
                  <a:buNone/>
                </a:pPr>
                <a14:m>
                  <m:oMathPara xmlns:m="http://schemas.openxmlformats.org/officeDocument/2006/math">
                    <m:oMathParaPr>
                      <m:jc m:val="centerGroup"/>
                    </m:oMathParaPr>
                    <m:oMath xmlns:m="http://schemas.openxmlformats.org/officeDocument/2006/math">
                      <m:r>
                        <m:rPr>
                          <m:sty m:val="p"/>
                        </m:rPr>
                        <a:rPr lang="en-US" altLang="zh-TW" b="0" i="0" smtClean="0">
                          <a:latin typeface="Cambria Math" panose="02040503050406030204" pitchFamily="18" charset="0"/>
                        </a:rPr>
                        <m:t>E</m:t>
                      </m:r>
                      <m:d>
                        <m:dPr>
                          <m:begChr m:val="["/>
                          <m:endChr m:val="]"/>
                          <m:ctrlPr>
                            <a:rPr lang="en-US" altLang="zh-TW" b="0" i="1" smtClean="0">
                              <a:latin typeface="Cambria Math" panose="02040503050406030204" pitchFamily="18" charset="0"/>
                            </a:rPr>
                          </m:ctrlPr>
                        </m:dPr>
                        <m:e>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𝑋</m:t>
                              </m:r>
                            </m:e>
                            <m:sub>
                              <m:r>
                                <a:rPr lang="en-US" altLang="zh-TW" i="1">
                                  <a:latin typeface="Cambria Math" panose="02040503050406030204" pitchFamily="18" charset="0"/>
                                </a:rPr>
                                <m:t>𝑖𝑗</m:t>
                              </m:r>
                            </m:sub>
                            <m:sup>
                              <m:r>
                                <a:rPr lang="en-US" altLang="zh-TW" i="1">
                                  <a:latin typeface="Cambria Math" panose="02040503050406030204" pitchFamily="18" charset="0"/>
                                </a:rPr>
                                <m:t>2</m:t>
                              </m:r>
                            </m:sup>
                          </m:sSubSup>
                        </m:e>
                      </m:d>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0</m:t>
                          </m:r>
                        </m:e>
                        <m:sup>
                          <m:r>
                            <a:rPr lang="en-US" altLang="zh-TW" b="0" i="1" smtClean="0">
                              <a:latin typeface="Cambria Math" panose="02040503050406030204" pitchFamily="18" charset="0"/>
                            </a:rPr>
                            <m:t>2</m:t>
                          </m:r>
                        </m:sup>
                      </m:sSup>
                      <m:r>
                        <a:rPr lang="en-US" altLang="zh-TW" b="0" i="1" smtClean="0">
                          <a:latin typeface="Cambria Math" panose="02040503050406030204" pitchFamily="18" charset="0"/>
                          <a:ea typeface="Cambria Math" panose="02040503050406030204" pitchFamily="18" charset="0"/>
                        </a:rPr>
                        <m:t>∙</m:t>
                      </m:r>
                      <m:func>
                        <m:funcPr>
                          <m:ctrlPr>
                            <a:rPr lang="en-US" altLang="zh-TW" i="1" dirty="0">
                              <a:latin typeface="Cambria Math" panose="02040503050406030204" pitchFamily="18" charset="0"/>
                            </a:rPr>
                          </m:ctrlPr>
                        </m:funcPr>
                        <m:fName>
                          <m:r>
                            <m:rPr>
                              <m:sty m:val="p"/>
                            </m:rPr>
                            <a:rPr lang="en-US" altLang="zh-TW" i="0" dirty="0">
                              <a:latin typeface="Cambria Math" panose="02040503050406030204" pitchFamily="18" charset="0"/>
                            </a:rPr>
                            <m:t>Pr</m:t>
                          </m:r>
                        </m:fName>
                        <m:e>
                          <m:d>
                            <m:dPr>
                              <m:begChr m:val="{"/>
                              <m:endChr m:val="}"/>
                              <m:ctrlPr>
                                <a:rPr lang="en-US" altLang="zh-TW" i="1" dirty="0">
                                  <a:latin typeface="Cambria Math" panose="02040503050406030204" pitchFamily="18" charset="0"/>
                                </a:rPr>
                              </m:ctrlPr>
                            </m:dPr>
                            <m:e>
                              <m:r>
                                <a:rPr lang="en-US" altLang="zh-TW" i="1" dirty="0">
                                  <a:latin typeface="Cambria Math" panose="02040503050406030204" pitchFamily="18" charset="0"/>
                                </a:rPr>
                                <m:t>𝐴</m:t>
                              </m:r>
                              <m:d>
                                <m:dPr>
                                  <m:begChr m:val="["/>
                                  <m:endChr m:val="]"/>
                                  <m:ctrlPr>
                                    <a:rPr lang="en-US" altLang="zh-TW" i="1" dirty="0">
                                      <a:latin typeface="Cambria Math" panose="02040503050406030204" pitchFamily="18" charset="0"/>
                                    </a:rPr>
                                  </m:ctrlPr>
                                </m:dPr>
                                <m:e>
                                  <m:r>
                                    <a:rPr lang="en-US" altLang="zh-TW" i="1" dirty="0">
                                      <a:latin typeface="Cambria Math" panose="02040503050406030204" pitchFamily="18" charset="0"/>
                                    </a:rPr>
                                    <m:t>𝑗</m:t>
                                  </m:r>
                                </m:e>
                              </m:d>
                              <m:r>
                                <a:rPr lang="en-US" altLang="zh-TW" i="1" dirty="0">
                                  <a:latin typeface="Cambria Math" panose="02040503050406030204" pitchFamily="18" charset="0"/>
                                </a:rPr>
                                <m:t> </m:t>
                              </m:r>
                              <m:sSup>
                                <m:sSupPr>
                                  <m:ctrlPr>
                                    <a:rPr lang="en-US" altLang="zh-TW" b="0" i="1" dirty="0" smtClean="0">
                                      <a:latin typeface="Cambria Math" panose="02040503050406030204" pitchFamily="18" charset="0"/>
                                    </a:rPr>
                                  </m:ctrlPr>
                                </m:sSupPr>
                                <m:e>
                                  <m:r>
                                    <m:rPr>
                                      <m:sty m:val="p"/>
                                    </m:rPr>
                                    <a:rPr lang="en-US" altLang="zh-TW" b="0" i="0" dirty="0" smtClean="0">
                                      <a:latin typeface="Cambria Math" panose="02040503050406030204" pitchFamily="18" charset="0"/>
                                    </a:rPr>
                                    <m:t>doesn</m:t>
                                  </m:r>
                                </m:e>
                                <m:sup>
                                  <m:r>
                                    <a:rPr lang="en-US" altLang="zh-TW" b="0" i="0" dirty="0" smtClean="0">
                                      <a:latin typeface="Cambria Math" panose="02040503050406030204" pitchFamily="18" charset="0"/>
                                    </a:rPr>
                                    <m:t>′</m:t>
                                  </m:r>
                                </m:sup>
                              </m:sSup>
                              <m:r>
                                <m:rPr>
                                  <m:sty m:val="p"/>
                                </m:rPr>
                                <a:rPr lang="en-US" altLang="zh-TW" b="0" i="0" dirty="0" smtClean="0">
                                  <a:latin typeface="Cambria Math" panose="02040503050406030204" pitchFamily="18" charset="0"/>
                                </a:rPr>
                                <m:t>t</m:t>
                              </m:r>
                              <m:r>
                                <a:rPr lang="en-US" altLang="zh-TW" b="0" i="0" dirty="0" smtClean="0">
                                  <a:latin typeface="Cambria Math" panose="02040503050406030204" pitchFamily="18" charset="0"/>
                                </a:rPr>
                                <m:t> </m:t>
                              </m:r>
                              <m:r>
                                <m:rPr>
                                  <m:sty m:val="p"/>
                                </m:rPr>
                                <a:rPr lang="en-US" altLang="zh-TW" dirty="0">
                                  <a:latin typeface="Cambria Math" panose="02040503050406030204" pitchFamily="18" charset="0"/>
                                </a:rPr>
                                <m:t>fall</m:t>
                              </m:r>
                              <m:r>
                                <a:rPr lang="en-US" altLang="zh-TW" dirty="0">
                                  <a:latin typeface="Cambria Math" panose="02040503050406030204" pitchFamily="18" charset="0"/>
                                </a:rPr>
                                <m:t> </m:t>
                              </m:r>
                              <m:r>
                                <m:rPr>
                                  <m:sty m:val="p"/>
                                </m:rPr>
                                <a:rPr lang="en-US" altLang="zh-TW" dirty="0">
                                  <a:latin typeface="Cambria Math" panose="02040503050406030204" pitchFamily="18" charset="0"/>
                                </a:rPr>
                                <m:t>in</m:t>
                              </m:r>
                              <m:r>
                                <a:rPr lang="en-US" altLang="zh-TW" dirty="0">
                                  <a:latin typeface="Cambria Math" panose="02040503050406030204" pitchFamily="18" charset="0"/>
                                </a:rPr>
                                <m:t> </m:t>
                              </m:r>
                              <m:r>
                                <m:rPr>
                                  <m:sty m:val="p"/>
                                </m:rPr>
                                <a:rPr lang="en-US" altLang="zh-TW" dirty="0">
                                  <a:latin typeface="Cambria Math" panose="02040503050406030204" pitchFamily="18" charset="0"/>
                                </a:rPr>
                                <m:t>bucket</m:t>
                              </m:r>
                              <m:r>
                                <a:rPr lang="en-US" altLang="zh-TW" i="1" dirty="0">
                                  <a:latin typeface="Cambria Math" panose="02040503050406030204" pitchFamily="18" charset="0"/>
                                </a:rPr>
                                <m:t> </m:t>
                              </m:r>
                              <m:r>
                                <a:rPr lang="en-US" altLang="zh-TW" i="1" dirty="0" err="1">
                                  <a:latin typeface="Cambria Math" panose="02040503050406030204" pitchFamily="18" charset="0"/>
                                </a:rPr>
                                <m:t>𝑖</m:t>
                              </m:r>
                            </m:e>
                          </m:d>
                        </m:e>
                      </m:func>
                      <m:r>
                        <a:rPr lang="en-US" altLang="zh-TW" b="0" i="1" dirty="0" smtClean="0">
                          <a:latin typeface="Cambria Math" panose="02040503050406030204" pitchFamily="18" charset="0"/>
                        </a:rPr>
                        <m:t>+</m:t>
                      </m:r>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1</m:t>
                          </m:r>
                        </m:e>
                        <m:sup>
                          <m:r>
                            <a:rPr lang="en-US" altLang="zh-TW" i="1">
                              <a:latin typeface="Cambria Math" panose="02040503050406030204" pitchFamily="18" charset="0"/>
                            </a:rPr>
                            <m:t>2</m:t>
                          </m:r>
                        </m:sup>
                      </m:sSup>
                      <m:r>
                        <a:rPr lang="en-US" altLang="zh-TW" i="1">
                          <a:latin typeface="Cambria Math" panose="02040503050406030204" pitchFamily="18" charset="0"/>
                          <a:ea typeface="Cambria Math" panose="02040503050406030204" pitchFamily="18" charset="0"/>
                        </a:rPr>
                        <m:t>∙</m:t>
                      </m:r>
                      <m:func>
                        <m:funcPr>
                          <m:ctrlPr>
                            <a:rPr lang="en-US" altLang="zh-TW" i="1" dirty="0">
                              <a:latin typeface="Cambria Math" panose="02040503050406030204" pitchFamily="18" charset="0"/>
                            </a:rPr>
                          </m:ctrlPr>
                        </m:funcPr>
                        <m:fName>
                          <m:r>
                            <m:rPr>
                              <m:sty m:val="p"/>
                            </m:rPr>
                            <a:rPr lang="en-US" altLang="zh-TW" dirty="0">
                              <a:latin typeface="Cambria Math" panose="02040503050406030204" pitchFamily="18" charset="0"/>
                            </a:rPr>
                            <m:t>Pr</m:t>
                          </m:r>
                        </m:fName>
                        <m:e>
                          <m:d>
                            <m:dPr>
                              <m:begChr m:val="{"/>
                              <m:endChr m:val="}"/>
                              <m:ctrlPr>
                                <a:rPr lang="en-US" altLang="zh-TW" i="1" dirty="0">
                                  <a:latin typeface="Cambria Math" panose="02040503050406030204" pitchFamily="18" charset="0"/>
                                </a:rPr>
                              </m:ctrlPr>
                            </m:dPr>
                            <m:e>
                              <m:r>
                                <a:rPr lang="en-US" altLang="zh-TW" i="1" dirty="0">
                                  <a:latin typeface="Cambria Math" panose="02040503050406030204" pitchFamily="18" charset="0"/>
                                </a:rPr>
                                <m:t>𝐴</m:t>
                              </m:r>
                              <m:d>
                                <m:dPr>
                                  <m:begChr m:val="["/>
                                  <m:endChr m:val="]"/>
                                  <m:ctrlPr>
                                    <a:rPr lang="en-US" altLang="zh-TW" i="1" dirty="0">
                                      <a:latin typeface="Cambria Math" panose="02040503050406030204" pitchFamily="18" charset="0"/>
                                    </a:rPr>
                                  </m:ctrlPr>
                                </m:dPr>
                                <m:e>
                                  <m:r>
                                    <a:rPr lang="en-US" altLang="zh-TW" i="1" dirty="0">
                                      <a:latin typeface="Cambria Math" panose="02040503050406030204" pitchFamily="18" charset="0"/>
                                    </a:rPr>
                                    <m:t>𝑗</m:t>
                                  </m:r>
                                </m:e>
                              </m:d>
                              <m:r>
                                <a:rPr lang="en-US" altLang="zh-TW" i="1" dirty="0">
                                  <a:latin typeface="Cambria Math" panose="02040503050406030204" pitchFamily="18" charset="0"/>
                                </a:rPr>
                                <m:t> </m:t>
                              </m:r>
                              <m:r>
                                <m:rPr>
                                  <m:sty m:val="p"/>
                                </m:rPr>
                                <a:rPr lang="en-US" altLang="zh-TW" dirty="0">
                                  <a:latin typeface="Cambria Math" panose="02040503050406030204" pitchFamily="18" charset="0"/>
                                </a:rPr>
                                <m:t>fall</m:t>
                              </m:r>
                              <m:r>
                                <m:rPr>
                                  <m:sty m:val="p"/>
                                </m:rPr>
                                <a:rPr lang="en-US" altLang="zh-TW" b="0" i="0" dirty="0" smtClean="0">
                                  <a:latin typeface="Cambria Math" panose="02040503050406030204" pitchFamily="18" charset="0"/>
                                </a:rPr>
                                <m:t>s</m:t>
                              </m:r>
                              <m:r>
                                <a:rPr lang="en-US" altLang="zh-TW" dirty="0">
                                  <a:latin typeface="Cambria Math" panose="02040503050406030204" pitchFamily="18" charset="0"/>
                                </a:rPr>
                                <m:t> </m:t>
                              </m:r>
                              <m:r>
                                <m:rPr>
                                  <m:sty m:val="p"/>
                                </m:rPr>
                                <a:rPr lang="en-US" altLang="zh-TW" dirty="0">
                                  <a:latin typeface="Cambria Math" panose="02040503050406030204" pitchFamily="18" charset="0"/>
                                </a:rPr>
                                <m:t>in</m:t>
                              </m:r>
                              <m:r>
                                <a:rPr lang="en-US" altLang="zh-TW" dirty="0">
                                  <a:latin typeface="Cambria Math" panose="02040503050406030204" pitchFamily="18" charset="0"/>
                                </a:rPr>
                                <m:t> </m:t>
                              </m:r>
                              <m:r>
                                <m:rPr>
                                  <m:sty m:val="p"/>
                                </m:rPr>
                                <a:rPr lang="en-US" altLang="zh-TW" dirty="0">
                                  <a:latin typeface="Cambria Math" panose="02040503050406030204" pitchFamily="18" charset="0"/>
                                </a:rPr>
                                <m:t>bucket</m:t>
                              </m:r>
                              <m:r>
                                <a:rPr lang="en-US" altLang="zh-TW" i="1" dirty="0">
                                  <a:latin typeface="Cambria Math" panose="02040503050406030204" pitchFamily="18" charset="0"/>
                                </a:rPr>
                                <m:t> </m:t>
                              </m:r>
                              <m:r>
                                <a:rPr lang="en-US" altLang="zh-TW" i="1" dirty="0" err="1">
                                  <a:latin typeface="Cambria Math" panose="02040503050406030204" pitchFamily="18" charset="0"/>
                                </a:rPr>
                                <m:t>𝑖</m:t>
                              </m:r>
                            </m:e>
                          </m:d>
                        </m:e>
                      </m:func>
                    </m:oMath>
                    <m:oMath xmlns:m="http://schemas.openxmlformats.org/officeDocument/2006/math">
                      <m:r>
                        <a:rPr lang="en-US" altLang="zh-TW" b="0" i="1" smtClean="0">
                          <a:latin typeface="Cambria Math" panose="02040503050406030204" pitchFamily="18" charset="0"/>
                        </a:rPr>
                        <m:t>=0</m:t>
                      </m:r>
                      <m:r>
                        <a:rPr lang="en-US" altLang="zh-TW" b="0" i="1" smtClean="0">
                          <a:latin typeface="Cambria Math" panose="02040503050406030204" pitchFamily="18" charset="0"/>
                          <a:ea typeface="Cambria Math" panose="02040503050406030204" pitchFamily="18" charset="0"/>
                        </a:rPr>
                        <m:t>∙</m:t>
                      </m:r>
                      <m:d>
                        <m:dPr>
                          <m:ctrlPr>
                            <a:rPr lang="en-US" altLang="zh-TW" b="0"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1−</m:t>
                          </m:r>
                          <m:f>
                            <m:fPr>
                              <m:ctrlPr>
                                <a:rPr lang="en-US" altLang="zh-TW" b="0" i="1" smtClean="0">
                                  <a:latin typeface="Cambria Math" panose="02040503050406030204" pitchFamily="18" charset="0"/>
                                  <a:ea typeface="Cambria Math" panose="02040503050406030204" pitchFamily="18" charset="0"/>
                                </a:rPr>
                              </m:ctrlPr>
                            </m:fPr>
                            <m:num>
                              <m:r>
                                <a:rPr lang="en-US" altLang="zh-TW" b="0" i="1" smtClean="0">
                                  <a:latin typeface="Cambria Math" panose="02040503050406030204" pitchFamily="18" charset="0"/>
                                  <a:ea typeface="Cambria Math" panose="02040503050406030204" pitchFamily="18" charset="0"/>
                                </a:rPr>
                                <m:t>1</m:t>
                              </m:r>
                            </m:num>
                            <m:den>
                              <m:r>
                                <a:rPr lang="en-US" altLang="zh-TW" b="0" i="1" smtClean="0">
                                  <a:latin typeface="Cambria Math" panose="02040503050406030204" pitchFamily="18" charset="0"/>
                                  <a:ea typeface="Cambria Math" panose="02040503050406030204" pitchFamily="18" charset="0"/>
                                </a:rPr>
                                <m:t>𝑛</m:t>
                              </m:r>
                            </m:den>
                          </m:f>
                        </m:e>
                      </m:d>
                      <m:r>
                        <a:rPr lang="en-US" altLang="zh-TW" b="0" i="1" smtClean="0">
                          <a:latin typeface="Cambria Math" panose="02040503050406030204" pitchFamily="18" charset="0"/>
                          <a:ea typeface="Cambria Math" panose="02040503050406030204" pitchFamily="18" charset="0"/>
                        </a:rPr>
                        <m:t>+1∙</m:t>
                      </m:r>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1</m:t>
                          </m:r>
                        </m:num>
                        <m:den>
                          <m:r>
                            <a:rPr lang="en-US" altLang="zh-TW" i="1">
                              <a:latin typeface="Cambria Math" panose="02040503050406030204" pitchFamily="18" charset="0"/>
                              <a:ea typeface="Cambria Math" panose="02040503050406030204" pitchFamily="18" charset="0"/>
                            </a:rPr>
                            <m:t>𝑛</m:t>
                          </m:r>
                        </m:den>
                      </m:f>
                    </m:oMath>
                    <m:oMath xmlns:m="http://schemas.openxmlformats.org/officeDocument/2006/math">
                      <m:r>
                        <a:rPr lang="en-US" altLang="zh-TW" b="0" i="1" smtClean="0">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1</m:t>
                          </m:r>
                        </m:num>
                        <m:den>
                          <m:r>
                            <a:rPr lang="en-US" altLang="zh-TW" i="1">
                              <a:latin typeface="Cambria Math" panose="02040503050406030204" pitchFamily="18" charset="0"/>
                              <a:ea typeface="Cambria Math" panose="02040503050406030204" pitchFamily="18" charset="0"/>
                            </a:rPr>
                            <m:t>𝑛</m:t>
                          </m:r>
                        </m:den>
                      </m:f>
                    </m:oMath>
                  </m:oMathPara>
                </a14:m>
                <a:endParaRPr lang="zh-TW" altLang="en-US" dirty="0"/>
              </a:p>
            </p:txBody>
          </p:sp>
        </mc:Choice>
        <mc:Fallback xmlns="">
          <p:sp>
            <p:nvSpPr>
              <p:cNvPr id="3" name="內容版面配置區 2">
                <a:extLst>
                  <a:ext uri="{FF2B5EF4-FFF2-40B4-BE49-F238E27FC236}">
                    <a16:creationId xmlns:a16="http://schemas.microsoft.com/office/drawing/2014/main" id="{9A00994E-4145-456F-AB06-8BF5FB7AADFC}"/>
                  </a:ext>
                </a:extLst>
              </p:cNvPr>
              <p:cNvSpPr>
                <a:spLocks noGrp="1" noRot="1" noChangeAspect="1" noMove="1" noResize="1" noEditPoints="1" noAdjustHandles="1" noChangeArrowheads="1" noChangeShapeType="1" noTextEdit="1"/>
              </p:cNvSpPr>
              <p:nvPr>
                <p:ph idx="1"/>
              </p:nvPr>
            </p:nvSpPr>
            <p:spPr>
              <a:xfrm>
                <a:off x="0" y="1600201"/>
                <a:ext cx="12192000" cy="4421088"/>
              </a:xfrm>
              <a:blipFill>
                <a:blip r:embed="rId2"/>
                <a:stretch>
                  <a:fillRect/>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AE6FE81D-8100-496D-8144-77D7B5C4C463}"/>
              </a:ext>
            </a:extLst>
          </p:cNvPr>
          <p:cNvSpPr>
            <a:spLocks noGrp="1"/>
          </p:cNvSpPr>
          <p:nvPr>
            <p:ph type="sldNum" sz="quarter" idx="12"/>
          </p:nvPr>
        </p:nvSpPr>
        <p:spPr/>
        <p:txBody>
          <a:bodyPr/>
          <a:lstStyle/>
          <a:p>
            <a:fld id="{81353F6A-22EF-4218-ADEA-F95BBFAC150E}" type="slidenum">
              <a:rPr lang="zh-TW" altLang="en-US" smtClean="0"/>
              <a:t>54</a:t>
            </a:fld>
            <a:endParaRPr lang="zh-TW" altLang="en-US"/>
          </a:p>
        </p:txBody>
      </p:sp>
    </p:spTree>
    <p:extLst>
      <p:ext uri="{BB962C8B-B14F-4D97-AF65-F5344CB8AC3E}">
        <p14:creationId xmlns:p14="http://schemas.microsoft.com/office/powerpoint/2010/main" val="26496715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3B1E5F-0C97-43CA-813C-D6114ED91574}"/>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CF9966C6-92E8-418A-A27C-CCD8FAC6ED6B}"/>
                  </a:ext>
                </a:extLst>
              </p:cNvPr>
              <p:cNvSpPr>
                <a:spLocks noGrp="1"/>
              </p:cNvSpPr>
              <p:nvPr>
                <p:ph idx="1"/>
              </p:nvPr>
            </p:nvSpPr>
            <p:spPr/>
            <p:txBody>
              <a:bodyPr/>
              <a:lstStyle/>
              <a:p>
                <a14:m>
                  <m:oMath xmlns:m="http://schemas.openxmlformats.org/officeDocument/2006/math">
                    <m:r>
                      <m:rPr>
                        <m:sty m:val="p"/>
                      </m:rPr>
                      <a:rPr lang="en-US" altLang="zh-TW" b="0" i="0" smtClean="0">
                        <a:latin typeface="Cambria Math" panose="02040503050406030204" pitchFamily="18" charset="0"/>
                      </a:rPr>
                      <m:t>E</m:t>
                    </m:r>
                    <m:d>
                      <m:dPr>
                        <m:begChr m:val="["/>
                        <m:endChr m:val="]"/>
                        <m:ctrlPr>
                          <a:rPr lang="en-US" altLang="zh-TW" b="0" i="1" smtClean="0">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𝑋</m:t>
                            </m:r>
                          </m:e>
                          <m:sub>
                            <m:r>
                              <a:rPr lang="en-US" altLang="zh-TW" i="1">
                                <a:latin typeface="Cambria Math" panose="02040503050406030204" pitchFamily="18" charset="0"/>
                              </a:rPr>
                              <m:t>𝑖𝑗</m:t>
                            </m:r>
                          </m:sub>
                        </m:sSub>
                        <m:sSub>
                          <m:sSubPr>
                            <m:ctrlPr>
                              <a:rPr lang="en-US" altLang="zh-TW" i="1">
                                <a:latin typeface="Cambria Math" panose="02040503050406030204" pitchFamily="18" charset="0"/>
                              </a:rPr>
                            </m:ctrlPr>
                          </m:sSubPr>
                          <m:e>
                            <m:r>
                              <a:rPr lang="en-US" altLang="zh-TW" i="1">
                                <a:latin typeface="Cambria Math" panose="02040503050406030204" pitchFamily="18" charset="0"/>
                              </a:rPr>
                              <m:t>𝑋</m:t>
                            </m:r>
                          </m:e>
                          <m:sub>
                            <m:r>
                              <a:rPr lang="en-US" altLang="zh-TW" i="1">
                                <a:latin typeface="Cambria Math" panose="02040503050406030204" pitchFamily="18" charset="0"/>
                              </a:rPr>
                              <m:t>𝑖𝑘</m:t>
                            </m:r>
                          </m:sub>
                        </m:sSub>
                      </m:e>
                    </m:d>
                    <m:r>
                      <a:rPr lang="en-US" altLang="zh-TW" i="1">
                        <a:latin typeface="Cambria Math" panose="02040503050406030204" pitchFamily="18" charset="0"/>
                      </a:rPr>
                      <m:t> </m:t>
                    </m:r>
                  </m:oMath>
                </a14:m>
                <a:r>
                  <a:rPr lang="en-US" altLang="zh-TW" dirty="0"/>
                  <a:t>for </a:t>
                </a:r>
                <a14:m>
                  <m:oMath xmlns:m="http://schemas.openxmlformats.org/officeDocument/2006/math">
                    <m:r>
                      <a:rPr lang="en-US" altLang="zh-TW" b="0" i="1" smtClean="0">
                        <a:latin typeface="Cambria Math" panose="02040503050406030204" pitchFamily="18" charset="0"/>
                      </a:rPr>
                      <m:t>𝑗</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𝑘</m:t>
                    </m:r>
                  </m:oMath>
                </a14:m>
                <a:r>
                  <a:rPr lang="en-US" altLang="zh-TW" dirty="0"/>
                  <a:t>: Since </a:t>
                </a:r>
                <a14:m>
                  <m:oMath xmlns:m="http://schemas.openxmlformats.org/officeDocument/2006/math">
                    <m:r>
                      <a:rPr lang="en-US" altLang="zh-TW" i="1">
                        <a:latin typeface="Cambria Math" panose="02040503050406030204" pitchFamily="18" charset="0"/>
                      </a:rPr>
                      <m:t>𝑗</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𝑘</m:t>
                    </m:r>
                  </m:oMath>
                </a14:m>
                <a:r>
                  <a:rPr lang="en-US" altLang="zh-TW" dirty="0"/>
                  <a:t>,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𝑋</m:t>
                        </m:r>
                      </m:e>
                      <m:sub>
                        <m:r>
                          <a:rPr lang="en-US" altLang="zh-TW" i="1">
                            <a:latin typeface="Cambria Math" panose="02040503050406030204" pitchFamily="18" charset="0"/>
                          </a:rPr>
                          <m:t>𝑖𝑗</m:t>
                        </m:r>
                      </m:sub>
                    </m:sSub>
                  </m:oMath>
                </a14:m>
                <a:r>
                  <a:rPr lang="en-US" altLang="zh-TW" dirty="0"/>
                  <a:t> and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𝑋</m:t>
                        </m:r>
                      </m:e>
                      <m:sub>
                        <m:r>
                          <a:rPr lang="en-US" altLang="zh-TW" i="1">
                            <a:latin typeface="Cambria Math" panose="02040503050406030204" pitchFamily="18" charset="0"/>
                          </a:rPr>
                          <m:t>𝑖𝑘</m:t>
                        </m:r>
                      </m:sub>
                    </m:sSub>
                  </m:oMath>
                </a14:m>
                <a:r>
                  <a:rPr lang="en-US" altLang="zh-TW" dirty="0"/>
                  <a:t> are independent random variables</a:t>
                </a:r>
              </a:p>
              <a:p>
                <a14:m>
                  <m:oMath xmlns:m="http://schemas.openxmlformats.org/officeDocument/2006/math">
                    <m:r>
                      <a:rPr lang="en-US" altLang="zh-TW" b="0" i="1" smtClean="0">
                        <a:latin typeface="Cambria Math" panose="02040503050406030204" pitchFamily="18" charset="0"/>
                        <a:ea typeface="Cambria Math" panose="02040503050406030204" pitchFamily="18" charset="0"/>
                      </a:rPr>
                      <m:t>⇒</m:t>
                    </m:r>
                    <m:r>
                      <m:rPr>
                        <m:sty m:val="p"/>
                      </m:rPr>
                      <a:rPr lang="en-US" altLang="zh-TW" b="0" i="0" smtClean="0">
                        <a:latin typeface="Cambria Math" panose="02040503050406030204" pitchFamily="18" charset="0"/>
                      </a:rPr>
                      <m:t>E</m:t>
                    </m:r>
                    <m:d>
                      <m:dPr>
                        <m:begChr m:val="["/>
                        <m:endChr m:val="]"/>
                        <m:ctrlPr>
                          <a:rPr lang="en-US" altLang="zh-TW" b="0" i="1" smtClean="0">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𝑋</m:t>
                            </m:r>
                          </m:e>
                          <m:sub>
                            <m:r>
                              <a:rPr lang="en-US" altLang="zh-TW" i="1">
                                <a:latin typeface="Cambria Math" panose="02040503050406030204" pitchFamily="18" charset="0"/>
                              </a:rPr>
                              <m:t>𝑖𝑗</m:t>
                            </m:r>
                          </m:sub>
                        </m:sSub>
                        <m:sSub>
                          <m:sSubPr>
                            <m:ctrlPr>
                              <a:rPr lang="en-US" altLang="zh-TW" i="1">
                                <a:latin typeface="Cambria Math" panose="02040503050406030204" pitchFamily="18" charset="0"/>
                              </a:rPr>
                            </m:ctrlPr>
                          </m:sSubPr>
                          <m:e>
                            <m:r>
                              <a:rPr lang="en-US" altLang="zh-TW" i="1">
                                <a:latin typeface="Cambria Math" panose="02040503050406030204" pitchFamily="18" charset="0"/>
                              </a:rPr>
                              <m:t>𝑋</m:t>
                            </m:r>
                          </m:e>
                          <m:sub>
                            <m:r>
                              <a:rPr lang="en-US" altLang="zh-TW" i="1">
                                <a:latin typeface="Cambria Math" panose="02040503050406030204" pitchFamily="18" charset="0"/>
                              </a:rPr>
                              <m:t>𝑖𝑘</m:t>
                            </m:r>
                          </m:sub>
                        </m:sSub>
                      </m:e>
                    </m:d>
                    <m:r>
                      <a:rPr lang="en-US" altLang="zh-TW" b="0" i="1" smtClean="0">
                        <a:latin typeface="Cambria Math" panose="02040503050406030204" pitchFamily="18" charset="0"/>
                      </a:rPr>
                      <m:t>=</m:t>
                    </m:r>
                    <m:r>
                      <m:rPr>
                        <m:sty m:val="p"/>
                      </m:rPr>
                      <a:rPr lang="en-US" altLang="zh-TW">
                        <a:latin typeface="Cambria Math" panose="02040503050406030204" pitchFamily="18" charset="0"/>
                      </a:rPr>
                      <m:t>E</m:t>
                    </m:r>
                    <m:d>
                      <m:dPr>
                        <m:begChr m:val="["/>
                        <m:endChr m:val="]"/>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𝑋</m:t>
                            </m:r>
                          </m:e>
                          <m:sub>
                            <m:r>
                              <a:rPr lang="en-US" altLang="zh-TW" i="1">
                                <a:latin typeface="Cambria Math" panose="02040503050406030204" pitchFamily="18" charset="0"/>
                              </a:rPr>
                              <m:t>𝑖𝑗</m:t>
                            </m:r>
                          </m:sub>
                        </m:sSub>
                      </m:e>
                    </m:d>
                  </m:oMath>
                </a14:m>
                <a:r>
                  <a:rPr lang="en-US" altLang="zh-TW" dirty="0"/>
                  <a:t> </a:t>
                </a:r>
                <a14:m>
                  <m:oMath xmlns:m="http://schemas.openxmlformats.org/officeDocument/2006/math">
                    <m:r>
                      <m:rPr>
                        <m:sty m:val="p"/>
                      </m:rPr>
                      <a:rPr lang="en-US" altLang="zh-TW">
                        <a:latin typeface="Cambria Math" panose="02040503050406030204" pitchFamily="18" charset="0"/>
                      </a:rPr>
                      <m:t>E</m:t>
                    </m:r>
                    <m:d>
                      <m:dPr>
                        <m:begChr m:val="["/>
                        <m:endChr m:val="]"/>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𝑋</m:t>
                            </m:r>
                          </m:e>
                          <m:sub>
                            <m:r>
                              <a:rPr lang="en-US" altLang="zh-TW" i="1">
                                <a:latin typeface="Cambria Math" panose="02040503050406030204" pitchFamily="18" charset="0"/>
                              </a:rPr>
                              <m:t>𝑖𝑘</m:t>
                            </m:r>
                          </m:sub>
                        </m:sSub>
                      </m:e>
                    </m:d>
                    <m:r>
                      <a:rPr lang="en-US" altLang="zh-TW" b="0" i="1" smtClean="0">
                        <a:latin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1</m:t>
                        </m:r>
                      </m:num>
                      <m:den>
                        <m:r>
                          <a:rPr lang="en-US" altLang="zh-TW" i="1">
                            <a:latin typeface="Cambria Math" panose="02040503050406030204" pitchFamily="18" charset="0"/>
                            <a:ea typeface="Cambria Math" panose="02040503050406030204" pitchFamily="18" charset="0"/>
                          </a:rPr>
                          <m:t>𝑛</m:t>
                        </m:r>
                      </m:den>
                    </m:f>
                    <m:r>
                      <a:rPr lang="en-US" altLang="zh-TW" i="1" smtClean="0">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1</m:t>
                        </m:r>
                      </m:num>
                      <m:den>
                        <m:r>
                          <a:rPr lang="en-US" altLang="zh-TW" i="1">
                            <a:latin typeface="Cambria Math" panose="02040503050406030204" pitchFamily="18" charset="0"/>
                            <a:ea typeface="Cambria Math" panose="02040503050406030204" pitchFamily="18" charset="0"/>
                          </a:rPr>
                          <m:t>𝑛</m:t>
                        </m:r>
                      </m:den>
                    </m:f>
                    <m:r>
                      <a:rPr lang="en-US" altLang="zh-TW" b="0" i="1" smtClean="0">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1</m:t>
                        </m:r>
                      </m:num>
                      <m:den>
                        <m:sSup>
                          <m:sSupPr>
                            <m:ctrlPr>
                              <a:rPr lang="en-US" altLang="zh-TW" i="1" smtClean="0">
                                <a:latin typeface="Cambria Math" panose="02040503050406030204" pitchFamily="18" charset="0"/>
                                <a:ea typeface="Cambria Math" panose="02040503050406030204" pitchFamily="18" charset="0"/>
                              </a:rPr>
                            </m:ctrlPr>
                          </m:sSupPr>
                          <m:e>
                            <m:r>
                              <a:rPr lang="en-US" altLang="zh-TW" b="0" i="1" smtClean="0">
                                <a:latin typeface="Cambria Math" panose="02040503050406030204" pitchFamily="18" charset="0"/>
                                <a:ea typeface="Cambria Math" panose="02040503050406030204" pitchFamily="18" charset="0"/>
                              </a:rPr>
                              <m:t>𝑛</m:t>
                            </m:r>
                          </m:e>
                          <m:sup>
                            <m:r>
                              <a:rPr lang="en-US" altLang="zh-TW" b="0" i="1" smtClean="0">
                                <a:latin typeface="Cambria Math" panose="02040503050406030204" pitchFamily="18" charset="0"/>
                                <a:ea typeface="Cambria Math" panose="02040503050406030204" pitchFamily="18" charset="0"/>
                              </a:rPr>
                              <m:t>2</m:t>
                            </m:r>
                          </m:sup>
                        </m:sSup>
                      </m:den>
                    </m:f>
                  </m:oMath>
                </a14:m>
                <a:endParaRPr lang="zh-TW" altLang="en-US" dirty="0"/>
              </a:p>
            </p:txBody>
          </p:sp>
        </mc:Choice>
        <mc:Fallback xmlns="">
          <p:sp>
            <p:nvSpPr>
              <p:cNvPr id="3" name="內容版面配置區 2">
                <a:extLst>
                  <a:ext uri="{FF2B5EF4-FFF2-40B4-BE49-F238E27FC236}">
                    <a16:creationId xmlns:a16="http://schemas.microsoft.com/office/drawing/2014/main" id="{CF9966C6-92E8-418A-A27C-CCD8FAC6ED6B}"/>
                  </a:ext>
                </a:extLst>
              </p:cNvPr>
              <p:cNvSpPr>
                <a:spLocks noGrp="1" noRot="1" noChangeAspect="1" noMove="1" noResize="1" noEditPoints="1" noAdjustHandles="1" noChangeArrowheads="1" noChangeShapeType="1" noTextEdit="1"/>
              </p:cNvSpPr>
              <p:nvPr>
                <p:ph idx="1"/>
              </p:nvPr>
            </p:nvSpPr>
            <p:spPr>
              <a:blipFill>
                <a:blip r:embed="rId2"/>
                <a:stretch>
                  <a:fillRect t="-1241"/>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AC27D43-9757-4C8F-8CE0-2D5639B69E19}"/>
              </a:ext>
            </a:extLst>
          </p:cNvPr>
          <p:cNvSpPr>
            <a:spLocks noGrp="1"/>
          </p:cNvSpPr>
          <p:nvPr>
            <p:ph type="sldNum" sz="quarter" idx="12"/>
          </p:nvPr>
        </p:nvSpPr>
        <p:spPr/>
        <p:txBody>
          <a:bodyPr/>
          <a:lstStyle/>
          <a:p>
            <a:fld id="{81353F6A-22EF-4218-ADEA-F95BBFAC150E}" type="slidenum">
              <a:rPr lang="zh-TW" altLang="en-US" smtClean="0"/>
              <a:t>55</a:t>
            </a:fld>
            <a:endParaRPr lang="zh-TW" altLang="en-US"/>
          </a:p>
        </p:txBody>
      </p:sp>
    </p:spTree>
    <p:extLst>
      <p:ext uri="{BB962C8B-B14F-4D97-AF65-F5344CB8AC3E}">
        <p14:creationId xmlns:p14="http://schemas.microsoft.com/office/powerpoint/2010/main" val="12510747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AEB694DA-258B-4252-989F-DDC530FBE784}"/>
                  </a:ext>
                </a:extLst>
              </p:cNvPr>
              <p:cNvSpPr>
                <a:spLocks noGrp="1"/>
              </p:cNvSpPr>
              <p:nvPr>
                <p:ph idx="1"/>
              </p:nvPr>
            </p:nvSpPr>
            <p:spPr>
              <a:xfrm>
                <a:off x="609600" y="117446"/>
                <a:ext cx="10972800" cy="5903843"/>
              </a:xfrm>
            </p:spPr>
            <p:txBody>
              <a:bodyPr>
                <a:normAutofit fontScale="70000" lnSpcReduction="20000"/>
              </a:bodyPr>
              <a:lstStyle/>
              <a:p>
                <a:pPr marL="0" indent="0">
                  <a:buNone/>
                </a:pPr>
                <a:r>
                  <a:rPr lang="en-US" altLang="zh-TW" dirty="0"/>
                  <a:t>Therefore:</a:t>
                </a:r>
              </a:p>
              <a:p>
                <a:pPr marL="0" indent="0">
                  <a:buNone/>
                </a:pPr>
                <a14:m>
                  <m:oMathPara xmlns:m="http://schemas.openxmlformats.org/officeDocument/2006/math">
                    <m:oMathParaPr>
                      <m:jc m:val="centerGroup"/>
                    </m:oMathParaPr>
                    <m:oMath xmlns:m="http://schemas.openxmlformats.org/officeDocument/2006/math">
                      <m:r>
                        <m:rPr>
                          <m:sty m:val="p"/>
                        </m:rPr>
                        <a:rPr lang="en-US" altLang="zh-TW" smtClean="0">
                          <a:latin typeface="Cambria Math" panose="02040503050406030204" pitchFamily="18" charset="0"/>
                        </a:rPr>
                        <m:t>E</m:t>
                      </m:r>
                      <m:d>
                        <m:dPr>
                          <m:begChr m:val="["/>
                          <m:endChr m:val="]"/>
                          <m:ctrlPr>
                            <a:rPr lang="en-US" altLang="zh-TW" i="1">
                              <a:latin typeface="Cambria Math" panose="02040503050406030204" pitchFamily="18" charset="0"/>
                            </a:rPr>
                          </m:ctrlPr>
                        </m:dPr>
                        <m:e>
                          <m:sSubSup>
                            <m:sSubSupPr>
                              <m:ctrlPr>
                                <a:rPr lang="en-US" altLang="zh-TW" i="1">
                                  <a:latin typeface="Cambria Math" panose="02040503050406030204" pitchFamily="18" charset="0"/>
                                  <a:ea typeface="Cambria Math" panose="02040503050406030204" pitchFamily="18" charset="0"/>
                                </a:rPr>
                              </m:ctrlPr>
                            </m:sSubSupPr>
                            <m:e>
                              <m:r>
                                <a:rPr lang="en-US" altLang="zh-TW" i="1">
                                  <a:latin typeface="Cambria Math" panose="02040503050406030204" pitchFamily="18" charset="0"/>
                                  <a:ea typeface="Cambria Math" panose="02040503050406030204" pitchFamily="18" charset="0"/>
                                </a:rPr>
                                <m:t>𝑛</m:t>
                              </m:r>
                            </m:e>
                            <m:sub>
                              <m:r>
                                <a:rPr lang="en-US" altLang="zh-TW" i="1">
                                  <a:latin typeface="Cambria Math" panose="02040503050406030204" pitchFamily="18" charset="0"/>
                                  <a:ea typeface="Cambria Math" panose="02040503050406030204" pitchFamily="18" charset="0"/>
                                </a:rPr>
                                <m:t>𝑖</m:t>
                              </m:r>
                            </m:sub>
                            <m:sup>
                              <m:r>
                                <a:rPr lang="en-US" altLang="zh-TW" i="1">
                                  <a:latin typeface="Cambria Math" panose="02040503050406030204" pitchFamily="18" charset="0"/>
                                  <a:ea typeface="Cambria Math" panose="02040503050406030204" pitchFamily="18" charset="0"/>
                                </a:rPr>
                                <m:t>2</m:t>
                              </m:r>
                            </m:sup>
                          </m:sSubSup>
                        </m:e>
                      </m:d>
                      <m:r>
                        <a:rPr lang="en-US" altLang="zh-TW" b="0" i="1" smtClean="0">
                          <a:latin typeface="Cambria Math" panose="02040503050406030204" pitchFamily="18" charset="0"/>
                          <a:ea typeface="Cambria Math" panose="02040503050406030204" pitchFamily="18" charset="0"/>
                        </a:rPr>
                        <m:t>=</m:t>
                      </m:r>
                      <m:nary>
                        <m:naryPr>
                          <m:chr m:val="∑"/>
                          <m:ctrlPr>
                            <a:rPr lang="en-US" altLang="zh-TW" i="1">
                              <a:latin typeface="Cambria Math" panose="02040503050406030204" pitchFamily="18" charset="0"/>
                            </a:rPr>
                          </m:ctrlPr>
                        </m:naryPr>
                        <m:sub>
                          <m:r>
                            <m:rPr>
                              <m:brk m:alnAt="23"/>
                            </m:rPr>
                            <a:rPr lang="en-US" altLang="zh-TW" i="1">
                              <a:latin typeface="Cambria Math" panose="02040503050406030204" pitchFamily="18" charset="0"/>
                            </a:rPr>
                            <m:t>𝑗</m:t>
                          </m:r>
                          <m:r>
                            <a:rPr lang="en-US" altLang="zh-TW" i="1">
                              <a:latin typeface="Cambria Math" panose="02040503050406030204" pitchFamily="18" charset="0"/>
                            </a:rPr>
                            <m:t>=1</m:t>
                          </m:r>
                        </m:sub>
                        <m:sup>
                          <m:r>
                            <a:rPr lang="en-US" altLang="zh-TW" i="1">
                              <a:latin typeface="Cambria Math" panose="02040503050406030204" pitchFamily="18" charset="0"/>
                            </a:rPr>
                            <m:t>𝑛</m:t>
                          </m:r>
                        </m:sup>
                        <m:e>
                          <m:r>
                            <m:rPr>
                              <m:sty m:val="p"/>
                            </m:rPr>
                            <a:rPr lang="en-US" altLang="zh-TW" smtClean="0">
                              <a:latin typeface="Cambria Math" panose="02040503050406030204" pitchFamily="18" charset="0"/>
                            </a:rPr>
                            <m:t>E</m:t>
                          </m:r>
                          <m:d>
                            <m:dPr>
                              <m:begChr m:val="["/>
                              <m:endChr m:val="]"/>
                              <m:ctrlPr>
                                <a:rPr lang="en-US" altLang="zh-TW" i="1">
                                  <a:latin typeface="Cambria Math" panose="02040503050406030204" pitchFamily="18" charset="0"/>
                                </a:rPr>
                              </m:ctrlPr>
                            </m:dPr>
                            <m:e>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𝑋</m:t>
                                  </m:r>
                                </m:e>
                                <m:sub>
                                  <m:r>
                                    <a:rPr lang="en-US" altLang="zh-TW" i="1">
                                      <a:latin typeface="Cambria Math" panose="02040503050406030204" pitchFamily="18" charset="0"/>
                                    </a:rPr>
                                    <m:t>𝑖𝑗</m:t>
                                  </m:r>
                                </m:sub>
                                <m:sup>
                                  <m:r>
                                    <a:rPr lang="en-US" altLang="zh-TW" i="1">
                                      <a:latin typeface="Cambria Math" panose="02040503050406030204" pitchFamily="18" charset="0"/>
                                    </a:rPr>
                                    <m:t>2</m:t>
                                  </m:r>
                                </m:sup>
                              </m:sSubSup>
                            </m:e>
                          </m:d>
                        </m:e>
                      </m:nary>
                      <m:r>
                        <a:rPr lang="en-US" altLang="zh-TW" i="1">
                          <a:latin typeface="Cambria Math" panose="02040503050406030204" pitchFamily="18" charset="0"/>
                        </a:rPr>
                        <m:t>+2</m:t>
                      </m:r>
                      <m:nary>
                        <m:naryPr>
                          <m:chr m:val="∑"/>
                          <m:ctrlPr>
                            <a:rPr lang="en-US" altLang="zh-TW" i="1">
                              <a:latin typeface="Cambria Math" panose="02040503050406030204" pitchFamily="18" charset="0"/>
                            </a:rPr>
                          </m:ctrlPr>
                        </m:naryPr>
                        <m:sub>
                          <m:r>
                            <m:rPr>
                              <m:brk m:alnAt="23"/>
                            </m:rPr>
                            <a:rPr lang="en-US" altLang="zh-TW" i="1">
                              <a:latin typeface="Cambria Math" panose="02040503050406030204" pitchFamily="18" charset="0"/>
                            </a:rPr>
                            <m:t>𝑗</m:t>
                          </m:r>
                          <m:r>
                            <a:rPr lang="en-US" altLang="zh-TW" i="1">
                              <a:latin typeface="Cambria Math" panose="02040503050406030204" pitchFamily="18" charset="0"/>
                            </a:rPr>
                            <m:t>=1</m:t>
                          </m:r>
                        </m:sub>
                        <m:sup>
                          <m:r>
                            <a:rPr lang="en-US" altLang="zh-TW" i="1">
                              <a:latin typeface="Cambria Math" panose="02040503050406030204" pitchFamily="18" charset="0"/>
                            </a:rPr>
                            <m:t>𝑛</m:t>
                          </m:r>
                          <m:r>
                            <a:rPr lang="en-US" altLang="zh-TW" i="1">
                              <a:latin typeface="Cambria Math" panose="02040503050406030204" pitchFamily="18" charset="0"/>
                            </a:rPr>
                            <m:t>−1</m:t>
                          </m:r>
                        </m:sup>
                        <m:e>
                          <m:nary>
                            <m:naryPr>
                              <m:chr m:val="∑"/>
                              <m:ctrlPr>
                                <a:rPr lang="en-US" altLang="zh-TW" i="1">
                                  <a:latin typeface="Cambria Math" panose="02040503050406030204" pitchFamily="18" charset="0"/>
                                </a:rPr>
                              </m:ctrlPr>
                            </m:naryPr>
                            <m:sub>
                              <m:r>
                                <m:rPr>
                                  <m:brk m:alnAt="23"/>
                                </m:rPr>
                                <a:rPr lang="en-US" altLang="zh-TW" i="1">
                                  <a:latin typeface="Cambria Math" panose="02040503050406030204" pitchFamily="18" charset="0"/>
                                </a:rPr>
                                <m:t>𝑘</m:t>
                              </m:r>
                              <m:r>
                                <a:rPr lang="en-US" altLang="zh-TW" i="1">
                                  <a:latin typeface="Cambria Math" panose="02040503050406030204" pitchFamily="18" charset="0"/>
                                </a:rPr>
                                <m:t>=</m:t>
                              </m:r>
                              <m:r>
                                <a:rPr lang="en-US" altLang="zh-TW" i="1">
                                  <a:latin typeface="Cambria Math" panose="02040503050406030204" pitchFamily="18" charset="0"/>
                                </a:rPr>
                                <m:t>𝑗</m:t>
                              </m:r>
                              <m:r>
                                <a:rPr lang="en-US" altLang="zh-TW" i="1">
                                  <a:latin typeface="Cambria Math" panose="02040503050406030204" pitchFamily="18" charset="0"/>
                                </a:rPr>
                                <m:t>+1</m:t>
                              </m:r>
                            </m:sub>
                            <m:sup>
                              <m:r>
                                <a:rPr lang="en-US" altLang="zh-TW" i="1">
                                  <a:latin typeface="Cambria Math" panose="02040503050406030204" pitchFamily="18" charset="0"/>
                                </a:rPr>
                                <m:t>𝑛</m:t>
                              </m:r>
                            </m:sup>
                            <m:e>
                              <m:r>
                                <m:rPr>
                                  <m:sty m:val="p"/>
                                </m:rPr>
                                <a:rPr lang="en-US" altLang="zh-TW">
                                  <a:latin typeface="Cambria Math" panose="02040503050406030204" pitchFamily="18" charset="0"/>
                                </a:rPr>
                                <m:t>E</m:t>
                              </m:r>
                              <m:d>
                                <m:dPr>
                                  <m:begChr m:val="["/>
                                  <m:endChr m:val="]"/>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𝑋</m:t>
                                      </m:r>
                                    </m:e>
                                    <m:sub>
                                      <m:r>
                                        <a:rPr lang="en-US" altLang="zh-TW" i="1">
                                          <a:latin typeface="Cambria Math" panose="02040503050406030204" pitchFamily="18" charset="0"/>
                                        </a:rPr>
                                        <m:t>𝑖𝑗</m:t>
                                      </m:r>
                                    </m:sub>
                                  </m:sSub>
                                  <m:sSub>
                                    <m:sSubPr>
                                      <m:ctrlPr>
                                        <a:rPr lang="en-US" altLang="zh-TW" i="1">
                                          <a:latin typeface="Cambria Math" panose="02040503050406030204" pitchFamily="18" charset="0"/>
                                        </a:rPr>
                                      </m:ctrlPr>
                                    </m:sSubPr>
                                    <m:e>
                                      <m:r>
                                        <a:rPr lang="en-US" altLang="zh-TW" i="1">
                                          <a:latin typeface="Cambria Math" panose="02040503050406030204" pitchFamily="18" charset="0"/>
                                        </a:rPr>
                                        <m:t>𝑋</m:t>
                                      </m:r>
                                    </m:e>
                                    <m:sub>
                                      <m:r>
                                        <a:rPr lang="en-US" altLang="zh-TW" i="1">
                                          <a:latin typeface="Cambria Math" panose="02040503050406030204" pitchFamily="18" charset="0"/>
                                        </a:rPr>
                                        <m:t>𝑖𝑘</m:t>
                                      </m:r>
                                    </m:sub>
                                  </m:sSub>
                                </m:e>
                              </m:d>
                            </m:e>
                          </m:nary>
                        </m:e>
                      </m:nary>
                    </m:oMath>
                    <m:oMath xmlns:m="http://schemas.openxmlformats.org/officeDocument/2006/math">
                      <m:r>
                        <a:rPr lang="en-US" altLang="zh-TW" i="1">
                          <a:latin typeface="Cambria Math" panose="02040503050406030204" pitchFamily="18" charset="0"/>
                          <a:ea typeface="Cambria Math" panose="02040503050406030204" pitchFamily="18" charset="0"/>
                        </a:rPr>
                        <m:t>=</m:t>
                      </m:r>
                      <m:nary>
                        <m:naryPr>
                          <m:chr m:val="∑"/>
                          <m:ctrlPr>
                            <a:rPr lang="en-US" altLang="zh-TW" i="1">
                              <a:latin typeface="Cambria Math" panose="02040503050406030204" pitchFamily="18" charset="0"/>
                            </a:rPr>
                          </m:ctrlPr>
                        </m:naryPr>
                        <m:sub>
                          <m:r>
                            <m:rPr>
                              <m:brk m:alnAt="23"/>
                            </m:rPr>
                            <a:rPr lang="en-US" altLang="zh-TW" i="1">
                              <a:latin typeface="Cambria Math" panose="02040503050406030204" pitchFamily="18" charset="0"/>
                            </a:rPr>
                            <m:t>𝑗</m:t>
                          </m:r>
                          <m:r>
                            <a:rPr lang="en-US" altLang="zh-TW" i="1">
                              <a:latin typeface="Cambria Math" panose="02040503050406030204" pitchFamily="18" charset="0"/>
                            </a:rPr>
                            <m:t>=1</m:t>
                          </m:r>
                        </m:sub>
                        <m:sup>
                          <m:r>
                            <a:rPr lang="en-US" altLang="zh-TW" i="1">
                              <a:latin typeface="Cambria Math" panose="02040503050406030204" pitchFamily="18" charset="0"/>
                            </a:rPr>
                            <m:t>𝑛</m:t>
                          </m:r>
                        </m:sup>
                        <m:e>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1</m:t>
                              </m:r>
                            </m:num>
                            <m:den>
                              <m:r>
                                <a:rPr lang="en-US" altLang="zh-TW" i="1">
                                  <a:latin typeface="Cambria Math" panose="02040503050406030204" pitchFamily="18" charset="0"/>
                                  <a:ea typeface="Cambria Math" panose="02040503050406030204" pitchFamily="18" charset="0"/>
                                </a:rPr>
                                <m:t>𝑛</m:t>
                              </m:r>
                            </m:den>
                          </m:f>
                        </m:e>
                      </m:nary>
                      <m:r>
                        <a:rPr lang="en-US" altLang="zh-TW" i="1">
                          <a:latin typeface="Cambria Math" panose="02040503050406030204" pitchFamily="18" charset="0"/>
                        </a:rPr>
                        <m:t>+2</m:t>
                      </m:r>
                      <m:nary>
                        <m:naryPr>
                          <m:chr m:val="∑"/>
                          <m:ctrlPr>
                            <a:rPr lang="en-US" altLang="zh-TW" i="1">
                              <a:latin typeface="Cambria Math" panose="02040503050406030204" pitchFamily="18" charset="0"/>
                            </a:rPr>
                          </m:ctrlPr>
                        </m:naryPr>
                        <m:sub>
                          <m:r>
                            <m:rPr>
                              <m:brk m:alnAt="23"/>
                            </m:rPr>
                            <a:rPr lang="en-US" altLang="zh-TW" i="1">
                              <a:latin typeface="Cambria Math" panose="02040503050406030204" pitchFamily="18" charset="0"/>
                            </a:rPr>
                            <m:t>𝑗</m:t>
                          </m:r>
                          <m:r>
                            <a:rPr lang="en-US" altLang="zh-TW" i="1">
                              <a:latin typeface="Cambria Math" panose="02040503050406030204" pitchFamily="18" charset="0"/>
                            </a:rPr>
                            <m:t>=1</m:t>
                          </m:r>
                        </m:sub>
                        <m:sup>
                          <m:r>
                            <a:rPr lang="en-US" altLang="zh-TW" i="1">
                              <a:latin typeface="Cambria Math" panose="02040503050406030204" pitchFamily="18" charset="0"/>
                            </a:rPr>
                            <m:t>𝑛</m:t>
                          </m:r>
                          <m:r>
                            <a:rPr lang="en-US" altLang="zh-TW" i="1">
                              <a:latin typeface="Cambria Math" panose="02040503050406030204" pitchFamily="18" charset="0"/>
                            </a:rPr>
                            <m:t>−1</m:t>
                          </m:r>
                        </m:sup>
                        <m:e>
                          <m:nary>
                            <m:naryPr>
                              <m:chr m:val="∑"/>
                              <m:ctrlPr>
                                <a:rPr lang="en-US" altLang="zh-TW" i="1">
                                  <a:latin typeface="Cambria Math" panose="02040503050406030204" pitchFamily="18" charset="0"/>
                                </a:rPr>
                              </m:ctrlPr>
                            </m:naryPr>
                            <m:sub>
                              <m:r>
                                <m:rPr>
                                  <m:brk m:alnAt="23"/>
                                </m:rPr>
                                <a:rPr lang="en-US" altLang="zh-TW" i="1">
                                  <a:latin typeface="Cambria Math" panose="02040503050406030204" pitchFamily="18" charset="0"/>
                                </a:rPr>
                                <m:t>𝑘</m:t>
                              </m:r>
                              <m:r>
                                <a:rPr lang="en-US" altLang="zh-TW" i="1">
                                  <a:latin typeface="Cambria Math" panose="02040503050406030204" pitchFamily="18" charset="0"/>
                                </a:rPr>
                                <m:t>=</m:t>
                              </m:r>
                              <m:r>
                                <a:rPr lang="en-US" altLang="zh-TW" i="1">
                                  <a:latin typeface="Cambria Math" panose="02040503050406030204" pitchFamily="18" charset="0"/>
                                </a:rPr>
                                <m:t>𝑗</m:t>
                              </m:r>
                              <m:r>
                                <a:rPr lang="en-US" altLang="zh-TW" i="1">
                                  <a:latin typeface="Cambria Math" panose="02040503050406030204" pitchFamily="18" charset="0"/>
                                </a:rPr>
                                <m:t>+1</m:t>
                              </m:r>
                            </m:sub>
                            <m:sup>
                              <m:r>
                                <a:rPr lang="en-US" altLang="zh-TW" i="1">
                                  <a:latin typeface="Cambria Math" panose="02040503050406030204" pitchFamily="18" charset="0"/>
                                </a:rPr>
                                <m:t>𝑛</m:t>
                              </m:r>
                            </m:sup>
                            <m:e>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1</m:t>
                                  </m:r>
                                </m:num>
                                <m:den>
                                  <m:sSup>
                                    <m:sSupPr>
                                      <m:ctrlPr>
                                        <a:rPr lang="en-US" altLang="zh-TW" i="1">
                                          <a:latin typeface="Cambria Math" panose="02040503050406030204" pitchFamily="18" charset="0"/>
                                          <a:ea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𝑛</m:t>
                                      </m:r>
                                    </m:e>
                                    <m:sup>
                                      <m:r>
                                        <a:rPr lang="en-US" altLang="zh-TW" i="1">
                                          <a:latin typeface="Cambria Math" panose="02040503050406030204" pitchFamily="18" charset="0"/>
                                          <a:ea typeface="Cambria Math" panose="02040503050406030204" pitchFamily="18" charset="0"/>
                                        </a:rPr>
                                        <m:t>2</m:t>
                                      </m:r>
                                    </m:sup>
                                  </m:sSup>
                                </m:den>
                              </m:f>
                            </m:e>
                          </m:nary>
                        </m:e>
                      </m:nary>
                    </m:oMath>
                    <m:oMath xmlns:m="http://schemas.openxmlformats.org/officeDocument/2006/math">
                      <m:r>
                        <a:rPr lang="en-US" altLang="zh-TW" b="0" i="1" smtClean="0">
                          <a:latin typeface="Cambria Math" panose="02040503050406030204" pitchFamily="18" charset="0"/>
                        </a:rPr>
                        <m:t>=</m:t>
                      </m:r>
                      <m:r>
                        <a:rPr lang="en-US" altLang="zh-TW" b="0" i="1" smtClean="0">
                          <a:latin typeface="Cambria Math" panose="02040503050406030204" pitchFamily="18" charset="0"/>
                        </a:rPr>
                        <m:t>𝑛</m:t>
                      </m:r>
                      <m:r>
                        <a:rPr lang="en-US" altLang="zh-TW" b="0" i="1" smtClean="0">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1</m:t>
                          </m:r>
                        </m:num>
                        <m:den>
                          <m:r>
                            <a:rPr lang="en-US" altLang="zh-TW" i="1">
                              <a:latin typeface="Cambria Math" panose="02040503050406030204" pitchFamily="18" charset="0"/>
                              <a:ea typeface="Cambria Math" panose="02040503050406030204" pitchFamily="18" charset="0"/>
                            </a:rPr>
                            <m:t>𝑛</m:t>
                          </m:r>
                        </m:den>
                      </m:f>
                      <m:r>
                        <a:rPr lang="en-US" altLang="zh-TW" b="0" i="1" smtClean="0">
                          <a:latin typeface="Cambria Math" panose="02040503050406030204" pitchFamily="18" charset="0"/>
                          <a:ea typeface="Cambria Math" panose="02040503050406030204" pitchFamily="18" charset="0"/>
                        </a:rPr>
                        <m:t>+2</m:t>
                      </m:r>
                      <m:d>
                        <m:dPr>
                          <m:ctrlPr>
                            <a:rPr lang="en-US" altLang="zh-TW" b="0" i="1" smtClean="0">
                              <a:latin typeface="Cambria Math" panose="02040503050406030204" pitchFamily="18" charset="0"/>
                              <a:ea typeface="Cambria Math" panose="02040503050406030204" pitchFamily="18" charset="0"/>
                            </a:rPr>
                          </m:ctrlPr>
                        </m:dPr>
                        <m:e>
                          <m:f>
                            <m:fPr>
                              <m:type m:val="noBar"/>
                              <m:ctrlPr>
                                <a:rPr lang="en-US" altLang="zh-TW" b="0" i="1" smtClean="0">
                                  <a:latin typeface="Cambria Math" panose="02040503050406030204" pitchFamily="18" charset="0"/>
                                  <a:ea typeface="Cambria Math" panose="02040503050406030204" pitchFamily="18" charset="0"/>
                                </a:rPr>
                              </m:ctrlPr>
                            </m:fPr>
                            <m:num>
                              <m:r>
                                <a:rPr lang="en-US" altLang="zh-TW" b="0" i="1" smtClean="0">
                                  <a:latin typeface="Cambria Math" panose="02040503050406030204" pitchFamily="18" charset="0"/>
                                  <a:ea typeface="Cambria Math" panose="02040503050406030204" pitchFamily="18" charset="0"/>
                                </a:rPr>
                                <m:t>𝑛</m:t>
                              </m:r>
                            </m:num>
                            <m:den>
                              <m:r>
                                <a:rPr lang="en-US" altLang="zh-TW" b="0" i="1" smtClean="0">
                                  <a:latin typeface="Cambria Math" panose="02040503050406030204" pitchFamily="18" charset="0"/>
                                  <a:ea typeface="Cambria Math" panose="02040503050406030204" pitchFamily="18" charset="0"/>
                                </a:rPr>
                                <m:t>2</m:t>
                              </m:r>
                            </m:den>
                          </m:f>
                        </m:e>
                      </m:d>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1</m:t>
                          </m:r>
                        </m:num>
                        <m:den>
                          <m:sSup>
                            <m:sSupPr>
                              <m:ctrlPr>
                                <a:rPr lang="en-US" altLang="zh-TW" i="1">
                                  <a:latin typeface="Cambria Math" panose="02040503050406030204" pitchFamily="18" charset="0"/>
                                  <a:ea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𝑛</m:t>
                              </m:r>
                            </m:e>
                            <m:sup>
                              <m:r>
                                <a:rPr lang="en-US" altLang="zh-TW" i="1">
                                  <a:latin typeface="Cambria Math" panose="02040503050406030204" pitchFamily="18" charset="0"/>
                                  <a:ea typeface="Cambria Math" panose="02040503050406030204" pitchFamily="18" charset="0"/>
                                </a:rPr>
                                <m:t>2</m:t>
                              </m:r>
                            </m:sup>
                          </m:sSup>
                        </m:den>
                      </m:f>
                    </m:oMath>
                    <m:oMath xmlns:m="http://schemas.openxmlformats.org/officeDocument/2006/math">
                      <m:r>
                        <a:rPr lang="en-US" altLang="zh-TW" b="0" i="1" smtClean="0">
                          <a:latin typeface="Cambria Math" panose="02040503050406030204" pitchFamily="18" charset="0"/>
                        </a:rPr>
                        <m:t>=1+2</m:t>
                      </m:r>
                      <m:f>
                        <m:fPr>
                          <m:ctrlPr>
                            <a:rPr lang="en-US" altLang="zh-TW" i="1">
                              <a:latin typeface="Cambria Math" panose="02040503050406030204" pitchFamily="18" charset="0"/>
                              <a:ea typeface="Cambria Math" panose="02040503050406030204" pitchFamily="18" charset="0"/>
                            </a:rPr>
                          </m:ctrlPr>
                        </m:fPr>
                        <m:num>
                          <m:r>
                            <a:rPr lang="en-US" altLang="zh-TW" b="0" i="1" smtClean="0">
                              <a:latin typeface="Cambria Math" panose="02040503050406030204" pitchFamily="18" charset="0"/>
                              <a:ea typeface="Cambria Math" panose="02040503050406030204" pitchFamily="18" charset="0"/>
                            </a:rPr>
                            <m:t>𝑛</m:t>
                          </m:r>
                          <m:r>
                            <a:rPr lang="en-US" altLang="zh-TW" b="0" i="1" smtClean="0">
                              <a:latin typeface="Cambria Math" panose="02040503050406030204" pitchFamily="18" charset="0"/>
                              <a:ea typeface="Cambria Math" panose="02040503050406030204" pitchFamily="18" charset="0"/>
                            </a:rPr>
                            <m:t>!</m:t>
                          </m:r>
                        </m:num>
                        <m:den>
                          <m:r>
                            <a:rPr lang="en-US" altLang="zh-TW" b="0" i="1" smtClean="0">
                              <a:latin typeface="Cambria Math" panose="02040503050406030204" pitchFamily="18" charset="0"/>
                              <a:ea typeface="Cambria Math" panose="02040503050406030204" pitchFamily="18" charset="0"/>
                            </a:rPr>
                            <m:t>2!</m:t>
                          </m:r>
                          <m:d>
                            <m:dPr>
                              <m:ctrlPr>
                                <a:rPr lang="en-US" altLang="zh-TW" b="0"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𝑛</m:t>
                              </m:r>
                              <m:r>
                                <a:rPr lang="en-US" altLang="zh-TW" b="0" i="1" smtClean="0">
                                  <a:latin typeface="Cambria Math" panose="02040503050406030204" pitchFamily="18" charset="0"/>
                                  <a:ea typeface="Cambria Math" panose="02040503050406030204" pitchFamily="18" charset="0"/>
                                </a:rPr>
                                <m:t>−2</m:t>
                              </m:r>
                            </m:e>
                          </m:d>
                          <m:r>
                            <a:rPr lang="en-US" altLang="zh-TW" b="0" i="1" smtClean="0">
                              <a:latin typeface="Cambria Math" panose="02040503050406030204" pitchFamily="18" charset="0"/>
                              <a:ea typeface="Cambria Math" panose="02040503050406030204" pitchFamily="18" charset="0"/>
                            </a:rPr>
                            <m:t>!</m:t>
                          </m:r>
                        </m:den>
                      </m:f>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1</m:t>
                          </m:r>
                        </m:num>
                        <m:den>
                          <m:sSup>
                            <m:sSupPr>
                              <m:ctrlPr>
                                <a:rPr lang="en-US" altLang="zh-TW" i="1">
                                  <a:latin typeface="Cambria Math" panose="02040503050406030204" pitchFamily="18" charset="0"/>
                                  <a:ea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𝑛</m:t>
                              </m:r>
                            </m:e>
                            <m:sup>
                              <m:r>
                                <a:rPr lang="en-US" altLang="zh-TW" i="1">
                                  <a:latin typeface="Cambria Math" panose="02040503050406030204" pitchFamily="18" charset="0"/>
                                  <a:ea typeface="Cambria Math" panose="02040503050406030204" pitchFamily="18" charset="0"/>
                                </a:rPr>
                                <m:t>2</m:t>
                              </m:r>
                            </m:sup>
                          </m:sSup>
                        </m:den>
                      </m:f>
                    </m:oMath>
                    <m:oMath xmlns:m="http://schemas.openxmlformats.org/officeDocument/2006/math">
                      <m:r>
                        <a:rPr lang="en-US" altLang="zh-TW" b="0" i="1" smtClean="0">
                          <a:latin typeface="Cambria Math" panose="02040503050406030204" pitchFamily="18" charset="0"/>
                          <a:ea typeface="Cambria Math" panose="02040503050406030204" pitchFamily="18" charset="0"/>
                        </a:rPr>
                        <m:t>=</m:t>
                      </m:r>
                      <m:r>
                        <a:rPr lang="en-US" altLang="zh-TW" i="1">
                          <a:latin typeface="Cambria Math" panose="02040503050406030204" pitchFamily="18" charset="0"/>
                        </a:rPr>
                        <m:t>1+</m:t>
                      </m:r>
                      <m:f>
                        <m:fPr>
                          <m:ctrlPr>
                            <a:rPr lang="en-US" altLang="zh-TW" i="1">
                              <a:latin typeface="Cambria Math" panose="02040503050406030204" pitchFamily="18" charset="0"/>
                              <a:ea typeface="Cambria Math" panose="02040503050406030204" pitchFamily="18" charset="0"/>
                            </a:rPr>
                          </m:ctrlPr>
                        </m:fPr>
                        <m:num>
                          <m:r>
                            <a:rPr lang="en-US" altLang="zh-TW" b="0" i="1" smtClean="0">
                              <a:latin typeface="Cambria Math" panose="02040503050406030204" pitchFamily="18" charset="0"/>
                              <a:ea typeface="Cambria Math" panose="02040503050406030204" pitchFamily="18" charset="0"/>
                            </a:rPr>
                            <m:t>𝑛</m:t>
                          </m:r>
                          <m:r>
                            <a:rPr lang="en-US" altLang="zh-TW" b="0" i="1" smtClean="0">
                              <a:latin typeface="Cambria Math" panose="02040503050406030204" pitchFamily="18" charset="0"/>
                              <a:ea typeface="Cambria Math" panose="02040503050406030204" pitchFamily="18" charset="0"/>
                            </a:rPr>
                            <m:t>−1</m:t>
                          </m:r>
                        </m:num>
                        <m:den>
                          <m:r>
                            <a:rPr lang="en-US" altLang="zh-TW" i="1">
                              <a:latin typeface="Cambria Math" panose="02040503050406030204" pitchFamily="18" charset="0"/>
                              <a:ea typeface="Cambria Math" panose="02040503050406030204" pitchFamily="18" charset="0"/>
                            </a:rPr>
                            <m:t>𝑛</m:t>
                          </m:r>
                        </m:den>
                      </m:f>
                    </m:oMath>
                    <m:oMath xmlns:m="http://schemas.openxmlformats.org/officeDocument/2006/math">
                      <m:r>
                        <a:rPr lang="en-US" altLang="zh-TW" b="0" i="1" smtClean="0">
                          <a:latin typeface="Cambria Math" panose="02040503050406030204" pitchFamily="18" charset="0"/>
                          <a:ea typeface="Cambria Math" panose="02040503050406030204" pitchFamily="18" charset="0"/>
                        </a:rPr>
                        <m:t>=1+1−</m:t>
                      </m:r>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1</m:t>
                          </m:r>
                        </m:num>
                        <m:den>
                          <m:r>
                            <a:rPr lang="en-US" altLang="zh-TW" i="1">
                              <a:latin typeface="Cambria Math" panose="02040503050406030204" pitchFamily="18" charset="0"/>
                              <a:ea typeface="Cambria Math" panose="02040503050406030204" pitchFamily="18" charset="0"/>
                            </a:rPr>
                            <m:t>𝑛</m:t>
                          </m:r>
                        </m:den>
                      </m:f>
                    </m:oMath>
                    <m:oMath xmlns:m="http://schemas.openxmlformats.org/officeDocument/2006/math">
                      <m:r>
                        <a:rPr lang="en-US" altLang="zh-TW" b="0" i="1" smtClean="0">
                          <a:latin typeface="Cambria Math" panose="02040503050406030204" pitchFamily="18" charset="0"/>
                          <a:ea typeface="Cambria Math" panose="02040503050406030204" pitchFamily="18" charset="0"/>
                        </a:rPr>
                        <m:t>=2</m:t>
                      </m:r>
                      <m:r>
                        <a:rPr lang="en-US" altLang="zh-TW" i="1">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1</m:t>
                          </m:r>
                        </m:num>
                        <m:den>
                          <m:r>
                            <a:rPr lang="en-US" altLang="zh-TW" i="1">
                              <a:latin typeface="Cambria Math" panose="02040503050406030204" pitchFamily="18" charset="0"/>
                              <a:ea typeface="Cambria Math" panose="02040503050406030204" pitchFamily="18" charset="0"/>
                            </a:rPr>
                            <m:t>𝑛</m:t>
                          </m:r>
                        </m:den>
                      </m:f>
                    </m:oMath>
                  </m:oMathPara>
                </a14:m>
                <a:endParaRPr lang="en-US" altLang="zh-TW" dirty="0"/>
              </a:p>
              <a:p>
                <a:pPr marL="0" indent="0" algn="r">
                  <a:buNone/>
                </a:pPr>
                <a:r>
                  <a:rPr lang="zh-TW" altLang="zh-TW" dirty="0"/>
                  <a:t>■</a:t>
                </a:r>
                <a:endParaRPr lang="zh-TW" altLang="en-US" dirty="0"/>
              </a:p>
            </p:txBody>
          </p:sp>
        </mc:Choice>
        <mc:Fallback xmlns="">
          <p:sp>
            <p:nvSpPr>
              <p:cNvPr id="3" name="內容版面配置區 2">
                <a:extLst>
                  <a:ext uri="{FF2B5EF4-FFF2-40B4-BE49-F238E27FC236}">
                    <a16:creationId xmlns:a16="http://schemas.microsoft.com/office/drawing/2014/main" id="{AEB694DA-258B-4252-989F-DDC530FBE784}"/>
                  </a:ext>
                </a:extLst>
              </p:cNvPr>
              <p:cNvSpPr>
                <a:spLocks noGrp="1" noRot="1" noChangeAspect="1" noMove="1" noResize="1" noEditPoints="1" noAdjustHandles="1" noChangeArrowheads="1" noChangeShapeType="1" noTextEdit="1"/>
              </p:cNvSpPr>
              <p:nvPr>
                <p:ph idx="1"/>
              </p:nvPr>
            </p:nvSpPr>
            <p:spPr>
              <a:xfrm>
                <a:off x="609600" y="117446"/>
                <a:ext cx="10972800" cy="5903843"/>
              </a:xfrm>
              <a:blipFill>
                <a:blip r:embed="rId2"/>
                <a:stretch>
                  <a:fillRect l="-722" t="-1754" r="-722" b="-1445"/>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C15E7B5F-3CCF-4932-8798-EB1DA0F07F96}"/>
              </a:ext>
            </a:extLst>
          </p:cNvPr>
          <p:cNvSpPr>
            <a:spLocks noGrp="1"/>
          </p:cNvSpPr>
          <p:nvPr>
            <p:ph type="sldNum" sz="quarter" idx="12"/>
          </p:nvPr>
        </p:nvSpPr>
        <p:spPr/>
        <p:txBody>
          <a:bodyPr/>
          <a:lstStyle/>
          <a:p>
            <a:fld id="{81353F6A-22EF-4218-ADEA-F95BBFAC150E}" type="slidenum">
              <a:rPr lang="zh-TW" altLang="en-US" smtClean="0"/>
              <a:t>56</a:t>
            </a:fld>
            <a:endParaRPr lang="zh-TW" altLang="en-US"/>
          </a:p>
        </p:txBody>
      </p:sp>
    </p:spTree>
    <p:extLst>
      <p:ext uri="{BB962C8B-B14F-4D97-AF65-F5344CB8AC3E}">
        <p14:creationId xmlns:p14="http://schemas.microsoft.com/office/powerpoint/2010/main" val="24139467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56CA74-DABC-42F9-A00C-9C0A24A995E7}"/>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87604F27-BBC5-4286-8DE8-D0B715F59421}"/>
                  </a:ext>
                </a:extLst>
              </p:cNvPr>
              <p:cNvSpPr>
                <a:spLocks noGrp="1"/>
              </p:cNvSpPr>
              <p:nvPr>
                <p:ph idx="1"/>
              </p:nvPr>
            </p:nvSpPr>
            <p:spPr/>
            <p:txBody>
              <a:bodyPr/>
              <a:lstStyle/>
              <a:p>
                <a:pPr marL="0" indent="0">
                  <a:buNone/>
                </a:pPr>
                <a:r>
                  <a:rPr lang="en-US" altLang="zh-TW" dirty="0"/>
                  <a:t>Therefore:</a:t>
                </a:r>
              </a:p>
              <a:p>
                <a:pPr marL="0" indent="0">
                  <a:buNone/>
                </a:pPr>
                <a14:m>
                  <m:oMathPara xmlns:m="http://schemas.openxmlformats.org/officeDocument/2006/math">
                    <m:oMathParaPr>
                      <m:jc m:val="centerGroup"/>
                    </m:oMathParaPr>
                    <m:oMath xmlns:m="http://schemas.openxmlformats.org/officeDocument/2006/math">
                      <m:r>
                        <m:rPr>
                          <m:sty m:val="p"/>
                        </m:rPr>
                        <a:rPr lang="en-US" altLang="zh-TW">
                          <a:latin typeface="Cambria Math" panose="02040503050406030204" pitchFamily="18" charset="0"/>
                        </a:rPr>
                        <m:t>E</m:t>
                      </m:r>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𝑇</m:t>
                          </m:r>
                          <m:d>
                            <m:dPr>
                              <m:ctrlPr>
                                <a:rPr lang="en-US" altLang="zh-TW" i="1">
                                  <a:latin typeface="Cambria Math" panose="02040503050406030204" pitchFamily="18" charset="0"/>
                                </a:rPr>
                              </m:ctrlPr>
                            </m:dPr>
                            <m:e>
                              <m:r>
                                <a:rPr lang="en-US" altLang="zh-TW" i="1">
                                  <a:latin typeface="Cambria Math" panose="02040503050406030204" pitchFamily="18" charset="0"/>
                                </a:rPr>
                                <m:t>𝑛</m:t>
                              </m:r>
                            </m:e>
                          </m:d>
                        </m:e>
                      </m:d>
                      <m:r>
                        <a:rPr lang="en-US" altLang="zh-TW" i="1">
                          <a:latin typeface="Cambria Math" panose="02040503050406030204" pitchFamily="18" charset="0"/>
                        </a:rPr>
                        <m:t>=</m:t>
                      </m:r>
                      <m:r>
                        <m:rPr>
                          <m:sty m:val="p"/>
                        </m:rPr>
                        <a:rPr lang="el-GR" altLang="zh-TW" i="1">
                          <a:latin typeface="Cambria Math" panose="02040503050406030204" pitchFamily="18" charset="0"/>
                          <a:ea typeface="Cambria Math" panose="02040503050406030204" pitchFamily="18" charset="0"/>
                        </a:rPr>
                        <m:t>Θ</m:t>
                      </m:r>
                      <m:d>
                        <m:dPr>
                          <m:ctrlPr>
                            <a:rPr lang="el-GR"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e>
                      </m:d>
                      <m:r>
                        <a:rPr lang="en-US" altLang="zh-TW" i="1">
                          <a:latin typeface="Cambria Math" panose="02040503050406030204" pitchFamily="18" charset="0"/>
                          <a:ea typeface="Cambria Math" panose="02040503050406030204" pitchFamily="18" charset="0"/>
                        </a:rPr>
                        <m:t>+</m:t>
                      </m:r>
                      <m:nary>
                        <m:naryPr>
                          <m:chr m:val="∑"/>
                          <m:ctrlPr>
                            <a:rPr lang="en-US" altLang="zh-TW" i="1">
                              <a:latin typeface="Cambria Math" panose="02040503050406030204" pitchFamily="18" charset="0"/>
                              <a:ea typeface="Cambria Math" panose="02040503050406030204" pitchFamily="18" charset="0"/>
                            </a:rPr>
                          </m:ctrlPr>
                        </m:naryPr>
                        <m:sub>
                          <m:r>
                            <m:rPr>
                              <m:brk m:alnAt="23"/>
                            </m:rPr>
                            <a:rPr lang="en-US" altLang="zh-TW" i="1">
                              <a:latin typeface="Cambria Math" panose="02040503050406030204" pitchFamily="18" charset="0"/>
                              <a:ea typeface="Cambria Math" panose="02040503050406030204" pitchFamily="18" charset="0"/>
                            </a:rPr>
                            <m:t>𝑖</m:t>
                          </m:r>
                          <m:r>
                            <a:rPr lang="en-US" altLang="zh-TW" i="1">
                              <a:latin typeface="Cambria Math" panose="02040503050406030204" pitchFamily="18" charset="0"/>
                              <a:ea typeface="Cambria Math" panose="02040503050406030204" pitchFamily="18" charset="0"/>
                            </a:rPr>
                            <m:t>=0</m:t>
                          </m:r>
                        </m:sub>
                        <m:sup>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−1</m:t>
                          </m:r>
                        </m:sup>
                        <m:e>
                          <m:r>
                            <m:rPr>
                              <m:sty m:val="p"/>
                            </m:rPr>
                            <a:rPr lang="en-US" altLang="zh-TW">
                              <a:latin typeface="Cambria Math" panose="02040503050406030204" pitchFamily="18" charset="0"/>
                              <a:ea typeface="Cambria Math" panose="02040503050406030204" pitchFamily="18" charset="0"/>
                            </a:rPr>
                            <m:t>O</m:t>
                          </m:r>
                          <m:d>
                            <m:dPr>
                              <m:ctrlPr>
                                <a:rPr lang="en-US" altLang="zh-TW" i="1">
                                  <a:latin typeface="Cambria Math" panose="02040503050406030204" pitchFamily="18" charset="0"/>
                                  <a:ea typeface="Cambria Math" panose="02040503050406030204" pitchFamily="18" charset="0"/>
                                </a:rPr>
                              </m:ctrlPr>
                            </m:dPr>
                            <m:e>
                              <m:r>
                                <m:rPr>
                                  <m:sty m:val="p"/>
                                </m:rPr>
                                <a:rPr lang="en-US" altLang="zh-TW">
                                  <a:latin typeface="Cambria Math" panose="02040503050406030204" pitchFamily="18" charset="0"/>
                                </a:rPr>
                                <m:t>E</m:t>
                              </m:r>
                              <m:d>
                                <m:dPr>
                                  <m:begChr m:val="["/>
                                  <m:endChr m:val="]"/>
                                  <m:ctrlPr>
                                    <a:rPr lang="en-US" altLang="zh-TW" i="1">
                                      <a:latin typeface="Cambria Math" panose="02040503050406030204" pitchFamily="18" charset="0"/>
                                    </a:rPr>
                                  </m:ctrlPr>
                                </m:dPr>
                                <m:e>
                                  <m:sSubSup>
                                    <m:sSubSupPr>
                                      <m:ctrlPr>
                                        <a:rPr lang="en-US" altLang="zh-TW" i="1">
                                          <a:latin typeface="Cambria Math" panose="02040503050406030204" pitchFamily="18" charset="0"/>
                                          <a:ea typeface="Cambria Math" panose="02040503050406030204" pitchFamily="18" charset="0"/>
                                        </a:rPr>
                                      </m:ctrlPr>
                                    </m:sSubSupPr>
                                    <m:e>
                                      <m:r>
                                        <a:rPr lang="en-US" altLang="zh-TW" i="1">
                                          <a:latin typeface="Cambria Math" panose="02040503050406030204" pitchFamily="18" charset="0"/>
                                          <a:ea typeface="Cambria Math" panose="02040503050406030204" pitchFamily="18" charset="0"/>
                                        </a:rPr>
                                        <m:t>𝑛</m:t>
                                      </m:r>
                                    </m:e>
                                    <m:sub>
                                      <m:r>
                                        <a:rPr lang="en-US" altLang="zh-TW" i="1">
                                          <a:latin typeface="Cambria Math" panose="02040503050406030204" pitchFamily="18" charset="0"/>
                                          <a:ea typeface="Cambria Math" panose="02040503050406030204" pitchFamily="18" charset="0"/>
                                        </a:rPr>
                                        <m:t>𝑖</m:t>
                                      </m:r>
                                    </m:sub>
                                    <m:sup>
                                      <m:r>
                                        <a:rPr lang="en-US" altLang="zh-TW" i="1">
                                          <a:latin typeface="Cambria Math" panose="02040503050406030204" pitchFamily="18" charset="0"/>
                                          <a:ea typeface="Cambria Math" panose="02040503050406030204" pitchFamily="18" charset="0"/>
                                        </a:rPr>
                                        <m:t>2</m:t>
                                      </m:r>
                                    </m:sup>
                                  </m:sSubSup>
                                </m:e>
                              </m:d>
                            </m:e>
                          </m:d>
                        </m:e>
                      </m:nary>
                    </m:oMath>
                    <m:oMath xmlns:m="http://schemas.openxmlformats.org/officeDocument/2006/math">
                      <m:r>
                        <a:rPr lang="en-US" altLang="zh-TW" b="0" i="1" smtClean="0">
                          <a:latin typeface="Cambria Math" panose="02040503050406030204" pitchFamily="18" charset="0"/>
                          <a:ea typeface="Cambria Math" panose="02040503050406030204" pitchFamily="18" charset="0"/>
                        </a:rPr>
                        <m:t>=</m:t>
                      </m:r>
                      <m:r>
                        <m:rPr>
                          <m:sty m:val="p"/>
                        </m:rPr>
                        <a:rPr lang="el-GR" altLang="zh-TW" i="1" smtClean="0">
                          <a:latin typeface="Cambria Math" panose="02040503050406030204" pitchFamily="18" charset="0"/>
                          <a:ea typeface="Cambria Math" panose="02040503050406030204" pitchFamily="18" charset="0"/>
                        </a:rPr>
                        <m:t>Θ</m:t>
                      </m:r>
                      <m:d>
                        <m:dPr>
                          <m:ctrlPr>
                            <a:rPr lang="el-GR" altLang="zh-TW"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𝑛</m:t>
                          </m:r>
                        </m:e>
                      </m:d>
                      <m:r>
                        <a:rPr lang="en-US" altLang="zh-TW" i="1">
                          <a:latin typeface="Cambria Math" panose="02040503050406030204" pitchFamily="18" charset="0"/>
                          <a:ea typeface="Cambria Math" panose="02040503050406030204" pitchFamily="18" charset="0"/>
                        </a:rPr>
                        <m:t>+</m:t>
                      </m:r>
                      <m:nary>
                        <m:naryPr>
                          <m:chr m:val="∑"/>
                          <m:ctrlPr>
                            <a:rPr lang="en-US" altLang="zh-TW" i="1">
                              <a:latin typeface="Cambria Math" panose="02040503050406030204" pitchFamily="18" charset="0"/>
                              <a:ea typeface="Cambria Math" panose="02040503050406030204" pitchFamily="18" charset="0"/>
                            </a:rPr>
                          </m:ctrlPr>
                        </m:naryPr>
                        <m:sub>
                          <m:r>
                            <m:rPr>
                              <m:brk m:alnAt="23"/>
                            </m:rPr>
                            <a:rPr lang="en-US" altLang="zh-TW" i="1">
                              <a:latin typeface="Cambria Math" panose="02040503050406030204" pitchFamily="18" charset="0"/>
                              <a:ea typeface="Cambria Math" panose="02040503050406030204" pitchFamily="18" charset="0"/>
                            </a:rPr>
                            <m:t>𝑖</m:t>
                          </m:r>
                          <m:r>
                            <a:rPr lang="en-US" altLang="zh-TW" i="1">
                              <a:latin typeface="Cambria Math" panose="02040503050406030204" pitchFamily="18" charset="0"/>
                              <a:ea typeface="Cambria Math" panose="02040503050406030204" pitchFamily="18" charset="0"/>
                            </a:rPr>
                            <m:t>=0</m:t>
                          </m:r>
                        </m:sub>
                        <m:sup>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−1</m:t>
                          </m:r>
                        </m:sup>
                        <m:e>
                          <m:r>
                            <m:rPr>
                              <m:sty m:val="p"/>
                            </m:rPr>
                            <a:rPr lang="en-US" altLang="zh-TW">
                              <a:latin typeface="Cambria Math" panose="02040503050406030204" pitchFamily="18" charset="0"/>
                              <a:ea typeface="Cambria Math" panose="02040503050406030204" pitchFamily="18" charset="0"/>
                            </a:rPr>
                            <m:t>O</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2−</m:t>
                              </m:r>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1</m:t>
                                  </m:r>
                                </m:num>
                                <m:den>
                                  <m:r>
                                    <a:rPr lang="en-US" altLang="zh-TW" i="1">
                                      <a:latin typeface="Cambria Math" panose="02040503050406030204" pitchFamily="18" charset="0"/>
                                      <a:ea typeface="Cambria Math" panose="02040503050406030204" pitchFamily="18" charset="0"/>
                                    </a:rPr>
                                    <m:t>𝑛</m:t>
                                  </m:r>
                                </m:den>
                              </m:f>
                            </m:e>
                          </m:d>
                        </m:e>
                      </m:nary>
                    </m:oMath>
                    <m:oMath xmlns:m="http://schemas.openxmlformats.org/officeDocument/2006/math">
                      <m:r>
                        <a:rPr lang="en-US" altLang="zh-TW" b="0" i="1" smtClean="0">
                          <a:latin typeface="Cambria Math" panose="02040503050406030204" pitchFamily="18" charset="0"/>
                          <a:ea typeface="Cambria Math" panose="02040503050406030204" pitchFamily="18" charset="0"/>
                        </a:rPr>
                        <m:t>=</m:t>
                      </m:r>
                      <m:r>
                        <m:rPr>
                          <m:sty m:val="p"/>
                        </m:rPr>
                        <a:rPr lang="el-GR" altLang="zh-TW" i="1">
                          <a:latin typeface="Cambria Math" panose="02040503050406030204" pitchFamily="18" charset="0"/>
                          <a:ea typeface="Cambria Math" panose="02040503050406030204" pitchFamily="18" charset="0"/>
                        </a:rPr>
                        <m:t>Θ</m:t>
                      </m:r>
                      <m:d>
                        <m:dPr>
                          <m:ctrlPr>
                            <a:rPr lang="el-GR"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e>
                      </m:d>
                      <m:r>
                        <a:rPr lang="en-US" altLang="zh-TW" i="1">
                          <a:latin typeface="Cambria Math" panose="02040503050406030204" pitchFamily="18" charset="0"/>
                          <a:ea typeface="Cambria Math" panose="02040503050406030204" pitchFamily="18" charset="0"/>
                        </a:rPr>
                        <m:t>+</m:t>
                      </m:r>
                      <m:r>
                        <m:rPr>
                          <m:sty m:val="p"/>
                        </m:rPr>
                        <a:rPr lang="en-US" altLang="zh-TW" b="0" i="0" smtClean="0">
                          <a:latin typeface="Cambria Math" panose="02040503050406030204" pitchFamily="18" charset="0"/>
                          <a:ea typeface="Cambria Math" panose="02040503050406030204" pitchFamily="18" charset="0"/>
                        </a:rPr>
                        <m:t>O</m:t>
                      </m:r>
                      <m:d>
                        <m:dPr>
                          <m:ctrlPr>
                            <a:rPr lang="en-US" altLang="zh-TW" b="0" i="1" smtClean="0">
                              <a:latin typeface="Cambria Math" panose="02040503050406030204" pitchFamily="18" charset="0"/>
                              <a:ea typeface="Cambria Math" panose="02040503050406030204" pitchFamily="18" charset="0"/>
                            </a:rPr>
                          </m:ctrlPr>
                        </m:dPr>
                        <m:e>
                          <m:r>
                            <a:rPr lang="en-US" altLang="zh-TW" b="0" i="1" smtClean="0">
                              <a:latin typeface="Cambria Math" panose="02040503050406030204" pitchFamily="18" charset="0"/>
                              <a:ea typeface="Cambria Math" panose="02040503050406030204" pitchFamily="18" charset="0"/>
                            </a:rPr>
                            <m:t>𝑛</m:t>
                          </m:r>
                        </m:e>
                      </m:d>
                    </m:oMath>
                    <m:oMath xmlns:m="http://schemas.openxmlformats.org/officeDocument/2006/math">
                      <m:r>
                        <a:rPr lang="en-US" altLang="zh-TW" b="0" i="1" smtClean="0">
                          <a:latin typeface="Cambria Math" panose="02040503050406030204" pitchFamily="18" charset="0"/>
                          <a:ea typeface="Cambria Math" panose="02040503050406030204" pitchFamily="18" charset="0"/>
                        </a:rPr>
                        <m:t>=</m:t>
                      </m:r>
                      <m:r>
                        <m:rPr>
                          <m:sty m:val="p"/>
                        </m:rPr>
                        <a:rPr lang="el-GR" altLang="zh-TW" i="1">
                          <a:latin typeface="Cambria Math" panose="02040503050406030204" pitchFamily="18" charset="0"/>
                          <a:ea typeface="Cambria Math" panose="02040503050406030204" pitchFamily="18" charset="0"/>
                        </a:rPr>
                        <m:t>Θ</m:t>
                      </m:r>
                      <m:d>
                        <m:dPr>
                          <m:ctrlPr>
                            <a:rPr lang="el-GR"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e>
                      </m:d>
                    </m:oMath>
                  </m:oMathPara>
                </a14:m>
                <a:endParaRPr lang="en-US" altLang="zh-TW" dirty="0"/>
              </a:p>
              <a:p>
                <a:pPr marL="0" indent="0">
                  <a:buNone/>
                </a:pPr>
                <a:endParaRPr lang="zh-TW" altLang="en-US" dirty="0"/>
              </a:p>
            </p:txBody>
          </p:sp>
        </mc:Choice>
        <mc:Fallback xmlns="">
          <p:sp>
            <p:nvSpPr>
              <p:cNvPr id="3" name="內容版面配置區 2">
                <a:extLst>
                  <a:ext uri="{FF2B5EF4-FFF2-40B4-BE49-F238E27FC236}">
                    <a16:creationId xmlns:a16="http://schemas.microsoft.com/office/drawing/2014/main" id="{87604F27-BBC5-4286-8DE8-D0B715F59421}"/>
                  </a:ext>
                </a:extLst>
              </p:cNvPr>
              <p:cNvSpPr>
                <a:spLocks noGrp="1" noRot="1" noChangeAspect="1" noMove="1" noResize="1" noEditPoints="1" noAdjustHandles="1" noChangeArrowheads="1" noChangeShapeType="1" noTextEdit="1"/>
              </p:cNvSpPr>
              <p:nvPr>
                <p:ph idx="1"/>
              </p:nvPr>
            </p:nvSpPr>
            <p:spPr>
              <a:blipFill>
                <a:blip r:embed="rId2"/>
                <a:stretch>
                  <a:fillRect l="-1389" t="-1793"/>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5215A6D9-EA2A-4393-A49A-E7F261EB171F}"/>
              </a:ext>
            </a:extLst>
          </p:cNvPr>
          <p:cNvSpPr>
            <a:spLocks noGrp="1"/>
          </p:cNvSpPr>
          <p:nvPr>
            <p:ph type="sldNum" sz="quarter" idx="12"/>
          </p:nvPr>
        </p:nvSpPr>
        <p:spPr/>
        <p:txBody>
          <a:bodyPr/>
          <a:lstStyle/>
          <a:p>
            <a:fld id="{81353F6A-22EF-4218-ADEA-F95BBFAC150E}" type="slidenum">
              <a:rPr lang="zh-TW" altLang="en-US" smtClean="0"/>
              <a:t>57</a:t>
            </a:fld>
            <a:endParaRPr lang="zh-TW" altLang="en-US"/>
          </a:p>
        </p:txBody>
      </p:sp>
    </p:spTree>
    <p:extLst>
      <p:ext uri="{BB962C8B-B14F-4D97-AF65-F5344CB8AC3E}">
        <p14:creationId xmlns:p14="http://schemas.microsoft.com/office/powerpoint/2010/main" val="13716859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F801B9-BD87-4F60-80AB-7906A7BFFF6D}"/>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8B45A8B6-8A58-46D4-8C28-27B5376934F8}"/>
                  </a:ext>
                </a:extLst>
              </p:cNvPr>
              <p:cNvSpPr>
                <a:spLocks noGrp="1"/>
              </p:cNvSpPr>
              <p:nvPr>
                <p:ph idx="1"/>
              </p:nvPr>
            </p:nvSpPr>
            <p:spPr/>
            <p:txBody>
              <a:bodyPr>
                <a:normAutofit fontScale="92500" lnSpcReduction="10000"/>
              </a:bodyPr>
              <a:lstStyle/>
              <a:p>
                <a:r>
                  <a:rPr lang="en-US" altLang="zh-TW" dirty="0"/>
                  <a:t>The worst-case running time for the bucket-sort algorithm occurs when the assumption of uniformly distributed input does not hold.</a:t>
                </a:r>
              </a:p>
              <a:p>
                <a:endParaRPr lang="en-US" altLang="zh-TW" dirty="0"/>
              </a:p>
              <a:p>
                <a:r>
                  <a:rPr lang="en-US" altLang="zh-TW" dirty="0"/>
                  <a:t>If, for example, all the input ends up in the first bucket, then in the insertion sort phase it needs to sort all the input, which takes </a:t>
                </a:r>
                <a14:m>
                  <m:oMath xmlns:m="http://schemas.openxmlformats.org/officeDocument/2006/math">
                    <m:r>
                      <m:rPr>
                        <m:sty m:val="p"/>
                      </m:rPr>
                      <a:rPr lang="en-US" altLang="zh-TW" b="0" i="0" smtClean="0">
                        <a:latin typeface="Cambria Math" panose="02040503050406030204" pitchFamily="18" charset="0"/>
                      </a:rPr>
                      <m:t>O</m:t>
                    </m:r>
                    <m:d>
                      <m:dPr>
                        <m:ctrlPr>
                          <a:rPr lang="en-US" altLang="zh-TW" b="0" i="1" smtClean="0">
                            <a:latin typeface="Cambria Math" panose="02040503050406030204" pitchFamily="18" charset="0"/>
                          </a:rPr>
                        </m:ctrlPr>
                      </m:dPr>
                      <m:e>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𝑛</m:t>
                            </m:r>
                          </m:e>
                          <m:sup>
                            <m:r>
                              <a:rPr lang="en-US" altLang="zh-TW" b="0" i="1" smtClean="0">
                                <a:latin typeface="Cambria Math" panose="02040503050406030204" pitchFamily="18" charset="0"/>
                              </a:rPr>
                              <m:t>2</m:t>
                            </m:r>
                          </m:sup>
                        </m:sSup>
                      </m:e>
                    </m:d>
                  </m:oMath>
                </a14:m>
                <a:r>
                  <a:rPr lang="zh-TW" altLang="en-US" dirty="0"/>
                  <a:t> </a:t>
                </a:r>
                <a:r>
                  <a:rPr lang="en-US" altLang="zh-TW" dirty="0"/>
                  <a:t>time.</a:t>
                </a:r>
              </a:p>
              <a:p>
                <a:endParaRPr lang="en-US" altLang="zh-TW" dirty="0"/>
              </a:p>
              <a:p>
                <a:r>
                  <a:rPr lang="en-US" altLang="zh-TW" dirty="0"/>
                  <a:t>Use a worst-case </a:t>
                </a:r>
                <a14:m>
                  <m:oMath xmlns:m="http://schemas.openxmlformats.org/officeDocument/2006/math">
                    <m:r>
                      <m:rPr>
                        <m:sty m:val="p"/>
                      </m:rPr>
                      <a:rPr lang="en-US" altLang="zh-TW" b="0" i="0" smtClean="0">
                        <a:latin typeface="Cambria Math" panose="02040503050406030204" pitchFamily="18" charset="0"/>
                      </a:rPr>
                      <m:t>O</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𝑛</m:t>
                        </m:r>
                        <m:func>
                          <m:funcPr>
                            <m:ctrlPr>
                              <a:rPr lang="en-US" altLang="zh-TW" b="0" i="1" smtClean="0">
                                <a:latin typeface="Cambria Math" panose="02040503050406030204" pitchFamily="18" charset="0"/>
                              </a:rPr>
                            </m:ctrlPr>
                          </m:funcPr>
                          <m:fName>
                            <m:r>
                              <m:rPr>
                                <m:sty m:val="p"/>
                              </m:rPr>
                              <a:rPr lang="en-US" altLang="zh-TW" b="0" i="0" smtClean="0">
                                <a:latin typeface="Cambria Math" panose="02040503050406030204" pitchFamily="18" charset="0"/>
                              </a:rPr>
                              <m:t>lg</m:t>
                            </m:r>
                          </m:fName>
                          <m:e>
                            <m:r>
                              <a:rPr lang="en-US" altLang="zh-TW" b="0" i="1" smtClean="0">
                                <a:latin typeface="Cambria Math" panose="02040503050406030204" pitchFamily="18" charset="0"/>
                              </a:rPr>
                              <m:t>𝑛</m:t>
                            </m:r>
                          </m:e>
                        </m:func>
                      </m:e>
                    </m:d>
                  </m:oMath>
                </a14:m>
                <a:r>
                  <a:rPr lang="zh-TW" altLang="en-US" dirty="0"/>
                  <a:t> </a:t>
                </a:r>
                <a:r>
                  <a:rPr lang="en-US" altLang="zh-TW" dirty="0"/>
                  <a:t>time algorithm.</a:t>
                </a:r>
                <a:endParaRPr lang="zh-TW" altLang="en-US" dirty="0"/>
              </a:p>
            </p:txBody>
          </p:sp>
        </mc:Choice>
        <mc:Fallback xmlns="">
          <p:sp>
            <p:nvSpPr>
              <p:cNvPr id="3" name="內容版面配置區 2">
                <a:extLst>
                  <a:ext uri="{FF2B5EF4-FFF2-40B4-BE49-F238E27FC236}">
                    <a16:creationId xmlns:a16="http://schemas.microsoft.com/office/drawing/2014/main" id="{8B45A8B6-8A58-46D4-8C28-27B5376934F8}"/>
                  </a:ext>
                </a:extLst>
              </p:cNvPr>
              <p:cNvSpPr>
                <a:spLocks noGrp="1" noRot="1" noChangeAspect="1" noMove="1" noResize="1" noEditPoints="1" noAdjustHandles="1" noChangeArrowheads="1" noChangeShapeType="1" noTextEdit="1"/>
              </p:cNvSpPr>
              <p:nvPr>
                <p:ph idx="1"/>
              </p:nvPr>
            </p:nvSpPr>
            <p:spPr>
              <a:blipFill>
                <a:blip r:embed="rId2"/>
                <a:stretch>
                  <a:fillRect l="-1111" t="-2897" r="-1278"/>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4DCEFEA4-9DAF-4CCE-BB92-29C874109371}"/>
              </a:ext>
            </a:extLst>
          </p:cNvPr>
          <p:cNvSpPr>
            <a:spLocks noGrp="1"/>
          </p:cNvSpPr>
          <p:nvPr>
            <p:ph type="sldNum" sz="quarter" idx="12"/>
          </p:nvPr>
        </p:nvSpPr>
        <p:spPr/>
        <p:txBody>
          <a:bodyPr/>
          <a:lstStyle/>
          <a:p>
            <a:fld id="{81353F6A-22EF-4218-ADEA-F95BBFAC150E}" type="slidenum">
              <a:rPr lang="zh-TW" altLang="en-US" smtClean="0"/>
              <a:t>58</a:t>
            </a:fld>
            <a:endParaRPr lang="zh-TW" altLang="en-US"/>
          </a:p>
        </p:txBody>
      </p:sp>
    </p:spTree>
    <p:extLst>
      <p:ext uri="{BB962C8B-B14F-4D97-AF65-F5344CB8AC3E}">
        <p14:creationId xmlns:p14="http://schemas.microsoft.com/office/powerpoint/2010/main" val="18163145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CA27A3-D848-4F67-AC93-31B84B2806E8}"/>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18F6412-D41A-473E-B7D4-95EE2DA22DE1}"/>
              </a:ext>
            </a:extLst>
          </p:cNvPr>
          <p:cNvSpPr>
            <a:spLocks noGrp="1"/>
          </p:cNvSpPr>
          <p:nvPr>
            <p:ph idx="1"/>
          </p:nvPr>
        </p:nvSpPr>
        <p:spPr/>
        <p:txBody>
          <a:bodyPr>
            <a:normAutofit/>
          </a:bodyPr>
          <a:lstStyle/>
          <a:p>
            <a:r>
              <a:rPr lang="en-US" altLang="zh-TW" dirty="0"/>
              <a:t>Again, not a comparison sort. Used a function of key values to index into an array.</a:t>
            </a:r>
          </a:p>
          <a:p>
            <a:endParaRPr lang="en-US" altLang="zh-TW" dirty="0"/>
          </a:p>
          <a:p>
            <a:r>
              <a:rPr lang="en-US" altLang="zh-TW" dirty="0"/>
              <a:t>This is a </a:t>
            </a:r>
            <a:r>
              <a:rPr lang="en-US" altLang="zh-TW" b="1" dirty="0">
                <a:solidFill>
                  <a:srgbClr val="FF0000"/>
                </a:solidFill>
              </a:rPr>
              <a:t>probabilistic analysis</a:t>
            </a:r>
            <a:r>
              <a:rPr lang="en-US" altLang="zh-TW" dirty="0"/>
              <a:t>—we used probability to analyze an algorithm whose running time depends on the distribution of inputs.</a:t>
            </a:r>
          </a:p>
        </p:txBody>
      </p:sp>
      <p:sp>
        <p:nvSpPr>
          <p:cNvPr id="4" name="投影片編號版面配置區 3">
            <a:extLst>
              <a:ext uri="{FF2B5EF4-FFF2-40B4-BE49-F238E27FC236}">
                <a16:creationId xmlns:a16="http://schemas.microsoft.com/office/drawing/2014/main" id="{DC90FD5D-E764-451C-952D-6B5739BAB087}"/>
              </a:ext>
            </a:extLst>
          </p:cNvPr>
          <p:cNvSpPr>
            <a:spLocks noGrp="1"/>
          </p:cNvSpPr>
          <p:nvPr>
            <p:ph type="sldNum" sz="quarter" idx="12"/>
          </p:nvPr>
        </p:nvSpPr>
        <p:spPr/>
        <p:txBody>
          <a:bodyPr/>
          <a:lstStyle/>
          <a:p>
            <a:fld id="{81353F6A-22EF-4218-ADEA-F95BBFAC150E}" type="slidenum">
              <a:rPr lang="zh-TW" altLang="en-US" smtClean="0"/>
              <a:t>59</a:t>
            </a:fld>
            <a:endParaRPr lang="zh-TW" altLang="en-US"/>
          </a:p>
        </p:txBody>
      </p:sp>
    </p:spTree>
    <p:extLst>
      <p:ext uri="{BB962C8B-B14F-4D97-AF65-F5344CB8AC3E}">
        <p14:creationId xmlns:p14="http://schemas.microsoft.com/office/powerpoint/2010/main" val="4100013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B971F2-091F-4F0B-AED7-BF43DDF894E5}"/>
              </a:ext>
            </a:extLst>
          </p:cNvPr>
          <p:cNvSpPr>
            <a:spLocks noGrp="1"/>
          </p:cNvSpPr>
          <p:nvPr>
            <p:ph type="title"/>
          </p:nvPr>
        </p:nvSpPr>
        <p:spPr/>
        <p:txBody>
          <a:bodyPr/>
          <a:lstStyle/>
          <a:p>
            <a:r>
              <a:rPr lang="en-US" altLang="zh-TW" dirty="0"/>
              <a:t>Lower bounds for sorting (comparison sorts)</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B66E6607-837E-4C9C-8B0F-03C8EF225DF9}"/>
                  </a:ext>
                </a:extLst>
              </p:cNvPr>
              <p:cNvSpPr>
                <a:spLocks noGrp="1"/>
              </p:cNvSpPr>
              <p:nvPr>
                <p:ph idx="1"/>
              </p:nvPr>
            </p:nvSpPr>
            <p:spPr/>
            <p:txBody>
              <a:bodyPr/>
              <a:lstStyle/>
              <a:p>
                <a:r>
                  <a:rPr lang="en-US" altLang="zh-TW" dirty="0"/>
                  <a:t>Without loss of generality, we assume all the input elements are distinct. (comparisons of the form </a:t>
                </a:r>
                <a14:m>
                  <m:oMath xmlns:m="http://schemas.openxmlformats.org/officeDocument/2006/math">
                    <m:sSub>
                      <m:sSubPr>
                        <m:ctrlPr>
                          <a:rPr lang="en-US" altLang="zh-TW" i="1" smtClean="0">
                            <a:latin typeface="Cambria Math" panose="02040503050406030204" pitchFamily="18" charset="0"/>
                          </a:rPr>
                        </m:ctrlPr>
                      </m:sSubPr>
                      <m:e>
                        <m:r>
                          <a:rPr lang="en-US" altLang="zh-TW" i="1">
                            <a:latin typeface="Cambria Math" panose="02040503050406030204" pitchFamily="18" charset="0"/>
                          </a:rPr>
                          <m:t>𝑎</m:t>
                        </m:r>
                      </m:e>
                      <m:sub>
                        <m:r>
                          <a:rPr lang="en-US" altLang="zh-TW" i="1">
                            <a:latin typeface="Cambria Math" panose="02040503050406030204" pitchFamily="18" charset="0"/>
                          </a:rPr>
                          <m:t>𝑖</m:t>
                        </m:r>
                      </m:sub>
                    </m:sSub>
                    <m:r>
                      <a:rPr lang="en-US" altLang="zh-TW" b="0" i="1" smtClean="0">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𝑎</m:t>
                        </m:r>
                      </m:e>
                      <m:sub>
                        <m:r>
                          <a:rPr lang="en-US" altLang="zh-TW" i="1">
                            <a:latin typeface="Cambria Math" panose="02040503050406030204" pitchFamily="18" charset="0"/>
                          </a:rPr>
                          <m:t>𝑗</m:t>
                        </m:r>
                      </m:sub>
                    </m:sSub>
                  </m:oMath>
                </a14:m>
                <a:r>
                  <a:rPr lang="en-US" altLang="zh-TW" dirty="0"/>
                  <a:t> are useless)</a:t>
                </a:r>
              </a:p>
              <a:p>
                <a:endParaRPr lang="en-US" altLang="zh-TW" dirty="0"/>
              </a:p>
              <a:p>
                <a:r>
                  <a:rPr lang="en-US" altLang="zh-TW" dirty="0"/>
                  <a:t>We also note that the comparisons </a:t>
                </a:r>
                <a14:m>
                  <m:oMath xmlns:m="http://schemas.openxmlformats.org/officeDocument/2006/math">
                    <m:sSub>
                      <m:sSubPr>
                        <m:ctrlPr>
                          <a:rPr lang="en-US" altLang="zh-TW" i="1" smtClean="0">
                            <a:latin typeface="Cambria Math" panose="02040503050406030204" pitchFamily="18" charset="0"/>
                          </a:rPr>
                        </m:ctrlPr>
                      </m:sSubPr>
                      <m:e>
                        <m:r>
                          <a:rPr lang="en-US" altLang="zh-TW" i="1">
                            <a:latin typeface="Cambria Math" panose="02040503050406030204" pitchFamily="18" charset="0"/>
                          </a:rPr>
                          <m:t>𝑎</m:t>
                        </m:r>
                      </m:e>
                      <m:sub>
                        <m:r>
                          <a:rPr lang="en-US" altLang="zh-TW" i="1">
                            <a:latin typeface="Cambria Math" panose="02040503050406030204" pitchFamily="18" charset="0"/>
                          </a:rPr>
                          <m:t>𝑖</m:t>
                        </m:r>
                      </m:sub>
                    </m:sSub>
                    <m:r>
                      <a:rPr lang="en-US" altLang="zh-TW" b="0" i="1" smtClean="0">
                        <a:latin typeface="Cambria Math" panose="02040503050406030204" pitchFamily="18" charset="0"/>
                      </a:rPr>
                      <m:t>&lt;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𝑎</m:t>
                        </m:r>
                      </m:e>
                      <m:sub>
                        <m:r>
                          <a:rPr lang="en-US" altLang="zh-TW" i="1">
                            <a:latin typeface="Cambria Math" panose="02040503050406030204" pitchFamily="18" charset="0"/>
                          </a:rPr>
                          <m:t>𝑗</m:t>
                        </m:r>
                      </m:sub>
                    </m:sSub>
                  </m:oMath>
                </a14:m>
                <a:r>
                  <a:rPr lang="en-US" altLang="zh-TW" dirty="0"/>
                  <a:t>,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𝑎</m:t>
                        </m:r>
                      </m:e>
                      <m:sub>
                        <m:r>
                          <a:rPr lang="en-US" altLang="zh-TW" i="1">
                            <a:latin typeface="Cambria Math" panose="02040503050406030204" pitchFamily="18" charset="0"/>
                          </a:rPr>
                          <m:t>𝑖</m:t>
                        </m:r>
                      </m:sub>
                    </m:sSub>
                    <m:r>
                      <a:rPr lang="en-US" altLang="zh-TW" i="1" smtClean="0">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𝑎</m:t>
                        </m:r>
                      </m:e>
                      <m:sub>
                        <m:r>
                          <a:rPr lang="en-US" altLang="zh-TW" i="1">
                            <a:latin typeface="Cambria Math" panose="02040503050406030204" pitchFamily="18" charset="0"/>
                          </a:rPr>
                          <m:t>𝑗</m:t>
                        </m:r>
                      </m:sub>
                    </m:sSub>
                  </m:oMath>
                </a14:m>
                <a:r>
                  <a:rPr lang="en-US" altLang="zh-TW" dirty="0"/>
                  <a:t>,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𝑎</m:t>
                        </m:r>
                      </m:e>
                      <m:sub>
                        <m:r>
                          <a:rPr lang="en-US" altLang="zh-TW" i="1">
                            <a:latin typeface="Cambria Math" panose="02040503050406030204" pitchFamily="18" charset="0"/>
                          </a:rPr>
                          <m:t>𝑖</m:t>
                        </m:r>
                      </m:sub>
                    </m:sSub>
                    <m:r>
                      <a:rPr lang="en-US" altLang="zh-TW" i="1" smtClean="0">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𝑎</m:t>
                        </m:r>
                      </m:e>
                      <m:sub>
                        <m:r>
                          <a:rPr lang="en-US" altLang="zh-TW" i="1">
                            <a:latin typeface="Cambria Math" panose="02040503050406030204" pitchFamily="18" charset="0"/>
                          </a:rPr>
                          <m:t>𝑗</m:t>
                        </m:r>
                      </m:sub>
                    </m:sSub>
                  </m:oMath>
                </a14:m>
                <a:r>
                  <a:rPr lang="en-US" altLang="zh-TW" dirty="0"/>
                  <a:t>, and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𝑎</m:t>
                        </m:r>
                      </m:e>
                      <m:sub>
                        <m:r>
                          <a:rPr lang="en-US" altLang="zh-TW" i="1">
                            <a:latin typeface="Cambria Math" panose="02040503050406030204" pitchFamily="18" charset="0"/>
                          </a:rPr>
                          <m:t>𝑖</m:t>
                        </m:r>
                      </m:sub>
                    </m:sSub>
                    <m:r>
                      <a:rPr lang="en-US" altLang="zh-TW" b="0" i="1" smtClean="0">
                        <a:latin typeface="Cambria Math" panose="02040503050406030204" pitchFamily="18" charset="0"/>
                      </a:rPr>
                      <m:t>&gt;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𝑎</m:t>
                        </m:r>
                      </m:e>
                      <m:sub>
                        <m:r>
                          <a:rPr lang="en-US" altLang="zh-TW" i="1">
                            <a:latin typeface="Cambria Math" panose="02040503050406030204" pitchFamily="18" charset="0"/>
                          </a:rPr>
                          <m:t>𝑗</m:t>
                        </m:r>
                      </m:sub>
                    </m:sSub>
                  </m:oMath>
                </a14:m>
                <a:r>
                  <a:rPr lang="zh-TW" altLang="en-US" dirty="0"/>
                  <a:t> </a:t>
                </a:r>
                <a:r>
                  <a:rPr lang="en-US" altLang="zh-TW" dirty="0"/>
                  <a:t>are all equivalent in that they yield identical information about the relative order of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𝑎</m:t>
                        </m:r>
                      </m:e>
                      <m:sub>
                        <m:r>
                          <a:rPr lang="en-US" altLang="zh-TW" i="1">
                            <a:latin typeface="Cambria Math" panose="02040503050406030204" pitchFamily="18" charset="0"/>
                          </a:rPr>
                          <m:t>𝑖</m:t>
                        </m:r>
                      </m:sub>
                    </m:sSub>
                  </m:oMath>
                </a14:m>
                <a:r>
                  <a:rPr lang="zh-TW" altLang="en-US" dirty="0"/>
                  <a:t> </a:t>
                </a:r>
                <a:r>
                  <a:rPr lang="en-US" altLang="zh-TW" dirty="0"/>
                  <a:t>and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𝑎</m:t>
                        </m:r>
                      </m:e>
                      <m:sub>
                        <m:r>
                          <a:rPr lang="en-US" altLang="zh-TW" i="1">
                            <a:latin typeface="Cambria Math" panose="02040503050406030204" pitchFamily="18" charset="0"/>
                          </a:rPr>
                          <m:t>𝑗</m:t>
                        </m:r>
                      </m:sub>
                    </m:sSub>
                  </m:oMath>
                </a14:m>
                <a:r>
                  <a:rPr lang="en-US" altLang="zh-TW" dirty="0"/>
                  <a:t>.</a:t>
                </a:r>
                <a:endParaRPr lang="zh-TW" altLang="en-US" dirty="0"/>
              </a:p>
            </p:txBody>
          </p:sp>
        </mc:Choice>
        <mc:Fallback xmlns="">
          <p:sp>
            <p:nvSpPr>
              <p:cNvPr id="3" name="內容版面配置區 2">
                <a:extLst>
                  <a:ext uri="{FF2B5EF4-FFF2-40B4-BE49-F238E27FC236}">
                    <a16:creationId xmlns:a16="http://schemas.microsoft.com/office/drawing/2014/main" id="{B66E6607-837E-4C9C-8B0F-03C8EF225DF9}"/>
                  </a:ext>
                </a:extLst>
              </p:cNvPr>
              <p:cNvSpPr>
                <a:spLocks noGrp="1" noRot="1" noChangeAspect="1" noMove="1" noResize="1" noEditPoints="1" noAdjustHandles="1" noChangeArrowheads="1" noChangeShapeType="1" noTextEdit="1"/>
              </p:cNvSpPr>
              <p:nvPr>
                <p:ph idx="1"/>
              </p:nvPr>
            </p:nvSpPr>
            <p:spPr>
              <a:blipFill>
                <a:blip r:embed="rId2"/>
                <a:stretch>
                  <a:fillRect l="-1278" t="-1793" r="-1278" b="-1793"/>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6185678D-8BB9-4019-A915-6EAD15191394}"/>
              </a:ext>
            </a:extLst>
          </p:cNvPr>
          <p:cNvSpPr>
            <a:spLocks noGrp="1"/>
          </p:cNvSpPr>
          <p:nvPr>
            <p:ph type="sldNum" sz="quarter" idx="12"/>
          </p:nvPr>
        </p:nvSpPr>
        <p:spPr/>
        <p:txBody>
          <a:bodyPr/>
          <a:lstStyle/>
          <a:p>
            <a:fld id="{81353F6A-22EF-4218-ADEA-F95BBFAC150E}" type="slidenum">
              <a:rPr lang="zh-TW" altLang="en-US" smtClean="0"/>
              <a:t>6</a:t>
            </a:fld>
            <a:endParaRPr lang="zh-TW" altLang="en-US"/>
          </a:p>
        </p:txBody>
      </p:sp>
    </p:spTree>
    <p:extLst>
      <p:ext uri="{BB962C8B-B14F-4D97-AF65-F5344CB8AC3E}">
        <p14:creationId xmlns:p14="http://schemas.microsoft.com/office/powerpoint/2010/main" val="17746256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BC87A2-75F4-46D4-80D6-E293D5F33CD9}"/>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D4E7A7C2-3354-4D30-8383-7DA71CE87089}"/>
                  </a:ext>
                </a:extLst>
              </p:cNvPr>
              <p:cNvSpPr>
                <a:spLocks noGrp="1"/>
              </p:cNvSpPr>
              <p:nvPr>
                <p:ph idx="1"/>
              </p:nvPr>
            </p:nvSpPr>
            <p:spPr/>
            <p:txBody>
              <a:bodyPr>
                <a:normAutofit/>
              </a:bodyPr>
              <a:lstStyle/>
              <a:p>
                <a:r>
                  <a:rPr lang="en-US" altLang="zh-TW" dirty="0"/>
                  <a:t>With bucket sort, if the input isn’t drawn from a uniform distribution on [0,1), it may still run in linear time.  As ling as the input has the property that the sum of the squares of the bucket sizes is linear in the total number of elements.</a:t>
                </a:r>
                <a:br>
                  <a:rPr lang="en-US" altLang="zh-TW" dirty="0"/>
                </a:br>
                <a14:m>
                  <m:oMath xmlns:m="http://schemas.openxmlformats.org/officeDocument/2006/math">
                    <m:r>
                      <m:rPr>
                        <m:sty m:val="p"/>
                      </m:rPr>
                      <a:rPr lang="en-US" altLang="zh-TW" b="0" i="0" smtClean="0">
                        <a:latin typeface="Cambria Math" panose="02040503050406030204" pitchFamily="18" charset="0"/>
                      </a:rPr>
                      <m:t>E</m:t>
                    </m:r>
                    <m:d>
                      <m:dPr>
                        <m:begChr m:val="["/>
                        <m:endChr m:val="]"/>
                        <m:ctrlPr>
                          <a:rPr lang="en-US" altLang="zh-TW" b="0" i="1" smtClean="0">
                            <a:latin typeface="Cambria Math" panose="02040503050406030204" pitchFamily="18" charset="0"/>
                          </a:rPr>
                        </m:ctrlPr>
                      </m:dPr>
                      <m:e>
                        <m:r>
                          <a:rPr lang="en-US" altLang="zh-TW" i="1">
                            <a:latin typeface="Cambria Math" panose="02040503050406030204" pitchFamily="18" charset="0"/>
                          </a:rPr>
                          <m:t>𝑇</m:t>
                        </m:r>
                        <m:d>
                          <m:dPr>
                            <m:ctrlPr>
                              <a:rPr lang="en-US" altLang="zh-TW" i="1">
                                <a:latin typeface="Cambria Math" panose="02040503050406030204" pitchFamily="18" charset="0"/>
                              </a:rPr>
                            </m:ctrlPr>
                          </m:dPr>
                          <m:e>
                            <m:r>
                              <a:rPr lang="en-US" altLang="zh-TW" i="1">
                                <a:latin typeface="Cambria Math" panose="02040503050406030204" pitchFamily="18" charset="0"/>
                              </a:rPr>
                              <m:t>𝑛</m:t>
                            </m:r>
                          </m:e>
                        </m:d>
                      </m:e>
                    </m:d>
                    <m:r>
                      <a:rPr lang="en-US" altLang="zh-TW" i="1">
                        <a:latin typeface="Cambria Math" panose="02040503050406030204" pitchFamily="18" charset="0"/>
                      </a:rPr>
                      <m:t>=</m:t>
                    </m:r>
                    <m:r>
                      <m:rPr>
                        <m:sty m:val="p"/>
                      </m:rPr>
                      <a:rPr lang="el-GR" altLang="zh-TW" i="1">
                        <a:latin typeface="Cambria Math" panose="02040503050406030204" pitchFamily="18" charset="0"/>
                        <a:ea typeface="Cambria Math" panose="02040503050406030204" pitchFamily="18" charset="0"/>
                      </a:rPr>
                      <m:t>Θ</m:t>
                    </m:r>
                    <m:d>
                      <m:dPr>
                        <m:ctrlPr>
                          <a:rPr lang="el-GR"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𝑛</m:t>
                        </m:r>
                      </m:e>
                    </m:d>
                    <m:r>
                      <a:rPr lang="en-US" altLang="zh-TW" i="1">
                        <a:latin typeface="Cambria Math" panose="02040503050406030204" pitchFamily="18" charset="0"/>
                        <a:ea typeface="Cambria Math" panose="02040503050406030204" pitchFamily="18" charset="0"/>
                      </a:rPr>
                      <m:t>+</m:t>
                    </m:r>
                    <m:nary>
                      <m:naryPr>
                        <m:chr m:val="∑"/>
                        <m:ctrlPr>
                          <a:rPr lang="en-US" altLang="zh-TW" i="1" smtClean="0">
                            <a:solidFill>
                              <a:srgbClr val="FF0000"/>
                            </a:solidFill>
                            <a:latin typeface="Cambria Math" panose="02040503050406030204" pitchFamily="18" charset="0"/>
                            <a:ea typeface="Cambria Math" panose="02040503050406030204" pitchFamily="18" charset="0"/>
                          </a:rPr>
                        </m:ctrlPr>
                      </m:naryPr>
                      <m:sub>
                        <m:r>
                          <m:rPr>
                            <m:brk m:alnAt="23"/>
                          </m:rPr>
                          <a:rPr lang="en-US" altLang="zh-TW" i="1">
                            <a:solidFill>
                              <a:srgbClr val="FF0000"/>
                            </a:solidFill>
                            <a:latin typeface="Cambria Math" panose="02040503050406030204" pitchFamily="18" charset="0"/>
                            <a:ea typeface="Cambria Math" panose="02040503050406030204" pitchFamily="18" charset="0"/>
                          </a:rPr>
                          <m:t>𝑖</m:t>
                        </m:r>
                        <m:r>
                          <a:rPr lang="en-US" altLang="zh-TW" i="1">
                            <a:solidFill>
                              <a:srgbClr val="FF0000"/>
                            </a:solidFill>
                            <a:latin typeface="Cambria Math" panose="02040503050406030204" pitchFamily="18" charset="0"/>
                            <a:ea typeface="Cambria Math" panose="02040503050406030204" pitchFamily="18" charset="0"/>
                          </a:rPr>
                          <m:t>=0</m:t>
                        </m:r>
                      </m:sub>
                      <m:sup>
                        <m:r>
                          <a:rPr lang="en-US" altLang="zh-TW" i="1">
                            <a:solidFill>
                              <a:srgbClr val="FF0000"/>
                            </a:solidFill>
                            <a:latin typeface="Cambria Math" panose="02040503050406030204" pitchFamily="18" charset="0"/>
                            <a:ea typeface="Cambria Math" panose="02040503050406030204" pitchFamily="18" charset="0"/>
                          </a:rPr>
                          <m:t>𝑛</m:t>
                        </m:r>
                        <m:r>
                          <a:rPr lang="en-US" altLang="zh-TW" i="1">
                            <a:solidFill>
                              <a:srgbClr val="FF0000"/>
                            </a:solidFill>
                            <a:latin typeface="Cambria Math" panose="02040503050406030204" pitchFamily="18" charset="0"/>
                            <a:ea typeface="Cambria Math" panose="02040503050406030204" pitchFamily="18" charset="0"/>
                          </a:rPr>
                          <m:t>−1</m:t>
                        </m:r>
                      </m:sup>
                      <m:e>
                        <m:r>
                          <m:rPr>
                            <m:sty m:val="p"/>
                          </m:rPr>
                          <a:rPr lang="en-US" altLang="zh-TW">
                            <a:solidFill>
                              <a:srgbClr val="FF0000"/>
                            </a:solidFill>
                            <a:latin typeface="Cambria Math" panose="02040503050406030204" pitchFamily="18" charset="0"/>
                            <a:ea typeface="Cambria Math" panose="02040503050406030204" pitchFamily="18" charset="0"/>
                          </a:rPr>
                          <m:t>O</m:t>
                        </m:r>
                        <m:d>
                          <m:dPr>
                            <m:ctrlPr>
                              <a:rPr lang="en-US" altLang="zh-TW" i="1">
                                <a:solidFill>
                                  <a:srgbClr val="FF0000"/>
                                </a:solidFill>
                                <a:latin typeface="Cambria Math" panose="02040503050406030204" pitchFamily="18" charset="0"/>
                                <a:ea typeface="Cambria Math" panose="02040503050406030204" pitchFamily="18" charset="0"/>
                              </a:rPr>
                            </m:ctrlPr>
                          </m:dPr>
                          <m:e>
                            <m:r>
                              <m:rPr>
                                <m:sty m:val="p"/>
                              </m:rPr>
                              <a:rPr lang="en-US" altLang="zh-TW">
                                <a:solidFill>
                                  <a:srgbClr val="FF0000"/>
                                </a:solidFill>
                                <a:latin typeface="Cambria Math" panose="02040503050406030204" pitchFamily="18" charset="0"/>
                              </a:rPr>
                              <m:t>E</m:t>
                            </m:r>
                            <m:d>
                              <m:dPr>
                                <m:begChr m:val="["/>
                                <m:endChr m:val="]"/>
                                <m:ctrlPr>
                                  <a:rPr lang="en-US" altLang="zh-TW" i="1">
                                    <a:solidFill>
                                      <a:srgbClr val="FF0000"/>
                                    </a:solidFill>
                                    <a:latin typeface="Cambria Math" panose="02040503050406030204" pitchFamily="18" charset="0"/>
                                  </a:rPr>
                                </m:ctrlPr>
                              </m:dPr>
                              <m:e>
                                <m:sSubSup>
                                  <m:sSubSupPr>
                                    <m:ctrlPr>
                                      <a:rPr lang="en-US" altLang="zh-TW" i="1">
                                        <a:solidFill>
                                          <a:srgbClr val="FF0000"/>
                                        </a:solidFill>
                                        <a:latin typeface="Cambria Math" panose="02040503050406030204" pitchFamily="18" charset="0"/>
                                        <a:ea typeface="Cambria Math" panose="02040503050406030204" pitchFamily="18" charset="0"/>
                                      </a:rPr>
                                    </m:ctrlPr>
                                  </m:sSubSupPr>
                                  <m:e>
                                    <m:r>
                                      <a:rPr lang="en-US" altLang="zh-TW" i="1">
                                        <a:solidFill>
                                          <a:srgbClr val="FF0000"/>
                                        </a:solidFill>
                                        <a:latin typeface="Cambria Math" panose="02040503050406030204" pitchFamily="18" charset="0"/>
                                        <a:ea typeface="Cambria Math" panose="02040503050406030204" pitchFamily="18" charset="0"/>
                                      </a:rPr>
                                      <m:t>𝑛</m:t>
                                    </m:r>
                                  </m:e>
                                  <m:sub>
                                    <m:r>
                                      <a:rPr lang="en-US" altLang="zh-TW" i="1">
                                        <a:solidFill>
                                          <a:srgbClr val="FF0000"/>
                                        </a:solidFill>
                                        <a:latin typeface="Cambria Math" panose="02040503050406030204" pitchFamily="18" charset="0"/>
                                        <a:ea typeface="Cambria Math" panose="02040503050406030204" pitchFamily="18" charset="0"/>
                                      </a:rPr>
                                      <m:t>𝑖</m:t>
                                    </m:r>
                                  </m:sub>
                                  <m:sup>
                                    <m:r>
                                      <a:rPr lang="en-US" altLang="zh-TW" i="1">
                                        <a:solidFill>
                                          <a:srgbClr val="FF0000"/>
                                        </a:solidFill>
                                        <a:latin typeface="Cambria Math" panose="02040503050406030204" pitchFamily="18" charset="0"/>
                                        <a:ea typeface="Cambria Math" panose="02040503050406030204" pitchFamily="18" charset="0"/>
                                      </a:rPr>
                                      <m:t>2</m:t>
                                    </m:r>
                                  </m:sup>
                                </m:sSubSup>
                              </m:e>
                            </m:d>
                          </m:e>
                        </m:d>
                      </m:e>
                    </m:nary>
                  </m:oMath>
                </a14:m>
                <a:endParaRPr lang="zh-TW" altLang="en-US" dirty="0"/>
              </a:p>
              <a:p>
                <a:endParaRPr lang="zh-TW" altLang="en-US" dirty="0"/>
              </a:p>
              <a:p>
                <a:endParaRPr lang="zh-TW" altLang="en-US" dirty="0"/>
              </a:p>
            </p:txBody>
          </p:sp>
        </mc:Choice>
        <mc:Fallback xmlns="">
          <p:sp>
            <p:nvSpPr>
              <p:cNvPr id="3" name="內容版面配置區 2">
                <a:extLst>
                  <a:ext uri="{FF2B5EF4-FFF2-40B4-BE49-F238E27FC236}">
                    <a16:creationId xmlns:a16="http://schemas.microsoft.com/office/drawing/2014/main" id="{D4E7A7C2-3354-4D30-8383-7DA71CE87089}"/>
                  </a:ext>
                </a:extLst>
              </p:cNvPr>
              <p:cNvSpPr>
                <a:spLocks noGrp="1" noRot="1" noChangeAspect="1" noMove="1" noResize="1" noEditPoints="1" noAdjustHandles="1" noChangeArrowheads="1" noChangeShapeType="1" noTextEdit="1"/>
              </p:cNvSpPr>
              <p:nvPr>
                <p:ph idx="1"/>
              </p:nvPr>
            </p:nvSpPr>
            <p:spPr>
              <a:blipFill>
                <a:blip r:embed="rId2"/>
                <a:stretch>
                  <a:fillRect l="-1278" t="-1793"/>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74F709D7-3B2D-4E0C-B182-0E342B92FE79}"/>
              </a:ext>
            </a:extLst>
          </p:cNvPr>
          <p:cNvSpPr>
            <a:spLocks noGrp="1"/>
          </p:cNvSpPr>
          <p:nvPr>
            <p:ph type="sldNum" sz="quarter" idx="12"/>
          </p:nvPr>
        </p:nvSpPr>
        <p:spPr/>
        <p:txBody>
          <a:bodyPr/>
          <a:lstStyle/>
          <a:p>
            <a:fld id="{81353F6A-22EF-4218-ADEA-F95BBFAC150E}" type="slidenum">
              <a:rPr lang="zh-TW" altLang="en-US" smtClean="0"/>
              <a:t>60</a:t>
            </a:fld>
            <a:endParaRPr lang="zh-TW" altLang="en-US"/>
          </a:p>
        </p:txBody>
      </p:sp>
    </p:spTree>
    <p:extLst>
      <p:ext uri="{BB962C8B-B14F-4D97-AF65-F5344CB8AC3E}">
        <p14:creationId xmlns:p14="http://schemas.microsoft.com/office/powerpoint/2010/main" val="532924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015629-85FC-4FE6-B4E5-2678EEC4869E}"/>
              </a:ext>
            </a:extLst>
          </p:cNvPr>
          <p:cNvSpPr>
            <a:spLocks noGrp="1"/>
          </p:cNvSpPr>
          <p:nvPr>
            <p:ph type="title"/>
          </p:nvPr>
        </p:nvSpPr>
        <p:spPr/>
        <p:txBody>
          <a:bodyPr/>
          <a:lstStyle/>
          <a:p>
            <a:r>
              <a:rPr lang="en-US" altLang="zh-TW"/>
              <a:t>Lower bounds for sorting (comparison sorts)</a:t>
            </a:r>
            <a:endParaRPr lang="zh-TW" altLang="en-US"/>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EB7B8368-DC4B-4353-AF6E-786B0781ED54}"/>
                  </a:ext>
                </a:extLst>
              </p:cNvPr>
              <p:cNvSpPr>
                <a:spLocks noGrp="1"/>
              </p:cNvSpPr>
              <p:nvPr>
                <p:ph idx="1"/>
              </p:nvPr>
            </p:nvSpPr>
            <p:spPr/>
            <p:txBody>
              <a:bodyPr/>
              <a:lstStyle/>
              <a:p>
                <a:r>
                  <a:rPr lang="en-US" altLang="zh-TW" dirty="0"/>
                  <a:t>We therefore assume that all comparisons have the form </a:t>
                </a:r>
                <a14:m>
                  <m:oMath xmlns:m="http://schemas.openxmlformats.org/officeDocument/2006/math">
                    <m:sSub>
                      <m:sSubPr>
                        <m:ctrlPr>
                          <a:rPr lang="en-US" altLang="zh-TW" i="1" smtClean="0">
                            <a:latin typeface="Cambria Math" panose="02040503050406030204" pitchFamily="18" charset="0"/>
                          </a:rPr>
                        </m:ctrlPr>
                      </m:sSubPr>
                      <m:e>
                        <m:r>
                          <a:rPr lang="en-US" altLang="zh-TW" i="1">
                            <a:latin typeface="Cambria Math" panose="02040503050406030204" pitchFamily="18" charset="0"/>
                          </a:rPr>
                          <m:t>𝑎</m:t>
                        </m:r>
                      </m:e>
                      <m:sub>
                        <m:r>
                          <a:rPr lang="en-US" altLang="zh-TW" i="1">
                            <a:latin typeface="Cambria Math" panose="02040503050406030204" pitchFamily="18" charset="0"/>
                          </a:rPr>
                          <m:t>𝑖</m:t>
                        </m:r>
                      </m:sub>
                    </m:sSub>
                    <m:r>
                      <a:rPr lang="en-US" altLang="zh-TW" i="1" smtClean="0">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𝑎</m:t>
                        </m:r>
                      </m:e>
                      <m:sub>
                        <m:r>
                          <a:rPr lang="en-US" altLang="zh-TW" i="1">
                            <a:latin typeface="Cambria Math" panose="02040503050406030204" pitchFamily="18" charset="0"/>
                          </a:rPr>
                          <m:t>𝑗</m:t>
                        </m:r>
                      </m:sub>
                    </m:sSub>
                  </m:oMath>
                </a14:m>
                <a:r>
                  <a:rPr lang="en-US" altLang="zh-TW" dirty="0"/>
                  <a:t>.</a:t>
                </a:r>
                <a:endParaRPr lang="zh-TW" altLang="en-US" dirty="0"/>
              </a:p>
            </p:txBody>
          </p:sp>
        </mc:Choice>
        <mc:Fallback xmlns="">
          <p:sp>
            <p:nvSpPr>
              <p:cNvPr id="3" name="內容版面配置區 2">
                <a:extLst>
                  <a:ext uri="{FF2B5EF4-FFF2-40B4-BE49-F238E27FC236}">
                    <a16:creationId xmlns:a16="http://schemas.microsoft.com/office/drawing/2014/main" id="{EB7B8368-DC4B-4353-AF6E-786B0781ED54}"/>
                  </a:ext>
                </a:extLst>
              </p:cNvPr>
              <p:cNvSpPr>
                <a:spLocks noGrp="1" noRot="1" noChangeAspect="1" noMove="1" noResize="1" noEditPoints="1" noAdjustHandles="1" noChangeArrowheads="1" noChangeShapeType="1" noTextEdit="1"/>
              </p:cNvSpPr>
              <p:nvPr>
                <p:ph idx="1"/>
              </p:nvPr>
            </p:nvSpPr>
            <p:spPr>
              <a:blipFill>
                <a:blip r:embed="rId2"/>
                <a:stretch>
                  <a:fillRect l="-1278" t="-1793"/>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A188894E-AC88-4632-AB4E-D12F08C17AA8}"/>
              </a:ext>
            </a:extLst>
          </p:cNvPr>
          <p:cNvSpPr>
            <a:spLocks noGrp="1"/>
          </p:cNvSpPr>
          <p:nvPr>
            <p:ph type="sldNum" sz="quarter" idx="12"/>
          </p:nvPr>
        </p:nvSpPr>
        <p:spPr/>
        <p:txBody>
          <a:bodyPr/>
          <a:lstStyle/>
          <a:p>
            <a:fld id="{81353F6A-22EF-4218-ADEA-F95BBFAC150E}" type="slidenum">
              <a:rPr lang="zh-TW" altLang="en-US" smtClean="0"/>
              <a:t>7</a:t>
            </a:fld>
            <a:endParaRPr lang="zh-TW" altLang="en-US"/>
          </a:p>
        </p:txBody>
      </p:sp>
    </p:spTree>
    <p:extLst>
      <p:ext uri="{BB962C8B-B14F-4D97-AF65-F5344CB8AC3E}">
        <p14:creationId xmlns:p14="http://schemas.microsoft.com/office/powerpoint/2010/main" val="557134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343EC6-DD98-4872-87D2-139011401353}"/>
              </a:ext>
            </a:extLst>
          </p:cNvPr>
          <p:cNvSpPr>
            <a:spLocks noGrp="1"/>
          </p:cNvSpPr>
          <p:nvPr>
            <p:ph type="title"/>
          </p:nvPr>
        </p:nvSpPr>
        <p:spPr/>
        <p:txBody>
          <a:bodyPr/>
          <a:lstStyle/>
          <a:p>
            <a:r>
              <a:rPr lang="en-US" altLang="zh-TW" dirty="0"/>
              <a:t>The decision-tree model</a:t>
            </a:r>
            <a:endParaRPr lang="zh-TW" altLang="en-US" dirty="0"/>
          </a:p>
        </p:txBody>
      </p:sp>
      <p:sp>
        <p:nvSpPr>
          <p:cNvPr id="3" name="內容版面配置區 2">
            <a:extLst>
              <a:ext uri="{FF2B5EF4-FFF2-40B4-BE49-F238E27FC236}">
                <a16:creationId xmlns:a16="http://schemas.microsoft.com/office/drawing/2014/main" id="{69E50DB5-55DE-4900-AE80-FBF4EA687F55}"/>
              </a:ext>
            </a:extLst>
          </p:cNvPr>
          <p:cNvSpPr>
            <a:spLocks noGrp="1"/>
          </p:cNvSpPr>
          <p:nvPr>
            <p:ph idx="1"/>
          </p:nvPr>
        </p:nvSpPr>
        <p:spPr/>
        <p:txBody>
          <a:bodyPr>
            <a:normAutofit fontScale="85000" lnSpcReduction="10000"/>
          </a:bodyPr>
          <a:lstStyle/>
          <a:p>
            <a:r>
              <a:rPr lang="en-US" altLang="zh-TW" dirty="0"/>
              <a:t>We can view comparison sorts abstractly in terms of decision trees.</a:t>
            </a:r>
          </a:p>
          <a:p>
            <a:endParaRPr lang="en-US" altLang="zh-TW" dirty="0"/>
          </a:p>
          <a:p>
            <a:r>
              <a:rPr lang="en-US" altLang="zh-TW" dirty="0"/>
              <a:t>A </a:t>
            </a:r>
            <a:r>
              <a:rPr lang="en-US" altLang="zh-TW" dirty="0">
                <a:solidFill>
                  <a:srgbClr val="FF0000"/>
                </a:solidFill>
              </a:rPr>
              <a:t>decision tree</a:t>
            </a:r>
            <a:r>
              <a:rPr lang="en-US" altLang="zh-TW" dirty="0"/>
              <a:t> is a full binary tree that represents the comparisons between elements that are performed by a particular sorting algorithm operating on an input of given size. (full binary tree: each node is either a leaf or has </a:t>
            </a:r>
            <a:r>
              <a:rPr lang="en-US" altLang="zh-TW"/>
              <a:t>degree exactly 2)</a:t>
            </a:r>
            <a:endParaRPr lang="en-US" altLang="zh-TW" dirty="0"/>
          </a:p>
          <a:p>
            <a:endParaRPr lang="en-US" altLang="zh-TW" dirty="0"/>
          </a:p>
          <a:p>
            <a:r>
              <a:rPr lang="en-US" altLang="zh-TW" dirty="0"/>
              <a:t>Control, data movement, and all other aspects of the algorithm are </a:t>
            </a:r>
            <a:r>
              <a:rPr lang="en-US" altLang="zh-TW" dirty="0">
                <a:solidFill>
                  <a:srgbClr val="FF0000"/>
                </a:solidFill>
              </a:rPr>
              <a:t>ignored</a:t>
            </a:r>
            <a:r>
              <a:rPr lang="en-US" altLang="zh-TW" dirty="0"/>
              <a:t>.</a:t>
            </a:r>
            <a:endParaRPr lang="zh-TW" altLang="en-US" dirty="0"/>
          </a:p>
        </p:txBody>
      </p:sp>
      <p:sp>
        <p:nvSpPr>
          <p:cNvPr id="4" name="投影片編號版面配置區 3">
            <a:extLst>
              <a:ext uri="{FF2B5EF4-FFF2-40B4-BE49-F238E27FC236}">
                <a16:creationId xmlns:a16="http://schemas.microsoft.com/office/drawing/2014/main" id="{524DD068-C3FC-4DED-9956-EF87A6D4A405}"/>
              </a:ext>
            </a:extLst>
          </p:cNvPr>
          <p:cNvSpPr>
            <a:spLocks noGrp="1"/>
          </p:cNvSpPr>
          <p:nvPr>
            <p:ph type="sldNum" sz="quarter" idx="12"/>
          </p:nvPr>
        </p:nvSpPr>
        <p:spPr/>
        <p:txBody>
          <a:bodyPr/>
          <a:lstStyle/>
          <a:p>
            <a:fld id="{81353F6A-22EF-4218-ADEA-F95BBFAC150E}" type="slidenum">
              <a:rPr lang="zh-TW" altLang="en-US" smtClean="0"/>
              <a:t>8</a:t>
            </a:fld>
            <a:endParaRPr lang="zh-TW" altLang="en-US"/>
          </a:p>
        </p:txBody>
      </p:sp>
    </p:spTree>
    <p:extLst>
      <p:ext uri="{BB962C8B-B14F-4D97-AF65-F5344CB8AC3E}">
        <p14:creationId xmlns:p14="http://schemas.microsoft.com/office/powerpoint/2010/main" val="2068180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71AB89-0DF8-402A-863D-DBBB5677C4E0}"/>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7B9C1BEF-C1C7-4A54-BEEB-593FA25C32BF}"/>
              </a:ext>
            </a:extLst>
          </p:cNvPr>
          <p:cNvSpPr>
            <a:spLocks noGrp="1"/>
          </p:cNvSpPr>
          <p:nvPr>
            <p:ph idx="1"/>
          </p:nvPr>
        </p:nvSpPr>
        <p:spPr/>
        <p:txBody>
          <a:bodyPr>
            <a:normAutofit/>
          </a:bodyPr>
          <a:lstStyle/>
          <a:p>
            <a:r>
              <a:rPr lang="en-US" altLang="zh-TW" dirty="0"/>
              <a:t>Decision tree</a:t>
            </a:r>
          </a:p>
          <a:p>
            <a:pPr lvl="1"/>
            <a:r>
              <a:rPr lang="en-US" altLang="zh-TW" dirty="0"/>
              <a:t>Abstraction of any comparison sort.</a:t>
            </a:r>
          </a:p>
          <a:p>
            <a:pPr lvl="1"/>
            <a:r>
              <a:rPr lang="en-US" altLang="zh-TW" dirty="0"/>
              <a:t>Represents comparisons made by</a:t>
            </a:r>
          </a:p>
          <a:p>
            <a:pPr lvl="2"/>
            <a:r>
              <a:rPr lang="en-US" altLang="zh-TW" dirty="0"/>
              <a:t>a specific sorting algorithm</a:t>
            </a:r>
          </a:p>
          <a:p>
            <a:pPr lvl="2"/>
            <a:r>
              <a:rPr lang="en-US" altLang="zh-TW" dirty="0"/>
              <a:t>on inputs of a given size.</a:t>
            </a:r>
          </a:p>
          <a:p>
            <a:pPr lvl="1"/>
            <a:r>
              <a:rPr lang="en-US" altLang="zh-TW" dirty="0"/>
              <a:t>Abstracts away everything else: control and data movement.</a:t>
            </a:r>
          </a:p>
          <a:p>
            <a:pPr lvl="1"/>
            <a:r>
              <a:rPr lang="en-US" altLang="zh-TW" dirty="0"/>
              <a:t>We’re counting </a:t>
            </a:r>
            <a:r>
              <a:rPr lang="en-US" altLang="zh-TW" dirty="0">
                <a:solidFill>
                  <a:srgbClr val="FF0000"/>
                </a:solidFill>
              </a:rPr>
              <a:t>only</a:t>
            </a:r>
            <a:r>
              <a:rPr lang="en-US" altLang="zh-TW" dirty="0"/>
              <a:t> comparisons.</a:t>
            </a:r>
            <a:endParaRPr lang="zh-TW" altLang="en-US" dirty="0"/>
          </a:p>
        </p:txBody>
      </p:sp>
      <p:sp>
        <p:nvSpPr>
          <p:cNvPr id="4" name="投影片編號版面配置區 3">
            <a:extLst>
              <a:ext uri="{FF2B5EF4-FFF2-40B4-BE49-F238E27FC236}">
                <a16:creationId xmlns:a16="http://schemas.microsoft.com/office/drawing/2014/main" id="{7CE9C60E-03C4-4A5B-99FB-74CE0BD9AD6A}"/>
              </a:ext>
            </a:extLst>
          </p:cNvPr>
          <p:cNvSpPr>
            <a:spLocks noGrp="1"/>
          </p:cNvSpPr>
          <p:nvPr>
            <p:ph type="sldNum" sz="quarter" idx="12"/>
          </p:nvPr>
        </p:nvSpPr>
        <p:spPr/>
        <p:txBody>
          <a:bodyPr/>
          <a:lstStyle/>
          <a:p>
            <a:fld id="{81353F6A-22EF-4218-ADEA-F95BBFAC150E}" type="slidenum">
              <a:rPr lang="zh-TW" altLang="en-US" smtClean="0"/>
              <a:t>9</a:t>
            </a:fld>
            <a:endParaRPr lang="zh-TW" altLang="en-US"/>
          </a:p>
        </p:txBody>
      </p:sp>
    </p:spTree>
    <p:extLst>
      <p:ext uri="{BB962C8B-B14F-4D97-AF65-F5344CB8AC3E}">
        <p14:creationId xmlns:p14="http://schemas.microsoft.com/office/powerpoint/2010/main" val="3429986508"/>
      </p:ext>
    </p:extLst>
  </p:cSld>
  <p:clrMapOvr>
    <a:masterClrMapping/>
  </p:clrMapOvr>
</p:sld>
</file>

<file path=ppt/theme/theme1.xml><?xml version="1.0" encoding="utf-8"?>
<a:theme xmlns:a="http://schemas.openxmlformats.org/drawingml/2006/main" name="成功大學">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古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成功大學" id="{05D4D663-4E5B-4BB2-B7C7-2CB5BA656208}" vid="{80899A51-7B67-445F-AE80-8C3F436F41A0}"/>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成功大學</Template>
  <TotalTime>7486</TotalTime>
  <Words>3076</Words>
  <Application>Microsoft Office PowerPoint</Application>
  <PresentationFormat>寬螢幕</PresentationFormat>
  <Paragraphs>337</Paragraphs>
  <Slides>60</Slides>
  <Notes>0</Notes>
  <HiddenSlides>0</HiddenSlides>
  <MMClips>0</MMClips>
  <ScaleCrop>false</ScaleCrop>
  <HeadingPairs>
    <vt:vector size="8" baseType="variant">
      <vt:variant>
        <vt:lpstr>使用字型</vt:lpstr>
      </vt:variant>
      <vt:variant>
        <vt:i4>5</vt:i4>
      </vt:variant>
      <vt:variant>
        <vt:lpstr>佈景主題</vt:lpstr>
      </vt:variant>
      <vt:variant>
        <vt:i4>1</vt:i4>
      </vt:variant>
      <vt:variant>
        <vt:lpstr>內嵌 OLE 伺服程式</vt:lpstr>
      </vt:variant>
      <vt:variant>
        <vt:i4>1</vt:i4>
      </vt:variant>
      <vt:variant>
        <vt:lpstr>投影片標題</vt:lpstr>
      </vt:variant>
      <vt:variant>
        <vt:i4>60</vt:i4>
      </vt:variant>
    </vt:vector>
  </HeadingPairs>
  <TitlesOfParts>
    <vt:vector size="67" baseType="lpstr">
      <vt:lpstr>微軟正黑體</vt:lpstr>
      <vt:lpstr>Arial</vt:lpstr>
      <vt:lpstr>Calibri</vt:lpstr>
      <vt:lpstr>Cambria Math</vt:lpstr>
      <vt:lpstr>Times New Roman</vt:lpstr>
      <vt:lpstr>成功大學</vt:lpstr>
      <vt:lpstr>Acrobat Document</vt:lpstr>
      <vt:lpstr>Chapter 8   Sorting in Linear Time</vt:lpstr>
      <vt:lpstr>Overview</vt:lpstr>
      <vt:lpstr>Overview</vt:lpstr>
      <vt:lpstr>Lower bounds for sorting (comparison sorts)</vt:lpstr>
      <vt:lpstr>Lower bounds for sorting (comparison sorts)</vt:lpstr>
      <vt:lpstr>Lower bounds for sorting (comparison sorts)</vt:lpstr>
      <vt:lpstr>Lower bounds for sorting (comparison sorts)</vt:lpstr>
      <vt:lpstr>The decision-tree model</vt:lpstr>
      <vt:lpstr>PowerPoint 簡報</vt:lpstr>
      <vt:lpstr>PowerPoint 簡報</vt:lpstr>
      <vt:lpstr>PowerPoint 簡報</vt:lpstr>
      <vt:lpstr>For insertion sort on 3 elements:</vt:lpstr>
      <vt:lpstr>PowerPoint 簡報</vt:lpstr>
      <vt:lpstr>PowerPoint 簡報</vt:lpstr>
      <vt:lpstr>PowerPoint 簡報</vt:lpstr>
      <vt:lpstr>A lower bound for the worst case</vt:lpstr>
      <vt:lpstr>What is the length of the longest path from root to leaf ?</vt:lpstr>
      <vt:lpstr>PowerPoint 簡報</vt:lpstr>
      <vt:lpstr>PowerPoint 簡報</vt:lpstr>
      <vt:lpstr>Theorem. Any decision tree that sorts n elements has height Ω(n lg⁡n )</vt:lpstr>
      <vt:lpstr>PowerPoint 簡報</vt:lpstr>
      <vt:lpstr>PowerPoint 簡報</vt:lpstr>
      <vt:lpstr>PowerPoint 簡報</vt:lpstr>
      <vt:lpstr>PowerPoint 簡報</vt:lpstr>
      <vt:lpstr>PowerPoint 簡報</vt:lpstr>
      <vt:lpstr>Sorting in linear time</vt:lpstr>
      <vt:lpstr>PowerPoint 簡報</vt:lpstr>
      <vt:lpstr>PowerPoint 簡報</vt:lpstr>
      <vt:lpstr>The operation of Counting-sort on an input array A[1…8]</vt:lpstr>
      <vt:lpstr>PowerPoint 簡報</vt:lpstr>
      <vt:lpstr>Radix sort</vt:lpstr>
      <vt:lpstr>PowerPoint 簡報</vt:lpstr>
      <vt:lpstr>PowerPoint 簡報</vt:lpstr>
      <vt:lpstr>PowerPoint 簡報</vt:lpstr>
      <vt:lpstr>PowerPoint 簡報</vt:lpstr>
      <vt:lpstr>PowerPoint 簡報</vt:lpstr>
      <vt:lpstr>PowerPoint 簡報</vt:lpstr>
      <vt:lpstr>PowerPoint 簡報</vt:lpstr>
      <vt:lpstr>PowerPoint 簡報</vt:lpstr>
      <vt:lpstr>Compare radix sort to merge sort and quicksort:</vt:lpstr>
      <vt:lpstr>PowerPoint 簡報</vt:lpstr>
      <vt:lpstr>PowerPoint 簡報</vt:lpstr>
      <vt:lpstr>Bucket sort</vt:lpstr>
      <vt:lpstr>Bucket sort</vt:lpstr>
      <vt:lpstr>PowerPoint 簡報</vt:lpstr>
      <vt:lpstr>PowerPoint 簡報</vt:lpstr>
      <vt:lpstr>PowerPoint 簡報</vt:lpstr>
      <vt:lpstr>PowerPoint 簡報</vt:lpstr>
      <vt:lpstr>Analysis:</vt:lpstr>
      <vt:lpstr>Analysis insertion sort</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user</cp:lastModifiedBy>
  <cp:revision>71</cp:revision>
  <dcterms:created xsi:type="dcterms:W3CDTF">2021-03-23T07:35:51Z</dcterms:created>
  <dcterms:modified xsi:type="dcterms:W3CDTF">2021-03-30T07:16:44Z</dcterms:modified>
</cp:coreProperties>
</file>