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84" r:id="rId3"/>
    <p:sldId id="285" r:id="rId4"/>
    <p:sldId id="286" r:id="rId5"/>
    <p:sldId id="287" r:id="rId6"/>
    <p:sldId id="290" r:id="rId7"/>
    <p:sldId id="291" r:id="rId8"/>
    <p:sldId id="320" r:id="rId9"/>
    <p:sldId id="321" r:id="rId10"/>
    <p:sldId id="292" r:id="rId11"/>
    <p:sldId id="293" r:id="rId12"/>
    <p:sldId id="322" r:id="rId13"/>
    <p:sldId id="323" r:id="rId14"/>
    <p:sldId id="294" r:id="rId15"/>
    <p:sldId id="32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2" r:id="rId32"/>
    <p:sldId id="310" r:id="rId33"/>
    <p:sldId id="313" r:id="rId34"/>
    <p:sldId id="314" r:id="rId35"/>
    <p:sldId id="315" r:id="rId36"/>
    <p:sldId id="316" r:id="rId37"/>
    <p:sldId id="317" r:id="rId38"/>
    <p:sldId id="318" r:id="rId39"/>
    <p:sldId id="319" r:id="rId40"/>
    <p:sldId id="325" r:id="rId41"/>
    <p:sldId id="326" r:id="rId42"/>
    <p:sldId id="327" r:id="rId43"/>
    <p:sldId id="328" r:id="rId44"/>
    <p:sldId id="329"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92BF5-C511-46F6-83BF-7914DE482190}" type="datetimeFigureOut">
              <a:rPr lang="zh-TW" altLang="en-US" smtClean="0"/>
              <a:t>2021/4/20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DE584-E582-4884-843B-C1DE39463681}" type="slidenum">
              <a:rPr lang="zh-TW" altLang="en-US" smtClean="0"/>
              <a:t>‹#›</a:t>
            </a:fld>
            <a:endParaRPr lang="zh-TW" altLang="en-US"/>
          </a:p>
        </p:txBody>
      </p:sp>
    </p:spTree>
    <p:extLst>
      <p:ext uri="{BB962C8B-B14F-4D97-AF65-F5344CB8AC3E}">
        <p14:creationId xmlns:p14="http://schemas.microsoft.com/office/powerpoint/2010/main" val="260127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487488" y="1988841"/>
            <a:ext cx="9264352" cy="1758057"/>
          </a:xfrm>
        </p:spPr>
        <p:txBody>
          <a:bodyPr/>
          <a:lstStyle>
            <a:lvl1pPr algn="ctr">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2543606" y="4149080"/>
            <a:ext cx="7392821" cy="720080"/>
          </a:xfrm>
        </p:spPr>
        <p:txBody>
          <a:bodyPr>
            <a:normAutofit/>
          </a:bodyPr>
          <a:lstStyle>
            <a:lvl1pPr marL="0" indent="0" algn="ctr">
              <a:buNone/>
              <a:defRPr sz="28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
        <p:nvSpPr>
          <p:cNvPr id="4" name="日期版面配置區 3"/>
          <p:cNvSpPr>
            <a:spLocks noGrp="1"/>
          </p:cNvSpPr>
          <p:nvPr>
            <p:ph type="dt" sz="half" idx="10"/>
          </p:nvPr>
        </p:nvSpPr>
        <p:spPr/>
        <p:txBody>
          <a:bodyPr/>
          <a:lstStyle/>
          <a:p>
            <a:fld id="{E917E747-6DFC-4DF2-9670-42B7A7AAF751}" type="datetime1">
              <a:rPr lang="zh-TW" altLang="en-US" smtClean="0"/>
              <a:t>2021/4/20</a:t>
            </a:fld>
            <a:endParaRPr lang="zh-TW" altLang="en-US"/>
          </a:p>
        </p:txBody>
      </p:sp>
      <p:sp>
        <p:nvSpPr>
          <p:cNvPr id="6" name="投影片編號版面配置區 5"/>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249610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BD7F918-8C3D-4DB4-AB6D-069AB2416983}" type="datetime1">
              <a:rPr lang="zh-TW" altLang="en-US" smtClean="0"/>
              <a:t>2021/4/20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23508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C4EC7E-42CF-42AE-A9B2-E42845151FF9}" type="datetime1">
              <a:rPr lang="zh-TW" altLang="en-US" smtClean="0"/>
              <a:t>2021/4/20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392993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274650"/>
            <a:ext cx="8616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zh-TW" altLang="en-US"/>
              <a:t>按一下以編輯母片標題樣式</a:t>
            </a:r>
            <a:endParaRPr/>
          </a:p>
        </p:txBody>
      </p:sp>
      <p:sp>
        <p:nvSpPr>
          <p:cNvPr id="33" name="Google Shape;33;p5"/>
          <p:cNvSpPr txBox="1">
            <a:spLocks noGrp="1"/>
          </p:cNvSpPr>
          <p:nvPr>
            <p:ph type="body" idx="1"/>
          </p:nvPr>
        </p:nvSpPr>
        <p:spPr>
          <a:xfrm>
            <a:off x="1191600" y="1831450"/>
            <a:ext cx="86168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zh-TW" altLang="en-US"/>
              <a:t>按一下以編輯母片文字樣式</a:t>
            </a:r>
          </a:p>
        </p:txBody>
      </p:sp>
      <p:sp>
        <p:nvSpPr>
          <p:cNvPr id="34" name="Google Shape;34;p5"/>
          <p:cNvSpPr/>
          <p:nvPr/>
        </p:nvSpPr>
        <p:spPr>
          <a:xfrm>
            <a:off x="9808488" y="6755100"/>
            <a:ext cx="11916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5"/>
          <p:cNvSpPr/>
          <p:nvPr/>
        </p:nvSpPr>
        <p:spPr>
          <a:xfrm>
            <a:off x="11000416" y="6755100"/>
            <a:ext cx="11916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5"/>
          <p:cNvSpPr/>
          <p:nvPr/>
        </p:nvSpPr>
        <p:spPr>
          <a:xfrm>
            <a:off x="0" y="6755100"/>
            <a:ext cx="1191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5"/>
          <p:cNvSpPr/>
          <p:nvPr/>
        </p:nvSpPr>
        <p:spPr>
          <a:xfrm>
            <a:off x="1191613" y="6755100"/>
            <a:ext cx="8616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5"/>
          <p:cNvSpPr txBox="1">
            <a:spLocks noGrp="1"/>
          </p:cNvSpPr>
          <p:nvPr>
            <p:ph type="sldNum" idx="12"/>
          </p:nvPr>
        </p:nvSpPr>
        <p:spPr>
          <a:xfrm>
            <a:off x="11307433" y="6364177"/>
            <a:ext cx="7316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153442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p>
            <a:fld id="{26872227-6870-433F-A88B-41604978E224}" type="datetime1">
              <a:rPr lang="zh-TW" altLang="en-US" smtClean="0"/>
              <a:t>2021/4/20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21912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A6C91B2F-9B4C-4DC2-A2F8-B93A0F342243}" type="datetime1">
              <a:rPr lang="zh-TW" altLang="en-US" smtClean="0"/>
              <a:t>2021/4/20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291727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145D7E6-2CC4-428E-9786-4BD14E8ED866}" type="datetime1">
              <a:rPr lang="zh-TW" altLang="en-US" smtClean="0"/>
              <a:t>2021/4/20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413544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B1851F1-6E0B-4259-AB39-5C5C23F20271}" type="datetime1">
              <a:rPr lang="zh-TW" altLang="en-US" smtClean="0"/>
              <a:t>2021/4/20</a:t>
            </a:fld>
            <a:endParaRPr lang="zh-TW" altLang="en-US"/>
          </a:p>
        </p:txBody>
      </p:sp>
      <p:sp>
        <p:nvSpPr>
          <p:cNvPr id="8" name="頁尾版面配置區 7"/>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271896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C55942F-4049-4A92-BD46-B0977FA437F4}" type="datetime1">
              <a:rPr lang="zh-TW" altLang="en-US" smtClean="0"/>
              <a:t>2021/4/20</a:t>
            </a:fld>
            <a:endParaRPr lang="zh-TW" altLang="en-US"/>
          </a:p>
        </p:txBody>
      </p:sp>
      <p:sp>
        <p:nvSpPr>
          <p:cNvPr id="4" name="頁尾版面配置區 3"/>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44190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D09D346-F2FE-436D-84C7-BB954B2E7FE6}" type="datetime1">
              <a:rPr lang="zh-TW" altLang="en-US" smtClean="0"/>
              <a:t>2021/4/20</a:t>
            </a:fld>
            <a:endParaRPr lang="zh-TW" altLang="en-US"/>
          </a:p>
        </p:txBody>
      </p:sp>
      <p:sp>
        <p:nvSpPr>
          <p:cNvPr id="3" name="頁尾版面配置區 2"/>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99818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FA8BE63-9877-4375-8D8B-273DE182B37E}" type="datetime1">
              <a:rPr lang="zh-TW" altLang="en-US" smtClean="0"/>
              <a:t>2021/4/20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187932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97A33AB-8E51-47E6-A10E-879864D7F400}" type="datetime1">
              <a:rPr lang="zh-TW" altLang="en-US" smtClean="0"/>
              <a:t>2021/4/20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EF68AC1A-F4A2-461A-BE83-58657F19D3FC}" type="slidenum">
              <a:rPr lang="zh-TW" altLang="en-US" smtClean="0"/>
              <a:t>‹#›</a:t>
            </a:fld>
            <a:endParaRPr lang="zh-TW" altLang="en-US"/>
          </a:p>
        </p:txBody>
      </p:sp>
    </p:spTree>
    <p:extLst>
      <p:ext uri="{BB962C8B-B14F-4D97-AF65-F5344CB8AC3E}">
        <p14:creationId xmlns:p14="http://schemas.microsoft.com/office/powerpoint/2010/main" val="325303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137920"/>
            <a:ext cx="12192000" cy="720080"/>
          </a:xfrm>
          <a:prstGeom prst="rect">
            <a:avLst/>
          </a:prstGeom>
          <a:blipFill>
            <a:blip r:embed="rId14">
              <a:duotone>
                <a:schemeClr val="accent2">
                  <a:shade val="45000"/>
                  <a:satMod val="135000"/>
                </a:schemeClr>
                <a:prstClr val="white"/>
              </a:duotone>
              <a:extLst>
                <a:ext uri="{BEBA8EAE-BF5A-486C-A8C5-ECC9F3942E4B}">
                  <a14:imgProps xmlns:a14="http://schemas.microsoft.com/office/drawing/2010/main">
                    <a14:imgLayer r:embed="rId15">
                      <a14:imgEffect>
                        <a14:artisticTexturizer/>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609600" y="1600201"/>
            <a:ext cx="10972800" cy="442108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9936427" y="6471269"/>
            <a:ext cx="1344149" cy="293117"/>
          </a:xfrm>
          <a:prstGeom prst="rect">
            <a:avLst/>
          </a:prstGeom>
        </p:spPr>
        <p:txBody>
          <a:bodyPr vert="horz" lIns="91440" tIns="45720" rIns="91440" bIns="45720" rtlCol="0" anchor="ctr"/>
          <a:lstStyle>
            <a:lvl1pPr algn="l">
              <a:defRPr sz="1200" b="1">
                <a:solidFill>
                  <a:schemeClr val="tx1"/>
                </a:solidFill>
                <a:latin typeface="+mn-lt"/>
                <a:ea typeface="微軟正黑體" panose="020B0604030504040204" pitchFamily="34" charset="-120"/>
              </a:defRPr>
            </a:lvl1pPr>
          </a:lstStyle>
          <a:p>
            <a:fld id="{4BBAE747-5014-4315-816D-D7FCA9EA03BA}" type="datetime1">
              <a:rPr lang="zh-TW" altLang="en-US" smtClean="0"/>
              <a:t>2021/4/20</a:t>
            </a:fld>
            <a:endParaRPr lang="zh-TW" altLang="en-US"/>
          </a:p>
        </p:txBody>
      </p:sp>
      <p:sp>
        <p:nvSpPr>
          <p:cNvPr id="6" name="投影片編號版面配置區 5"/>
          <p:cNvSpPr>
            <a:spLocks noGrp="1"/>
          </p:cNvSpPr>
          <p:nvPr>
            <p:ph type="sldNum" sz="quarter" idx="4"/>
          </p:nvPr>
        </p:nvSpPr>
        <p:spPr>
          <a:xfrm>
            <a:off x="11418068" y="6489341"/>
            <a:ext cx="768085" cy="365125"/>
          </a:xfrm>
          <a:prstGeom prst="rect">
            <a:avLst/>
          </a:prstGeom>
        </p:spPr>
        <p:txBody>
          <a:bodyPr vert="horz" lIns="91440" tIns="45720" rIns="91440" bIns="45720" rtlCol="0" anchor="ctr"/>
          <a:lstStyle>
            <a:lvl1pPr algn="r">
              <a:defRPr sz="1200" b="1">
                <a:solidFill>
                  <a:schemeClr val="tx1"/>
                </a:solidFill>
                <a:latin typeface="+mn-lt"/>
              </a:defRPr>
            </a:lvl1pPr>
          </a:lstStyle>
          <a:p>
            <a:fld id="{EF68AC1A-F4A2-461A-BE83-58657F19D3FC}" type="slidenum">
              <a:rPr lang="zh-TW" altLang="en-US" smtClean="0"/>
              <a:t>‹#›</a:t>
            </a:fld>
            <a:endParaRPr lang="zh-TW" altLang="en-US"/>
          </a:p>
        </p:txBody>
      </p:sp>
      <p:sp>
        <p:nvSpPr>
          <p:cNvPr id="7" name="文字方塊 6"/>
          <p:cNvSpPr txBox="1"/>
          <p:nvPr/>
        </p:nvSpPr>
        <p:spPr>
          <a:xfrm>
            <a:off x="1209458" y="6165304"/>
            <a:ext cx="6518724" cy="369332"/>
          </a:xfrm>
          <a:prstGeom prst="rect">
            <a:avLst/>
          </a:prstGeom>
          <a:noFill/>
        </p:spPr>
        <p:txBody>
          <a:bodyPr wrap="square" rtlCol="0">
            <a:spAutoFit/>
          </a:bodyPr>
          <a:lstStyle/>
          <a:p>
            <a:r>
              <a:rPr lang="en-US" altLang="zh-TW" sz="1800" dirty="0"/>
              <a:t>National Cheng Kung University</a:t>
            </a:r>
            <a:endParaRPr lang="zh-TW" altLang="en-US" sz="1800" dirty="0"/>
          </a:p>
        </p:txBody>
      </p:sp>
      <p:pic>
        <p:nvPicPr>
          <p:cNvPr id="13" name="圖片 12"/>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imgEffect>
                    <a14:imgEffect>
                      <a14:artisticMarker/>
                    </a14:imgEffect>
                  </a14:imgLayer>
                </a14:imgProps>
              </a:ext>
              <a:ext uri="{28A0092B-C50C-407E-A947-70E740481C1C}">
                <a14:useLocalDpi xmlns:a14="http://schemas.microsoft.com/office/drawing/2010/main" val="0"/>
              </a:ext>
            </a:extLst>
          </a:blip>
          <a:stretch>
            <a:fillRect/>
          </a:stretch>
        </p:blipFill>
        <p:spPr>
          <a:xfrm>
            <a:off x="239349" y="6137920"/>
            <a:ext cx="960107" cy="720080"/>
          </a:xfrm>
          <a:prstGeom prst="rect">
            <a:avLst/>
          </a:prstGeom>
          <a:noFill/>
          <a:ln>
            <a:noFill/>
          </a:ln>
        </p:spPr>
      </p:pic>
    </p:spTree>
    <p:extLst>
      <p:ext uri="{BB962C8B-B14F-4D97-AF65-F5344CB8AC3E}">
        <p14:creationId xmlns:p14="http://schemas.microsoft.com/office/powerpoint/2010/main" val="226655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7.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2609E1-5DE3-4C0F-9D0D-69A520788566}"/>
              </a:ext>
            </a:extLst>
          </p:cNvPr>
          <p:cNvSpPr>
            <a:spLocks noGrp="1"/>
          </p:cNvSpPr>
          <p:nvPr>
            <p:ph type="ctrTitle"/>
          </p:nvPr>
        </p:nvSpPr>
        <p:spPr/>
        <p:txBody>
          <a:bodyPr/>
          <a:lstStyle/>
          <a:p>
            <a:r>
              <a:rPr lang="en-US" altLang="zh-TW" dirty="0"/>
              <a:t>Chapter 9:</a:t>
            </a:r>
            <a:br>
              <a:rPr lang="en-US" altLang="zh-TW" dirty="0"/>
            </a:br>
            <a:r>
              <a:rPr lang="en-US" altLang="zh-TW" dirty="0"/>
              <a:t>Medians and Order Statistics</a:t>
            </a:r>
            <a:endParaRPr lang="zh-TW" altLang="en-US" dirty="0"/>
          </a:p>
        </p:txBody>
      </p:sp>
      <p:sp>
        <p:nvSpPr>
          <p:cNvPr id="3" name="副標題 2">
            <a:extLst>
              <a:ext uri="{FF2B5EF4-FFF2-40B4-BE49-F238E27FC236}">
                <a16:creationId xmlns:a16="http://schemas.microsoft.com/office/drawing/2014/main" id="{29595B46-6307-4F7D-8DE3-E9A7E619D19E}"/>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B0799E7-2555-4CDC-A564-7E9EEE9D7B1C}"/>
              </a:ext>
            </a:extLst>
          </p:cNvPr>
          <p:cNvSpPr>
            <a:spLocks noGrp="1"/>
          </p:cNvSpPr>
          <p:nvPr>
            <p:ph type="sldNum" sz="quarter" idx="12"/>
          </p:nvPr>
        </p:nvSpPr>
        <p:spPr/>
        <p:txBody>
          <a:bodyPr/>
          <a:lstStyle/>
          <a:p>
            <a:fld id="{EF68AC1A-F4A2-461A-BE83-58657F19D3FC}" type="slidenum">
              <a:rPr lang="zh-TW" altLang="en-US" smtClean="0"/>
              <a:t>1</a:t>
            </a:fld>
            <a:endParaRPr lang="zh-TW" altLang="en-US"/>
          </a:p>
        </p:txBody>
      </p:sp>
    </p:spTree>
    <p:extLst>
      <p:ext uri="{BB962C8B-B14F-4D97-AF65-F5344CB8AC3E}">
        <p14:creationId xmlns:p14="http://schemas.microsoft.com/office/powerpoint/2010/main" val="423310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9013F3-D798-451D-A5B5-10ACF240E463}"/>
              </a:ext>
            </a:extLst>
          </p:cNvPr>
          <p:cNvSpPr>
            <a:spLocks noGrp="1"/>
          </p:cNvSpPr>
          <p:nvPr>
            <p:ph type="title"/>
          </p:nvPr>
        </p:nvSpPr>
        <p:spPr/>
        <p:txBody>
          <a:bodyPr/>
          <a:lstStyle/>
          <a:p>
            <a:r>
              <a:rPr lang="en-US" altLang="zh-TW" dirty="0"/>
              <a:t>Simultaneous minimum and maximum (cont.)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0A1C1D8-8659-4D69-B70C-7EC8563D842C}"/>
                  </a:ext>
                </a:extLst>
              </p:cNvPr>
              <p:cNvSpPr>
                <a:spLocks noGrp="1"/>
              </p:cNvSpPr>
              <p:nvPr>
                <p:ph idx="1"/>
              </p:nvPr>
            </p:nvSpPr>
            <p:spPr/>
            <p:txBody>
              <a:bodyPr>
                <a:normAutofit fontScale="70000" lnSpcReduction="20000"/>
              </a:bodyPr>
              <a:lstStyle/>
              <a:p>
                <a:r>
                  <a:rPr lang="en-US" altLang="zh-TW" dirty="0"/>
                  <a:t>Compare the elements of a pair to each other.</a:t>
                </a:r>
              </a:p>
              <a:p>
                <a:r>
                  <a:rPr lang="en-US" altLang="zh-TW" dirty="0"/>
                  <a:t>Then compare the larger element to the maximum so far, and compare the smaller element to the minimum so far.</a:t>
                </a:r>
              </a:p>
              <a:p>
                <a:endParaRPr lang="en-US" altLang="zh-TW" dirty="0"/>
              </a:p>
              <a:p>
                <a:pPr marL="0" indent="0">
                  <a:buNone/>
                </a:pPr>
                <a:r>
                  <a:rPr lang="en-US" altLang="zh-TW" b="1" u="sng" dirty="0">
                    <a:solidFill>
                      <a:srgbClr val="FF0000"/>
                    </a:solidFill>
                  </a:rPr>
                  <a:t>This leads to only 3 comparisons for every 2 elements.</a:t>
                </a:r>
              </a:p>
              <a:p>
                <a:endParaRPr lang="en-US" altLang="zh-TW" u="sng" dirty="0">
                  <a:solidFill>
                    <a:srgbClr val="FF0000"/>
                  </a:solidFill>
                </a:endParaRPr>
              </a:p>
              <a:p>
                <a:pPr marL="0" indent="0">
                  <a:buNone/>
                </a:pPr>
                <a:r>
                  <a:rPr lang="en-US" altLang="zh-TW" dirty="0"/>
                  <a:t>Setting up the initial values for the min and max depends on whether </a:t>
                </a:r>
                <a14:m>
                  <m:oMath xmlns:m="http://schemas.openxmlformats.org/officeDocument/2006/math">
                    <m:r>
                      <a:rPr lang="en-US" altLang="zh-TW" i="1" dirty="0" smtClean="0">
                        <a:latin typeface="Cambria Math" panose="02040503050406030204" pitchFamily="18" charset="0"/>
                      </a:rPr>
                      <m:t>𝑛</m:t>
                    </m:r>
                  </m:oMath>
                </a14:m>
                <a:r>
                  <a:rPr lang="en-US" altLang="zh-TW" dirty="0"/>
                  <a:t> is odd or even.</a:t>
                </a:r>
              </a:p>
              <a:p>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even, compare the first two elements and assign the larger to max and the smaller to min. Then process the rest of the elements in pairs.</a:t>
                </a:r>
              </a:p>
              <a:p>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odd, set both min and max to the first element. Then process the rest of the elements in pairs.</a:t>
                </a:r>
              </a:p>
              <a:p>
                <a:endParaRPr lang="zh-TW" altLang="en-US" dirty="0"/>
              </a:p>
            </p:txBody>
          </p:sp>
        </mc:Choice>
        <mc:Fallback xmlns="">
          <p:sp>
            <p:nvSpPr>
              <p:cNvPr id="3" name="內容版面配置區 2">
                <a:extLst>
                  <a:ext uri="{FF2B5EF4-FFF2-40B4-BE49-F238E27FC236}">
                    <a16:creationId xmlns:a16="http://schemas.microsoft.com/office/drawing/2014/main" id="{B0A1C1D8-8659-4D69-B70C-7EC8563D842C}"/>
                  </a:ext>
                </a:extLst>
              </p:cNvPr>
              <p:cNvSpPr>
                <a:spLocks noGrp="1" noRot="1" noChangeAspect="1" noMove="1" noResize="1" noEditPoints="1" noAdjustHandles="1" noChangeArrowheads="1" noChangeShapeType="1" noTextEdit="1"/>
              </p:cNvSpPr>
              <p:nvPr>
                <p:ph idx="1"/>
              </p:nvPr>
            </p:nvSpPr>
            <p:spPr>
              <a:blipFill>
                <a:blip r:embed="rId2"/>
                <a:stretch>
                  <a:fillRect l="-722" t="-2483" r="-88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9537B9D-5C7E-4391-AB3D-C76A8F9966BF}"/>
              </a:ext>
            </a:extLst>
          </p:cNvPr>
          <p:cNvSpPr>
            <a:spLocks noGrp="1"/>
          </p:cNvSpPr>
          <p:nvPr>
            <p:ph type="sldNum" sz="quarter" idx="12"/>
          </p:nvPr>
        </p:nvSpPr>
        <p:spPr/>
        <p:txBody>
          <a:bodyPr/>
          <a:lstStyle/>
          <a:p>
            <a:fld id="{EF68AC1A-F4A2-461A-BE83-58657F19D3FC}" type="slidenum">
              <a:rPr lang="zh-TW" altLang="en-US" smtClean="0"/>
              <a:t>10</a:t>
            </a:fld>
            <a:endParaRPr lang="zh-TW" altLang="en-US"/>
          </a:p>
        </p:txBody>
      </p:sp>
    </p:spTree>
    <p:extLst>
      <p:ext uri="{BB962C8B-B14F-4D97-AF65-F5344CB8AC3E}">
        <p14:creationId xmlns:p14="http://schemas.microsoft.com/office/powerpoint/2010/main" val="287663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CF6ABE-CA75-4E2F-AB77-136B5541A6D5}"/>
              </a:ext>
            </a:extLst>
          </p:cNvPr>
          <p:cNvSpPr>
            <a:spLocks noGrp="1"/>
          </p:cNvSpPr>
          <p:nvPr>
            <p:ph type="title"/>
          </p:nvPr>
        </p:nvSpPr>
        <p:spPr/>
        <p:txBody>
          <a:bodyPr/>
          <a:lstStyle/>
          <a:p>
            <a:r>
              <a:rPr lang="en-US" altLang="zh-TW" dirty="0"/>
              <a:t>Analysis of the total number of comparisons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334CC9D-AA34-442F-9186-53B60ED848B3}"/>
                  </a:ext>
                </a:extLst>
              </p:cNvPr>
              <p:cNvSpPr>
                <a:spLocks noGrp="1"/>
              </p:cNvSpPr>
              <p:nvPr>
                <p:ph idx="1"/>
              </p:nvPr>
            </p:nvSpPr>
            <p:spPr/>
            <p:txBody>
              <a:bodyPr>
                <a:normAutofit fontScale="92500" lnSpcReduction="20000"/>
              </a:bodyPr>
              <a:lstStyle/>
              <a:p>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even, we do 1 initial comparison and then </a:t>
                </a:r>
                <a14:m>
                  <m:oMath xmlns:m="http://schemas.openxmlformats.org/officeDocument/2006/math">
                    <m:r>
                      <a:rPr lang="en-US" altLang="zh-TW" i="1" dirty="0" smtClean="0">
                        <a:latin typeface="Cambria Math" panose="02040503050406030204" pitchFamily="18" charset="0"/>
                      </a:rPr>
                      <m:t>3(</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–2)/2</m:t>
                    </m:r>
                  </m:oMath>
                </a14:m>
                <a:r>
                  <a:rPr lang="en-US" altLang="zh-TW" dirty="0"/>
                  <a:t> more comparisons.</a:t>
                </a:r>
                <a:br>
                  <a:rPr lang="en-US" altLang="zh-TW" dirty="0"/>
                </a:br>
                <a:r>
                  <a:rPr lang="en-US" altLang="zh-TW" dirty="0"/>
                  <a:t>      </a:t>
                </a:r>
                <a14:m>
                  <m:oMath xmlns:m="http://schemas.openxmlformats.org/officeDocument/2006/math">
                    <m:r>
                      <a:rPr lang="en-US" altLang="zh-TW" b="0" i="1" smtClean="0">
                        <a:latin typeface="Cambria Math" panose="02040503050406030204" pitchFamily="18" charset="0"/>
                      </a:rPr>
                      <m:t>#</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comparisons</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3</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num>
                      <m:den>
                        <m:r>
                          <a:rPr lang="en-US" altLang="zh-TW" b="0" i="1" smtClean="0">
                            <a:latin typeface="Cambria Math" panose="02040503050406030204" pitchFamily="18" charset="0"/>
                          </a:rPr>
                          <m:t>2</m:t>
                        </m:r>
                      </m:den>
                    </m:f>
                    <m:r>
                      <a:rPr lang="en-US" altLang="zh-TW" b="0" i="1" smtClean="0">
                        <a:latin typeface="Cambria Math" panose="02040503050406030204" pitchFamily="18" charset="0"/>
                      </a:rPr>
                      <m:t>+1</m:t>
                    </m:r>
                  </m:oMath>
                </a14:m>
                <a:br>
                  <a:rPr lang="en-US" altLang="zh-TW" b="0" i="1" dirty="0">
                    <a:latin typeface="Cambria Math" panose="02040503050406030204" pitchFamily="18" charset="0"/>
                  </a:rPr>
                </a:br>
                <a:r>
                  <a:rPr lang="en-US" altLang="zh-TW" b="0" i="1" dirty="0">
                    <a:latin typeface="Cambria Math" panose="02040503050406030204" pitchFamily="18" charset="0"/>
                  </a:rPr>
                  <a:t>                                          </a:t>
                </a:r>
                <a14:m>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b="0" i="1" smtClean="0">
                            <a:latin typeface="Cambria Math" panose="02040503050406030204" pitchFamily="18" charset="0"/>
                          </a:rPr>
                          <m:t>𝑛</m:t>
                        </m:r>
                        <m:r>
                          <a:rPr lang="en-US" altLang="zh-TW" b="0" i="1" smtClean="0">
                            <a:latin typeface="Cambria Math" panose="02040503050406030204" pitchFamily="18" charset="0"/>
                          </a:rPr>
                          <m:t>−6</m:t>
                        </m:r>
                      </m:num>
                      <m:den>
                        <m:r>
                          <a:rPr lang="en-US" altLang="zh-TW" i="1">
                            <a:latin typeface="Cambria Math" panose="02040503050406030204" pitchFamily="18" charset="0"/>
                          </a:rPr>
                          <m:t>2</m:t>
                        </m:r>
                      </m:den>
                    </m:f>
                    <m:r>
                      <a:rPr lang="en-US" altLang="zh-TW" i="1">
                        <a:latin typeface="Cambria Math" panose="02040503050406030204" pitchFamily="18" charset="0"/>
                      </a:rPr>
                      <m:t>+1</m:t>
                    </m:r>
                  </m:oMath>
                </a14:m>
                <a:br>
                  <a:rPr lang="en-US" altLang="zh-TW" i="1" dirty="0">
                    <a:latin typeface="Cambria Math" panose="02040503050406030204" pitchFamily="18" charset="0"/>
                  </a:rPr>
                </a:br>
                <a:r>
                  <a:rPr lang="en-US" altLang="zh-TW" i="1" dirty="0">
                    <a:latin typeface="Cambria Math" panose="02040503050406030204" pitchFamily="18" charset="0"/>
                  </a:rPr>
                  <a:t>                                          </a:t>
                </a:r>
                <a14:m>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r>
                      <a:rPr lang="en-US" altLang="zh-TW" b="0" i="1" smtClean="0">
                        <a:latin typeface="Cambria Math" panose="02040503050406030204" pitchFamily="18" charset="0"/>
                      </a:rPr>
                      <m:t>−3</m:t>
                    </m:r>
                    <m:r>
                      <a:rPr lang="en-US" altLang="zh-TW" i="1">
                        <a:latin typeface="Cambria Math" panose="02040503050406030204" pitchFamily="18" charset="0"/>
                      </a:rPr>
                      <m:t>+1</m:t>
                    </m:r>
                  </m:oMath>
                </a14:m>
                <a:br>
                  <a:rPr lang="en-US" altLang="zh-TW" i="1" dirty="0">
                    <a:latin typeface="Cambria Math" panose="02040503050406030204" pitchFamily="18" charset="0"/>
                  </a:rPr>
                </a:br>
                <a:r>
                  <a:rPr lang="en-US" altLang="zh-TW" i="1" dirty="0">
                    <a:latin typeface="Cambria Math" panose="02040503050406030204" pitchFamily="18" charset="0"/>
                  </a:rPr>
                  <a:t>                                          </a:t>
                </a:r>
                <a14:m>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r>
                      <a:rPr lang="en-US" altLang="zh-TW" i="1">
                        <a:latin typeface="Cambria Math" panose="02040503050406030204" pitchFamily="18" charset="0"/>
                      </a:rPr>
                      <m:t>−</m:t>
                    </m:r>
                    <m:r>
                      <a:rPr lang="en-US" altLang="zh-TW" b="0" i="1" smtClean="0">
                        <a:latin typeface="Cambria Math" panose="02040503050406030204" pitchFamily="18" charset="0"/>
                      </a:rPr>
                      <m:t>2</m:t>
                    </m:r>
                  </m:oMath>
                </a14:m>
                <a:endParaRPr lang="en-US" altLang="zh-TW" dirty="0"/>
              </a:p>
              <a:p>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odd, we do </a:t>
                </a:r>
                <a14:m>
                  <m:oMath xmlns:m="http://schemas.openxmlformats.org/officeDocument/2006/math">
                    <m:r>
                      <a:rPr lang="en-US" altLang="zh-TW" b="0" i="0" dirty="0" smtClean="0">
                        <a:latin typeface="Cambria Math" panose="02040503050406030204" pitchFamily="18" charset="0"/>
                      </a:rPr>
                      <m:t>3</m:t>
                    </m:r>
                    <m:d>
                      <m:dPr>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𝑛</m:t>
                        </m:r>
                        <m:r>
                          <a:rPr lang="en-US" altLang="zh-TW" b="0" i="1" dirty="0" smtClean="0">
                            <a:latin typeface="Cambria Math" panose="02040503050406030204" pitchFamily="18" charset="0"/>
                          </a:rPr>
                          <m:t>−1</m:t>
                        </m:r>
                      </m:e>
                    </m:d>
                    <m:r>
                      <a:rPr lang="en-US" altLang="zh-TW" b="0" i="1" dirty="0" smtClean="0">
                        <a:latin typeface="Cambria Math" panose="02040503050406030204" pitchFamily="18" charset="0"/>
                      </a:rPr>
                      <m:t>/2=</m:t>
                    </m:r>
                    <m:r>
                      <a:rPr lang="en-US" altLang="zh-TW" i="1" dirty="0">
                        <a:latin typeface="Cambria Math" panose="02040503050406030204" pitchFamily="18" charset="0"/>
                      </a:rPr>
                      <m:t>3</m:t>
                    </m:r>
                    <m:d>
                      <m:dPr>
                        <m:begChr m:val="⌊"/>
                        <m:endChr m:val="⌋"/>
                        <m:ctrlPr>
                          <a:rPr lang="en-US" altLang="zh-TW" b="0" i="1" dirty="0" smtClean="0">
                            <a:latin typeface="Cambria Math" panose="02040503050406030204" pitchFamily="18" charset="0"/>
                          </a:rPr>
                        </m:ctrlPr>
                      </m:dPr>
                      <m:e>
                        <m:r>
                          <a:rPr lang="en-US" altLang="zh-TW" i="1" dirty="0">
                            <a:latin typeface="Cambria Math" panose="02040503050406030204" pitchFamily="18" charset="0"/>
                          </a:rPr>
                          <m:t>(</m:t>
                        </m:r>
                        <m:r>
                          <a:rPr lang="en-US" altLang="zh-TW" i="1" dirty="0">
                            <a:latin typeface="Cambria Math" panose="02040503050406030204" pitchFamily="18" charset="0"/>
                          </a:rPr>
                          <m:t>𝑛</m:t>
                        </m:r>
                        <m:r>
                          <a:rPr lang="en-US" altLang="zh-TW" i="1" dirty="0">
                            <a:latin typeface="Cambria Math" panose="02040503050406030204" pitchFamily="18" charset="0"/>
                          </a:rPr>
                          <m:t>)/2</m:t>
                        </m:r>
                      </m:e>
                    </m:d>
                  </m:oMath>
                </a14:m>
                <a:r>
                  <a:rPr lang="en-US" altLang="zh-TW" dirty="0"/>
                  <a:t> comparisons.</a:t>
                </a:r>
              </a:p>
              <a:p>
                <a:pPr marL="0" indent="0">
                  <a:buNone/>
                </a:pPr>
                <a:r>
                  <a:rPr lang="en-US" altLang="zh-TW" dirty="0"/>
                  <a:t>In either case, the maximum number of comparisons is </a:t>
                </a:r>
                <a14:m>
                  <m:oMath xmlns:m="http://schemas.openxmlformats.org/officeDocument/2006/math">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rPr>
                      <m:t>3</m:t>
                    </m:r>
                    <m:d>
                      <m:dPr>
                        <m:begChr m:val="⌊"/>
                        <m:endChr m:val="⌋"/>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𝑛</m:t>
                        </m:r>
                        <m:r>
                          <a:rPr lang="en-US" altLang="zh-TW" i="1" dirty="0">
                            <a:latin typeface="Cambria Math" panose="02040503050406030204" pitchFamily="18" charset="0"/>
                          </a:rPr>
                          <m:t>/2</m:t>
                        </m:r>
                      </m:e>
                    </m:d>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3334CC9D-AA34-442F-9186-53B60ED848B3}"/>
                  </a:ext>
                </a:extLst>
              </p:cNvPr>
              <p:cNvSpPr>
                <a:spLocks noGrp="1" noRot="1" noChangeAspect="1" noMove="1" noResize="1" noEditPoints="1" noAdjustHandles="1" noChangeArrowheads="1" noChangeShapeType="1" noTextEdit="1"/>
              </p:cNvSpPr>
              <p:nvPr>
                <p:ph idx="1"/>
              </p:nvPr>
            </p:nvSpPr>
            <p:spPr>
              <a:blipFill>
                <a:blip r:embed="rId2"/>
                <a:stretch>
                  <a:fillRect l="-1278" t="-386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E6F4DB1-600A-4C0F-9C6F-49F25DE3A2AA}"/>
              </a:ext>
            </a:extLst>
          </p:cNvPr>
          <p:cNvSpPr>
            <a:spLocks noGrp="1"/>
          </p:cNvSpPr>
          <p:nvPr>
            <p:ph type="sldNum" sz="quarter" idx="12"/>
          </p:nvPr>
        </p:nvSpPr>
        <p:spPr/>
        <p:txBody>
          <a:bodyPr/>
          <a:lstStyle/>
          <a:p>
            <a:fld id="{EF68AC1A-F4A2-461A-BE83-58657F19D3FC}" type="slidenum">
              <a:rPr lang="zh-TW" altLang="en-US" smtClean="0"/>
              <a:t>11</a:t>
            </a:fld>
            <a:endParaRPr lang="zh-TW" altLang="en-US"/>
          </a:p>
        </p:txBody>
      </p:sp>
    </p:spTree>
    <p:extLst>
      <p:ext uri="{BB962C8B-B14F-4D97-AF65-F5344CB8AC3E}">
        <p14:creationId xmlns:p14="http://schemas.microsoft.com/office/powerpoint/2010/main" val="419648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FB7441D-322A-4D38-8ABC-5A11395B750D}"/>
                  </a:ext>
                </a:extLst>
              </p:cNvPr>
              <p:cNvSpPr>
                <a:spLocks noGrp="1"/>
              </p:cNvSpPr>
              <p:nvPr>
                <p:ph idx="1"/>
              </p:nvPr>
            </p:nvSpPr>
            <p:spPr>
              <a:xfrm>
                <a:off x="609600" y="209725"/>
                <a:ext cx="10972800" cy="5811564"/>
              </a:xfrm>
            </p:spPr>
            <p:txBody>
              <a:bodyPr/>
              <a:lstStyle/>
              <a:p>
                <a:r>
                  <a:rPr lang="en-US" altLang="zh-TW" dirty="0"/>
                  <a:t>The second smallest of </a:t>
                </a:r>
                <a14:m>
                  <m:oMath xmlns:m="http://schemas.openxmlformats.org/officeDocument/2006/math">
                    <m:r>
                      <a:rPr lang="en-US" altLang="zh-TW" i="1" dirty="0" smtClean="0">
                        <a:latin typeface="Cambria Math" panose="02040503050406030204" pitchFamily="18" charset="0"/>
                      </a:rPr>
                      <m:t>𝑛</m:t>
                    </m:r>
                  </m:oMath>
                </a14:m>
                <a:r>
                  <a:rPr lang="en-US" altLang="zh-TW" dirty="0"/>
                  <a:t> elements can be found with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r>
                      <a:rPr lang="en-US" altLang="zh-TW" b="0" i="1" smtClean="0">
                        <a:latin typeface="Cambria Math" panose="02040503050406030204" pitchFamily="18" charset="0"/>
                      </a:rPr>
                      <m:t>−</m:t>
                    </m:r>
                    <m:r>
                      <a:rPr lang="en-US" altLang="zh-TW" b="0" i="1" smtClean="0">
                        <a:latin typeface="Cambria Math" panose="02040503050406030204" pitchFamily="18" charset="0"/>
                      </a:rPr>
                      <m:t>2</m:t>
                    </m:r>
                  </m:oMath>
                </a14:m>
                <a:r>
                  <a:rPr lang="zh-TW" altLang="en-US" dirty="0"/>
                  <a:t> </a:t>
                </a:r>
                <a:r>
                  <a:rPr lang="en-US" altLang="zh-TW" dirty="0"/>
                  <a:t>comparisons in the worst.</a:t>
                </a:r>
                <a:endParaRPr lang="zh-TW" altLang="en-US" dirty="0"/>
              </a:p>
            </p:txBody>
          </p:sp>
        </mc:Choice>
        <mc:Fallback xmlns="">
          <p:sp>
            <p:nvSpPr>
              <p:cNvPr id="3" name="內容版面配置區 2">
                <a:extLst>
                  <a:ext uri="{FF2B5EF4-FFF2-40B4-BE49-F238E27FC236}">
                    <a16:creationId xmlns:a16="http://schemas.microsoft.com/office/drawing/2014/main" id="{EFB7441D-322A-4D38-8ABC-5A11395B750D}"/>
                  </a:ext>
                </a:extLst>
              </p:cNvPr>
              <p:cNvSpPr>
                <a:spLocks noGrp="1" noRot="1" noChangeAspect="1" noMove="1" noResize="1" noEditPoints="1" noAdjustHandles="1" noChangeArrowheads="1" noChangeShapeType="1" noTextEdit="1"/>
              </p:cNvSpPr>
              <p:nvPr>
                <p:ph idx="1"/>
              </p:nvPr>
            </p:nvSpPr>
            <p:spPr>
              <a:xfrm>
                <a:off x="609600" y="209725"/>
                <a:ext cx="10972800" cy="5811564"/>
              </a:xfrm>
              <a:blipFill>
                <a:blip r:embed="rId2"/>
                <a:stretch>
                  <a:fillRect l="-1278" t="-1363"/>
                </a:stretch>
              </a:blipFill>
            </p:spPr>
            <p:txBody>
              <a:bodyPr/>
              <a:lstStyle/>
              <a:p>
                <a:r>
                  <a:rPr lang="zh-TW" altLang="en-US">
                    <a:noFill/>
                  </a:rPr>
                  <a:t> </a:t>
                </a:r>
              </a:p>
            </p:txBody>
          </p:sp>
        </mc:Fallback>
      </mc:AlternateContent>
      <p:sp>
        <p:nvSpPr>
          <p:cNvPr id="4" name="橢圓 3">
            <a:extLst>
              <a:ext uri="{FF2B5EF4-FFF2-40B4-BE49-F238E27FC236}">
                <a16:creationId xmlns:a16="http://schemas.microsoft.com/office/drawing/2014/main" id="{8A3E9C78-8E34-4442-A4F6-3AF4B498BA15}"/>
              </a:ext>
            </a:extLst>
          </p:cNvPr>
          <p:cNvSpPr/>
          <p:nvPr/>
        </p:nvSpPr>
        <p:spPr>
          <a:xfrm>
            <a:off x="2981519" y="5295812"/>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894BB682-9E06-44CF-9386-1EDAC8E9F13B}"/>
              </a:ext>
            </a:extLst>
          </p:cNvPr>
          <p:cNvSpPr/>
          <p:nvPr/>
        </p:nvSpPr>
        <p:spPr>
          <a:xfrm>
            <a:off x="4466591" y="5295812"/>
            <a:ext cx="369115" cy="3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ADD38D6C-C464-450F-8E7C-623A7B7C49CA}"/>
              </a:ext>
            </a:extLst>
          </p:cNvPr>
          <p:cNvSpPr/>
          <p:nvPr/>
        </p:nvSpPr>
        <p:spPr>
          <a:xfrm>
            <a:off x="1496448" y="5295812"/>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3348F997-75F9-4F42-AA47-9D4E73A8700C}"/>
              </a:ext>
            </a:extLst>
          </p:cNvPr>
          <p:cNvSpPr/>
          <p:nvPr/>
        </p:nvSpPr>
        <p:spPr>
          <a:xfrm>
            <a:off x="8968190" y="5295812"/>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701EC592-E682-4856-8CA8-033B7D75DD62}"/>
              </a:ext>
            </a:extLst>
          </p:cNvPr>
          <p:cNvSpPr/>
          <p:nvPr/>
        </p:nvSpPr>
        <p:spPr>
          <a:xfrm>
            <a:off x="10453260" y="5295812"/>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5E373210-5F9F-478B-8C57-1AD70D1EDE34}"/>
              </a:ext>
            </a:extLst>
          </p:cNvPr>
          <p:cNvSpPr txBox="1"/>
          <p:nvPr/>
        </p:nvSpPr>
        <p:spPr>
          <a:xfrm>
            <a:off x="7436735" y="5295812"/>
            <a:ext cx="415498" cy="369332"/>
          </a:xfrm>
          <a:prstGeom prst="rect">
            <a:avLst/>
          </a:prstGeom>
          <a:noFill/>
        </p:spPr>
        <p:txBody>
          <a:bodyPr wrap="none" rtlCol="0">
            <a:spAutoFit/>
          </a:bodyPr>
          <a:lstStyle/>
          <a:p>
            <a:r>
              <a:rPr lang="en-US" altLang="zh-TW" dirty="0"/>
              <a:t>…</a:t>
            </a:r>
            <a:endParaRPr lang="zh-TW" altLang="en-US" dirty="0"/>
          </a:p>
        </p:txBody>
      </p:sp>
      <p:sp>
        <p:nvSpPr>
          <p:cNvPr id="10" name="橢圓 9">
            <a:extLst>
              <a:ext uri="{FF2B5EF4-FFF2-40B4-BE49-F238E27FC236}">
                <a16:creationId xmlns:a16="http://schemas.microsoft.com/office/drawing/2014/main" id="{B0AD3587-4FF5-4A12-9D29-6AD6262381D3}"/>
              </a:ext>
            </a:extLst>
          </p:cNvPr>
          <p:cNvSpPr/>
          <p:nvPr/>
        </p:nvSpPr>
        <p:spPr>
          <a:xfrm>
            <a:off x="5951663" y="5295812"/>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A1E1CD9F-C22A-4BC0-BB4C-4F5ED93F52F0}"/>
              </a:ext>
            </a:extLst>
          </p:cNvPr>
          <p:cNvSpPr/>
          <p:nvPr/>
        </p:nvSpPr>
        <p:spPr>
          <a:xfrm>
            <a:off x="2219739" y="4349254"/>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DE92D54-5DF3-4FCE-B98C-68D88B4DE0F5}"/>
              </a:ext>
            </a:extLst>
          </p:cNvPr>
          <p:cNvSpPr/>
          <p:nvPr/>
        </p:nvSpPr>
        <p:spPr>
          <a:xfrm>
            <a:off x="5231387" y="4349253"/>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C11C02D4-6CE7-49BD-9069-BA020EB87235}"/>
              </a:ext>
            </a:extLst>
          </p:cNvPr>
          <p:cNvSpPr/>
          <p:nvPr/>
        </p:nvSpPr>
        <p:spPr>
          <a:xfrm>
            <a:off x="9787703" y="4349253"/>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DBC708F5-2883-45C8-ACAA-DD59B4D4398D}"/>
              </a:ext>
            </a:extLst>
          </p:cNvPr>
          <p:cNvSpPr txBox="1"/>
          <p:nvPr/>
        </p:nvSpPr>
        <p:spPr>
          <a:xfrm rot="5400000">
            <a:off x="3872812" y="3730896"/>
            <a:ext cx="415498" cy="369332"/>
          </a:xfrm>
          <a:prstGeom prst="rect">
            <a:avLst/>
          </a:prstGeom>
          <a:noFill/>
        </p:spPr>
        <p:txBody>
          <a:bodyPr wrap="none" rtlCol="0">
            <a:spAutoFit/>
          </a:bodyPr>
          <a:lstStyle/>
          <a:p>
            <a:r>
              <a:rPr lang="en-US" altLang="zh-TW" dirty="0"/>
              <a:t>…</a:t>
            </a:r>
            <a:endParaRPr lang="zh-TW" altLang="en-US" dirty="0"/>
          </a:p>
        </p:txBody>
      </p:sp>
      <p:sp>
        <p:nvSpPr>
          <p:cNvPr id="15" name="文字方塊 14">
            <a:extLst>
              <a:ext uri="{FF2B5EF4-FFF2-40B4-BE49-F238E27FC236}">
                <a16:creationId xmlns:a16="http://schemas.microsoft.com/office/drawing/2014/main" id="{F5D73977-9109-499B-A3DA-9FF1F6F8DB38}"/>
              </a:ext>
            </a:extLst>
          </p:cNvPr>
          <p:cNvSpPr txBox="1"/>
          <p:nvPr/>
        </p:nvSpPr>
        <p:spPr>
          <a:xfrm rot="5400000">
            <a:off x="8368272" y="3730895"/>
            <a:ext cx="415498" cy="369332"/>
          </a:xfrm>
          <a:prstGeom prst="rect">
            <a:avLst/>
          </a:prstGeom>
          <a:noFill/>
        </p:spPr>
        <p:txBody>
          <a:bodyPr wrap="none" rtlCol="0">
            <a:spAutoFit/>
          </a:bodyPr>
          <a:lstStyle/>
          <a:p>
            <a:r>
              <a:rPr lang="en-US" altLang="zh-TW" dirty="0"/>
              <a:t>…</a:t>
            </a:r>
            <a:endParaRPr lang="zh-TW" altLang="en-US" dirty="0"/>
          </a:p>
        </p:txBody>
      </p:sp>
      <p:sp>
        <p:nvSpPr>
          <p:cNvPr id="16" name="橢圓 15">
            <a:extLst>
              <a:ext uri="{FF2B5EF4-FFF2-40B4-BE49-F238E27FC236}">
                <a16:creationId xmlns:a16="http://schemas.microsoft.com/office/drawing/2014/main" id="{37ABBD2F-48BA-4AE8-97CB-0398C9A244DC}"/>
              </a:ext>
            </a:extLst>
          </p:cNvPr>
          <p:cNvSpPr/>
          <p:nvPr/>
        </p:nvSpPr>
        <p:spPr>
          <a:xfrm>
            <a:off x="4754612" y="2408819"/>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9F2B55AD-E45B-4848-95E3-B77D79C804F0}"/>
              </a:ext>
            </a:extLst>
          </p:cNvPr>
          <p:cNvSpPr/>
          <p:nvPr/>
        </p:nvSpPr>
        <p:spPr>
          <a:xfrm>
            <a:off x="6969306" y="2408819"/>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74936A95-58B7-4C9C-BF79-6E9C3C879F6D}"/>
              </a:ext>
            </a:extLst>
          </p:cNvPr>
          <p:cNvSpPr/>
          <p:nvPr/>
        </p:nvSpPr>
        <p:spPr>
          <a:xfrm>
            <a:off x="5911442" y="1641007"/>
            <a:ext cx="369115" cy="343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13C7004-5CB4-4FC1-99B4-81313AB441A7}"/>
              </a:ext>
            </a:extLst>
          </p:cNvPr>
          <p:cNvCxnSpPr>
            <a:stCxn id="11" idx="4"/>
            <a:endCxn id="6" idx="0"/>
          </p:cNvCxnSpPr>
          <p:nvPr/>
        </p:nvCxnSpPr>
        <p:spPr>
          <a:xfrm flipH="1">
            <a:off x="1681006" y="4693203"/>
            <a:ext cx="723291" cy="60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0FE68F-F736-45FD-B67A-471659ACCC24}"/>
              </a:ext>
            </a:extLst>
          </p:cNvPr>
          <p:cNvCxnSpPr>
            <a:stCxn id="11" idx="4"/>
            <a:endCxn id="4" idx="0"/>
          </p:cNvCxnSpPr>
          <p:nvPr/>
        </p:nvCxnSpPr>
        <p:spPr>
          <a:xfrm>
            <a:off x="2404297" y="4693203"/>
            <a:ext cx="761780" cy="60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4E3B05FF-0392-449F-951B-C0092EACC628}"/>
              </a:ext>
            </a:extLst>
          </p:cNvPr>
          <p:cNvCxnSpPr>
            <a:stCxn id="12" idx="4"/>
            <a:endCxn id="5" idx="0"/>
          </p:cNvCxnSpPr>
          <p:nvPr/>
        </p:nvCxnSpPr>
        <p:spPr>
          <a:xfrm flipH="1">
            <a:off x="4651149" y="4693202"/>
            <a:ext cx="764796" cy="602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6F2BF864-0734-49DB-BEDE-3F193EF516DC}"/>
              </a:ext>
            </a:extLst>
          </p:cNvPr>
          <p:cNvCxnSpPr>
            <a:stCxn id="12" idx="4"/>
            <a:endCxn id="10" idx="0"/>
          </p:cNvCxnSpPr>
          <p:nvPr/>
        </p:nvCxnSpPr>
        <p:spPr>
          <a:xfrm>
            <a:off x="5415945" y="4693202"/>
            <a:ext cx="720276" cy="602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8C89977C-DF07-4AC2-98B1-21D6BF8B3C0B}"/>
              </a:ext>
            </a:extLst>
          </p:cNvPr>
          <p:cNvCxnSpPr>
            <a:stCxn id="13" idx="4"/>
            <a:endCxn id="7" idx="0"/>
          </p:cNvCxnSpPr>
          <p:nvPr/>
        </p:nvCxnSpPr>
        <p:spPr>
          <a:xfrm flipH="1">
            <a:off x="9152748" y="4693202"/>
            <a:ext cx="819513" cy="602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FE6F2FE4-3EF0-4F92-AC3F-9DBDDB825723}"/>
              </a:ext>
            </a:extLst>
          </p:cNvPr>
          <p:cNvCxnSpPr>
            <a:stCxn id="13" idx="4"/>
            <a:endCxn id="8" idx="0"/>
          </p:cNvCxnSpPr>
          <p:nvPr/>
        </p:nvCxnSpPr>
        <p:spPr>
          <a:xfrm>
            <a:off x="9972261" y="4693202"/>
            <a:ext cx="665557" cy="602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39A2BB69-E585-44E8-A2B0-649781C76B35}"/>
              </a:ext>
            </a:extLst>
          </p:cNvPr>
          <p:cNvCxnSpPr>
            <a:stCxn id="16" idx="4"/>
          </p:cNvCxnSpPr>
          <p:nvPr/>
        </p:nvCxnSpPr>
        <p:spPr>
          <a:xfrm flipH="1">
            <a:off x="4525188" y="2752768"/>
            <a:ext cx="413982" cy="362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7052560C-D8F4-4C24-9BE3-FBD04FD469B5}"/>
              </a:ext>
            </a:extLst>
          </p:cNvPr>
          <p:cNvCxnSpPr>
            <a:stCxn id="16" idx="4"/>
          </p:cNvCxnSpPr>
          <p:nvPr/>
        </p:nvCxnSpPr>
        <p:spPr>
          <a:xfrm>
            <a:off x="4939170" y="2752768"/>
            <a:ext cx="387839" cy="343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F316CBDD-F79F-4DF1-AB9B-9CA3D0052EDE}"/>
              </a:ext>
            </a:extLst>
          </p:cNvPr>
          <p:cNvCxnSpPr>
            <a:cxnSpLocks/>
            <a:stCxn id="17" idx="4"/>
          </p:cNvCxnSpPr>
          <p:nvPr/>
        </p:nvCxnSpPr>
        <p:spPr>
          <a:xfrm flipH="1">
            <a:off x="6784749" y="2752768"/>
            <a:ext cx="369115" cy="42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60A9EBDD-091F-4073-9A86-CE437C7E89D2}"/>
              </a:ext>
            </a:extLst>
          </p:cNvPr>
          <p:cNvCxnSpPr>
            <a:cxnSpLocks/>
            <a:stCxn id="17" idx="4"/>
          </p:cNvCxnSpPr>
          <p:nvPr/>
        </p:nvCxnSpPr>
        <p:spPr>
          <a:xfrm>
            <a:off x="7153864" y="2752768"/>
            <a:ext cx="434623" cy="436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3F0815BB-3596-4352-B6DB-E5A743F77C11}"/>
              </a:ext>
            </a:extLst>
          </p:cNvPr>
          <p:cNvCxnSpPr>
            <a:stCxn id="18" idx="4"/>
            <a:endCxn id="16" idx="0"/>
          </p:cNvCxnSpPr>
          <p:nvPr/>
        </p:nvCxnSpPr>
        <p:spPr>
          <a:xfrm flipH="1">
            <a:off x="4939170" y="1984956"/>
            <a:ext cx="1156830" cy="42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231B21F9-B8D8-4AA3-AB51-EEDC18D306DF}"/>
              </a:ext>
            </a:extLst>
          </p:cNvPr>
          <p:cNvCxnSpPr>
            <a:stCxn id="18" idx="4"/>
            <a:endCxn id="17" idx="0"/>
          </p:cNvCxnSpPr>
          <p:nvPr/>
        </p:nvCxnSpPr>
        <p:spPr>
          <a:xfrm>
            <a:off x="6096000" y="1984956"/>
            <a:ext cx="1057864" cy="42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5CD2AC96-CA16-4CA6-B615-D12AF7909456}"/>
              </a:ext>
            </a:extLst>
          </p:cNvPr>
          <p:cNvCxnSpPr>
            <a:stCxn id="11" idx="0"/>
          </p:cNvCxnSpPr>
          <p:nvPr/>
        </p:nvCxnSpPr>
        <p:spPr>
          <a:xfrm flipV="1">
            <a:off x="2404297" y="3915561"/>
            <a:ext cx="380890" cy="43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30BEC1CA-613C-460D-8BF5-54746C7CD00F}"/>
              </a:ext>
            </a:extLst>
          </p:cNvPr>
          <p:cNvCxnSpPr>
            <a:stCxn id="13" idx="0"/>
          </p:cNvCxnSpPr>
          <p:nvPr/>
        </p:nvCxnSpPr>
        <p:spPr>
          <a:xfrm flipH="1" flipV="1">
            <a:off x="9152747" y="3915561"/>
            <a:ext cx="819514" cy="433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18DE0E72-F597-4400-A789-1B7C719A5303}"/>
              </a:ext>
            </a:extLst>
          </p:cNvPr>
          <p:cNvCxnSpPr>
            <a:stCxn id="12" idx="0"/>
          </p:cNvCxnSpPr>
          <p:nvPr/>
        </p:nvCxnSpPr>
        <p:spPr>
          <a:xfrm flipH="1" flipV="1">
            <a:off x="4939169" y="3850547"/>
            <a:ext cx="476776" cy="498706"/>
          </a:xfrm>
          <a:prstGeom prst="line">
            <a:avLst/>
          </a:prstGeom>
        </p:spPr>
        <p:style>
          <a:lnRef idx="1">
            <a:schemeClr val="accent1"/>
          </a:lnRef>
          <a:fillRef idx="0">
            <a:schemeClr val="accent1"/>
          </a:fillRef>
          <a:effectRef idx="0">
            <a:schemeClr val="accent1"/>
          </a:effectRef>
          <a:fontRef idx="minor">
            <a:schemeClr val="tx1"/>
          </a:fontRef>
        </p:style>
      </p:cxnSp>
      <p:sp>
        <p:nvSpPr>
          <p:cNvPr id="50" name="左大括弧 49">
            <a:extLst>
              <a:ext uri="{FF2B5EF4-FFF2-40B4-BE49-F238E27FC236}">
                <a16:creationId xmlns:a16="http://schemas.microsoft.com/office/drawing/2014/main" id="{49F8F78D-4ED0-4E5B-B16A-8EA3F6B27574}"/>
              </a:ext>
            </a:extLst>
          </p:cNvPr>
          <p:cNvSpPr/>
          <p:nvPr/>
        </p:nvSpPr>
        <p:spPr>
          <a:xfrm rot="16200000">
            <a:off x="6037113" y="1191629"/>
            <a:ext cx="247229" cy="9328558"/>
          </a:xfrm>
          <a:prstGeom prst="leftBrace">
            <a:avLst>
              <a:gd name="adj1" fmla="val 8333"/>
              <a:gd name="adj2" fmla="val 499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3ED8F18C-C3B6-49A1-B84B-CD94F4F21FB1}"/>
                  </a:ext>
                </a:extLst>
              </p:cNvPr>
              <p:cNvSpPr txBox="1"/>
              <p:nvPr/>
            </p:nvSpPr>
            <p:spPr>
              <a:xfrm>
                <a:off x="5967821" y="5862006"/>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𝑛</m:t>
                      </m:r>
                    </m:oMath>
                  </m:oMathPara>
                </a14:m>
                <a:endParaRPr lang="zh-TW" altLang="en-US" dirty="0"/>
              </a:p>
            </p:txBody>
          </p:sp>
        </mc:Choice>
        <mc:Fallback xmlns="">
          <p:sp>
            <p:nvSpPr>
              <p:cNvPr id="51" name="文字方塊 50">
                <a:extLst>
                  <a:ext uri="{FF2B5EF4-FFF2-40B4-BE49-F238E27FC236}">
                    <a16:creationId xmlns:a16="http://schemas.microsoft.com/office/drawing/2014/main" id="{3ED8F18C-C3B6-49A1-B84B-CD94F4F21FB1}"/>
                  </a:ext>
                </a:extLst>
              </p:cNvPr>
              <p:cNvSpPr txBox="1">
                <a:spLocks noRot="1" noChangeAspect="1" noMove="1" noResize="1" noEditPoints="1" noAdjustHandles="1" noChangeArrowheads="1" noChangeShapeType="1" noTextEdit="1"/>
              </p:cNvSpPr>
              <p:nvPr/>
            </p:nvSpPr>
            <p:spPr>
              <a:xfrm>
                <a:off x="5967821" y="5862006"/>
                <a:ext cx="385811" cy="36933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FEA9BBD7-E91F-45B3-857A-D5638C140235}"/>
                  </a:ext>
                </a:extLst>
              </p:cNvPr>
              <p:cNvSpPr txBox="1"/>
              <p:nvPr/>
            </p:nvSpPr>
            <p:spPr>
              <a:xfrm>
                <a:off x="2299511" y="477632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2" name="文字方塊 51">
                <a:extLst>
                  <a:ext uri="{FF2B5EF4-FFF2-40B4-BE49-F238E27FC236}">
                    <a16:creationId xmlns:a16="http://schemas.microsoft.com/office/drawing/2014/main" id="{FEA9BBD7-E91F-45B3-857A-D5638C140235}"/>
                  </a:ext>
                </a:extLst>
              </p:cNvPr>
              <p:cNvSpPr txBox="1">
                <a:spLocks noRot="1" noChangeAspect="1" noMove="1" noResize="1" noEditPoints="1" noAdjustHandles="1" noChangeArrowheads="1" noChangeShapeType="1" noTextEdit="1"/>
              </p:cNvSpPr>
              <p:nvPr/>
            </p:nvSpPr>
            <p:spPr>
              <a:xfrm>
                <a:off x="2299511" y="4776329"/>
                <a:ext cx="237244" cy="276999"/>
              </a:xfrm>
              <a:prstGeom prst="rect">
                <a:avLst/>
              </a:prstGeom>
              <a:blipFill>
                <a:blip r:embed="rId4"/>
                <a:stretch>
                  <a:fillRect l="-20513" r="-20513"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9FE3EDA9-0180-48CF-8FBA-BF1716CA6149}"/>
                  </a:ext>
                </a:extLst>
              </p:cNvPr>
              <p:cNvSpPr txBox="1"/>
              <p:nvPr/>
            </p:nvSpPr>
            <p:spPr>
              <a:xfrm>
                <a:off x="5282885" y="476681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3" name="文字方塊 52">
                <a:extLst>
                  <a:ext uri="{FF2B5EF4-FFF2-40B4-BE49-F238E27FC236}">
                    <a16:creationId xmlns:a16="http://schemas.microsoft.com/office/drawing/2014/main" id="{9FE3EDA9-0180-48CF-8FBA-BF1716CA6149}"/>
                  </a:ext>
                </a:extLst>
              </p:cNvPr>
              <p:cNvSpPr txBox="1">
                <a:spLocks noRot="1" noChangeAspect="1" noMove="1" noResize="1" noEditPoints="1" noAdjustHandles="1" noChangeArrowheads="1" noChangeShapeType="1" noTextEdit="1"/>
              </p:cNvSpPr>
              <p:nvPr/>
            </p:nvSpPr>
            <p:spPr>
              <a:xfrm>
                <a:off x="5282885" y="4766819"/>
                <a:ext cx="237244" cy="276999"/>
              </a:xfrm>
              <a:prstGeom prst="rect">
                <a:avLst/>
              </a:prstGeom>
              <a:blipFill>
                <a:blip r:embed="rId5"/>
                <a:stretch>
                  <a:fillRect l="-23077" r="-17949"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41ACB11D-E3C3-4AD2-9454-3A5DEB3E34AE}"/>
                  </a:ext>
                </a:extLst>
              </p:cNvPr>
              <p:cNvSpPr txBox="1"/>
              <p:nvPr/>
            </p:nvSpPr>
            <p:spPr>
              <a:xfrm>
                <a:off x="9883849" y="476681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4" name="文字方塊 53">
                <a:extLst>
                  <a:ext uri="{FF2B5EF4-FFF2-40B4-BE49-F238E27FC236}">
                    <a16:creationId xmlns:a16="http://schemas.microsoft.com/office/drawing/2014/main" id="{41ACB11D-E3C3-4AD2-9454-3A5DEB3E34AE}"/>
                  </a:ext>
                </a:extLst>
              </p:cNvPr>
              <p:cNvSpPr txBox="1">
                <a:spLocks noRot="1" noChangeAspect="1" noMove="1" noResize="1" noEditPoints="1" noAdjustHandles="1" noChangeArrowheads="1" noChangeShapeType="1" noTextEdit="1"/>
              </p:cNvSpPr>
              <p:nvPr/>
            </p:nvSpPr>
            <p:spPr>
              <a:xfrm>
                <a:off x="9883849" y="4766819"/>
                <a:ext cx="237244" cy="276999"/>
              </a:xfrm>
              <a:prstGeom prst="rect">
                <a:avLst/>
              </a:prstGeom>
              <a:blipFill>
                <a:blip r:embed="rId6"/>
                <a:stretch>
                  <a:fillRect l="-20513" r="-20513"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3214ABD4-96F4-4F16-A35C-470E311A579C}"/>
                  </a:ext>
                </a:extLst>
              </p:cNvPr>
              <p:cNvSpPr txBox="1"/>
              <p:nvPr/>
            </p:nvSpPr>
            <p:spPr>
              <a:xfrm>
                <a:off x="4820547" y="283250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5" name="文字方塊 54">
                <a:extLst>
                  <a:ext uri="{FF2B5EF4-FFF2-40B4-BE49-F238E27FC236}">
                    <a16:creationId xmlns:a16="http://schemas.microsoft.com/office/drawing/2014/main" id="{3214ABD4-96F4-4F16-A35C-470E311A579C}"/>
                  </a:ext>
                </a:extLst>
              </p:cNvPr>
              <p:cNvSpPr txBox="1">
                <a:spLocks noRot="1" noChangeAspect="1" noMove="1" noResize="1" noEditPoints="1" noAdjustHandles="1" noChangeArrowheads="1" noChangeShapeType="1" noTextEdit="1"/>
              </p:cNvSpPr>
              <p:nvPr/>
            </p:nvSpPr>
            <p:spPr>
              <a:xfrm>
                <a:off x="4820547" y="2832509"/>
                <a:ext cx="237244" cy="276999"/>
              </a:xfrm>
              <a:prstGeom prst="rect">
                <a:avLst/>
              </a:prstGeom>
              <a:blipFill>
                <a:blip r:embed="rId7"/>
                <a:stretch>
                  <a:fillRect l="-23077" r="-17949"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697F059-029F-4358-BBA3-8A958EB00BC8}"/>
                  </a:ext>
                </a:extLst>
              </p:cNvPr>
              <p:cNvSpPr txBox="1"/>
              <p:nvPr/>
            </p:nvSpPr>
            <p:spPr>
              <a:xfrm>
                <a:off x="7034815" y="282619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6" name="文字方塊 55">
                <a:extLst>
                  <a:ext uri="{FF2B5EF4-FFF2-40B4-BE49-F238E27FC236}">
                    <a16:creationId xmlns:a16="http://schemas.microsoft.com/office/drawing/2014/main" id="{E697F059-029F-4358-BBA3-8A958EB00BC8}"/>
                  </a:ext>
                </a:extLst>
              </p:cNvPr>
              <p:cNvSpPr txBox="1">
                <a:spLocks noRot="1" noChangeAspect="1" noMove="1" noResize="1" noEditPoints="1" noAdjustHandles="1" noChangeArrowheads="1" noChangeShapeType="1" noTextEdit="1"/>
              </p:cNvSpPr>
              <p:nvPr/>
            </p:nvSpPr>
            <p:spPr>
              <a:xfrm>
                <a:off x="7034815" y="2826199"/>
                <a:ext cx="237244" cy="276999"/>
              </a:xfrm>
              <a:prstGeom prst="rect">
                <a:avLst/>
              </a:prstGeom>
              <a:blipFill>
                <a:blip r:embed="rId8"/>
                <a:stretch>
                  <a:fillRect l="-20513" r="-20513"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DB9B23DB-3C2B-480C-A050-C75803DB3AF7}"/>
                  </a:ext>
                </a:extLst>
              </p:cNvPr>
              <p:cNvSpPr txBox="1"/>
              <p:nvPr/>
            </p:nvSpPr>
            <p:spPr>
              <a:xfrm>
                <a:off x="8204743" y="1709382"/>
                <a:ext cx="3595456" cy="646331"/>
              </a:xfrm>
              <a:prstGeom prst="rect">
                <a:avLst/>
              </a:prstGeom>
              <a:noFill/>
            </p:spPr>
            <p:txBody>
              <a:bodyPr wrap="square">
                <a:spAutoFit/>
              </a:bodyPr>
              <a:lstStyle/>
              <a:p>
                <a:pPr algn="l"/>
                <a:r>
                  <a:rPr lang="en-US" altLang="zh-TW" sz="1800" b="0" i="0" u="none" strike="noStrike" baseline="0" dirty="0">
                    <a:solidFill>
                      <a:srgbClr val="FF0000"/>
                    </a:solidFill>
                    <a:latin typeface="Times New Roman" panose="02020603050405020304" pitchFamily="18" charset="0"/>
                  </a:rPr>
                  <a:t>There are </a:t>
                </a:r>
                <a14:m>
                  <m:oMath xmlns:m="http://schemas.openxmlformats.org/officeDocument/2006/math">
                    <m:r>
                      <a:rPr lang="en-US" altLang="zh-TW" sz="1800" b="0" i="1" u="none" strike="noStrike" baseline="0" dirty="0" smtClean="0">
                        <a:solidFill>
                          <a:srgbClr val="FF0000"/>
                        </a:solidFill>
                        <a:latin typeface="Cambria Math" panose="02040503050406030204" pitchFamily="18" charset="0"/>
                      </a:rPr>
                      <m:t>𝑛</m:t>
                    </m:r>
                    <m:r>
                      <a:rPr lang="en-US" altLang="zh-TW" sz="1800" b="0" i="1" u="none" strike="noStrike" baseline="0" dirty="0" smtClean="0">
                        <a:solidFill>
                          <a:srgbClr val="FF0000"/>
                        </a:solidFill>
                        <a:latin typeface="Cambria Math" panose="02040503050406030204" pitchFamily="18" charset="0"/>
                      </a:rPr>
                      <m:t>−</m:t>
                    </m:r>
                    <m:r>
                      <a:rPr lang="en-US" altLang="zh-TW" sz="1800" b="0" i="1" u="none" strike="noStrike" baseline="0" dirty="0" smtClean="0">
                        <a:solidFill>
                          <a:srgbClr val="FF0000"/>
                        </a:solidFill>
                        <a:latin typeface="Cambria Math" panose="02040503050406030204" pitchFamily="18" charset="0"/>
                      </a:rPr>
                      <m:t>1</m:t>
                    </m:r>
                  </m:oMath>
                </a14:m>
                <a:r>
                  <a:rPr lang="en-US" altLang="zh-TW" sz="1800" b="0" i="0" u="none" strike="noStrike" baseline="0" dirty="0">
                    <a:solidFill>
                      <a:srgbClr val="FF0000"/>
                    </a:solidFill>
                    <a:latin typeface="Times New Roman" panose="02020603050405020304" pitchFamily="18" charset="0"/>
                  </a:rPr>
                  <a:t> internal nodes in an </a:t>
                </a:r>
                <a14:m>
                  <m:oMath xmlns:m="http://schemas.openxmlformats.org/officeDocument/2006/math">
                    <m:r>
                      <a:rPr lang="en-US" altLang="zh-TW" sz="1800" b="0" i="1" u="none" strike="noStrike" baseline="0" dirty="0" smtClean="0">
                        <a:solidFill>
                          <a:srgbClr val="FF0000"/>
                        </a:solidFill>
                        <a:latin typeface="Cambria Math" panose="02040503050406030204" pitchFamily="18" charset="0"/>
                      </a:rPr>
                      <m:t>𝑛</m:t>
                    </m:r>
                  </m:oMath>
                </a14:m>
                <a:r>
                  <a:rPr lang="en-US" altLang="zh-TW" sz="1800" b="0" i="0" u="none" strike="noStrike" baseline="0" dirty="0">
                    <a:solidFill>
                      <a:srgbClr val="FF0000"/>
                    </a:solidFill>
                    <a:latin typeface="Times New Roman" panose="02020603050405020304" pitchFamily="18" charset="0"/>
                  </a:rPr>
                  <a:t>-leaf full binary tree</a:t>
                </a:r>
                <a:endParaRPr lang="zh-TW" altLang="en-US" dirty="0">
                  <a:solidFill>
                    <a:srgbClr val="FF0000"/>
                  </a:solidFill>
                </a:endParaRPr>
              </a:p>
            </p:txBody>
          </p:sp>
        </mc:Choice>
        <mc:Fallback xmlns="">
          <p:sp>
            <p:nvSpPr>
              <p:cNvPr id="59" name="文字方塊 58">
                <a:extLst>
                  <a:ext uri="{FF2B5EF4-FFF2-40B4-BE49-F238E27FC236}">
                    <a16:creationId xmlns:a16="http://schemas.microsoft.com/office/drawing/2014/main" id="{DB9B23DB-3C2B-480C-A050-C75803DB3AF7}"/>
                  </a:ext>
                </a:extLst>
              </p:cNvPr>
              <p:cNvSpPr txBox="1">
                <a:spLocks noRot="1" noChangeAspect="1" noMove="1" noResize="1" noEditPoints="1" noAdjustHandles="1" noChangeArrowheads="1" noChangeShapeType="1" noTextEdit="1"/>
              </p:cNvSpPr>
              <p:nvPr/>
            </p:nvSpPr>
            <p:spPr>
              <a:xfrm>
                <a:off x="8204743" y="1709382"/>
                <a:ext cx="3595456" cy="646331"/>
              </a:xfrm>
              <a:prstGeom prst="rect">
                <a:avLst/>
              </a:prstGeom>
              <a:blipFill>
                <a:blip r:embed="rId9"/>
                <a:stretch>
                  <a:fillRect l="-1525" t="-4717" b="-141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764B72C4-4105-4DCF-AC54-E107CD76D61B}"/>
                  </a:ext>
                </a:extLst>
              </p:cNvPr>
              <p:cNvSpPr txBox="1"/>
              <p:nvPr/>
            </p:nvSpPr>
            <p:spPr>
              <a:xfrm>
                <a:off x="5977377" y="2047077"/>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60" name="文字方塊 59">
                <a:extLst>
                  <a:ext uri="{FF2B5EF4-FFF2-40B4-BE49-F238E27FC236}">
                    <a16:creationId xmlns:a16="http://schemas.microsoft.com/office/drawing/2014/main" id="{764B72C4-4105-4DCF-AC54-E107CD76D61B}"/>
                  </a:ext>
                </a:extLst>
              </p:cNvPr>
              <p:cNvSpPr txBox="1">
                <a:spLocks noRot="1" noChangeAspect="1" noMove="1" noResize="1" noEditPoints="1" noAdjustHandles="1" noChangeArrowheads="1" noChangeShapeType="1" noTextEdit="1"/>
              </p:cNvSpPr>
              <p:nvPr/>
            </p:nvSpPr>
            <p:spPr>
              <a:xfrm>
                <a:off x="5977377" y="2047077"/>
                <a:ext cx="237244" cy="276999"/>
              </a:xfrm>
              <a:prstGeom prst="rect">
                <a:avLst/>
              </a:prstGeom>
              <a:blipFill>
                <a:blip r:embed="rId10"/>
                <a:stretch>
                  <a:fillRect l="-23684" r="-21053" b="-13333"/>
                </a:stretch>
              </a:blipFill>
            </p:spPr>
            <p:txBody>
              <a:bodyPr/>
              <a:lstStyle/>
              <a:p>
                <a:r>
                  <a:rPr lang="zh-TW" altLang="en-US">
                    <a:noFill/>
                  </a:rPr>
                  <a:t> </a:t>
                </a:r>
              </a:p>
            </p:txBody>
          </p:sp>
        </mc:Fallback>
      </mc:AlternateContent>
      <p:sp>
        <p:nvSpPr>
          <p:cNvPr id="61" name="文字方塊 60">
            <a:extLst>
              <a:ext uri="{FF2B5EF4-FFF2-40B4-BE49-F238E27FC236}">
                <a16:creationId xmlns:a16="http://schemas.microsoft.com/office/drawing/2014/main" id="{2A26D49E-C9CD-42B1-8E37-47884082BAD9}"/>
              </a:ext>
            </a:extLst>
          </p:cNvPr>
          <p:cNvSpPr txBox="1"/>
          <p:nvPr/>
        </p:nvSpPr>
        <p:spPr>
          <a:xfrm>
            <a:off x="4110664" y="5560369"/>
            <a:ext cx="1172116" cy="369332"/>
          </a:xfrm>
          <a:prstGeom prst="rect">
            <a:avLst/>
          </a:prstGeom>
          <a:noFill/>
        </p:spPr>
        <p:txBody>
          <a:bodyPr wrap="none" rtlCol="0">
            <a:spAutoFit/>
          </a:bodyPr>
          <a:lstStyle/>
          <a:p>
            <a:r>
              <a:rPr lang="en-US" altLang="zh-TW" dirty="0"/>
              <a:t>Min value</a:t>
            </a:r>
            <a:endParaRPr lang="zh-TW" altLang="en-US" dirty="0"/>
          </a:p>
        </p:txBody>
      </p:sp>
      <p:cxnSp>
        <p:nvCxnSpPr>
          <p:cNvPr id="63" name="直線單箭頭接點 62">
            <a:extLst>
              <a:ext uri="{FF2B5EF4-FFF2-40B4-BE49-F238E27FC236}">
                <a16:creationId xmlns:a16="http://schemas.microsoft.com/office/drawing/2014/main" id="{B887F5BD-853F-4D4C-9BBB-0F457C8D2557}"/>
              </a:ext>
            </a:extLst>
          </p:cNvPr>
          <p:cNvCxnSpPr>
            <a:cxnSpLocks/>
          </p:cNvCxnSpPr>
          <p:nvPr/>
        </p:nvCxnSpPr>
        <p:spPr>
          <a:xfrm flipV="1">
            <a:off x="4432439" y="4605557"/>
            <a:ext cx="700650" cy="597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EA2FC711-DE9C-418F-AA25-649B08EB9026}"/>
              </a:ext>
            </a:extLst>
          </p:cNvPr>
          <p:cNvCxnSpPr/>
          <p:nvPr/>
        </p:nvCxnSpPr>
        <p:spPr>
          <a:xfrm flipH="1" flipV="1">
            <a:off x="4728782" y="3915561"/>
            <a:ext cx="445738" cy="414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C7C80E2-5A77-49B6-8147-F10826FE6882}"/>
              </a:ext>
            </a:extLst>
          </p:cNvPr>
          <p:cNvCxnSpPr/>
          <p:nvPr/>
        </p:nvCxnSpPr>
        <p:spPr>
          <a:xfrm flipV="1">
            <a:off x="4379329" y="2717292"/>
            <a:ext cx="271819" cy="276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11599CD9-5561-4FAA-A9ED-761C7E106655}"/>
              </a:ext>
            </a:extLst>
          </p:cNvPr>
          <p:cNvCxnSpPr/>
          <p:nvPr/>
        </p:nvCxnSpPr>
        <p:spPr>
          <a:xfrm flipV="1">
            <a:off x="4912160" y="1869244"/>
            <a:ext cx="863923" cy="3276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EB4DAE00-C3FA-4408-8DEC-46E1F5874CC1}"/>
                  </a:ext>
                </a:extLst>
              </p:cNvPr>
              <p:cNvSpPr txBox="1"/>
              <p:nvPr/>
            </p:nvSpPr>
            <p:spPr>
              <a:xfrm>
                <a:off x="258680" y="2918532"/>
                <a:ext cx="1659878" cy="369332"/>
              </a:xfrm>
              <a:prstGeom prst="rect">
                <a:avLst/>
              </a:prstGeom>
              <a:noFill/>
            </p:spPr>
            <p:txBody>
              <a:bodyPr wrap="none" rtlCol="0">
                <a:spAutoFit/>
              </a:bodyPr>
              <a:lstStyle/>
              <a:p>
                <a:r>
                  <a:rPr lang="en-US" altLang="zh-TW" dirty="0">
                    <a:solidFill>
                      <a:srgbClr val="FF0000"/>
                    </a:solidFill>
                  </a:rPr>
                  <a:t>Height is </a:t>
                </a:r>
                <a14:m>
                  <m:oMath xmlns:m="http://schemas.openxmlformats.org/officeDocument/2006/math">
                    <m:d>
                      <m:dPr>
                        <m:begChr m:val="⌈"/>
                        <m:endChr m:val="⌉"/>
                        <m:ctrlPr>
                          <a:rPr lang="en-US" altLang="zh-TW" b="0" i="1" smtClean="0">
                            <a:solidFill>
                              <a:srgbClr val="FF0000"/>
                            </a:solidFill>
                            <a:latin typeface="Cambria Math" panose="02040503050406030204" pitchFamily="18" charset="0"/>
                          </a:rPr>
                        </m:ctrlPr>
                      </m:dPr>
                      <m:e>
                        <m:func>
                          <m:funcPr>
                            <m:ctrlPr>
                              <a:rPr lang="en-US" altLang="zh-TW" b="0" i="1" smtClean="0">
                                <a:solidFill>
                                  <a:srgbClr val="FF0000"/>
                                </a:solidFill>
                                <a:latin typeface="Cambria Math" panose="02040503050406030204" pitchFamily="18" charset="0"/>
                              </a:rPr>
                            </m:ctrlPr>
                          </m:funcPr>
                          <m:fName>
                            <m:r>
                              <m:rPr>
                                <m:sty m:val="p"/>
                              </m:rPr>
                              <a:rPr lang="en-US" altLang="zh-TW" b="0" i="0" smtClean="0">
                                <a:solidFill>
                                  <a:srgbClr val="FF0000"/>
                                </a:solidFill>
                                <a:latin typeface="Cambria Math" panose="02040503050406030204" pitchFamily="18" charset="0"/>
                              </a:rPr>
                              <m:t>lg</m:t>
                            </m:r>
                          </m:fName>
                          <m:e>
                            <m:r>
                              <a:rPr lang="en-US" altLang="zh-TW" b="0" i="1" smtClean="0">
                                <a:solidFill>
                                  <a:srgbClr val="FF0000"/>
                                </a:solidFill>
                                <a:latin typeface="Cambria Math" panose="02040503050406030204" pitchFamily="18" charset="0"/>
                              </a:rPr>
                              <m:t>𝑛</m:t>
                            </m:r>
                          </m:e>
                        </m:func>
                      </m:e>
                    </m:d>
                  </m:oMath>
                </a14:m>
                <a:endParaRPr lang="zh-TW" altLang="en-US" dirty="0">
                  <a:solidFill>
                    <a:srgbClr val="FF0000"/>
                  </a:solidFill>
                </a:endParaRPr>
              </a:p>
            </p:txBody>
          </p:sp>
        </mc:Choice>
        <mc:Fallback xmlns="">
          <p:sp>
            <p:nvSpPr>
              <p:cNvPr id="71" name="文字方塊 70">
                <a:extLst>
                  <a:ext uri="{FF2B5EF4-FFF2-40B4-BE49-F238E27FC236}">
                    <a16:creationId xmlns:a16="http://schemas.microsoft.com/office/drawing/2014/main" id="{EB4DAE00-C3FA-4408-8DEC-46E1F5874CC1}"/>
                  </a:ext>
                </a:extLst>
              </p:cNvPr>
              <p:cNvSpPr txBox="1">
                <a:spLocks noRot="1" noChangeAspect="1" noMove="1" noResize="1" noEditPoints="1" noAdjustHandles="1" noChangeArrowheads="1" noChangeShapeType="1" noTextEdit="1"/>
              </p:cNvSpPr>
              <p:nvPr/>
            </p:nvSpPr>
            <p:spPr>
              <a:xfrm>
                <a:off x="258680" y="2918532"/>
                <a:ext cx="1659878" cy="369332"/>
              </a:xfrm>
              <a:prstGeom prst="rect">
                <a:avLst/>
              </a:prstGeom>
              <a:blipFill>
                <a:blip r:embed="rId11"/>
                <a:stretch>
                  <a:fillRect l="-2930"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379EA04-8C1B-4052-AE9D-6B936CC9BE32}"/>
                  </a:ext>
                </a:extLst>
              </p:cNvPr>
              <p:cNvSpPr txBox="1"/>
              <p:nvPr/>
            </p:nvSpPr>
            <p:spPr>
              <a:xfrm>
                <a:off x="183870" y="3409096"/>
                <a:ext cx="3166764" cy="276999"/>
              </a:xfrm>
              <a:prstGeom prst="rect">
                <a:avLst/>
              </a:prstGeom>
              <a:noFill/>
            </p:spPr>
            <p:txBody>
              <a:bodyPr wrap="none" lIns="0" tIns="0" rIns="0" bIns="0" rtlCol="0">
                <a:spAutoFit/>
              </a:bodyPr>
              <a:lstStyle/>
              <a:p>
                <a14:m>
                  <m:oMath xmlns:m="http://schemas.openxmlformats.org/officeDocument/2006/math">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1</m:t>
                    </m:r>
                    <m:r>
                      <a:rPr lang="en-US" altLang="zh-TW" b="0" i="1" smtClean="0">
                        <a:solidFill>
                          <a:srgbClr val="FF0000"/>
                        </a:solidFill>
                        <a:latin typeface="Cambria Math" panose="02040503050406030204" pitchFamily="18" charset="0"/>
                      </a:rPr>
                      <m:t>+</m:t>
                    </m:r>
                    <m:d>
                      <m:dPr>
                        <m:begChr m:val="⌈"/>
                        <m:endChr m:val="⌉"/>
                        <m:ctrlPr>
                          <a:rPr lang="en-US" altLang="zh-TW" b="0" i="1" smtClean="0">
                            <a:solidFill>
                              <a:srgbClr val="FF0000"/>
                            </a:solidFill>
                            <a:latin typeface="Cambria Math" panose="02040503050406030204" pitchFamily="18" charset="0"/>
                          </a:rPr>
                        </m:ctrlPr>
                      </m:dPr>
                      <m:e>
                        <m:func>
                          <m:funcPr>
                            <m:ctrlPr>
                              <a:rPr lang="en-US" altLang="zh-TW" b="0" i="1" smtClean="0">
                                <a:solidFill>
                                  <a:srgbClr val="FF0000"/>
                                </a:solidFill>
                                <a:latin typeface="Cambria Math" panose="02040503050406030204" pitchFamily="18" charset="0"/>
                              </a:rPr>
                            </m:ctrlPr>
                          </m:funcPr>
                          <m:fName>
                            <m:r>
                              <m:rPr>
                                <m:sty m:val="p"/>
                              </m:rPr>
                              <a:rPr lang="en-US" altLang="zh-TW" b="0" i="0" smtClean="0">
                                <a:solidFill>
                                  <a:srgbClr val="FF0000"/>
                                </a:solidFill>
                                <a:latin typeface="Cambria Math" panose="02040503050406030204" pitchFamily="18" charset="0"/>
                              </a:rPr>
                              <m:t>lg</m:t>
                            </m:r>
                          </m:fName>
                          <m:e>
                            <m:r>
                              <a:rPr lang="en-US" altLang="zh-TW" b="0" i="1" smtClean="0">
                                <a:solidFill>
                                  <a:srgbClr val="FF0000"/>
                                </a:solidFill>
                                <a:latin typeface="Cambria Math" panose="02040503050406030204" pitchFamily="18" charset="0"/>
                              </a:rPr>
                              <m:t>𝑛</m:t>
                            </m:r>
                          </m:e>
                        </m:func>
                      </m:e>
                    </m:d>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1</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rPr>
                      <m:t>+</m:t>
                    </m:r>
                    <m:d>
                      <m:dPr>
                        <m:begChr m:val="⌈"/>
                        <m:endChr m:val="⌉"/>
                        <m:ctrlPr>
                          <a:rPr lang="en-US" altLang="zh-TW" i="1">
                            <a:solidFill>
                              <a:srgbClr val="FF0000"/>
                            </a:solidFill>
                            <a:latin typeface="Cambria Math" panose="02040503050406030204" pitchFamily="18" charset="0"/>
                          </a:rPr>
                        </m:ctrlPr>
                      </m:dPr>
                      <m:e>
                        <m:func>
                          <m:funcPr>
                            <m:ctrlPr>
                              <a:rPr lang="en-US" altLang="zh-TW" i="1">
                                <a:solidFill>
                                  <a:srgbClr val="FF0000"/>
                                </a:solidFill>
                                <a:latin typeface="Cambria Math" panose="02040503050406030204" pitchFamily="18" charset="0"/>
                              </a:rPr>
                            </m:ctrlPr>
                          </m:funcPr>
                          <m:fName>
                            <m:r>
                              <m:rPr>
                                <m:sty m:val="p"/>
                              </m:rPr>
                              <a:rPr lang="en-US" altLang="zh-TW">
                                <a:solidFill>
                                  <a:srgbClr val="FF0000"/>
                                </a:solidFill>
                                <a:latin typeface="Cambria Math" panose="02040503050406030204" pitchFamily="18" charset="0"/>
                              </a:rPr>
                              <m:t>lg</m:t>
                            </m:r>
                          </m:fName>
                          <m:e>
                            <m:r>
                              <a:rPr lang="en-US" altLang="zh-TW" i="1">
                                <a:solidFill>
                                  <a:srgbClr val="FF0000"/>
                                </a:solidFill>
                                <a:latin typeface="Cambria Math" panose="02040503050406030204" pitchFamily="18" charset="0"/>
                              </a:rPr>
                              <m:t>𝑛</m:t>
                            </m:r>
                          </m:e>
                        </m:func>
                      </m:e>
                    </m:d>
                  </m:oMath>
                </a14:m>
                <a:r>
                  <a:rPr lang="en-US" altLang="zh-TW" dirty="0">
                    <a:solidFill>
                      <a:srgbClr val="FF0000"/>
                    </a:solidFill>
                  </a:rPr>
                  <a:t>-2</a:t>
                </a:r>
                <a:endParaRPr lang="zh-TW" altLang="en-US" dirty="0">
                  <a:solidFill>
                    <a:srgbClr val="FF0000"/>
                  </a:solidFill>
                </a:endParaRPr>
              </a:p>
            </p:txBody>
          </p:sp>
        </mc:Choice>
        <mc:Fallback xmlns="">
          <p:sp>
            <p:nvSpPr>
              <p:cNvPr id="72" name="文字方塊 71">
                <a:extLst>
                  <a:ext uri="{FF2B5EF4-FFF2-40B4-BE49-F238E27FC236}">
                    <a16:creationId xmlns:a16="http://schemas.microsoft.com/office/drawing/2014/main" id="{A379EA04-8C1B-4052-AE9D-6B936CC9BE32}"/>
                  </a:ext>
                </a:extLst>
              </p:cNvPr>
              <p:cNvSpPr txBox="1">
                <a:spLocks noRot="1" noChangeAspect="1" noMove="1" noResize="1" noEditPoints="1" noAdjustHandles="1" noChangeArrowheads="1" noChangeShapeType="1" noTextEdit="1"/>
              </p:cNvSpPr>
              <p:nvPr/>
            </p:nvSpPr>
            <p:spPr>
              <a:xfrm>
                <a:off x="183870" y="3409096"/>
                <a:ext cx="3166764" cy="276999"/>
              </a:xfrm>
              <a:prstGeom prst="rect">
                <a:avLst/>
              </a:prstGeom>
              <a:blipFill>
                <a:blip r:embed="rId12"/>
                <a:stretch>
                  <a:fillRect l="-1923" t="-28261" r="-3654" b="-5000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FF8DB6B-5E8B-4608-A5D9-256AA74B6487}"/>
              </a:ext>
            </a:extLst>
          </p:cNvPr>
          <p:cNvSpPr>
            <a:spLocks noGrp="1"/>
          </p:cNvSpPr>
          <p:nvPr>
            <p:ph type="sldNum" sz="quarter" idx="12"/>
          </p:nvPr>
        </p:nvSpPr>
        <p:spPr/>
        <p:txBody>
          <a:bodyPr/>
          <a:lstStyle/>
          <a:p>
            <a:fld id="{EF68AC1A-F4A2-461A-BE83-58657F19D3FC}" type="slidenum">
              <a:rPr lang="zh-TW" altLang="en-US" smtClean="0"/>
              <a:t>12</a:t>
            </a:fld>
            <a:endParaRPr lang="zh-TW" altLang="en-US"/>
          </a:p>
        </p:txBody>
      </p:sp>
    </p:spTree>
    <p:extLst>
      <p:ext uri="{BB962C8B-B14F-4D97-AF65-F5344CB8AC3E}">
        <p14:creationId xmlns:p14="http://schemas.microsoft.com/office/powerpoint/2010/main" val="10225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AB9FC2-490D-4499-AB8B-9B2C49E14625}"/>
                  </a:ext>
                </a:extLst>
              </p:cNvPr>
              <p:cNvSpPr>
                <a:spLocks noGrp="1"/>
              </p:cNvSpPr>
              <p:nvPr>
                <p:ph idx="1"/>
              </p:nvPr>
            </p:nvSpPr>
            <p:spPr>
              <a:xfrm>
                <a:off x="609600" y="134224"/>
                <a:ext cx="10972800" cy="5887065"/>
              </a:xfrm>
            </p:spPr>
            <p:txBody>
              <a:bodyPr/>
              <a:lstStyle/>
              <a:p>
                <a:r>
                  <a:rPr lang="en-US" altLang="zh-TW" dirty="0"/>
                  <a:t>Prove the lower bound of </a:t>
                </a: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3</m:t>
                        </m:r>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r>
                      <a:rPr lang="en-US" altLang="zh-TW" b="0" i="1" smtClean="0">
                        <a:latin typeface="Cambria Math" panose="02040503050406030204" pitchFamily="18" charset="0"/>
                      </a:rPr>
                      <m:t>−2</m:t>
                    </m:r>
                  </m:oMath>
                </a14:m>
                <a:r>
                  <a:rPr lang="zh-TW" altLang="en-US" dirty="0"/>
                  <a:t> </a:t>
                </a:r>
                <a:r>
                  <a:rPr lang="en-US" altLang="zh-TW" dirty="0"/>
                  <a:t>comparisons in the worst case to find both the maximum and minimum of </a:t>
                </a:r>
                <a14:m>
                  <m:oMath xmlns:m="http://schemas.openxmlformats.org/officeDocument/2006/math">
                    <m:r>
                      <a:rPr lang="en-US" altLang="zh-TW" i="1" dirty="0" smtClean="0">
                        <a:latin typeface="Cambria Math" panose="02040503050406030204" pitchFamily="18" charset="0"/>
                      </a:rPr>
                      <m:t>𝑛</m:t>
                    </m:r>
                  </m:oMath>
                </a14:m>
                <a:r>
                  <a:rPr lang="en-US" altLang="zh-TW" dirty="0"/>
                  <a:t> numbers.</a:t>
                </a:r>
                <a:br>
                  <a:rPr lang="en-US" altLang="zh-TW" dirty="0"/>
                </a:br>
                <a:r>
                  <a:rPr lang="en-US" altLang="zh-TW" i="1" dirty="0"/>
                  <a:t>Proof</a:t>
                </a:r>
                <a:r>
                  <a:rPr lang="en-US" altLang="zh-TW" dirty="0"/>
                  <a:t>:</a:t>
                </a:r>
                <a:br>
                  <a:rPr lang="en-US" altLang="zh-TW" dirty="0"/>
                </a:br>
                <a:r>
                  <a:rPr lang="en-US" altLang="zh-TW" dirty="0"/>
                  <a:t>If </a:t>
                </a:r>
                <a14:m>
                  <m:oMath xmlns:m="http://schemas.openxmlformats.org/officeDocument/2006/math">
                    <m:r>
                      <a:rPr lang="en-US" altLang="zh-TW" i="1" dirty="0">
                        <a:latin typeface="Cambria Math" panose="02040503050406030204" pitchFamily="18" charset="0"/>
                      </a:rPr>
                      <m:t>𝑛</m:t>
                    </m:r>
                  </m:oMath>
                </a14:m>
                <a:r>
                  <a:rPr lang="en-US" altLang="zh-TW" dirty="0"/>
                  <a:t> is even, </a:t>
                </a:r>
                <a14:m>
                  <m:oMath xmlns:m="http://schemas.openxmlformats.org/officeDocument/2006/math">
                    <m:r>
                      <a:rPr lang="en-US" altLang="zh-TW" i="1">
                        <a:latin typeface="Cambria Math" panose="02040503050406030204" pitchFamily="18" charset="0"/>
                      </a:rPr>
                      <m:t>#</m:t>
                    </m:r>
                    <m:r>
                      <a:rPr lang="en-US" altLang="zh-TW">
                        <a:latin typeface="Cambria Math" panose="02040503050406030204" pitchFamily="18" charset="0"/>
                      </a:rPr>
                      <m:t> </m:t>
                    </m:r>
                    <m:r>
                      <m:rPr>
                        <m:sty m:val="p"/>
                      </m:rPr>
                      <a:rPr lang="en-US" altLang="zh-TW">
                        <a:latin typeface="Cambria Math" panose="02040503050406030204" pitchFamily="18" charset="0"/>
                      </a:rPr>
                      <m:t>of</m:t>
                    </m:r>
                    <m:r>
                      <a:rPr lang="en-US" altLang="zh-TW">
                        <a:latin typeface="Cambria Math" panose="02040503050406030204" pitchFamily="18" charset="0"/>
                      </a:rPr>
                      <m:t> </m:t>
                    </m:r>
                    <m:r>
                      <m:rPr>
                        <m:sty m:val="p"/>
                      </m:rPr>
                      <a:rPr lang="en-US" altLang="zh-TW">
                        <a:latin typeface="Cambria Math" panose="02040503050406030204" pitchFamily="18" charset="0"/>
                      </a:rPr>
                      <m:t>comparisons</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r>
                      <a:rPr lang="en-US" altLang="zh-TW" i="1">
                        <a:latin typeface="Cambria Math" panose="02040503050406030204" pitchFamily="18" charset="0"/>
                      </a:rPr>
                      <m:t>−2</m:t>
                    </m:r>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e>
                    </m:d>
                    <m:r>
                      <a:rPr lang="en-US" altLang="zh-TW" i="1">
                        <a:latin typeface="Cambria Math" panose="02040503050406030204" pitchFamily="18" charset="0"/>
                      </a:rPr>
                      <m:t>−2</m:t>
                    </m:r>
                  </m:oMath>
                </a14:m>
                <a:br>
                  <a:rPr lang="en-US" altLang="zh-TW" dirty="0"/>
                </a:br>
                <a:r>
                  <a:rPr lang="en-US" altLang="zh-TW" dirty="0"/>
                  <a:t>If </a:t>
                </a:r>
                <a14:m>
                  <m:oMath xmlns:m="http://schemas.openxmlformats.org/officeDocument/2006/math">
                    <m:r>
                      <a:rPr lang="en-US" altLang="zh-TW" i="1" dirty="0">
                        <a:latin typeface="Cambria Math" panose="02040503050406030204" pitchFamily="18" charset="0"/>
                      </a:rPr>
                      <m:t>𝑛</m:t>
                    </m:r>
                  </m:oMath>
                </a14:m>
                <a:r>
                  <a:rPr lang="en-US" altLang="zh-TW" dirty="0"/>
                  <a:t> is odd, </a:t>
                </a:r>
                <a14:m>
                  <m:oMath xmlns:m="http://schemas.openxmlformats.org/officeDocument/2006/math">
                    <m:r>
                      <a:rPr lang="en-US" altLang="zh-TW" i="1">
                        <a:latin typeface="Cambria Math" panose="02040503050406030204" pitchFamily="18" charset="0"/>
                      </a:rPr>
                      <m:t>#</m:t>
                    </m:r>
                    <m:r>
                      <a:rPr lang="en-US" altLang="zh-TW">
                        <a:latin typeface="Cambria Math" panose="02040503050406030204" pitchFamily="18" charset="0"/>
                      </a:rPr>
                      <m:t> </m:t>
                    </m:r>
                    <m:r>
                      <m:rPr>
                        <m:sty m:val="p"/>
                      </m:rPr>
                      <a:rPr lang="en-US" altLang="zh-TW">
                        <a:latin typeface="Cambria Math" panose="02040503050406030204" pitchFamily="18" charset="0"/>
                      </a:rPr>
                      <m:t>of</m:t>
                    </m:r>
                    <m:r>
                      <a:rPr lang="en-US" altLang="zh-TW">
                        <a:latin typeface="Cambria Math" panose="02040503050406030204" pitchFamily="18" charset="0"/>
                      </a:rPr>
                      <m:t> </m:t>
                    </m:r>
                    <m:r>
                      <m:rPr>
                        <m:sty m:val="p"/>
                      </m:rPr>
                      <a:rPr lang="en-US" altLang="zh-TW">
                        <a:latin typeface="Cambria Math" panose="02040503050406030204" pitchFamily="18" charset="0"/>
                      </a:rPr>
                      <m:t>comparisons</m:t>
                    </m:r>
                    <m:r>
                      <a:rPr lang="en-US" altLang="zh-TW" i="1">
                        <a:latin typeface="Cambria Math" panose="02040503050406030204" pitchFamily="18" charset="0"/>
                      </a:rPr>
                      <m:t>=</m:t>
                    </m:r>
                    <m:f>
                      <m:fPr>
                        <m:ctrlPr>
                          <a:rPr lang="en-US" altLang="zh-TW" i="1" dirty="0">
                            <a:latin typeface="Cambria Math" panose="02040503050406030204" pitchFamily="18" charset="0"/>
                          </a:rPr>
                        </m:ctrlPr>
                      </m:fPr>
                      <m:num>
                        <m:r>
                          <a:rPr lang="en-US" altLang="zh-TW" dirty="0">
                            <a:latin typeface="Cambria Math" panose="02040503050406030204" pitchFamily="18" charset="0"/>
                          </a:rPr>
                          <m:t>3</m:t>
                        </m:r>
                        <m:d>
                          <m:dPr>
                            <m:ctrlPr>
                              <a:rPr lang="en-US" altLang="zh-TW" i="1" dirty="0">
                                <a:latin typeface="Cambria Math" panose="02040503050406030204" pitchFamily="18" charset="0"/>
                              </a:rPr>
                            </m:ctrlPr>
                          </m:dPr>
                          <m:e>
                            <m:r>
                              <a:rPr lang="en-US" altLang="zh-TW" i="1" dirty="0">
                                <a:latin typeface="Cambria Math" panose="02040503050406030204" pitchFamily="18" charset="0"/>
                              </a:rPr>
                              <m:t>𝑛</m:t>
                            </m:r>
                            <m:r>
                              <a:rPr lang="en-US" altLang="zh-TW" i="1" dirty="0">
                                <a:latin typeface="Cambria Math" panose="02040503050406030204" pitchFamily="18" charset="0"/>
                              </a:rPr>
                              <m:t>−1</m:t>
                            </m:r>
                          </m:e>
                        </m:d>
                      </m:num>
                      <m:den>
                        <m:r>
                          <a:rPr lang="en-US" altLang="zh-TW" i="1" dirty="0">
                            <a:latin typeface="Cambria Math" panose="02040503050406030204" pitchFamily="18" charset="0"/>
                          </a:rPr>
                          <m:t>2</m:t>
                        </m:r>
                      </m:den>
                    </m:f>
                    <m:r>
                      <a:rPr lang="en-US" altLang="zh-TW" b="0" i="1" dirty="0"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3</m:t>
                        </m:r>
                      </m:num>
                      <m:den>
                        <m:r>
                          <a:rPr lang="en-US" altLang="zh-TW" i="1">
                            <a:latin typeface="Cambria Math" panose="02040503050406030204" pitchFamily="18" charset="0"/>
                          </a:rPr>
                          <m:t>2</m:t>
                        </m:r>
                      </m:den>
                    </m:f>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e>
                    </m:d>
                    <m:r>
                      <a:rPr lang="en-US" altLang="zh-TW" b="0" i="1" smtClean="0">
                        <a:latin typeface="Cambria Math" panose="02040503050406030204" pitchFamily="18" charset="0"/>
                      </a:rPr>
                      <m:t>−0.5−1.5=</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3</m:t>
                            </m:r>
                            <m:r>
                              <a:rPr lang="en-US" altLang="zh-TW" i="1">
                                <a:latin typeface="Cambria Math" panose="02040503050406030204" pitchFamily="18" charset="0"/>
                              </a:rPr>
                              <m:t>𝑛</m:t>
                            </m:r>
                          </m:num>
                          <m:den>
                            <m:r>
                              <a:rPr lang="en-US" altLang="zh-TW" i="1">
                                <a:latin typeface="Cambria Math" panose="02040503050406030204" pitchFamily="18" charset="0"/>
                              </a:rPr>
                              <m:t>2</m:t>
                            </m:r>
                          </m:den>
                        </m:f>
                      </m:e>
                    </m:d>
                    <m:r>
                      <a:rPr lang="en-US" altLang="zh-TW" i="1">
                        <a:latin typeface="Cambria Math" panose="02040503050406030204" pitchFamily="18" charset="0"/>
                      </a:rPr>
                      <m:t>−2</m:t>
                    </m:r>
                  </m:oMath>
                </a14:m>
                <a:br>
                  <a:rPr lang="en-US" altLang="zh-TW" dirty="0"/>
                </a:b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DFAB9FC2-490D-4499-AB8B-9B2C49E14625}"/>
                  </a:ext>
                </a:extLst>
              </p:cNvPr>
              <p:cNvSpPr>
                <a:spLocks noGrp="1" noRot="1" noChangeAspect="1" noMove="1" noResize="1" noEditPoints="1" noAdjustHandles="1" noChangeArrowheads="1" noChangeShapeType="1" noTextEdit="1"/>
              </p:cNvSpPr>
              <p:nvPr>
                <p:ph idx="1"/>
              </p:nvPr>
            </p:nvSpPr>
            <p:spPr>
              <a:xfrm>
                <a:off x="609600" y="134224"/>
                <a:ext cx="10972800" cy="5887065"/>
              </a:xfrm>
              <a:blipFill>
                <a:blip r:embed="rId2"/>
                <a:stretch>
                  <a:fillRect l="-1278" t="-134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89011BBB-C672-425E-84A4-91F7799824EC}"/>
              </a:ext>
            </a:extLst>
          </p:cNvPr>
          <p:cNvSpPr>
            <a:spLocks noGrp="1"/>
          </p:cNvSpPr>
          <p:nvPr>
            <p:ph type="sldNum" sz="quarter" idx="12"/>
          </p:nvPr>
        </p:nvSpPr>
        <p:spPr/>
        <p:txBody>
          <a:bodyPr/>
          <a:lstStyle/>
          <a:p>
            <a:fld id="{EF68AC1A-F4A2-461A-BE83-58657F19D3FC}" type="slidenum">
              <a:rPr lang="zh-TW" altLang="en-US" smtClean="0"/>
              <a:t>13</a:t>
            </a:fld>
            <a:endParaRPr lang="zh-TW" altLang="en-US"/>
          </a:p>
        </p:txBody>
      </p:sp>
    </p:spTree>
    <p:extLst>
      <p:ext uri="{BB962C8B-B14F-4D97-AF65-F5344CB8AC3E}">
        <p14:creationId xmlns:p14="http://schemas.microsoft.com/office/powerpoint/2010/main" val="167439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B789CA-C3B8-40C2-9440-A9A92C6F126B}"/>
              </a:ext>
            </a:extLst>
          </p:cNvPr>
          <p:cNvSpPr>
            <a:spLocks noGrp="1"/>
          </p:cNvSpPr>
          <p:nvPr>
            <p:ph type="title"/>
          </p:nvPr>
        </p:nvSpPr>
        <p:spPr/>
        <p:txBody>
          <a:bodyPr/>
          <a:lstStyle/>
          <a:p>
            <a:r>
              <a:rPr lang="en-US" altLang="zh-TW" dirty="0"/>
              <a:t>Selection in expected linear time</a:t>
            </a:r>
            <a:endParaRPr lang="zh-TW" altLang="en-US" dirty="0"/>
          </a:p>
        </p:txBody>
      </p:sp>
      <p:pic>
        <p:nvPicPr>
          <p:cNvPr id="5" name="內容版面配置區 4">
            <a:extLst>
              <a:ext uri="{FF2B5EF4-FFF2-40B4-BE49-F238E27FC236}">
                <a16:creationId xmlns:a16="http://schemas.microsoft.com/office/drawing/2014/main" id="{E30ED6D6-A7C6-47AE-B16F-323F4D8B0F29}"/>
              </a:ext>
            </a:extLst>
          </p:cNvPr>
          <p:cNvPicPr>
            <a:picLocks noGrp="1" noChangeAspect="1"/>
          </p:cNvPicPr>
          <p:nvPr>
            <p:ph idx="1"/>
          </p:nvPr>
        </p:nvPicPr>
        <p:blipFill>
          <a:blip r:embed="rId2"/>
          <a:stretch>
            <a:fillRect/>
          </a:stretch>
        </p:blipFill>
        <p:spPr>
          <a:xfrm>
            <a:off x="1463534" y="1600200"/>
            <a:ext cx="9264932" cy="4421188"/>
          </a:xfrm>
        </p:spPr>
      </p:pic>
      <p:sp>
        <p:nvSpPr>
          <p:cNvPr id="3" name="投影片編號版面配置區 2">
            <a:extLst>
              <a:ext uri="{FF2B5EF4-FFF2-40B4-BE49-F238E27FC236}">
                <a16:creationId xmlns:a16="http://schemas.microsoft.com/office/drawing/2014/main" id="{C58D6857-F970-4E10-B0E5-1B079C337D89}"/>
              </a:ext>
            </a:extLst>
          </p:cNvPr>
          <p:cNvSpPr>
            <a:spLocks noGrp="1"/>
          </p:cNvSpPr>
          <p:nvPr>
            <p:ph type="sldNum" sz="quarter" idx="12"/>
          </p:nvPr>
        </p:nvSpPr>
        <p:spPr/>
        <p:txBody>
          <a:bodyPr/>
          <a:lstStyle/>
          <a:p>
            <a:fld id="{EF68AC1A-F4A2-461A-BE83-58657F19D3FC}" type="slidenum">
              <a:rPr lang="zh-TW" altLang="en-US" smtClean="0"/>
              <a:t>14</a:t>
            </a:fld>
            <a:endParaRPr lang="zh-TW" altLang="en-US"/>
          </a:p>
        </p:txBody>
      </p:sp>
    </p:spTree>
    <p:extLst>
      <p:ext uri="{BB962C8B-B14F-4D97-AF65-F5344CB8AC3E}">
        <p14:creationId xmlns:p14="http://schemas.microsoft.com/office/powerpoint/2010/main" val="369197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4">
            <a:extLst>
              <a:ext uri="{FF2B5EF4-FFF2-40B4-BE49-F238E27FC236}">
                <a16:creationId xmlns:a16="http://schemas.microsoft.com/office/drawing/2014/main" id="{E7D5D449-E6E4-4A53-935F-F3F3EFD924E6}"/>
              </a:ext>
            </a:extLst>
          </p:cNvPr>
          <p:cNvPicPr>
            <a:picLocks noChangeAspect="1"/>
          </p:cNvPicPr>
          <p:nvPr/>
        </p:nvPicPr>
        <p:blipFill>
          <a:blip r:embed="rId2"/>
          <a:stretch>
            <a:fillRect/>
          </a:stretch>
        </p:blipFill>
        <p:spPr>
          <a:xfrm>
            <a:off x="685101" y="58789"/>
            <a:ext cx="10972800" cy="2034386"/>
          </a:xfrm>
          <a:prstGeom prst="rect">
            <a:avLst/>
          </a:prstGeom>
        </p:spPr>
      </p:pic>
      <p:pic>
        <p:nvPicPr>
          <p:cNvPr id="5" name="內容版面配置區 4">
            <a:extLst>
              <a:ext uri="{FF2B5EF4-FFF2-40B4-BE49-F238E27FC236}">
                <a16:creationId xmlns:a16="http://schemas.microsoft.com/office/drawing/2014/main" id="{BD7985A8-AB2E-4364-96F0-33350AE290F5}"/>
              </a:ext>
            </a:extLst>
          </p:cNvPr>
          <p:cNvPicPr>
            <a:picLocks noChangeAspect="1"/>
          </p:cNvPicPr>
          <p:nvPr/>
        </p:nvPicPr>
        <p:blipFill>
          <a:blip r:embed="rId3"/>
          <a:stretch>
            <a:fillRect/>
          </a:stretch>
        </p:blipFill>
        <p:spPr>
          <a:xfrm>
            <a:off x="685101" y="2093175"/>
            <a:ext cx="10972800" cy="3990108"/>
          </a:xfrm>
          <a:prstGeom prst="rect">
            <a:avLst/>
          </a:prstGeom>
        </p:spPr>
      </p:pic>
      <p:sp>
        <p:nvSpPr>
          <p:cNvPr id="2" name="投影片編號版面配置區 1">
            <a:extLst>
              <a:ext uri="{FF2B5EF4-FFF2-40B4-BE49-F238E27FC236}">
                <a16:creationId xmlns:a16="http://schemas.microsoft.com/office/drawing/2014/main" id="{B2245D6E-5840-46CB-ACC9-17C10F476327}"/>
              </a:ext>
            </a:extLst>
          </p:cNvPr>
          <p:cNvSpPr>
            <a:spLocks noGrp="1"/>
          </p:cNvSpPr>
          <p:nvPr>
            <p:ph type="sldNum" sz="quarter" idx="12"/>
          </p:nvPr>
        </p:nvSpPr>
        <p:spPr/>
        <p:txBody>
          <a:bodyPr/>
          <a:lstStyle/>
          <a:p>
            <a:fld id="{EF68AC1A-F4A2-461A-BE83-58657F19D3FC}" type="slidenum">
              <a:rPr lang="zh-TW" altLang="en-US" smtClean="0"/>
              <a:t>15</a:t>
            </a:fld>
            <a:endParaRPr lang="zh-TW" altLang="en-US"/>
          </a:p>
        </p:txBody>
      </p:sp>
    </p:spTree>
    <p:extLst>
      <p:ext uri="{BB962C8B-B14F-4D97-AF65-F5344CB8AC3E}">
        <p14:creationId xmlns:p14="http://schemas.microsoft.com/office/powerpoint/2010/main" val="223137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92A3F0-AE3A-46CF-86BD-5FABA97AF59D}"/>
              </a:ext>
            </a:extLst>
          </p:cNvPr>
          <p:cNvSpPr>
            <a:spLocks noGrp="1"/>
          </p:cNvSpPr>
          <p:nvPr>
            <p:ph type="title"/>
          </p:nvPr>
        </p:nvSpPr>
        <p:spPr/>
        <p:txBody>
          <a:bodyPr/>
          <a:lstStyle/>
          <a:p>
            <a:r>
              <a:rPr lang="en-US" altLang="zh-TW" dirty="0"/>
              <a:t>Selection in expected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02DDF02-E87A-4645-A969-3FEC7BD5053A}"/>
                  </a:ext>
                </a:extLst>
              </p:cNvPr>
              <p:cNvSpPr>
                <a:spLocks noGrp="1"/>
              </p:cNvSpPr>
              <p:nvPr>
                <p:ph idx="1"/>
              </p:nvPr>
            </p:nvSpPr>
            <p:spPr/>
            <p:txBody>
              <a:bodyPr>
                <a:normAutofit/>
              </a:bodyPr>
              <a:lstStyle/>
              <a:p>
                <a:pPr marL="0" indent="0">
                  <a:buNone/>
                </a:pPr>
                <a:r>
                  <a:rPr lang="en-US" altLang="zh-TW" dirty="0"/>
                  <a:t>After the call to RANDOMIZED-PARTITON, the array is partitioned into two subarrays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−1]</m:t>
                    </m:r>
                  </m:oMath>
                </a14:m>
                <a:r>
                  <a:rPr lang="en-US" altLang="zh-TW" dirty="0"/>
                  <a:t> and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m:t>
                    </m:r>
                  </m:oMath>
                </a14:m>
                <a:r>
                  <a:rPr lang="en-US" altLang="zh-TW" dirty="0"/>
                  <a:t>, along with a </a:t>
                </a:r>
                <a:r>
                  <a:rPr lang="en-US" altLang="zh-TW" dirty="0">
                    <a:solidFill>
                      <a:srgbClr val="FF0000"/>
                    </a:solidFill>
                  </a:rPr>
                  <a:t>pivot</a:t>
                </a:r>
                <a:r>
                  <a:rPr lang="en-US" altLang="zh-TW" dirty="0"/>
                  <a:t> element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m:t>
                    </m:r>
                  </m:oMath>
                </a14:m>
                <a:r>
                  <a:rPr lang="en-US" altLang="zh-TW" dirty="0"/>
                  <a:t>.</a:t>
                </a:r>
              </a:p>
              <a:p>
                <a:r>
                  <a:rPr lang="en-US" altLang="zh-TW" dirty="0"/>
                  <a:t>The elements of subarray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−1]</m:t>
                    </m:r>
                  </m:oMath>
                </a14:m>
                <a:r>
                  <a:rPr lang="en-US" altLang="zh-TW" dirty="0"/>
                  <a:t> are all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𝑞</m:t>
                    </m:r>
                    <m:r>
                      <a:rPr lang="en-US" altLang="zh-TW" i="1" dirty="0">
                        <a:latin typeface="Cambria Math" panose="02040503050406030204" pitchFamily="18" charset="0"/>
                      </a:rPr>
                      <m:t>]</m:t>
                    </m:r>
                  </m:oMath>
                </a14:m>
                <a:r>
                  <a:rPr lang="en-US" altLang="zh-TW" dirty="0"/>
                  <a:t>.</a:t>
                </a:r>
              </a:p>
              <a:p>
                <a:r>
                  <a:rPr lang="en-US" altLang="zh-TW" dirty="0"/>
                  <a:t>The elements of subarray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 </m:t>
                    </m:r>
                  </m:oMath>
                </a14:m>
                <a:r>
                  <a:rPr lang="en-US" altLang="zh-TW" dirty="0"/>
                  <a:t>are all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&gt;</m:t>
                    </m:r>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𝑞</m:t>
                    </m:r>
                    <m:r>
                      <a:rPr lang="en-US" altLang="zh-TW" i="1" dirty="0">
                        <a:latin typeface="Cambria Math" panose="02040503050406030204" pitchFamily="18" charset="0"/>
                      </a:rPr>
                      <m:t>]</m:t>
                    </m:r>
                  </m:oMath>
                </a14:m>
                <a:r>
                  <a:rPr lang="en-US" altLang="zh-TW" dirty="0"/>
                  <a:t>.</a:t>
                </a:r>
              </a:p>
            </p:txBody>
          </p:sp>
        </mc:Choice>
        <mc:Fallback xmlns="">
          <p:sp>
            <p:nvSpPr>
              <p:cNvPr id="3" name="內容版面配置區 2">
                <a:extLst>
                  <a:ext uri="{FF2B5EF4-FFF2-40B4-BE49-F238E27FC236}">
                    <a16:creationId xmlns:a16="http://schemas.microsoft.com/office/drawing/2014/main" id="{F02DDF02-E87A-4645-A969-3FEC7BD5053A}"/>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25486E3-8DDB-4B57-B732-AD481E9F2478}"/>
              </a:ext>
            </a:extLst>
          </p:cNvPr>
          <p:cNvSpPr>
            <a:spLocks noGrp="1"/>
          </p:cNvSpPr>
          <p:nvPr>
            <p:ph type="sldNum" sz="quarter" idx="12"/>
          </p:nvPr>
        </p:nvSpPr>
        <p:spPr/>
        <p:txBody>
          <a:bodyPr/>
          <a:lstStyle/>
          <a:p>
            <a:fld id="{EF68AC1A-F4A2-461A-BE83-58657F19D3FC}" type="slidenum">
              <a:rPr lang="zh-TW" altLang="en-US" smtClean="0"/>
              <a:t>16</a:t>
            </a:fld>
            <a:endParaRPr lang="zh-TW" altLang="en-US"/>
          </a:p>
        </p:txBody>
      </p:sp>
    </p:spTree>
    <p:extLst>
      <p:ext uri="{BB962C8B-B14F-4D97-AF65-F5344CB8AC3E}">
        <p14:creationId xmlns:p14="http://schemas.microsoft.com/office/powerpoint/2010/main" val="67981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7F28E-938A-4441-8312-9313B0403092}"/>
              </a:ext>
            </a:extLst>
          </p:cNvPr>
          <p:cNvSpPr>
            <a:spLocks noGrp="1"/>
          </p:cNvSpPr>
          <p:nvPr>
            <p:ph type="title"/>
          </p:nvPr>
        </p:nvSpPr>
        <p:spPr/>
        <p:txBody>
          <a:bodyPr/>
          <a:lstStyle/>
          <a:p>
            <a:r>
              <a:rPr lang="en-US" altLang="zh-TW" dirty="0"/>
              <a:t>Selection in expected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ADEFF74-0EB3-4B20-BF27-7550458C0239}"/>
                  </a:ext>
                </a:extLst>
              </p:cNvPr>
              <p:cNvSpPr>
                <a:spLocks noGrp="1"/>
              </p:cNvSpPr>
              <p:nvPr>
                <p:ph idx="1"/>
              </p:nvPr>
            </p:nvSpPr>
            <p:spPr/>
            <p:txBody>
              <a:bodyPr>
                <a:normAutofit fontScale="92500" lnSpcReduction="20000"/>
              </a:bodyPr>
              <a:lstStyle/>
              <a:p>
                <a:r>
                  <a:rPr lang="en-US" altLang="zh-TW" dirty="0"/>
                  <a:t>The pivot element is </a:t>
                </a:r>
                <a14:m>
                  <m:oMath xmlns:m="http://schemas.openxmlformats.org/officeDocument/2006/math">
                    <m:r>
                      <a:rPr lang="en-US" altLang="zh-TW" i="1" dirty="0" smtClean="0">
                        <a:latin typeface="Cambria Math" panose="02040503050406030204" pitchFamily="18" charset="0"/>
                      </a:rPr>
                      <m:t>𝑘</m:t>
                    </m:r>
                  </m:oMath>
                </a14:m>
                <a:r>
                  <a:rPr lang="en-US" altLang="zh-TW" dirty="0"/>
                  <a:t>th element of subarray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m:t>
                    </m:r>
                  </m:oMath>
                </a14:m>
                <a:r>
                  <a:rPr lang="en-US" altLang="zh-TW" dirty="0"/>
                  <a:t>, where </a:t>
                </a:r>
                <a14:m>
                  <m:oMath xmlns:m="http://schemas.openxmlformats.org/officeDocument/2006/math">
                    <m:r>
                      <a:rPr lang="en-US" altLang="zh-TW" i="1" dirty="0" smtClean="0">
                        <a:latin typeface="Cambria Math" panose="02040503050406030204" pitchFamily="18" charset="0"/>
                      </a:rPr>
                      <m:t>𝑘</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i="1" dirty="0" smtClean="0">
                        <a:latin typeface="Cambria Math" panose="02040503050406030204" pitchFamily="18" charset="0"/>
                      </a:rPr>
                      <m:t>+1</m:t>
                    </m:r>
                  </m:oMath>
                </a14:m>
                <a:r>
                  <a:rPr lang="en-US" altLang="zh-TW" dirty="0"/>
                  <a:t>.</a:t>
                </a:r>
              </a:p>
              <a:p>
                <a:r>
                  <a:rPr lang="en-US" altLang="zh-TW" dirty="0"/>
                  <a:t>If the pivot element is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 (i.e.,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oMath>
                </a14:m>
                <a:r>
                  <a:rPr lang="en-US" altLang="zh-TW" dirty="0"/>
                  <a:t>), return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𝑞</m:t>
                    </m:r>
                    <m:r>
                      <a:rPr lang="en-US" altLang="zh-TW" i="1" dirty="0" smtClean="0">
                        <a:latin typeface="Cambria Math" panose="02040503050406030204" pitchFamily="18" charset="0"/>
                      </a:rPr>
                      <m:t>]</m:t>
                    </m:r>
                  </m:oMath>
                </a14:m>
                <a:r>
                  <a:rPr lang="en-US" altLang="zh-TW" dirty="0"/>
                  <a:t>.</a:t>
                </a:r>
              </a:p>
              <a:p>
                <a:r>
                  <a:rPr lang="en-US" altLang="zh-TW" dirty="0"/>
                  <a:t>Otherwise, recurse on the subarray containing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a:t>
                </a:r>
              </a:p>
              <a:p>
                <a:pPr lvl="1"/>
                <a:r>
                  <a:rPr lang="en-US" altLang="zh-TW" dirty="0"/>
                  <a:t>If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&lt;</m:t>
                    </m:r>
                    <m:r>
                      <a:rPr lang="en-US" altLang="zh-TW" i="1" dirty="0" smtClean="0">
                        <a:latin typeface="Cambria Math" panose="02040503050406030204" pitchFamily="18" charset="0"/>
                      </a:rPr>
                      <m:t>𝑘</m:t>
                    </m:r>
                  </m:oMath>
                </a14:m>
                <a:r>
                  <a:rPr lang="en-US" altLang="zh-TW" dirty="0"/>
                  <a:t>, this subarray is </a:t>
                </a:r>
                <a14:m>
                  <m:oMath xmlns:m="http://schemas.openxmlformats.org/officeDocument/2006/math">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𝑝</m:t>
                    </m:r>
                    <m:r>
                      <a:rPr lang="en-US" altLang="zh-TW" i="1" dirty="0">
                        <a:latin typeface="Cambria Math" panose="02040503050406030204" pitchFamily="18" charset="0"/>
                      </a:rPr>
                      <m:t>…</m:t>
                    </m:r>
                    <m:r>
                      <a:rPr lang="en-US" altLang="zh-TW" i="1" dirty="0">
                        <a:latin typeface="Cambria Math" panose="02040503050406030204" pitchFamily="18" charset="0"/>
                      </a:rPr>
                      <m:t>𝑞</m:t>
                    </m:r>
                    <m:r>
                      <a:rPr lang="en-US" altLang="zh-TW" i="1" dirty="0">
                        <a:latin typeface="Cambria Math" panose="02040503050406030204" pitchFamily="18" charset="0"/>
                      </a:rPr>
                      <m:t>−1]</m:t>
                    </m:r>
                  </m:oMath>
                </a14:m>
                <a:r>
                  <a:rPr lang="en-US" altLang="zh-TW" dirty="0"/>
                  <a:t>, and we want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a:t>
                </a:r>
              </a:p>
              <a:p>
                <a:pPr lvl="1"/>
                <a:r>
                  <a:rPr lang="en-US" altLang="zh-TW" dirty="0"/>
                  <a:t>If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&gt;</m:t>
                    </m:r>
                    <m:r>
                      <a:rPr lang="en-US" altLang="zh-TW" i="1" dirty="0" smtClean="0">
                        <a:latin typeface="Cambria Math" panose="02040503050406030204" pitchFamily="18" charset="0"/>
                      </a:rPr>
                      <m:t>𝑘</m:t>
                    </m:r>
                  </m:oMath>
                </a14:m>
                <a:r>
                  <a:rPr lang="en-US" altLang="zh-TW" dirty="0"/>
                  <a:t>, this subarray is </a:t>
                </a:r>
                <a14:m>
                  <m:oMath xmlns:m="http://schemas.openxmlformats.org/officeDocument/2006/math">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𝑞</m:t>
                    </m:r>
                    <m:r>
                      <a:rPr lang="en-US" altLang="zh-TW" i="1" dirty="0">
                        <a:latin typeface="Cambria Math" panose="02040503050406030204" pitchFamily="18" charset="0"/>
                      </a:rPr>
                      <m:t>+1…</m:t>
                    </m:r>
                    <m:r>
                      <a:rPr lang="en-US" altLang="zh-TW" i="1" dirty="0">
                        <a:latin typeface="Cambria Math" panose="02040503050406030204" pitchFamily="18" charset="0"/>
                      </a:rPr>
                      <m:t>𝑟</m:t>
                    </m:r>
                    <m:r>
                      <a:rPr lang="en-US" altLang="zh-TW" i="1" dirty="0">
                        <a:latin typeface="Cambria Math" panose="02040503050406030204" pitchFamily="18" charset="0"/>
                      </a:rPr>
                      <m:t>]</m:t>
                    </m:r>
                  </m:oMath>
                </a14:m>
                <a:r>
                  <a:rPr lang="en-US" altLang="zh-TW" dirty="0"/>
                  <a:t> and, since there are </a:t>
                </a:r>
                <a14:m>
                  <m:oMath xmlns:m="http://schemas.openxmlformats.org/officeDocument/2006/math">
                    <m:r>
                      <a:rPr lang="en-US" altLang="zh-TW" i="1" dirty="0" smtClean="0">
                        <a:latin typeface="Cambria Math" panose="02040503050406030204" pitchFamily="18" charset="0"/>
                      </a:rPr>
                      <m:t>𝑘</m:t>
                    </m:r>
                  </m:oMath>
                </a14:m>
                <a:r>
                  <a:rPr lang="en-US" altLang="zh-TW" dirty="0"/>
                  <a:t> elements in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 </m:t>
                    </m:r>
                  </m:oMath>
                </a14:m>
                <a:r>
                  <a:rPr lang="en-US" altLang="zh-TW" dirty="0"/>
                  <a:t>that precede </a:t>
                </a:r>
                <a14:m>
                  <m:oMath xmlns:m="http://schemas.openxmlformats.org/officeDocument/2006/math">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𝑞</m:t>
                    </m:r>
                    <m:r>
                      <a:rPr lang="en-US" altLang="zh-TW" i="1" dirty="0">
                        <a:latin typeface="Cambria Math" panose="02040503050406030204" pitchFamily="18" charset="0"/>
                      </a:rPr>
                      <m:t>+1…</m:t>
                    </m:r>
                    <m:r>
                      <a:rPr lang="en-US" altLang="zh-TW" i="1" dirty="0">
                        <a:latin typeface="Cambria Math" panose="02040503050406030204" pitchFamily="18" charset="0"/>
                      </a:rPr>
                      <m:t>𝑟</m:t>
                    </m:r>
                    <m:r>
                      <a:rPr lang="en-US" altLang="zh-TW" i="1" dirty="0">
                        <a:latin typeface="Cambria Math" panose="02040503050406030204" pitchFamily="18" charset="0"/>
                      </a:rPr>
                      <m:t>]</m:t>
                    </m:r>
                  </m:oMath>
                </a14:m>
                <a:r>
                  <a:rPr lang="en-US" altLang="zh-TW" dirty="0"/>
                  <a:t>, we want the </a:t>
                </a:r>
                <a14:m>
                  <m:oMath xmlns:m="http://schemas.openxmlformats.org/officeDocument/2006/math">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r>
                      <a:rPr lang="en-US" altLang="zh-TW" i="1" dirty="0" smtClean="0">
                        <a:latin typeface="Cambria Math" panose="02040503050406030204" pitchFamily="18" charset="0"/>
                      </a:rPr>
                      <m:t>)</m:t>
                    </m:r>
                  </m:oMath>
                </a14:m>
                <a:r>
                  <a:rPr lang="en-US" altLang="zh-TW" dirty="0" err="1"/>
                  <a:t>th</a:t>
                </a:r>
                <a:r>
                  <a:rPr lang="en-US" altLang="zh-TW" dirty="0"/>
                  <a:t> smallest element of this subarray.</a:t>
                </a:r>
                <a:endParaRPr lang="zh-TW" altLang="en-US" dirty="0"/>
              </a:p>
              <a:p>
                <a:endParaRPr lang="zh-TW" altLang="en-US" dirty="0"/>
              </a:p>
            </p:txBody>
          </p:sp>
        </mc:Choice>
        <mc:Fallback xmlns="">
          <p:sp>
            <p:nvSpPr>
              <p:cNvPr id="3" name="內容版面配置區 2">
                <a:extLst>
                  <a:ext uri="{FF2B5EF4-FFF2-40B4-BE49-F238E27FC236}">
                    <a16:creationId xmlns:a16="http://schemas.microsoft.com/office/drawing/2014/main" id="{BADEFF74-0EB3-4B20-BF27-7550458C0239}"/>
                  </a:ext>
                </a:extLst>
              </p:cNvPr>
              <p:cNvSpPr>
                <a:spLocks noGrp="1" noRot="1" noChangeAspect="1" noMove="1" noResize="1" noEditPoints="1" noAdjustHandles="1" noChangeArrowheads="1" noChangeShapeType="1" noTextEdit="1"/>
              </p:cNvSpPr>
              <p:nvPr>
                <p:ph idx="1"/>
              </p:nvPr>
            </p:nvSpPr>
            <p:spPr>
              <a:blipFill>
                <a:blip r:embed="rId2"/>
                <a:stretch>
                  <a:fillRect l="-1111" t="-3862" r="-2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9D57A75-B013-430C-863C-08196D789969}"/>
              </a:ext>
            </a:extLst>
          </p:cNvPr>
          <p:cNvSpPr>
            <a:spLocks noGrp="1"/>
          </p:cNvSpPr>
          <p:nvPr>
            <p:ph type="sldNum" sz="quarter" idx="12"/>
          </p:nvPr>
        </p:nvSpPr>
        <p:spPr/>
        <p:txBody>
          <a:bodyPr/>
          <a:lstStyle/>
          <a:p>
            <a:fld id="{EF68AC1A-F4A2-461A-BE83-58657F19D3FC}" type="slidenum">
              <a:rPr lang="zh-TW" altLang="en-US" smtClean="0"/>
              <a:t>17</a:t>
            </a:fld>
            <a:endParaRPr lang="zh-TW" altLang="en-US"/>
          </a:p>
        </p:txBody>
      </p:sp>
    </p:spTree>
    <p:extLst>
      <p:ext uri="{BB962C8B-B14F-4D97-AF65-F5344CB8AC3E}">
        <p14:creationId xmlns:p14="http://schemas.microsoft.com/office/powerpoint/2010/main" val="169949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B6FA6-7ECC-43E6-82B7-BF4F2E554BC7}"/>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088C842-D2FF-4D5C-A139-F35DADE44E98}"/>
                  </a:ext>
                </a:extLst>
              </p:cNvPr>
              <p:cNvSpPr>
                <a:spLocks noGrp="1"/>
              </p:cNvSpPr>
              <p:nvPr>
                <p:ph idx="1"/>
              </p:nvPr>
            </p:nvSpPr>
            <p:spPr/>
            <p:txBody>
              <a:bodyPr>
                <a:normAutofit/>
              </a:bodyPr>
              <a:lstStyle/>
              <a:p>
                <a:pPr marL="0" indent="0">
                  <a:buNone/>
                </a:pPr>
                <a:r>
                  <a:rPr lang="en-US" altLang="zh-TW" dirty="0">
                    <a:solidFill>
                      <a:srgbClr val="FF0000"/>
                    </a:solidFill>
                  </a:rPr>
                  <a:t>Worst-case running time</a:t>
                </a:r>
                <a:r>
                  <a:rPr lang="en-US" altLang="zh-TW" dirty="0"/>
                  <a: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r>
                  <a:rPr lang="en-US" altLang="zh-TW" dirty="0"/>
                  <a:t>, because we could be</a:t>
                </a:r>
              </a:p>
              <a:p>
                <a:pPr marL="0" indent="0">
                  <a:buNone/>
                </a:pPr>
                <a:r>
                  <a:rPr lang="en-US" altLang="zh-TW" dirty="0"/>
                  <a:t>extremely unlucky and always recurse on a subarray that is only 1 element smaller than the previous subarray.</a:t>
                </a:r>
              </a:p>
              <a:p>
                <a:pPr marL="0" indent="0">
                  <a:buNone/>
                </a:pPr>
                <a:endParaRPr lang="en-US" altLang="zh-TW" dirty="0"/>
              </a:p>
              <a:p>
                <a:pPr marL="0" indent="0">
                  <a:buNone/>
                </a:pPr>
                <a:r>
                  <a:rPr lang="en-US" altLang="zh-TW" dirty="0">
                    <a:solidFill>
                      <a:srgbClr val="FF0000"/>
                    </a:solidFill>
                  </a:rPr>
                  <a:t>Expected running time</a:t>
                </a:r>
                <a:r>
                  <a:rPr lang="en-US" altLang="zh-TW" dirty="0"/>
                  <a:t>: RANDOMIZED-SELECT works </a:t>
                </a:r>
              </a:p>
              <a:p>
                <a:pPr marL="0" indent="0">
                  <a:buNone/>
                </a:pPr>
                <a:r>
                  <a:rPr lang="en-US" altLang="zh-TW" dirty="0"/>
                  <a:t>well on average. </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0088C842-D2FF-4D5C-A139-F35DADE44E98}"/>
                  </a:ext>
                </a:extLst>
              </p:cNvPr>
              <p:cNvSpPr>
                <a:spLocks noGrp="1" noRot="1" noChangeAspect="1" noMove="1" noResize="1" noEditPoints="1" noAdjustHandles="1" noChangeArrowheads="1" noChangeShapeType="1" noTextEdit="1"/>
              </p:cNvSpPr>
              <p:nvPr>
                <p:ph idx="1"/>
              </p:nvPr>
            </p:nvSpPr>
            <p:spPr>
              <a:blipFill>
                <a:blip r:embed="rId2"/>
                <a:stretch>
                  <a:fillRect l="-1389" t="-1793" r="-1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6CFCADC-2775-4B88-B493-11A7FE40C357}"/>
              </a:ext>
            </a:extLst>
          </p:cNvPr>
          <p:cNvSpPr>
            <a:spLocks noGrp="1"/>
          </p:cNvSpPr>
          <p:nvPr>
            <p:ph type="sldNum" sz="quarter" idx="12"/>
          </p:nvPr>
        </p:nvSpPr>
        <p:spPr/>
        <p:txBody>
          <a:bodyPr/>
          <a:lstStyle/>
          <a:p>
            <a:fld id="{EF68AC1A-F4A2-461A-BE83-58657F19D3FC}" type="slidenum">
              <a:rPr lang="zh-TW" altLang="en-US" smtClean="0"/>
              <a:t>18</a:t>
            </a:fld>
            <a:endParaRPr lang="zh-TW" altLang="en-US"/>
          </a:p>
        </p:txBody>
      </p:sp>
    </p:spTree>
    <p:extLst>
      <p:ext uri="{BB962C8B-B14F-4D97-AF65-F5344CB8AC3E}">
        <p14:creationId xmlns:p14="http://schemas.microsoft.com/office/powerpoint/2010/main" val="218962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067A2-1F3F-4BF1-85C1-A4874A255FD8}"/>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2D1A54B-6547-4AA8-9143-7C2B388E2095}"/>
                  </a:ext>
                </a:extLst>
              </p:cNvPr>
              <p:cNvSpPr>
                <a:spLocks noGrp="1"/>
              </p:cNvSpPr>
              <p:nvPr>
                <p:ph idx="1"/>
              </p:nvPr>
            </p:nvSpPr>
            <p:spPr/>
            <p:txBody>
              <a:bodyPr>
                <a:normAutofit/>
              </a:bodyPr>
              <a:lstStyle/>
              <a:p>
                <a:pPr marL="0" indent="0">
                  <a:buNone/>
                </a:pPr>
                <a:r>
                  <a:rPr lang="en-US" altLang="zh-TW" dirty="0"/>
                  <a:t>The running time of RANDOMIZED-SELECT is a random variable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oMath>
                </a14:m>
                <a:r>
                  <a:rPr lang="en-US" altLang="zh-TW" dirty="0"/>
                  <a:t> to obtain </a:t>
                </a: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oMath>
                </a14:m>
                <a:r>
                  <a:rPr lang="en-US" altLang="zh-TW" dirty="0"/>
                  <a:t> as follows:</a:t>
                </a:r>
              </a:p>
              <a:p>
                <a:endParaRPr lang="en-US" altLang="zh-TW" dirty="0"/>
              </a:p>
              <a:p>
                <a:r>
                  <a:rPr lang="en-US" altLang="zh-TW" dirty="0"/>
                  <a:t>For </a:t>
                </a:r>
                <a14:m>
                  <m:oMath xmlns:m="http://schemas.openxmlformats.org/officeDocument/2006/math">
                    <m:r>
                      <a:rPr lang="en-US" altLang="zh-TW" b="0" i="1" smtClean="0">
                        <a:latin typeface="Cambria Math" panose="02040503050406030204" pitchFamily="18" charset="0"/>
                      </a:rPr>
                      <m:t>𝑘</m:t>
                    </m:r>
                    <m:r>
                      <a:rPr lang="en-US" altLang="zh-TW" b="0" i="1" smtClean="0">
                        <a:latin typeface="Cambria Math" panose="02040503050406030204" pitchFamily="18" charset="0"/>
                      </a:rPr>
                      <m:t>=1, 2,…, </m:t>
                    </m:r>
                    <m:r>
                      <a:rPr lang="en-US" altLang="zh-TW" b="0" i="1" smtClean="0">
                        <a:latin typeface="Cambria Math" panose="02040503050406030204" pitchFamily="18" charset="0"/>
                      </a:rPr>
                      <m:t>𝑛</m:t>
                    </m:r>
                  </m:oMath>
                </a14:m>
                <a:r>
                  <a:rPr lang="en-US" altLang="zh-TW" dirty="0"/>
                  <a:t>, define indicator random variable</a:t>
                </a:r>
                <a:br>
                  <a:rPr lang="en-US" altLang="zh-TW" dirty="0"/>
                </a:b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𝑘</m:t>
                        </m:r>
                      </m:sub>
                    </m:sSub>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I</m:t>
                    </m:r>
                    <m:d>
                      <m:dPr>
                        <m:begChr m:val="{"/>
                        <m:endChr m:val="}"/>
                        <m:ctrlPr>
                          <a:rPr lang="en-US" altLang="zh-TW" b="0" i="1" smtClean="0">
                            <a:latin typeface="Cambria Math" panose="02040503050406030204" pitchFamily="18" charset="0"/>
                          </a:rPr>
                        </m:ctrlPr>
                      </m:dPr>
                      <m:e>
                        <m:r>
                          <m:rPr>
                            <m:sty m:val="p"/>
                          </m:rPr>
                          <a:rPr lang="en-US" altLang="zh-TW" i="0">
                            <a:latin typeface="Cambria Math" panose="02040503050406030204" pitchFamily="18" charset="0"/>
                          </a:rPr>
                          <m:t>subarray</m:t>
                        </m:r>
                        <m:r>
                          <a:rPr lang="en-US" altLang="zh-TW" i="1">
                            <a:latin typeface="Cambria Math" panose="02040503050406030204" pitchFamily="18" charset="0"/>
                          </a:rPr>
                          <m:t> </m:t>
                        </m:r>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en-US" altLang="zh-TW" b="0" i="1" smtClean="0">
                                <a:latin typeface="Cambria Math" panose="02040503050406030204" pitchFamily="18" charset="0"/>
                              </a:rPr>
                              <m:t>𝑞</m:t>
                            </m:r>
                          </m:e>
                        </m:d>
                        <m:r>
                          <a:rPr lang="en-US" altLang="zh-TW" i="1">
                            <a:latin typeface="Cambria Math" panose="02040503050406030204" pitchFamily="18" charset="0"/>
                          </a:rPr>
                          <m:t> </m:t>
                        </m:r>
                        <m:r>
                          <m:rPr>
                            <m:sty m:val="p"/>
                          </m:rPr>
                          <a:rPr lang="en-US" altLang="zh-TW" i="0">
                            <a:latin typeface="Cambria Math" panose="02040503050406030204" pitchFamily="18" charset="0"/>
                          </a:rPr>
                          <m:t>has</m:t>
                        </m:r>
                        <m:r>
                          <a:rPr lang="en-US" altLang="zh-TW" i="0">
                            <a:latin typeface="Cambria Math" panose="02040503050406030204" pitchFamily="18" charset="0"/>
                          </a:rPr>
                          <m:t> </m:t>
                        </m:r>
                        <m:r>
                          <m:rPr>
                            <m:sty m:val="p"/>
                          </m:rPr>
                          <a:rPr lang="en-US" altLang="zh-TW" i="0">
                            <a:latin typeface="Cambria Math" panose="02040503050406030204" pitchFamily="18" charset="0"/>
                          </a:rPr>
                          <m:t>exactly</m:t>
                        </m:r>
                        <m:r>
                          <a:rPr lang="en-US" altLang="zh-TW" i="0">
                            <a:latin typeface="Cambria Math" panose="02040503050406030204" pitchFamily="18" charset="0"/>
                          </a:rPr>
                          <m:t> </m:t>
                        </m:r>
                        <m:r>
                          <a:rPr lang="en-US" altLang="zh-TW" i="1">
                            <a:latin typeface="Cambria Math" panose="02040503050406030204" pitchFamily="18" charset="0"/>
                          </a:rPr>
                          <m:t>𝑘</m:t>
                        </m:r>
                        <m:r>
                          <a:rPr lang="en-US" altLang="zh-TW" i="1">
                            <a:latin typeface="Cambria Math" panose="02040503050406030204" pitchFamily="18" charset="0"/>
                          </a:rPr>
                          <m:t> </m:t>
                        </m:r>
                        <m:r>
                          <m:rPr>
                            <m:sty m:val="p"/>
                          </m:rPr>
                          <a:rPr lang="en-US" altLang="zh-TW" i="0">
                            <a:latin typeface="Cambria Math" panose="02040503050406030204" pitchFamily="18" charset="0"/>
                          </a:rPr>
                          <m:t>elements</m:t>
                        </m:r>
                      </m:e>
                    </m:d>
                  </m:oMath>
                </a14:m>
                <a:endParaRPr lang="en-US" altLang="zh-TW" dirty="0"/>
              </a:p>
              <a:p>
                <a:endParaRPr lang="en-US" altLang="zh-TW" dirty="0"/>
              </a:p>
              <a:p>
                <a:r>
                  <a:rPr lang="en-US" altLang="zh-TW" dirty="0"/>
                  <a:t>Since </a:t>
                </a:r>
                <a14:m>
                  <m:oMath xmlns:m="http://schemas.openxmlformats.org/officeDocument/2006/math">
                    <m:r>
                      <m:rPr>
                        <m:sty m:val="p"/>
                      </m:rPr>
                      <a:rPr lang="en-US" altLang="zh-TW" b="0" i="0" smtClean="0">
                        <a:latin typeface="Cambria Math" panose="02040503050406030204" pitchFamily="18" charset="0"/>
                      </a:rPr>
                      <m:t>Pr</m:t>
                    </m:r>
                    <m:d>
                      <m:dPr>
                        <m:begChr m:val="{"/>
                        <m:endChr m:val="}"/>
                        <m:ctrlPr>
                          <a:rPr lang="en-US" altLang="zh-TW" b="0" i="1" smtClean="0">
                            <a:latin typeface="Cambria Math" panose="02040503050406030204" pitchFamily="18" charset="0"/>
                          </a:rPr>
                        </m:ctrlPr>
                      </m:dPr>
                      <m:e>
                        <m:r>
                          <m:rPr>
                            <m:sty m:val="p"/>
                          </m:rPr>
                          <a:rPr lang="en-US" altLang="zh-TW">
                            <a:latin typeface="Cambria Math" panose="02040503050406030204" pitchFamily="18" charset="0"/>
                          </a:rPr>
                          <m:t>subarray</m:t>
                        </m:r>
                        <m:r>
                          <a:rPr lang="en-US" altLang="zh-TW" i="1">
                            <a:latin typeface="Cambria Math" panose="02040503050406030204" pitchFamily="18" charset="0"/>
                          </a:rPr>
                          <m:t> </m:t>
                        </m:r>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𝑝</m:t>
                            </m:r>
                            <m:r>
                              <a:rPr lang="en-US" altLang="zh-TW" i="1">
                                <a:latin typeface="Cambria Math" panose="02040503050406030204" pitchFamily="18" charset="0"/>
                              </a:rPr>
                              <m:t>…</m:t>
                            </m:r>
                            <m:r>
                              <a:rPr lang="en-US" altLang="zh-TW" i="1">
                                <a:latin typeface="Cambria Math" panose="02040503050406030204" pitchFamily="18" charset="0"/>
                              </a:rPr>
                              <m:t>𝑞</m:t>
                            </m:r>
                          </m:e>
                        </m:d>
                        <m:r>
                          <a:rPr lang="en-US" altLang="zh-TW" i="1">
                            <a:latin typeface="Cambria Math" panose="02040503050406030204" pitchFamily="18" charset="0"/>
                          </a:rPr>
                          <m:t> </m:t>
                        </m:r>
                        <m:r>
                          <m:rPr>
                            <m:sty m:val="p"/>
                          </m:rPr>
                          <a:rPr lang="en-US" altLang="zh-TW">
                            <a:latin typeface="Cambria Math" panose="02040503050406030204" pitchFamily="18" charset="0"/>
                          </a:rPr>
                          <m:t>has</m:t>
                        </m:r>
                        <m:r>
                          <a:rPr lang="en-US" altLang="zh-TW">
                            <a:latin typeface="Cambria Math" panose="02040503050406030204" pitchFamily="18" charset="0"/>
                          </a:rPr>
                          <m:t> </m:t>
                        </m:r>
                        <m:r>
                          <m:rPr>
                            <m:sty m:val="p"/>
                          </m:rPr>
                          <a:rPr lang="en-US" altLang="zh-TW">
                            <a:latin typeface="Cambria Math" panose="02040503050406030204" pitchFamily="18" charset="0"/>
                          </a:rPr>
                          <m:t>exactly</m:t>
                        </m:r>
                        <m:r>
                          <a:rPr lang="en-US" altLang="zh-TW">
                            <a:latin typeface="Cambria Math" panose="02040503050406030204" pitchFamily="18" charset="0"/>
                          </a:rPr>
                          <m:t> </m:t>
                        </m:r>
                        <m:r>
                          <a:rPr lang="en-US" altLang="zh-TW" i="1">
                            <a:latin typeface="Cambria Math" panose="02040503050406030204" pitchFamily="18" charset="0"/>
                          </a:rPr>
                          <m:t>𝑘</m:t>
                        </m:r>
                        <m:r>
                          <a:rPr lang="en-US" altLang="zh-TW" i="1">
                            <a:latin typeface="Cambria Math" panose="02040503050406030204" pitchFamily="18" charset="0"/>
                          </a:rPr>
                          <m:t> </m:t>
                        </m:r>
                        <m:r>
                          <m:rPr>
                            <m:sty m:val="p"/>
                          </m:rPr>
                          <a:rPr lang="en-US" altLang="zh-TW">
                            <a:latin typeface="Cambria Math" panose="02040503050406030204" pitchFamily="18" charset="0"/>
                          </a:rPr>
                          <m:t>elements</m:t>
                        </m:r>
                      </m:e>
                    </m:d>
                    <m:r>
                      <a:rPr lang="en-US" altLang="zh-TW" b="0" i="1" smtClean="0">
                        <a:latin typeface="Cambria Math" panose="02040503050406030204" pitchFamily="18" charset="0"/>
                      </a:rPr>
                      <m:t>=1/</m:t>
                    </m:r>
                    <m:r>
                      <a:rPr lang="en-US" altLang="zh-TW" b="0" i="1" smtClean="0">
                        <a:latin typeface="Cambria Math" panose="02040503050406030204" pitchFamily="18" charset="0"/>
                      </a:rPr>
                      <m:t>𝑛</m:t>
                    </m:r>
                  </m:oMath>
                </a14:m>
                <a:r>
                  <a:rPr lang="en-US" altLang="zh-TW" dirty="0"/>
                  <a:t>, Lemma 5.1 says that </a:t>
                </a: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𝑘</m:t>
                            </m:r>
                          </m:sub>
                        </m:sSub>
                      </m:e>
                    </m:d>
                    <m:r>
                      <a:rPr lang="en-US" altLang="zh-TW" i="1">
                        <a:latin typeface="Cambria Math" panose="02040503050406030204" pitchFamily="18" charset="0"/>
                      </a:rPr>
                      <m:t>=1/</m:t>
                    </m:r>
                    <m:r>
                      <a:rPr lang="en-US" altLang="zh-TW" i="1">
                        <a:latin typeface="Cambria Math" panose="02040503050406030204" pitchFamily="18" charset="0"/>
                      </a:rPr>
                      <m:t>𝑛</m:t>
                    </m:r>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B2D1A54B-6547-4AA8-9143-7C2B388E2095}"/>
                  </a:ext>
                </a:extLst>
              </p:cNvPr>
              <p:cNvSpPr>
                <a:spLocks noGrp="1" noRot="1" noChangeAspect="1" noMove="1" noResize="1" noEditPoints="1" noAdjustHandles="1" noChangeArrowheads="1" noChangeShapeType="1" noTextEdit="1"/>
              </p:cNvSpPr>
              <p:nvPr>
                <p:ph idx="1"/>
              </p:nvPr>
            </p:nvSpPr>
            <p:spPr>
              <a:blipFill>
                <a:blip r:embed="rId2"/>
                <a:stretch>
                  <a:fillRect l="-1389" t="-1793" r="-167" b="-358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B79D236-3BD9-40AC-9DF8-1DF3C047E2E0}"/>
              </a:ext>
            </a:extLst>
          </p:cNvPr>
          <p:cNvSpPr>
            <a:spLocks noGrp="1"/>
          </p:cNvSpPr>
          <p:nvPr>
            <p:ph type="sldNum" sz="quarter" idx="12"/>
          </p:nvPr>
        </p:nvSpPr>
        <p:spPr/>
        <p:txBody>
          <a:bodyPr/>
          <a:lstStyle/>
          <a:p>
            <a:fld id="{EF68AC1A-F4A2-461A-BE83-58657F19D3FC}" type="slidenum">
              <a:rPr lang="zh-TW" altLang="en-US" smtClean="0"/>
              <a:t>19</a:t>
            </a:fld>
            <a:endParaRPr lang="zh-TW" altLang="en-US"/>
          </a:p>
        </p:txBody>
      </p:sp>
    </p:spTree>
    <p:extLst>
      <p:ext uri="{BB962C8B-B14F-4D97-AF65-F5344CB8AC3E}">
        <p14:creationId xmlns:p14="http://schemas.microsoft.com/office/powerpoint/2010/main" val="249964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EDDCE4-EBA8-4F4F-9663-3A4D14B763B2}"/>
              </a:ext>
            </a:extLst>
          </p:cNvPr>
          <p:cNvSpPr>
            <a:spLocks noGrp="1"/>
          </p:cNvSpPr>
          <p:nvPr>
            <p:ph type="title"/>
          </p:nvPr>
        </p:nvSpPr>
        <p:spPr/>
        <p:txBody>
          <a:bodyPr/>
          <a:lstStyle/>
          <a:p>
            <a:r>
              <a:rPr lang="en-US" altLang="zh-TW" dirty="0"/>
              <a:t>Chapter 9 overview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7FADB8B-FEDB-4D1D-85B5-AC7F1B348773}"/>
                  </a:ext>
                </a:extLst>
              </p:cNvPr>
              <p:cNvSpPr>
                <a:spLocks noGrp="1"/>
              </p:cNvSpPr>
              <p:nvPr>
                <p:ph idx="1"/>
              </p:nvPr>
            </p:nvSpPr>
            <p:spPr/>
            <p:txBody>
              <a:bodyPr>
                <a:normAutofit fontScale="92500" lnSpcReduction="20000"/>
              </a:bodyPr>
              <a:lstStyle/>
              <a:p>
                <a:r>
                  <a:rPr lang="en-US" altLang="zh-TW" dirty="0">
                    <a:solidFill>
                      <a:srgbClr val="FF0000"/>
                    </a:solidFill>
                  </a:rPr>
                  <a:t>The </a:t>
                </a:r>
                <a14:m>
                  <m:oMath xmlns:m="http://schemas.openxmlformats.org/officeDocument/2006/math">
                    <m:r>
                      <a:rPr lang="en-US" altLang="zh-TW" i="1" dirty="0" smtClean="0">
                        <a:solidFill>
                          <a:srgbClr val="FF0000"/>
                        </a:solidFill>
                        <a:latin typeface="Cambria Math" panose="02040503050406030204" pitchFamily="18" charset="0"/>
                      </a:rPr>
                      <m:t>𝑖</m:t>
                    </m:r>
                  </m:oMath>
                </a14:m>
                <a:r>
                  <a:rPr lang="en-US" altLang="zh-TW" dirty="0" err="1">
                    <a:solidFill>
                      <a:srgbClr val="FF0000"/>
                    </a:solidFill>
                  </a:rPr>
                  <a:t>th</a:t>
                </a:r>
                <a:r>
                  <a:rPr lang="en-US" altLang="zh-TW" dirty="0">
                    <a:solidFill>
                      <a:srgbClr val="FF0000"/>
                    </a:solidFill>
                  </a:rPr>
                  <a:t> order statistic </a:t>
                </a:r>
                <a:r>
                  <a:rPr lang="en-US" altLang="zh-TW" dirty="0"/>
                  <a:t>is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 of a set of </a:t>
                </a:r>
                <a14:m>
                  <m:oMath xmlns:m="http://schemas.openxmlformats.org/officeDocument/2006/math">
                    <m:r>
                      <a:rPr lang="en-US" altLang="zh-TW" i="1" dirty="0" smtClean="0">
                        <a:latin typeface="Cambria Math" panose="02040503050406030204" pitchFamily="18" charset="0"/>
                      </a:rPr>
                      <m:t>𝑛</m:t>
                    </m:r>
                  </m:oMath>
                </a14:m>
                <a:r>
                  <a:rPr lang="en-US" altLang="zh-TW" dirty="0"/>
                  <a:t> elements</a:t>
                </a:r>
              </a:p>
              <a:p>
                <a:r>
                  <a:rPr lang="en-US" altLang="zh-TW" dirty="0"/>
                  <a:t>The </a:t>
                </a:r>
                <a:r>
                  <a:rPr lang="en-US" altLang="zh-TW" dirty="0">
                    <a:solidFill>
                      <a:srgbClr val="FF0000"/>
                    </a:solidFill>
                  </a:rPr>
                  <a:t>minimum</a:t>
                </a:r>
                <a:r>
                  <a:rPr lang="en-US" altLang="zh-TW" dirty="0"/>
                  <a:t> is the first order statistic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1</m:t>
                    </m:r>
                  </m:oMath>
                </a14:m>
                <a:r>
                  <a:rPr lang="en-US" altLang="zh-TW" dirty="0"/>
                  <a:t>).</a:t>
                </a:r>
              </a:p>
              <a:p>
                <a:r>
                  <a:rPr lang="en-US" altLang="zh-TW" dirty="0"/>
                  <a:t>The </a:t>
                </a:r>
                <a:r>
                  <a:rPr lang="en-US" altLang="zh-TW" dirty="0">
                    <a:solidFill>
                      <a:srgbClr val="FF0000"/>
                    </a:solidFill>
                  </a:rPr>
                  <a:t>maximum</a:t>
                </a:r>
                <a:r>
                  <a:rPr lang="en-US" altLang="zh-TW" dirty="0"/>
                  <a:t> is the nth order statistic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𝑛</m:t>
                    </m:r>
                  </m:oMath>
                </a14:m>
                <a:r>
                  <a:rPr lang="en-US" altLang="zh-TW" dirty="0"/>
                  <a:t>).</a:t>
                </a:r>
              </a:p>
              <a:p>
                <a:r>
                  <a:rPr lang="en-US" altLang="zh-TW" dirty="0"/>
                  <a:t>A </a:t>
                </a:r>
                <a:r>
                  <a:rPr lang="en-US" altLang="zh-TW" dirty="0">
                    <a:solidFill>
                      <a:srgbClr val="FF0000"/>
                    </a:solidFill>
                  </a:rPr>
                  <a:t>median</a:t>
                </a:r>
                <a:r>
                  <a:rPr lang="en-US" altLang="zh-TW" dirty="0"/>
                  <a:t> is the “halfway point” of the set.</a:t>
                </a:r>
              </a:p>
              <a:p>
                <a:r>
                  <a:rPr lang="en-US" altLang="zh-TW" dirty="0"/>
                  <a:t>When </a:t>
                </a:r>
                <a14:m>
                  <m:oMath xmlns:m="http://schemas.openxmlformats.org/officeDocument/2006/math">
                    <m:r>
                      <a:rPr lang="en-US" altLang="zh-TW" i="1" dirty="0" smtClean="0">
                        <a:latin typeface="Cambria Math" panose="02040503050406030204" pitchFamily="18" charset="0"/>
                      </a:rPr>
                      <m:t>𝑛</m:t>
                    </m:r>
                  </m:oMath>
                </a14:m>
                <a:r>
                  <a:rPr lang="en-US" altLang="zh-TW" dirty="0"/>
                  <a:t> is odd, the median is unique, at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2</m:t>
                    </m:r>
                  </m:oMath>
                </a14:m>
                <a:r>
                  <a:rPr lang="en-US" altLang="zh-TW" dirty="0"/>
                  <a:t>.</a:t>
                </a:r>
              </a:p>
              <a:p>
                <a:r>
                  <a:rPr lang="en-US" altLang="zh-TW" dirty="0"/>
                  <a:t>When </a:t>
                </a:r>
                <a14:m>
                  <m:oMath xmlns:m="http://schemas.openxmlformats.org/officeDocument/2006/math">
                    <m:r>
                      <a:rPr lang="en-US" altLang="zh-TW" i="1" dirty="0" smtClean="0">
                        <a:latin typeface="Cambria Math" panose="02040503050406030204" pitchFamily="18" charset="0"/>
                      </a:rPr>
                      <m:t>𝑛</m:t>
                    </m:r>
                  </m:oMath>
                </a14:m>
                <a:r>
                  <a:rPr lang="en-US" altLang="zh-TW" dirty="0"/>
                  <a:t> is even, there are two medians:</a:t>
                </a:r>
              </a:p>
              <a:p>
                <a:pPr lvl="1"/>
                <a:r>
                  <a:rPr lang="en-US" altLang="zh-TW" dirty="0"/>
                  <a:t>The </a:t>
                </a:r>
                <a:r>
                  <a:rPr lang="en-US" altLang="zh-TW" dirty="0">
                    <a:solidFill>
                      <a:srgbClr val="FF0000"/>
                    </a:solidFill>
                  </a:rPr>
                  <a:t>lower median</a:t>
                </a:r>
                <a:r>
                  <a:rPr lang="en-US" altLang="zh-TW" dirty="0"/>
                  <a:t>, at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2</m:t>
                    </m:r>
                  </m:oMath>
                </a14:m>
                <a:r>
                  <a:rPr lang="en-US" altLang="zh-TW" dirty="0"/>
                  <a:t>, and</a:t>
                </a:r>
              </a:p>
              <a:p>
                <a:pPr lvl="1"/>
                <a:r>
                  <a:rPr lang="en-US" altLang="zh-TW" dirty="0"/>
                  <a:t>The </a:t>
                </a:r>
                <a:r>
                  <a:rPr lang="en-US" altLang="zh-TW" dirty="0">
                    <a:solidFill>
                      <a:srgbClr val="FF0000"/>
                    </a:solidFill>
                  </a:rPr>
                  <a:t>upper median</a:t>
                </a:r>
                <a:r>
                  <a:rPr lang="en-US" altLang="zh-TW" dirty="0"/>
                  <a:t>, at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2</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1</m:t>
                    </m:r>
                  </m:oMath>
                </a14:m>
                <a:r>
                  <a:rPr lang="en-US" altLang="zh-TW" dirty="0"/>
                  <a:t>.</a:t>
                </a:r>
              </a:p>
              <a:p>
                <a:pPr lvl="1"/>
                <a:r>
                  <a:rPr lang="en-US" altLang="zh-TW" dirty="0"/>
                  <a:t>We mean lower median when we use the phrase “the median.”</a:t>
                </a:r>
                <a:endParaRPr lang="zh-TW" altLang="en-US" dirty="0"/>
              </a:p>
            </p:txBody>
          </p:sp>
        </mc:Choice>
        <mc:Fallback xmlns="">
          <p:sp>
            <p:nvSpPr>
              <p:cNvPr id="3" name="內容版面配置區 2">
                <a:extLst>
                  <a:ext uri="{FF2B5EF4-FFF2-40B4-BE49-F238E27FC236}">
                    <a16:creationId xmlns:a16="http://schemas.microsoft.com/office/drawing/2014/main" id="{A7FADB8B-FEDB-4D1D-85B5-AC7F1B348773}"/>
                  </a:ext>
                </a:extLst>
              </p:cNvPr>
              <p:cNvSpPr>
                <a:spLocks noGrp="1" noRot="1" noChangeAspect="1" noMove="1" noResize="1" noEditPoints="1" noAdjustHandles="1" noChangeArrowheads="1" noChangeShapeType="1" noTextEdit="1"/>
              </p:cNvSpPr>
              <p:nvPr>
                <p:ph idx="1"/>
              </p:nvPr>
            </p:nvSpPr>
            <p:spPr>
              <a:blipFill>
                <a:blip r:embed="rId2"/>
                <a:stretch>
                  <a:fillRect l="-1111" t="-3862" r="-1389" b="-82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B73A18C-2C25-4C99-92CF-2A520F6C5A4D}"/>
              </a:ext>
            </a:extLst>
          </p:cNvPr>
          <p:cNvSpPr>
            <a:spLocks noGrp="1"/>
          </p:cNvSpPr>
          <p:nvPr>
            <p:ph type="sldNum" sz="quarter" idx="12"/>
          </p:nvPr>
        </p:nvSpPr>
        <p:spPr/>
        <p:txBody>
          <a:bodyPr/>
          <a:lstStyle/>
          <a:p>
            <a:fld id="{EF68AC1A-F4A2-461A-BE83-58657F19D3FC}" type="slidenum">
              <a:rPr lang="zh-TW" altLang="en-US" smtClean="0"/>
              <a:t>2</a:t>
            </a:fld>
            <a:endParaRPr lang="zh-TW" altLang="en-US"/>
          </a:p>
        </p:txBody>
      </p:sp>
    </p:spTree>
    <p:extLst>
      <p:ext uri="{BB962C8B-B14F-4D97-AF65-F5344CB8AC3E}">
        <p14:creationId xmlns:p14="http://schemas.microsoft.com/office/powerpoint/2010/main" val="415590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85F15-A572-468E-ACB8-DD72F60A46AE}"/>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546CC25-D5DB-46F1-A51C-BCEB31DB6FE5}"/>
                  </a:ext>
                </a:extLst>
              </p:cNvPr>
              <p:cNvSpPr>
                <a:spLocks noGrp="1"/>
              </p:cNvSpPr>
              <p:nvPr>
                <p:ph idx="1"/>
              </p:nvPr>
            </p:nvSpPr>
            <p:spPr/>
            <p:txBody>
              <a:bodyPr/>
              <a:lstStyle/>
              <a:p>
                <a:r>
                  <a:rPr lang="en-US" altLang="zh-TW" dirty="0"/>
                  <a:t>Therefore, we have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nary>
                      <m:naryPr>
                        <m:chr m:val="∑"/>
                        <m:ctrlPr>
                          <a:rPr lang="en-US" altLang="zh-TW" b="0" i="1" smtClean="0">
                            <a:latin typeface="Cambria Math" panose="02040503050406030204" pitchFamily="18" charset="0"/>
                            <a:ea typeface="Cambria Math" panose="02040503050406030204" pitchFamily="18" charset="0"/>
                          </a:rPr>
                        </m:ctrlPr>
                      </m:naryPr>
                      <m:sub>
                        <m:r>
                          <m:rPr>
                            <m:brk m:alnAt="23"/>
                          </m:rPr>
                          <a:rPr lang="en-US" altLang="zh-TW" b="0" i="1" smtClean="0">
                            <a:latin typeface="Cambria Math" panose="02040503050406030204" pitchFamily="18" charset="0"/>
                            <a:ea typeface="Cambria Math" panose="02040503050406030204" pitchFamily="18" charset="0"/>
                          </a:rPr>
                          <m:t>𝑘</m:t>
                        </m:r>
                        <m:r>
                          <a:rPr lang="en-US" altLang="zh-TW" b="0" i="1" smtClean="0">
                            <a:latin typeface="Cambria Math" panose="02040503050406030204" pitchFamily="18" charset="0"/>
                            <a:ea typeface="Cambria Math" panose="02040503050406030204" pitchFamily="18" charset="0"/>
                          </a:rPr>
                          <m:t>=1</m:t>
                        </m:r>
                      </m:sub>
                      <m:sup>
                        <m:r>
                          <a:rPr lang="en-US" altLang="zh-TW" b="0" i="1" smtClean="0">
                            <a:latin typeface="Cambria Math" panose="02040503050406030204" pitchFamily="18" charset="0"/>
                            <a:ea typeface="Cambria Math" panose="02040503050406030204" pitchFamily="18" charset="0"/>
                          </a:rPr>
                          <m:t>𝑛</m:t>
                        </m:r>
                      </m:sup>
                      <m:e>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𝑋</m:t>
                            </m:r>
                          </m:e>
                          <m:sub>
                            <m:r>
                              <a:rPr lang="en-US" altLang="zh-TW" b="0" i="1" smtClean="0">
                                <a:latin typeface="Cambria Math" panose="02040503050406030204" pitchFamily="18" charset="0"/>
                                <a:ea typeface="Cambria Math" panose="02040503050406030204" pitchFamily="18" charset="0"/>
                              </a:rPr>
                              <m:t>𝑘</m:t>
                            </m:r>
                          </m:sub>
                        </m:sSub>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max</m:t>
                                    </m:r>
                                  </m:fName>
                                  <m:e>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𝑘</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𝑘</m:t>
                                        </m:r>
                                      </m:e>
                                    </m:d>
                                  </m:e>
                                </m:func>
                              </m:e>
                            </m:d>
                            <m:r>
                              <a:rPr lang="en-US" altLang="zh-TW" b="0" i="1"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e>
                        </m:d>
                      </m:e>
                    </m:nary>
                  </m:oMath>
                </a14:m>
                <a:br>
                  <a:rPr lang="en-US" altLang="zh-TW" b="0"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sup>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𝑋</m:t>
                            </m:r>
                          </m:e>
                          <m:sub>
                            <m:r>
                              <a:rPr lang="en-US" altLang="zh-TW" i="1">
                                <a:latin typeface="Cambria Math" panose="02040503050406030204" pitchFamily="18" charset="0"/>
                                <a:ea typeface="Cambria Math" panose="02040503050406030204" pitchFamily="18" charset="0"/>
                              </a:rPr>
                              <m:t>𝑘</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max</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e>
                            </m:func>
                          </m:e>
                        </m:d>
                        <m:r>
                          <a:rPr lang="en-US" altLang="zh-TW" i="1">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e>
                    </m:nary>
                  </m:oMath>
                </a14:m>
                <a:endParaRPr lang="en-US" altLang="zh-TW" dirty="0"/>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1546CC25-D5DB-46F1-A51C-BCEB31DB6FE5}"/>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6271D08-7C9B-4BAA-AA9C-20E18DE96495}"/>
              </a:ext>
            </a:extLst>
          </p:cNvPr>
          <p:cNvSpPr>
            <a:spLocks noGrp="1"/>
          </p:cNvSpPr>
          <p:nvPr>
            <p:ph type="sldNum" sz="quarter" idx="12"/>
          </p:nvPr>
        </p:nvSpPr>
        <p:spPr/>
        <p:txBody>
          <a:bodyPr/>
          <a:lstStyle/>
          <a:p>
            <a:fld id="{EF68AC1A-F4A2-461A-BE83-58657F19D3FC}" type="slidenum">
              <a:rPr lang="zh-TW" altLang="en-US" smtClean="0"/>
              <a:t>20</a:t>
            </a:fld>
            <a:endParaRPr lang="zh-TW" altLang="en-US"/>
          </a:p>
        </p:txBody>
      </p:sp>
    </p:spTree>
    <p:extLst>
      <p:ext uri="{BB962C8B-B14F-4D97-AF65-F5344CB8AC3E}">
        <p14:creationId xmlns:p14="http://schemas.microsoft.com/office/powerpoint/2010/main" val="214350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5AA7DC-0B7B-4B99-9F54-D678C1DA4B13}"/>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F24B3E0-DDAE-4F33-8B5B-2F1E0A385405}"/>
                  </a:ext>
                </a:extLst>
              </p:cNvPr>
              <p:cNvSpPr>
                <a:spLocks noGrp="1"/>
              </p:cNvSpPr>
              <p:nvPr>
                <p:ph idx="1"/>
              </p:nvPr>
            </p:nvSpPr>
            <p:spPr/>
            <p:txBody>
              <a:bodyPr>
                <a:normAutofit/>
              </a:bodyPr>
              <a:lstStyle/>
              <a:p>
                <a:r>
                  <a:rPr lang="en-US" altLang="zh-TW" dirty="0"/>
                  <a:t>Taking expected values gives</a:t>
                </a:r>
                <a:br>
                  <a:rPr lang="en-US" altLang="zh-TW" dirty="0"/>
                </a:br>
                <a14:m>
                  <m:oMath xmlns:m="http://schemas.openxmlformats.org/officeDocument/2006/math">
                    <m:r>
                      <m:rPr>
                        <m:sty m:val="p"/>
                      </m:rPr>
                      <a:rPr lang="en-US" altLang="zh-TW" sz="2200" b="0" i="0" smtClean="0">
                        <a:latin typeface="Cambria Math" panose="02040503050406030204" pitchFamily="18" charset="0"/>
                      </a:rPr>
                      <m:t>E</m:t>
                    </m:r>
                    <m:d>
                      <m:dPr>
                        <m:begChr m:val="["/>
                        <m:endChr m:val="]"/>
                        <m:ctrlPr>
                          <a:rPr lang="en-US" altLang="zh-TW" sz="2200" b="0" i="1" smtClean="0">
                            <a:latin typeface="Cambria Math" panose="02040503050406030204" pitchFamily="18" charset="0"/>
                          </a:rPr>
                        </m:ctrlPr>
                      </m:dPr>
                      <m:e>
                        <m:r>
                          <a:rPr lang="en-US" altLang="zh-TW" sz="2200" i="1">
                            <a:latin typeface="Cambria Math" panose="02040503050406030204" pitchFamily="18" charset="0"/>
                          </a:rPr>
                          <m:t>𝑇</m:t>
                        </m:r>
                        <m:d>
                          <m:dPr>
                            <m:ctrlPr>
                              <a:rPr lang="en-US" altLang="zh-TW" sz="2200" i="1">
                                <a:latin typeface="Cambria Math" panose="02040503050406030204" pitchFamily="18" charset="0"/>
                              </a:rPr>
                            </m:ctrlPr>
                          </m:dPr>
                          <m:e>
                            <m:r>
                              <a:rPr lang="en-US" altLang="zh-TW" sz="2200" i="1">
                                <a:latin typeface="Cambria Math" panose="02040503050406030204" pitchFamily="18" charset="0"/>
                              </a:rPr>
                              <m:t>𝑛</m:t>
                            </m:r>
                          </m:e>
                        </m:d>
                      </m:e>
                    </m:d>
                    <m:r>
                      <a:rPr lang="en-US" altLang="zh-TW" sz="2200" b="0" i="1" smtClean="0">
                        <a:latin typeface="Cambria Math" panose="02040503050406030204" pitchFamily="18" charset="0"/>
                        <a:ea typeface="Cambria Math" panose="02040503050406030204" pitchFamily="18" charset="0"/>
                      </a:rPr>
                      <m:t>≤</m:t>
                    </m:r>
                    <m:nary>
                      <m:naryPr>
                        <m:chr m:val="∑"/>
                        <m:ctrlPr>
                          <a:rPr lang="en-US" altLang="zh-TW" sz="2200" i="1">
                            <a:latin typeface="Cambria Math" panose="02040503050406030204" pitchFamily="18" charset="0"/>
                            <a:ea typeface="Cambria Math" panose="02040503050406030204" pitchFamily="18" charset="0"/>
                          </a:rPr>
                        </m:ctrlPr>
                      </m:naryPr>
                      <m:sub>
                        <m:r>
                          <m:rPr>
                            <m:brk m:alnAt="23"/>
                          </m:rP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sub>
                      <m:sup>
                        <m:r>
                          <a:rPr lang="en-US" altLang="zh-TW" sz="2200" i="1">
                            <a:latin typeface="Cambria Math" panose="02040503050406030204" pitchFamily="18" charset="0"/>
                            <a:ea typeface="Cambria Math" panose="02040503050406030204" pitchFamily="18" charset="0"/>
                          </a:rPr>
                          <m:t>𝑛</m:t>
                        </m:r>
                      </m:sup>
                      <m:e>
                        <m:r>
                          <m:rPr>
                            <m:sty m:val="p"/>
                          </m:rPr>
                          <a:rPr lang="en-US" altLang="zh-TW" sz="2200" b="0" i="0" smtClean="0">
                            <a:latin typeface="Cambria Math" panose="02040503050406030204" pitchFamily="18" charset="0"/>
                            <a:ea typeface="Cambria Math" panose="02040503050406030204" pitchFamily="18" charset="0"/>
                          </a:rPr>
                          <m:t>E</m:t>
                        </m:r>
                        <m:d>
                          <m:dPr>
                            <m:begChr m:val="["/>
                            <m:endChr m:val="]"/>
                            <m:ctrlPr>
                              <a:rPr lang="en-US" altLang="zh-TW" sz="2200" b="0" i="1" smtClean="0">
                                <a:latin typeface="Cambria Math" panose="02040503050406030204" pitchFamily="18" charset="0"/>
                                <a:ea typeface="Cambria Math" panose="02040503050406030204" pitchFamily="18" charset="0"/>
                              </a:rPr>
                            </m:ctrlPr>
                          </m:dPr>
                          <m:e>
                            <m:sSub>
                              <m:sSubPr>
                                <m:ctrlPr>
                                  <a:rPr lang="en-US" altLang="zh-TW" sz="2200" i="1">
                                    <a:latin typeface="Cambria Math" panose="02040503050406030204" pitchFamily="18" charset="0"/>
                                    <a:ea typeface="Cambria Math" panose="02040503050406030204" pitchFamily="18" charset="0"/>
                                  </a:rPr>
                                </m:ctrlPr>
                              </m:sSubPr>
                              <m:e>
                                <m:r>
                                  <a:rPr lang="en-US" altLang="zh-TW" sz="2200" i="1">
                                    <a:latin typeface="Cambria Math" panose="02040503050406030204" pitchFamily="18" charset="0"/>
                                    <a:ea typeface="Cambria Math" panose="02040503050406030204" pitchFamily="18" charset="0"/>
                                  </a:rPr>
                                  <m:t>𝑋</m:t>
                                </m:r>
                              </m:e>
                              <m:sub>
                                <m:r>
                                  <a:rPr lang="en-US" altLang="zh-TW" sz="2200" i="1">
                                    <a:latin typeface="Cambria Math" panose="02040503050406030204" pitchFamily="18" charset="0"/>
                                    <a:ea typeface="Cambria Math" panose="02040503050406030204" pitchFamily="18" charset="0"/>
                                  </a:rPr>
                                  <m:t>𝑘</m:t>
                                </m:r>
                              </m:sub>
                            </m:sSub>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𝑇</m:t>
                            </m:r>
                            <m:d>
                              <m:dPr>
                                <m:ctrlPr>
                                  <a:rPr lang="en-US" altLang="zh-TW" sz="2200" i="1">
                                    <a:latin typeface="Cambria Math" panose="02040503050406030204" pitchFamily="18" charset="0"/>
                                    <a:ea typeface="Cambria Math" panose="02040503050406030204" pitchFamily="18" charset="0"/>
                                  </a:rPr>
                                </m:ctrlPr>
                              </m:dPr>
                              <m:e>
                                <m:func>
                                  <m:funcPr>
                                    <m:ctrlPr>
                                      <a:rPr lang="en-US" altLang="zh-TW" sz="2200" i="1">
                                        <a:latin typeface="Cambria Math" panose="02040503050406030204" pitchFamily="18" charset="0"/>
                                        <a:ea typeface="Cambria Math" panose="02040503050406030204" pitchFamily="18" charset="0"/>
                                      </a:rPr>
                                    </m:ctrlPr>
                                  </m:funcPr>
                                  <m:fName>
                                    <m:r>
                                      <m:rPr>
                                        <m:sty m:val="p"/>
                                      </m:rPr>
                                      <a:rPr lang="en-US" altLang="zh-TW" sz="2200">
                                        <a:latin typeface="Cambria Math" panose="02040503050406030204" pitchFamily="18" charset="0"/>
                                        <a:ea typeface="Cambria Math" panose="02040503050406030204" pitchFamily="18" charset="0"/>
                                      </a:rPr>
                                      <m:t>max</m:t>
                                    </m:r>
                                  </m:fName>
                                  <m:e>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r>
                                          <a:rPr lang="en-US" altLang="zh-TW" sz="2200" i="1">
                                            <a:latin typeface="Cambria Math" panose="02040503050406030204" pitchFamily="18" charset="0"/>
                                            <a:ea typeface="Cambria Math" panose="02040503050406030204" pitchFamily="18" charset="0"/>
                                          </a:rPr>
                                          <m:t>𝑛</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𝑘</m:t>
                                        </m:r>
                                      </m:e>
                                    </m:d>
                                  </m:e>
                                </m:func>
                              </m:e>
                            </m:d>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O</m:t>
                            </m:r>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𝑛</m:t>
                                </m:r>
                              </m:e>
                            </m:d>
                          </m:e>
                        </m:d>
                      </m:e>
                    </m:nary>
                  </m:oMath>
                </a14:m>
                <a:br>
                  <a:rPr lang="en-US" altLang="zh-TW" sz="2200" dirty="0">
                    <a:ea typeface="Cambria Math" panose="02040503050406030204" pitchFamily="18" charset="0"/>
                  </a:rPr>
                </a:br>
                <a14:m>
                  <m:oMath xmlns:m="http://schemas.openxmlformats.org/officeDocument/2006/math">
                    <m:r>
                      <a:rPr lang="en-US" altLang="zh-TW" sz="2200" b="0" i="0" smtClean="0">
                        <a:latin typeface="Cambria Math" panose="02040503050406030204" pitchFamily="18" charset="0"/>
                        <a:ea typeface="Cambria Math" panose="02040503050406030204" pitchFamily="18" charset="0"/>
                      </a:rPr>
                      <m:t>=</m:t>
                    </m:r>
                    <m:nary>
                      <m:naryPr>
                        <m:chr m:val="∑"/>
                        <m:ctrlPr>
                          <a:rPr lang="en-US" altLang="zh-TW" sz="2200" i="1">
                            <a:latin typeface="Cambria Math" panose="02040503050406030204" pitchFamily="18" charset="0"/>
                            <a:ea typeface="Cambria Math" panose="02040503050406030204" pitchFamily="18" charset="0"/>
                          </a:rPr>
                        </m:ctrlPr>
                      </m:naryPr>
                      <m:sub>
                        <m:r>
                          <m:rPr>
                            <m:brk m:alnAt="23"/>
                          </m:rP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sub>
                      <m:sup>
                        <m:r>
                          <a:rPr lang="en-US" altLang="zh-TW" sz="2200" i="1">
                            <a:latin typeface="Cambria Math" panose="02040503050406030204" pitchFamily="18" charset="0"/>
                            <a:ea typeface="Cambria Math" panose="02040503050406030204" pitchFamily="18" charset="0"/>
                          </a:rPr>
                          <m:t>𝑛</m:t>
                        </m:r>
                      </m:sup>
                      <m:e>
                        <m:r>
                          <m:rPr>
                            <m:sty m:val="p"/>
                          </m:rPr>
                          <a:rPr lang="en-US" altLang="zh-TW" sz="2200">
                            <a:latin typeface="Cambria Math" panose="02040503050406030204" pitchFamily="18" charset="0"/>
                            <a:ea typeface="Cambria Math" panose="02040503050406030204" pitchFamily="18" charset="0"/>
                          </a:rPr>
                          <m:t>E</m:t>
                        </m:r>
                        <m:d>
                          <m:dPr>
                            <m:begChr m:val="["/>
                            <m:endChr m:val="]"/>
                            <m:ctrlPr>
                              <a:rPr lang="en-US" altLang="zh-TW" sz="2200" i="1">
                                <a:latin typeface="Cambria Math" panose="02040503050406030204" pitchFamily="18" charset="0"/>
                                <a:ea typeface="Cambria Math" panose="02040503050406030204" pitchFamily="18" charset="0"/>
                              </a:rPr>
                            </m:ctrlPr>
                          </m:dPr>
                          <m:e>
                            <m:sSub>
                              <m:sSubPr>
                                <m:ctrlPr>
                                  <a:rPr lang="en-US" altLang="zh-TW" sz="2200" i="1">
                                    <a:latin typeface="Cambria Math" panose="02040503050406030204" pitchFamily="18" charset="0"/>
                                    <a:ea typeface="Cambria Math" panose="02040503050406030204" pitchFamily="18" charset="0"/>
                                  </a:rPr>
                                </m:ctrlPr>
                              </m:sSubPr>
                              <m:e>
                                <m:r>
                                  <a:rPr lang="en-US" altLang="zh-TW" sz="2200" i="1">
                                    <a:latin typeface="Cambria Math" panose="02040503050406030204" pitchFamily="18" charset="0"/>
                                    <a:ea typeface="Cambria Math" panose="02040503050406030204" pitchFamily="18" charset="0"/>
                                  </a:rPr>
                                  <m:t>𝑋</m:t>
                                </m:r>
                              </m:e>
                              <m:sub>
                                <m:r>
                                  <a:rPr lang="en-US" altLang="zh-TW" sz="2200" i="1">
                                    <a:latin typeface="Cambria Math" panose="02040503050406030204" pitchFamily="18" charset="0"/>
                                    <a:ea typeface="Cambria Math" panose="02040503050406030204" pitchFamily="18" charset="0"/>
                                  </a:rPr>
                                  <m:t>𝑘</m:t>
                                </m:r>
                              </m:sub>
                            </m:sSub>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𝑇</m:t>
                            </m:r>
                            <m:d>
                              <m:dPr>
                                <m:ctrlPr>
                                  <a:rPr lang="en-US" altLang="zh-TW" sz="2200" i="1">
                                    <a:latin typeface="Cambria Math" panose="02040503050406030204" pitchFamily="18" charset="0"/>
                                    <a:ea typeface="Cambria Math" panose="02040503050406030204" pitchFamily="18" charset="0"/>
                                  </a:rPr>
                                </m:ctrlPr>
                              </m:dPr>
                              <m:e>
                                <m:func>
                                  <m:funcPr>
                                    <m:ctrlPr>
                                      <a:rPr lang="en-US" altLang="zh-TW" sz="2200" i="1">
                                        <a:latin typeface="Cambria Math" panose="02040503050406030204" pitchFamily="18" charset="0"/>
                                        <a:ea typeface="Cambria Math" panose="02040503050406030204" pitchFamily="18" charset="0"/>
                                      </a:rPr>
                                    </m:ctrlPr>
                                  </m:funcPr>
                                  <m:fName>
                                    <m:r>
                                      <m:rPr>
                                        <m:sty m:val="p"/>
                                      </m:rPr>
                                      <a:rPr lang="en-US" altLang="zh-TW" sz="2200">
                                        <a:latin typeface="Cambria Math" panose="02040503050406030204" pitchFamily="18" charset="0"/>
                                        <a:ea typeface="Cambria Math" panose="02040503050406030204" pitchFamily="18" charset="0"/>
                                      </a:rPr>
                                      <m:t>max</m:t>
                                    </m:r>
                                  </m:fName>
                                  <m:e>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r>
                                          <a:rPr lang="en-US" altLang="zh-TW" sz="2200" i="1">
                                            <a:latin typeface="Cambria Math" panose="02040503050406030204" pitchFamily="18" charset="0"/>
                                            <a:ea typeface="Cambria Math" panose="02040503050406030204" pitchFamily="18" charset="0"/>
                                          </a:rPr>
                                          <m:t>𝑛</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𝑘</m:t>
                                        </m:r>
                                      </m:e>
                                    </m:d>
                                  </m:e>
                                </m:func>
                              </m:e>
                            </m:d>
                          </m:e>
                        </m:d>
                      </m:e>
                    </m:nary>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O</m:t>
                    </m:r>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𝑛</m:t>
                        </m:r>
                      </m:e>
                    </m:d>
                  </m:oMath>
                </a14:m>
                <a:br>
                  <a:rPr lang="en-US" altLang="zh-TW" sz="2200" dirty="0">
                    <a:ea typeface="Cambria Math" panose="02040503050406030204" pitchFamily="18" charset="0"/>
                  </a:rPr>
                </a:br>
                <a14:m>
                  <m:oMath xmlns:m="http://schemas.openxmlformats.org/officeDocument/2006/math">
                    <m:r>
                      <a:rPr lang="en-US" altLang="zh-TW" sz="2200">
                        <a:latin typeface="Cambria Math" panose="02040503050406030204" pitchFamily="18" charset="0"/>
                        <a:ea typeface="Cambria Math" panose="02040503050406030204" pitchFamily="18" charset="0"/>
                      </a:rPr>
                      <m:t>=</m:t>
                    </m:r>
                    <m:nary>
                      <m:naryPr>
                        <m:chr m:val="∑"/>
                        <m:ctrlPr>
                          <a:rPr lang="en-US" altLang="zh-TW" sz="2200" i="1">
                            <a:latin typeface="Cambria Math" panose="02040503050406030204" pitchFamily="18" charset="0"/>
                            <a:ea typeface="Cambria Math" panose="02040503050406030204" pitchFamily="18" charset="0"/>
                          </a:rPr>
                        </m:ctrlPr>
                      </m:naryPr>
                      <m:sub>
                        <m:r>
                          <m:rPr>
                            <m:brk m:alnAt="23"/>
                          </m:rP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sub>
                      <m:sup>
                        <m:r>
                          <a:rPr lang="en-US" altLang="zh-TW" sz="2200" i="1">
                            <a:latin typeface="Cambria Math" panose="02040503050406030204" pitchFamily="18" charset="0"/>
                            <a:ea typeface="Cambria Math" panose="02040503050406030204" pitchFamily="18" charset="0"/>
                          </a:rPr>
                          <m:t>𝑛</m:t>
                        </m:r>
                      </m:sup>
                      <m:e>
                        <m:r>
                          <m:rPr>
                            <m:sty m:val="p"/>
                          </m:rPr>
                          <a:rPr lang="en-US" altLang="zh-TW" sz="2200">
                            <a:latin typeface="Cambria Math" panose="02040503050406030204" pitchFamily="18" charset="0"/>
                            <a:ea typeface="Cambria Math" panose="02040503050406030204" pitchFamily="18" charset="0"/>
                          </a:rPr>
                          <m:t>E</m:t>
                        </m:r>
                        <m:d>
                          <m:dPr>
                            <m:begChr m:val="["/>
                            <m:endChr m:val="]"/>
                            <m:ctrlPr>
                              <a:rPr lang="en-US" altLang="zh-TW" sz="2200" i="1">
                                <a:latin typeface="Cambria Math" panose="02040503050406030204" pitchFamily="18" charset="0"/>
                                <a:ea typeface="Cambria Math" panose="02040503050406030204" pitchFamily="18" charset="0"/>
                              </a:rPr>
                            </m:ctrlPr>
                          </m:dPr>
                          <m:e>
                            <m:sSub>
                              <m:sSubPr>
                                <m:ctrlPr>
                                  <a:rPr lang="en-US" altLang="zh-TW" sz="2200" i="1">
                                    <a:latin typeface="Cambria Math" panose="02040503050406030204" pitchFamily="18" charset="0"/>
                                    <a:ea typeface="Cambria Math" panose="02040503050406030204" pitchFamily="18" charset="0"/>
                                  </a:rPr>
                                </m:ctrlPr>
                              </m:sSubPr>
                              <m:e>
                                <m:r>
                                  <a:rPr lang="en-US" altLang="zh-TW" sz="2200" i="1">
                                    <a:latin typeface="Cambria Math" panose="02040503050406030204" pitchFamily="18" charset="0"/>
                                    <a:ea typeface="Cambria Math" panose="02040503050406030204" pitchFamily="18" charset="0"/>
                                  </a:rPr>
                                  <m:t>𝑋</m:t>
                                </m:r>
                              </m:e>
                              <m:sub>
                                <m:r>
                                  <a:rPr lang="en-US" altLang="zh-TW" sz="2200" i="1">
                                    <a:latin typeface="Cambria Math" panose="02040503050406030204" pitchFamily="18" charset="0"/>
                                    <a:ea typeface="Cambria Math" panose="02040503050406030204" pitchFamily="18" charset="0"/>
                                  </a:rPr>
                                  <m:t>𝑘</m:t>
                                </m:r>
                              </m:sub>
                            </m:sSub>
                          </m:e>
                        </m:d>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E</m:t>
                        </m:r>
                        <m:d>
                          <m:dPr>
                            <m:begChr m:val="["/>
                            <m:endChr m:val="]"/>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𝑇</m:t>
                            </m:r>
                            <m:d>
                              <m:dPr>
                                <m:ctrlPr>
                                  <a:rPr lang="en-US" altLang="zh-TW" sz="2200" i="1">
                                    <a:latin typeface="Cambria Math" panose="02040503050406030204" pitchFamily="18" charset="0"/>
                                    <a:ea typeface="Cambria Math" panose="02040503050406030204" pitchFamily="18" charset="0"/>
                                  </a:rPr>
                                </m:ctrlPr>
                              </m:dPr>
                              <m:e>
                                <m:func>
                                  <m:funcPr>
                                    <m:ctrlPr>
                                      <a:rPr lang="en-US" altLang="zh-TW" sz="2200" i="1">
                                        <a:latin typeface="Cambria Math" panose="02040503050406030204" pitchFamily="18" charset="0"/>
                                        <a:ea typeface="Cambria Math" panose="02040503050406030204" pitchFamily="18" charset="0"/>
                                      </a:rPr>
                                    </m:ctrlPr>
                                  </m:funcPr>
                                  <m:fName>
                                    <m:r>
                                      <m:rPr>
                                        <m:sty m:val="p"/>
                                      </m:rPr>
                                      <a:rPr lang="en-US" altLang="zh-TW" sz="2200">
                                        <a:latin typeface="Cambria Math" panose="02040503050406030204" pitchFamily="18" charset="0"/>
                                        <a:ea typeface="Cambria Math" panose="02040503050406030204" pitchFamily="18" charset="0"/>
                                      </a:rPr>
                                      <m:t>max</m:t>
                                    </m:r>
                                  </m:fName>
                                  <m:e>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r>
                                          <a:rPr lang="en-US" altLang="zh-TW" sz="2200" i="1">
                                            <a:latin typeface="Cambria Math" panose="02040503050406030204" pitchFamily="18" charset="0"/>
                                            <a:ea typeface="Cambria Math" panose="02040503050406030204" pitchFamily="18" charset="0"/>
                                          </a:rPr>
                                          <m:t>𝑛</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𝑘</m:t>
                                        </m:r>
                                      </m:e>
                                    </m:d>
                                  </m:e>
                                </m:func>
                              </m:e>
                            </m:d>
                          </m:e>
                        </m:d>
                      </m:e>
                    </m:nary>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O</m:t>
                    </m:r>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𝑛</m:t>
                        </m:r>
                      </m:e>
                    </m:d>
                  </m:oMath>
                </a14:m>
                <a:br>
                  <a:rPr lang="en-US" altLang="zh-TW" sz="2200" dirty="0">
                    <a:ea typeface="Cambria Math" panose="02040503050406030204" pitchFamily="18" charset="0"/>
                  </a:rPr>
                </a:br>
                <a14:m>
                  <m:oMath xmlns:m="http://schemas.openxmlformats.org/officeDocument/2006/math">
                    <m:r>
                      <a:rPr lang="en-US" altLang="zh-TW" sz="2200">
                        <a:latin typeface="Cambria Math" panose="02040503050406030204" pitchFamily="18" charset="0"/>
                        <a:ea typeface="Cambria Math" panose="02040503050406030204" pitchFamily="18" charset="0"/>
                      </a:rPr>
                      <m:t>=</m:t>
                    </m:r>
                    <m:nary>
                      <m:naryPr>
                        <m:chr m:val="∑"/>
                        <m:ctrlPr>
                          <a:rPr lang="en-US" altLang="zh-TW" sz="2200" i="1">
                            <a:latin typeface="Cambria Math" panose="02040503050406030204" pitchFamily="18" charset="0"/>
                            <a:ea typeface="Cambria Math" panose="02040503050406030204" pitchFamily="18" charset="0"/>
                          </a:rPr>
                        </m:ctrlPr>
                      </m:naryPr>
                      <m:sub>
                        <m:r>
                          <m:rPr>
                            <m:brk m:alnAt="23"/>
                          </m:rP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sub>
                      <m:sup>
                        <m:r>
                          <a:rPr lang="en-US" altLang="zh-TW" sz="2200" i="1">
                            <a:latin typeface="Cambria Math" panose="02040503050406030204" pitchFamily="18" charset="0"/>
                            <a:ea typeface="Cambria Math" panose="02040503050406030204" pitchFamily="18" charset="0"/>
                          </a:rPr>
                          <m:t>𝑛</m:t>
                        </m:r>
                      </m:sup>
                      <m:e>
                        <m:f>
                          <m:fPr>
                            <m:ctrlPr>
                              <a:rPr lang="en-US" altLang="zh-TW" sz="2200" i="1" smtClean="0">
                                <a:latin typeface="Cambria Math" panose="02040503050406030204" pitchFamily="18" charset="0"/>
                                <a:ea typeface="Cambria Math" panose="02040503050406030204" pitchFamily="18" charset="0"/>
                              </a:rPr>
                            </m:ctrlPr>
                          </m:fPr>
                          <m:num>
                            <m:r>
                              <a:rPr lang="en-US" altLang="zh-TW" sz="2200" b="0" i="1" smtClean="0">
                                <a:latin typeface="Cambria Math" panose="02040503050406030204" pitchFamily="18" charset="0"/>
                                <a:ea typeface="Cambria Math" panose="02040503050406030204" pitchFamily="18" charset="0"/>
                              </a:rPr>
                              <m:t>1</m:t>
                            </m:r>
                          </m:num>
                          <m:den>
                            <m:r>
                              <a:rPr lang="en-US" altLang="zh-TW" sz="2200" b="0" i="1" smtClean="0">
                                <a:latin typeface="Cambria Math" panose="02040503050406030204" pitchFamily="18" charset="0"/>
                                <a:ea typeface="Cambria Math" panose="02040503050406030204" pitchFamily="18" charset="0"/>
                              </a:rPr>
                              <m:t>𝑛</m:t>
                            </m:r>
                          </m:den>
                        </m:f>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E</m:t>
                        </m:r>
                        <m:d>
                          <m:dPr>
                            <m:begChr m:val="["/>
                            <m:endChr m:val="]"/>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𝑇</m:t>
                            </m:r>
                            <m:d>
                              <m:dPr>
                                <m:ctrlPr>
                                  <a:rPr lang="en-US" altLang="zh-TW" sz="2200" i="1">
                                    <a:latin typeface="Cambria Math" panose="02040503050406030204" pitchFamily="18" charset="0"/>
                                    <a:ea typeface="Cambria Math" panose="02040503050406030204" pitchFamily="18" charset="0"/>
                                  </a:rPr>
                                </m:ctrlPr>
                              </m:dPr>
                              <m:e>
                                <m:func>
                                  <m:funcPr>
                                    <m:ctrlPr>
                                      <a:rPr lang="en-US" altLang="zh-TW" sz="2200" i="1">
                                        <a:latin typeface="Cambria Math" panose="02040503050406030204" pitchFamily="18" charset="0"/>
                                        <a:ea typeface="Cambria Math" panose="02040503050406030204" pitchFamily="18" charset="0"/>
                                      </a:rPr>
                                    </m:ctrlPr>
                                  </m:funcPr>
                                  <m:fName>
                                    <m:r>
                                      <m:rPr>
                                        <m:sty m:val="p"/>
                                      </m:rPr>
                                      <a:rPr lang="en-US" altLang="zh-TW" sz="2200">
                                        <a:latin typeface="Cambria Math" panose="02040503050406030204" pitchFamily="18" charset="0"/>
                                        <a:ea typeface="Cambria Math" panose="02040503050406030204" pitchFamily="18" charset="0"/>
                                      </a:rPr>
                                      <m:t>max</m:t>
                                    </m:r>
                                  </m:fName>
                                  <m:e>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𝑘</m:t>
                                        </m:r>
                                        <m:r>
                                          <a:rPr lang="en-US" altLang="zh-TW" sz="2200" i="1">
                                            <a:latin typeface="Cambria Math" panose="02040503050406030204" pitchFamily="18" charset="0"/>
                                            <a:ea typeface="Cambria Math" panose="02040503050406030204" pitchFamily="18" charset="0"/>
                                          </a:rPr>
                                          <m:t>−1,</m:t>
                                        </m:r>
                                        <m:r>
                                          <a:rPr lang="en-US" altLang="zh-TW" sz="2200" i="1">
                                            <a:latin typeface="Cambria Math" panose="02040503050406030204" pitchFamily="18" charset="0"/>
                                            <a:ea typeface="Cambria Math" panose="02040503050406030204" pitchFamily="18" charset="0"/>
                                          </a:rPr>
                                          <m:t>𝑛</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𝑘</m:t>
                                        </m:r>
                                      </m:e>
                                    </m:d>
                                  </m:e>
                                </m:func>
                              </m:e>
                            </m:d>
                          </m:e>
                        </m:d>
                      </m:e>
                    </m:nary>
                    <m:r>
                      <a:rPr lang="en-US" altLang="zh-TW" sz="2200" i="1">
                        <a:latin typeface="Cambria Math" panose="02040503050406030204" pitchFamily="18" charset="0"/>
                        <a:ea typeface="Cambria Math" panose="02040503050406030204" pitchFamily="18" charset="0"/>
                      </a:rPr>
                      <m:t>+</m:t>
                    </m:r>
                    <m:r>
                      <m:rPr>
                        <m:sty m:val="p"/>
                      </m:rPr>
                      <a:rPr lang="en-US" altLang="zh-TW" sz="2200">
                        <a:latin typeface="Cambria Math" panose="02040503050406030204" pitchFamily="18" charset="0"/>
                        <a:ea typeface="Cambria Math" panose="02040503050406030204" pitchFamily="18" charset="0"/>
                      </a:rPr>
                      <m:t>O</m:t>
                    </m:r>
                    <m:d>
                      <m:dPr>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𝑛</m:t>
                        </m:r>
                      </m:e>
                    </m:d>
                  </m:oMath>
                </a14:m>
                <a:endParaRPr lang="zh-TW" altLang="en-US" sz="2200" dirty="0"/>
              </a:p>
            </p:txBody>
          </p:sp>
        </mc:Choice>
        <mc:Fallback xmlns="">
          <p:sp>
            <p:nvSpPr>
              <p:cNvPr id="3" name="內容版面配置區 2">
                <a:extLst>
                  <a:ext uri="{FF2B5EF4-FFF2-40B4-BE49-F238E27FC236}">
                    <a16:creationId xmlns:a16="http://schemas.microsoft.com/office/drawing/2014/main" id="{FF24B3E0-DDAE-4F33-8B5B-2F1E0A385405}"/>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523373E-F89F-4419-9304-2FC8F5610064}"/>
              </a:ext>
            </a:extLst>
          </p:cNvPr>
          <p:cNvSpPr txBox="1"/>
          <p:nvPr/>
        </p:nvSpPr>
        <p:spPr>
          <a:xfrm>
            <a:off x="9127222" y="3330429"/>
            <a:ext cx="2634054" cy="369332"/>
          </a:xfrm>
          <a:prstGeom prst="rect">
            <a:avLst/>
          </a:prstGeom>
          <a:noFill/>
        </p:spPr>
        <p:txBody>
          <a:bodyPr wrap="none" rtlCol="0">
            <a:spAutoFit/>
          </a:bodyPr>
          <a:lstStyle/>
          <a:p>
            <a:r>
              <a:rPr lang="en-US" altLang="zh-TW" dirty="0"/>
              <a:t>(linearity of expectation)</a:t>
            </a:r>
          </a:p>
        </p:txBody>
      </p:sp>
      <p:sp>
        <p:nvSpPr>
          <p:cNvPr id="6" name="文字方塊 5">
            <a:extLst>
              <a:ext uri="{FF2B5EF4-FFF2-40B4-BE49-F238E27FC236}">
                <a16:creationId xmlns:a16="http://schemas.microsoft.com/office/drawing/2014/main" id="{94C18163-1122-4F79-9A84-20A95C6AE147}"/>
              </a:ext>
            </a:extLst>
          </p:cNvPr>
          <p:cNvSpPr txBox="1"/>
          <p:nvPr/>
        </p:nvSpPr>
        <p:spPr>
          <a:xfrm>
            <a:off x="9127222" y="4186106"/>
            <a:ext cx="1928733" cy="369332"/>
          </a:xfrm>
          <a:prstGeom prst="rect">
            <a:avLst/>
          </a:prstGeom>
          <a:noFill/>
        </p:spPr>
        <p:txBody>
          <a:bodyPr wrap="none" rtlCol="0">
            <a:spAutoFit/>
          </a:bodyPr>
          <a:lstStyle/>
          <a:p>
            <a:r>
              <a:rPr lang="en-US" altLang="zh-TW" dirty="0"/>
              <a:t>(equation (C.23))</a:t>
            </a:r>
          </a:p>
        </p:txBody>
      </p:sp>
      <p:sp>
        <p:nvSpPr>
          <p:cNvPr id="4" name="投影片編號版面配置區 3">
            <a:extLst>
              <a:ext uri="{FF2B5EF4-FFF2-40B4-BE49-F238E27FC236}">
                <a16:creationId xmlns:a16="http://schemas.microsoft.com/office/drawing/2014/main" id="{28BC5D1C-F057-4897-AB93-80F356E5834E}"/>
              </a:ext>
            </a:extLst>
          </p:cNvPr>
          <p:cNvSpPr>
            <a:spLocks noGrp="1"/>
          </p:cNvSpPr>
          <p:nvPr>
            <p:ph type="sldNum" sz="quarter" idx="12"/>
          </p:nvPr>
        </p:nvSpPr>
        <p:spPr/>
        <p:txBody>
          <a:bodyPr/>
          <a:lstStyle/>
          <a:p>
            <a:fld id="{EF68AC1A-F4A2-461A-BE83-58657F19D3FC}" type="slidenum">
              <a:rPr lang="zh-TW" altLang="en-US" smtClean="0"/>
              <a:t>21</a:t>
            </a:fld>
            <a:endParaRPr lang="zh-TW" altLang="en-US"/>
          </a:p>
        </p:txBody>
      </p:sp>
    </p:spTree>
    <p:extLst>
      <p:ext uri="{BB962C8B-B14F-4D97-AF65-F5344CB8AC3E}">
        <p14:creationId xmlns:p14="http://schemas.microsoft.com/office/powerpoint/2010/main" val="385349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097F0-A174-443D-BDA7-419DD656B1DC}"/>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4EB2D4D-D778-4F57-9D96-B0DF188FE45C}"/>
                  </a:ext>
                </a:extLst>
              </p:cNvPr>
              <p:cNvSpPr>
                <a:spLocks noGrp="1"/>
              </p:cNvSpPr>
              <p:nvPr>
                <p:ph idx="1"/>
              </p:nvPr>
            </p:nvSpPr>
            <p:spPr/>
            <p:txBody>
              <a:bodyPr>
                <a:normAutofit fontScale="92500"/>
              </a:bodyPr>
              <a:lstStyle/>
              <a:p>
                <a:r>
                  <a:rPr lang="en-US" altLang="zh-TW" dirty="0"/>
                  <a:t>We rely on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𝑘</m:t>
                        </m:r>
                      </m:sub>
                    </m:sSub>
                  </m:oMath>
                </a14:m>
                <a:r>
                  <a:rPr lang="en-US" altLang="zh-TW" dirty="0"/>
                  <a:t> and </a:t>
                </a:r>
                <a14:m>
                  <m:oMath xmlns:m="http://schemas.openxmlformats.org/officeDocument/2006/math">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max</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e>
                        </m:func>
                      </m:e>
                    </m:d>
                  </m:oMath>
                </a14:m>
                <a:r>
                  <a:rPr lang="en-US" altLang="zh-TW" dirty="0"/>
                  <a:t> being independent random variables in order to apply equation (C.23).</a:t>
                </a:r>
              </a:p>
              <a:p>
                <a:r>
                  <a:rPr lang="en-US" altLang="zh-TW" dirty="0"/>
                  <a:t>Looking at the expression </a:t>
                </a:r>
                <a14:m>
                  <m:oMath xmlns:m="http://schemas.openxmlformats.org/officeDocument/2006/math">
                    <m:func>
                      <m:funcPr>
                        <m:ctrlPr>
                          <a:rPr lang="en-US" altLang="zh-TW" i="1" smtClean="0">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max</m:t>
                        </m:r>
                      </m:fName>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e>
                    </m:func>
                  </m:oMath>
                </a14:m>
                <a:r>
                  <a:rPr lang="en-US" altLang="zh-TW" dirty="0"/>
                  <a:t> we have</a:t>
                </a:r>
              </a:p>
              <a:p>
                <a:pPr lvl="1"/>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even, each term from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2</m:t>
                            </m:r>
                          </m:e>
                        </m:d>
                      </m:e>
                    </m:d>
                  </m:oMath>
                </a14:m>
                <a:r>
                  <a:rPr lang="en-US" altLang="zh-TW" dirty="0"/>
                  <a:t> up to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1</m:t>
                        </m:r>
                      </m:e>
                    </m:d>
                  </m:oMath>
                </a14:m>
                <a:r>
                  <a:rPr lang="en-US" altLang="zh-TW" dirty="0"/>
                  <a:t> appears exactly twice in the summation.</a:t>
                </a:r>
              </a:p>
              <a:p>
                <a:pPr lvl="1"/>
                <a:r>
                  <a:rPr lang="en-US" altLang="zh-TW" dirty="0"/>
                  <a:t>If </a:t>
                </a:r>
                <a14:m>
                  <m:oMath xmlns:m="http://schemas.openxmlformats.org/officeDocument/2006/math">
                    <m:r>
                      <a:rPr lang="en-US" altLang="zh-TW" i="1" dirty="0" smtClean="0">
                        <a:latin typeface="Cambria Math" panose="02040503050406030204" pitchFamily="18" charset="0"/>
                      </a:rPr>
                      <m:t>𝑛</m:t>
                    </m:r>
                  </m:oMath>
                </a14:m>
                <a:r>
                  <a:rPr lang="en-US" altLang="zh-TW" dirty="0"/>
                  <a:t> is odd, these terms appear twice and </a:t>
                </a: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d>
                          <m:dPr>
                            <m:begChr m:val="⌊"/>
                            <m:endChr m:val="⌋"/>
                            <m:ctrlPr>
                              <a:rPr lang="en-US" altLang="zh-TW"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2</m:t>
                            </m:r>
                          </m:e>
                        </m:d>
                      </m:e>
                    </m:d>
                    <m:r>
                      <a:rPr lang="en-US" altLang="zh-TW" i="1">
                        <a:latin typeface="Cambria Math" panose="02040503050406030204" pitchFamily="18" charset="0"/>
                      </a:rPr>
                      <m:t> </m:t>
                    </m:r>
                  </m:oMath>
                </a14:m>
                <a:r>
                  <a:rPr lang="en-US" altLang="zh-TW" dirty="0"/>
                  <a:t>appears once.</a:t>
                </a:r>
              </a:p>
              <a:p>
                <a:r>
                  <a:rPr lang="en-US" altLang="zh-TW" dirty="0"/>
                  <a:t>Either way, </a:t>
                </a:r>
                <a14:m>
                  <m:oMath xmlns:m="http://schemas.openxmlformats.org/officeDocument/2006/math">
                    <m:r>
                      <m:rPr>
                        <m:sty m:val="p"/>
                      </m:rPr>
                      <a:rPr lang="en-US" altLang="zh-TW" sz="3200" b="0" i="0" smtClean="0">
                        <a:latin typeface="Cambria Math" panose="02040503050406030204" pitchFamily="18" charset="0"/>
                      </a:rPr>
                      <m:t>E</m:t>
                    </m:r>
                    <m:d>
                      <m:dPr>
                        <m:begChr m:val="["/>
                        <m:endChr m:val="]"/>
                        <m:ctrlPr>
                          <a:rPr lang="en-US" altLang="zh-TW" sz="3200" b="0" i="1" smtClean="0">
                            <a:latin typeface="Cambria Math" panose="02040503050406030204" pitchFamily="18" charset="0"/>
                          </a:rPr>
                        </m:ctrlPr>
                      </m:dPr>
                      <m:e>
                        <m:r>
                          <a:rPr lang="en-US" altLang="zh-TW" sz="3200" i="1">
                            <a:latin typeface="Cambria Math" panose="02040503050406030204" pitchFamily="18" charset="0"/>
                          </a:rPr>
                          <m:t>𝑇</m:t>
                        </m:r>
                        <m:d>
                          <m:dPr>
                            <m:ctrlPr>
                              <a:rPr lang="en-US" altLang="zh-TW" sz="3200" i="1">
                                <a:latin typeface="Cambria Math" panose="02040503050406030204" pitchFamily="18" charset="0"/>
                              </a:rPr>
                            </m:ctrlPr>
                          </m:dPr>
                          <m:e>
                            <m:r>
                              <a:rPr lang="en-US" altLang="zh-TW" sz="3200" i="1">
                                <a:latin typeface="Cambria Math" panose="02040503050406030204" pitchFamily="18" charset="0"/>
                              </a:rPr>
                              <m:t>𝑛</m:t>
                            </m:r>
                          </m:e>
                        </m:d>
                      </m:e>
                    </m:d>
                    <m:r>
                      <a:rPr lang="en-US" altLang="zh-TW" sz="3200" i="1" smtClean="0">
                        <a:latin typeface="Cambria Math" panose="02040503050406030204" pitchFamily="18" charset="0"/>
                        <a:ea typeface="Cambria Math" panose="02040503050406030204" pitchFamily="18" charset="0"/>
                      </a:rPr>
                      <m:t>≤</m:t>
                    </m:r>
                    <m:f>
                      <m:fPr>
                        <m:ctrlPr>
                          <a:rPr lang="en-US" altLang="zh-TW" sz="3200" i="1" smtClean="0">
                            <a:latin typeface="Cambria Math" panose="02040503050406030204" pitchFamily="18" charset="0"/>
                            <a:ea typeface="Cambria Math" panose="02040503050406030204" pitchFamily="18" charset="0"/>
                          </a:rPr>
                        </m:ctrlPr>
                      </m:fPr>
                      <m:num>
                        <m:r>
                          <a:rPr lang="en-US" altLang="zh-TW" sz="3200" b="0" i="1" smtClean="0">
                            <a:latin typeface="Cambria Math" panose="02040503050406030204" pitchFamily="18" charset="0"/>
                            <a:ea typeface="Cambria Math" panose="02040503050406030204" pitchFamily="18" charset="0"/>
                          </a:rPr>
                          <m:t>2</m:t>
                        </m:r>
                      </m:num>
                      <m:den>
                        <m:r>
                          <a:rPr lang="en-US" altLang="zh-TW" sz="3200" b="0" i="1" smtClean="0">
                            <a:latin typeface="Cambria Math" panose="02040503050406030204" pitchFamily="18" charset="0"/>
                            <a:ea typeface="Cambria Math" panose="02040503050406030204" pitchFamily="18" charset="0"/>
                          </a:rPr>
                          <m:t>𝑛</m:t>
                        </m:r>
                      </m:den>
                    </m:f>
                    <m:nary>
                      <m:naryPr>
                        <m:chr m:val="∑"/>
                        <m:ctrlPr>
                          <a:rPr lang="en-US" altLang="zh-TW" sz="3200" i="1" smtClean="0">
                            <a:latin typeface="Cambria Math" panose="02040503050406030204" pitchFamily="18" charset="0"/>
                            <a:ea typeface="Cambria Math" panose="02040503050406030204" pitchFamily="18" charset="0"/>
                          </a:rPr>
                        </m:ctrlPr>
                      </m:naryPr>
                      <m:sub>
                        <m:r>
                          <m:rPr>
                            <m:brk m:alnAt="23"/>
                          </m:rPr>
                          <a:rPr lang="en-US" altLang="zh-TW" sz="3200" b="0" i="1" smtClean="0">
                            <a:latin typeface="Cambria Math" panose="02040503050406030204" pitchFamily="18" charset="0"/>
                            <a:ea typeface="Cambria Math" panose="02040503050406030204" pitchFamily="18" charset="0"/>
                          </a:rPr>
                          <m:t>𝑘</m:t>
                        </m:r>
                        <m:r>
                          <a:rPr lang="en-US" altLang="zh-TW" sz="3200" b="0" i="1" smtClean="0">
                            <a:latin typeface="Cambria Math" panose="02040503050406030204" pitchFamily="18" charset="0"/>
                            <a:ea typeface="Cambria Math" panose="02040503050406030204" pitchFamily="18" charset="0"/>
                          </a:rPr>
                          <m:t>=</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2</m:t>
                                </m:r>
                              </m:den>
                            </m:f>
                          </m:e>
                        </m:d>
                      </m:sub>
                      <m:sup>
                        <m:r>
                          <a:rPr lang="en-US" altLang="zh-TW" sz="3200" b="0" i="1" smtClean="0">
                            <a:latin typeface="Cambria Math" panose="02040503050406030204" pitchFamily="18" charset="0"/>
                            <a:ea typeface="Cambria Math" panose="02040503050406030204" pitchFamily="18" charset="0"/>
                          </a:rPr>
                          <m:t>𝑛</m:t>
                        </m:r>
                        <m:r>
                          <a:rPr lang="en-US" altLang="zh-TW" sz="3200" b="0" i="1" smtClean="0">
                            <a:latin typeface="Cambria Math" panose="02040503050406030204" pitchFamily="18" charset="0"/>
                            <a:ea typeface="Cambria Math" panose="02040503050406030204" pitchFamily="18" charset="0"/>
                          </a:rPr>
                          <m:t>−</m:t>
                        </m:r>
                        <m:r>
                          <a:rPr lang="en-US" altLang="zh-TW" sz="3200" b="0" i="1" smtClean="0">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𝑘</m:t>
                                </m:r>
                              </m:e>
                            </m:d>
                          </m:e>
                        </m:d>
                      </m:e>
                    </m:nary>
                    <m:r>
                      <a:rPr lang="en-US" altLang="zh-TW" sz="3200" b="0" i="0" smtClean="0">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endParaRPr lang="zh-TW" altLang="en-US" dirty="0"/>
              </a:p>
            </p:txBody>
          </p:sp>
        </mc:Choice>
        <mc:Fallback xmlns="">
          <p:sp>
            <p:nvSpPr>
              <p:cNvPr id="3" name="內容版面配置區 2">
                <a:extLst>
                  <a:ext uri="{FF2B5EF4-FFF2-40B4-BE49-F238E27FC236}">
                    <a16:creationId xmlns:a16="http://schemas.microsoft.com/office/drawing/2014/main" id="{C4EB2D4D-D778-4F57-9D96-B0DF188FE45C}"/>
                  </a:ext>
                </a:extLst>
              </p:cNvPr>
              <p:cNvSpPr>
                <a:spLocks noGrp="1" noRot="1" noChangeAspect="1" noMove="1" noResize="1" noEditPoints="1" noAdjustHandles="1" noChangeArrowheads="1" noChangeShapeType="1" noTextEdit="1"/>
              </p:cNvSpPr>
              <p:nvPr>
                <p:ph idx="1"/>
              </p:nvPr>
            </p:nvSpPr>
            <p:spPr>
              <a:blipFill>
                <a:blip r:embed="rId2"/>
                <a:stretch>
                  <a:fillRect l="-1111" t="-1793" r="-61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BA9CF3B-7DB3-4A7F-B48B-EAC05015C70F}"/>
              </a:ext>
            </a:extLst>
          </p:cNvPr>
          <p:cNvSpPr>
            <a:spLocks noGrp="1"/>
          </p:cNvSpPr>
          <p:nvPr>
            <p:ph type="sldNum" sz="quarter" idx="12"/>
          </p:nvPr>
        </p:nvSpPr>
        <p:spPr/>
        <p:txBody>
          <a:bodyPr/>
          <a:lstStyle/>
          <a:p>
            <a:fld id="{EF68AC1A-F4A2-461A-BE83-58657F19D3FC}" type="slidenum">
              <a:rPr lang="zh-TW" altLang="en-US" smtClean="0"/>
              <a:t>22</a:t>
            </a:fld>
            <a:endParaRPr lang="zh-TW" altLang="en-US"/>
          </a:p>
        </p:txBody>
      </p:sp>
    </p:spTree>
    <p:extLst>
      <p:ext uri="{BB962C8B-B14F-4D97-AF65-F5344CB8AC3E}">
        <p14:creationId xmlns:p14="http://schemas.microsoft.com/office/powerpoint/2010/main" val="23113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C6F49F-A831-4075-8099-CBC929E3F4D5}"/>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1D5095A-FFE6-495A-9949-1B697FC211BE}"/>
                  </a:ext>
                </a:extLst>
              </p:cNvPr>
              <p:cNvSpPr>
                <a:spLocks noGrp="1"/>
              </p:cNvSpPr>
              <p:nvPr>
                <p:ph idx="1"/>
              </p:nvPr>
            </p:nvSpPr>
            <p:spPr/>
            <p:txBody>
              <a:bodyPr/>
              <a:lstStyle/>
              <a:p>
                <a:r>
                  <a:rPr lang="en-US" altLang="zh-TW" dirty="0"/>
                  <a:t>Solve this recurrence by substitution:</a:t>
                </a:r>
              </a:p>
              <a:p>
                <a:pPr lvl="1"/>
                <a:r>
                  <a:rPr lang="en-US" altLang="zh-TW" dirty="0"/>
                  <a:t>Guess that </a:t>
                </a: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oMath>
                </a14:m>
                <a:r>
                  <a:rPr lang="en-US" altLang="zh-TW" dirty="0"/>
                  <a:t> for some constant </a:t>
                </a:r>
                <a14:m>
                  <m:oMath xmlns:m="http://schemas.openxmlformats.org/officeDocument/2006/math">
                    <m:r>
                      <a:rPr lang="en-US" altLang="zh-TW" i="1" dirty="0" smtClean="0">
                        <a:latin typeface="Cambria Math" panose="02040503050406030204" pitchFamily="18" charset="0"/>
                      </a:rPr>
                      <m:t>𝑐</m:t>
                    </m:r>
                  </m:oMath>
                </a14:m>
                <a:r>
                  <a:rPr lang="en-US" altLang="zh-TW" dirty="0"/>
                  <a:t> that satisfies the initial conditions of the recurrence</a:t>
                </a:r>
              </a:p>
              <a:p>
                <a:pPr lvl="1"/>
                <a:r>
                  <a:rPr lang="en-US" altLang="zh-TW" dirty="0"/>
                  <a:t>Assume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oMath>
                </a14:m>
                <a:r>
                  <a:rPr lang="en-US" altLang="zh-TW" dirty="0"/>
                  <a:t> for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&lt;</m:t>
                    </m:r>
                  </m:oMath>
                </a14:m>
                <a:r>
                  <a:rPr lang="en-US" altLang="zh-TW" dirty="0"/>
                  <a:t> some constant</a:t>
                </a:r>
              </a:p>
              <a:p>
                <a:pPr lvl="1"/>
                <a:r>
                  <a:rPr lang="en-US" altLang="zh-TW" dirty="0"/>
                  <a:t>Also pick a constant a such that the function described by the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term is bounded from above by </a:t>
                </a:r>
                <a14:m>
                  <m:oMath xmlns:m="http://schemas.openxmlformats.org/officeDocument/2006/math">
                    <m:r>
                      <a:rPr lang="en-US" altLang="zh-TW" i="1" dirty="0" smtClean="0">
                        <a:latin typeface="Cambria Math" panose="02040503050406030204" pitchFamily="18" charset="0"/>
                      </a:rPr>
                      <m:t>𝑎𝑛</m:t>
                    </m:r>
                  </m:oMath>
                </a14:m>
                <a:r>
                  <a:rPr lang="en-US" altLang="zh-TW" dirty="0"/>
                  <a:t> for all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&gt;0</m:t>
                    </m:r>
                  </m:oMath>
                </a14:m>
                <a:endParaRPr lang="en-US" altLang="zh-TW" dirty="0"/>
              </a:p>
              <a:p>
                <a:endParaRPr lang="zh-TW" altLang="en-US" dirty="0"/>
              </a:p>
            </p:txBody>
          </p:sp>
        </mc:Choice>
        <mc:Fallback>
          <p:sp>
            <p:nvSpPr>
              <p:cNvPr id="3" name="內容版面配置區 2">
                <a:extLst>
                  <a:ext uri="{FF2B5EF4-FFF2-40B4-BE49-F238E27FC236}">
                    <a16:creationId xmlns:a16="http://schemas.microsoft.com/office/drawing/2014/main" id="{61D5095A-FFE6-495A-9949-1B697FC211BE}"/>
                  </a:ext>
                </a:extLst>
              </p:cNvPr>
              <p:cNvSpPr>
                <a:spLocks noGrp="1" noRot="1" noChangeAspect="1" noMove="1" noResize="1" noEditPoints="1" noAdjustHandles="1" noChangeArrowheads="1" noChangeShapeType="1" noTextEdit="1"/>
              </p:cNvSpPr>
              <p:nvPr>
                <p:ph idx="1"/>
              </p:nvPr>
            </p:nvSpPr>
            <p:spPr>
              <a:blipFill>
                <a:blip r:embed="rId2"/>
                <a:stretch>
                  <a:fillRect l="-1278" t="-1793" r="-17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30991A0-BA11-43C1-95FF-39729E3FE521}"/>
              </a:ext>
            </a:extLst>
          </p:cNvPr>
          <p:cNvSpPr>
            <a:spLocks noGrp="1"/>
          </p:cNvSpPr>
          <p:nvPr>
            <p:ph type="sldNum" sz="quarter" idx="12"/>
          </p:nvPr>
        </p:nvSpPr>
        <p:spPr/>
        <p:txBody>
          <a:bodyPr/>
          <a:lstStyle/>
          <a:p>
            <a:fld id="{EF68AC1A-F4A2-461A-BE83-58657F19D3FC}" type="slidenum">
              <a:rPr lang="zh-TW" altLang="en-US" smtClean="0"/>
              <a:t>23</a:t>
            </a:fld>
            <a:endParaRPr lang="zh-TW" altLang="en-US"/>
          </a:p>
        </p:txBody>
      </p:sp>
    </p:spTree>
    <p:extLst>
      <p:ext uri="{BB962C8B-B14F-4D97-AF65-F5344CB8AC3E}">
        <p14:creationId xmlns:p14="http://schemas.microsoft.com/office/powerpoint/2010/main" val="383457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73E89-ABB2-4432-BEFE-788D8B1AF393}"/>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095037-CE59-4B07-AFC0-8B50021F0573}"/>
                  </a:ext>
                </a:extLst>
              </p:cNvPr>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TW" sz="3200" b="0" i="0" smtClean="0">
                          <a:latin typeface="Cambria Math" panose="02040503050406030204" pitchFamily="18" charset="0"/>
                        </a:rPr>
                        <m:t>E</m:t>
                      </m:r>
                      <m:d>
                        <m:dPr>
                          <m:begChr m:val="["/>
                          <m:endChr m:val="]"/>
                          <m:ctrlPr>
                            <a:rPr lang="en-US" altLang="zh-TW" sz="3200" b="0" i="1" smtClean="0">
                              <a:latin typeface="Cambria Math" panose="02040503050406030204" pitchFamily="18" charset="0"/>
                            </a:rPr>
                          </m:ctrlPr>
                        </m:dPr>
                        <m:e>
                          <m:r>
                            <a:rPr lang="en-US" altLang="zh-TW" sz="3200" i="1">
                              <a:latin typeface="Cambria Math" panose="02040503050406030204" pitchFamily="18" charset="0"/>
                            </a:rPr>
                            <m:t>𝑇</m:t>
                          </m:r>
                          <m:d>
                            <m:dPr>
                              <m:ctrlPr>
                                <a:rPr lang="en-US" altLang="zh-TW" sz="3200" i="1">
                                  <a:latin typeface="Cambria Math" panose="02040503050406030204" pitchFamily="18" charset="0"/>
                                </a:rPr>
                              </m:ctrlPr>
                            </m:dPr>
                            <m:e>
                              <m:r>
                                <a:rPr lang="en-US" altLang="zh-TW" sz="3200" i="1">
                                  <a:latin typeface="Cambria Math" panose="02040503050406030204" pitchFamily="18" charset="0"/>
                                </a:rPr>
                                <m:t>𝑛</m:t>
                              </m:r>
                            </m:e>
                          </m:d>
                        </m:e>
                      </m:d>
                      <m:r>
                        <a:rPr lang="en-US" altLang="zh-TW" sz="3200" i="1" smtClean="0">
                          <a:latin typeface="Cambria Math" panose="02040503050406030204" pitchFamily="18" charset="0"/>
                          <a:ea typeface="Cambria Math" panose="02040503050406030204" pitchFamily="18" charset="0"/>
                        </a:rPr>
                        <m:t>≤</m:t>
                      </m:r>
                      <m:f>
                        <m:fPr>
                          <m:ctrlPr>
                            <a:rPr lang="en-US" altLang="zh-TW" sz="3200" i="1" smtClean="0">
                              <a:latin typeface="Cambria Math" panose="02040503050406030204" pitchFamily="18" charset="0"/>
                              <a:ea typeface="Cambria Math" panose="02040503050406030204" pitchFamily="18" charset="0"/>
                            </a:rPr>
                          </m:ctrlPr>
                        </m:fPr>
                        <m:num>
                          <m:r>
                            <a:rPr lang="en-US" altLang="zh-TW" sz="3200" b="0" i="1" smtClean="0">
                              <a:latin typeface="Cambria Math" panose="02040503050406030204" pitchFamily="18" charset="0"/>
                              <a:ea typeface="Cambria Math" panose="02040503050406030204" pitchFamily="18" charset="0"/>
                            </a:rPr>
                            <m:t>2</m:t>
                          </m:r>
                        </m:num>
                        <m:den>
                          <m:r>
                            <a:rPr lang="en-US" altLang="zh-TW" sz="3200" b="0" i="1" smtClean="0">
                              <a:latin typeface="Cambria Math" panose="02040503050406030204" pitchFamily="18" charset="0"/>
                              <a:ea typeface="Cambria Math" panose="02040503050406030204" pitchFamily="18" charset="0"/>
                            </a:rPr>
                            <m:t>𝑛</m:t>
                          </m:r>
                        </m:den>
                      </m:f>
                      <m:nary>
                        <m:naryPr>
                          <m:chr m:val="∑"/>
                          <m:ctrlPr>
                            <a:rPr lang="en-US" altLang="zh-TW" sz="3200" i="1" smtClean="0">
                              <a:latin typeface="Cambria Math" panose="02040503050406030204" pitchFamily="18" charset="0"/>
                              <a:ea typeface="Cambria Math" panose="02040503050406030204" pitchFamily="18" charset="0"/>
                            </a:rPr>
                          </m:ctrlPr>
                        </m:naryPr>
                        <m:sub>
                          <m:r>
                            <m:rPr>
                              <m:brk m:alnAt="23"/>
                            </m:rPr>
                            <a:rPr lang="en-US" altLang="zh-TW" sz="3200" b="0" i="1" smtClean="0">
                              <a:latin typeface="Cambria Math" panose="02040503050406030204" pitchFamily="18" charset="0"/>
                              <a:ea typeface="Cambria Math" panose="02040503050406030204" pitchFamily="18" charset="0"/>
                            </a:rPr>
                            <m:t>𝑘</m:t>
                          </m:r>
                          <m:r>
                            <a:rPr lang="en-US" altLang="zh-TW" sz="3200" b="0" i="1" smtClean="0">
                              <a:latin typeface="Cambria Math" panose="02040503050406030204" pitchFamily="18" charset="0"/>
                              <a:ea typeface="Cambria Math" panose="02040503050406030204" pitchFamily="18" charset="0"/>
                            </a:rPr>
                            <m:t>=</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2</m:t>
                                  </m:r>
                                </m:den>
                              </m:f>
                            </m:e>
                          </m:d>
                        </m:sub>
                        <m:sup>
                          <m:r>
                            <a:rPr lang="en-US" altLang="zh-TW" sz="3200" b="0" i="1" smtClean="0">
                              <a:latin typeface="Cambria Math" panose="02040503050406030204" pitchFamily="18" charset="0"/>
                              <a:ea typeface="Cambria Math" panose="02040503050406030204" pitchFamily="18" charset="0"/>
                            </a:rPr>
                            <m:t>𝑛</m:t>
                          </m:r>
                          <m:r>
                            <a:rPr lang="en-US" altLang="zh-TW" sz="3200" b="0" i="1" smtClean="0">
                              <a:latin typeface="Cambria Math" panose="02040503050406030204" pitchFamily="18" charset="0"/>
                              <a:ea typeface="Cambria Math" panose="02040503050406030204" pitchFamily="18" charset="0"/>
                            </a:rPr>
                            <m:t>−1</m:t>
                          </m:r>
                        </m:sup>
                        <m:e>
                          <m:r>
                            <a:rPr lang="en-US" altLang="zh-TW" i="1" smtClean="0">
                              <a:latin typeface="Cambria Math" panose="02040503050406030204" pitchFamily="18" charset="0"/>
                            </a:rPr>
                            <m:t>𝑐</m:t>
                          </m:r>
                          <m:r>
                            <a:rPr lang="en-US" altLang="zh-TW" b="0" i="1" smtClean="0">
                              <a:latin typeface="Cambria Math" panose="02040503050406030204" pitchFamily="18" charset="0"/>
                            </a:rPr>
                            <m:t>𝑘</m:t>
                          </m:r>
                        </m:e>
                      </m:nary>
                      <m:r>
                        <a:rPr lang="en-US" altLang="zh-TW" sz="3200" b="0" i="0"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𝑎𝑛</m:t>
                      </m:r>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r>
                            <a:rPr lang="en-US" altLang="zh-TW" b="0" i="1" smtClean="0">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𝑛</m:t>
                          </m:r>
                        </m:den>
                      </m:f>
                      <m:d>
                        <m:dPr>
                          <m:ctrlPr>
                            <a:rPr lang="en-US" altLang="zh-TW" i="1" smtClean="0">
                              <a:latin typeface="Cambria Math" panose="02040503050406030204" pitchFamily="18" charset="0"/>
                              <a:ea typeface="Cambria Math" panose="02040503050406030204" pitchFamily="18" charset="0"/>
                            </a:rPr>
                          </m:ctrlPr>
                        </m:dPr>
                        <m:e>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a:rPr lang="en-US" altLang="zh-TW" i="1">
                                  <a:latin typeface="Cambria Math" panose="02040503050406030204" pitchFamily="18" charset="0"/>
                                </a:rPr>
                                <m:t>𝑘</m:t>
                              </m:r>
                            </m:e>
                          </m:nary>
                          <m:r>
                            <a:rPr lang="en-US" altLang="zh-TW" b="0" i="1" smtClean="0">
                              <a:latin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1</m:t>
                              </m:r>
                            </m:sub>
                            <m:sup>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2</m:t>
                                      </m:r>
                                    </m:den>
                                  </m:f>
                                </m:e>
                              </m:d>
                              <m:r>
                                <a:rPr lang="en-US" altLang="zh-TW" i="1">
                                  <a:latin typeface="Cambria Math" panose="02040503050406030204" pitchFamily="18" charset="0"/>
                                  <a:ea typeface="Cambria Math" panose="02040503050406030204" pitchFamily="18" charset="0"/>
                                </a:rPr>
                                <m:t>−1</m:t>
                              </m:r>
                            </m:sup>
                            <m:e>
                              <m:r>
                                <a:rPr lang="en-US" altLang="zh-TW" i="1">
                                  <a:latin typeface="Cambria Math" panose="02040503050406030204" pitchFamily="18" charset="0"/>
                                </a:rPr>
                                <m:t>𝑘</m:t>
                              </m:r>
                            </m:e>
                          </m:nary>
                        </m:e>
                      </m:d>
                      <m:r>
                        <a:rPr lang="en-US" altLang="zh-TW">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𝑎𝑛</m:t>
                      </m:r>
                    </m:oMath>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𝑛</m:t>
                          </m:r>
                        </m:den>
                      </m:f>
                      <m:d>
                        <m:dPr>
                          <m:ctrlPr>
                            <a:rPr lang="en-US" altLang="zh-TW" i="1">
                              <a:latin typeface="Cambria Math" panose="02040503050406030204" pitchFamily="18" charset="0"/>
                              <a:ea typeface="Cambria Math" panose="02040503050406030204" pitchFamily="18" charset="0"/>
                            </a:rPr>
                          </m:ctrlPr>
                        </m:dPr>
                        <m:e>
                          <m:f>
                            <m:fPr>
                              <m:ctrlPr>
                                <a:rPr lang="en-US" altLang="zh-TW" i="1" smtClean="0">
                                  <a:latin typeface="Cambria Math" panose="02040503050406030204" pitchFamily="18" charset="0"/>
                                  <a:ea typeface="Cambria Math" panose="02040503050406030204" pitchFamily="18" charset="0"/>
                                </a:rPr>
                              </m:ctrlPr>
                            </m:fPr>
                            <m:num>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e>
                              </m:d>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2</m:t>
                              </m:r>
                            </m:den>
                          </m:f>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r>
                                    <a:rPr lang="en-US" altLang="zh-TW" i="1">
                                      <a:latin typeface="Cambria Math" panose="02040503050406030204" pitchFamily="18" charset="0"/>
                                      <a:ea typeface="Cambria Math" panose="02040503050406030204" pitchFamily="18" charset="0"/>
                                    </a:rPr>
                                    <m:t>−1</m:t>
                                  </m:r>
                                </m:e>
                              </m:d>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/2</m:t>
                                  </m:r>
                                </m:e>
                              </m:d>
                            </m:num>
                            <m:den>
                              <m:r>
                                <a:rPr lang="en-US" altLang="zh-TW" b="0" i="1" smtClean="0">
                                  <a:latin typeface="Cambria Math" panose="02040503050406030204" pitchFamily="18" charset="0"/>
                                </a:rPr>
                                <m:t>2</m:t>
                              </m:r>
                            </m:den>
                          </m:f>
                        </m:e>
                      </m:d>
                      <m:r>
                        <a:rPr lang="en-US" altLang="zh-TW">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m:oMath xmlns:m="http://schemas.openxmlformats.org/officeDocument/2006/math">
                      <m:r>
                        <a:rPr lang="en-US" altLang="zh-TW"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𝑛</m:t>
                          </m:r>
                        </m:den>
                      </m:f>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2</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/2−2</m:t>
                                  </m:r>
                                </m:e>
                              </m:d>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/2−1</m:t>
                                  </m:r>
                                </m:e>
                              </m:d>
                            </m:num>
                            <m:den>
                              <m:r>
                                <a:rPr lang="en-US" altLang="zh-TW" i="1">
                                  <a:latin typeface="Cambria Math" panose="02040503050406030204" pitchFamily="18" charset="0"/>
                                </a:rPr>
                                <m:t>2</m:t>
                              </m:r>
                            </m:den>
                          </m:f>
                        </m:e>
                      </m:d>
                      <m:r>
                        <a:rPr lang="en-US" altLang="zh-TW">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m:oMathPara>
                </a14:m>
                <a:endParaRPr lang="zh-TW" altLang="en-US" dirty="0"/>
              </a:p>
            </p:txBody>
          </p:sp>
        </mc:Choice>
        <mc:Fallback xmlns="">
          <p:sp>
            <p:nvSpPr>
              <p:cNvPr id="3" name="內容版面配置區 2">
                <a:extLst>
                  <a:ext uri="{FF2B5EF4-FFF2-40B4-BE49-F238E27FC236}">
                    <a16:creationId xmlns:a16="http://schemas.microsoft.com/office/drawing/2014/main" id="{62095037-CE59-4B07-AFC0-8B50021F057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E139634-918B-4B8A-9C2C-698D6FC028FA}"/>
              </a:ext>
            </a:extLst>
          </p:cNvPr>
          <p:cNvSpPr>
            <a:spLocks noGrp="1"/>
          </p:cNvSpPr>
          <p:nvPr>
            <p:ph type="sldNum" sz="quarter" idx="12"/>
          </p:nvPr>
        </p:nvSpPr>
        <p:spPr/>
        <p:txBody>
          <a:bodyPr/>
          <a:lstStyle/>
          <a:p>
            <a:fld id="{EF68AC1A-F4A2-461A-BE83-58657F19D3FC}" type="slidenum">
              <a:rPr lang="zh-TW" altLang="en-US" smtClean="0"/>
              <a:t>24</a:t>
            </a:fld>
            <a:endParaRPr lang="zh-TW" altLang="en-US"/>
          </a:p>
        </p:txBody>
      </p:sp>
    </p:spTree>
    <p:extLst>
      <p:ext uri="{BB962C8B-B14F-4D97-AF65-F5344CB8AC3E}">
        <p14:creationId xmlns:p14="http://schemas.microsoft.com/office/powerpoint/2010/main" val="1573285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EB9236-5A13-4DBD-BB33-2C72668EA49A}"/>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6B281B6-267A-4492-8220-A2F9CD090A54}"/>
                  </a:ext>
                </a:extLst>
              </p:cNvPr>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𝑛</m:t>
                          </m:r>
                        </m:den>
                      </m:f>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sSup>
                                <m:sSupPr>
                                  <m:ctrlPr>
                                    <a:rPr lang="en-US"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2</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/4−3</m:t>
                              </m:r>
                              <m:r>
                                <a:rPr lang="en-US" altLang="zh-TW" b="0" i="1" smtClean="0">
                                  <a:latin typeface="Cambria Math" panose="02040503050406030204" pitchFamily="18" charset="0"/>
                                </a:rPr>
                                <m:t>𝑛</m:t>
                              </m:r>
                              <m:r>
                                <a:rPr lang="en-US" altLang="zh-TW" b="0" i="1" smtClean="0">
                                  <a:latin typeface="Cambria Math" panose="02040503050406030204" pitchFamily="18" charset="0"/>
                                </a:rPr>
                                <m:t>/4+2</m:t>
                              </m:r>
                            </m:num>
                            <m:den>
                              <m:r>
                                <a:rPr lang="en-US" altLang="zh-TW" i="1">
                                  <a:latin typeface="Cambria Math" panose="02040503050406030204" pitchFamily="18" charset="0"/>
                                </a:rPr>
                                <m:t>2</m:t>
                              </m:r>
                            </m:den>
                          </m:f>
                        </m:e>
                      </m:d>
                      <m:r>
                        <a:rPr lang="en-US" altLang="zh-TW">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𝑛</m:t>
                          </m:r>
                        </m:den>
                      </m:f>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3</m:t>
                                  </m:r>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num>
                            <m:den>
                              <m:r>
                                <a:rPr lang="en-US" altLang="zh-TW" b="0" i="1" smtClean="0">
                                  <a:latin typeface="Cambria Math" panose="02040503050406030204" pitchFamily="18" charset="0"/>
                                  <a:ea typeface="Cambria Math" panose="02040503050406030204" pitchFamily="18" charset="0"/>
                                </a:rPr>
                                <m:t>4</m:t>
                              </m:r>
                            </m:den>
                          </m:f>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i="1">
                                  <a:latin typeface="Cambria Math" panose="02040503050406030204" pitchFamily="18" charset="0"/>
                                </a:rPr>
                                <m:t>2</m:t>
                              </m:r>
                            </m:den>
                          </m:f>
                          <m:r>
                            <a:rPr lang="en-US" altLang="zh-TW" b="0" i="1" smtClean="0">
                              <a:latin typeface="Cambria Math" panose="02040503050406030204" pitchFamily="18" charset="0"/>
                            </a:rPr>
                            <m:t>−2</m:t>
                          </m:r>
                        </m:e>
                      </m:d>
                      <m:r>
                        <a:rPr lang="en-US" altLang="zh-TW">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b="0" i="1" smtClean="0">
                                  <a:latin typeface="Cambria Math" panose="02040503050406030204" pitchFamily="18" charset="0"/>
                                </a:rPr>
                                <m:t>1</m:t>
                              </m:r>
                            </m:num>
                            <m:den>
                              <m:r>
                                <a:rPr lang="en-US" altLang="zh-TW" i="1">
                                  <a:latin typeface="Cambria Math" panose="02040503050406030204" pitchFamily="18" charset="0"/>
                                </a:rPr>
                                <m:t>2</m:t>
                              </m:r>
                            </m:den>
                          </m:f>
                          <m:r>
                            <a:rPr lang="en-US" altLang="zh-TW" i="1">
                              <a:latin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𝑛</m:t>
                              </m:r>
                            </m:den>
                          </m:f>
                        </m:e>
                      </m:d>
                      <m:r>
                        <a:rPr lang="en-US" altLang="zh-TW">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m:oMath xmlns:m="http://schemas.openxmlformats.org/officeDocument/2006/math">
                      <m:r>
                        <a:rPr lang="en-US" altLang="zh-TW"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b="0" i="1" smtClean="0">
                              <a:latin typeface="Cambria Math" panose="02040503050406030204" pitchFamily="18" charset="0"/>
                            </a:rPr>
                            <m:t>𝑐</m:t>
                          </m:r>
                        </m:num>
                        <m:den>
                          <m:r>
                            <a:rPr lang="en-US" altLang="zh-TW" i="1">
                              <a:latin typeface="Cambria Math" panose="02040503050406030204" pitchFamily="18" charset="0"/>
                            </a:rPr>
                            <m:t>2</m:t>
                          </m:r>
                        </m:den>
                      </m:f>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𝑎𝑛</m:t>
                      </m:r>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4</m:t>
                              </m:r>
                            </m:den>
                          </m:f>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𝑐</m:t>
                              </m:r>
                            </m:num>
                            <m:den>
                              <m:r>
                                <a:rPr lang="en-US" altLang="zh-TW" i="1">
                                  <a:latin typeface="Cambria Math" panose="02040503050406030204" pitchFamily="18" charset="0"/>
                                </a:rPr>
                                <m:t>2</m:t>
                              </m:r>
                            </m:den>
                          </m:f>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e>
                      </m:d>
                    </m:oMath>
                  </m:oMathPara>
                </a14:m>
                <a:endParaRPr lang="zh-TW" altLang="en-US" dirty="0"/>
              </a:p>
            </p:txBody>
          </p:sp>
        </mc:Choice>
        <mc:Fallback xmlns="">
          <p:sp>
            <p:nvSpPr>
              <p:cNvPr id="3" name="內容版面配置區 2">
                <a:extLst>
                  <a:ext uri="{FF2B5EF4-FFF2-40B4-BE49-F238E27FC236}">
                    <a16:creationId xmlns:a16="http://schemas.microsoft.com/office/drawing/2014/main" id="{56B281B6-267A-4492-8220-A2F9CD090A5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1F86AA3-2286-4E66-A646-2B00927470F3}"/>
              </a:ext>
            </a:extLst>
          </p:cNvPr>
          <p:cNvSpPr>
            <a:spLocks noGrp="1"/>
          </p:cNvSpPr>
          <p:nvPr>
            <p:ph type="sldNum" sz="quarter" idx="12"/>
          </p:nvPr>
        </p:nvSpPr>
        <p:spPr/>
        <p:txBody>
          <a:bodyPr/>
          <a:lstStyle/>
          <a:p>
            <a:fld id="{EF68AC1A-F4A2-461A-BE83-58657F19D3FC}" type="slidenum">
              <a:rPr lang="zh-TW" altLang="en-US" smtClean="0"/>
              <a:t>25</a:t>
            </a:fld>
            <a:endParaRPr lang="zh-TW" altLang="en-US"/>
          </a:p>
        </p:txBody>
      </p:sp>
    </p:spTree>
    <p:extLst>
      <p:ext uri="{BB962C8B-B14F-4D97-AF65-F5344CB8AC3E}">
        <p14:creationId xmlns:p14="http://schemas.microsoft.com/office/powerpoint/2010/main" val="210416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CEBC0-BD9C-4653-A9E7-481B9BAB847D}"/>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C65848C-B84E-4B3D-8423-4B87801BE748}"/>
                  </a:ext>
                </a:extLst>
              </p:cNvPr>
              <p:cNvSpPr>
                <a:spLocks noGrp="1"/>
              </p:cNvSpPr>
              <p:nvPr>
                <p:ph idx="1"/>
              </p:nvPr>
            </p:nvSpPr>
            <p:spPr/>
            <p:txBody>
              <a:bodyPr>
                <a:normAutofit fontScale="92500" lnSpcReduction="10000"/>
              </a:bodyPr>
              <a:lstStyle/>
              <a:p>
                <a:r>
                  <a:rPr lang="en-US" altLang="zh-TW" dirty="0"/>
                  <a:t>To complete this proof, we choose </a:t>
                </a:r>
                <a14:m>
                  <m:oMath xmlns:m="http://schemas.openxmlformats.org/officeDocument/2006/math">
                    <m:r>
                      <a:rPr lang="en-US" altLang="zh-TW" i="1" dirty="0" smtClean="0">
                        <a:latin typeface="Cambria Math" panose="02040503050406030204" pitchFamily="18" charset="0"/>
                      </a:rPr>
                      <m:t>𝑐</m:t>
                    </m:r>
                  </m:oMath>
                </a14:m>
                <a:r>
                  <a:rPr lang="en-US" altLang="zh-TW" dirty="0"/>
                  <a:t> such that</a:t>
                </a:r>
                <a:br>
                  <a:rPr lang="en-US" altLang="zh-TW" dirty="0"/>
                </a:br>
                <a14:m>
                  <m:oMath xmlns:m="http://schemas.openxmlformats.org/officeDocument/2006/math">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𝑐</m:t>
                        </m:r>
                      </m:num>
                      <m:den>
                        <m:r>
                          <a:rPr lang="en-US" altLang="zh-TW" i="1">
                            <a:latin typeface="Cambria Math" panose="02040503050406030204" pitchFamily="18" charset="0"/>
                          </a:rPr>
                          <m:t>2</m:t>
                        </m:r>
                      </m:den>
                    </m:f>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br>
                  <a:rPr lang="en-US" altLang="zh-TW" b="0" dirty="0">
                    <a:ea typeface="Cambria Math" panose="02040503050406030204" pitchFamily="18" charset="0"/>
                  </a:rPr>
                </a:br>
                <a14:m>
                  <m:oMath xmlns:m="http://schemas.openxmlformats.org/officeDocument/2006/math">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𝑐</m:t>
                        </m:r>
                      </m:num>
                      <m:den>
                        <m:r>
                          <a:rPr lang="en-US" altLang="zh-TW" i="1">
                            <a:latin typeface="Cambria Math" panose="02040503050406030204" pitchFamily="18" charset="0"/>
                          </a:rPr>
                          <m:t>2</m:t>
                        </m:r>
                      </m:den>
                    </m:f>
                  </m:oMath>
                </a14:m>
                <a:br>
                  <a:rPr lang="en-US" altLang="zh-TW" dirty="0"/>
                </a:br>
                <a14:m>
                  <m:oMath xmlns:m="http://schemas.openxmlformats.org/officeDocument/2006/math">
                    <m:r>
                      <a:rPr lang="en-US" altLang="zh-TW" b="0" i="1" smtClean="0">
                        <a:latin typeface="Cambria Math" panose="02040503050406030204" pitchFamily="18" charset="0"/>
                        <a:ea typeface="Cambria Math" panose="02040503050406030204" pitchFamily="18" charset="0"/>
                      </a:rPr>
                      <m:t>𝑛</m:t>
                    </m:r>
                    <m:d>
                      <m:dPr>
                        <m:ctrlPr>
                          <a:rPr lang="en-US" altLang="zh-TW" i="1" smtClean="0">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m:t>
                            </m:r>
                          </m:num>
                          <m:den>
                            <m:r>
                              <a:rPr lang="en-US" altLang="zh-TW" i="1">
                                <a:latin typeface="Cambria Math" panose="02040503050406030204" pitchFamily="18" charset="0"/>
                                <a:ea typeface="Cambria Math" panose="02040503050406030204" pitchFamily="18" charset="0"/>
                              </a:rPr>
                              <m:t>4</m:t>
                            </m:r>
                          </m:den>
                        </m:f>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𝑐</m:t>
                        </m:r>
                      </m:num>
                      <m:den>
                        <m:r>
                          <a:rPr lang="en-US" altLang="zh-TW" i="1">
                            <a:latin typeface="Cambria Math" panose="02040503050406030204" pitchFamily="18" charset="0"/>
                          </a:rPr>
                          <m:t>2</m:t>
                        </m:r>
                      </m:den>
                    </m:f>
                  </m:oMath>
                </a14:m>
                <a:br>
                  <a:rPr lang="en-US" altLang="zh-TW" dirty="0"/>
                </a:br>
                <a14:m>
                  <m:oMath xmlns:m="http://schemas.openxmlformats.org/officeDocument/2006/math">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/2</m:t>
                        </m:r>
                      </m:num>
                      <m:den>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/4−</m:t>
                        </m:r>
                        <m:r>
                          <a:rPr lang="en-US" altLang="zh-TW" b="0" i="1" smtClean="0">
                            <a:latin typeface="Cambria Math" panose="02040503050406030204" pitchFamily="18" charset="0"/>
                            <a:ea typeface="Cambria Math" panose="02040503050406030204" pitchFamily="18" charset="0"/>
                          </a:rPr>
                          <m:t>𝑎</m:t>
                        </m:r>
                      </m:den>
                    </m:f>
                  </m:oMath>
                </a14:m>
                <a:br>
                  <a:rPr lang="en-US" altLang="zh-TW" dirty="0">
                    <a:ea typeface="Cambria Math" panose="02040503050406030204" pitchFamily="18" charset="0"/>
                  </a:rPr>
                </a:br>
                <a14:m>
                  <m:oMath xmlns:m="http://schemas.openxmlformats.org/officeDocument/2006/math">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r>
                          <a:rPr lang="en-US" altLang="zh-TW" b="0" i="1" smtClean="0">
                            <a:latin typeface="Cambria Math" panose="02040503050406030204" pitchFamily="18" charset="0"/>
                            <a:ea typeface="Cambria Math" panose="02040503050406030204" pitchFamily="18" charset="0"/>
                          </a:rPr>
                          <m:t>𝑐</m:t>
                        </m:r>
                      </m:num>
                      <m:den>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−4</m:t>
                        </m:r>
                        <m:r>
                          <a:rPr lang="en-US" altLang="zh-TW" i="1">
                            <a:latin typeface="Cambria Math" panose="02040503050406030204" pitchFamily="18" charset="0"/>
                            <a:ea typeface="Cambria Math" panose="02040503050406030204" pitchFamily="18" charset="0"/>
                          </a:rPr>
                          <m:t>𝑎</m:t>
                        </m:r>
                      </m:den>
                    </m:f>
                  </m:oMath>
                </a14:m>
                <a:br>
                  <a:rPr lang="en-US" altLang="zh-TW" dirty="0">
                    <a:ea typeface="Cambria Math" panose="02040503050406030204" pitchFamily="18" charset="0"/>
                  </a:rPr>
                </a:b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CC65848C-B84E-4B3D-8423-4B87801BE748}"/>
                  </a:ext>
                </a:extLst>
              </p:cNvPr>
              <p:cNvSpPr>
                <a:spLocks noGrp="1" noRot="1" noChangeAspect="1" noMove="1" noResize="1" noEditPoints="1" noAdjustHandles="1" noChangeArrowheads="1" noChangeShapeType="1" noTextEdit="1"/>
              </p:cNvSpPr>
              <p:nvPr>
                <p:ph idx="1"/>
              </p:nvPr>
            </p:nvSpPr>
            <p:spPr>
              <a:blipFill>
                <a:blip r:embed="rId2"/>
                <a:stretch>
                  <a:fillRect l="-1111"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C651502-0F2E-4BBA-AB96-235C48DFFFCC}"/>
              </a:ext>
            </a:extLst>
          </p:cNvPr>
          <p:cNvSpPr>
            <a:spLocks noGrp="1"/>
          </p:cNvSpPr>
          <p:nvPr>
            <p:ph type="sldNum" sz="quarter" idx="12"/>
          </p:nvPr>
        </p:nvSpPr>
        <p:spPr/>
        <p:txBody>
          <a:bodyPr/>
          <a:lstStyle/>
          <a:p>
            <a:fld id="{EF68AC1A-F4A2-461A-BE83-58657F19D3FC}" type="slidenum">
              <a:rPr lang="zh-TW" altLang="en-US" smtClean="0"/>
              <a:t>26</a:t>
            </a:fld>
            <a:endParaRPr lang="zh-TW" altLang="en-US"/>
          </a:p>
        </p:txBody>
      </p:sp>
    </p:spTree>
    <p:extLst>
      <p:ext uri="{BB962C8B-B14F-4D97-AF65-F5344CB8AC3E}">
        <p14:creationId xmlns:p14="http://schemas.microsoft.com/office/powerpoint/2010/main" val="143702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5112C6-D8D4-450D-B230-7BBBC00F47AB}"/>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2838694-51F6-4C1D-8C4B-8FF3183C8E5E}"/>
                  </a:ext>
                </a:extLst>
              </p:cNvPr>
              <p:cNvSpPr>
                <a:spLocks noGrp="1"/>
              </p:cNvSpPr>
              <p:nvPr>
                <p:ph idx="1"/>
              </p:nvPr>
            </p:nvSpPr>
            <p:spPr/>
            <p:txBody>
              <a:bodyPr/>
              <a:lstStyle/>
              <a:p>
                <a:r>
                  <a:rPr lang="en-US" altLang="zh-TW" dirty="0"/>
                  <a:t>Thus, as long as we assume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oMath>
                </a14:m>
                <a:r>
                  <a:rPr lang="en-US" altLang="zh-TW" dirty="0"/>
                  <a:t> for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&lt;2</m:t>
                    </m:r>
                    <m:r>
                      <a:rPr lang="en-US" altLang="zh-TW" i="1" dirty="0" smtClean="0">
                        <a:latin typeface="Cambria Math" panose="02040503050406030204" pitchFamily="18" charset="0"/>
                      </a:rPr>
                      <m:t>𝑐</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m:t>
                    </m:r>
                    <m:r>
                      <a:rPr lang="en-US" altLang="zh-TW" i="1" dirty="0" smtClean="0">
                        <a:latin typeface="Cambria Math" panose="02040503050406030204" pitchFamily="18" charset="0"/>
                      </a:rPr>
                      <m:t>−4</m:t>
                    </m:r>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oMath>
                </a14:m>
                <a:r>
                  <a:rPr lang="en-US" altLang="zh-TW" dirty="0"/>
                  <a:t>, we have </a:t>
                </a: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b="0" i="1" smtClean="0">
                        <a:latin typeface="Cambria Math" panose="02040503050406030204" pitchFamily="18" charset="0"/>
                      </a:rPr>
                      <m:t>=</m:t>
                    </m:r>
                    <m:r>
                      <m:rPr>
                        <m:sty m:val="p"/>
                      </m:rPr>
                      <a:rPr lang="en-US" altLang="zh-TW">
                        <a:latin typeface="Cambria Math" panose="02040503050406030204" pitchFamily="18" charset="0"/>
                      </a:rPr>
                      <m:t>O</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a:t>
                </a:r>
              </a:p>
              <a:p>
                <a:endParaRPr lang="en-US" altLang="zh-TW" dirty="0"/>
              </a:p>
              <a:p>
                <a:r>
                  <a:rPr lang="en-US" altLang="zh-TW" dirty="0"/>
                  <a:t>Therefore, we can determine any order statistic in linear time on average.</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A2838694-51F6-4C1D-8C4B-8FF3183C8E5E}"/>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A27AEC5-4678-4ACC-87A0-DCF6E31E5EB1}"/>
              </a:ext>
            </a:extLst>
          </p:cNvPr>
          <p:cNvSpPr>
            <a:spLocks noGrp="1"/>
          </p:cNvSpPr>
          <p:nvPr>
            <p:ph type="sldNum" sz="quarter" idx="12"/>
          </p:nvPr>
        </p:nvSpPr>
        <p:spPr/>
        <p:txBody>
          <a:bodyPr/>
          <a:lstStyle/>
          <a:p>
            <a:fld id="{EF68AC1A-F4A2-461A-BE83-58657F19D3FC}" type="slidenum">
              <a:rPr lang="zh-TW" altLang="en-US" smtClean="0"/>
              <a:t>27</a:t>
            </a:fld>
            <a:endParaRPr lang="zh-TW" altLang="en-US"/>
          </a:p>
        </p:txBody>
      </p:sp>
    </p:spTree>
    <p:extLst>
      <p:ext uri="{BB962C8B-B14F-4D97-AF65-F5344CB8AC3E}">
        <p14:creationId xmlns:p14="http://schemas.microsoft.com/office/powerpoint/2010/main" val="262089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59AC15-D383-489E-AFC8-EC65AC659C5C}"/>
              </a:ext>
            </a:extLst>
          </p:cNvPr>
          <p:cNvSpPr>
            <a:spLocks noGrp="1"/>
          </p:cNvSpPr>
          <p:nvPr>
            <p:ph type="title"/>
          </p:nvPr>
        </p:nvSpPr>
        <p:spPr/>
        <p:txBody>
          <a:bodyPr/>
          <a:lstStyle/>
          <a:p>
            <a:r>
              <a:rPr lang="en-US" altLang="zh-TW" dirty="0"/>
              <a:t>Selection in worst-case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99A114C-22B9-479E-9032-4ABD0E83D370}"/>
                  </a:ext>
                </a:extLst>
              </p:cNvPr>
              <p:cNvSpPr>
                <a:spLocks noGrp="1"/>
              </p:cNvSpPr>
              <p:nvPr>
                <p:ph idx="1"/>
              </p:nvPr>
            </p:nvSpPr>
            <p:spPr/>
            <p:txBody>
              <a:bodyPr>
                <a:normAutofit fontScale="92500"/>
              </a:bodyPr>
              <a:lstStyle/>
              <a:p>
                <a:pPr marL="0" indent="0">
                  <a:buNone/>
                </a:pPr>
                <a:r>
                  <a:rPr lang="en-US" altLang="zh-TW" dirty="0"/>
                  <a:t>SELECT works on an array of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&gt;1</m:t>
                    </m:r>
                  </m:oMath>
                </a14:m>
                <a:r>
                  <a:rPr lang="en-US" altLang="zh-TW" dirty="0"/>
                  <a:t> elements:</a:t>
                </a:r>
              </a:p>
              <a:p>
                <a:pPr marL="514350" indent="-514350">
                  <a:buAutoNum type="arabicPeriod"/>
                </a:pPr>
                <a:r>
                  <a:rPr lang="en-US" altLang="zh-TW" dirty="0">
                    <a:solidFill>
                      <a:srgbClr val="FF0000"/>
                    </a:solidFill>
                  </a:rPr>
                  <a:t>Divide the </a:t>
                </a:r>
                <a14:m>
                  <m:oMath xmlns:m="http://schemas.openxmlformats.org/officeDocument/2006/math">
                    <m:r>
                      <a:rPr lang="en-US" altLang="zh-TW" i="1" dirty="0" smtClean="0">
                        <a:solidFill>
                          <a:srgbClr val="FF0000"/>
                        </a:solidFill>
                        <a:latin typeface="Cambria Math" panose="02040503050406030204" pitchFamily="18" charset="0"/>
                      </a:rPr>
                      <m:t>𝑛</m:t>
                    </m:r>
                  </m:oMath>
                </a14:m>
                <a:r>
                  <a:rPr lang="en-US" altLang="zh-TW" dirty="0">
                    <a:solidFill>
                      <a:srgbClr val="FF0000"/>
                    </a:solidFill>
                  </a:rPr>
                  <a:t> elements into groups of 5. Get </a:t>
                </a:r>
                <a14:m>
                  <m:oMath xmlns:m="http://schemas.openxmlformats.org/officeDocument/2006/math">
                    <m:d>
                      <m:dPr>
                        <m:begChr m:val="⌈"/>
                        <m:endChr m:val="⌉"/>
                        <m:ctrlPr>
                          <a:rPr lang="en-US" altLang="zh-TW"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rPr>
                          <m:t>/5</m:t>
                        </m:r>
                      </m:e>
                    </m:d>
                  </m:oMath>
                </a14:m>
                <a:r>
                  <a:rPr lang="en-US" altLang="zh-TW" dirty="0">
                    <a:solidFill>
                      <a:srgbClr val="FF0000"/>
                    </a:solidFill>
                  </a:rPr>
                  <a:t> groups</a:t>
                </a:r>
                <a:r>
                  <a:rPr lang="en-US" altLang="zh-TW" dirty="0"/>
                  <a:t>: </a:t>
                </a:r>
              </a:p>
              <a:p>
                <a:pPr marL="857250" lvl="1" indent="-457200">
                  <a:buFontTx/>
                  <a:buChar char="-"/>
                </a:pP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/5</m:t>
                        </m:r>
                      </m:e>
                    </m:d>
                  </m:oMath>
                </a14:m>
                <a:r>
                  <a:rPr lang="en-US" altLang="zh-TW" dirty="0"/>
                  <a:t> groups </a:t>
                </a:r>
                <a:r>
                  <a:rPr lang="en-US" altLang="zh-TW" dirty="0">
                    <a:solidFill>
                      <a:srgbClr val="FF0000"/>
                    </a:solidFill>
                  </a:rPr>
                  <a:t>with exactly 5 elements and, if 5 does not divide </a:t>
                </a:r>
                <a14:m>
                  <m:oMath xmlns:m="http://schemas.openxmlformats.org/officeDocument/2006/math">
                    <m:r>
                      <a:rPr lang="en-US" altLang="zh-TW" i="1" dirty="0" smtClean="0">
                        <a:solidFill>
                          <a:srgbClr val="FF0000"/>
                        </a:solidFill>
                        <a:latin typeface="Cambria Math" panose="02040503050406030204" pitchFamily="18" charset="0"/>
                      </a:rPr>
                      <m:t>𝑛</m:t>
                    </m:r>
                  </m:oMath>
                </a14:m>
                <a:r>
                  <a:rPr lang="en-US" altLang="zh-TW" dirty="0"/>
                  <a:t> </a:t>
                </a:r>
              </a:p>
              <a:p>
                <a:pPr marL="857250" lvl="1" indent="-457200">
                  <a:buFontTx/>
                  <a:buChar char="-"/>
                </a:pPr>
                <a:r>
                  <a:rPr lang="en-US" altLang="zh-TW" dirty="0"/>
                  <a:t>one group </a:t>
                </a:r>
                <a:r>
                  <a:rPr lang="en-US" altLang="zh-TW" dirty="0">
                    <a:solidFill>
                      <a:srgbClr val="FF0000"/>
                    </a:solidFill>
                  </a:rPr>
                  <a:t>with the remaining n mod 5 elements</a:t>
                </a:r>
                <a:r>
                  <a:rPr lang="en-US" altLang="zh-TW" dirty="0"/>
                  <a:t>.</a:t>
                </a:r>
              </a:p>
              <a:p>
                <a:pPr marL="514350" indent="-514350">
                  <a:buAutoNum type="arabicPeriod"/>
                </a:pPr>
                <a:r>
                  <a:rPr lang="en-US" altLang="zh-TW" dirty="0">
                    <a:solidFill>
                      <a:srgbClr val="7030A0"/>
                    </a:solidFill>
                  </a:rPr>
                  <a:t>Find the median of each of the </a:t>
                </a:r>
                <a14:m>
                  <m:oMath xmlns:m="http://schemas.openxmlformats.org/officeDocument/2006/math">
                    <m:d>
                      <m:dPr>
                        <m:begChr m:val="⌈"/>
                        <m:endChr m:val="⌉"/>
                        <m:ctrlPr>
                          <a:rPr lang="en-US" altLang="zh-TW" i="1" smtClean="0">
                            <a:solidFill>
                              <a:srgbClr val="7030A0"/>
                            </a:solidFill>
                            <a:latin typeface="Cambria Math" panose="02040503050406030204" pitchFamily="18" charset="0"/>
                          </a:rPr>
                        </m:ctrlPr>
                      </m:dPr>
                      <m:e>
                        <m:r>
                          <a:rPr lang="en-US" altLang="zh-TW" b="0" i="1" smtClean="0">
                            <a:solidFill>
                              <a:srgbClr val="7030A0"/>
                            </a:solidFill>
                            <a:latin typeface="Cambria Math" panose="02040503050406030204" pitchFamily="18" charset="0"/>
                          </a:rPr>
                          <m:t>𝑛</m:t>
                        </m:r>
                        <m:r>
                          <a:rPr lang="en-US" altLang="zh-TW" b="0" i="1" smtClean="0">
                            <a:solidFill>
                              <a:srgbClr val="7030A0"/>
                            </a:solidFill>
                            <a:latin typeface="Cambria Math" panose="02040503050406030204" pitchFamily="18" charset="0"/>
                          </a:rPr>
                          <m:t>/5</m:t>
                        </m:r>
                      </m:e>
                    </m:d>
                  </m:oMath>
                </a14:m>
                <a:r>
                  <a:rPr lang="en-US" altLang="zh-TW" dirty="0">
                    <a:solidFill>
                      <a:srgbClr val="7030A0"/>
                    </a:solidFill>
                  </a:rPr>
                  <a:t> groups:</a:t>
                </a:r>
              </a:p>
              <a:p>
                <a:pPr marL="857250" lvl="1" indent="-457200">
                  <a:buFontTx/>
                  <a:buChar char="-"/>
                </a:pPr>
                <a:r>
                  <a:rPr lang="en-US" altLang="zh-TW" dirty="0">
                    <a:solidFill>
                      <a:srgbClr val="7030A0"/>
                    </a:solidFill>
                  </a:rPr>
                  <a:t>Run insertion sort on each group. Takes </a:t>
                </a:r>
                <a14:m>
                  <m:oMath xmlns:m="http://schemas.openxmlformats.org/officeDocument/2006/math">
                    <m:r>
                      <m:rPr>
                        <m:sty m:val="p"/>
                      </m:rPr>
                      <a:rPr lang="en-US" altLang="zh-TW" b="0" i="0" smtClean="0">
                        <a:solidFill>
                          <a:srgbClr val="7030A0"/>
                        </a:solidFill>
                        <a:latin typeface="Cambria Math" panose="02040503050406030204" pitchFamily="18" charset="0"/>
                      </a:rPr>
                      <m:t>O</m:t>
                    </m:r>
                    <m:d>
                      <m:dPr>
                        <m:ctrlPr>
                          <a:rPr lang="en-US" altLang="zh-TW" b="0" i="1" smtClean="0">
                            <a:solidFill>
                              <a:srgbClr val="7030A0"/>
                            </a:solidFill>
                            <a:latin typeface="Cambria Math" panose="02040503050406030204" pitchFamily="18" charset="0"/>
                          </a:rPr>
                        </m:ctrlPr>
                      </m:dPr>
                      <m:e>
                        <m:r>
                          <a:rPr lang="en-US" altLang="zh-TW" b="0" i="1" smtClean="0">
                            <a:solidFill>
                              <a:srgbClr val="7030A0"/>
                            </a:solidFill>
                            <a:latin typeface="Cambria Math" panose="02040503050406030204" pitchFamily="18" charset="0"/>
                          </a:rPr>
                          <m:t>1</m:t>
                        </m:r>
                      </m:e>
                    </m:d>
                  </m:oMath>
                </a14:m>
                <a:r>
                  <a:rPr lang="en-US" altLang="zh-TW" dirty="0">
                    <a:solidFill>
                      <a:srgbClr val="7030A0"/>
                    </a:solidFill>
                  </a:rPr>
                  <a:t> time per group since each group has </a:t>
                </a:r>
                <a14:m>
                  <m:oMath xmlns:m="http://schemas.openxmlformats.org/officeDocument/2006/math">
                    <m:r>
                      <a:rPr lang="en-US" altLang="zh-TW" i="1" smtClean="0">
                        <a:solidFill>
                          <a:srgbClr val="7030A0"/>
                        </a:solidFill>
                        <a:latin typeface="Cambria Math" panose="02040503050406030204" pitchFamily="18" charset="0"/>
                        <a:ea typeface="Cambria Math" panose="02040503050406030204" pitchFamily="18" charset="0"/>
                      </a:rPr>
                      <m:t>≤</m:t>
                    </m:r>
                    <m:r>
                      <a:rPr lang="en-US" altLang="zh-TW" b="0" i="1" smtClean="0">
                        <a:solidFill>
                          <a:srgbClr val="7030A0"/>
                        </a:solidFill>
                        <a:latin typeface="Cambria Math" panose="02040503050406030204" pitchFamily="18" charset="0"/>
                        <a:ea typeface="Cambria Math" panose="02040503050406030204" pitchFamily="18" charset="0"/>
                      </a:rPr>
                      <m:t>5</m:t>
                    </m:r>
                  </m:oMath>
                </a14:m>
                <a:r>
                  <a:rPr lang="en-US" altLang="zh-TW" dirty="0">
                    <a:solidFill>
                      <a:srgbClr val="7030A0"/>
                    </a:solidFill>
                  </a:rPr>
                  <a:t> elements.</a:t>
                </a:r>
              </a:p>
              <a:p>
                <a:pPr marL="857250" lvl="1" indent="-457200">
                  <a:buFontTx/>
                  <a:buChar char="-"/>
                </a:pPr>
                <a:r>
                  <a:rPr lang="en-US" altLang="zh-TW" dirty="0">
                    <a:solidFill>
                      <a:srgbClr val="7030A0"/>
                    </a:solidFill>
                  </a:rPr>
                  <a:t>Then just pick the median from each group, in </a:t>
                </a:r>
                <a14:m>
                  <m:oMath xmlns:m="http://schemas.openxmlformats.org/officeDocument/2006/math">
                    <m:r>
                      <m:rPr>
                        <m:sty m:val="p"/>
                      </m:rPr>
                      <a:rPr lang="en-US" altLang="zh-TW" b="0" i="0" smtClean="0">
                        <a:solidFill>
                          <a:srgbClr val="7030A0"/>
                        </a:solidFill>
                        <a:latin typeface="Cambria Math" panose="02040503050406030204" pitchFamily="18" charset="0"/>
                      </a:rPr>
                      <m:t>O</m:t>
                    </m:r>
                    <m:d>
                      <m:dPr>
                        <m:ctrlPr>
                          <a:rPr lang="en-US" altLang="zh-TW" b="0" i="1" smtClean="0">
                            <a:solidFill>
                              <a:srgbClr val="7030A0"/>
                            </a:solidFill>
                            <a:latin typeface="Cambria Math" panose="02040503050406030204" pitchFamily="18" charset="0"/>
                          </a:rPr>
                        </m:ctrlPr>
                      </m:dPr>
                      <m:e>
                        <m:r>
                          <a:rPr lang="en-US" altLang="zh-TW" b="0" i="1" smtClean="0">
                            <a:solidFill>
                              <a:srgbClr val="7030A0"/>
                            </a:solidFill>
                            <a:latin typeface="Cambria Math" panose="02040503050406030204" pitchFamily="18" charset="0"/>
                          </a:rPr>
                          <m:t>1</m:t>
                        </m:r>
                      </m:e>
                    </m:d>
                  </m:oMath>
                </a14:m>
                <a:r>
                  <a:rPr lang="en-US" altLang="zh-TW" dirty="0">
                    <a:solidFill>
                      <a:srgbClr val="7030A0"/>
                    </a:solidFill>
                  </a:rPr>
                  <a:t> time.</a:t>
                </a:r>
              </a:p>
              <a:p>
                <a:pPr marL="514350" indent="-514350">
                  <a:buAutoNum type="arabicPeriod"/>
                </a:pPr>
                <a:endParaRPr lang="en-US" altLang="zh-TW" dirty="0"/>
              </a:p>
              <a:p>
                <a:pPr marL="0" indent="0">
                  <a:buNone/>
                </a:pP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899A114C-22B9-479E-9032-4ABD0E83D370}"/>
                  </a:ext>
                </a:extLst>
              </p:cNvPr>
              <p:cNvSpPr>
                <a:spLocks noGrp="1" noRot="1" noChangeAspect="1" noMove="1" noResize="1" noEditPoints="1" noAdjustHandles="1" noChangeArrowheads="1" noChangeShapeType="1" noTextEdit="1"/>
              </p:cNvSpPr>
              <p:nvPr>
                <p:ph idx="1"/>
              </p:nvPr>
            </p:nvSpPr>
            <p:spPr>
              <a:blipFill>
                <a:blip r:embed="rId2"/>
                <a:stretch>
                  <a:fillRect l="-1500"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26CEBAA-6BCF-451F-85D4-ACC772947CD9}"/>
              </a:ext>
            </a:extLst>
          </p:cNvPr>
          <p:cNvSpPr>
            <a:spLocks noGrp="1"/>
          </p:cNvSpPr>
          <p:nvPr>
            <p:ph type="sldNum" sz="quarter" idx="12"/>
          </p:nvPr>
        </p:nvSpPr>
        <p:spPr/>
        <p:txBody>
          <a:bodyPr/>
          <a:lstStyle/>
          <a:p>
            <a:fld id="{EF68AC1A-F4A2-461A-BE83-58657F19D3FC}" type="slidenum">
              <a:rPr lang="zh-TW" altLang="en-US" smtClean="0"/>
              <a:t>28</a:t>
            </a:fld>
            <a:endParaRPr lang="zh-TW" altLang="en-US"/>
          </a:p>
        </p:txBody>
      </p:sp>
    </p:spTree>
    <p:extLst>
      <p:ext uri="{BB962C8B-B14F-4D97-AF65-F5344CB8AC3E}">
        <p14:creationId xmlns:p14="http://schemas.microsoft.com/office/powerpoint/2010/main" val="3413867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76B365-149E-44A4-B192-A653D54C18EE}"/>
              </a:ext>
            </a:extLst>
          </p:cNvPr>
          <p:cNvSpPr>
            <a:spLocks noGrp="1"/>
          </p:cNvSpPr>
          <p:nvPr>
            <p:ph type="title"/>
          </p:nvPr>
        </p:nvSpPr>
        <p:spPr/>
        <p:txBody>
          <a:bodyPr/>
          <a:lstStyle/>
          <a:p>
            <a:r>
              <a:rPr lang="en-US" altLang="zh-TW" dirty="0"/>
              <a:t>Selection in worst-case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FF60F97-CE9D-4059-8A4A-C0D908BA1B48}"/>
                  </a:ext>
                </a:extLst>
              </p:cNvPr>
              <p:cNvSpPr>
                <a:spLocks noGrp="1"/>
              </p:cNvSpPr>
              <p:nvPr>
                <p:ph idx="1"/>
              </p:nvPr>
            </p:nvSpPr>
            <p:spPr/>
            <p:txBody>
              <a:bodyPr>
                <a:normAutofit lnSpcReduction="10000"/>
              </a:bodyPr>
              <a:lstStyle/>
              <a:p>
                <a:pPr marL="0" indent="0">
                  <a:buNone/>
                </a:pPr>
                <a:r>
                  <a:rPr lang="en-US" altLang="zh-TW" dirty="0"/>
                  <a:t>3. Find the median </a:t>
                </a:r>
                <a14:m>
                  <m:oMath xmlns:m="http://schemas.openxmlformats.org/officeDocument/2006/math">
                    <m:r>
                      <a:rPr lang="en-US" altLang="zh-TW" i="1" dirty="0" smtClean="0">
                        <a:latin typeface="Cambria Math" panose="02040503050406030204" pitchFamily="18" charset="0"/>
                      </a:rPr>
                      <m:t>𝑥</m:t>
                    </m:r>
                  </m:oMath>
                </a14:m>
                <a:r>
                  <a:rPr lang="en-US" altLang="zh-TW" dirty="0"/>
                  <a:t> of the </a:t>
                </a: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/5</m:t>
                        </m:r>
                      </m:e>
                    </m:d>
                  </m:oMath>
                </a14:m>
                <a:r>
                  <a:rPr lang="en-US" altLang="zh-TW" dirty="0"/>
                  <a:t> medians by a recursive call to SELECT. (If </a:t>
                </a:r>
                <a14:m>
                  <m:oMath xmlns:m="http://schemas.openxmlformats.org/officeDocument/2006/math">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/5</m:t>
                        </m:r>
                      </m:e>
                    </m:d>
                  </m:oMath>
                </a14:m>
                <a:r>
                  <a:rPr lang="en-US" altLang="zh-TW" dirty="0"/>
                  <a:t> is even, then follow our convention and find the lower median</a:t>
                </a:r>
                <a:r>
                  <a:rPr lang="en-US" altLang="zh-TW" sz="3000" dirty="0"/>
                  <a:t>.)</a:t>
                </a:r>
              </a:p>
              <a:p>
                <a:pPr marL="0" indent="0">
                  <a:buNone/>
                </a:pPr>
                <a:endParaRPr lang="en-US" altLang="zh-TW" sz="3000" dirty="0"/>
              </a:p>
              <a:p>
                <a:pPr marL="0" indent="0">
                  <a:buNone/>
                </a:pPr>
                <a:r>
                  <a:rPr lang="en-US" altLang="zh-TW" dirty="0"/>
                  <a:t>4. Using the modified version of PARTITION that takes the pivot element as input, partition the input array around </a:t>
                </a:r>
                <a14:m>
                  <m:oMath xmlns:m="http://schemas.openxmlformats.org/officeDocument/2006/math">
                    <m:r>
                      <a:rPr lang="en-US" altLang="zh-TW" i="1" dirty="0" smtClean="0">
                        <a:latin typeface="Cambria Math" panose="02040503050406030204" pitchFamily="18" charset="0"/>
                      </a:rPr>
                      <m:t>𝑥</m:t>
                    </m:r>
                  </m:oMath>
                </a14:m>
                <a:r>
                  <a:rPr lang="en-US" altLang="zh-TW" dirty="0"/>
                  <a:t>. Let </a:t>
                </a:r>
                <a14:m>
                  <m:oMath xmlns:m="http://schemas.openxmlformats.org/officeDocument/2006/math">
                    <m:r>
                      <a:rPr lang="en-US" altLang="zh-TW" i="1" dirty="0" smtClean="0">
                        <a:latin typeface="Cambria Math" panose="02040503050406030204" pitchFamily="18" charset="0"/>
                      </a:rPr>
                      <m:t>𝑥</m:t>
                    </m:r>
                  </m:oMath>
                </a14:m>
                <a:r>
                  <a:rPr lang="en-US" altLang="zh-TW" dirty="0"/>
                  <a:t> be the </a:t>
                </a:r>
                <a14:m>
                  <m:oMath xmlns:m="http://schemas.openxmlformats.org/officeDocument/2006/math">
                    <m:r>
                      <a:rPr lang="en-US" altLang="zh-TW" i="1" dirty="0" smtClean="0">
                        <a:latin typeface="Cambria Math" panose="02040503050406030204" pitchFamily="18" charset="0"/>
                      </a:rPr>
                      <m:t>𝑘</m:t>
                    </m:r>
                  </m:oMath>
                </a14:m>
                <a:r>
                  <a:rPr lang="en-US" altLang="zh-TW" dirty="0"/>
                  <a:t>th element of the array after partitioning, so that there are </a:t>
                </a:r>
                <a14:m>
                  <m:oMath xmlns:m="http://schemas.openxmlformats.org/officeDocument/2006/math">
                    <m:r>
                      <a:rPr lang="en-US" altLang="zh-TW" i="1" dirty="0" smtClean="0">
                        <a:latin typeface="Cambria Math" panose="02040503050406030204" pitchFamily="18" charset="0"/>
                      </a:rPr>
                      <m:t>𝑘</m:t>
                    </m:r>
                    <m:r>
                      <a:rPr lang="en-US" altLang="zh-TW" i="1" dirty="0" smtClean="0">
                        <a:latin typeface="Cambria Math" panose="02040503050406030204" pitchFamily="18" charset="0"/>
                      </a:rPr>
                      <m:t>−1</m:t>
                    </m:r>
                  </m:oMath>
                </a14:m>
                <a:r>
                  <a:rPr lang="en-US" altLang="zh-TW" dirty="0"/>
                  <a:t> elements on the low side of the partition and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oMath>
                </a14:m>
                <a:r>
                  <a:rPr lang="en-US" altLang="zh-TW" dirty="0"/>
                  <a:t> elements on the high side.</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9FF60F97-CE9D-4059-8A4A-C0D908BA1B48}"/>
                  </a:ext>
                </a:extLst>
              </p:cNvPr>
              <p:cNvSpPr>
                <a:spLocks noGrp="1" noRot="1" noChangeAspect="1" noMove="1" noResize="1" noEditPoints="1" noAdjustHandles="1" noChangeArrowheads="1" noChangeShapeType="1" noTextEdit="1"/>
              </p:cNvSpPr>
              <p:nvPr>
                <p:ph idx="1"/>
              </p:nvPr>
            </p:nvSpPr>
            <p:spPr>
              <a:blipFill>
                <a:blip r:embed="rId2"/>
                <a:stretch>
                  <a:fillRect l="-1389" t="-2897" r="-88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AB14D37-5841-4225-B2FF-24FCADE180EF}"/>
              </a:ext>
            </a:extLst>
          </p:cNvPr>
          <p:cNvSpPr>
            <a:spLocks noGrp="1"/>
          </p:cNvSpPr>
          <p:nvPr>
            <p:ph type="sldNum" sz="quarter" idx="12"/>
          </p:nvPr>
        </p:nvSpPr>
        <p:spPr/>
        <p:txBody>
          <a:bodyPr/>
          <a:lstStyle/>
          <a:p>
            <a:fld id="{EF68AC1A-F4A2-461A-BE83-58657F19D3FC}" type="slidenum">
              <a:rPr lang="zh-TW" altLang="en-US" smtClean="0"/>
              <a:t>29</a:t>
            </a:fld>
            <a:endParaRPr lang="zh-TW" altLang="en-US"/>
          </a:p>
        </p:txBody>
      </p:sp>
    </p:spTree>
    <p:extLst>
      <p:ext uri="{BB962C8B-B14F-4D97-AF65-F5344CB8AC3E}">
        <p14:creationId xmlns:p14="http://schemas.microsoft.com/office/powerpoint/2010/main" val="333381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10E80D-2DB1-4FBF-926B-24E46DBFF10F}"/>
              </a:ext>
            </a:extLst>
          </p:cNvPr>
          <p:cNvSpPr>
            <a:spLocks noGrp="1"/>
          </p:cNvSpPr>
          <p:nvPr>
            <p:ph type="title"/>
          </p:nvPr>
        </p:nvSpPr>
        <p:spPr/>
        <p:txBody>
          <a:bodyPr/>
          <a:lstStyle/>
          <a:p>
            <a:r>
              <a:rPr lang="en-US" altLang="zh-TW" dirty="0"/>
              <a:t>The selection problem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1E5C509-7876-4F26-B731-BF0C99275020}"/>
                  </a:ext>
                </a:extLst>
              </p:cNvPr>
              <p:cNvSpPr>
                <a:spLocks noGrp="1"/>
              </p:cNvSpPr>
              <p:nvPr>
                <p:ph idx="1"/>
              </p:nvPr>
            </p:nvSpPr>
            <p:spPr/>
            <p:txBody>
              <a:bodyPr>
                <a:normAutofit fontScale="92500" lnSpcReduction="20000"/>
              </a:bodyPr>
              <a:lstStyle/>
              <a:p>
                <a:pPr marL="0" indent="0">
                  <a:buNone/>
                </a:pPr>
                <a:r>
                  <a:rPr lang="en-US" altLang="zh-TW" dirty="0">
                    <a:solidFill>
                      <a:srgbClr val="0070C0"/>
                    </a:solidFill>
                  </a:rPr>
                  <a:t>Input</a:t>
                </a:r>
                <a:r>
                  <a:rPr lang="en-US" altLang="zh-TW" dirty="0"/>
                  <a:t>: A set </a:t>
                </a:r>
                <a14:m>
                  <m:oMath xmlns:m="http://schemas.openxmlformats.org/officeDocument/2006/math">
                    <m:r>
                      <a:rPr lang="en-US" altLang="zh-TW" i="1" dirty="0" smtClean="0">
                        <a:latin typeface="Cambria Math" panose="02040503050406030204" pitchFamily="18" charset="0"/>
                      </a:rPr>
                      <m:t>𝐴</m:t>
                    </m:r>
                  </m:oMath>
                </a14:m>
                <a:r>
                  <a:rPr lang="en-US" altLang="zh-TW" dirty="0"/>
                  <a:t> of </a:t>
                </a:r>
                <a14:m>
                  <m:oMath xmlns:m="http://schemas.openxmlformats.org/officeDocument/2006/math">
                    <m:r>
                      <a:rPr lang="en-US" altLang="zh-TW" i="1" dirty="0" smtClean="0">
                        <a:latin typeface="Cambria Math" panose="02040503050406030204" pitchFamily="18" charset="0"/>
                      </a:rPr>
                      <m:t>𝑛</m:t>
                    </m:r>
                  </m:oMath>
                </a14:m>
                <a:r>
                  <a:rPr lang="en-US" altLang="zh-TW" dirty="0"/>
                  <a:t> distinct numbers and a number </a:t>
                </a:r>
                <a14:m>
                  <m:oMath xmlns:m="http://schemas.openxmlformats.org/officeDocument/2006/math">
                    <m:r>
                      <a:rPr lang="en-US" altLang="zh-TW" i="1" dirty="0" smtClean="0">
                        <a:latin typeface="Cambria Math" panose="02040503050406030204" pitchFamily="18" charset="0"/>
                      </a:rPr>
                      <m:t>𝑖</m:t>
                    </m:r>
                  </m:oMath>
                </a14:m>
                <a:r>
                  <a:rPr lang="en-US" altLang="zh-TW" dirty="0"/>
                  <a:t>, with </a:t>
                </a:r>
                <a14:m>
                  <m:oMath xmlns:m="http://schemas.openxmlformats.org/officeDocument/2006/math">
                    <m:r>
                      <a:rPr lang="en-US" altLang="zh-TW" b="0" i="1" smtClean="0">
                        <a:latin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oMath>
                </a14:m>
                <a:r>
                  <a:rPr lang="en-US" altLang="zh-TW" dirty="0"/>
                  <a:t>.</a:t>
                </a:r>
              </a:p>
              <a:p>
                <a:pPr marL="0" indent="0">
                  <a:buNone/>
                </a:pPr>
                <a:r>
                  <a:rPr lang="en-US" altLang="zh-TW" dirty="0">
                    <a:solidFill>
                      <a:srgbClr val="0070C0"/>
                    </a:solidFill>
                  </a:rPr>
                  <a:t>Output</a:t>
                </a:r>
                <a:r>
                  <a:rPr lang="en-US" altLang="zh-TW" dirty="0"/>
                  <a:t>: The element </a:t>
                </a:r>
                <a14:m>
                  <m:oMath xmlns:m="http://schemas.openxmlformats.org/officeDocument/2006/math">
                    <m:r>
                      <a:rPr lang="en-US" altLang="zh-TW" b="0" i="1" smtClean="0">
                        <a:latin typeface="Cambria Math" panose="02040503050406030204" pitchFamily="18" charset="0"/>
                      </a:rPr>
                      <m:t>𝑥</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𝐴</m:t>
                    </m:r>
                  </m:oMath>
                </a14:m>
                <a:r>
                  <a:rPr lang="en-US" altLang="zh-TW" dirty="0"/>
                  <a:t> that is larger than exactly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other elements in </a:t>
                </a:r>
                <a14:m>
                  <m:oMath xmlns:m="http://schemas.openxmlformats.org/officeDocument/2006/math">
                    <m:r>
                      <a:rPr lang="en-US" altLang="zh-TW" i="1" dirty="0" smtClean="0">
                        <a:latin typeface="Cambria Math" panose="02040503050406030204" pitchFamily="18" charset="0"/>
                      </a:rPr>
                      <m:t>𝐴</m:t>
                    </m:r>
                  </m:oMath>
                </a14:m>
                <a:r>
                  <a:rPr lang="en-US" altLang="zh-TW" dirty="0"/>
                  <a:t>. In other words,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 of </a:t>
                </a:r>
                <a14:m>
                  <m:oMath xmlns:m="http://schemas.openxmlformats.org/officeDocument/2006/math">
                    <m:r>
                      <a:rPr lang="en-US" altLang="zh-TW" i="1" dirty="0" smtClean="0">
                        <a:latin typeface="Cambria Math" panose="02040503050406030204" pitchFamily="18" charset="0"/>
                      </a:rPr>
                      <m:t>𝐴</m:t>
                    </m:r>
                  </m:oMath>
                </a14:m>
                <a:r>
                  <a:rPr lang="en-US" altLang="zh-TW" dirty="0"/>
                  <a:t>.</a:t>
                </a:r>
              </a:p>
              <a:p>
                <a:endParaRPr lang="en-US" altLang="zh-TW" dirty="0"/>
              </a:p>
              <a:p>
                <a:pPr marL="0" indent="0">
                  <a:buNone/>
                </a:pPr>
                <a:r>
                  <a:rPr lang="en-US" altLang="zh-TW" dirty="0"/>
                  <a:t>The selection problem can be solved in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oMath>
                </a14:m>
                <a:r>
                  <a:rPr lang="en-US" altLang="zh-TW" dirty="0"/>
                  <a:t> time.</a:t>
                </a:r>
              </a:p>
              <a:p>
                <a:r>
                  <a:rPr lang="en-US" altLang="zh-TW" dirty="0"/>
                  <a:t>Sort the numbers using an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oMath>
                </a14:m>
                <a:r>
                  <a:rPr lang="en-US" altLang="zh-TW" dirty="0"/>
                  <a:t>-time algorithm, such as heap sort or merge sort.</a:t>
                </a:r>
              </a:p>
              <a:p>
                <a:r>
                  <a:rPr lang="en-US" altLang="zh-TW" dirty="0"/>
                  <a:t>Then return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element in the sorted array.</a:t>
                </a:r>
              </a:p>
              <a:p>
                <a:endParaRPr lang="zh-TW" altLang="en-US" dirty="0"/>
              </a:p>
            </p:txBody>
          </p:sp>
        </mc:Choice>
        <mc:Fallback xmlns="">
          <p:sp>
            <p:nvSpPr>
              <p:cNvPr id="3" name="內容版面配置區 2">
                <a:extLst>
                  <a:ext uri="{FF2B5EF4-FFF2-40B4-BE49-F238E27FC236}">
                    <a16:creationId xmlns:a16="http://schemas.microsoft.com/office/drawing/2014/main" id="{E1E5C509-7876-4F26-B731-BF0C99275020}"/>
                  </a:ext>
                </a:extLst>
              </p:cNvPr>
              <p:cNvSpPr>
                <a:spLocks noGrp="1" noRot="1" noChangeAspect="1" noMove="1" noResize="1" noEditPoints="1" noAdjustHandles="1" noChangeArrowheads="1" noChangeShapeType="1" noTextEdit="1"/>
              </p:cNvSpPr>
              <p:nvPr>
                <p:ph idx="1"/>
              </p:nvPr>
            </p:nvSpPr>
            <p:spPr>
              <a:blipFill>
                <a:blip r:embed="rId2"/>
                <a:stretch>
                  <a:fillRect l="-1278" t="-3862" r="-13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6C041B9-E3AC-4BE0-83C4-D16C6AD24826}"/>
              </a:ext>
            </a:extLst>
          </p:cNvPr>
          <p:cNvSpPr>
            <a:spLocks noGrp="1"/>
          </p:cNvSpPr>
          <p:nvPr>
            <p:ph type="sldNum" sz="quarter" idx="12"/>
          </p:nvPr>
        </p:nvSpPr>
        <p:spPr/>
        <p:txBody>
          <a:bodyPr/>
          <a:lstStyle/>
          <a:p>
            <a:fld id="{EF68AC1A-F4A2-461A-BE83-58657F19D3FC}" type="slidenum">
              <a:rPr lang="zh-TW" altLang="en-US" smtClean="0"/>
              <a:t>3</a:t>
            </a:fld>
            <a:endParaRPr lang="zh-TW" altLang="en-US"/>
          </a:p>
        </p:txBody>
      </p:sp>
    </p:spTree>
    <p:extLst>
      <p:ext uri="{BB962C8B-B14F-4D97-AF65-F5344CB8AC3E}">
        <p14:creationId xmlns:p14="http://schemas.microsoft.com/office/powerpoint/2010/main" val="1724079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D5B643-65FF-4F0D-A294-8D2817718156}"/>
              </a:ext>
            </a:extLst>
          </p:cNvPr>
          <p:cNvSpPr>
            <a:spLocks noGrp="1"/>
          </p:cNvSpPr>
          <p:nvPr>
            <p:ph type="title"/>
          </p:nvPr>
        </p:nvSpPr>
        <p:spPr/>
        <p:txBody>
          <a:bodyPr/>
          <a:lstStyle/>
          <a:p>
            <a:r>
              <a:rPr lang="en-US" altLang="zh-TW" dirty="0"/>
              <a:t>Selection in worst-case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1EA0D66-7CF8-4EA7-9EC8-B0491643762C}"/>
                  </a:ext>
                </a:extLst>
              </p:cNvPr>
              <p:cNvSpPr>
                <a:spLocks noGrp="1"/>
              </p:cNvSpPr>
              <p:nvPr>
                <p:ph idx="1"/>
              </p:nvPr>
            </p:nvSpPr>
            <p:spPr/>
            <p:txBody>
              <a:bodyPr/>
              <a:lstStyle/>
              <a:p>
                <a:pPr marL="0" indent="0">
                  <a:buNone/>
                </a:pPr>
                <a:r>
                  <a:rPr lang="en-US" altLang="zh-TW" dirty="0"/>
                  <a:t>5. Now there are three possibilities:</a:t>
                </a:r>
              </a:p>
              <a:p>
                <a:pPr lvl="1"/>
                <a:r>
                  <a:rPr lang="en-US" altLang="zh-TW" dirty="0"/>
                  <a:t>If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oMath>
                </a14:m>
                <a:r>
                  <a:rPr lang="en-US" altLang="zh-TW" dirty="0"/>
                  <a:t>, just return </a:t>
                </a:r>
                <a14:m>
                  <m:oMath xmlns:m="http://schemas.openxmlformats.org/officeDocument/2006/math">
                    <m:r>
                      <a:rPr lang="en-US" altLang="zh-TW" i="1" dirty="0" smtClean="0">
                        <a:latin typeface="Cambria Math" panose="02040503050406030204" pitchFamily="18" charset="0"/>
                      </a:rPr>
                      <m:t>𝑥</m:t>
                    </m:r>
                  </m:oMath>
                </a14:m>
                <a:r>
                  <a:rPr lang="en-US" altLang="zh-TW" dirty="0"/>
                  <a:t>.</a:t>
                </a:r>
              </a:p>
              <a:p>
                <a:pPr lvl="1"/>
                <a:r>
                  <a:rPr lang="en-US" altLang="zh-TW" dirty="0"/>
                  <a:t>If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&lt;</m:t>
                    </m:r>
                    <m:r>
                      <a:rPr lang="en-US" altLang="zh-TW" i="1" dirty="0" smtClean="0">
                        <a:latin typeface="Cambria Math" panose="02040503050406030204" pitchFamily="18" charset="0"/>
                      </a:rPr>
                      <m:t>𝑘</m:t>
                    </m:r>
                  </m:oMath>
                </a14:m>
                <a:r>
                  <a:rPr lang="en-US" altLang="zh-TW" dirty="0"/>
                  <a:t>, return the </a:t>
                </a:r>
                <a14:m>
                  <m:oMath xmlns:m="http://schemas.openxmlformats.org/officeDocument/2006/math">
                    <m:r>
                      <a:rPr lang="en-US" altLang="zh-TW" i="1" dirty="0" smtClean="0">
                        <a:latin typeface="Cambria Math" panose="02040503050406030204" pitchFamily="18" charset="0"/>
                      </a:rPr>
                      <m:t>𝑖</m:t>
                    </m:r>
                  </m:oMath>
                </a14:m>
                <a:r>
                  <a:rPr lang="en-US" altLang="zh-TW" dirty="0" err="1"/>
                  <a:t>th</a:t>
                </a:r>
                <a:r>
                  <a:rPr lang="en-US" altLang="zh-TW" dirty="0"/>
                  <a:t> smallest element on the low side of the partition by making a recursive call to SELECT.</a:t>
                </a:r>
              </a:p>
              <a:p>
                <a:pPr lvl="1"/>
                <a:r>
                  <a:rPr lang="en-US" altLang="zh-TW" dirty="0"/>
                  <a:t>If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&gt;</m:t>
                    </m:r>
                    <m:r>
                      <a:rPr lang="en-US" altLang="zh-TW" i="1" dirty="0" smtClean="0">
                        <a:latin typeface="Cambria Math" panose="02040503050406030204" pitchFamily="18" charset="0"/>
                      </a:rPr>
                      <m:t>𝑘</m:t>
                    </m:r>
                  </m:oMath>
                </a14:m>
                <a:r>
                  <a:rPr lang="en-US" altLang="zh-TW" dirty="0"/>
                  <a:t>, return the </a:t>
                </a:r>
                <a14:m>
                  <m:oMath xmlns:m="http://schemas.openxmlformats.org/officeDocument/2006/math">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𝑘</m:t>
                    </m:r>
                    <m:r>
                      <a:rPr lang="en-US" altLang="zh-TW" i="1" dirty="0" smtClean="0">
                        <a:latin typeface="Cambria Math" panose="02040503050406030204" pitchFamily="18" charset="0"/>
                      </a:rPr>
                      <m:t>)</m:t>
                    </m:r>
                  </m:oMath>
                </a14:m>
                <a:r>
                  <a:rPr lang="en-US" altLang="zh-TW" dirty="0" err="1"/>
                  <a:t>th</a:t>
                </a:r>
                <a:r>
                  <a:rPr lang="en-US" altLang="zh-TW" dirty="0"/>
                  <a:t> smallest element on the high side of the partition by making a recursive call to SELECT.</a:t>
                </a:r>
              </a:p>
              <a:p>
                <a:endParaRPr lang="zh-TW" altLang="en-US" dirty="0"/>
              </a:p>
            </p:txBody>
          </p:sp>
        </mc:Choice>
        <mc:Fallback xmlns="">
          <p:sp>
            <p:nvSpPr>
              <p:cNvPr id="3" name="內容版面配置區 2">
                <a:extLst>
                  <a:ext uri="{FF2B5EF4-FFF2-40B4-BE49-F238E27FC236}">
                    <a16:creationId xmlns:a16="http://schemas.microsoft.com/office/drawing/2014/main" id="{01EA0D66-7CF8-4EA7-9EC8-B0491643762C}"/>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7BC8D5F-0F63-403F-9AF8-20C46EE28B90}"/>
              </a:ext>
            </a:extLst>
          </p:cNvPr>
          <p:cNvSpPr>
            <a:spLocks noGrp="1"/>
          </p:cNvSpPr>
          <p:nvPr>
            <p:ph type="sldNum" sz="quarter" idx="12"/>
          </p:nvPr>
        </p:nvSpPr>
        <p:spPr/>
        <p:txBody>
          <a:bodyPr/>
          <a:lstStyle/>
          <a:p>
            <a:fld id="{EF68AC1A-F4A2-461A-BE83-58657F19D3FC}" type="slidenum">
              <a:rPr lang="zh-TW" altLang="en-US" smtClean="0"/>
              <a:t>30</a:t>
            </a:fld>
            <a:endParaRPr lang="zh-TW" altLang="en-US"/>
          </a:p>
        </p:txBody>
      </p:sp>
    </p:spTree>
    <p:extLst>
      <p:ext uri="{BB962C8B-B14F-4D97-AF65-F5344CB8AC3E}">
        <p14:creationId xmlns:p14="http://schemas.microsoft.com/office/powerpoint/2010/main" val="3039042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1A1C2D9-4F15-4DD0-A22C-FD30AC5CB26B}"/>
                  </a:ext>
                </a:extLst>
              </p:cNvPr>
              <p:cNvSpPr>
                <a:spLocks noGrp="1"/>
              </p:cNvSpPr>
              <p:nvPr>
                <p:ph idx="1"/>
              </p:nvPr>
            </p:nvSpPr>
            <p:spPr>
              <a:xfrm>
                <a:off x="609600" y="67112"/>
                <a:ext cx="10972800" cy="5954177"/>
              </a:xfrm>
            </p:spPr>
            <p:txBody>
              <a:bodyPr>
                <a:normAutofit lnSpcReduction="10000"/>
              </a:bodyPr>
              <a:lstStyle/>
              <a:p>
                <a:r>
                  <a:rPr lang="en-US" altLang="zh-TW" dirty="0"/>
                  <a:t>Start by getting a lower bound on the number of elements that are greater than the partitioning element </a:t>
                </a:r>
                <a14:m>
                  <m:oMath xmlns:m="http://schemas.openxmlformats.org/officeDocument/2006/math">
                    <m:r>
                      <a:rPr lang="en-US" altLang="zh-TW" i="1" dirty="0" smtClean="0">
                        <a:latin typeface="Cambria Math" panose="02040503050406030204" pitchFamily="18" charset="0"/>
                      </a:rPr>
                      <m:t>𝑥</m:t>
                    </m:r>
                  </m:oMath>
                </a14:m>
                <a:r>
                  <a:rPr lang="en-US" altLang="zh-TW" dirty="0"/>
                  <a:t>:</a:t>
                </a:r>
              </a:p>
              <a:p>
                <a:endParaRPr lang="en-US" altLang="zh-TW" dirty="0"/>
              </a:p>
              <a:p>
                <a:endParaRPr lang="en-US" altLang="zh-TW" dirty="0"/>
              </a:p>
              <a:p>
                <a:endParaRPr lang="en-US" altLang="zh-TW" dirty="0"/>
              </a:p>
              <a:p>
                <a:endParaRPr lang="en-US" altLang="zh-TW" dirty="0"/>
              </a:p>
              <a:p>
                <a:pPr marL="0" indent="0">
                  <a:buNone/>
                </a:pPr>
                <a:r>
                  <a:rPr lang="en-US" altLang="zh-TW" dirty="0"/>
                  <a:t>[Each group is a column. Each white circle is the median of a group, as found in step 2. Arrows go from larger elements to smaller elements, based on what we know after step 4. Elements in the region on the lower right are known to be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a:t>
                </a:r>
              </a:p>
              <a:p>
                <a:pPr marL="0" indent="0">
                  <a:buNone/>
                </a:pP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01A1C2D9-4F15-4DD0-A22C-FD30AC5CB26B}"/>
                  </a:ext>
                </a:extLst>
              </p:cNvPr>
              <p:cNvSpPr>
                <a:spLocks noGrp="1" noRot="1" noChangeAspect="1" noMove="1" noResize="1" noEditPoints="1" noAdjustHandles="1" noChangeArrowheads="1" noChangeShapeType="1" noTextEdit="1"/>
              </p:cNvSpPr>
              <p:nvPr>
                <p:ph idx="1"/>
              </p:nvPr>
            </p:nvSpPr>
            <p:spPr>
              <a:xfrm>
                <a:off x="609600" y="67112"/>
                <a:ext cx="10972800" cy="5954177"/>
              </a:xfrm>
              <a:blipFill>
                <a:blip r:embed="rId2"/>
                <a:stretch>
                  <a:fillRect l="-1389" t="-2149" b="-1535"/>
                </a:stretch>
              </a:blipFill>
            </p:spPr>
            <p:txBody>
              <a:bodyPr/>
              <a:lstStyle/>
              <a:p>
                <a:r>
                  <a:rPr lang="zh-TW" altLang="en-US">
                    <a:noFill/>
                  </a:rPr>
                  <a:t> </a:t>
                </a:r>
              </a:p>
            </p:txBody>
          </p:sp>
        </mc:Fallback>
      </mc:AlternateContent>
      <p:graphicFrame>
        <p:nvGraphicFramePr>
          <p:cNvPr id="5" name="內容版面配置區 3">
            <a:extLst>
              <a:ext uri="{FF2B5EF4-FFF2-40B4-BE49-F238E27FC236}">
                <a16:creationId xmlns:a16="http://schemas.microsoft.com/office/drawing/2014/main" id="{5CC51AF0-3C3E-4E98-BFC6-D92F7EC51DAC}"/>
              </a:ext>
            </a:extLst>
          </p:cNvPr>
          <p:cNvGraphicFramePr>
            <a:graphicFrameLocks noChangeAspect="1"/>
          </p:cNvGraphicFramePr>
          <p:nvPr>
            <p:extLst>
              <p:ext uri="{D42A27DB-BD31-4B8C-83A1-F6EECF244321}">
                <p14:modId xmlns:p14="http://schemas.microsoft.com/office/powerpoint/2010/main" val="2311077366"/>
              </p:ext>
            </p:extLst>
          </p:nvPr>
        </p:nvGraphicFramePr>
        <p:xfrm>
          <a:off x="4213799" y="1180660"/>
          <a:ext cx="2992343" cy="2394047"/>
        </p:xfrm>
        <a:graphic>
          <a:graphicData uri="http://schemas.openxmlformats.org/presentationml/2006/ole">
            <mc:AlternateContent xmlns:mc="http://schemas.openxmlformats.org/markup-compatibility/2006">
              <mc:Choice xmlns:v="urn:schemas-microsoft-com:vml" Requires="v">
                <p:oleObj name="Acrobat Document" r:id="rId3" imgW="9669669" imgH="7734149" progId="Acrobat.Document.11">
                  <p:embed/>
                </p:oleObj>
              </mc:Choice>
              <mc:Fallback>
                <p:oleObj name="Acrobat Document" r:id="rId3" imgW="9669669" imgH="7734149" progId="Acrobat.Document.11">
                  <p:embed/>
                  <p:pic>
                    <p:nvPicPr>
                      <p:cNvPr id="4" name="內容版面配置區 3">
                        <a:extLst>
                          <a:ext uri="{FF2B5EF4-FFF2-40B4-BE49-F238E27FC236}">
                            <a16:creationId xmlns:a16="http://schemas.microsoft.com/office/drawing/2014/main" id="{A68ABE50-8152-4B31-AE1E-90B32C542CC5}"/>
                          </a:ext>
                        </a:extLst>
                      </p:cNvPr>
                      <p:cNvPicPr/>
                      <p:nvPr/>
                    </p:nvPicPr>
                    <p:blipFill>
                      <a:blip r:embed="rId4"/>
                      <a:stretch>
                        <a:fillRect/>
                      </a:stretch>
                    </p:blipFill>
                    <p:spPr>
                      <a:xfrm>
                        <a:off x="4213799" y="1180660"/>
                        <a:ext cx="2992343" cy="2394047"/>
                      </a:xfrm>
                      <a:prstGeom prst="rect">
                        <a:avLst/>
                      </a:prstGeom>
                    </p:spPr>
                  </p:pic>
                </p:oleObj>
              </mc:Fallback>
            </mc:AlternateContent>
          </a:graphicData>
        </a:graphic>
      </p:graphicFrame>
      <p:sp>
        <p:nvSpPr>
          <p:cNvPr id="2" name="投影片編號版面配置區 1">
            <a:extLst>
              <a:ext uri="{FF2B5EF4-FFF2-40B4-BE49-F238E27FC236}">
                <a16:creationId xmlns:a16="http://schemas.microsoft.com/office/drawing/2014/main" id="{D28D7896-0E0F-4056-8393-D30BA14A14F9}"/>
              </a:ext>
            </a:extLst>
          </p:cNvPr>
          <p:cNvSpPr>
            <a:spLocks noGrp="1"/>
          </p:cNvSpPr>
          <p:nvPr>
            <p:ph type="sldNum" sz="quarter" idx="12"/>
          </p:nvPr>
        </p:nvSpPr>
        <p:spPr/>
        <p:txBody>
          <a:bodyPr/>
          <a:lstStyle/>
          <a:p>
            <a:fld id="{EF68AC1A-F4A2-461A-BE83-58657F19D3FC}" type="slidenum">
              <a:rPr lang="zh-TW" altLang="en-US" smtClean="0"/>
              <a:t>31</a:t>
            </a:fld>
            <a:endParaRPr lang="zh-TW" altLang="en-US"/>
          </a:p>
        </p:txBody>
      </p:sp>
    </p:spTree>
    <p:extLst>
      <p:ext uri="{BB962C8B-B14F-4D97-AF65-F5344CB8AC3E}">
        <p14:creationId xmlns:p14="http://schemas.microsoft.com/office/powerpoint/2010/main" val="77558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954336-4360-41B7-B311-F6CFAA82D8BE}"/>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A68ABE50-8152-4B31-AE1E-90B32C542CC5}"/>
              </a:ext>
            </a:extLst>
          </p:cNvPr>
          <p:cNvGraphicFramePr>
            <a:graphicFrameLocks noGrp="1" noChangeAspect="1"/>
          </p:cNvGraphicFramePr>
          <p:nvPr>
            <p:ph idx="1"/>
            <p:extLst>
              <p:ext uri="{D42A27DB-BD31-4B8C-83A1-F6EECF244321}">
                <p14:modId xmlns:p14="http://schemas.microsoft.com/office/powerpoint/2010/main" val="3370775640"/>
              </p:ext>
            </p:extLst>
          </p:nvPr>
        </p:nvGraphicFramePr>
        <p:xfrm>
          <a:off x="3332163" y="1546720"/>
          <a:ext cx="5526087" cy="4421188"/>
        </p:xfrm>
        <a:graphic>
          <a:graphicData uri="http://schemas.openxmlformats.org/presentationml/2006/ole">
            <mc:AlternateContent xmlns:mc="http://schemas.openxmlformats.org/markup-compatibility/2006">
              <mc:Choice xmlns:v="urn:schemas-microsoft-com:vml" Requires="v">
                <p:oleObj name="Acrobat Document" r:id="rId2" imgW="9669669" imgH="7734149" progId="Acrobat.Document.11">
                  <p:embed/>
                </p:oleObj>
              </mc:Choice>
              <mc:Fallback>
                <p:oleObj name="Acrobat Document" r:id="rId2" imgW="9669669" imgH="7734149" progId="Acrobat.Document.11">
                  <p:embed/>
                  <p:pic>
                    <p:nvPicPr>
                      <p:cNvPr id="0" name=""/>
                      <p:cNvPicPr/>
                      <p:nvPr/>
                    </p:nvPicPr>
                    <p:blipFill>
                      <a:blip r:embed="rId3"/>
                      <a:stretch>
                        <a:fillRect/>
                      </a:stretch>
                    </p:blipFill>
                    <p:spPr>
                      <a:xfrm>
                        <a:off x="3332163" y="1546720"/>
                        <a:ext cx="5526087" cy="4421188"/>
                      </a:xfrm>
                      <a:prstGeom prst="rect">
                        <a:avLst/>
                      </a:prstGeom>
                    </p:spPr>
                  </p:pic>
                </p:oleObj>
              </mc:Fallback>
            </mc:AlternateContent>
          </a:graphicData>
        </a:graphic>
      </p:graphicFrame>
      <p:sp>
        <p:nvSpPr>
          <p:cNvPr id="5" name="橢圓 4">
            <a:extLst>
              <a:ext uri="{FF2B5EF4-FFF2-40B4-BE49-F238E27FC236}">
                <a16:creationId xmlns:a16="http://schemas.microsoft.com/office/drawing/2014/main" id="{E106E002-B538-4ABF-ADF5-8E89D969F78A}"/>
              </a:ext>
            </a:extLst>
          </p:cNvPr>
          <p:cNvSpPr/>
          <p:nvPr/>
        </p:nvSpPr>
        <p:spPr>
          <a:xfrm>
            <a:off x="3171038" y="1442906"/>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26A39575-16D8-44D5-944D-30E1330A9340}"/>
              </a:ext>
            </a:extLst>
          </p:cNvPr>
          <p:cNvSpPr/>
          <p:nvPr/>
        </p:nvSpPr>
        <p:spPr>
          <a:xfrm>
            <a:off x="4145896" y="1442906"/>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72464A1F-B513-4321-9543-CF270F085BCF}"/>
              </a:ext>
            </a:extLst>
          </p:cNvPr>
          <p:cNvSpPr/>
          <p:nvPr/>
        </p:nvSpPr>
        <p:spPr>
          <a:xfrm>
            <a:off x="5120348" y="1442906"/>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094FF68D-BB60-492B-9A89-CB16286B9B42}"/>
              </a:ext>
            </a:extLst>
          </p:cNvPr>
          <p:cNvSpPr/>
          <p:nvPr/>
        </p:nvSpPr>
        <p:spPr>
          <a:xfrm>
            <a:off x="6137151" y="1442906"/>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E63DE8AC-02EF-410A-889D-0CF215B9411B}"/>
              </a:ext>
            </a:extLst>
          </p:cNvPr>
          <p:cNvSpPr/>
          <p:nvPr/>
        </p:nvSpPr>
        <p:spPr>
          <a:xfrm>
            <a:off x="7090833" y="1442906"/>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4FDB0AA7-58DB-49BE-942F-25D2646EF6B1}"/>
              </a:ext>
            </a:extLst>
          </p:cNvPr>
          <p:cNvSpPr/>
          <p:nvPr/>
        </p:nvSpPr>
        <p:spPr>
          <a:xfrm>
            <a:off x="8044517" y="2415075"/>
            <a:ext cx="813733" cy="26844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L 圖案 11">
            <a:extLst>
              <a:ext uri="{FF2B5EF4-FFF2-40B4-BE49-F238E27FC236}">
                <a16:creationId xmlns:a16="http://schemas.microsoft.com/office/drawing/2014/main" id="{33362E2F-2EAF-4C41-A590-57E915B649C4}"/>
              </a:ext>
            </a:extLst>
          </p:cNvPr>
          <p:cNvSpPr/>
          <p:nvPr/>
        </p:nvSpPr>
        <p:spPr>
          <a:xfrm rot="5400000">
            <a:off x="3311140" y="1398996"/>
            <a:ext cx="2483243" cy="2728156"/>
          </a:xfrm>
          <a:prstGeom prst="corner">
            <a:avLst>
              <a:gd name="adj1" fmla="val 67905"/>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L 圖案 12">
            <a:extLst>
              <a:ext uri="{FF2B5EF4-FFF2-40B4-BE49-F238E27FC236}">
                <a16:creationId xmlns:a16="http://schemas.microsoft.com/office/drawing/2014/main" id="{2B17D448-6225-485E-800B-A0E1DFEA3E13}"/>
              </a:ext>
            </a:extLst>
          </p:cNvPr>
          <p:cNvSpPr/>
          <p:nvPr/>
        </p:nvSpPr>
        <p:spPr>
          <a:xfrm rot="16200000">
            <a:off x="5633158" y="2736957"/>
            <a:ext cx="2483243" cy="3598880"/>
          </a:xfrm>
          <a:prstGeom prst="corner">
            <a:avLst>
              <a:gd name="adj1" fmla="val 95944"/>
              <a:gd name="adj2" fmla="val 5473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F41FD97B-54BB-414E-883C-2E25EC5E2225}"/>
                  </a:ext>
                </a:extLst>
              </p:cNvPr>
              <p:cNvSpPr txBox="1"/>
              <p:nvPr/>
            </p:nvSpPr>
            <p:spPr>
              <a:xfrm>
                <a:off x="9203705" y="4971766"/>
                <a:ext cx="2710742"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3</m:t>
                      </m:r>
                      <m:d>
                        <m:dPr>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5</m:t>
                                      </m:r>
                                    </m:den>
                                  </m:f>
                                </m:e>
                              </m:d>
                            </m:e>
                          </m:d>
                          <m:r>
                            <a:rPr lang="en-US" altLang="zh-TW" b="0" i="1" smtClean="0">
                              <a:solidFill>
                                <a:srgbClr val="FF0000"/>
                              </a:solidFill>
                              <a:latin typeface="Cambria Math" panose="02040503050406030204" pitchFamily="18" charset="0"/>
                            </a:rPr>
                            <m:t>−2</m:t>
                          </m:r>
                        </m:e>
                      </m:d>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−6</m:t>
                      </m:r>
                    </m:oMath>
                  </m:oMathPara>
                </a14:m>
                <a:endParaRPr lang="zh-TW" altLang="en-US" dirty="0"/>
              </a:p>
            </p:txBody>
          </p:sp>
        </mc:Choice>
        <mc:Fallback xmlns="">
          <p:sp>
            <p:nvSpPr>
              <p:cNvPr id="15" name="文字方塊 14">
                <a:extLst>
                  <a:ext uri="{FF2B5EF4-FFF2-40B4-BE49-F238E27FC236}">
                    <a16:creationId xmlns:a16="http://schemas.microsoft.com/office/drawing/2014/main" id="{F41FD97B-54BB-414E-883C-2E25EC5E2225}"/>
                  </a:ext>
                </a:extLst>
              </p:cNvPr>
              <p:cNvSpPr txBox="1">
                <a:spLocks noRot="1" noChangeAspect="1" noMove="1" noResize="1" noEditPoints="1" noAdjustHandles="1" noChangeArrowheads="1" noChangeShapeType="1" noTextEdit="1"/>
              </p:cNvSpPr>
              <p:nvPr/>
            </p:nvSpPr>
            <p:spPr>
              <a:xfrm>
                <a:off x="9203705" y="4971766"/>
                <a:ext cx="2710742" cy="714683"/>
              </a:xfrm>
              <a:prstGeom prst="rect">
                <a:avLst/>
              </a:prstGeom>
              <a:blipFill>
                <a:blip r:embed="rId4"/>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796F7DBE-3B1D-4706-AC50-56DD6B53D69A}"/>
              </a:ext>
            </a:extLst>
          </p:cNvPr>
          <p:cNvCxnSpPr>
            <a:stCxn id="13" idx="1"/>
            <a:endCxn id="15" idx="1"/>
          </p:cNvCxnSpPr>
          <p:nvPr/>
        </p:nvCxnSpPr>
        <p:spPr>
          <a:xfrm>
            <a:off x="8674220" y="4536396"/>
            <a:ext cx="529485" cy="792712"/>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p:cxnSp>
        <p:nvCxnSpPr>
          <p:cNvPr id="14" name="直線單箭頭接點 13">
            <a:extLst>
              <a:ext uri="{FF2B5EF4-FFF2-40B4-BE49-F238E27FC236}">
                <a16:creationId xmlns:a16="http://schemas.microsoft.com/office/drawing/2014/main" id="{0D6D780B-90D7-4192-8846-7785D5F48471}"/>
              </a:ext>
            </a:extLst>
          </p:cNvPr>
          <p:cNvCxnSpPr>
            <a:cxnSpLocks/>
            <a:stCxn id="12" idx="1"/>
          </p:cNvCxnSpPr>
          <p:nvPr/>
        </p:nvCxnSpPr>
        <p:spPr>
          <a:xfrm flipH="1" flipV="1">
            <a:off x="2505851" y="2550253"/>
            <a:ext cx="682833" cy="212822"/>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3FAB87B6-8D38-4EEB-82E6-B7A110F3BF42}"/>
                  </a:ext>
                </a:extLst>
              </p:cNvPr>
              <p:cNvSpPr txBox="1"/>
              <p:nvPr/>
            </p:nvSpPr>
            <p:spPr>
              <a:xfrm>
                <a:off x="196796" y="1887306"/>
                <a:ext cx="2710742"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3</m:t>
                      </m:r>
                      <m:d>
                        <m:dPr>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5</m:t>
                                      </m:r>
                                    </m:den>
                                  </m:f>
                                </m:e>
                              </m:d>
                            </m:e>
                          </m:d>
                          <m:r>
                            <a:rPr lang="en-US" altLang="zh-TW" b="0" i="1" smtClean="0">
                              <a:latin typeface="Cambria Math" panose="02040503050406030204" pitchFamily="18" charset="0"/>
                            </a:rPr>
                            <m:t>−2</m:t>
                          </m:r>
                        </m:e>
                      </m:d>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−6</m:t>
                      </m:r>
                    </m:oMath>
                  </m:oMathPara>
                </a14:m>
                <a:endParaRPr lang="zh-TW" altLang="en-US" dirty="0"/>
              </a:p>
            </p:txBody>
          </p:sp>
        </mc:Choice>
        <mc:Fallback xmlns="">
          <p:sp>
            <p:nvSpPr>
              <p:cNvPr id="18" name="文字方塊 17">
                <a:extLst>
                  <a:ext uri="{FF2B5EF4-FFF2-40B4-BE49-F238E27FC236}">
                    <a16:creationId xmlns:a16="http://schemas.microsoft.com/office/drawing/2014/main" id="{3FAB87B6-8D38-4EEB-82E6-B7A110F3BF42}"/>
                  </a:ext>
                </a:extLst>
              </p:cNvPr>
              <p:cNvSpPr txBox="1">
                <a:spLocks noRot="1" noChangeAspect="1" noMove="1" noResize="1" noEditPoints="1" noAdjustHandles="1" noChangeArrowheads="1" noChangeShapeType="1" noTextEdit="1"/>
              </p:cNvSpPr>
              <p:nvPr/>
            </p:nvSpPr>
            <p:spPr>
              <a:xfrm>
                <a:off x="196796" y="1887306"/>
                <a:ext cx="2710742" cy="714683"/>
              </a:xfrm>
              <a:prstGeom prst="rect">
                <a:avLst/>
              </a:prstGeom>
              <a:blipFill>
                <a:blip r:embed="rId5"/>
                <a:stretch>
                  <a:fillRect/>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9EC323AB-B94C-49EC-A326-E468669AB2AE}"/>
              </a:ext>
            </a:extLst>
          </p:cNvPr>
          <p:cNvCxnSpPr>
            <a:cxnSpLocks/>
          </p:cNvCxnSpPr>
          <p:nvPr/>
        </p:nvCxnSpPr>
        <p:spPr>
          <a:xfrm flipH="1" flipV="1">
            <a:off x="8674221" y="4689447"/>
            <a:ext cx="1884855" cy="535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638DDA4E-D899-4AD2-B92F-D5C71BBFBE48}"/>
              </a:ext>
            </a:extLst>
          </p:cNvPr>
          <p:cNvCxnSpPr>
            <a:cxnSpLocks/>
          </p:cNvCxnSpPr>
          <p:nvPr/>
        </p:nvCxnSpPr>
        <p:spPr>
          <a:xfrm flipH="1">
            <a:off x="5738071" y="5415094"/>
            <a:ext cx="4821005" cy="36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83D271F6-138C-486D-B80A-2FBDF734E0F1}"/>
              </a:ext>
            </a:extLst>
          </p:cNvPr>
          <p:cNvSpPr>
            <a:spLocks noGrp="1"/>
          </p:cNvSpPr>
          <p:nvPr>
            <p:ph type="sldNum" sz="quarter" idx="12"/>
          </p:nvPr>
        </p:nvSpPr>
        <p:spPr/>
        <p:txBody>
          <a:bodyPr/>
          <a:lstStyle/>
          <a:p>
            <a:fld id="{EF68AC1A-F4A2-461A-BE83-58657F19D3FC}" type="slidenum">
              <a:rPr lang="zh-TW" altLang="en-US" smtClean="0"/>
              <a:t>32</a:t>
            </a:fld>
            <a:endParaRPr lang="zh-TW" altLang="en-US"/>
          </a:p>
        </p:txBody>
      </p:sp>
    </p:spTree>
    <p:extLst>
      <p:ext uri="{BB962C8B-B14F-4D97-AF65-F5344CB8AC3E}">
        <p14:creationId xmlns:p14="http://schemas.microsoft.com/office/powerpoint/2010/main" val="238233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3" grpId="0" animBg="1"/>
      <p:bldP spid="15"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1B3D18-C55E-4EA9-89C3-C5586D4480FB}"/>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BC82F85-9EAC-447C-B907-6553715FB9A3}"/>
                  </a:ext>
                </a:extLst>
              </p:cNvPr>
              <p:cNvSpPr>
                <a:spLocks noGrp="1"/>
              </p:cNvSpPr>
              <p:nvPr>
                <p:ph idx="1"/>
              </p:nvPr>
            </p:nvSpPr>
            <p:spPr/>
            <p:txBody>
              <a:bodyPr>
                <a:normAutofit fontScale="77500" lnSpcReduction="20000"/>
              </a:bodyPr>
              <a:lstStyle/>
              <a:p>
                <a:r>
                  <a:rPr lang="en-US" altLang="zh-TW" dirty="0"/>
                  <a:t>At least half of the median found in step </a:t>
                </a:r>
                <a14:m>
                  <m:oMath xmlns:m="http://schemas.openxmlformats.org/officeDocument/2006/math">
                    <m:r>
                      <a:rPr lang="en-US" altLang="zh-TW" i="1" dirty="0" smtClean="0">
                        <a:latin typeface="Cambria Math" panose="02040503050406030204" pitchFamily="18" charset="0"/>
                      </a:rPr>
                      <m:t>2</m:t>
                    </m:r>
                  </m:oMath>
                </a14:m>
                <a:r>
                  <a:rPr lang="en-US" altLang="zh-TW" dirty="0"/>
                  <a:t> are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𝑥</m:t>
                    </m:r>
                  </m:oMath>
                </a14:m>
                <a:r>
                  <a:rPr lang="en-US" altLang="zh-TW" dirty="0"/>
                  <a:t>.</a:t>
                </a:r>
              </a:p>
              <a:p>
                <a:r>
                  <a:rPr lang="en-US" altLang="zh-TW" dirty="0"/>
                  <a:t>Look at the groups containing these medians that are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𝑥</m:t>
                    </m:r>
                  </m:oMath>
                </a14:m>
                <a:r>
                  <a:rPr lang="en-US" altLang="zh-TW" dirty="0"/>
                  <a:t>. All of them contribute </a:t>
                </a:r>
                <a14:m>
                  <m:oMath xmlns:m="http://schemas.openxmlformats.org/officeDocument/2006/math">
                    <m:r>
                      <a:rPr lang="en-US" altLang="zh-TW" i="1" dirty="0" smtClean="0">
                        <a:latin typeface="Cambria Math" panose="02040503050406030204" pitchFamily="18" charset="0"/>
                      </a:rPr>
                      <m:t>3</m:t>
                    </m:r>
                  </m:oMath>
                </a14:m>
                <a:r>
                  <a:rPr lang="en-US" altLang="zh-TW" dirty="0"/>
                  <a:t> elements that are </a:t>
                </a:r>
                <a14:m>
                  <m:oMath xmlns:m="http://schemas.openxmlformats.org/officeDocument/2006/math">
                    <m:r>
                      <a:rPr lang="en-US" altLang="zh-TW" b="0" i="1" smtClean="0">
                        <a:latin typeface="Cambria Math" panose="02040503050406030204" pitchFamily="18" charset="0"/>
                      </a:rPr>
                      <m:t>&gt;</m:t>
                    </m:r>
                    <m:r>
                      <a:rPr lang="en-US" altLang="zh-TW" b="0" i="1" smtClean="0">
                        <a:latin typeface="Cambria Math" panose="02040503050406030204" pitchFamily="18" charset="0"/>
                      </a:rPr>
                      <m:t>𝑥</m:t>
                    </m:r>
                  </m:oMath>
                </a14:m>
                <a:r>
                  <a:rPr lang="en-US" altLang="zh-TW" dirty="0"/>
                  <a:t> (the median of the group and the </a:t>
                </a:r>
                <a14:m>
                  <m:oMath xmlns:m="http://schemas.openxmlformats.org/officeDocument/2006/math">
                    <m:r>
                      <a:rPr lang="en-US" altLang="zh-TW" i="1" dirty="0" smtClean="0">
                        <a:latin typeface="Cambria Math" panose="02040503050406030204" pitchFamily="18" charset="0"/>
                      </a:rPr>
                      <m:t>2</m:t>
                    </m:r>
                  </m:oMath>
                </a14:m>
                <a:r>
                  <a:rPr lang="en-US" altLang="zh-TW" dirty="0"/>
                  <a:t> elements in the group greater than the group’s median), except for </a:t>
                </a:r>
                <a14:m>
                  <m:oMath xmlns:m="http://schemas.openxmlformats.org/officeDocument/2006/math">
                    <m:r>
                      <a:rPr lang="en-US" altLang="zh-TW" i="1" dirty="0" smtClean="0">
                        <a:latin typeface="Cambria Math" panose="02040503050406030204" pitchFamily="18" charset="0"/>
                      </a:rPr>
                      <m:t>2</m:t>
                    </m:r>
                  </m:oMath>
                </a14:m>
                <a:r>
                  <a:rPr lang="en-US" altLang="zh-TW" dirty="0"/>
                  <a:t> of the groups: the group containing </a:t>
                </a:r>
                <a14:m>
                  <m:oMath xmlns:m="http://schemas.openxmlformats.org/officeDocument/2006/math">
                    <m:r>
                      <a:rPr lang="en-US" altLang="zh-TW" i="1" dirty="0" smtClean="0">
                        <a:latin typeface="Cambria Math" panose="02040503050406030204" pitchFamily="18" charset="0"/>
                      </a:rPr>
                      <m:t>𝑥</m:t>
                    </m:r>
                  </m:oMath>
                </a14:m>
                <a:r>
                  <a:rPr lang="en-US" altLang="zh-TW" dirty="0"/>
                  <a:t> (which has only </a:t>
                </a:r>
                <a14:m>
                  <m:oMath xmlns:m="http://schemas.openxmlformats.org/officeDocument/2006/math">
                    <m:r>
                      <a:rPr lang="en-US" altLang="zh-TW" i="1" dirty="0" smtClean="0">
                        <a:latin typeface="Cambria Math" panose="02040503050406030204" pitchFamily="18" charset="0"/>
                      </a:rPr>
                      <m:t>2</m:t>
                    </m:r>
                  </m:oMath>
                </a14:m>
                <a:r>
                  <a:rPr lang="en-US" altLang="zh-TW" dirty="0"/>
                  <a:t> elements </a:t>
                </a:r>
                <a14:m>
                  <m:oMath xmlns:m="http://schemas.openxmlformats.org/officeDocument/2006/math">
                    <m:r>
                      <a:rPr lang="en-US" altLang="zh-TW" i="1">
                        <a:latin typeface="Cambria Math" panose="02040503050406030204" pitchFamily="18" charset="0"/>
                      </a:rPr>
                      <m:t>&gt;</m:t>
                    </m:r>
                    <m:r>
                      <a:rPr lang="en-US" altLang="zh-TW" i="1">
                        <a:latin typeface="Cambria Math" panose="02040503050406030204" pitchFamily="18" charset="0"/>
                      </a:rPr>
                      <m:t>𝑥</m:t>
                    </m:r>
                  </m:oMath>
                </a14:m>
                <a:r>
                  <a:rPr lang="en-US" altLang="zh-TW" dirty="0"/>
                  <a:t> ) and the group with </a:t>
                </a:r>
                <a14:m>
                  <m:oMath xmlns:m="http://schemas.openxmlformats.org/officeDocument/2006/math">
                    <m:r>
                      <a:rPr lang="en-US" altLang="zh-TW" b="0" i="1" smtClean="0">
                        <a:latin typeface="Cambria Math" panose="02040503050406030204" pitchFamily="18" charset="0"/>
                      </a:rPr>
                      <m:t>&lt;5</m:t>
                    </m:r>
                  </m:oMath>
                </a14:m>
                <a:r>
                  <a:rPr lang="en-US" altLang="zh-TW" dirty="0"/>
                  <a:t> elements.</a:t>
                </a:r>
              </a:p>
              <a:p>
                <a:r>
                  <a:rPr lang="en-US" altLang="zh-TW" dirty="0"/>
                  <a:t>Forget about these </a:t>
                </a:r>
                <a14:m>
                  <m:oMath xmlns:m="http://schemas.openxmlformats.org/officeDocument/2006/math">
                    <m:r>
                      <a:rPr lang="en-US" altLang="zh-TW" i="1" dirty="0" smtClean="0">
                        <a:latin typeface="Cambria Math" panose="02040503050406030204" pitchFamily="18" charset="0"/>
                      </a:rPr>
                      <m:t>2</m:t>
                    </m:r>
                  </m:oMath>
                </a14:m>
                <a:r>
                  <a:rPr lang="en-US" altLang="zh-TW" dirty="0"/>
                  <a:t> groups. That leaves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d>
                      <m:dPr>
                        <m:begChr m:val="⌈"/>
                        <m:endChr m:val="⌉"/>
                        <m:ctrlPr>
                          <a:rPr lang="en-US" altLang="zh-TW" i="1" smtClean="0">
                            <a:latin typeface="Cambria Math" panose="02040503050406030204" pitchFamily="18" charset="0"/>
                            <a:ea typeface="Cambria Math" panose="02040503050406030204" pitchFamily="18" charset="0"/>
                          </a:rPr>
                        </m:ctrlPr>
                      </m:dPr>
                      <m:e>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2</m:t>
                            </m:r>
                          </m:den>
                        </m:f>
                        <m:d>
                          <m:dPr>
                            <m:begChr m:val="⌈"/>
                            <m:endChr m:val="⌉"/>
                            <m:ctrlPr>
                              <a:rPr lang="en-US" altLang="zh-TW" i="1" smtClean="0">
                                <a:latin typeface="Cambria Math" panose="02040503050406030204" pitchFamily="18" charset="0"/>
                                <a:ea typeface="Cambria Math" panose="02040503050406030204" pitchFamily="18" charset="0"/>
                              </a:rPr>
                            </m:ctrlPr>
                          </m:dPr>
                          <m:e>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5</m:t>
                                </m:r>
                              </m:den>
                            </m:f>
                          </m:e>
                        </m:d>
                      </m:e>
                    </m:d>
                    <m:r>
                      <a:rPr lang="en-US" altLang="zh-TW" b="0" i="1" smtClean="0">
                        <a:solidFill>
                          <a:srgbClr val="FF0000"/>
                        </a:solidFill>
                        <a:latin typeface="Cambria Math" panose="02040503050406030204" pitchFamily="18" charset="0"/>
                        <a:ea typeface="Cambria Math" panose="02040503050406030204" pitchFamily="18" charset="0"/>
                      </a:rPr>
                      <m:t>−2</m:t>
                    </m:r>
                  </m:oMath>
                </a14:m>
                <a:r>
                  <a:rPr lang="en-US" altLang="zh-TW" dirty="0"/>
                  <a:t> groups with </a:t>
                </a:r>
                <a14:m>
                  <m:oMath xmlns:m="http://schemas.openxmlformats.org/officeDocument/2006/math">
                    <m:r>
                      <a:rPr lang="en-US" altLang="zh-TW" i="1" dirty="0" smtClean="0">
                        <a:latin typeface="Cambria Math" panose="02040503050406030204" pitchFamily="18" charset="0"/>
                      </a:rPr>
                      <m:t>3</m:t>
                    </m:r>
                  </m:oMath>
                </a14:m>
                <a:r>
                  <a:rPr lang="en-US" altLang="zh-TW" dirty="0"/>
                  <a:t> elements known to be </a:t>
                </a:r>
                <a14:m>
                  <m:oMath xmlns:m="http://schemas.openxmlformats.org/officeDocument/2006/math">
                    <m:r>
                      <a:rPr lang="en-US" altLang="zh-TW" b="0" i="0" dirty="0" smtClean="0">
                        <a:latin typeface="Cambria Math" panose="02040503050406030204" pitchFamily="18" charset="0"/>
                      </a:rPr>
                      <m:t>&gt;</m:t>
                    </m:r>
                    <m:r>
                      <a:rPr lang="en-US" altLang="zh-TW" i="1" dirty="0" smtClean="0">
                        <a:latin typeface="Cambria Math" panose="02040503050406030204" pitchFamily="18" charset="0"/>
                      </a:rPr>
                      <m:t>𝑥</m:t>
                    </m:r>
                  </m:oMath>
                </a14:m>
                <a:r>
                  <a:rPr lang="en-US" altLang="zh-TW" dirty="0"/>
                  <a:t>.</a:t>
                </a:r>
              </a:p>
              <a:p>
                <a:r>
                  <a:rPr lang="en-US" altLang="zh-TW" dirty="0"/>
                  <a:t>Thus, we know that at least</a:t>
                </a:r>
                <a:br>
                  <a:rPr lang="en-US" altLang="zh-TW" dirty="0"/>
                </a:br>
                <a14:m>
                  <m:oMath xmlns:m="http://schemas.openxmlformats.org/officeDocument/2006/math">
                    <m:r>
                      <a:rPr lang="en-US" altLang="zh-TW" b="0" i="0" smtClean="0">
                        <a:latin typeface="Cambria Math" panose="02040503050406030204" pitchFamily="18" charset="0"/>
                        <a:ea typeface="Cambria Math" panose="02040503050406030204" pitchFamily="18" charset="0"/>
                      </a:rPr>
                      <m:t>3</m:t>
                    </m:r>
                    <m:d>
                      <m:dPr>
                        <m:ctrlPr>
                          <a:rPr lang="en-US" altLang="zh-TW" i="1" smtClean="0">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5</m:t>
                                    </m:r>
                                  </m:den>
                                </m:f>
                              </m:e>
                            </m:d>
                          </m:e>
                        </m:d>
                        <m:r>
                          <a:rPr lang="en-US" altLang="zh-TW" i="1">
                            <a:latin typeface="Cambria Math" panose="02040503050406030204" pitchFamily="18" charset="0"/>
                            <a:ea typeface="Cambria Math" panose="02040503050406030204" pitchFamily="18" charset="0"/>
                          </a:rPr>
                          <m:t>−2</m:t>
                        </m:r>
                      </m:e>
                    </m:d>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−6</m:t>
                    </m:r>
                  </m:oMath>
                </a14:m>
                <a:br>
                  <a:rPr lang="en-US" altLang="zh-TW" dirty="0"/>
                </a:br>
                <a:r>
                  <a:rPr lang="en-US" altLang="zh-TW" dirty="0"/>
                  <a:t>elements are </a:t>
                </a:r>
                <a14:m>
                  <m:oMath xmlns:m="http://schemas.openxmlformats.org/officeDocument/2006/math">
                    <m:r>
                      <a:rPr lang="en-US" altLang="zh-TW" dirty="0">
                        <a:latin typeface="Cambria Math" panose="02040503050406030204" pitchFamily="18" charset="0"/>
                      </a:rPr>
                      <m:t>&gt;</m:t>
                    </m:r>
                    <m:r>
                      <a:rPr lang="en-US" altLang="zh-TW" i="1" dirty="0">
                        <a:latin typeface="Cambria Math" panose="02040503050406030204" pitchFamily="18" charset="0"/>
                      </a:rPr>
                      <m:t>𝑥</m:t>
                    </m:r>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BBC82F85-9EAC-447C-B907-6553715FB9A3}"/>
                  </a:ext>
                </a:extLst>
              </p:cNvPr>
              <p:cNvSpPr>
                <a:spLocks noGrp="1" noRot="1" noChangeAspect="1" noMove="1" noResize="1" noEditPoints="1" noAdjustHandles="1" noChangeArrowheads="1" noChangeShapeType="1" noTextEdit="1"/>
              </p:cNvSpPr>
              <p:nvPr>
                <p:ph idx="1"/>
              </p:nvPr>
            </p:nvSpPr>
            <p:spPr>
              <a:blipFill>
                <a:blip r:embed="rId2"/>
                <a:stretch>
                  <a:fillRect l="-778" t="-2897" r="-1167" b="-165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3CC088F-A1BF-4914-B3D6-87ABDC303B33}"/>
              </a:ext>
            </a:extLst>
          </p:cNvPr>
          <p:cNvSpPr>
            <a:spLocks noGrp="1"/>
          </p:cNvSpPr>
          <p:nvPr>
            <p:ph type="sldNum" sz="quarter" idx="12"/>
          </p:nvPr>
        </p:nvSpPr>
        <p:spPr/>
        <p:txBody>
          <a:bodyPr/>
          <a:lstStyle/>
          <a:p>
            <a:fld id="{EF68AC1A-F4A2-461A-BE83-58657F19D3FC}" type="slidenum">
              <a:rPr lang="zh-TW" altLang="en-US" smtClean="0"/>
              <a:t>33</a:t>
            </a:fld>
            <a:endParaRPr lang="zh-TW" altLang="en-US"/>
          </a:p>
        </p:txBody>
      </p:sp>
    </p:spTree>
    <p:extLst>
      <p:ext uri="{BB962C8B-B14F-4D97-AF65-F5344CB8AC3E}">
        <p14:creationId xmlns:p14="http://schemas.microsoft.com/office/powerpoint/2010/main" val="413851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48CAEA-9B7E-4616-8285-C78BA21C686D}"/>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37B8FC0-FC93-4C76-851F-FD4A28F32264}"/>
                  </a:ext>
                </a:extLst>
              </p:cNvPr>
              <p:cNvSpPr>
                <a:spLocks noGrp="1"/>
              </p:cNvSpPr>
              <p:nvPr>
                <p:ph idx="1"/>
              </p:nvPr>
            </p:nvSpPr>
            <p:spPr/>
            <p:txBody>
              <a:bodyPr>
                <a:normAutofit fontScale="77500" lnSpcReduction="20000"/>
              </a:bodyPr>
              <a:lstStyle/>
              <a:p>
                <a:pPr marL="0" indent="0">
                  <a:buNone/>
                </a:pPr>
                <a:r>
                  <a:rPr lang="en-US" altLang="zh-TW" dirty="0"/>
                  <a:t>Symmetrically, the number of elements that are </a:t>
                </a:r>
                <a14:m>
                  <m:oMath xmlns:m="http://schemas.openxmlformats.org/officeDocument/2006/math">
                    <m:r>
                      <a:rPr lang="en-US" altLang="zh-TW" b="0" i="1" smtClean="0">
                        <a:latin typeface="Cambria Math" panose="02040503050406030204" pitchFamily="18" charset="0"/>
                      </a:rPr>
                      <m:t>&lt;</m:t>
                    </m:r>
                    <m:r>
                      <a:rPr lang="en-US" altLang="zh-TW" b="0" i="1" smtClean="0">
                        <a:latin typeface="Cambria Math" panose="02040503050406030204" pitchFamily="18" charset="0"/>
                      </a:rPr>
                      <m:t>𝑥</m:t>
                    </m:r>
                  </m:oMath>
                </a14:m>
                <a:r>
                  <a:rPr lang="en-US" altLang="zh-TW" dirty="0"/>
                  <a:t> is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/10−6</m:t>
                    </m:r>
                  </m:oMath>
                </a14:m>
                <a:r>
                  <a:rPr lang="en-US" altLang="zh-TW" dirty="0"/>
                  <a:t>.</a:t>
                </a:r>
              </a:p>
              <a:p>
                <a:pPr marL="0" indent="0">
                  <a:buNone/>
                </a:pPr>
                <a:r>
                  <a:rPr lang="en-US" altLang="zh-TW" dirty="0"/>
                  <a:t>Therefore, </a:t>
                </a:r>
                <a:r>
                  <a:rPr lang="en-US" altLang="zh-TW" dirty="0">
                    <a:solidFill>
                      <a:srgbClr val="FF0000"/>
                    </a:solidFill>
                  </a:rPr>
                  <a:t>when we call SELECT recursively in step </a:t>
                </a:r>
                <a14:m>
                  <m:oMath xmlns:m="http://schemas.openxmlformats.org/officeDocument/2006/math">
                    <m:r>
                      <a:rPr lang="en-US" altLang="zh-TW" i="1" dirty="0" smtClean="0">
                        <a:solidFill>
                          <a:srgbClr val="FF0000"/>
                        </a:solidFill>
                        <a:latin typeface="Cambria Math" panose="02040503050406030204" pitchFamily="18" charset="0"/>
                      </a:rPr>
                      <m:t>5</m:t>
                    </m:r>
                  </m:oMath>
                </a14:m>
                <a:r>
                  <a:rPr lang="en-US" altLang="zh-TW" dirty="0">
                    <a:solidFill>
                      <a:srgbClr val="FF0000"/>
                    </a:solidFill>
                  </a:rPr>
                  <a:t>, it’s on </a:t>
                </a:r>
                <a14:m>
                  <m:oMath xmlns:m="http://schemas.openxmlformats.org/officeDocument/2006/math">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7</m:t>
                    </m:r>
                    <m:r>
                      <a:rPr lang="en-US" altLang="zh-TW" b="0" i="1" smtClean="0">
                        <a:solidFill>
                          <a:srgbClr val="FF0000"/>
                        </a:solidFill>
                        <a:latin typeface="Cambria Math" panose="02040503050406030204" pitchFamily="18" charset="0"/>
                        <a:ea typeface="Cambria Math" panose="02040503050406030204" pitchFamily="18" charset="0"/>
                      </a:rPr>
                      <m:t>𝑛</m:t>
                    </m:r>
                    <m:r>
                      <a:rPr lang="en-US" altLang="zh-TW" b="0" i="1" smtClean="0">
                        <a:solidFill>
                          <a:srgbClr val="FF0000"/>
                        </a:solidFill>
                        <a:latin typeface="Cambria Math" panose="02040503050406030204" pitchFamily="18" charset="0"/>
                        <a:ea typeface="Cambria Math" panose="02040503050406030204" pitchFamily="18" charset="0"/>
                      </a:rPr>
                      <m:t>/10+6</m:t>
                    </m:r>
                  </m:oMath>
                </a14:m>
                <a:r>
                  <a:rPr lang="en-US" altLang="zh-TW" dirty="0">
                    <a:solidFill>
                      <a:srgbClr val="FF0000"/>
                    </a:solidFill>
                  </a:rPr>
                  <a:t> elements</a:t>
                </a:r>
                <a:r>
                  <a:rPr lang="en-US" altLang="zh-TW" dirty="0"/>
                  <a:t>.</a:t>
                </a:r>
              </a:p>
              <a:p>
                <a:endParaRPr lang="en-US" altLang="zh-TW" dirty="0"/>
              </a:p>
              <a:p>
                <a:pPr marL="0" indent="0">
                  <a:buNone/>
                </a:pPr>
                <a:r>
                  <a:rPr lang="en-US" altLang="zh-TW" dirty="0"/>
                  <a:t>Develop a recurrence for the worst-case running time of SELECT:</a:t>
                </a:r>
              </a:p>
              <a:p>
                <a:r>
                  <a:rPr lang="en-US" altLang="zh-TW" dirty="0"/>
                  <a:t>Steps 1, 2, and 4 each take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time:</a:t>
                </a:r>
              </a:p>
              <a:p>
                <a:pPr lvl="1"/>
                <a:r>
                  <a:rPr lang="en-US" altLang="zh-TW" dirty="0"/>
                  <a:t>Step 1: making groups of 5 elements takes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 </m:t>
                    </m:r>
                  </m:oMath>
                </a14:m>
                <a:r>
                  <a:rPr lang="en-US" altLang="zh-TW" dirty="0"/>
                  <a:t>time.</a:t>
                </a:r>
              </a:p>
              <a:p>
                <a:pPr lvl="1"/>
                <a:r>
                  <a:rPr lang="en-US" altLang="zh-TW" dirty="0"/>
                  <a:t>Step 2: sorting </a:t>
                </a: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/5</m:t>
                        </m:r>
                      </m:e>
                    </m:d>
                  </m:oMath>
                </a14:m>
                <a:r>
                  <a:rPr lang="en-US" altLang="zh-TW" dirty="0"/>
                  <a:t> groups in </a:t>
                </a:r>
                <a14:m>
                  <m:oMath xmlns:m="http://schemas.openxmlformats.org/officeDocument/2006/math">
                    <m:r>
                      <m:rPr>
                        <m:sty m:val="p"/>
                      </m:rPr>
                      <a:rPr lang="en-US" altLang="zh-TW">
                        <a:latin typeface="Cambria Math" panose="02040503050406030204" pitchFamily="18" charset="0"/>
                      </a:rPr>
                      <m:t>O</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1</m:t>
                        </m:r>
                      </m:e>
                    </m:d>
                    <m:r>
                      <a:rPr lang="en-US" altLang="zh-TW" i="1">
                        <a:latin typeface="Cambria Math" panose="02040503050406030204" pitchFamily="18" charset="0"/>
                      </a:rPr>
                      <m:t> </m:t>
                    </m:r>
                  </m:oMath>
                </a14:m>
                <a:r>
                  <a:rPr lang="en-US" altLang="zh-TW" dirty="0"/>
                  <a:t>time each.</a:t>
                </a:r>
              </a:p>
              <a:p>
                <a:pPr lvl="1"/>
                <a:r>
                  <a:rPr lang="en-US" altLang="zh-TW" dirty="0"/>
                  <a:t>Step 4: partitioning the </a:t>
                </a:r>
                <a14:m>
                  <m:oMath xmlns:m="http://schemas.openxmlformats.org/officeDocument/2006/math">
                    <m:r>
                      <a:rPr lang="en-US" altLang="zh-TW" i="1" dirty="0" smtClean="0">
                        <a:latin typeface="Cambria Math" panose="02040503050406030204" pitchFamily="18" charset="0"/>
                      </a:rPr>
                      <m:t>𝑛</m:t>
                    </m:r>
                  </m:oMath>
                </a14:m>
                <a:r>
                  <a:rPr lang="en-US" altLang="zh-TW" dirty="0"/>
                  <a:t>-element array around </a:t>
                </a:r>
                <a14:m>
                  <m:oMath xmlns:m="http://schemas.openxmlformats.org/officeDocument/2006/math">
                    <m:r>
                      <a:rPr lang="en-US" altLang="zh-TW" i="1" dirty="0" smtClean="0">
                        <a:latin typeface="Cambria Math" panose="02040503050406030204" pitchFamily="18" charset="0"/>
                      </a:rPr>
                      <m:t>𝑥</m:t>
                    </m:r>
                  </m:oMath>
                </a14:m>
                <a:r>
                  <a:rPr lang="en-US" altLang="zh-TW" dirty="0"/>
                  <a:t> takes </a:t>
                </a:r>
                <a14:m>
                  <m:oMath xmlns:m="http://schemas.openxmlformats.org/officeDocument/2006/math">
                    <m:r>
                      <m:rPr>
                        <m:sty m:val="p"/>
                      </m:rPr>
                      <a:rPr lang="en-US" altLang="zh-TW">
                        <a:latin typeface="Cambria Math" panose="02040503050406030204" pitchFamily="18" charset="0"/>
                      </a:rPr>
                      <m:t>O</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oMath>
                </a14:m>
                <a:r>
                  <a:rPr lang="en-US" altLang="zh-TW" dirty="0"/>
                  <a:t> time.</a:t>
                </a:r>
              </a:p>
              <a:p>
                <a:r>
                  <a:rPr lang="en-US" altLang="zh-TW" dirty="0"/>
                  <a:t>Step 3 takes time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/5</m:t>
                            </m:r>
                          </m:e>
                        </m:d>
                      </m:e>
                    </m:d>
                  </m:oMath>
                </a14:m>
                <a:r>
                  <a:rPr lang="en-US" altLang="zh-TW" dirty="0"/>
                  <a:t>.</a:t>
                </a:r>
              </a:p>
              <a:p>
                <a:r>
                  <a:rPr lang="en-US" altLang="zh-TW" dirty="0"/>
                  <a:t>Step 5 takes time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7</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/10+6</m:t>
                        </m:r>
                      </m:e>
                    </m:d>
                  </m:oMath>
                </a14:m>
                <a:r>
                  <a:rPr lang="en-US" altLang="zh-TW" dirty="0"/>
                  <a:t>, assuming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is monotonically increasing.</a:t>
                </a:r>
              </a:p>
              <a:p>
                <a:endParaRPr lang="zh-TW" altLang="en-US" dirty="0"/>
              </a:p>
            </p:txBody>
          </p:sp>
        </mc:Choice>
        <mc:Fallback xmlns="">
          <p:sp>
            <p:nvSpPr>
              <p:cNvPr id="3" name="內容版面配置區 2">
                <a:extLst>
                  <a:ext uri="{FF2B5EF4-FFF2-40B4-BE49-F238E27FC236}">
                    <a16:creationId xmlns:a16="http://schemas.microsoft.com/office/drawing/2014/main" id="{637B8FC0-FC93-4C76-851F-FD4A28F32264}"/>
                  </a:ext>
                </a:extLst>
              </p:cNvPr>
              <p:cNvSpPr>
                <a:spLocks noGrp="1" noRot="1" noChangeAspect="1" noMove="1" noResize="1" noEditPoints="1" noAdjustHandles="1" noChangeArrowheads="1" noChangeShapeType="1" noTextEdit="1"/>
              </p:cNvSpPr>
              <p:nvPr>
                <p:ph idx="1"/>
              </p:nvPr>
            </p:nvSpPr>
            <p:spPr>
              <a:blipFill>
                <a:blip r:embed="rId2"/>
                <a:stretch>
                  <a:fillRect l="-889" t="-2897" r="-556" b="-41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A1CB79B-4654-446F-82D6-D0D7DF8FF791}"/>
              </a:ext>
            </a:extLst>
          </p:cNvPr>
          <p:cNvSpPr>
            <a:spLocks noGrp="1"/>
          </p:cNvSpPr>
          <p:nvPr>
            <p:ph type="sldNum" sz="quarter" idx="12"/>
          </p:nvPr>
        </p:nvSpPr>
        <p:spPr/>
        <p:txBody>
          <a:bodyPr/>
          <a:lstStyle/>
          <a:p>
            <a:fld id="{EF68AC1A-F4A2-461A-BE83-58657F19D3FC}" type="slidenum">
              <a:rPr lang="zh-TW" altLang="en-US" smtClean="0"/>
              <a:t>34</a:t>
            </a:fld>
            <a:endParaRPr lang="zh-TW" altLang="en-US"/>
          </a:p>
        </p:txBody>
      </p:sp>
    </p:spTree>
    <p:extLst>
      <p:ext uri="{BB962C8B-B14F-4D97-AF65-F5344CB8AC3E}">
        <p14:creationId xmlns:p14="http://schemas.microsoft.com/office/powerpoint/2010/main" val="2148648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982E55-4D80-4AC9-95B9-C783CEB72201}"/>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C2DA3B0-07ED-4878-887E-E7B5AC19971D}"/>
                  </a:ext>
                </a:extLst>
              </p:cNvPr>
              <p:cNvSpPr>
                <a:spLocks noGrp="1"/>
              </p:cNvSpPr>
              <p:nvPr>
                <p:ph idx="1"/>
              </p:nvPr>
            </p:nvSpPr>
            <p:spPr/>
            <p:txBody>
              <a:bodyPr>
                <a:normAutofit fontScale="85000" lnSpcReduction="20000"/>
              </a:bodyPr>
              <a:lstStyle/>
              <a:p>
                <a:r>
                  <a:rPr lang="en-US" altLang="zh-TW" dirty="0"/>
                  <a:t>Assume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oMath>
                </a14:m>
                <a:r>
                  <a:rPr lang="en-US" altLang="zh-TW" dirty="0"/>
                  <a:t> for small enough </a:t>
                </a:r>
                <a14:m>
                  <m:oMath xmlns:m="http://schemas.openxmlformats.org/officeDocument/2006/math">
                    <m:r>
                      <a:rPr lang="en-US" altLang="zh-TW" i="1" dirty="0" smtClean="0">
                        <a:latin typeface="Cambria Math" panose="02040503050406030204" pitchFamily="18" charset="0"/>
                      </a:rPr>
                      <m:t>𝑛</m:t>
                    </m:r>
                  </m:oMath>
                </a14:m>
                <a:r>
                  <a:rPr lang="en-US" altLang="zh-TW" dirty="0"/>
                  <a:t>. We’ll use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≤140</m:t>
                    </m:r>
                  </m:oMath>
                </a14:m>
                <a:r>
                  <a:rPr lang="en-US" altLang="zh-TW" dirty="0"/>
                  <a:t> as “small enough.” </a:t>
                </a:r>
              </a:p>
              <a:p>
                <a:r>
                  <a:rPr lang="en-US" altLang="zh-TW" dirty="0"/>
                  <a:t>Thus, we get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eqArr>
                          <m:eqArrPr>
                            <m:ctrlPr>
                              <a:rPr lang="en-US" altLang="zh-TW" b="0" i="1" smtClean="0">
                                <a:latin typeface="Cambria Math" panose="02040503050406030204" pitchFamily="18" charset="0"/>
                                <a:ea typeface="Cambria Math" panose="02040503050406030204" pitchFamily="18" charset="0"/>
                              </a:rPr>
                            </m:ctrlPr>
                          </m:eqArrPr>
                          <m:e>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m:t>
                                </m:r>
                              </m:e>
                            </m:d>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if</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&lt;140</m:t>
                            </m:r>
                          </m:e>
                          <m:e>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/5</m:t>
                                    </m:r>
                                  </m:e>
                                </m:d>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7</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/10+6</m:t>
                                </m:r>
                              </m:e>
                            </m:d>
                            <m:r>
                              <a:rPr lang="en-US" altLang="zh-TW" b="0" i="1" smtClean="0">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if</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≥140</m:t>
                            </m:r>
                          </m:e>
                        </m:eqArr>
                      </m:e>
                    </m:d>
                  </m:oMath>
                </a14:m>
                <a:endParaRPr lang="en-US" altLang="zh-TW" dirty="0"/>
              </a:p>
              <a:p>
                <a:pPr marL="0" indent="0">
                  <a:buNone/>
                </a:pPr>
                <a:r>
                  <a:rPr lang="en-US" altLang="zh-TW" dirty="0"/>
                  <a:t>Solve this recurrence by substitution:</a:t>
                </a:r>
              </a:p>
              <a:p>
                <a:r>
                  <a:rPr lang="en-US" altLang="zh-TW" dirty="0">
                    <a:solidFill>
                      <a:srgbClr val="FF0000"/>
                    </a:solidFill>
                  </a:rPr>
                  <a:t>Inductive hypothesis</a:t>
                </a:r>
                <a:r>
                  <a:rPr lang="en-US" altLang="zh-TW" dirty="0"/>
                  <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oMath>
                </a14:m>
                <a:r>
                  <a:rPr lang="en-US" altLang="zh-TW" dirty="0"/>
                  <a:t> for some constant </a:t>
                </a:r>
                <a14:m>
                  <m:oMath xmlns:m="http://schemas.openxmlformats.org/officeDocument/2006/math">
                    <m:r>
                      <a:rPr lang="en-US" altLang="zh-TW" i="1" dirty="0" smtClean="0">
                        <a:latin typeface="Cambria Math" panose="02040503050406030204" pitchFamily="18" charset="0"/>
                      </a:rPr>
                      <m:t>𝑐</m:t>
                    </m:r>
                  </m:oMath>
                </a14:m>
                <a:r>
                  <a:rPr lang="en-US" altLang="zh-TW" dirty="0"/>
                  <a:t> and all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&gt;0</m:t>
                    </m:r>
                  </m:oMath>
                </a14:m>
                <a:r>
                  <a:rPr lang="en-US" altLang="zh-TW" dirty="0"/>
                  <a:t>.</a:t>
                </a:r>
              </a:p>
              <a:p>
                <a:r>
                  <a:rPr lang="en-US" altLang="zh-TW" dirty="0"/>
                  <a:t>Assume that </a:t>
                </a:r>
                <a14:m>
                  <m:oMath xmlns:m="http://schemas.openxmlformats.org/officeDocument/2006/math">
                    <m:r>
                      <a:rPr lang="en-US" altLang="zh-TW" i="1" dirty="0" smtClean="0">
                        <a:latin typeface="Cambria Math" panose="02040503050406030204" pitchFamily="18" charset="0"/>
                      </a:rPr>
                      <m:t>𝑐</m:t>
                    </m:r>
                  </m:oMath>
                </a14:m>
                <a:r>
                  <a:rPr lang="en-US" altLang="zh-TW" dirty="0"/>
                  <a:t> is large enough that </a:t>
                </a:r>
                <a14:m>
                  <m:oMath xmlns:m="http://schemas.openxmlformats.org/officeDocument/2006/math">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𝑐𝑛</m:t>
                    </m:r>
                  </m:oMath>
                </a14:m>
                <a:r>
                  <a:rPr lang="en-US" altLang="zh-TW" dirty="0"/>
                  <a:t> for all </a:t>
                </a:r>
                <a14:m>
                  <m:oMath xmlns:m="http://schemas.openxmlformats.org/officeDocument/2006/math">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&lt;140</m:t>
                    </m:r>
                  </m:oMath>
                </a14:m>
                <a:r>
                  <a:rPr lang="en-US" altLang="zh-TW" dirty="0"/>
                  <a:t>. So we are concerned only with the case </a:t>
                </a:r>
                <a14:m>
                  <m:oMath xmlns:m="http://schemas.openxmlformats.org/officeDocument/2006/math">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≥140</m:t>
                    </m:r>
                  </m:oMath>
                </a14:m>
                <a:r>
                  <a:rPr lang="en-US" altLang="zh-TW" dirty="0"/>
                  <a:t>.</a:t>
                </a:r>
              </a:p>
              <a:p>
                <a:r>
                  <a:rPr lang="en-US" altLang="zh-TW" dirty="0"/>
                  <a:t>Pick a constant a such that the function described by the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 </m:t>
                    </m:r>
                  </m:oMath>
                </a14:m>
                <a:r>
                  <a:rPr lang="en-US" altLang="zh-TW" dirty="0"/>
                  <a:t>term in the recurrence is </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𝑎𝑛</m:t>
                    </m:r>
                  </m:oMath>
                </a14:m>
                <a:r>
                  <a:rPr lang="en-US" altLang="zh-TW" dirty="0"/>
                  <a:t> for all </a:t>
                </a:r>
                <a14:m>
                  <m:oMath xmlns:m="http://schemas.openxmlformats.org/officeDocument/2006/math">
                    <m:r>
                      <a:rPr lang="en-US" altLang="zh-TW" i="1">
                        <a:latin typeface="Cambria Math" panose="02040503050406030204" pitchFamily="18" charset="0"/>
                      </a:rPr>
                      <m:t>𝑛</m:t>
                    </m:r>
                    <m:r>
                      <a:rPr lang="en-US" altLang="zh-TW" i="1">
                        <a:latin typeface="Cambria Math" panose="02040503050406030204" pitchFamily="18" charset="0"/>
                      </a:rPr>
                      <m:t>&gt;0</m:t>
                    </m:r>
                  </m:oMath>
                </a14:m>
                <a:r>
                  <a:rPr lang="en-US" altLang="zh-TW" dirty="0"/>
                  <a:t>.</a:t>
                </a:r>
              </a:p>
              <a:p>
                <a:endParaRPr lang="zh-TW" altLang="en-US" dirty="0"/>
              </a:p>
            </p:txBody>
          </p:sp>
        </mc:Choice>
        <mc:Fallback>
          <p:sp>
            <p:nvSpPr>
              <p:cNvPr id="3" name="內容版面配置區 2">
                <a:extLst>
                  <a:ext uri="{FF2B5EF4-FFF2-40B4-BE49-F238E27FC236}">
                    <a16:creationId xmlns:a16="http://schemas.microsoft.com/office/drawing/2014/main" id="{5C2DA3B0-07ED-4878-887E-E7B5AC19971D}"/>
                  </a:ext>
                </a:extLst>
              </p:cNvPr>
              <p:cNvSpPr>
                <a:spLocks noGrp="1" noRot="1" noChangeAspect="1" noMove="1" noResize="1" noEditPoints="1" noAdjustHandles="1" noChangeArrowheads="1" noChangeShapeType="1" noTextEdit="1"/>
              </p:cNvSpPr>
              <p:nvPr>
                <p:ph idx="1"/>
              </p:nvPr>
            </p:nvSpPr>
            <p:spPr>
              <a:blipFill>
                <a:blip r:embed="rId2"/>
                <a:stretch>
                  <a:fillRect l="-1056" t="-3172" r="-55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7E84D97-22C4-4DE8-93A6-E2DD47214C96}"/>
              </a:ext>
            </a:extLst>
          </p:cNvPr>
          <p:cNvSpPr>
            <a:spLocks noGrp="1"/>
          </p:cNvSpPr>
          <p:nvPr>
            <p:ph type="sldNum" sz="quarter" idx="12"/>
          </p:nvPr>
        </p:nvSpPr>
        <p:spPr/>
        <p:txBody>
          <a:bodyPr/>
          <a:lstStyle/>
          <a:p>
            <a:fld id="{EF68AC1A-F4A2-461A-BE83-58657F19D3FC}" type="slidenum">
              <a:rPr lang="zh-TW" altLang="en-US" smtClean="0"/>
              <a:t>35</a:t>
            </a:fld>
            <a:endParaRPr lang="zh-TW" altLang="en-US"/>
          </a:p>
        </p:txBody>
      </p:sp>
    </p:spTree>
    <p:extLst>
      <p:ext uri="{BB962C8B-B14F-4D97-AF65-F5344CB8AC3E}">
        <p14:creationId xmlns:p14="http://schemas.microsoft.com/office/powerpoint/2010/main" val="159535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2621FD-9070-4E6F-B6B1-FBD98B3D0DE4}"/>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16C0E04-2898-4D83-89BB-E71500E039BC}"/>
                  </a:ext>
                </a:extLst>
              </p:cNvPr>
              <p:cNvSpPr>
                <a:spLocks noGrp="1"/>
              </p:cNvSpPr>
              <p:nvPr>
                <p:ph idx="1"/>
              </p:nvPr>
            </p:nvSpPr>
            <p:spPr/>
            <p:txBody>
              <a:bodyPr>
                <a:normAutofit fontScale="92500" lnSpcReduction="10000"/>
              </a:bodyPr>
              <a:lstStyle/>
              <a:p>
                <a:r>
                  <a:rPr lang="en-US" altLang="zh-TW" dirty="0"/>
                  <a:t>Substitute the inductive hypothesis in the right-hand side of the recurrence:</a:t>
                </a:r>
                <a:br>
                  <a:rPr lang="en-US" altLang="zh-TW" dirty="0"/>
                </a:b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5</m:t>
                            </m:r>
                          </m:den>
                        </m:f>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7</m:t>
                            </m:r>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10</m:t>
                            </m:r>
                          </m:den>
                        </m:f>
                        <m:r>
                          <a:rPr lang="en-US" altLang="zh-TW" i="1">
                            <a:latin typeface="Cambria Math" panose="02040503050406030204" pitchFamily="18" charset="0"/>
                            <a:ea typeface="Cambria Math" panose="02040503050406030204" pitchFamily="18" charset="0"/>
                          </a:rPr>
                          <m:t>+6</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a14:m>
                <a:br>
                  <a:rPr lang="en-US" altLang="zh-TW" dirty="0">
                    <a:ea typeface="Cambria Math" panose="02040503050406030204" pitchFamily="18" charset="0"/>
                  </a:rPr>
                </a:b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𝑐</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5</m:t>
                        </m:r>
                      </m:den>
                    </m:f>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7</m:t>
                        </m:r>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10</m:t>
                        </m:r>
                      </m:den>
                    </m:f>
                    <m:r>
                      <a:rPr lang="en-US" altLang="zh-TW" i="1">
                        <a:latin typeface="Cambria Math" panose="02040503050406030204" pitchFamily="18" charset="0"/>
                        <a:ea typeface="Cambria Math" panose="02040503050406030204" pitchFamily="18" charset="0"/>
                      </a:rPr>
                      <m:t>+6</m:t>
                    </m:r>
                    <m:r>
                      <a:rPr lang="en-US" altLang="zh-TW" b="0" i="1" smtClean="0">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9</m:t>
                        </m:r>
                        <m:r>
                          <a:rPr lang="en-US" altLang="zh-TW" b="0" i="1" smtClean="0">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+7</m:t>
                    </m:r>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𝑎𝑛</m:t>
                    </m:r>
                  </m:oMath>
                </a14:m>
                <a:br>
                  <a:rPr lang="en-US" altLang="zh-TW" b="0"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+7</m:t>
                        </m:r>
                        <m:r>
                          <a:rPr lang="en-US" altLang="zh-TW" b="0" i="1" smtClean="0">
                            <a:latin typeface="Cambria Math" panose="02040503050406030204" pitchFamily="18" charset="0"/>
                            <a:ea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𝑎𝑛</m:t>
                        </m:r>
                      </m:e>
                    </m:d>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F16C0E04-2898-4D83-89BB-E71500E039BC}"/>
                  </a:ext>
                </a:extLst>
              </p:cNvPr>
              <p:cNvSpPr>
                <a:spLocks noGrp="1" noRot="1" noChangeAspect="1" noMove="1" noResize="1" noEditPoints="1" noAdjustHandles="1" noChangeArrowheads="1" noChangeShapeType="1" noTextEdit="1"/>
              </p:cNvSpPr>
              <p:nvPr>
                <p:ph idx="1"/>
              </p:nvPr>
            </p:nvSpPr>
            <p:spPr>
              <a:blipFill>
                <a:blip r:embed="rId2"/>
                <a:stretch>
                  <a:fillRect l="-1111"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0B15924-D201-493C-9E6E-765824C8D1D7}"/>
              </a:ext>
            </a:extLst>
          </p:cNvPr>
          <p:cNvSpPr>
            <a:spLocks noGrp="1"/>
          </p:cNvSpPr>
          <p:nvPr>
            <p:ph type="sldNum" sz="quarter" idx="12"/>
          </p:nvPr>
        </p:nvSpPr>
        <p:spPr/>
        <p:txBody>
          <a:bodyPr/>
          <a:lstStyle/>
          <a:p>
            <a:fld id="{EF68AC1A-F4A2-461A-BE83-58657F19D3FC}" type="slidenum">
              <a:rPr lang="zh-TW" altLang="en-US" smtClean="0"/>
              <a:t>36</a:t>
            </a:fld>
            <a:endParaRPr lang="zh-TW" altLang="en-US"/>
          </a:p>
        </p:txBody>
      </p:sp>
    </p:spTree>
    <p:extLst>
      <p:ext uri="{BB962C8B-B14F-4D97-AF65-F5344CB8AC3E}">
        <p14:creationId xmlns:p14="http://schemas.microsoft.com/office/powerpoint/2010/main" val="2469575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7E688-5343-4E20-966C-65D5A5B6DC4A}"/>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228B357-EF1F-4369-9B09-92D0B2AF86A9}"/>
                  </a:ext>
                </a:extLst>
              </p:cNvPr>
              <p:cNvSpPr>
                <a:spLocks noGrp="1"/>
              </p:cNvSpPr>
              <p:nvPr>
                <p:ph idx="1"/>
              </p:nvPr>
            </p:nvSpPr>
            <p:spPr/>
            <p:txBody>
              <a:bodyPr/>
              <a:lstStyle/>
              <a:p>
                <a:r>
                  <a:rPr lang="en-US" altLang="zh-TW" dirty="0"/>
                  <a:t>This last quantity is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oMath>
                </a14:m>
                <a:r>
                  <a:rPr lang="en-US" altLang="zh-TW" dirty="0"/>
                  <a:t> if</a:t>
                </a:r>
                <a:br>
                  <a:rPr lang="en-US" altLang="zh-TW" dirty="0"/>
                </a:br>
                <a14:m>
                  <m:oMath xmlns:m="http://schemas.openxmlformats.org/officeDocument/2006/math">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10</m:t>
                        </m:r>
                      </m:den>
                    </m:f>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7</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br>
                  <a:rPr lang="en-US" altLang="zh-TW" b="0" dirty="0">
                    <a:ea typeface="Cambria Math" panose="02040503050406030204" pitchFamily="18" charset="0"/>
                  </a:rPr>
                </a:br>
                <a14:m>
                  <m:oMath xmlns:m="http://schemas.openxmlformats.org/officeDocument/2006/math">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𝑐𝑛</m:t>
                        </m:r>
                      </m:num>
                      <m:den>
                        <m:r>
                          <a:rPr lang="en-US" altLang="zh-TW" i="1">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7</m:t>
                    </m:r>
                    <m:r>
                      <a:rPr lang="en-US" altLang="zh-TW" i="1">
                        <a:latin typeface="Cambria Math" panose="02040503050406030204" pitchFamily="18" charset="0"/>
                        <a:ea typeface="Cambria Math" panose="02040503050406030204" pitchFamily="18" charset="0"/>
                      </a:rPr>
                      <m:t>𝑐</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𝑎𝑛</m:t>
                    </m:r>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𝑐𝑛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70</m:t>
                    </m:r>
                    <m:r>
                      <a:rPr lang="en-US" altLang="zh-TW" i="1">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10</m:t>
                    </m:r>
                    <m:r>
                      <a:rPr lang="en-US" altLang="zh-TW" i="1">
                        <a:latin typeface="Cambria Math" panose="02040503050406030204" pitchFamily="18" charset="0"/>
                        <a:ea typeface="Cambria Math" panose="02040503050406030204" pitchFamily="18" charset="0"/>
                      </a:rPr>
                      <m:t>𝑎𝑛</m:t>
                    </m:r>
                  </m:oMath>
                </a14:m>
                <a:br>
                  <a:rPr lang="en-US" altLang="zh-TW" dirty="0">
                    <a:ea typeface="Cambria Math" panose="02040503050406030204" pitchFamily="18" charset="0"/>
                  </a:rPr>
                </a:br>
                <a14:m>
                  <m:oMath xmlns:m="http://schemas.openxmlformats.org/officeDocument/2006/math">
                    <m:r>
                      <a:rPr lang="en-US" altLang="zh-TW" b="0" i="1" smtClean="0">
                        <a:latin typeface="Cambria Math" panose="02040503050406030204" pitchFamily="18" charset="0"/>
                        <a:ea typeface="Cambria Math" panose="02040503050406030204" pitchFamily="18" charset="0"/>
                      </a:rPr>
                      <m:t>𝑐</m:t>
                    </m:r>
                    <m:d>
                      <m:dPr>
                        <m:ctrlPr>
                          <a:rPr lang="en-US" altLang="zh-TW" b="0"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70</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10</m:t>
                    </m:r>
                    <m:r>
                      <a:rPr lang="en-US" altLang="zh-TW" i="1">
                        <a:latin typeface="Cambria Math" panose="02040503050406030204" pitchFamily="18" charset="0"/>
                        <a:ea typeface="Cambria Math" panose="02040503050406030204" pitchFamily="18" charset="0"/>
                      </a:rPr>
                      <m:t>𝑎𝑛</m:t>
                    </m:r>
                  </m:oMath>
                </a14:m>
                <a:br>
                  <a:rPr lang="en-US" altLang="zh-TW" dirty="0"/>
                </a:br>
                <a14:m>
                  <m:oMath xmlns:m="http://schemas.openxmlformats.org/officeDocument/2006/math">
                    <m:r>
                      <a:rPr lang="en-US" altLang="zh-TW" b="0" i="1" smtClean="0">
                        <a:latin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10</m:t>
                    </m:r>
                    <m:r>
                      <a:rPr lang="en-US" altLang="zh-TW" b="0" i="1" smtClean="0">
                        <a:latin typeface="Cambria Math" panose="02040503050406030204" pitchFamily="18" charset="0"/>
                        <a:ea typeface="Cambria Math" panose="02040503050406030204" pitchFamily="18" charset="0"/>
                      </a:rPr>
                      <m:t>𝑎</m:t>
                    </m:r>
                    <m:d>
                      <m:dPr>
                        <m:ctrlPr>
                          <a:rPr lang="en-US" altLang="zh-TW" b="0" i="1" smtClean="0">
                            <a:latin typeface="Cambria Math" panose="02040503050406030204" pitchFamily="18" charset="0"/>
                            <a:ea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70</m:t>
                            </m:r>
                          </m:den>
                        </m:f>
                      </m:e>
                    </m:d>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5228B357-EF1F-4369-9B09-92D0B2AF86A9}"/>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0EBB8C1-3E03-4A24-81C2-3C3EAF833DA8}"/>
              </a:ext>
            </a:extLst>
          </p:cNvPr>
          <p:cNvSpPr>
            <a:spLocks noGrp="1"/>
          </p:cNvSpPr>
          <p:nvPr>
            <p:ph type="sldNum" sz="quarter" idx="12"/>
          </p:nvPr>
        </p:nvSpPr>
        <p:spPr/>
        <p:txBody>
          <a:bodyPr/>
          <a:lstStyle/>
          <a:p>
            <a:fld id="{EF68AC1A-F4A2-461A-BE83-58657F19D3FC}" type="slidenum">
              <a:rPr lang="zh-TW" altLang="en-US" smtClean="0"/>
              <a:t>37</a:t>
            </a:fld>
            <a:endParaRPr lang="zh-TW" altLang="en-US"/>
          </a:p>
        </p:txBody>
      </p:sp>
    </p:spTree>
    <p:extLst>
      <p:ext uri="{BB962C8B-B14F-4D97-AF65-F5344CB8AC3E}">
        <p14:creationId xmlns:p14="http://schemas.microsoft.com/office/powerpoint/2010/main" val="1772584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A1DA13-F1F4-4C7C-BC40-CCC6F473A64B}"/>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DB045A3-EE92-42DF-BCE7-A339F08BE138}"/>
                  </a:ext>
                </a:extLst>
              </p:cNvPr>
              <p:cNvSpPr>
                <a:spLocks noGrp="1"/>
              </p:cNvSpPr>
              <p:nvPr>
                <p:ph idx="1"/>
              </p:nvPr>
            </p:nvSpPr>
            <p:spPr/>
            <p:txBody>
              <a:bodyPr>
                <a:normAutofit fontScale="92500"/>
              </a:bodyPr>
              <a:lstStyle/>
              <a:p>
                <a:r>
                  <a:rPr lang="en-US" altLang="zh-TW" dirty="0"/>
                  <a:t>Because we assumed that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≥140</m:t>
                    </m:r>
                  </m:oMath>
                </a14:m>
                <a:r>
                  <a:rPr lang="en-US" altLang="zh-TW" dirty="0"/>
                  <a:t>, we have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−70</m:t>
                        </m:r>
                      </m:e>
                    </m:d>
                    <m:r>
                      <a:rPr lang="en-US" altLang="zh-TW" b="0" i="1" smtClean="0">
                        <a:latin typeface="Cambria Math" panose="02040503050406030204" pitchFamily="18" charset="0"/>
                        <a:ea typeface="Cambria Math" panose="02040503050406030204" pitchFamily="18" charset="0"/>
                      </a:rPr>
                      <m:t>≤2</m:t>
                    </m:r>
                  </m:oMath>
                </a14:m>
                <a:r>
                  <a:rPr lang="en-US" altLang="zh-TW" dirty="0"/>
                  <a:t>.</a:t>
                </a:r>
              </a:p>
              <a:p>
                <a:endParaRPr lang="en-US" altLang="zh-TW" dirty="0"/>
              </a:p>
              <a:p>
                <a:r>
                  <a:rPr lang="en-US" altLang="zh-TW" dirty="0"/>
                  <a:t>Thus, </a:t>
                </a:r>
                <a14:m>
                  <m:oMath xmlns:m="http://schemas.openxmlformats.org/officeDocument/2006/math">
                    <m:r>
                      <a:rPr lang="en-US" altLang="zh-TW" b="0" i="1" smtClean="0">
                        <a:latin typeface="Cambria Math" panose="02040503050406030204" pitchFamily="18" charset="0"/>
                      </a:rPr>
                      <m:t>20</m:t>
                    </m:r>
                    <m:r>
                      <a:rPr lang="en-US" altLang="zh-TW" b="0" i="1" smtClean="0">
                        <a:latin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≥10</m:t>
                    </m:r>
                    <m:r>
                      <a:rPr lang="en-US" altLang="zh-TW" b="0" i="1" smtClean="0">
                        <a:latin typeface="Cambria Math" panose="02040503050406030204" pitchFamily="18" charset="0"/>
                        <a:ea typeface="Cambria Math" panose="02040503050406030204" pitchFamily="18" charset="0"/>
                      </a:rPr>
                      <m:t>𝑎𝑛</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−70</m:t>
                        </m:r>
                      </m:e>
                    </m:d>
                  </m:oMath>
                </a14:m>
                <a:r>
                  <a:rPr lang="en-US" altLang="zh-TW" dirty="0"/>
                  <a:t>, so choosing </a:t>
                </a:r>
                <a14:m>
                  <m:oMath xmlns:m="http://schemas.openxmlformats.org/officeDocument/2006/math">
                    <m:r>
                      <a:rPr lang="en-US" altLang="zh-TW" b="0" i="1" smtClean="0">
                        <a:latin typeface="Cambria Math" panose="02040503050406030204" pitchFamily="18" charset="0"/>
                      </a:rPr>
                      <m:t>𝑐</m:t>
                    </m:r>
                    <m:r>
                      <a:rPr lang="en-US" altLang="zh-TW" b="0" i="1" smtClean="0">
                        <a:latin typeface="Cambria Math" panose="02040503050406030204" pitchFamily="18" charset="0"/>
                        <a:ea typeface="Cambria Math" panose="02040503050406030204" pitchFamily="18" charset="0"/>
                      </a:rPr>
                      <m:t>≥20</m:t>
                    </m:r>
                    <m:r>
                      <a:rPr lang="en-US" altLang="zh-TW" b="0" i="1" smtClean="0">
                        <a:latin typeface="Cambria Math" panose="02040503050406030204" pitchFamily="18" charset="0"/>
                        <a:ea typeface="Cambria Math" panose="02040503050406030204" pitchFamily="18" charset="0"/>
                      </a:rPr>
                      <m:t>𝑎</m:t>
                    </m:r>
                  </m:oMath>
                </a14:m>
                <a:r>
                  <a:rPr lang="en-US" altLang="zh-TW" dirty="0"/>
                  <a:t> gives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≥10</m:t>
                    </m:r>
                    <m:r>
                      <a:rPr lang="en-US" altLang="zh-TW" i="1">
                        <a:latin typeface="Cambria Math" panose="02040503050406030204" pitchFamily="18" charset="0"/>
                        <a:ea typeface="Cambria Math" panose="02040503050406030204" pitchFamily="18" charset="0"/>
                      </a:rPr>
                      <m:t>𝑎𝑛</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−70</m:t>
                        </m:r>
                      </m:e>
                    </m:d>
                  </m:oMath>
                </a14:m>
                <a:r>
                  <a:rPr lang="en-US" altLang="zh-TW" dirty="0"/>
                  <a:t>, which in turn gives us the condition we need to show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oMath>
                </a14:m>
                <a:r>
                  <a:rPr lang="en-US" altLang="zh-TW" dirty="0"/>
                  <a:t>.</a:t>
                </a:r>
              </a:p>
              <a:p>
                <a:endParaRPr lang="en-US" altLang="zh-TW" dirty="0"/>
              </a:p>
              <a:p>
                <a:r>
                  <a:rPr lang="en-US" altLang="zh-TW" dirty="0"/>
                  <a:t>We conclude that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𝑂</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so that SELECT runs in linear time in all cases.</a:t>
                </a:r>
              </a:p>
              <a:p>
                <a:endParaRPr lang="en-US" altLang="zh-TW" dirty="0"/>
              </a:p>
              <a:p>
                <a:endParaRPr lang="zh-TW" altLang="en-US" dirty="0"/>
              </a:p>
            </p:txBody>
          </p:sp>
        </mc:Choice>
        <mc:Fallback>
          <p:sp>
            <p:nvSpPr>
              <p:cNvPr id="3" name="內容版面配置區 2">
                <a:extLst>
                  <a:ext uri="{FF2B5EF4-FFF2-40B4-BE49-F238E27FC236}">
                    <a16:creationId xmlns:a16="http://schemas.microsoft.com/office/drawing/2014/main" id="{DDB045A3-EE92-42DF-BCE7-A339F08BE138}"/>
                  </a:ext>
                </a:extLst>
              </p:cNvPr>
              <p:cNvSpPr>
                <a:spLocks noGrp="1" noRot="1" noChangeAspect="1" noMove="1" noResize="1" noEditPoints="1" noAdjustHandles="1" noChangeArrowheads="1" noChangeShapeType="1" noTextEdit="1"/>
              </p:cNvSpPr>
              <p:nvPr>
                <p:ph idx="1"/>
              </p:nvPr>
            </p:nvSpPr>
            <p:spPr>
              <a:blipFill>
                <a:blip r:embed="rId2"/>
                <a:stretch>
                  <a:fillRect l="-1111" t="-1793" r="-6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2A0ACD6-642B-44A5-B8E8-71B88682008B}"/>
              </a:ext>
            </a:extLst>
          </p:cNvPr>
          <p:cNvSpPr>
            <a:spLocks noGrp="1"/>
          </p:cNvSpPr>
          <p:nvPr>
            <p:ph type="sldNum" sz="quarter" idx="12"/>
          </p:nvPr>
        </p:nvSpPr>
        <p:spPr/>
        <p:txBody>
          <a:bodyPr/>
          <a:lstStyle/>
          <a:p>
            <a:fld id="{EF68AC1A-F4A2-461A-BE83-58657F19D3FC}" type="slidenum">
              <a:rPr lang="zh-TW" altLang="en-US" smtClean="0"/>
              <a:t>38</a:t>
            </a:fld>
            <a:endParaRPr lang="zh-TW" altLang="en-US"/>
          </a:p>
        </p:txBody>
      </p:sp>
    </p:spTree>
    <p:extLst>
      <p:ext uri="{BB962C8B-B14F-4D97-AF65-F5344CB8AC3E}">
        <p14:creationId xmlns:p14="http://schemas.microsoft.com/office/powerpoint/2010/main" val="1295147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D877AA-02B0-4BA1-9CCA-ABD2DD92AA3B}"/>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16E4E30-5D06-4281-9EA0-59396AC63A9C}"/>
                  </a:ext>
                </a:extLst>
              </p:cNvPr>
              <p:cNvSpPr>
                <a:spLocks noGrp="1"/>
              </p:cNvSpPr>
              <p:nvPr>
                <p:ph idx="1"/>
              </p:nvPr>
            </p:nvSpPr>
            <p:spPr/>
            <p:txBody>
              <a:bodyPr>
                <a:normAutofit fontScale="85000" lnSpcReduction="20000"/>
              </a:bodyPr>
              <a:lstStyle/>
              <a:p>
                <a:pPr marL="0" indent="0">
                  <a:buNone/>
                </a:pPr>
                <a:r>
                  <a:rPr lang="en-US" altLang="zh-TW" dirty="0"/>
                  <a:t>Notice that SELECT and RANDOMIZED-SELECT determine information about the relative order of elements only by comparing elements.</a:t>
                </a:r>
              </a:p>
              <a:p>
                <a:r>
                  <a:rPr lang="en-US" altLang="zh-TW" dirty="0"/>
                  <a:t>Sorting requires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 time in the comparison model.</a:t>
                </a:r>
              </a:p>
              <a:p>
                <a:r>
                  <a:rPr lang="en-US" altLang="zh-TW" dirty="0"/>
                  <a:t>Sorting algorithms that run in linear time need to </a:t>
                </a:r>
                <a:r>
                  <a:rPr lang="en-US" altLang="zh-TW" dirty="0">
                    <a:solidFill>
                      <a:srgbClr val="FF0000"/>
                    </a:solidFill>
                  </a:rPr>
                  <a:t>make</a:t>
                </a:r>
                <a:r>
                  <a:rPr lang="en-US" altLang="zh-TW" dirty="0"/>
                  <a:t> </a:t>
                </a:r>
                <a:r>
                  <a:rPr lang="en-US" altLang="zh-TW" dirty="0">
                    <a:solidFill>
                      <a:srgbClr val="FF0000"/>
                    </a:solidFill>
                  </a:rPr>
                  <a:t>assumptions about their input</a:t>
                </a:r>
                <a:r>
                  <a:rPr lang="en-US" altLang="zh-TW" dirty="0"/>
                  <a:t>.</a:t>
                </a:r>
              </a:p>
              <a:p>
                <a:r>
                  <a:rPr lang="en-US" altLang="zh-TW" dirty="0"/>
                  <a:t>Linear-time selection algorithms </a:t>
                </a:r>
                <a:r>
                  <a:rPr lang="en-US" altLang="zh-TW" dirty="0">
                    <a:solidFill>
                      <a:srgbClr val="FF0000"/>
                    </a:solidFill>
                  </a:rPr>
                  <a:t>do not require any assumptions </a:t>
                </a:r>
                <a:r>
                  <a:rPr lang="en-US" altLang="zh-TW" dirty="0"/>
                  <a:t>about their input.</a:t>
                </a:r>
              </a:p>
              <a:p>
                <a:r>
                  <a:rPr lang="en-US" altLang="zh-TW" dirty="0"/>
                  <a:t>Linear-time selection algorithms solve the selection problem without sorting and therefore are not subject to the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 lower bound.</a:t>
                </a:r>
              </a:p>
              <a:p>
                <a:endParaRPr lang="zh-TW" altLang="en-US" dirty="0"/>
              </a:p>
            </p:txBody>
          </p:sp>
        </mc:Choice>
        <mc:Fallback xmlns="">
          <p:sp>
            <p:nvSpPr>
              <p:cNvPr id="3" name="內容版面配置區 2">
                <a:extLst>
                  <a:ext uri="{FF2B5EF4-FFF2-40B4-BE49-F238E27FC236}">
                    <a16:creationId xmlns:a16="http://schemas.microsoft.com/office/drawing/2014/main" id="{C16E4E30-5D06-4281-9EA0-59396AC63A9C}"/>
                  </a:ext>
                </a:extLst>
              </p:cNvPr>
              <p:cNvSpPr>
                <a:spLocks noGrp="1" noRot="1" noChangeAspect="1" noMove="1" noResize="1" noEditPoints="1" noAdjustHandles="1" noChangeArrowheads="1" noChangeShapeType="1" noTextEdit="1"/>
              </p:cNvSpPr>
              <p:nvPr>
                <p:ph idx="1"/>
              </p:nvPr>
            </p:nvSpPr>
            <p:spPr>
              <a:blipFill>
                <a:blip r:embed="rId2"/>
                <a:stretch>
                  <a:fillRect l="-1056" t="-3172" r="-8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E0717EC-0480-420D-AB77-AAAE5910BFAE}"/>
              </a:ext>
            </a:extLst>
          </p:cNvPr>
          <p:cNvSpPr>
            <a:spLocks noGrp="1"/>
          </p:cNvSpPr>
          <p:nvPr>
            <p:ph type="sldNum" sz="quarter" idx="12"/>
          </p:nvPr>
        </p:nvSpPr>
        <p:spPr/>
        <p:txBody>
          <a:bodyPr/>
          <a:lstStyle/>
          <a:p>
            <a:fld id="{EF68AC1A-F4A2-461A-BE83-58657F19D3FC}" type="slidenum">
              <a:rPr lang="zh-TW" altLang="en-US" smtClean="0"/>
              <a:t>39</a:t>
            </a:fld>
            <a:endParaRPr lang="zh-TW" altLang="en-US"/>
          </a:p>
        </p:txBody>
      </p:sp>
    </p:spTree>
    <p:extLst>
      <p:ext uri="{BB962C8B-B14F-4D97-AF65-F5344CB8AC3E}">
        <p14:creationId xmlns:p14="http://schemas.microsoft.com/office/powerpoint/2010/main" val="348473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1272C-05AC-4913-948F-73B0DCEEBD43}"/>
              </a:ext>
            </a:extLst>
          </p:cNvPr>
          <p:cNvSpPr>
            <a:spLocks noGrp="1"/>
          </p:cNvSpPr>
          <p:nvPr>
            <p:ph type="title"/>
          </p:nvPr>
        </p:nvSpPr>
        <p:spPr/>
        <p:txBody>
          <a:bodyPr/>
          <a:lstStyle/>
          <a:p>
            <a:r>
              <a:rPr lang="en-US" altLang="zh-TW" dirty="0"/>
              <a:t>Minimum and Maximum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9AED219-8261-4032-BFB1-0174F2F89C8B}"/>
                  </a:ext>
                </a:extLst>
              </p:cNvPr>
              <p:cNvSpPr>
                <a:spLocks noGrp="1"/>
              </p:cNvSpPr>
              <p:nvPr>
                <p:ph idx="1"/>
              </p:nvPr>
            </p:nvSpPr>
            <p:spPr/>
            <p:txBody>
              <a:bodyPr/>
              <a:lstStyle/>
              <a:p>
                <a:pPr marL="0" indent="0">
                  <a:buNone/>
                </a:pPr>
                <a:r>
                  <a:rPr lang="en-US" altLang="zh-TW" dirty="0"/>
                  <a:t>We can easily obtain an upper bound of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–1</m:t>
                    </m:r>
                  </m:oMath>
                </a14:m>
                <a:r>
                  <a:rPr lang="en-US" altLang="zh-TW" dirty="0"/>
                  <a:t> comparisons for finding the minimum of a set of </a:t>
                </a:r>
                <a14:m>
                  <m:oMath xmlns:m="http://schemas.openxmlformats.org/officeDocument/2006/math">
                    <m:r>
                      <a:rPr lang="en-US" altLang="zh-TW" i="1" dirty="0" smtClean="0">
                        <a:latin typeface="Cambria Math" panose="02040503050406030204" pitchFamily="18" charset="0"/>
                      </a:rPr>
                      <m:t>𝑛</m:t>
                    </m:r>
                  </m:oMath>
                </a14:m>
                <a:r>
                  <a:rPr lang="en-US" altLang="zh-TW" dirty="0"/>
                  <a:t> elements.</a:t>
                </a:r>
              </a:p>
              <a:p>
                <a:r>
                  <a:rPr lang="en-US" altLang="zh-TW" dirty="0"/>
                  <a:t>Examine each element in turn and keep track of the smallest one.</a:t>
                </a:r>
              </a:p>
              <a:p>
                <a:r>
                  <a:rPr lang="en-US" altLang="zh-TW" dirty="0"/>
                  <a:t>This is the best we can do, because each element, except the minimum, must be compared to a smaller element at least once.</a:t>
                </a:r>
              </a:p>
              <a:p>
                <a:endParaRPr lang="zh-TW" altLang="en-US" dirty="0"/>
              </a:p>
            </p:txBody>
          </p:sp>
        </mc:Choice>
        <mc:Fallback xmlns="">
          <p:sp>
            <p:nvSpPr>
              <p:cNvPr id="3" name="內容版面配置區 2">
                <a:extLst>
                  <a:ext uri="{FF2B5EF4-FFF2-40B4-BE49-F238E27FC236}">
                    <a16:creationId xmlns:a16="http://schemas.microsoft.com/office/drawing/2014/main" id="{69AED219-8261-4032-BFB1-0174F2F89C8B}"/>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E8D911D-333C-4606-854D-1C863C78B4D5}"/>
              </a:ext>
            </a:extLst>
          </p:cNvPr>
          <p:cNvSpPr>
            <a:spLocks noGrp="1"/>
          </p:cNvSpPr>
          <p:nvPr>
            <p:ph type="sldNum" sz="quarter" idx="12"/>
          </p:nvPr>
        </p:nvSpPr>
        <p:spPr/>
        <p:txBody>
          <a:bodyPr/>
          <a:lstStyle/>
          <a:p>
            <a:fld id="{EF68AC1A-F4A2-461A-BE83-58657F19D3FC}" type="slidenum">
              <a:rPr lang="zh-TW" altLang="en-US" smtClean="0"/>
              <a:t>4</a:t>
            </a:fld>
            <a:endParaRPr lang="zh-TW" altLang="en-US"/>
          </a:p>
        </p:txBody>
      </p:sp>
    </p:spTree>
    <p:extLst>
      <p:ext uri="{BB962C8B-B14F-4D97-AF65-F5344CB8AC3E}">
        <p14:creationId xmlns:p14="http://schemas.microsoft.com/office/powerpoint/2010/main" val="3090329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AC1B660-B218-496D-8126-BD0248D47304}"/>
                  </a:ext>
                </a:extLst>
              </p:cNvPr>
              <p:cNvSpPr>
                <a:spLocks noGrp="1"/>
              </p:cNvSpPr>
              <p:nvPr>
                <p:ph idx="1"/>
              </p:nvPr>
            </p:nvSpPr>
            <p:spPr>
              <a:xfrm>
                <a:off x="609600" y="159391"/>
                <a:ext cx="10972800" cy="5861898"/>
              </a:xfrm>
            </p:spPr>
            <p:txBody>
              <a:bodyPr>
                <a:normAutofit lnSpcReduction="10000"/>
              </a:bodyPr>
              <a:lstStyle/>
              <a:p>
                <a:r>
                  <a:rPr lang="en-US" altLang="zh-TW" dirty="0"/>
                  <a:t>any odd group size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5</m:t>
                    </m:r>
                  </m:oMath>
                </a14:m>
                <a:r>
                  <a:rPr lang="en-US" altLang="zh-TW" dirty="0"/>
                  <a:t> works in linear time</a:t>
                </a:r>
              </a:p>
              <a:p>
                <a:pPr marL="0" indent="0">
                  <a:buNone/>
                </a:pPr>
                <a:r>
                  <a:rPr lang="en-US" altLang="zh-TW" dirty="0"/>
                  <a:t>For groups of 7, the algorithm still works in linear time. The number of elements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 (and similarly, the number less than </a:t>
                </a:r>
                <a14:m>
                  <m:oMath xmlns:m="http://schemas.openxmlformats.org/officeDocument/2006/math">
                    <m:r>
                      <a:rPr lang="en-US" altLang="zh-TW" i="1" dirty="0" smtClean="0">
                        <a:latin typeface="Cambria Math" panose="02040503050406030204" pitchFamily="18" charset="0"/>
                      </a:rPr>
                      <m:t>𝑥</m:t>
                    </m:r>
                  </m:oMath>
                </a14:m>
                <a:r>
                  <a:rPr lang="en-US" altLang="zh-TW" dirty="0"/>
                  <a:t>) is at least</a:t>
                </a:r>
                <a:br>
                  <a:rPr lang="en-US" altLang="zh-TW" dirty="0"/>
                </a:br>
                <a14:m>
                  <m:oMathPara xmlns:m="http://schemas.openxmlformats.org/officeDocument/2006/math">
                    <m:oMathParaPr>
                      <m:jc m:val="centerGroup"/>
                    </m:oMathParaPr>
                    <m:oMath xmlns:m="http://schemas.openxmlformats.org/officeDocument/2006/math">
                      <m:r>
                        <a:rPr lang="en-US" altLang="zh-TW" b="0" i="0" smtClean="0">
                          <a:latin typeface="Cambria Math" panose="02040503050406030204" pitchFamily="18" charset="0"/>
                          <a:ea typeface="Cambria Math" panose="02040503050406030204" pitchFamily="18" charset="0"/>
                        </a:rPr>
                        <m:t>4</m:t>
                      </m:r>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7</m:t>
                                      </m:r>
                                    </m:den>
                                  </m:f>
                                </m:e>
                              </m:d>
                            </m:e>
                          </m:d>
                          <m:r>
                            <a:rPr lang="en-US" altLang="zh-TW" i="1">
                              <a:latin typeface="Cambria Math" panose="02040503050406030204" pitchFamily="18" charset="0"/>
                              <a:ea typeface="Cambria Math" panose="02040503050406030204" pitchFamily="18" charset="0"/>
                            </a:rPr>
                            <m:t>−2</m:t>
                          </m:r>
                        </m:e>
                      </m:d>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7</m:t>
                          </m:r>
                        </m:den>
                      </m:f>
                      <m:r>
                        <a:rPr lang="en-US" altLang="zh-TW" b="0" i="1" smtClean="0">
                          <a:latin typeface="Cambria Math" panose="02040503050406030204" pitchFamily="18" charset="0"/>
                          <a:ea typeface="Cambria Math" panose="02040503050406030204" pitchFamily="18" charset="0"/>
                        </a:rPr>
                        <m:t>−8</m:t>
                      </m:r>
                    </m:oMath>
                  </m:oMathPara>
                </a14:m>
                <a:endParaRPr lang="en-US" altLang="zh-TW" dirty="0"/>
              </a:p>
              <a:p>
                <a:pPr marL="0" indent="0">
                  <a:buNone/>
                </a:pPr>
                <a:r>
                  <a:rPr lang="en-US" altLang="zh-TW" dirty="0"/>
                  <a:t>and the recurrence becomes</a:t>
                </a:r>
                <a:br>
                  <a:rPr lang="en-US" altLang="zh-TW" dirty="0"/>
                </a:b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d>
                            <m:dPr>
                              <m:begChr m:val="⌈"/>
                              <m:endChr m:val="⌉"/>
                              <m:ctrlPr>
                                <a:rPr lang="en-US" altLang="zh-TW" b="0" i="1" smtClean="0">
                                  <a:latin typeface="Cambria Math" panose="02040503050406030204" pitchFamily="18" charset="0"/>
                                  <a:ea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7</m:t>
                                  </m:r>
                                </m:den>
                              </m:f>
                            </m:e>
                          </m:d>
                        </m:e>
                      </m:d>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𝑇</m:t>
                      </m:r>
                      <m:d>
                        <m:dPr>
                          <m:ctrlPr>
                            <a:rPr lang="en-US" altLang="zh-TW" b="0" i="1" smtClean="0">
                              <a:latin typeface="Cambria Math" panose="02040503050406030204" pitchFamily="18" charset="0"/>
                              <a:ea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5</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7</m:t>
                              </m:r>
                            </m:den>
                          </m:f>
                          <m:r>
                            <a:rPr lang="en-US" altLang="zh-TW" b="0" i="1" smtClean="0">
                              <a:latin typeface="Cambria Math" panose="02040503050406030204" pitchFamily="18" charset="0"/>
                              <a:ea typeface="Cambria Math" panose="02040503050406030204" pitchFamily="18" charset="0"/>
                            </a:rPr>
                            <m:t>+8</m:t>
                          </m:r>
                        </m:e>
                      </m:d>
                      <m:r>
                        <a:rPr lang="en-US" altLang="zh-TW" b="0" i="1" smtClean="0">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m:oMathPara>
                </a14:m>
                <a:br>
                  <a:rPr lang="en-US" altLang="zh-TW" dirty="0">
                    <a:ea typeface="Cambria Math" panose="02040503050406030204" pitchFamily="18" charset="0"/>
                  </a:rPr>
                </a:br>
                <a:r>
                  <a:rPr lang="en-US" altLang="zh-TW" dirty="0">
                    <a:ea typeface="Cambria Math" panose="02040503050406030204" pitchFamily="18" charset="0"/>
                  </a:rPr>
                  <a:t>which can be shown to be </a:t>
                </a:r>
                <a14:m>
                  <m:oMath xmlns:m="http://schemas.openxmlformats.org/officeDocument/2006/math">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ea typeface="Cambria Math" panose="02040503050406030204" pitchFamily="18" charset="0"/>
                  </a:rPr>
                  <a:t> by substitution, as for the groups of 5 case in the text.</a:t>
                </a:r>
                <a:endParaRPr lang="zh-TW" altLang="en-US" dirty="0"/>
              </a:p>
            </p:txBody>
          </p:sp>
        </mc:Choice>
        <mc:Fallback xmlns="">
          <p:sp>
            <p:nvSpPr>
              <p:cNvPr id="3" name="內容版面配置區 2">
                <a:extLst>
                  <a:ext uri="{FF2B5EF4-FFF2-40B4-BE49-F238E27FC236}">
                    <a16:creationId xmlns:a16="http://schemas.microsoft.com/office/drawing/2014/main" id="{EAC1B660-B218-496D-8126-BD0248D47304}"/>
                  </a:ext>
                </a:extLst>
              </p:cNvPr>
              <p:cNvSpPr>
                <a:spLocks noGrp="1" noRot="1" noChangeAspect="1" noMove="1" noResize="1" noEditPoints="1" noAdjustHandles="1" noChangeArrowheads="1" noChangeShapeType="1" noTextEdit="1"/>
              </p:cNvSpPr>
              <p:nvPr>
                <p:ph idx="1"/>
              </p:nvPr>
            </p:nvSpPr>
            <p:spPr>
              <a:xfrm>
                <a:off x="609600" y="159391"/>
                <a:ext cx="10972800" cy="5861898"/>
              </a:xfrm>
              <a:blipFill>
                <a:blip r:embed="rId2"/>
                <a:stretch>
                  <a:fillRect l="-1389" t="-218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86B80E94-379A-47B1-A41D-880E621427FE}"/>
              </a:ext>
            </a:extLst>
          </p:cNvPr>
          <p:cNvSpPr>
            <a:spLocks noGrp="1"/>
          </p:cNvSpPr>
          <p:nvPr>
            <p:ph type="sldNum" sz="quarter" idx="12"/>
          </p:nvPr>
        </p:nvSpPr>
        <p:spPr/>
        <p:txBody>
          <a:bodyPr/>
          <a:lstStyle/>
          <a:p>
            <a:fld id="{EF68AC1A-F4A2-461A-BE83-58657F19D3FC}" type="slidenum">
              <a:rPr lang="zh-TW" altLang="en-US" smtClean="0"/>
              <a:t>40</a:t>
            </a:fld>
            <a:endParaRPr lang="zh-TW" altLang="en-US"/>
          </a:p>
        </p:txBody>
      </p:sp>
    </p:spTree>
    <p:extLst>
      <p:ext uri="{BB962C8B-B14F-4D97-AF65-F5344CB8AC3E}">
        <p14:creationId xmlns:p14="http://schemas.microsoft.com/office/powerpoint/2010/main" val="3445310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B393D4B-D061-4F94-8F14-C9BCC03CB69B}"/>
                  </a:ext>
                </a:extLst>
              </p:cNvPr>
              <p:cNvSpPr>
                <a:spLocks noGrp="1"/>
              </p:cNvSpPr>
              <p:nvPr>
                <p:ph idx="1"/>
              </p:nvPr>
            </p:nvSpPr>
            <p:spPr>
              <a:xfrm>
                <a:off x="609600" y="142613"/>
                <a:ext cx="10972800" cy="5878676"/>
              </a:xfrm>
            </p:spPr>
            <p:txBody>
              <a:bodyPr/>
              <a:lstStyle/>
              <a:p>
                <a:r>
                  <a:rPr lang="en-US" altLang="zh-TW" dirty="0"/>
                  <a:t>For groups of 3, however, the algorithm no longer works in linear time.</a:t>
                </a:r>
                <a:br>
                  <a:rPr lang="en-US" altLang="zh-TW" dirty="0"/>
                </a:br>
                <a:r>
                  <a:rPr lang="en-US" altLang="zh-TW" dirty="0"/>
                  <a:t>The number of elements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 and the number of elements less than </a:t>
                </a:r>
                <a14:m>
                  <m:oMath xmlns:m="http://schemas.openxmlformats.org/officeDocument/2006/math">
                    <m:r>
                      <a:rPr lang="en-US" altLang="zh-TW" i="1" dirty="0" smtClean="0">
                        <a:latin typeface="Cambria Math" panose="02040503050406030204" pitchFamily="18" charset="0"/>
                      </a:rPr>
                      <m:t>𝑥</m:t>
                    </m:r>
                  </m:oMath>
                </a14:m>
                <a:r>
                  <a:rPr lang="en-US" altLang="zh-TW" dirty="0"/>
                  <a:t>, is at least</a:t>
                </a:r>
                <a:br>
                  <a:rPr lang="en-US" altLang="zh-TW" dirty="0"/>
                </a:br>
                <a14:m>
                  <m:oMath xmlns:m="http://schemas.openxmlformats.org/officeDocument/2006/math">
                    <m:r>
                      <a:rPr lang="en-US" altLang="zh-TW" b="0" i="0" smtClean="0">
                        <a:latin typeface="Cambria Math" panose="02040503050406030204" pitchFamily="18" charset="0"/>
                        <a:ea typeface="Cambria Math" panose="02040503050406030204" pitchFamily="18" charset="0"/>
                      </a:rPr>
                      <m:t>2</m:t>
                    </m:r>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e>
                            </m:d>
                          </m:e>
                        </m:d>
                        <m:r>
                          <a:rPr lang="en-US" altLang="zh-TW" i="1">
                            <a:latin typeface="Cambria Math" panose="02040503050406030204" pitchFamily="18" charset="0"/>
                            <a:ea typeface="Cambria Math" panose="02040503050406030204" pitchFamily="18" charset="0"/>
                          </a:rPr>
                          <m:t>−2</m:t>
                        </m:r>
                      </m:e>
                    </m:d>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4</m:t>
                    </m:r>
                  </m:oMath>
                </a14:m>
                <a:br>
                  <a:rPr lang="en-US" altLang="zh-TW" dirty="0"/>
                </a:br>
                <a:r>
                  <a:rPr lang="en-US" altLang="zh-TW" dirty="0"/>
                  <a:t>and the recurrence becomes</a:t>
                </a:r>
                <a:br>
                  <a:rPr lang="en-US" altLang="zh-TW" dirty="0"/>
                </a:br>
                <a14:m>
                  <m:oMath xmlns:m="http://schemas.openxmlformats.org/officeDocument/2006/math">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e>
                        </m:d>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4</m:t>
                        </m:r>
                      </m:e>
                    </m:d>
                    <m:r>
                      <a:rPr lang="en-US" altLang="zh-TW" i="1">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br>
                  <a:rPr lang="en-US" altLang="zh-TW" dirty="0"/>
                </a:br>
                <a:endParaRPr lang="en-US" altLang="zh-TW" dirty="0"/>
              </a:p>
              <a:p>
                <a:pPr marL="0" indent="0">
                  <a:buNone/>
                </a:pPr>
                <a:r>
                  <a:rPr lang="en-US" altLang="zh-TW" dirty="0"/>
                  <a:t>which does not have a linear solution.</a:t>
                </a:r>
                <a:endParaRPr lang="zh-TW" altLang="en-US" dirty="0"/>
              </a:p>
            </p:txBody>
          </p:sp>
        </mc:Choice>
        <mc:Fallback xmlns="">
          <p:sp>
            <p:nvSpPr>
              <p:cNvPr id="3" name="內容版面配置區 2">
                <a:extLst>
                  <a:ext uri="{FF2B5EF4-FFF2-40B4-BE49-F238E27FC236}">
                    <a16:creationId xmlns:a16="http://schemas.microsoft.com/office/drawing/2014/main" id="{FB393D4B-D061-4F94-8F14-C9BCC03CB69B}"/>
                  </a:ext>
                </a:extLst>
              </p:cNvPr>
              <p:cNvSpPr>
                <a:spLocks noGrp="1" noRot="1" noChangeAspect="1" noMove="1" noResize="1" noEditPoints="1" noAdjustHandles="1" noChangeArrowheads="1" noChangeShapeType="1" noTextEdit="1"/>
              </p:cNvSpPr>
              <p:nvPr>
                <p:ph idx="1"/>
              </p:nvPr>
            </p:nvSpPr>
            <p:spPr>
              <a:xfrm>
                <a:off x="609600" y="142613"/>
                <a:ext cx="10972800" cy="5878676"/>
              </a:xfrm>
              <a:blipFill>
                <a:blip r:embed="rId2"/>
                <a:stretch>
                  <a:fillRect l="-1389" t="-134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FED0AACB-05E0-4A68-8322-19F90ECDAF2C}"/>
              </a:ext>
            </a:extLst>
          </p:cNvPr>
          <p:cNvSpPr>
            <a:spLocks noGrp="1"/>
          </p:cNvSpPr>
          <p:nvPr>
            <p:ph type="sldNum" sz="quarter" idx="12"/>
          </p:nvPr>
        </p:nvSpPr>
        <p:spPr/>
        <p:txBody>
          <a:bodyPr/>
          <a:lstStyle/>
          <a:p>
            <a:fld id="{EF68AC1A-F4A2-461A-BE83-58657F19D3FC}" type="slidenum">
              <a:rPr lang="zh-TW" altLang="en-US" smtClean="0"/>
              <a:t>41</a:t>
            </a:fld>
            <a:endParaRPr lang="zh-TW" altLang="en-US"/>
          </a:p>
        </p:txBody>
      </p:sp>
    </p:spTree>
    <p:extLst>
      <p:ext uri="{BB962C8B-B14F-4D97-AF65-F5344CB8AC3E}">
        <p14:creationId xmlns:p14="http://schemas.microsoft.com/office/powerpoint/2010/main" val="1534424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3751701-8F9C-49E4-9BE2-4AC5D195A11C}"/>
                  </a:ext>
                </a:extLst>
              </p:cNvPr>
              <p:cNvSpPr>
                <a:spLocks noGrp="1"/>
              </p:cNvSpPr>
              <p:nvPr>
                <p:ph idx="1"/>
              </p:nvPr>
            </p:nvSpPr>
            <p:spPr>
              <a:xfrm>
                <a:off x="609600" y="100668"/>
                <a:ext cx="10972800" cy="5920621"/>
              </a:xfrm>
            </p:spPr>
            <p:txBody>
              <a:bodyPr>
                <a:normAutofit/>
              </a:bodyPr>
              <a:lstStyle/>
              <a:p>
                <a:pPr marL="0" indent="0">
                  <a:buNone/>
                </a:pPr>
                <a:r>
                  <a:rPr lang="en-US" altLang="zh-TW" dirty="0"/>
                  <a:t>We can prove that the worst-case time for groups of </a:t>
                </a:r>
                <a14:m>
                  <m:oMath xmlns:m="http://schemas.openxmlformats.org/officeDocument/2006/math">
                    <m:r>
                      <a:rPr lang="en-US" altLang="zh-TW" i="1" dirty="0" smtClean="0">
                        <a:latin typeface="Cambria Math" panose="02040503050406030204" pitchFamily="18" charset="0"/>
                      </a:rPr>
                      <m:t>3</m:t>
                    </m:r>
                  </m:oMath>
                </a14:m>
                <a:r>
                  <a:rPr lang="en-US" altLang="zh-TW" dirty="0"/>
                  <a:t> is </a:t>
                </a:r>
                <a14:m>
                  <m:oMath xmlns:m="http://schemas.openxmlformats.org/officeDocument/2006/math">
                    <m:r>
                      <m:rPr>
                        <m:sty m:val="p"/>
                      </m:rPr>
                      <a:rPr lang="el-GR" altLang="zh-TW" i="1" dirty="0" smtClean="0">
                        <a:latin typeface="Cambria Math" panose="02040503050406030204" pitchFamily="18" charset="0"/>
                        <a:ea typeface="Cambria Math" panose="02040503050406030204" pitchFamily="18" charset="0"/>
                      </a:rPr>
                      <m:t>Ω</m:t>
                    </m:r>
                    <m:d>
                      <m:dPr>
                        <m:ctrlPr>
                          <a:rPr lang="el-GR" altLang="zh-TW" i="1" dirty="0" smtClean="0">
                            <a:latin typeface="Cambria Math" panose="02040503050406030204" pitchFamily="18" charset="0"/>
                            <a:ea typeface="Cambria Math" panose="02040503050406030204" pitchFamily="18" charset="0"/>
                          </a:rPr>
                        </m:ctrlPr>
                      </m:dPr>
                      <m:e>
                        <m:r>
                          <a:rPr lang="en-US" altLang="zh-TW" b="0" i="1" dirty="0" smtClean="0">
                            <a:latin typeface="Cambria Math" panose="02040503050406030204" pitchFamily="18" charset="0"/>
                            <a:ea typeface="Cambria Math" panose="02040503050406030204" pitchFamily="18" charset="0"/>
                          </a:rPr>
                          <m:t>𝑛</m:t>
                        </m:r>
                        <m:func>
                          <m:funcPr>
                            <m:ctrlPr>
                              <a:rPr lang="en-US" altLang="zh-TW" b="0" i="1" dirty="0" smtClean="0">
                                <a:latin typeface="Cambria Math" panose="02040503050406030204" pitchFamily="18" charset="0"/>
                                <a:ea typeface="Cambria Math" panose="02040503050406030204" pitchFamily="18" charset="0"/>
                              </a:rPr>
                            </m:ctrlPr>
                          </m:funcPr>
                          <m:fName>
                            <m:r>
                              <m:rPr>
                                <m:sty m:val="p"/>
                              </m:rPr>
                              <a:rPr lang="en-US" altLang="zh-TW" b="0" i="0" dirty="0" smtClean="0">
                                <a:latin typeface="Cambria Math" panose="02040503050406030204" pitchFamily="18" charset="0"/>
                                <a:ea typeface="Cambria Math" panose="02040503050406030204" pitchFamily="18" charset="0"/>
                              </a:rPr>
                              <m:t>lg</m:t>
                            </m:r>
                          </m:fName>
                          <m:e>
                            <m:r>
                              <a:rPr lang="en-US" altLang="zh-TW" b="0" i="1" dirty="0" smtClean="0">
                                <a:latin typeface="Cambria Math" panose="02040503050406030204" pitchFamily="18" charset="0"/>
                                <a:ea typeface="Cambria Math" panose="02040503050406030204" pitchFamily="18" charset="0"/>
                              </a:rPr>
                              <m:t>𝑛</m:t>
                            </m:r>
                          </m:e>
                        </m:func>
                      </m:e>
                    </m:d>
                  </m:oMath>
                </a14:m>
                <a:r>
                  <a:rPr lang="en-US" altLang="zh-TW" dirty="0"/>
                  <a:t>. We do so by deriving a recurrence for a particular case that takes </a:t>
                </a:r>
                <a14:m>
                  <m:oMath xmlns:m="http://schemas.openxmlformats.org/officeDocument/2006/math">
                    <m:r>
                      <m:rPr>
                        <m:sty m:val="p"/>
                      </m:rPr>
                      <a:rPr lang="el-GR" altLang="zh-TW" i="1" dirty="0">
                        <a:latin typeface="Cambria Math" panose="02040503050406030204" pitchFamily="18" charset="0"/>
                        <a:ea typeface="Cambria Math" panose="02040503050406030204" pitchFamily="18" charset="0"/>
                      </a:rPr>
                      <m:t>Ω</m:t>
                    </m:r>
                    <m:d>
                      <m:dPr>
                        <m:ctrlPr>
                          <a:rPr lang="el-GR" altLang="zh-TW" i="1" dirty="0">
                            <a:latin typeface="Cambria Math" panose="02040503050406030204" pitchFamily="18" charset="0"/>
                            <a:ea typeface="Cambria Math" panose="02040503050406030204" pitchFamily="18" charset="0"/>
                          </a:rPr>
                        </m:ctrlPr>
                      </m:dPr>
                      <m:e>
                        <m:r>
                          <a:rPr lang="en-US" altLang="zh-TW" i="1" dirty="0">
                            <a:latin typeface="Cambria Math" panose="02040503050406030204" pitchFamily="18" charset="0"/>
                            <a:ea typeface="Cambria Math" panose="02040503050406030204" pitchFamily="18" charset="0"/>
                          </a:rPr>
                          <m:t>𝑛</m:t>
                        </m:r>
                        <m:func>
                          <m:funcPr>
                            <m:ctrlPr>
                              <a:rPr lang="en-US" altLang="zh-TW" i="1" dirty="0">
                                <a:latin typeface="Cambria Math" panose="02040503050406030204" pitchFamily="18" charset="0"/>
                                <a:ea typeface="Cambria Math" panose="02040503050406030204" pitchFamily="18" charset="0"/>
                              </a:rPr>
                            </m:ctrlPr>
                          </m:funcPr>
                          <m:fName>
                            <m:r>
                              <m:rPr>
                                <m:sty m:val="p"/>
                              </m:rPr>
                              <a:rPr lang="en-US" altLang="zh-TW" dirty="0">
                                <a:latin typeface="Cambria Math" panose="02040503050406030204" pitchFamily="18" charset="0"/>
                                <a:ea typeface="Cambria Math" panose="02040503050406030204" pitchFamily="18" charset="0"/>
                              </a:rPr>
                              <m:t>lg</m:t>
                            </m:r>
                          </m:fName>
                          <m:e>
                            <m:r>
                              <a:rPr lang="en-US" altLang="zh-TW" i="1" dirty="0">
                                <a:latin typeface="Cambria Math" panose="02040503050406030204" pitchFamily="18" charset="0"/>
                                <a:ea typeface="Cambria Math" panose="02040503050406030204" pitchFamily="18" charset="0"/>
                              </a:rPr>
                              <m:t>𝑛</m:t>
                            </m:r>
                          </m:e>
                        </m:func>
                      </m:e>
                    </m:d>
                  </m:oMath>
                </a14:m>
                <a:r>
                  <a:rPr lang="en-US" altLang="zh-TW" dirty="0"/>
                  <a:t> time.</a:t>
                </a:r>
              </a:p>
              <a:p>
                <a:pPr marL="0" indent="0">
                  <a:buNone/>
                </a:pPr>
                <a:endParaRPr lang="en-US" altLang="zh-TW" dirty="0"/>
              </a:p>
              <a:p>
                <a:pPr marL="0" indent="0">
                  <a:buNone/>
                </a:pPr>
                <a:r>
                  <a:rPr lang="en-US" altLang="zh-TW" dirty="0"/>
                  <a:t>In counting up the number of elements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 (and similarly, the number less than </a:t>
                </a:r>
                <a14:m>
                  <m:oMath xmlns:m="http://schemas.openxmlformats.org/officeDocument/2006/math">
                    <m:r>
                      <a:rPr lang="en-US" altLang="zh-TW" i="1" dirty="0" smtClean="0">
                        <a:latin typeface="Cambria Math" panose="02040503050406030204" pitchFamily="18" charset="0"/>
                      </a:rPr>
                      <m:t>𝑥</m:t>
                    </m:r>
                  </m:oMath>
                </a14:m>
                <a:r>
                  <a:rPr lang="en-US" altLang="zh-TW" dirty="0"/>
                  <a:t>), consider the particular case in which there are exactly </a:t>
                </a:r>
                <a14:m>
                  <m:oMath xmlns:m="http://schemas.openxmlformats.org/officeDocument/2006/math">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3</m:t>
                                </m:r>
                              </m:den>
                            </m:f>
                          </m:e>
                        </m:d>
                      </m:e>
                    </m:d>
                  </m:oMath>
                </a14:m>
                <a:r>
                  <a:rPr lang="en-US" altLang="zh-TW" dirty="0"/>
                  <a:t> groups with medians </a:t>
                </a:r>
                <a14:m>
                  <m:oMath xmlns:m="http://schemas.openxmlformats.org/officeDocument/2006/math">
                    <m:r>
                      <a:rPr lang="en-US" altLang="zh-TW" i="1" dirty="0" smtClean="0">
                        <a:latin typeface="Cambria Math" panose="02040503050406030204" pitchFamily="18" charset="0"/>
                      </a:rPr>
                      <m:t>𝑥</m:t>
                    </m:r>
                  </m:oMath>
                </a14:m>
                <a:r>
                  <a:rPr lang="en-US" altLang="zh-TW" dirty="0"/>
                  <a:t> and in which the “leftover” group does contribute </a:t>
                </a:r>
                <a14:m>
                  <m:oMath xmlns:m="http://schemas.openxmlformats.org/officeDocument/2006/math">
                    <m:r>
                      <a:rPr lang="en-US" altLang="zh-TW" i="1" dirty="0" smtClean="0">
                        <a:latin typeface="Cambria Math" panose="02040503050406030204" pitchFamily="18" charset="0"/>
                      </a:rPr>
                      <m:t>2</m:t>
                    </m:r>
                  </m:oMath>
                </a14:m>
                <a:r>
                  <a:rPr lang="en-US" altLang="zh-TW" dirty="0"/>
                  <a:t> elements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13751701-8F9C-49E4-9BE2-4AC5D195A11C}"/>
                  </a:ext>
                </a:extLst>
              </p:cNvPr>
              <p:cNvSpPr>
                <a:spLocks noGrp="1" noRot="1" noChangeAspect="1" noMove="1" noResize="1" noEditPoints="1" noAdjustHandles="1" noChangeArrowheads="1" noChangeShapeType="1" noTextEdit="1"/>
              </p:cNvSpPr>
              <p:nvPr>
                <p:ph idx="1"/>
              </p:nvPr>
            </p:nvSpPr>
            <p:spPr>
              <a:xfrm>
                <a:off x="609600" y="100668"/>
                <a:ext cx="10972800" cy="5920621"/>
              </a:xfrm>
              <a:blipFill>
                <a:blip r:embed="rId2"/>
                <a:stretch>
                  <a:fillRect l="-1389" t="-1339" r="-55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F86E047-F1A2-4F2B-8FF8-5773DA8F56F3}"/>
              </a:ext>
            </a:extLst>
          </p:cNvPr>
          <p:cNvSpPr>
            <a:spLocks noGrp="1"/>
          </p:cNvSpPr>
          <p:nvPr>
            <p:ph type="sldNum" sz="quarter" idx="12"/>
          </p:nvPr>
        </p:nvSpPr>
        <p:spPr/>
        <p:txBody>
          <a:bodyPr/>
          <a:lstStyle/>
          <a:p>
            <a:fld id="{EF68AC1A-F4A2-461A-BE83-58657F19D3FC}" type="slidenum">
              <a:rPr lang="zh-TW" altLang="en-US" smtClean="0"/>
              <a:t>42</a:t>
            </a:fld>
            <a:endParaRPr lang="zh-TW" altLang="en-US"/>
          </a:p>
        </p:txBody>
      </p:sp>
    </p:spTree>
    <p:extLst>
      <p:ext uri="{BB962C8B-B14F-4D97-AF65-F5344CB8AC3E}">
        <p14:creationId xmlns:p14="http://schemas.microsoft.com/office/powerpoint/2010/main" val="578015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17BF9B9-B5BC-44AE-ADFC-54BF6580BD40}"/>
                  </a:ext>
                </a:extLst>
              </p:cNvPr>
              <p:cNvSpPr>
                <a:spLocks noGrp="1"/>
              </p:cNvSpPr>
              <p:nvPr>
                <p:ph idx="1"/>
              </p:nvPr>
            </p:nvSpPr>
            <p:spPr>
              <a:xfrm>
                <a:off x="609600" y="134224"/>
                <a:ext cx="10972800" cy="5887065"/>
              </a:xfrm>
            </p:spPr>
            <p:txBody>
              <a:bodyPr>
                <a:normAutofit/>
              </a:bodyPr>
              <a:lstStyle/>
              <a:p>
                <a:pPr marL="0" indent="0">
                  <a:buNone/>
                </a:pPr>
                <a:r>
                  <a:rPr lang="en-US" altLang="zh-TW" dirty="0"/>
                  <a:t>Then the number of elements greater than </a:t>
                </a:r>
                <a14:m>
                  <m:oMath xmlns:m="http://schemas.openxmlformats.org/officeDocument/2006/math">
                    <m:r>
                      <a:rPr lang="en-US" altLang="zh-TW" i="1" dirty="0" smtClean="0">
                        <a:latin typeface="Cambria Math" panose="02040503050406030204" pitchFamily="18" charset="0"/>
                      </a:rPr>
                      <m:t>𝑥</m:t>
                    </m:r>
                  </m:oMath>
                </a14:m>
                <a:r>
                  <a:rPr lang="en-US" altLang="zh-TW" dirty="0"/>
                  <a:t> is exactly </a:t>
                </a:r>
                <a:br>
                  <a:rPr lang="en-US" altLang="zh-TW" dirty="0"/>
                </a:br>
                <a14:m>
                  <m:oMathPara xmlns:m="http://schemas.openxmlformats.org/officeDocument/2006/math">
                    <m:oMathParaPr>
                      <m:jc m:val="centerGroup"/>
                    </m:oMathParaPr>
                    <m:oMath xmlns:m="http://schemas.openxmlformats.org/officeDocument/2006/math">
                      <m:r>
                        <a:rPr lang="en-US" altLang="zh-TW" b="0" i="0" smtClean="0">
                          <a:latin typeface="Cambria Math" panose="02040503050406030204" pitchFamily="18" charset="0"/>
                          <a:ea typeface="Cambria Math" panose="02040503050406030204" pitchFamily="18" charset="0"/>
                        </a:rPr>
                        <m:t>2</m:t>
                      </m:r>
                      <m:d>
                        <m:dPr>
                          <m:ctrlPr>
                            <a:rPr lang="en-US" altLang="zh-TW" i="1" smtClean="0">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2</m:t>
                                  </m:r>
                                </m:den>
                              </m:f>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3</m:t>
                                      </m:r>
                                    </m:den>
                                  </m:f>
                                </m:e>
                              </m:d>
                            </m:e>
                          </m:d>
                          <m:r>
                            <a:rPr lang="en-US" altLang="zh-TW" b="0" i="1" smtClean="0">
                              <a:latin typeface="Cambria Math" panose="02040503050406030204" pitchFamily="18" charset="0"/>
                              <a:ea typeface="Cambria Math" panose="02040503050406030204" pitchFamily="18" charset="0"/>
                            </a:rPr>
                            <m:t>−1</m:t>
                          </m:r>
                        </m:e>
                      </m:d>
                      <m:r>
                        <a:rPr lang="en-US" altLang="zh-TW" b="0" i="1" smtClean="0">
                          <a:latin typeface="Cambria Math" panose="02040503050406030204" pitchFamily="18" charset="0"/>
                          <a:ea typeface="Cambria Math" panose="02040503050406030204" pitchFamily="18" charset="0"/>
                        </a:rPr>
                        <m:t>+1</m:t>
                      </m:r>
                    </m:oMath>
                  </m:oMathPara>
                </a14:m>
                <a:endParaRPr lang="en-US" altLang="zh-TW" dirty="0"/>
              </a:p>
              <a:p>
                <a:pPr marL="0" indent="0">
                  <a:buNone/>
                </a:pPr>
                <a:r>
                  <a:rPr lang="en-US" altLang="zh-TW" dirty="0"/>
                  <a:t>(the </a:t>
                </a:r>
                <a14:m>
                  <m:oMath xmlns:m="http://schemas.openxmlformats.org/officeDocument/2006/math">
                    <m:r>
                      <a:rPr lang="en-US" altLang="zh-TW" b="0" i="1" smtClean="0">
                        <a:latin typeface="Cambria Math" panose="02040503050406030204" pitchFamily="18" charset="0"/>
                      </a:rPr>
                      <m:t>−1</m:t>
                    </m:r>
                  </m:oMath>
                </a14:m>
                <a:r>
                  <a:rPr lang="en-US" altLang="zh-TW" dirty="0"/>
                  <a:t> discounts </a:t>
                </a:r>
                <a14:m>
                  <m:oMath xmlns:m="http://schemas.openxmlformats.org/officeDocument/2006/math">
                    <m:r>
                      <a:rPr lang="en-US" altLang="zh-TW" i="1" dirty="0" smtClean="0">
                        <a:latin typeface="Cambria Math" panose="02040503050406030204" pitchFamily="18" charset="0"/>
                      </a:rPr>
                      <m:t>𝑥</m:t>
                    </m:r>
                  </m:oMath>
                </a14:m>
                <a:r>
                  <a:rPr lang="en-US" altLang="zh-TW" dirty="0"/>
                  <a:t>’s group, as usual, and the </a:t>
                </a:r>
                <a14:m>
                  <m:oMath xmlns:m="http://schemas.openxmlformats.org/officeDocument/2006/math">
                    <m:r>
                      <a:rPr lang="en-US" altLang="zh-TW" b="0" i="1" smtClean="0">
                        <a:latin typeface="Cambria Math" panose="02040503050406030204" pitchFamily="18" charset="0"/>
                      </a:rPr>
                      <m:t>+1</m:t>
                    </m:r>
                  </m:oMath>
                </a14:m>
                <a:r>
                  <a:rPr lang="en-US" altLang="zh-TW" dirty="0"/>
                  <a:t> is contributed by </a:t>
                </a:r>
                <a14:m>
                  <m:oMath xmlns:m="http://schemas.openxmlformats.org/officeDocument/2006/math">
                    <m:r>
                      <a:rPr lang="en-US" altLang="zh-TW" i="1" dirty="0" smtClean="0">
                        <a:latin typeface="Cambria Math" panose="02040503050406030204" pitchFamily="18" charset="0"/>
                      </a:rPr>
                      <m:t>𝑥</m:t>
                    </m:r>
                  </m:oMath>
                </a14:m>
                <a:r>
                  <a:rPr lang="en-US" altLang="zh-TW" dirty="0"/>
                  <a:t>’s group) </a:t>
                </a:r>
                <a14:m>
                  <m:oMath xmlns:m="http://schemas.openxmlformats.org/officeDocument/2006/math">
                    <m:r>
                      <a:rPr lang="en-US" altLang="zh-TW" b="0" i="1" smtClean="0">
                        <a:latin typeface="Cambria Math" panose="02040503050406030204" pitchFamily="18" charset="0"/>
                      </a:rPr>
                      <m:t>=2</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/6</m:t>
                        </m:r>
                      </m:e>
                    </m:d>
                    <m:r>
                      <a:rPr lang="en-US" altLang="zh-TW" b="0" i="1" smtClean="0">
                        <a:latin typeface="Cambria Math" panose="02040503050406030204" pitchFamily="18" charset="0"/>
                      </a:rPr>
                      <m:t>−1</m:t>
                    </m:r>
                  </m:oMath>
                </a14:m>
                <a:r>
                  <a:rPr lang="en-US" altLang="zh-TW" dirty="0"/>
                  <a:t>, and the recursive step for elements </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𝑥</m:t>
                    </m:r>
                  </m:oMath>
                </a14:m>
                <a:r>
                  <a:rPr lang="en-US" altLang="zh-TW" dirty="0"/>
                  <a:t> has </a:t>
                </a:r>
                <a14:m>
                  <m:oMath xmlns:m="http://schemas.openxmlformats.org/officeDocument/2006/math">
                    <m:r>
                      <a:rPr lang="en-US" altLang="zh-TW" b="0" i="1" smtClean="0">
                        <a:latin typeface="Cambria Math" panose="02040503050406030204" pitchFamily="18" charset="0"/>
                      </a:rPr>
                      <m:t>𝑛</m:t>
                    </m:r>
                    <m:r>
                      <a:rPr lang="en-US" altLang="zh-TW" b="0" i="0"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2</m:t>
                        </m:r>
                        <m:d>
                          <m:dPr>
                            <m:begChr m:val="⌈"/>
                            <m:endChr m:val="⌉"/>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6</m:t>
                                </m:r>
                              </m:den>
                            </m:f>
                          </m:e>
                        </m:d>
                        <m:r>
                          <a:rPr lang="en-US" altLang="zh-TW" i="1">
                            <a:latin typeface="Cambria Math" panose="02040503050406030204" pitchFamily="18" charset="0"/>
                          </a:rPr>
                          <m:t>−1</m:t>
                        </m:r>
                      </m:e>
                    </m:d>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𝑛</m:t>
                    </m:r>
                    <m:r>
                      <a:rPr lang="en-US" altLang="zh-TW">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2</m:t>
                        </m:r>
                        <m:d>
                          <m:dPr>
                            <m:ctrlPr>
                              <a:rPr lang="en-US" altLang="zh-TW" i="1" smtClean="0">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6</m:t>
                                </m:r>
                              </m:den>
                            </m:f>
                            <m:r>
                              <a:rPr lang="en-US" altLang="zh-TW" b="0" i="1" smtClean="0">
                                <a:latin typeface="Cambria Math" panose="02040503050406030204" pitchFamily="18" charset="0"/>
                              </a:rPr>
                              <m:t>+1</m:t>
                            </m:r>
                          </m:e>
                        </m:d>
                        <m:r>
                          <a:rPr lang="en-US" altLang="zh-TW" i="1">
                            <a:latin typeface="Cambria Math" panose="02040503050406030204" pitchFamily="18" charset="0"/>
                          </a:rPr>
                          <m:t>−1</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2</m:t>
                        </m:r>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3</m:t>
                        </m:r>
                      </m:den>
                    </m:f>
                    <m:r>
                      <a:rPr lang="en-US" altLang="zh-TW" b="0" i="1" smtClean="0">
                        <a:latin typeface="Cambria Math" panose="02040503050406030204" pitchFamily="18" charset="0"/>
                      </a:rPr>
                      <m:t>−1</m:t>
                    </m:r>
                  </m:oMath>
                </a14:m>
                <a:r>
                  <a:rPr lang="en-US" altLang="zh-TW" dirty="0"/>
                  <a:t> elements.</a:t>
                </a:r>
                <a:endParaRPr lang="zh-TW" altLang="en-US" dirty="0"/>
              </a:p>
            </p:txBody>
          </p:sp>
        </mc:Choice>
        <mc:Fallback xmlns="">
          <p:sp>
            <p:nvSpPr>
              <p:cNvPr id="3" name="內容版面配置區 2">
                <a:extLst>
                  <a:ext uri="{FF2B5EF4-FFF2-40B4-BE49-F238E27FC236}">
                    <a16:creationId xmlns:a16="http://schemas.microsoft.com/office/drawing/2014/main" id="{817BF9B9-B5BC-44AE-ADFC-54BF6580BD40}"/>
                  </a:ext>
                </a:extLst>
              </p:cNvPr>
              <p:cNvSpPr>
                <a:spLocks noGrp="1" noRot="1" noChangeAspect="1" noMove="1" noResize="1" noEditPoints="1" noAdjustHandles="1" noChangeArrowheads="1" noChangeShapeType="1" noTextEdit="1"/>
              </p:cNvSpPr>
              <p:nvPr>
                <p:ph idx="1"/>
              </p:nvPr>
            </p:nvSpPr>
            <p:spPr>
              <a:xfrm>
                <a:off x="609600" y="134224"/>
                <a:ext cx="10972800" cy="5887065"/>
              </a:xfrm>
              <a:blipFill>
                <a:blip r:embed="rId2"/>
                <a:stretch>
                  <a:fillRect l="-1389" t="-134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B190A69-883F-4FAE-9DC0-1956AB75DA77}"/>
              </a:ext>
            </a:extLst>
          </p:cNvPr>
          <p:cNvSpPr>
            <a:spLocks noGrp="1"/>
          </p:cNvSpPr>
          <p:nvPr>
            <p:ph type="sldNum" sz="quarter" idx="12"/>
          </p:nvPr>
        </p:nvSpPr>
        <p:spPr/>
        <p:txBody>
          <a:bodyPr/>
          <a:lstStyle/>
          <a:p>
            <a:fld id="{EF68AC1A-F4A2-461A-BE83-58657F19D3FC}" type="slidenum">
              <a:rPr lang="zh-TW" altLang="en-US" smtClean="0"/>
              <a:t>43</a:t>
            </a:fld>
            <a:endParaRPr lang="zh-TW" altLang="en-US"/>
          </a:p>
        </p:txBody>
      </p:sp>
    </p:spTree>
    <p:extLst>
      <p:ext uri="{BB962C8B-B14F-4D97-AF65-F5344CB8AC3E}">
        <p14:creationId xmlns:p14="http://schemas.microsoft.com/office/powerpoint/2010/main" val="550203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72B7D02-752D-4D1B-A39E-F16E1CA3B3E1}"/>
                  </a:ext>
                </a:extLst>
              </p:cNvPr>
              <p:cNvSpPr>
                <a:spLocks noGrp="1"/>
              </p:cNvSpPr>
              <p:nvPr>
                <p:ph idx="1"/>
              </p:nvPr>
            </p:nvSpPr>
            <p:spPr>
              <a:xfrm>
                <a:off x="609600" y="125835"/>
                <a:ext cx="10972800" cy="5895454"/>
              </a:xfrm>
            </p:spPr>
            <p:txBody>
              <a:bodyPr>
                <a:normAutofit/>
              </a:bodyPr>
              <a:lstStyle/>
              <a:p>
                <a:pPr marL="0" indent="0">
                  <a:buNone/>
                </a:pPr>
                <a:r>
                  <a:rPr lang="en-US" altLang="zh-TW" dirty="0"/>
                  <a:t>Observe also that the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term in the recurrence is really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since the partitioning in step 4</a:t>
                </a:r>
              </a:p>
              <a:p>
                <a:pPr marL="0" indent="0">
                  <a:buNone/>
                </a:pPr>
                <a:r>
                  <a:rPr lang="en-US" altLang="zh-TW" dirty="0"/>
                  <a:t>takes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(not just </a:t>
                </a:r>
                <a14:m>
                  <m:oMath xmlns:m="http://schemas.openxmlformats.org/officeDocument/2006/math">
                    <m:r>
                      <m:rPr>
                        <m:sty m:val="p"/>
                      </m:rPr>
                      <a:rPr lang="en-US" altLang="zh-TW">
                        <a:latin typeface="Cambria Math" panose="02040503050406030204" pitchFamily="18" charset="0"/>
                      </a:rPr>
                      <m:t>O</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oMath>
                </a14:m>
                <a:r>
                  <a:rPr lang="en-US" altLang="zh-TW" dirty="0"/>
                  <a:t>) time. Thus, we get the recurrence</a:t>
                </a:r>
              </a:p>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e>
                          </m:d>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3</m:t>
                              </m:r>
                            </m:den>
                          </m:f>
                          <m:r>
                            <a:rPr lang="en-US" altLang="zh-TW" b="0" i="1" smtClean="0">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3</m:t>
                              </m:r>
                            </m:den>
                          </m:f>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𝑛</m:t>
                              </m:r>
                            </m:num>
                            <m:den>
                              <m:r>
                                <a:rPr lang="en-US" altLang="zh-TW" i="1">
                                  <a:latin typeface="Cambria Math" panose="02040503050406030204" pitchFamily="18" charset="0"/>
                                  <a:ea typeface="Cambria Math" panose="02040503050406030204" pitchFamily="18" charset="0"/>
                                </a:rPr>
                                <m:t>3</m:t>
                              </m:r>
                            </m:den>
                          </m:f>
                          <m:r>
                            <a:rPr lang="en-US" altLang="zh-TW" i="1">
                              <a:latin typeface="Cambria Math" panose="02040503050406030204" pitchFamily="18" charset="0"/>
                              <a:ea typeface="Cambria Math" panose="02040503050406030204" pitchFamily="18" charset="0"/>
                            </a:rPr>
                            <m:t>−1</m:t>
                          </m:r>
                        </m:e>
                      </m:d>
                      <m:r>
                        <a:rPr lang="en-US" altLang="zh-TW" i="1">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Para>
                </a14:m>
                <a:endParaRPr lang="en-US" altLang="zh-TW" dirty="0">
                  <a:ea typeface="Cambria Math" panose="02040503050406030204" pitchFamily="18" charset="0"/>
                </a:endParaRPr>
              </a:p>
              <a:p>
                <a:pPr marL="0" indent="0">
                  <a:buNone/>
                </a:pPr>
                <a:r>
                  <a:rPr lang="en-US" altLang="zh-TW" dirty="0"/>
                  <a:t>from which you can show that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𝑇</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oMath>
                </a14:m>
                <a:r>
                  <a:rPr lang="en-US" altLang="zh-TW" dirty="0"/>
                  <a:t> by substitution.</a:t>
                </a:r>
              </a:p>
            </p:txBody>
          </p:sp>
        </mc:Choice>
        <mc:Fallback xmlns="">
          <p:sp>
            <p:nvSpPr>
              <p:cNvPr id="3" name="內容版面配置區 2">
                <a:extLst>
                  <a:ext uri="{FF2B5EF4-FFF2-40B4-BE49-F238E27FC236}">
                    <a16:creationId xmlns:a16="http://schemas.microsoft.com/office/drawing/2014/main" id="{672B7D02-752D-4D1B-A39E-F16E1CA3B3E1}"/>
                  </a:ext>
                </a:extLst>
              </p:cNvPr>
              <p:cNvSpPr>
                <a:spLocks noGrp="1" noRot="1" noChangeAspect="1" noMove="1" noResize="1" noEditPoints="1" noAdjustHandles="1" noChangeArrowheads="1" noChangeShapeType="1" noTextEdit="1"/>
              </p:cNvSpPr>
              <p:nvPr>
                <p:ph idx="1"/>
              </p:nvPr>
            </p:nvSpPr>
            <p:spPr>
              <a:xfrm>
                <a:off x="609600" y="125835"/>
                <a:ext cx="10972800" cy="5895454"/>
              </a:xfrm>
              <a:blipFill>
                <a:blip r:embed="rId2"/>
                <a:stretch>
                  <a:fillRect l="-1389" t="-134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A53DA7-252C-4F64-9EAC-08332D9B6C06}"/>
              </a:ext>
            </a:extLst>
          </p:cNvPr>
          <p:cNvSpPr>
            <a:spLocks noGrp="1"/>
          </p:cNvSpPr>
          <p:nvPr>
            <p:ph type="sldNum" sz="quarter" idx="12"/>
          </p:nvPr>
        </p:nvSpPr>
        <p:spPr/>
        <p:txBody>
          <a:bodyPr/>
          <a:lstStyle/>
          <a:p>
            <a:fld id="{EF68AC1A-F4A2-461A-BE83-58657F19D3FC}" type="slidenum">
              <a:rPr lang="zh-TW" altLang="en-US" smtClean="0"/>
              <a:t>44</a:t>
            </a:fld>
            <a:endParaRPr lang="zh-TW" altLang="en-US"/>
          </a:p>
        </p:txBody>
      </p:sp>
    </p:spTree>
    <p:extLst>
      <p:ext uri="{BB962C8B-B14F-4D97-AF65-F5344CB8AC3E}">
        <p14:creationId xmlns:p14="http://schemas.microsoft.com/office/powerpoint/2010/main" val="18752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82AA52-9BF5-4F14-9F65-FC76DD9DEA76}"/>
              </a:ext>
            </a:extLst>
          </p:cNvPr>
          <p:cNvSpPr>
            <a:spLocks noGrp="1"/>
          </p:cNvSpPr>
          <p:nvPr>
            <p:ph type="title"/>
          </p:nvPr>
        </p:nvSpPr>
        <p:spPr/>
        <p:txBody>
          <a:bodyPr/>
          <a:lstStyle/>
          <a:p>
            <a:r>
              <a:rPr lang="en-US" altLang="zh-TW" dirty="0"/>
              <a:t>Minimum and Maximum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5061C6D-1964-4609-8B07-4358414C7D98}"/>
                  </a:ext>
                </a:extLst>
              </p:cNvPr>
              <p:cNvSpPr>
                <a:spLocks noGrp="1"/>
              </p:cNvSpPr>
              <p:nvPr>
                <p:ph idx="1"/>
              </p:nvPr>
            </p:nvSpPr>
            <p:spPr/>
            <p:txBody>
              <a:bodyPr>
                <a:normAutofit/>
              </a:bodyPr>
              <a:lstStyle/>
              <a:p>
                <a:pPr marL="0" indent="0">
                  <a:buNone/>
                </a:pPr>
                <a:r>
                  <a:rPr lang="en-US" altLang="zh-TW" dirty="0"/>
                  <a:t>The following pseudocode finds the minimum element in array </a:t>
                </a:r>
                <a14:m>
                  <m:oMath xmlns:m="http://schemas.openxmlformats.org/officeDocument/2006/math">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1…</m:t>
                        </m:r>
                        <m:r>
                          <a:rPr lang="en-US" altLang="zh-TW" b="0" i="1" dirty="0" smtClean="0">
                            <a:latin typeface="Cambria Math" panose="02040503050406030204" pitchFamily="18" charset="0"/>
                          </a:rPr>
                          <m:t>𝑛</m:t>
                        </m:r>
                      </m:e>
                    </m:d>
                  </m:oMath>
                </a14:m>
                <a:r>
                  <a:rPr lang="en-US" altLang="zh-TW" dirty="0"/>
                  <a:t>:</a:t>
                </a:r>
              </a:p>
              <a:p>
                <a:pPr marL="0" indent="0">
                  <a:buNone/>
                </a:pPr>
                <a:endParaRPr lang="en-US" altLang="zh-TW" dirty="0"/>
              </a:p>
              <a:p>
                <a:endParaRPr lang="en-US" altLang="zh-TW" dirty="0"/>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C5061C6D-1964-4609-8B07-4358414C7D98}"/>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pic>
        <p:nvPicPr>
          <p:cNvPr id="7" name="內容版面配置區 4">
            <a:extLst>
              <a:ext uri="{FF2B5EF4-FFF2-40B4-BE49-F238E27FC236}">
                <a16:creationId xmlns:a16="http://schemas.microsoft.com/office/drawing/2014/main" id="{D3C7C8E0-62B1-41D5-9869-C7DB0966B391}"/>
              </a:ext>
            </a:extLst>
          </p:cNvPr>
          <p:cNvPicPr>
            <a:picLocks noChangeAspect="1"/>
          </p:cNvPicPr>
          <p:nvPr/>
        </p:nvPicPr>
        <p:blipFill>
          <a:blip r:embed="rId3"/>
          <a:stretch>
            <a:fillRect/>
          </a:stretch>
        </p:blipFill>
        <p:spPr>
          <a:xfrm>
            <a:off x="609600" y="2740732"/>
            <a:ext cx="10972800" cy="2844800"/>
          </a:xfrm>
          <a:prstGeom prst="rect">
            <a:avLst/>
          </a:prstGeom>
        </p:spPr>
      </p:pic>
      <p:sp>
        <p:nvSpPr>
          <p:cNvPr id="4" name="投影片編號版面配置區 3">
            <a:extLst>
              <a:ext uri="{FF2B5EF4-FFF2-40B4-BE49-F238E27FC236}">
                <a16:creationId xmlns:a16="http://schemas.microsoft.com/office/drawing/2014/main" id="{190D3391-107E-4546-B1BB-24398E7589AE}"/>
              </a:ext>
            </a:extLst>
          </p:cNvPr>
          <p:cNvSpPr>
            <a:spLocks noGrp="1"/>
          </p:cNvSpPr>
          <p:nvPr>
            <p:ph type="sldNum" sz="quarter" idx="12"/>
          </p:nvPr>
        </p:nvSpPr>
        <p:spPr/>
        <p:txBody>
          <a:bodyPr/>
          <a:lstStyle/>
          <a:p>
            <a:fld id="{EF68AC1A-F4A2-461A-BE83-58657F19D3FC}" type="slidenum">
              <a:rPr lang="zh-TW" altLang="en-US" smtClean="0"/>
              <a:t>5</a:t>
            </a:fld>
            <a:endParaRPr lang="zh-TW" altLang="en-US"/>
          </a:p>
        </p:txBody>
      </p:sp>
    </p:spTree>
    <p:extLst>
      <p:ext uri="{BB962C8B-B14F-4D97-AF65-F5344CB8AC3E}">
        <p14:creationId xmlns:p14="http://schemas.microsoft.com/office/powerpoint/2010/main" val="11929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E014D-2C82-4E7F-B9C9-83FDD77A2C4D}"/>
              </a:ext>
            </a:extLst>
          </p:cNvPr>
          <p:cNvSpPr>
            <a:spLocks noGrp="1"/>
          </p:cNvSpPr>
          <p:nvPr>
            <p:ph type="title"/>
          </p:nvPr>
        </p:nvSpPr>
        <p:spPr/>
        <p:txBody>
          <a:bodyPr/>
          <a:lstStyle/>
          <a:p>
            <a:r>
              <a:rPr lang="en-US" altLang="zh-TW" dirty="0"/>
              <a:t>Minimum and Maximum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070E187-2D19-48DD-B5A9-2D5B351A9D70}"/>
                  </a:ext>
                </a:extLst>
              </p:cNvPr>
              <p:cNvSpPr>
                <a:spLocks noGrp="1"/>
              </p:cNvSpPr>
              <p:nvPr>
                <p:ph idx="1"/>
              </p:nvPr>
            </p:nvSpPr>
            <p:spPr/>
            <p:txBody>
              <a:bodyPr/>
              <a:lstStyle/>
              <a:p>
                <a:pPr marL="0" indent="0">
                  <a:buNone/>
                </a:pPr>
                <a:r>
                  <a:rPr lang="en-US" altLang="zh-TW" dirty="0"/>
                  <a:t>The maximum can be found in exactly the same way by replacing the </a:t>
                </a:r>
                <a14:m>
                  <m:oMath xmlns:m="http://schemas.openxmlformats.org/officeDocument/2006/math">
                    <m:r>
                      <a:rPr lang="en-US" altLang="zh-TW" i="1" dirty="0" smtClean="0">
                        <a:latin typeface="Cambria Math" panose="02040503050406030204" pitchFamily="18" charset="0"/>
                      </a:rPr>
                      <m:t>&gt;</m:t>
                    </m:r>
                  </m:oMath>
                </a14:m>
                <a:r>
                  <a:rPr lang="en-US" altLang="zh-TW" dirty="0"/>
                  <a:t> with </a:t>
                </a:r>
                <a14:m>
                  <m:oMath xmlns:m="http://schemas.openxmlformats.org/officeDocument/2006/math">
                    <m:r>
                      <a:rPr lang="en-US" altLang="zh-TW" i="1" dirty="0" smtClean="0">
                        <a:latin typeface="Cambria Math" panose="02040503050406030204" pitchFamily="18" charset="0"/>
                      </a:rPr>
                      <m:t>&lt;</m:t>
                    </m:r>
                  </m:oMath>
                </a14:m>
                <a:r>
                  <a:rPr lang="en-US" altLang="zh-TW" dirty="0"/>
                  <a:t> in the above algorithm.</a:t>
                </a:r>
              </a:p>
              <a:p>
                <a:endParaRPr lang="zh-TW" altLang="en-US" dirty="0"/>
              </a:p>
            </p:txBody>
          </p:sp>
        </mc:Choice>
        <mc:Fallback xmlns="">
          <p:sp>
            <p:nvSpPr>
              <p:cNvPr id="3" name="內容版面配置區 2">
                <a:extLst>
                  <a:ext uri="{FF2B5EF4-FFF2-40B4-BE49-F238E27FC236}">
                    <a16:creationId xmlns:a16="http://schemas.microsoft.com/office/drawing/2014/main" id="{7070E187-2D19-48DD-B5A9-2D5B351A9D70}"/>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pic>
        <p:nvPicPr>
          <p:cNvPr id="6" name="內容版面配置區 8">
            <a:extLst>
              <a:ext uri="{FF2B5EF4-FFF2-40B4-BE49-F238E27FC236}">
                <a16:creationId xmlns:a16="http://schemas.microsoft.com/office/drawing/2014/main" id="{C657C03B-76CC-4BA4-B7F4-C6D2E39A2A65}"/>
              </a:ext>
            </a:extLst>
          </p:cNvPr>
          <p:cNvPicPr>
            <a:picLocks noChangeAspect="1"/>
          </p:cNvPicPr>
          <p:nvPr/>
        </p:nvPicPr>
        <p:blipFill>
          <a:blip r:embed="rId3"/>
          <a:stretch>
            <a:fillRect/>
          </a:stretch>
        </p:blipFill>
        <p:spPr>
          <a:xfrm>
            <a:off x="609600" y="2803226"/>
            <a:ext cx="10972800" cy="2854036"/>
          </a:xfrm>
          <a:prstGeom prst="rect">
            <a:avLst/>
          </a:prstGeom>
        </p:spPr>
      </p:pic>
      <p:sp>
        <p:nvSpPr>
          <p:cNvPr id="4" name="投影片編號版面配置區 3">
            <a:extLst>
              <a:ext uri="{FF2B5EF4-FFF2-40B4-BE49-F238E27FC236}">
                <a16:creationId xmlns:a16="http://schemas.microsoft.com/office/drawing/2014/main" id="{BFBC6F80-C147-48F5-BEC9-22896A911102}"/>
              </a:ext>
            </a:extLst>
          </p:cNvPr>
          <p:cNvSpPr>
            <a:spLocks noGrp="1"/>
          </p:cNvSpPr>
          <p:nvPr>
            <p:ph type="sldNum" sz="quarter" idx="12"/>
          </p:nvPr>
        </p:nvSpPr>
        <p:spPr/>
        <p:txBody>
          <a:bodyPr/>
          <a:lstStyle/>
          <a:p>
            <a:fld id="{EF68AC1A-F4A2-461A-BE83-58657F19D3FC}" type="slidenum">
              <a:rPr lang="zh-TW" altLang="en-US" smtClean="0"/>
              <a:t>6</a:t>
            </a:fld>
            <a:endParaRPr lang="zh-TW" altLang="en-US"/>
          </a:p>
        </p:txBody>
      </p:sp>
    </p:spTree>
    <p:extLst>
      <p:ext uri="{BB962C8B-B14F-4D97-AF65-F5344CB8AC3E}">
        <p14:creationId xmlns:p14="http://schemas.microsoft.com/office/powerpoint/2010/main" val="297957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62A2C3-AC13-4CA2-9183-897A4393A75E}"/>
              </a:ext>
            </a:extLst>
          </p:cNvPr>
          <p:cNvSpPr>
            <a:spLocks noGrp="1"/>
          </p:cNvSpPr>
          <p:nvPr>
            <p:ph type="title"/>
          </p:nvPr>
        </p:nvSpPr>
        <p:spPr/>
        <p:txBody>
          <a:bodyPr/>
          <a:lstStyle/>
          <a:p>
            <a:r>
              <a:rPr lang="en-US" altLang="zh-TW" dirty="0"/>
              <a:t>Simultaneous minimum and maximum</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02765C4-B80B-4D5A-8ED7-F2AC17243F20}"/>
                  </a:ext>
                </a:extLst>
              </p:cNvPr>
              <p:cNvSpPr>
                <a:spLocks noGrp="1"/>
              </p:cNvSpPr>
              <p:nvPr>
                <p:ph idx="1"/>
              </p:nvPr>
            </p:nvSpPr>
            <p:spPr/>
            <p:txBody>
              <a:bodyPr/>
              <a:lstStyle/>
              <a:p>
                <a:r>
                  <a:rPr lang="en-US" altLang="zh-TW" dirty="0"/>
                  <a:t>A simple algorithm to find the minimum and maximum: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–1 </m:t>
                    </m:r>
                  </m:oMath>
                </a14:m>
                <a:r>
                  <a:rPr lang="en-US" altLang="zh-TW" dirty="0"/>
                  <a:t>comparisons for the minimum and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–1</m:t>
                    </m:r>
                  </m:oMath>
                </a14:m>
                <a:r>
                  <a:rPr lang="en-US" altLang="zh-TW" dirty="0"/>
                  <a:t> comparisons for maximum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total </a:t>
                </a:r>
                <a14:m>
                  <m:oMath xmlns:m="http://schemas.openxmlformats.org/officeDocument/2006/math">
                    <m:r>
                      <a:rPr lang="en-US" altLang="zh-TW" i="1" dirty="0" smtClean="0">
                        <a:latin typeface="Cambria Math" panose="02040503050406030204" pitchFamily="18" charset="0"/>
                      </a:rPr>
                      <m:t>2</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–2</m:t>
                    </m:r>
                  </m:oMath>
                </a14:m>
                <a:r>
                  <a:rPr lang="en-US" altLang="zh-TW" dirty="0"/>
                  <a:t> comparisons </a:t>
                </a:r>
                <a14:m>
                  <m:oMath xmlns:m="http://schemas.openxmlformats.org/officeDocument/2006/math">
                    <m:r>
                      <a:rPr lang="en-US" altLang="zh-TW" i="1">
                        <a:latin typeface="Cambria Math" panose="02040503050406030204" pitchFamily="18" charset="0"/>
                        <a:ea typeface="Cambria Math" panose="02040503050406030204" pitchFamily="18" charset="0"/>
                      </a:rPr>
                      <m:t>⇒ </m:t>
                    </m:r>
                  </m:oMath>
                </a14:m>
                <a:r>
                  <a:rPr lang="en-US" altLang="zh-TW" dirty="0"/>
                  <a:t> </a:t>
                </a:r>
                <a14:m>
                  <m:oMath xmlns:m="http://schemas.openxmlformats.org/officeDocument/2006/math">
                    <m:r>
                      <m:rPr>
                        <m:sty m:val="p"/>
                      </m:rPr>
                      <a:rPr lang="el-GR" altLang="zh-TW" i="1" dirty="0" smtClean="0">
                        <a:latin typeface="Cambria Math" panose="02040503050406030204" pitchFamily="18" charset="0"/>
                        <a:ea typeface="Cambria Math" panose="02040503050406030204" pitchFamily="18" charset="0"/>
                      </a:rPr>
                      <m:t>Θ</m:t>
                    </m:r>
                    <m:d>
                      <m:dPr>
                        <m:ctrlPr>
                          <a:rPr lang="el-GR" altLang="zh-TW" i="1" dirty="0" smtClean="0">
                            <a:latin typeface="Cambria Math" panose="02040503050406030204" pitchFamily="18" charset="0"/>
                            <a:ea typeface="Cambria Math" panose="02040503050406030204" pitchFamily="18" charset="0"/>
                          </a:rPr>
                        </m:ctrlPr>
                      </m:dPr>
                      <m:e>
                        <m:r>
                          <a:rPr lang="en-US" altLang="zh-TW" b="0" i="1" dirty="0" smtClean="0">
                            <a:latin typeface="Cambria Math" panose="02040503050406030204" pitchFamily="18" charset="0"/>
                            <a:ea typeface="Cambria Math" panose="02040503050406030204" pitchFamily="18" charset="0"/>
                          </a:rPr>
                          <m:t>𝑛</m:t>
                        </m:r>
                      </m:e>
                    </m:d>
                  </m:oMath>
                </a14:m>
                <a:r>
                  <a:rPr lang="en-US" altLang="zh-TW" dirty="0"/>
                  <a:t> time.</a:t>
                </a:r>
              </a:p>
              <a:p>
                <a:endParaRPr lang="en-US" altLang="zh-TW" dirty="0"/>
              </a:p>
              <a:p>
                <a:r>
                  <a:rPr lang="en-US" altLang="zh-TW" dirty="0">
                    <a:solidFill>
                      <a:srgbClr val="FF0000"/>
                    </a:solidFill>
                  </a:rPr>
                  <a:t>In fact, at most </a:t>
                </a:r>
                <a14:m>
                  <m:oMath xmlns:m="http://schemas.openxmlformats.org/officeDocument/2006/math">
                    <m:r>
                      <a:rPr lang="en-US" altLang="zh-TW" b="0" i="1" smtClean="0">
                        <a:solidFill>
                          <a:srgbClr val="FF0000"/>
                        </a:solidFill>
                        <a:latin typeface="Cambria Math" panose="02040503050406030204" pitchFamily="18" charset="0"/>
                      </a:rPr>
                      <m:t>3</m:t>
                    </m:r>
                    <m:d>
                      <m:dPr>
                        <m:begChr m:val="⌊"/>
                        <m:endChr m:val="⌋"/>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𝑛</m:t>
                        </m:r>
                        <m:r>
                          <a:rPr lang="en-US" altLang="zh-TW" b="0" i="1" smtClean="0">
                            <a:solidFill>
                              <a:srgbClr val="FF0000"/>
                            </a:solidFill>
                            <a:latin typeface="Cambria Math" panose="02040503050406030204" pitchFamily="18" charset="0"/>
                          </a:rPr>
                          <m:t>/2</m:t>
                        </m:r>
                      </m:e>
                    </m:d>
                  </m:oMath>
                </a14:m>
                <a:r>
                  <a:rPr lang="en-US" altLang="zh-TW" dirty="0">
                    <a:solidFill>
                      <a:srgbClr val="FF0000"/>
                    </a:solidFill>
                  </a:rPr>
                  <a:t> comparisons are needed to find both the minimum and maximum !</a:t>
                </a:r>
              </a:p>
              <a:p>
                <a:endParaRPr lang="zh-TW" altLang="en-US" dirty="0"/>
              </a:p>
            </p:txBody>
          </p:sp>
        </mc:Choice>
        <mc:Fallback xmlns="">
          <p:sp>
            <p:nvSpPr>
              <p:cNvPr id="3" name="內容版面配置區 2">
                <a:extLst>
                  <a:ext uri="{FF2B5EF4-FFF2-40B4-BE49-F238E27FC236}">
                    <a16:creationId xmlns:a16="http://schemas.microsoft.com/office/drawing/2014/main" id="{B02765C4-B80B-4D5A-8ED7-F2AC17243F20}"/>
                  </a:ext>
                </a:extLst>
              </p:cNvPr>
              <p:cNvSpPr>
                <a:spLocks noGrp="1" noRot="1" noChangeAspect="1" noMove="1" noResize="1" noEditPoints="1" noAdjustHandles="1" noChangeArrowheads="1" noChangeShapeType="1" noTextEdit="1"/>
              </p:cNvSpPr>
              <p:nvPr>
                <p:ph idx="1"/>
              </p:nvPr>
            </p:nvSpPr>
            <p:spPr>
              <a:blipFill>
                <a:blip r:embed="rId2"/>
                <a:stretch>
                  <a:fillRect l="-1278" t="-1793" r="-2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A85618F-6F2F-4E59-9711-E4DE0E1948E2}"/>
              </a:ext>
            </a:extLst>
          </p:cNvPr>
          <p:cNvSpPr>
            <a:spLocks noGrp="1"/>
          </p:cNvSpPr>
          <p:nvPr>
            <p:ph type="sldNum" sz="quarter" idx="12"/>
          </p:nvPr>
        </p:nvSpPr>
        <p:spPr/>
        <p:txBody>
          <a:bodyPr/>
          <a:lstStyle/>
          <a:p>
            <a:fld id="{EF68AC1A-F4A2-461A-BE83-58657F19D3FC}" type="slidenum">
              <a:rPr lang="zh-TW" altLang="en-US" smtClean="0"/>
              <a:t>7</a:t>
            </a:fld>
            <a:endParaRPr lang="zh-TW" altLang="en-US"/>
          </a:p>
        </p:txBody>
      </p:sp>
    </p:spTree>
    <p:extLst>
      <p:ext uri="{BB962C8B-B14F-4D97-AF65-F5344CB8AC3E}">
        <p14:creationId xmlns:p14="http://schemas.microsoft.com/office/powerpoint/2010/main" val="301575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22ABC-A734-40C2-B72A-EADA579C751B}"/>
              </a:ext>
            </a:extLst>
          </p:cNvPr>
          <p:cNvSpPr>
            <a:spLocks noGrp="1"/>
          </p:cNvSpPr>
          <p:nvPr>
            <p:ph type="title"/>
          </p:nvPr>
        </p:nvSpPr>
        <p:spPr/>
        <p:txBody>
          <a:bodyPr/>
          <a:lstStyle/>
          <a:p>
            <a:endParaRPr lang="zh-TW" altLang="en-US"/>
          </a:p>
        </p:txBody>
      </p:sp>
      <p:sp>
        <p:nvSpPr>
          <p:cNvPr id="4" name="文字方塊 3">
            <a:extLst>
              <a:ext uri="{FF2B5EF4-FFF2-40B4-BE49-F238E27FC236}">
                <a16:creationId xmlns:a16="http://schemas.microsoft.com/office/drawing/2014/main" id="{857554AF-C918-4421-B0EB-48186C9E42A9}"/>
              </a:ext>
            </a:extLst>
          </p:cNvPr>
          <p:cNvSpPr txBox="1"/>
          <p:nvPr/>
        </p:nvSpPr>
        <p:spPr>
          <a:xfrm>
            <a:off x="1275127" y="1706673"/>
            <a:ext cx="9361537" cy="553998"/>
          </a:xfrm>
          <a:prstGeom prst="rect">
            <a:avLst/>
          </a:prstGeom>
          <a:noFill/>
        </p:spPr>
        <p:txBody>
          <a:bodyPr wrap="none" lIns="0" tIns="0" rIns="0" bIns="0" rtlCol="0">
            <a:spAutoFit/>
          </a:bodyPr>
          <a:lstStyle/>
          <a:p>
            <a:r>
              <a:rPr lang="en-US" altLang="zh-TW" sz="3600" dirty="0"/>
              <a:t>3,    6,    9,    5,    10,    12,    1,    14,    16,    8</a:t>
            </a:r>
            <a:endParaRPr lang="zh-TW" altLang="en-US" sz="3600" dirty="0"/>
          </a:p>
        </p:txBody>
      </p:sp>
      <p:grpSp>
        <p:nvGrpSpPr>
          <p:cNvPr id="30" name="群組 29">
            <a:extLst>
              <a:ext uri="{FF2B5EF4-FFF2-40B4-BE49-F238E27FC236}">
                <a16:creationId xmlns:a16="http://schemas.microsoft.com/office/drawing/2014/main" id="{EC68091B-E463-415F-AB73-DB961E0E19C4}"/>
              </a:ext>
            </a:extLst>
          </p:cNvPr>
          <p:cNvGrpSpPr/>
          <p:nvPr/>
        </p:nvGrpSpPr>
        <p:grpSpPr>
          <a:xfrm>
            <a:off x="905791" y="1756867"/>
            <a:ext cx="2084225" cy="1853914"/>
            <a:chOff x="905791" y="1756867"/>
            <a:chExt cx="2084225" cy="1853914"/>
          </a:xfrm>
        </p:grpSpPr>
        <p:sp>
          <p:nvSpPr>
            <p:cNvPr id="5" name="矩形 4">
              <a:extLst>
                <a:ext uri="{FF2B5EF4-FFF2-40B4-BE49-F238E27FC236}">
                  <a16:creationId xmlns:a16="http://schemas.microsoft.com/office/drawing/2014/main" id="{01A133AC-973F-4CE9-A779-A82092819A26}"/>
                </a:ext>
              </a:extLst>
            </p:cNvPr>
            <p:cNvSpPr/>
            <p:nvPr/>
          </p:nvSpPr>
          <p:spPr>
            <a:xfrm>
              <a:off x="1211795" y="1756867"/>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7147F7E-52D1-4593-B394-30227F4CD8F7}"/>
                </a:ext>
              </a:extLst>
            </p:cNvPr>
            <p:cNvSpPr/>
            <p:nvPr/>
          </p:nvSpPr>
          <p:spPr>
            <a:xfrm>
              <a:off x="2080614" y="1756867"/>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右大括弧 6">
              <a:extLst>
                <a:ext uri="{FF2B5EF4-FFF2-40B4-BE49-F238E27FC236}">
                  <a16:creationId xmlns:a16="http://schemas.microsoft.com/office/drawing/2014/main" id="{9DED2248-BB04-4A4E-9ACD-7B85695D2C18}"/>
                </a:ext>
              </a:extLst>
            </p:cNvPr>
            <p:cNvSpPr/>
            <p:nvPr/>
          </p:nvSpPr>
          <p:spPr>
            <a:xfrm rot="5400000">
              <a:off x="1745055" y="2165901"/>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AF989B3-7F78-447A-9EDC-CEC3AF043B82}"/>
                    </a:ext>
                  </a:extLst>
                </p:cNvPr>
                <p:cNvSpPr txBox="1"/>
                <p:nvPr/>
              </p:nvSpPr>
              <p:spPr>
                <a:xfrm>
                  <a:off x="905791" y="3333782"/>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m:oMathPara>
                  </a14:m>
                  <a:endParaRPr lang="zh-TW" altLang="en-US" dirty="0"/>
                </a:p>
              </p:txBody>
            </p:sp>
          </mc:Choice>
          <mc:Fallback xmlns="">
            <p:sp>
              <p:nvSpPr>
                <p:cNvPr id="8" name="文字方塊 7">
                  <a:extLst>
                    <a:ext uri="{FF2B5EF4-FFF2-40B4-BE49-F238E27FC236}">
                      <a16:creationId xmlns:a16="http://schemas.microsoft.com/office/drawing/2014/main" id="{0AF989B3-7F78-447A-9EDC-CEC3AF043B82}"/>
                    </a:ext>
                  </a:extLst>
                </p:cNvPr>
                <p:cNvSpPr txBox="1">
                  <a:spLocks noRot="1" noChangeAspect="1" noMove="1" noResize="1" noEditPoints="1" noAdjustHandles="1" noChangeArrowheads="1" noChangeShapeType="1" noTextEdit="1"/>
                </p:cNvSpPr>
                <p:nvPr/>
              </p:nvSpPr>
              <p:spPr>
                <a:xfrm>
                  <a:off x="905791" y="3333782"/>
                  <a:ext cx="898451" cy="276999"/>
                </a:xfrm>
                <a:prstGeom prst="rect">
                  <a:avLst/>
                </a:prstGeom>
                <a:blipFill>
                  <a:blip r:embed="rId2"/>
                  <a:stretch>
                    <a:fillRect l="-5442" r="-544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B038842D-A5B8-4716-BFB2-3646A252EF44}"/>
                    </a:ext>
                  </a:extLst>
                </p:cNvPr>
                <p:cNvSpPr txBox="1"/>
                <p:nvPr/>
              </p:nvSpPr>
              <p:spPr>
                <a:xfrm>
                  <a:off x="2043667" y="3312141"/>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=6</m:t>
                        </m:r>
                      </m:oMath>
                    </m:oMathPara>
                  </a14:m>
                  <a:endParaRPr lang="zh-TW" altLang="en-US" dirty="0"/>
                </a:p>
              </p:txBody>
            </p:sp>
          </mc:Choice>
          <mc:Fallback xmlns="">
            <p:sp>
              <p:nvSpPr>
                <p:cNvPr id="9" name="文字方塊 8">
                  <a:extLst>
                    <a:ext uri="{FF2B5EF4-FFF2-40B4-BE49-F238E27FC236}">
                      <a16:creationId xmlns:a16="http://schemas.microsoft.com/office/drawing/2014/main" id="{B038842D-A5B8-4716-BFB2-3646A252EF44}"/>
                    </a:ext>
                  </a:extLst>
                </p:cNvPr>
                <p:cNvSpPr txBox="1">
                  <a:spLocks noRot="1" noChangeAspect="1" noMove="1" noResize="1" noEditPoints="1" noAdjustHandles="1" noChangeArrowheads="1" noChangeShapeType="1" noTextEdit="1"/>
                </p:cNvSpPr>
                <p:nvPr/>
              </p:nvSpPr>
              <p:spPr>
                <a:xfrm>
                  <a:off x="2043667" y="3312141"/>
                  <a:ext cx="946349" cy="276999"/>
                </a:xfrm>
                <a:prstGeom prst="rect">
                  <a:avLst/>
                </a:prstGeom>
                <a:blipFill>
                  <a:blip r:embed="rId3"/>
                  <a:stretch>
                    <a:fillRect l="-2581" r="-5161" b="-8696"/>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C5C85D98-626C-42E5-A1CA-E0CC0C650733}"/>
                </a:ext>
              </a:extLst>
            </p:cNvPr>
            <p:cNvSpPr txBox="1"/>
            <p:nvPr/>
          </p:nvSpPr>
          <p:spPr>
            <a:xfrm>
              <a:off x="1211795" y="2559367"/>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12" name="直線單箭頭接點 11">
              <a:extLst>
                <a:ext uri="{FF2B5EF4-FFF2-40B4-BE49-F238E27FC236}">
                  <a16:creationId xmlns:a16="http://schemas.microsoft.com/office/drawing/2014/main" id="{B72F1647-6A67-4E06-8C3C-523A27E0C4F5}"/>
                </a:ext>
              </a:extLst>
            </p:cNvPr>
            <p:cNvCxnSpPr>
              <a:stCxn id="10" idx="2"/>
              <a:endCxn id="8" idx="0"/>
            </p:cNvCxnSpPr>
            <p:nvPr/>
          </p:nvCxnSpPr>
          <p:spPr>
            <a:xfrm flipH="1">
              <a:off x="1355017" y="2928699"/>
              <a:ext cx="545428" cy="40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84F22F6C-3D50-4B37-95C6-EEE6989AD172}"/>
                </a:ext>
              </a:extLst>
            </p:cNvPr>
            <p:cNvCxnSpPr>
              <a:stCxn id="10" idx="2"/>
              <a:endCxn id="9" idx="0"/>
            </p:cNvCxnSpPr>
            <p:nvPr/>
          </p:nvCxnSpPr>
          <p:spPr>
            <a:xfrm>
              <a:off x="1900445" y="2928699"/>
              <a:ext cx="616397" cy="38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群組 45">
            <a:extLst>
              <a:ext uri="{FF2B5EF4-FFF2-40B4-BE49-F238E27FC236}">
                <a16:creationId xmlns:a16="http://schemas.microsoft.com/office/drawing/2014/main" id="{125F4F60-2469-492B-8734-483D503899C5}"/>
              </a:ext>
            </a:extLst>
          </p:cNvPr>
          <p:cNvGrpSpPr/>
          <p:nvPr/>
        </p:nvGrpSpPr>
        <p:grpSpPr>
          <a:xfrm>
            <a:off x="2735099" y="1751926"/>
            <a:ext cx="2576370" cy="2598485"/>
            <a:chOff x="2735099" y="1751926"/>
            <a:chExt cx="2576370" cy="2598485"/>
          </a:xfrm>
        </p:grpSpPr>
        <p:sp>
          <p:nvSpPr>
            <p:cNvPr id="18" name="矩形 17">
              <a:extLst>
                <a:ext uri="{FF2B5EF4-FFF2-40B4-BE49-F238E27FC236}">
                  <a16:creationId xmlns:a16="http://schemas.microsoft.com/office/drawing/2014/main" id="{36DEF1FB-ACAD-4BD8-A988-7D190D9A453F}"/>
                </a:ext>
              </a:extLst>
            </p:cNvPr>
            <p:cNvSpPr/>
            <p:nvPr/>
          </p:nvSpPr>
          <p:spPr>
            <a:xfrm>
              <a:off x="2949433" y="1760382"/>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04841AB4-D2DC-4A87-AFF3-0028BF259244}"/>
                </a:ext>
              </a:extLst>
            </p:cNvPr>
            <p:cNvSpPr/>
            <p:nvPr/>
          </p:nvSpPr>
          <p:spPr>
            <a:xfrm>
              <a:off x="3890525" y="1751926"/>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右大括弧 19">
              <a:extLst>
                <a:ext uri="{FF2B5EF4-FFF2-40B4-BE49-F238E27FC236}">
                  <a16:creationId xmlns:a16="http://schemas.microsoft.com/office/drawing/2014/main" id="{B6F0E722-DAF4-4F06-9F9A-FAE4D47440FA}"/>
                </a:ext>
              </a:extLst>
            </p:cNvPr>
            <p:cNvSpPr/>
            <p:nvPr/>
          </p:nvSpPr>
          <p:spPr>
            <a:xfrm rot="5400000">
              <a:off x="3554966" y="2170933"/>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E3527EC5-C272-426D-AD5D-780C62B637B5}"/>
                    </a:ext>
                  </a:extLst>
                </p:cNvPr>
                <p:cNvSpPr txBox="1"/>
                <p:nvPr/>
              </p:nvSpPr>
              <p:spPr>
                <a:xfrm>
                  <a:off x="2735099" y="3290500"/>
                  <a:ext cx="1321644"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a14:m>
                  <a:r>
                    <a:rPr lang="zh-TW" altLang="en-US" dirty="0"/>
                    <a:t> </a:t>
                  </a:r>
                  <a:r>
                    <a:rPr lang="en-US" altLang="zh-TW" dirty="0"/>
                    <a:t>vs 5</a:t>
                  </a:r>
                  <a:endParaRPr lang="zh-TW" altLang="en-US" dirty="0"/>
                </a:p>
              </p:txBody>
            </p:sp>
          </mc:Choice>
          <mc:Fallback xmlns="">
            <p:sp>
              <p:nvSpPr>
                <p:cNvPr id="21" name="文字方塊 20">
                  <a:extLst>
                    <a:ext uri="{FF2B5EF4-FFF2-40B4-BE49-F238E27FC236}">
                      <a16:creationId xmlns:a16="http://schemas.microsoft.com/office/drawing/2014/main" id="{E3527EC5-C272-426D-AD5D-780C62B637B5}"/>
                    </a:ext>
                  </a:extLst>
                </p:cNvPr>
                <p:cNvSpPr txBox="1">
                  <a:spLocks noRot="1" noChangeAspect="1" noMove="1" noResize="1" noEditPoints="1" noAdjustHandles="1" noChangeArrowheads="1" noChangeShapeType="1" noTextEdit="1"/>
                </p:cNvSpPr>
                <p:nvPr/>
              </p:nvSpPr>
              <p:spPr>
                <a:xfrm>
                  <a:off x="2735099" y="3290500"/>
                  <a:ext cx="1321644" cy="276999"/>
                </a:xfrm>
                <a:prstGeom prst="rect">
                  <a:avLst/>
                </a:prstGeom>
                <a:blipFill>
                  <a:blip r:embed="rId4"/>
                  <a:stretch>
                    <a:fillRect l="-6481" t="-28889" r="-10185" b="-5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C0ACA421-3395-4E48-9AB4-BA6DBA529DEF}"/>
                    </a:ext>
                  </a:extLst>
                </p:cNvPr>
                <p:cNvSpPr txBox="1"/>
                <p:nvPr/>
              </p:nvSpPr>
              <p:spPr>
                <a:xfrm>
                  <a:off x="4108639" y="3290500"/>
                  <a:ext cx="1202830"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𝑚𝑎𝑥</m:t>
                      </m:r>
                    </m:oMath>
                  </a14:m>
                  <a:r>
                    <a:rPr lang="en-US" altLang="zh-TW" dirty="0"/>
                    <a:t>=6</a:t>
                  </a:r>
                  <a:r>
                    <a:rPr lang="zh-TW" altLang="en-US" dirty="0"/>
                    <a:t> </a:t>
                  </a:r>
                  <a:r>
                    <a:rPr lang="en-US" altLang="zh-TW" dirty="0"/>
                    <a:t>vs 9</a:t>
                  </a:r>
                  <a:endParaRPr lang="zh-TW" altLang="en-US" dirty="0"/>
                </a:p>
              </p:txBody>
            </p:sp>
          </mc:Choice>
          <mc:Fallback xmlns="">
            <p:sp>
              <p:nvSpPr>
                <p:cNvPr id="22" name="文字方塊 21">
                  <a:extLst>
                    <a:ext uri="{FF2B5EF4-FFF2-40B4-BE49-F238E27FC236}">
                      <a16:creationId xmlns:a16="http://schemas.microsoft.com/office/drawing/2014/main" id="{C0ACA421-3395-4E48-9AB4-BA6DBA529DEF}"/>
                    </a:ext>
                  </a:extLst>
                </p:cNvPr>
                <p:cNvSpPr txBox="1">
                  <a:spLocks noRot="1" noChangeAspect="1" noMove="1" noResize="1" noEditPoints="1" noAdjustHandles="1" noChangeArrowheads="1" noChangeShapeType="1" noTextEdit="1"/>
                </p:cNvSpPr>
                <p:nvPr/>
              </p:nvSpPr>
              <p:spPr>
                <a:xfrm>
                  <a:off x="4108639" y="3290500"/>
                  <a:ext cx="1202830" cy="276999"/>
                </a:xfrm>
                <a:prstGeom prst="rect">
                  <a:avLst/>
                </a:prstGeom>
                <a:blipFill>
                  <a:blip r:embed="rId5"/>
                  <a:stretch>
                    <a:fillRect l="-5076" t="-28889" r="-11168" b="-51111"/>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1664D647-47D2-4C3E-B09A-17008211D827}"/>
                </a:ext>
              </a:extLst>
            </p:cNvPr>
            <p:cNvSpPr txBox="1"/>
            <p:nvPr/>
          </p:nvSpPr>
          <p:spPr>
            <a:xfrm>
              <a:off x="3062270" y="2601740"/>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34" name="直線單箭頭接點 33">
              <a:extLst>
                <a:ext uri="{FF2B5EF4-FFF2-40B4-BE49-F238E27FC236}">
                  <a16:creationId xmlns:a16="http://schemas.microsoft.com/office/drawing/2014/main" id="{4DFE4C2E-D11D-4D79-9918-0FBF1132BF7B}"/>
                </a:ext>
              </a:extLst>
            </p:cNvPr>
            <p:cNvCxnSpPr>
              <a:stCxn id="23" idx="2"/>
              <a:endCxn id="21" idx="0"/>
            </p:cNvCxnSpPr>
            <p:nvPr/>
          </p:nvCxnSpPr>
          <p:spPr>
            <a:xfrm flipH="1">
              <a:off x="3395921" y="2971072"/>
              <a:ext cx="354999"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BC971479-15A9-41E9-B601-F34F717EED23}"/>
                </a:ext>
              </a:extLst>
            </p:cNvPr>
            <p:cNvCxnSpPr>
              <a:stCxn id="23" idx="2"/>
              <a:endCxn id="22" idx="0"/>
            </p:cNvCxnSpPr>
            <p:nvPr/>
          </p:nvCxnSpPr>
          <p:spPr>
            <a:xfrm>
              <a:off x="3750920" y="2971072"/>
              <a:ext cx="959134"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A5A481E7-310D-4EF0-8D3E-F452788C7B61}"/>
                    </a:ext>
                  </a:extLst>
                </p:cNvPr>
                <p:cNvSpPr txBox="1"/>
                <p:nvPr/>
              </p:nvSpPr>
              <p:spPr>
                <a:xfrm>
                  <a:off x="2939453" y="4073412"/>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m:oMathPara>
                  </a14:m>
                  <a:endParaRPr lang="zh-TW" altLang="en-US" dirty="0"/>
                </a:p>
              </p:txBody>
            </p:sp>
          </mc:Choice>
          <mc:Fallback xmlns="">
            <p:sp>
              <p:nvSpPr>
                <p:cNvPr id="39" name="文字方塊 38">
                  <a:extLst>
                    <a:ext uri="{FF2B5EF4-FFF2-40B4-BE49-F238E27FC236}">
                      <a16:creationId xmlns:a16="http://schemas.microsoft.com/office/drawing/2014/main" id="{A5A481E7-310D-4EF0-8D3E-F452788C7B61}"/>
                    </a:ext>
                  </a:extLst>
                </p:cNvPr>
                <p:cNvSpPr txBox="1">
                  <a:spLocks noRot="1" noChangeAspect="1" noMove="1" noResize="1" noEditPoints="1" noAdjustHandles="1" noChangeArrowheads="1" noChangeShapeType="1" noTextEdit="1"/>
                </p:cNvSpPr>
                <p:nvPr/>
              </p:nvSpPr>
              <p:spPr>
                <a:xfrm>
                  <a:off x="2939453" y="4073412"/>
                  <a:ext cx="898451" cy="276999"/>
                </a:xfrm>
                <a:prstGeom prst="rect">
                  <a:avLst/>
                </a:prstGeom>
                <a:blipFill>
                  <a:blip r:embed="rId6"/>
                  <a:stretch>
                    <a:fillRect l="-5405" r="-5405" b="-86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165FFC6F-5858-4E4E-9E2B-F2FE6B37454E}"/>
                    </a:ext>
                  </a:extLst>
                </p:cNvPr>
                <p:cNvSpPr txBox="1"/>
                <p:nvPr/>
              </p:nvSpPr>
              <p:spPr>
                <a:xfrm>
                  <a:off x="4242863" y="4073412"/>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=9</m:t>
                        </m:r>
                      </m:oMath>
                    </m:oMathPara>
                  </a14:m>
                  <a:endParaRPr lang="zh-TW" altLang="en-US" dirty="0"/>
                </a:p>
              </p:txBody>
            </p:sp>
          </mc:Choice>
          <mc:Fallback xmlns="">
            <p:sp>
              <p:nvSpPr>
                <p:cNvPr id="40" name="文字方塊 39">
                  <a:extLst>
                    <a:ext uri="{FF2B5EF4-FFF2-40B4-BE49-F238E27FC236}">
                      <a16:creationId xmlns:a16="http://schemas.microsoft.com/office/drawing/2014/main" id="{165FFC6F-5858-4E4E-9E2B-F2FE6B37454E}"/>
                    </a:ext>
                  </a:extLst>
                </p:cNvPr>
                <p:cNvSpPr txBox="1">
                  <a:spLocks noRot="1" noChangeAspect="1" noMove="1" noResize="1" noEditPoints="1" noAdjustHandles="1" noChangeArrowheads="1" noChangeShapeType="1" noTextEdit="1"/>
                </p:cNvSpPr>
                <p:nvPr/>
              </p:nvSpPr>
              <p:spPr>
                <a:xfrm>
                  <a:off x="4242863" y="4073412"/>
                  <a:ext cx="946349" cy="276999"/>
                </a:xfrm>
                <a:prstGeom prst="rect">
                  <a:avLst/>
                </a:prstGeom>
                <a:blipFill>
                  <a:blip r:embed="rId7"/>
                  <a:stretch>
                    <a:fillRect l="-2581" r="-5161" b="-8696"/>
                  </a:stretch>
                </a:blipFill>
              </p:spPr>
              <p:txBody>
                <a:bodyPr/>
                <a:lstStyle/>
                <a:p>
                  <a:r>
                    <a:rPr lang="zh-TW" altLang="en-US">
                      <a:noFill/>
                    </a:rPr>
                    <a:t> </a:t>
                  </a:r>
                </a:p>
              </p:txBody>
            </p:sp>
          </mc:Fallback>
        </mc:AlternateContent>
        <p:cxnSp>
          <p:nvCxnSpPr>
            <p:cNvPr id="42" name="直線單箭頭接點 41">
              <a:extLst>
                <a:ext uri="{FF2B5EF4-FFF2-40B4-BE49-F238E27FC236}">
                  <a16:creationId xmlns:a16="http://schemas.microsoft.com/office/drawing/2014/main" id="{2A50CAD7-607B-44B6-B1C5-17523A692DCE}"/>
                </a:ext>
              </a:extLst>
            </p:cNvPr>
            <p:cNvCxnSpPr>
              <a:stCxn id="21" idx="2"/>
              <a:endCxn id="39" idx="0"/>
            </p:cNvCxnSpPr>
            <p:nvPr/>
          </p:nvCxnSpPr>
          <p:spPr>
            <a:xfrm flipH="1">
              <a:off x="3388679" y="3567499"/>
              <a:ext cx="7242"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980C3E1-EC91-49A0-AF67-A7DEAB52AE69}"/>
                </a:ext>
              </a:extLst>
            </p:cNvPr>
            <p:cNvCxnSpPr>
              <a:stCxn id="22" idx="2"/>
              <a:endCxn id="40" idx="0"/>
            </p:cNvCxnSpPr>
            <p:nvPr/>
          </p:nvCxnSpPr>
          <p:spPr>
            <a:xfrm>
              <a:off x="4710054" y="3567499"/>
              <a:ext cx="5984"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群組 59">
            <a:extLst>
              <a:ext uri="{FF2B5EF4-FFF2-40B4-BE49-F238E27FC236}">
                <a16:creationId xmlns:a16="http://schemas.microsoft.com/office/drawing/2014/main" id="{25028186-6D24-41C9-9FA9-9848B4A3B6AD}"/>
              </a:ext>
            </a:extLst>
          </p:cNvPr>
          <p:cNvGrpSpPr/>
          <p:nvPr/>
        </p:nvGrpSpPr>
        <p:grpSpPr>
          <a:xfrm>
            <a:off x="4566200" y="1751926"/>
            <a:ext cx="3030713" cy="2598485"/>
            <a:chOff x="4566200" y="1751926"/>
            <a:chExt cx="3030713" cy="2598485"/>
          </a:xfrm>
        </p:grpSpPr>
        <p:sp>
          <p:nvSpPr>
            <p:cNvPr id="48" name="矩形 47">
              <a:extLst>
                <a:ext uri="{FF2B5EF4-FFF2-40B4-BE49-F238E27FC236}">
                  <a16:creationId xmlns:a16="http://schemas.microsoft.com/office/drawing/2014/main" id="{DD775EBD-5D95-4B3D-AEB1-7CE11DB74DDC}"/>
                </a:ext>
              </a:extLst>
            </p:cNvPr>
            <p:cNvSpPr/>
            <p:nvPr/>
          </p:nvSpPr>
          <p:spPr>
            <a:xfrm>
              <a:off x="4889591" y="1760382"/>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F1F1C4C5-FE69-47E1-B268-8D4B86CA0904}"/>
                </a:ext>
              </a:extLst>
            </p:cNvPr>
            <p:cNvSpPr/>
            <p:nvPr/>
          </p:nvSpPr>
          <p:spPr>
            <a:xfrm>
              <a:off x="6032019" y="1751926"/>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右大括弧 49">
              <a:extLst>
                <a:ext uri="{FF2B5EF4-FFF2-40B4-BE49-F238E27FC236}">
                  <a16:creationId xmlns:a16="http://schemas.microsoft.com/office/drawing/2014/main" id="{869D8C3E-FB67-4E72-B96A-B863847D7F6A}"/>
                </a:ext>
              </a:extLst>
            </p:cNvPr>
            <p:cNvSpPr/>
            <p:nvPr/>
          </p:nvSpPr>
          <p:spPr>
            <a:xfrm rot="5400000">
              <a:off x="5545458" y="2170933"/>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0DB2F0C8-74A6-49DE-ABC1-F39A5FA4E4D3}"/>
                    </a:ext>
                  </a:extLst>
                </p:cNvPr>
                <p:cNvSpPr txBox="1"/>
                <p:nvPr/>
              </p:nvSpPr>
              <p:spPr>
                <a:xfrm>
                  <a:off x="4566200" y="3290500"/>
                  <a:ext cx="1449884"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a14:m>
                  <a:r>
                    <a:rPr lang="zh-TW" altLang="en-US" dirty="0"/>
                    <a:t> </a:t>
                  </a:r>
                  <a:r>
                    <a:rPr lang="en-US" altLang="zh-TW" dirty="0"/>
                    <a:t>vs 10</a:t>
                  </a:r>
                  <a:endParaRPr lang="zh-TW" altLang="en-US" dirty="0"/>
                </a:p>
              </p:txBody>
            </p:sp>
          </mc:Choice>
          <mc:Fallback xmlns="">
            <p:sp>
              <p:nvSpPr>
                <p:cNvPr id="51" name="文字方塊 50">
                  <a:extLst>
                    <a:ext uri="{FF2B5EF4-FFF2-40B4-BE49-F238E27FC236}">
                      <a16:creationId xmlns:a16="http://schemas.microsoft.com/office/drawing/2014/main" id="{0DB2F0C8-74A6-49DE-ABC1-F39A5FA4E4D3}"/>
                    </a:ext>
                  </a:extLst>
                </p:cNvPr>
                <p:cNvSpPr txBox="1">
                  <a:spLocks noRot="1" noChangeAspect="1" noMove="1" noResize="1" noEditPoints="1" noAdjustHandles="1" noChangeArrowheads="1" noChangeShapeType="1" noTextEdit="1"/>
                </p:cNvSpPr>
                <p:nvPr/>
              </p:nvSpPr>
              <p:spPr>
                <a:xfrm>
                  <a:off x="4566200" y="3290500"/>
                  <a:ext cx="1449884" cy="276999"/>
                </a:xfrm>
                <a:prstGeom prst="rect">
                  <a:avLst/>
                </a:prstGeom>
                <a:blipFill>
                  <a:blip r:embed="rId8"/>
                  <a:stretch>
                    <a:fillRect l="-5882" t="-28889" r="-9244" b="-5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77B9729C-FD3A-4D35-8B1A-B5BC40D62BE1}"/>
                    </a:ext>
                  </a:extLst>
                </p:cNvPr>
                <p:cNvSpPr txBox="1"/>
                <p:nvPr/>
              </p:nvSpPr>
              <p:spPr>
                <a:xfrm>
                  <a:off x="6099131" y="3290500"/>
                  <a:ext cx="1497782"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=9</m:t>
                      </m:r>
                    </m:oMath>
                  </a14:m>
                  <a:r>
                    <a:rPr lang="zh-TW" altLang="en-US" dirty="0"/>
                    <a:t> </a:t>
                  </a:r>
                  <a:r>
                    <a:rPr lang="en-US" altLang="zh-TW" dirty="0"/>
                    <a:t>vs 12</a:t>
                  </a:r>
                  <a:endParaRPr lang="zh-TW" altLang="en-US" dirty="0"/>
                </a:p>
              </p:txBody>
            </p:sp>
          </mc:Choice>
          <mc:Fallback xmlns="">
            <p:sp>
              <p:nvSpPr>
                <p:cNvPr id="52" name="文字方塊 51">
                  <a:extLst>
                    <a:ext uri="{FF2B5EF4-FFF2-40B4-BE49-F238E27FC236}">
                      <a16:creationId xmlns:a16="http://schemas.microsoft.com/office/drawing/2014/main" id="{77B9729C-FD3A-4D35-8B1A-B5BC40D62BE1}"/>
                    </a:ext>
                  </a:extLst>
                </p:cNvPr>
                <p:cNvSpPr txBox="1">
                  <a:spLocks noRot="1" noChangeAspect="1" noMove="1" noResize="1" noEditPoints="1" noAdjustHandles="1" noChangeArrowheads="1" noChangeShapeType="1" noTextEdit="1"/>
                </p:cNvSpPr>
                <p:nvPr/>
              </p:nvSpPr>
              <p:spPr>
                <a:xfrm>
                  <a:off x="6099131" y="3290500"/>
                  <a:ext cx="1497782" cy="276999"/>
                </a:xfrm>
                <a:prstGeom prst="rect">
                  <a:avLst/>
                </a:prstGeom>
                <a:blipFill>
                  <a:blip r:embed="rId9"/>
                  <a:stretch>
                    <a:fillRect l="-4082" t="-28889" r="-8571" b="-51111"/>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D4CBF7F0-6E1E-4369-A6D1-B800552A3ECE}"/>
                </a:ext>
              </a:extLst>
            </p:cNvPr>
            <p:cNvSpPr txBox="1"/>
            <p:nvPr/>
          </p:nvSpPr>
          <p:spPr>
            <a:xfrm>
              <a:off x="5052762" y="2601740"/>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54" name="直線單箭頭接點 53">
              <a:extLst>
                <a:ext uri="{FF2B5EF4-FFF2-40B4-BE49-F238E27FC236}">
                  <a16:creationId xmlns:a16="http://schemas.microsoft.com/office/drawing/2014/main" id="{202A3B3F-1802-48CC-B71C-3F78658CD037}"/>
                </a:ext>
              </a:extLst>
            </p:cNvPr>
            <p:cNvCxnSpPr>
              <a:stCxn id="53" idx="2"/>
              <a:endCxn id="51" idx="0"/>
            </p:cNvCxnSpPr>
            <p:nvPr/>
          </p:nvCxnSpPr>
          <p:spPr>
            <a:xfrm flipH="1">
              <a:off x="5291142" y="2971072"/>
              <a:ext cx="450270"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A5A013A6-3F78-456A-B88E-846445DBC175}"/>
                </a:ext>
              </a:extLst>
            </p:cNvPr>
            <p:cNvCxnSpPr>
              <a:stCxn id="53" idx="2"/>
              <a:endCxn id="52" idx="0"/>
            </p:cNvCxnSpPr>
            <p:nvPr/>
          </p:nvCxnSpPr>
          <p:spPr>
            <a:xfrm>
              <a:off x="5741412" y="2971072"/>
              <a:ext cx="1106610"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4629E52D-2148-4777-9A73-F5B4C31116CE}"/>
                    </a:ext>
                  </a:extLst>
                </p:cNvPr>
                <p:cNvSpPr txBox="1"/>
                <p:nvPr/>
              </p:nvSpPr>
              <p:spPr>
                <a:xfrm>
                  <a:off x="4846055" y="4073412"/>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m:oMathPara>
                  </a14:m>
                  <a:endParaRPr lang="zh-TW" altLang="en-US" dirty="0"/>
                </a:p>
              </p:txBody>
            </p:sp>
          </mc:Choice>
          <mc:Fallback xmlns="">
            <p:sp>
              <p:nvSpPr>
                <p:cNvPr id="56" name="文字方塊 55">
                  <a:extLst>
                    <a:ext uri="{FF2B5EF4-FFF2-40B4-BE49-F238E27FC236}">
                      <a16:creationId xmlns:a16="http://schemas.microsoft.com/office/drawing/2014/main" id="{4629E52D-2148-4777-9A73-F5B4C31116CE}"/>
                    </a:ext>
                  </a:extLst>
                </p:cNvPr>
                <p:cNvSpPr txBox="1">
                  <a:spLocks noRot="1" noChangeAspect="1" noMove="1" noResize="1" noEditPoints="1" noAdjustHandles="1" noChangeArrowheads="1" noChangeShapeType="1" noTextEdit="1"/>
                </p:cNvSpPr>
                <p:nvPr/>
              </p:nvSpPr>
              <p:spPr>
                <a:xfrm>
                  <a:off x="4846055" y="4073412"/>
                  <a:ext cx="898451" cy="276999"/>
                </a:xfrm>
                <a:prstGeom prst="rect">
                  <a:avLst/>
                </a:prstGeom>
                <a:blipFill>
                  <a:blip r:embed="rId10"/>
                  <a:stretch>
                    <a:fillRect l="-5442" r="-5442" b="-86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3EF1C146-0391-4ACE-9383-169C68673E0C}"/>
                    </a:ext>
                  </a:extLst>
                </p:cNvPr>
                <p:cNvSpPr txBox="1"/>
                <p:nvPr/>
              </p:nvSpPr>
              <p:spPr>
                <a:xfrm>
                  <a:off x="6317245" y="4073412"/>
                  <a:ext cx="1074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=12</m:t>
                        </m:r>
                      </m:oMath>
                    </m:oMathPara>
                  </a14:m>
                  <a:endParaRPr lang="zh-TW" altLang="en-US" dirty="0"/>
                </a:p>
              </p:txBody>
            </p:sp>
          </mc:Choice>
          <mc:Fallback xmlns="">
            <p:sp>
              <p:nvSpPr>
                <p:cNvPr id="57" name="文字方塊 56">
                  <a:extLst>
                    <a:ext uri="{FF2B5EF4-FFF2-40B4-BE49-F238E27FC236}">
                      <a16:creationId xmlns:a16="http://schemas.microsoft.com/office/drawing/2014/main" id="{3EF1C146-0391-4ACE-9383-169C68673E0C}"/>
                    </a:ext>
                  </a:extLst>
                </p:cNvPr>
                <p:cNvSpPr txBox="1">
                  <a:spLocks noRot="1" noChangeAspect="1" noMove="1" noResize="1" noEditPoints="1" noAdjustHandles="1" noChangeArrowheads="1" noChangeShapeType="1" noTextEdit="1"/>
                </p:cNvSpPr>
                <p:nvPr/>
              </p:nvSpPr>
              <p:spPr>
                <a:xfrm>
                  <a:off x="6317245" y="4073412"/>
                  <a:ext cx="1074590" cy="276999"/>
                </a:xfrm>
                <a:prstGeom prst="rect">
                  <a:avLst/>
                </a:prstGeom>
                <a:blipFill>
                  <a:blip r:embed="rId11"/>
                  <a:stretch>
                    <a:fillRect l="-2260" r="-3955" b="-8696"/>
                  </a:stretch>
                </a:blipFill>
              </p:spPr>
              <p:txBody>
                <a:bodyPr/>
                <a:lstStyle/>
                <a:p>
                  <a:r>
                    <a:rPr lang="zh-TW" altLang="en-US">
                      <a:noFill/>
                    </a:rPr>
                    <a:t> </a:t>
                  </a:r>
                </a:p>
              </p:txBody>
            </p:sp>
          </mc:Fallback>
        </mc:AlternateContent>
        <p:cxnSp>
          <p:nvCxnSpPr>
            <p:cNvPr id="58" name="直線單箭頭接點 57">
              <a:extLst>
                <a:ext uri="{FF2B5EF4-FFF2-40B4-BE49-F238E27FC236}">
                  <a16:creationId xmlns:a16="http://schemas.microsoft.com/office/drawing/2014/main" id="{5D0CBA4F-2A6B-46AD-9A13-22E578791526}"/>
                </a:ext>
              </a:extLst>
            </p:cNvPr>
            <p:cNvCxnSpPr>
              <a:stCxn id="51" idx="2"/>
              <a:endCxn id="56" idx="0"/>
            </p:cNvCxnSpPr>
            <p:nvPr/>
          </p:nvCxnSpPr>
          <p:spPr>
            <a:xfrm>
              <a:off x="5291142" y="3567499"/>
              <a:ext cx="4139"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AB5B555-E10F-4DDF-893A-3276A480E9F6}"/>
                </a:ext>
              </a:extLst>
            </p:cNvPr>
            <p:cNvCxnSpPr>
              <a:stCxn id="52" idx="2"/>
              <a:endCxn id="57" idx="0"/>
            </p:cNvCxnSpPr>
            <p:nvPr/>
          </p:nvCxnSpPr>
          <p:spPr>
            <a:xfrm>
              <a:off x="6848022" y="3567499"/>
              <a:ext cx="6518"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群組 73">
            <a:extLst>
              <a:ext uri="{FF2B5EF4-FFF2-40B4-BE49-F238E27FC236}">
                <a16:creationId xmlns:a16="http://schemas.microsoft.com/office/drawing/2014/main" id="{6442FAAF-87E5-4D76-A33E-C083313BDF72}"/>
              </a:ext>
            </a:extLst>
          </p:cNvPr>
          <p:cNvGrpSpPr/>
          <p:nvPr/>
        </p:nvGrpSpPr>
        <p:grpSpPr>
          <a:xfrm>
            <a:off x="6841298" y="1760382"/>
            <a:ext cx="3016341" cy="2598485"/>
            <a:chOff x="6841298" y="1760382"/>
            <a:chExt cx="3016341" cy="2598485"/>
          </a:xfrm>
        </p:grpSpPr>
        <p:sp>
          <p:nvSpPr>
            <p:cNvPr id="62" name="矩形 61">
              <a:extLst>
                <a:ext uri="{FF2B5EF4-FFF2-40B4-BE49-F238E27FC236}">
                  <a16:creationId xmlns:a16="http://schemas.microsoft.com/office/drawing/2014/main" id="{557EF7EA-EAB0-4C27-A381-606FD09A3BED}"/>
                </a:ext>
              </a:extLst>
            </p:cNvPr>
            <p:cNvSpPr/>
            <p:nvPr/>
          </p:nvSpPr>
          <p:spPr>
            <a:xfrm>
              <a:off x="7022076" y="1768838"/>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CD4036FC-4CAE-464B-B55B-DBDFD3610A96}"/>
                </a:ext>
              </a:extLst>
            </p:cNvPr>
            <p:cNvSpPr/>
            <p:nvPr/>
          </p:nvSpPr>
          <p:spPr>
            <a:xfrm>
              <a:off x="8055447" y="1760382"/>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右大括弧 63">
              <a:extLst>
                <a:ext uri="{FF2B5EF4-FFF2-40B4-BE49-F238E27FC236}">
                  <a16:creationId xmlns:a16="http://schemas.microsoft.com/office/drawing/2014/main" id="{E268C837-9B7B-4E9D-901A-AFFC6F1AA484}"/>
                </a:ext>
              </a:extLst>
            </p:cNvPr>
            <p:cNvSpPr/>
            <p:nvPr/>
          </p:nvSpPr>
          <p:spPr>
            <a:xfrm rot="5400000">
              <a:off x="7677943" y="2179389"/>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CEDB658C-AEEF-4D24-B951-8330695E05B1}"/>
                    </a:ext>
                  </a:extLst>
                </p:cNvPr>
                <p:cNvSpPr txBox="1"/>
                <p:nvPr/>
              </p:nvSpPr>
              <p:spPr>
                <a:xfrm>
                  <a:off x="6841298" y="3298956"/>
                  <a:ext cx="1321644"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a14:m>
                  <a:r>
                    <a:rPr lang="zh-TW" altLang="en-US" dirty="0"/>
                    <a:t> </a:t>
                  </a:r>
                  <a:r>
                    <a:rPr lang="en-US" altLang="zh-TW" dirty="0"/>
                    <a:t>vs 1</a:t>
                  </a:r>
                  <a:endParaRPr lang="zh-TW" altLang="en-US" dirty="0"/>
                </a:p>
              </p:txBody>
            </p:sp>
          </mc:Choice>
          <mc:Fallback xmlns="">
            <p:sp>
              <p:nvSpPr>
                <p:cNvPr id="65" name="文字方塊 64">
                  <a:extLst>
                    <a:ext uri="{FF2B5EF4-FFF2-40B4-BE49-F238E27FC236}">
                      <a16:creationId xmlns:a16="http://schemas.microsoft.com/office/drawing/2014/main" id="{CEDB658C-AEEF-4D24-B951-8330695E05B1}"/>
                    </a:ext>
                  </a:extLst>
                </p:cNvPr>
                <p:cNvSpPr txBox="1">
                  <a:spLocks noRot="1" noChangeAspect="1" noMove="1" noResize="1" noEditPoints="1" noAdjustHandles="1" noChangeArrowheads="1" noChangeShapeType="1" noTextEdit="1"/>
                </p:cNvSpPr>
                <p:nvPr/>
              </p:nvSpPr>
              <p:spPr>
                <a:xfrm>
                  <a:off x="6841298" y="3298956"/>
                  <a:ext cx="1321644" cy="276999"/>
                </a:xfrm>
                <a:prstGeom prst="rect">
                  <a:avLst/>
                </a:prstGeom>
                <a:blipFill>
                  <a:blip r:embed="rId12"/>
                  <a:stretch>
                    <a:fillRect l="-6452" t="-28261" r="-10138" b="-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2B3CE46-05EB-4E99-9AD4-3B84E0F81FEA}"/>
                    </a:ext>
                  </a:extLst>
                </p:cNvPr>
                <p:cNvSpPr txBox="1"/>
                <p:nvPr/>
              </p:nvSpPr>
              <p:spPr>
                <a:xfrm>
                  <a:off x="8231616" y="3298956"/>
                  <a:ext cx="1626023"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=12</m:t>
                      </m:r>
                    </m:oMath>
                  </a14:m>
                  <a:r>
                    <a:rPr lang="zh-TW" altLang="en-US" dirty="0"/>
                    <a:t> </a:t>
                  </a:r>
                  <a:r>
                    <a:rPr lang="en-US" altLang="zh-TW" dirty="0"/>
                    <a:t>vs 14</a:t>
                  </a:r>
                  <a:endParaRPr lang="zh-TW" altLang="en-US" dirty="0"/>
                </a:p>
              </p:txBody>
            </p:sp>
          </mc:Choice>
          <mc:Fallback xmlns="">
            <p:sp>
              <p:nvSpPr>
                <p:cNvPr id="66" name="文字方塊 65">
                  <a:extLst>
                    <a:ext uri="{FF2B5EF4-FFF2-40B4-BE49-F238E27FC236}">
                      <a16:creationId xmlns:a16="http://schemas.microsoft.com/office/drawing/2014/main" id="{A2B3CE46-05EB-4E99-9AD4-3B84E0F81FEA}"/>
                    </a:ext>
                  </a:extLst>
                </p:cNvPr>
                <p:cNvSpPr txBox="1">
                  <a:spLocks noRot="1" noChangeAspect="1" noMove="1" noResize="1" noEditPoints="1" noAdjustHandles="1" noChangeArrowheads="1" noChangeShapeType="1" noTextEdit="1"/>
                </p:cNvSpPr>
                <p:nvPr/>
              </p:nvSpPr>
              <p:spPr>
                <a:xfrm>
                  <a:off x="8231616" y="3298956"/>
                  <a:ext cx="1626023" cy="276999"/>
                </a:xfrm>
                <a:prstGeom prst="rect">
                  <a:avLst/>
                </a:prstGeom>
                <a:blipFill>
                  <a:blip r:embed="rId13"/>
                  <a:stretch>
                    <a:fillRect l="-3745" t="-28261" r="-7865" b="-50000"/>
                  </a:stretch>
                </a:blipFill>
              </p:spPr>
              <p:txBody>
                <a:bodyPr/>
                <a:lstStyle/>
                <a:p>
                  <a:r>
                    <a:rPr lang="zh-TW" altLang="en-US">
                      <a:noFill/>
                    </a:rPr>
                    <a:t> </a:t>
                  </a:r>
                </a:p>
              </p:txBody>
            </p:sp>
          </mc:Fallback>
        </mc:AlternateContent>
        <p:sp>
          <p:nvSpPr>
            <p:cNvPr id="67" name="文字方塊 66">
              <a:extLst>
                <a:ext uri="{FF2B5EF4-FFF2-40B4-BE49-F238E27FC236}">
                  <a16:creationId xmlns:a16="http://schemas.microsoft.com/office/drawing/2014/main" id="{24F2C495-6F78-461E-A296-4F918E04940F}"/>
                </a:ext>
              </a:extLst>
            </p:cNvPr>
            <p:cNvSpPr txBox="1"/>
            <p:nvPr/>
          </p:nvSpPr>
          <p:spPr>
            <a:xfrm>
              <a:off x="7185247" y="2610196"/>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68" name="直線單箭頭接點 67">
              <a:extLst>
                <a:ext uri="{FF2B5EF4-FFF2-40B4-BE49-F238E27FC236}">
                  <a16:creationId xmlns:a16="http://schemas.microsoft.com/office/drawing/2014/main" id="{44C72D12-812A-4B8A-8926-C27D36085A08}"/>
                </a:ext>
              </a:extLst>
            </p:cNvPr>
            <p:cNvCxnSpPr>
              <a:stCxn id="67" idx="2"/>
              <a:endCxn id="65" idx="0"/>
            </p:cNvCxnSpPr>
            <p:nvPr/>
          </p:nvCxnSpPr>
          <p:spPr>
            <a:xfrm flipH="1">
              <a:off x="7502120" y="2979528"/>
              <a:ext cx="371777"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43144E53-F9C6-4B54-AA18-40A49CFD1110}"/>
                </a:ext>
              </a:extLst>
            </p:cNvPr>
            <p:cNvCxnSpPr>
              <a:stCxn id="67" idx="2"/>
              <a:endCxn id="66" idx="0"/>
            </p:cNvCxnSpPr>
            <p:nvPr/>
          </p:nvCxnSpPr>
          <p:spPr>
            <a:xfrm>
              <a:off x="7873897" y="2979528"/>
              <a:ext cx="1170731"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BCE70903-A7F7-4F41-9BD4-EA43A46E5DC9}"/>
                    </a:ext>
                  </a:extLst>
                </p:cNvPr>
                <p:cNvSpPr txBox="1"/>
                <p:nvPr/>
              </p:nvSpPr>
              <p:spPr>
                <a:xfrm>
                  <a:off x="7054041" y="4081868"/>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=1</m:t>
                        </m:r>
                      </m:oMath>
                    </m:oMathPara>
                  </a14:m>
                  <a:endParaRPr lang="zh-TW" altLang="en-US" dirty="0"/>
                </a:p>
              </p:txBody>
            </p:sp>
          </mc:Choice>
          <mc:Fallback xmlns="">
            <p:sp>
              <p:nvSpPr>
                <p:cNvPr id="70" name="文字方塊 69">
                  <a:extLst>
                    <a:ext uri="{FF2B5EF4-FFF2-40B4-BE49-F238E27FC236}">
                      <a16:creationId xmlns:a16="http://schemas.microsoft.com/office/drawing/2014/main" id="{BCE70903-A7F7-4F41-9BD4-EA43A46E5DC9}"/>
                    </a:ext>
                  </a:extLst>
                </p:cNvPr>
                <p:cNvSpPr txBox="1">
                  <a:spLocks noRot="1" noChangeAspect="1" noMove="1" noResize="1" noEditPoints="1" noAdjustHandles="1" noChangeArrowheads="1" noChangeShapeType="1" noTextEdit="1"/>
                </p:cNvSpPr>
                <p:nvPr/>
              </p:nvSpPr>
              <p:spPr>
                <a:xfrm>
                  <a:off x="7054041" y="4081868"/>
                  <a:ext cx="898451" cy="276999"/>
                </a:xfrm>
                <a:prstGeom prst="rect">
                  <a:avLst/>
                </a:prstGeom>
                <a:blipFill>
                  <a:blip r:embed="rId14"/>
                  <a:stretch>
                    <a:fillRect l="-5405" r="-540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A11B308C-D883-4E87-A6F8-79874F373439}"/>
                    </a:ext>
                  </a:extLst>
                </p:cNvPr>
                <p:cNvSpPr txBox="1"/>
                <p:nvPr/>
              </p:nvSpPr>
              <p:spPr>
                <a:xfrm>
                  <a:off x="8516842" y="4081868"/>
                  <a:ext cx="10745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=14</m:t>
                        </m:r>
                      </m:oMath>
                    </m:oMathPara>
                  </a14:m>
                  <a:endParaRPr lang="zh-TW" altLang="en-US" dirty="0"/>
                </a:p>
              </p:txBody>
            </p:sp>
          </mc:Choice>
          <mc:Fallback xmlns="">
            <p:sp>
              <p:nvSpPr>
                <p:cNvPr id="71" name="文字方塊 70">
                  <a:extLst>
                    <a:ext uri="{FF2B5EF4-FFF2-40B4-BE49-F238E27FC236}">
                      <a16:creationId xmlns:a16="http://schemas.microsoft.com/office/drawing/2014/main" id="{A11B308C-D883-4E87-A6F8-79874F373439}"/>
                    </a:ext>
                  </a:extLst>
                </p:cNvPr>
                <p:cNvSpPr txBox="1">
                  <a:spLocks noRot="1" noChangeAspect="1" noMove="1" noResize="1" noEditPoints="1" noAdjustHandles="1" noChangeArrowheads="1" noChangeShapeType="1" noTextEdit="1"/>
                </p:cNvSpPr>
                <p:nvPr/>
              </p:nvSpPr>
              <p:spPr>
                <a:xfrm>
                  <a:off x="8516842" y="4081868"/>
                  <a:ext cx="1074589" cy="276999"/>
                </a:xfrm>
                <a:prstGeom prst="rect">
                  <a:avLst/>
                </a:prstGeom>
                <a:blipFill>
                  <a:blip r:embed="rId15"/>
                  <a:stretch>
                    <a:fillRect l="-2273" r="-4545" b="-8889"/>
                  </a:stretch>
                </a:blipFill>
              </p:spPr>
              <p:txBody>
                <a:bodyPr/>
                <a:lstStyle/>
                <a:p>
                  <a:r>
                    <a:rPr lang="zh-TW" altLang="en-US">
                      <a:noFill/>
                    </a:rPr>
                    <a:t> </a:t>
                  </a:r>
                </a:p>
              </p:txBody>
            </p:sp>
          </mc:Fallback>
        </mc:AlternateContent>
        <p:cxnSp>
          <p:nvCxnSpPr>
            <p:cNvPr id="72" name="直線單箭頭接點 71">
              <a:extLst>
                <a:ext uri="{FF2B5EF4-FFF2-40B4-BE49-F238E27FC236}">
                  <a16:creationId xmlns:a16="http://schemas.microsoft.com/office/drawing/2014/main" id="{A8D2D2AF-2D24-46F6-BC7C-CE42CF8B733C}"/>
                </a:ext>
              </a:extLst>
            </p:cNvPr>
            <p:cNvCxnSpPr>
              <a:stCxn id="65" idx="2"/>
              <a:endCxn id="70" idx="0"/>
            </p:cNvCxnSpPr>
            <p:nvPr/>
          </p:nvCxnSpPr>
          <p:spPr>
            <a:xfrm>
              <a:off x="7502120" y="3575955"/>
              <a:ext cx="1147"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9A56124-04F3-4554-8890-33B463CD491C}"/>
                </a:ext>
              </a:extLst>
            </p:cNvPr>
            <p:cNvCxnSpPr>
              <a:stCxn id="66" idx="2"/>
              <a:endCxn id="71" idx="0"/>
            </p:cNvCxnSpPr>
            <p:nvPr/>
          </p:nvCxnSpPr>
          <p:spPr>
            <a:xfrm>
              <a:off x="9044628" y="3575955"/>
              <a:ext cx="9509"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8" name="群組 87">
            <a:extLst>
              <a:ext uri="{FF2B5EF4-FFF2-40B4-BE49-F238E27FC236}">
                <a16:creationId xmlns:a16="http://schemas.microsoft.com/office/drawing/2014/main" id="{5E92E3A5-2347-4A52-9E2B-AA92A9936C33}"/>
              </a:ext>
            </a:extLst>
          </p:cNvPr>
          <p:cNvGrpSpPr/>
          <p:nvPr/>
        </p:nvGrpSpPr>
        <p:grpSpPr>
          <a:xfrm>
            <a:off x="9015927" y="1760382"/>
            <a:ext cx="3016341" cy="2598485"/>
            <a:chOff x="9015927" y="1760382"/>
            <a:chExt cx="3016341" cy="2598485"/>
          </a:xfrm>
        </p:grpSpPr>
        <p:sp>
          <p:nvSpPr>
            <p:cNvPr id="76" name="矩形 75">
              <a:extLst>
                <a:ext uri="{FF2B5EF4-FFF2-40B4-BE49-F238E27FC236}">
                  <a16:creationId xmlns:a16="http://schemas.microsoft.com/office/drawing/2014/main" id="{FEEFF253-D981-4E3D-8752-48E41DE01678}"/>
                </a:ext>
              </a:extLst>
            </p:cNvPr>
            <p:cNvSpPr/>
            <p:nvPr/>
          </p:nvSpPr>
          <p:spPr>
            <a:xfrm>
              <a:off x="9196705" y="1768838"/>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a:extLst>
                <a:ext uri="{FF2B5EF4-FFF2-40B4-BE49-F238E27FC236}">
                  <a16:creationId xmlns:a16="http://schemas.microsoft.com/office/drawing/2014/main" id="{02F2FF7E-6030-4A4C-8739-E5D63A32AF76}"/>
                </a:ext>
              </a:extLst>
            </p:cNvPr>
            <p:cNvSpPr/>
            <p:nvPr/>
          </p:nvSpPr>
          <p:spPr>
            <a:xfrm>
              <a:off x="10230076" y="1760382"/>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右大括弧 77">
              <a:extLst>
                <a:ext uri="{FF2B5EF4-FFF2-40B4-BE49-F238E27FC236}">
                  <a16:creationId xmlns:a16="http://schemas.microsoft.com/office/drawing/2014/main" id="{E752B2ED-C4DC-4E08-B6C8-EF346E3CB809}"/>
                </a:ext>
              </a:extLst>
            </p:cNvPr>
            <p:cNvSpPr/>
            <p:nvPr/>
          </p:nvSpPr>
          <p:spPr>
            <a:xfrm rot="5400000">
              <a:off x="9852572" y="2179389"/>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7483A4A6-6C29-4C48-8C11-00E14F01E345}"/>
                    </a:ext>
                  </a:extLst>
                </p:cNvPr>
                <p:cNvSpPr txBox="1"/>
                <p:nvPr/>
              </p:nvSpPr>
              <p:spPr>
                <a:xfrm>
                  <a:off x="9015927" y="3298956"/>
                  <a:ext cx="1321644"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=1</m:t>
                      </m:r>
                    </m:oMath>
                  </a14:m>
                  <a:r>
                    <a:rPr lang="zh-TW" altLang="en-US" dirty="0"/>
                    <a:t> </a:t>
                  </a:r>
                  <a:r>
                    <a:rPr lang="en-US" altLang="zh-TW" dirty="0"/>
                    <a:t>vs 8</a:t>
                  </a:r>
                  <a:endParaRPr lang="zh-TW" altLang="en-US" dirty="0"/>
                </a:p>
              </p:txBody>
            </p:sp>
          </mc:Choice>
          <mc:Fallback xmlns="">
            <p:sp>
              <p:nvSpPr>
                <p:cNvPr id="79" name="文字方塊 78">
                  <a:extLst>
                    <a:ext uri="{FF2B5EF4-FFF2-40B4-BE49-F238E27FC236}">
                      <a16:creationId xmlns:a16="http://schemas.microsoft.com/office/drawing/2014/main" id="{7483A4A6-6C29-4C48-8C11-00E14F01E345}"/>
                    </a:ext>
                  </a:extLst>
                </p:cNvPr>
                <p:cNvSpPr txBox="1">
                  <a:spLocks noRot="1" noChangeAspect="1" noMove="1" noResize="1" noEditPoints="1" noAdjustHandles="1" noChangeArrowheads="1" noChangeShapeType="1" noTextEdit="1"/>
                </p:cNvSpPr>
                <p:nvPr/>
              </p:nvSpPr>
              <p:spPr>
                <a:xfrm>
                  <a:off x="9015927" y="3298956"/>
                  <a:ext cx="1321644" cy="276999"/>
                </a:xfrm>
                <a:prstGeom prst="rect">
                  <a:avLst/>
                </a:prstGeom>
                <a:blipFill>
                  <a:blip r:embed="rId16"/>
                  <a:stretch>
                    <a:fillRect l="-6452" t="-28261" r="-9677" b="-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3C5E7B0E-D371-4EC7-A1E5-3ACC186EE041}"/>
                    </a:ext>
                  </a:extLst>
                </p:cNvPr>
                <p:cNvSpPr txBox="1"/>
                <p:nvPr/>
              </p:nvSpPr>
              <p:spPr>
                <a:xfrm>
                  <a:off x="10406245" y="3298956"/>
                  <a:ext cx="1626023"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=14</m:t>
                      </m:r>
                    </m:oMath>
                  </a14:m>
                  <a:r>
                    <a:rPr lang="zh-TW" altLang="en-US" dirty="0"/>
                    <a:t> </a:t>
                  </a:r>
                  <a:r>
                    <a:rPr lang="en-US" altLang="zh-TW" dirty="0"/>
                    <a:t>vs 16</a:t>
                  </a:r>
                  <a:endParaRPr lang="zh-TW" altLang="en-US" dirty="0"/>
                </a:p>
              </p:txBody>
            </p:sp>
          </mc:Choice>
          <mc:Fallback xmlns="">
            <p:sp>
              <p:nvSpPr>
                <p:cNvPr id="80" name="文字方塊 79">
                  <a:extLst>
                    <a:ext uri="{FF2B5EF4-FFF2-40B4-BE49-F238E27FC236}">
                      <a16:creationId xmlns:a16="http://schemas.microsoft.com/office/drawing/2014/main" id="{3C5E7B0E-D371-4EC7-A1E5-3ACC186EE041}"/>
                    </a:ext>
                  </a:extLst>
                </p:cNvPr>
                <p:cNvSpPr txBox="1">
                  <a:spLocks noRot="1" noChangeAspect="1" noMove="1" noResize="1" noEditPoints="1" noAdjustHandles="1" noChangeArrowheads="1" noChangeShapeType="1" noTextEdit="1"/>
                </p:cNvSpPr>
                <p:nvPr/>
              </p:nvSpPr>
              <p:spPr>
                <a:xfrm>
                  <a:off x="10406245" y="3298956"/>
                  <a:ext cx="1626023" cy="276999"/>
                </a:xfrm>
                <a:prstGeom prst="rect">
                  <a:avLst/>
                </a:prstGeom>
                <a:blipFill>
                  <a:blip r:embed="rId17"/>
                  <a:stretch>
                    <a:fillRect l="-3745" t="-28261" r="-7865" b="-50000"/>
                  </a:stretch>
                </a:blipFill>
              </p:spPr>
              <p:txBody>
                <a:bodyPr/>
                <a:lstStyle/>
                <a:p>
                  <a:r>
                    <a:rPr lang="zh-TW" altLang="en-US">
                      <a:noFill/>
                    </a:rPr>
                    <a:t> </a:t>
                  </a:r>
                </a:p>
              </p:txBody>
            </p:sp>
          </mc:Fallback>
        </mc:AlternateContent>
        <p:sp>
          <p:nvSpPr>
            <p:cNvPr id="81" name="文字方塊 80">
              <a:extLst>
                <a:ext uri="{FF2B5EF4-FFF2-40B4-BE49-F238E27FC236}">
                  <a16:creationId xmlns:a16="http://schemas.microsoft.com/office/drawing/2014/main" id="{29C32D0C-559E-4F8B-9A4C-B13C652E06B1}"/>
                </a:ext>
              </a:extLst>
            </p:cNvPr>
            <p:cNvSpPr txBox="1"/>
            <p:nvPr/>
          </p:nvSpPr>
          <p:spPr>
            <a:xfrm>
              <a:off x="9359876" y="2610196"/>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82" name="直線單箭頭接點 81">
              <a:extLst>
                <a:ext uri="{FF2B5EF4-FFF2-40B4-BE49-F238E27FC236}">
                  <a16:creationId xmlns:a16="http://schemas.microsoft.com/office/drawing/2014/main" id="{503F19CD-D12A-40B1-A425-1DC4EE820FD1}"/>
                </a:ext>
              </a:extLst>
            </p:cNvPr>
            <p:cNvCxnSpPr>
              <a:stCxn id="81" idx="2"/>
              <a:endCxn id="79" idx="0"/>
            </p:cNvCxnSpPr>
            <p:nvPr/>
          </p:nvCxnSpPr>
          <p:spPr>
            <a:xfrm flipH="1">
              <a:off x="9676749" y="2979528"/>
              <a:ext cx="371777"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81C10D5F-3383-488D-ADC8-EDEE9849EE54}"/>
                </a:ext>
              </a:extLst>
            </p:cNvPr>
            <p:cNvCxnSpPr>
              <a:stCxn id="81" idx="2"/>
              <a:endCxn id="80" idx="0"/>
            </p:cNvCxnSpPr>
            <p:nvPr/>
          </p:nvCxnSpPr>
          <p:spPr>
            <a:xfrm>
              <a:off x="10048526" y="2979528"/>
              <a:ext cx="1170731" cy="3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13EF1762-2E49-4AFF-8050-F5D7555A3EBB}"/>
                    </a:ext>
                  </a:extLst>
                </p:cNvPr>
                <p:cNvSpPr txBox="1"/>
                <p:nvPr/>
              </p:nvSpPr>
              <p:spPr>
                <a:xfrm>
                  <a:off x="9245448" y="4081868"/>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=1</m:t>
                        </m:r>
                      </m:oMath>
                    </m:oMathPara>
                  </a14:m>
                  <a:endParaRPr lang="zh-TW" altLang="en-US" dirty="0"/>
                </a:p>
              </p:txBody>
            </p:sp>
          </mc:Choice>
          <mc:Fallback xmlns="">
            <p:sp>
              <p:nvSpPr>
                <p:cNvPr id="84" name="文字方塊 83">
                  <a:extLst>
                    <a:ext uri="{FF2B5EF4-FFF2-40B4-BE49-F238E27FC236}">
                      <a16:creationId xmlns:a16="http://schemas.microsoft.com/office/drawing/2014/main" id="{13EF1762-2E49-4AFF-8050-F5D7555A3EBB}"/>
                    </a:ext>
                  </a:extLst>
                </p:cNvPr>
                <p:cNvSpPr txBox="1">
                  <a:spLocks noRot="1" noChangeAspect="1" noMove="1" noResize="1" noEditPoints="1" noAdjustHandles="1" noChangeArrowheads="1" noChangeShapeType="1" noTextEdit="1"/>
                </p:cNvSpPr>
                <p:nvPr/>
              </p:nvSpPr>
              <p:spPr>
                <a:xfrm>
                  <a:off x="9245448" y="4081868"/>
                  <a:ext cx="898451" cy="276999"/>
                </a:xfrm>
                <a:prstGeom prst="rect">
                  <a:avLst/>
                </a:prstGeom>
                <a:blipFill>
                  <a:blip r:embed="rId18"/>
                  <a:stretch>
                    <a:fillRect l="-5442" r="-544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792E2A5-78A2-4E18-8C97-C0D30B56FE52}"/>
                    </a:ext>
                  </a:extLst>
                </p:cNvPr>
                <p:cNvSpPr txBox="1"/>
                <p:nvPr/>
              </p:nvSpPr>
              <p:spPr>
                <a:xfrm>
                  <a:off x="10699860" y="4081868"/>
                  <a:ext cx="10745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=16</m:t>
                        </m:r>
                      </m:oMath>
                    </m:oMathPara>
                  </a14:m>
                  <a:endParaRPr lang="zh-TW" altLang="en-US" dirty="0"/>
                </a:p>
              </p:txBody>
            </p:sp>
          </mc:Choice>
          <mc:Fallback xmlns="">
            <p:sp>
              <p:nvSpPr>
                <p:cNvPr id="85" name="文字方塊 84">
                  <a:extLst>
                    <a:ext uri="{FF2B5EF4-FFF2-40B4-BE49-F238E27FC236}">
                      <a16:creationId xmlns:a16="http://schemas.microsoft.com/office/drawing/2014/main" id="{E792E2A5-78A2-4E18-8C97-C0D30B56FE52}"/>
                    </a:ext>
                  </a:extLst>
                </p:cNvPr>
                <p:cNvSpPr txBox="1">
                  <a:spLocks noRot="1" noChangeAspect="1" noMove="1" noResize="1" noEditPoints="1" noAdjustHandles="1" noChangeArrowheads="1" noChangeShapeType="1" noTextEdit="1"/>
                </p:cNvSpPr>
                <p:nvPr/>
              </p:nvSpPr>
              <p:spPr>
                <a:xfrm>
                  <a:off x="10699860" y="4081868"/>
                  <a:ext cx="1074589" cy="276999"/>
                </a:xfrm>
                <a:prstGeom prst="rect">
                  <a:avLst/>
                </a:prstGeom>
                <a:blipFill>
                  <a:blip r:embed="rId19"/>
                  <a:stretch>
                    <a:fillRect l="-2260" r="-3955" b="-8889"/>
                  </a:stretch>
                </a:blipFill>
              </p:spPr>
              <p:txBody>
                <a:bodyPr/>
                <a:lstStyle/>
                <a:p>
                  <a:r>
                    <a:rPr lang="zh-TW" altLang="en-US">
                      <a:noFill/>
                    </a:rPr>
                    <a:t> </a:t>
                  </a:r>
                </a:p>
              </p:txBody>
            </p:sp>
          </mc:Fallback>
        </mc:AlternateContent>
        <p:cxnSp>
          <p:nvCxnSpPr>
            <p:cNvPr id="86" name="直線單箭頭接點 85">
              <a:extLst>
                <a:ext uri="{FF2B5EF4-FFF2-40B4-BE49-F238E27FC236}">
                  <a16:creationId xmlns:a16="http://schemas.microsoft.com/office/drawing/2014/main" id="{EE0171F5-A634-401F-8C94-94BF3465B86D}"/>
                </a:ext>
              </a:extLst>
            </p:cNvPr>
            <p:cNvCxnSpPr>
              <a:stCxn id="79" idx="2"/>
              <a:endCxn id="84" idx="0"/>
            </p:cNvCxnSpPr>
            <p:nvPr/>
          </p:nvCxnSpPr>
          <p:spPr>
            <a:xfrm>
              <a:off x="9676749" y="3575955"/>
              <a:ext cx="17925"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B34B946C-5F6E-41A6-BC0F-AE149C0CE76F}"/>
                </a:ext>
              </a:extLst>
            </p:cNvPr>
            <p:cNvCxnSpPr>
              <a:stCxn id="80" idx="2"/>
              <a:endCxn id="85" idx="0"/>
            </p:cNvCxnSpPr>
            <p:nvPr/>
          </p:nvCxnSpPr>
          <p:spPr>
            <a:xfrm>
              <a:off x="11219257" y="3575955"/>
              <a:ext cx="17898"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投影片編號版面配置區 2">
            <a:extLst>
              <a:ext uri="{FF2B5EF4-FFF2-40B4-BE49-F238E27FC236}">
                <a16:creationId xmlns:a16="http://schemas.microsoft.com/office/drawing/2014/main" id="{C9952FD3-0FA6-429D-85E5-0B4F722A4DEB}"/>
              </a:ext>
            </a:extLst>
          </p:cNvPr>
          <p:cNvSpPr>
            <a:spLocks noGrp="1"/>
          </p:cNvSpPr>
          <p:nvPr>
            <p:ph type="sldNum" sz="quarter" idx="12"/>
          </p:nvPr>
        </p:nvSpPr>
        <p:spPr/>
        <p:txBody>
          <a:bodyPr/>
          <a:lstStyle/>
          <a:p>
            <a:fld id="{EF68AC1A-F4A2-461A-BE83-58657F19D3FC}" type="slidenum">
              <a:rPr lang="zh-TW" altLang="en-US" smtClean="0"/>
              <a:t>8</a:t>
            </a:fld>
            <a:endParaRPr lang="zh-TW" altLang="en-US"/>
          </a:p>
        </p:txBody>
      </p:sp>
    </p:spTree>
    <p:extLst>
      <p:ext uri="{BB962C8B-B14F-4D97-AF65-F5344CB8AC3E}">
        <p14:creationId xmlns:p14="http://schemas.microsoft.com/office/powerpoint/2010/main" val="24093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30"/>
                                        </p:tgtEl>
                                        <p:attrNameLst>
                                          <p:attrName>ppt_x</p:attrName>
                                        </p:attrNameLst>
                                      </p:cBhvr>
                                      <p:tavLst>
                                        <p:tav tm="0">
                                          <p:val>
                                            <p:strVal val="ppt_x"/>
                                          </p:val>
                                        </p:tav>
                                        <p:tav tm="100000">
                                          <p:val>
                                            <p:strVal val="ppt_x"/>
                                          </p:val>
                                        </p:tav>
                                      </p:tavLst>
                                    </p:anim>
                                    <p:anim calcmode="lin" valueType="num">
                                      <p:cBhvr additive="base">
                                        <p:cTn id="11" dur="500"/>
                                        <p:tgtEl>
                                          <p:spTgt spid="30"/>
                                        </p:tgtEl>
                                        <p:attrNameLst>
                                          <p:attrName>ppt_y</p:attrName>
                                        </p:attrNameLst>
                                      </p:cBhvr>
                                      <p:tavLst>
                                        <p:tav tm="0">
                                          <p:val>
                                            <p:strVal val="ppt_y"/>
                                          </p:val>
                                        </p:tav>
                                        <p:tav tm="100000">
                                          <p:val>
                                            <p:strVal val="1+ppt_h/2"/>
                                          </p:val>
                                        </p:tav>
                                      </p:tavLst>
                                    </p:anim>
                                    <p:set>
                                      <p:cBhvr>
                                        <p:cTn id="12" dur="1" fill="hold">
                                          <p:stCondLst>
                                            <p:cond delay="499"/>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6"/>
                                        </p:tgtEl>
                                        <p:attrNameLst>
                                          <p:attrName>ppt_x</p:attrName>
                                        </p:attrNameLst>
                                      </p:cBhvr>
                                      <p:tavLst>
                                        <p:tav tm="0">
                                          <p:val>
                                            <p:strVal val="ppt_x"/>
                                          </p:val>
                                        </p:tav>
                                        <p:tav tm="100000">
                                          <p:val>
                                            <p:strVal val="ppt_x"/>
                                          </p:val>
                                        </p:tav>
                                      </p:tavLst>
                                    </p:anim>
                                    <p:anim calcmode="lin" valueType="num">
                                      <p:cBhvr additive="base">
                                        <p:cTn id="21" dur="500"/>
                                        <p:tgtEl>
                                          <p:spTgt spid="46"/>
                                        </p:tgtEl>
                                        <p:attrNameLst>
                                          <p:attrName>ppt_y</p:attrName>
                                        </p:attrNameLst>
                                      </p:cBhvr>
                                      <p:tavLst>
                                        <p:tav tm="0">
                                          <p:val>
                                            <p:strVal val="ppt_y"/>
                                          </p:val>
                                        </p:tav>
                                        <p:tav tm="100000">
                                          <p:val>
                                            <p:strVal val="1+ppt_h/2"/>
                                          </p:val>
                                        </p:tav>
                                      </p:tavLst>
                                    </p:anim>
                                    <p:set>
                                      <p:cBhvr>
                                        <p:cTn id="22" dur="1" fill="hold">
                                          <p:stCondLst>
                                            <p:cond delay="499"/>
                                          </p:stCondLst>
                                        </p:cTn>
                                        <p:tgtEl>
                                          <p:spTgt spid="4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60"/>
                                        </p:tgtEl>
                                        <p:attrNameLst>
                                          <p:attrName>ppt_x</p:attrName>
                                        </p:attrNameLst>
                                      </p:cBhvr>
                                      <p:tavLst>
                                        <p:tav tm="0">
                                          <p:val>
                                            <p:strVal val="ppt_x"/>
                                          </p:val>
                                        </p:tav>
                                        <p:tav tm="100000">
                                          <p:val>
                                            <p:strVal val="ppt_x"/>
                                          </p:val>
                                        </p:tav>
                                      </p:tavLst>
                                    </p:anim>
                                    <p:anim calcmode="lin" valueType="num">
                                      <p:cBhvr additive="base">
                                        <p:cTn id="31" dur="500"/>
                                        <p:tgtEl>
                                          <p:spTgt spid="60"/>
                                        </p:tgtEl>
                                        <p:attrNameLst>
                                          <p:attrName>ppt_y</p:attrName>
                                        </p:attrNameLst>
                                      </p:cBhvr>
                                      <p:tavLst>
                                        <p:tav tm="0">
                                          <p:val>
                                            <p:strVal val="ppt_y"/>
                                          </p:val>
                                        </p:tav>
                                        <p:tav tm="100000">
                                          <p:val>
                                            <p:strVal val="1+ppt_h/2"/>
                                          </p:val>
                                        </p:tav>
                                      </p:tavLst>
                                    </p:anim>
                                    <p:set>
                                      <p:cBhvr>
                                        <p:cTn id="32" dur="1" fill="hold">
                                          <p:stCondLst>
                                            <p:cond delay="499"/>
                                          </p:stCondLst>
                                        </p:cTn>
                                        <p:tgtEl>
                                          <p:spTgt spid="6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74"/>
                                        </p:tgtEl>
                                        <p:attrNameLst>
                                          <p:attrName>ppt_x</p:attrName>
                                        </p:attrNameLst>
                                      </p:cBhvr>
                                      <p:tavLst>
                                        <p:tav tm="0">
                                          <p:val>
                                            <p:strVal val="ppt_x"/>
                                          </p:val>
                                        </p:tav>
                                        <p:tav tm="100000">
                                          <p:val>
                                            <p:strVal val="ppt_x"/>
                                          </p:val>
                                        </p:tav>
                                      </p:tavLst>
                                    </p:anim>
                                    <p:anim calcmode="lin" valueType="num">
                                      <p:cBhvr additive="base">
                                        <p:cTn id="41" dur="500"/>
                                        <p:tgtEl>
                                          <p:spTgt spid="74"/>
                                        </p:tgtEl>
                                        <p:attrNameLst>
                                          <p:attrName>ppt_y</p:attrName>
                                        </p:attrNameLst>
                                      </p:cBhvr>
                                      <p:tavLst>
                                        <p:tav tm="0">
                                          <p:val>
                                            <p:strVal val="ppt_y"/>
                                          </p:val>
                                        </p:tav>
                                        <p:tav tm="100000">
                                          <p:val>
                                            <p:strVal val="1+ppt_h/2"/>
                                          </p:val>
                                        </p:tav>
                                      </p:tavLst>
                                    </p:anim>
                                    <p:set>
                                      <p:cBhvr>
                                        <p:cTn id="42" dur="1" fill="hold">
                                          <p:stCondLst>
                                            <p:cond delay="499"/>
                                          </p:stCondLst>
                                        </p:cTn>
                                        <p:tgtEl>
                                          <p:spTgt spid="7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88"/>
                                        </p:tgtEl>
                                        <p:attrNameLst>
                                          <p:attrName>ppt_x</p:attrName>
                                        </p:attrNameLst>
                                      </p:cBhvr>
                                      <p:tavLst>
                                        <p:tav tm="0">
                                          <p:val>
                                            <p:strVal val="ppt_x"/>
                                          </p:val>
                                        </p:tav>
                                        <p:tav tm="100000">
                                          <p:val>
                                            <p:strVal val="ppt_x"/>
                                          </p:val>
                                        </p:tav>
                                      </p:tavLst>
                                    </p:anim>
                                    <p:anim calcmode="lin" valueType="num">
                                      <p:cBhvr additive="base">
                                        <p:cTn id="51" dur="500"/>
                                        <p:tgtEl>
                                          <p:spTgt spid="88"/>
                                        </p:tgtEl>
                                        <p:attrNameLst>
                                          <p:attrName>ppt_y</p:attrName>
                                        </p:attrNameLst>
                                      </p:cBhvr>
                                      <p:tavLst>
                                        <p:tav tm="0">
                                          <p:val>
                                            <p:strVal val="ppt_y"/>
                                          </p:val>
                                        </p:tav>
                                        <p:tav tm="100000">
                                          <p:val>
                                            <p:strVal val="1+ppt_h/2"/>
                                          </p:val>
                                        </p:tav>
                                      </p:tavLst>
                                    </p:anim>
                                    <p:set>
                                      <p:cBhvr>
                                        <p:cTn id="52"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22ABC-A734-40C2-B72A-EADA579C751B}"/>
              </a:ext>
            </a:extLst>
          </p:cNvPr>
          <p:cNvSpPr>
            <a:spLocks noGrp="1"/>
          </p:cNvSpPr>
          <p:nvPr>
            <p:ph type="title"/>
          </p:nvPr>
        </p:nvSpPr>
        <p:spPr/>
        <p:txBody>
          <a:bodyPr/>
          <a:lstStyle/>
          <a:p>
            <a:endParaRPr lang="zh-TW" altLang="en-US"/>
          </a:p>
        </p:txBody>
      </p:sp>
      <p:sp>
        <p:nvSpPr>
          <p:cNvPr id="4" name="文字方塊 3">
            <a:extLst>
              <a:ext uri="{FF2B5EF4-FFF2-40B4-BE49-F238E27FC236}">
                <a16:creationId xmlns:a16="http://schemas.microsoft.com/office/drawing/2014/main" id="{857554AF-C918-4421-B0EB-48186C9E42A9}"/>
              </a:ext>
            </a:extLst>
          </p:cNvPr>
          <p:cNvSpPr txBox="1"/>
          <p:nvPr/>
        </p:nvSpPr>
        <p:spPr>
          <a:xfrm>
            <a:off x="1275127" y="1706673"/>
            <a:ext cx="10515699" cy="553998"/>
          </a:xfrm>
          <a:prstGeom prst="rect">
            <a:avLst/>
          </a:prstGeom>
          <a:noFill/>
        </p:spPr>
        <p:txBody>
          <a:bodyPr wrap="none" lIns="0" tIns="0" rIns="0" bIns="0" rtlCol="0">
            <a:spAutoFit/>
          </a:bodyPr>
          <a:lstStyle/>
          <a:p>
            <a:r>
              <a:rPr lang="en-US" altLang="zh-TW" sz="3600" dirty="0"/>
              <a:t>3,    6,    9,    5,    10,    12,    1,    14,    16,    8,    17</a:t>
            </a:r>
            <a:endParaRPr lang="zh-TW" altLang="en-US" sz="3600" dirty="0"/>
          </a:p>
        </p:txBody>
      </p:sp>
      <p:grpSp>
        <p:nvGrpSpPr>
          <p:cNvPr id="30" name="群組 29">
            <a:extLst>
              <a:ext uri="{FF2B5EF4-FFF2-40B4-BE49-F238E27FC236}">
                <a16:creationId xmlns:a16="http://schemas.microsoft.com/office/drawing/2014/main" id="{EC68091B-E463-415F-AB73-DB961E0E19C4}"/>
              </a:ext>
            </a:extLst>
          </p:cNvPr>
          <p:cNvGrpSpPr/>
          <p:nvPr/>
        </p:nvGrpSpPr>
        <p:grpSpPr>
          <a:xfrm>
            <a:off x="905791" y="1756867"/>
            <a:ext cx="2084225" cy="1853914"/>
            <a:chOff x="905791" y="1756867"/>
            <a:chExt cx="2084225" cy="1853914"/>
          </a:xfrm>
        </p:grpSpPr>
        <p:sp>
          <p:nvSpPr>
            <p:cNvPr id="5" name="矩形 4">
              <a:extLst>
                <a:ext uri="{FF2B5EF4-FFF2-40B4-BE49-F238E27FC236}">
                  <a16:creationId xmlns:a16="http://schemas.microsoft.com/office/drawing/2014/main" id="{01A133AC-973F-4CE9-A779-A82092819A26}"/>
                </a:ext>
              </a:extLst>
            </p:cNvPr>
            <p:cNvSpPr/>
            <p:nvPr/>
          </p:nvSpPr>
          <p:spPr>
            <a:xfrm>
              <a:off x="1211795" y="1756867"/>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7147F7E-52D1-4593-B394-30227F4CD8F7}"/>
                </a:ext>
              </a:extLst>
            </p:cNvPr>
            <p:cNvSpPr/>
            <p:nvPr/>
          </p:nvSpPr>
          <p:spPr>
            <a:xfrm>
              <a:off x="2080614" y="1756867"/>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右大括弧 6">
              <a:extLst>
                <a:ext uri="{FF2B5EF4-FFF2-40B4-BE49-F238E27FC236}">
                  <a16:creationId xmlns:a16="http://schemas.microsoft.com/office/drawing/2014/main" id="{9DED2248-BB04-4A4E-9ACD-7B85695D2C18}"/>
                </a:ext>
              </a:extLst>
            </p:cNvPr>
            <p:cNvSpPr/>
            <p:nvPr/>
          </p:nvSpPr>
          <p:spPr>
            <a:xfrm rot="5400000">
              <a:off x="1745055" y="2165901"/>
              <a:ext cx="192946" cy="4781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AF989B3-7F78-447A-9EDC-CEC3AF043B82}"/>
                    </a:ext>
                  </a:extLst>
                </p:cNvPr>
                <p:cNvSpPr txBox="1"/>
                <p:nvPr/>
              </p:nvSpPr>
              <p:spPr>
                <a:xfrm>
                  <a:off x="905791" y="3333782"/>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=3</m:t>
                        </m:r>
                      </m:oMath>
                    </m:oMathPara>
                  </a14:m>
                  <a:endParaRPr lang="zh-TW" altLang="en-US" dirty="0"/>
                </a:p>
              </p:txBody>
            </p:sp>
          </mc:Choice>
          <mc:Fallback xmlns="">
            <p:sp>
              <p:nvSpPr>
                <p:cNvPr id="8" name="文字方塊 7">
                  <a:extLst>
                    <a:ext uri="{FF2B5EF4-FFF2-40B4-BE49-F238E27FC236}">
                      <a16:creationId xmlns:a16="http://schemas.microsoft.com/office/drawing/2014/main" id="{0AF989B3-7F78-447A-9EDC-CEC3AF043B82}"/>
                    </a:ext>
                  </a:extLst>
                </p:cNvPr>
                <p:cNvSpPr txBox="1">
                  <a:spLocks noRot="1" noChangeAspect="1" noMove="1" noResize="1" noEditPoints="1" noAdjustHandles="1" noChangeArrowheads="1" noChangeShapeType="1" noTextEdit="1"/>
                </p:cNvSpPr>
                <p:nvPr/>
              </p:nvSpPr>
              <p:spPr>
                <a:xfrm>
                  <a:off x="905791" y="3333782"/>
                  <a:ext cx="898451" cy="276999"/>
                </a:xfrm>
                <a:prstGeom prst="rect">
                  <a:avLst/>
                </a:prstGeom>
                <a:blipFill>
                  <a:blip r:embed="rId2"/>
                  <a:stretch>
                    <a:fillRect l="-5442" r="-544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B038842D-A5B8-4716-BFB2-3646A252EF44}"/>
                    </a:ext>
                  </a:extLst>
                </p:cNvPr>
                <p:cNvSpPr txBox="1"/>
                <p:nvPr/>
              </p:nvSpPr>
              <p:spPr>
                <a:xfrm>
                  <a:off x="2043667" y="3312141"/>
                  <a:ext cx="9463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=6</m:t>
                        </m:r>
                      </m:oMath>
                    </m:oMathPara>
                  </a14:m>
                  <a:endParaRPr lang="zh-TW" altLang="en-US" dirty="0"/>
                </a:p>
              </p:txBody>
            </p:sp>
          </mc:Choice>
          <mc:Fallback xmlns="">
            <p:sp>
              <p:nvSpPr>
                <p:cNvPr id="9" name="文字方塊 8">
                  <a:extLst>
                    <a:ext uri="{FF2B5EF4-FFF2-40B4-BE49-F238E27FC236}">
                      <a16:creationId xmlns:a16="http://schemas.microsoft.com/office/drawing/2014/main" id="{B038842D-A5B8-4716-BFB2-3646A252EF44}"/>
                    </a:ext>
                  </a:extLst>
                </p:cNvPr>
                <p:cNvSpPr txBox="1">
                  <a:spLocks noRot="1" noChangeAspect="1" noMove="1" noResize="1" noEditPoints="1" noAdjustHandles="1" noChangeArrowheads="1" noChangeShapeType="1" noTextEdit="1"/>
                </p:cNvSpPr>
                <p:nvPr/>
              </p:nvSpPr>
              <p:spPr>
                <a:xfrm>
                  <a:off x="2043667" y="3312141"/>
                  <a:ext cx="946349" cy="276999"/>
                </a:xfrm>
                <a:prstGeom prst="rect">
                  <a:avLst/>
                </a:prstGeom>
                <a:blipFill>
                  <a:blip r:embed="rId3"/>
                  <a:stretch>
                    <a:fillRect l="-2581" r="-5161" b="-8696"/>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C5C85D98-626C-42E5-A1CA-E0CC0C650733}"/>
                </a:ext>
              </a:extLst>
            </p:cNvPr>
            <p:cNvSpPr txBox="1"/>
            <p:nvPr/>
          </p:nvSpPr>
          <p:spPr>
            <a:xfrm>
              <a:off x="1211795" y="2559367"/>
              <a:ext cx="1377300" cy="369332"/>
            </a:xfrm>
            <a:prstGeom prst="rect">
              <a:avLst/>
            </a:prstGeom>
            <a:noFill/>
          </p:spPr>
          <p:txBody>
            <a:bodyPr wrap="none" rtlCol="0">
              <a:spAutoFit/>
            </a:bodyPr>
            <a:lstStyle/>
            <a:p>
              <a:r>
                <a:rPr lang="en-US" altLang="zh-TW" dirty="0"/>
                <a:t>comparison</a:t>
              </a:r>
              <a:endParaRPr lang="zh-TW" altLang="en-US" dirty="0"/>
            </a:p>
          </p:txBody>
        </p:sp>
        <p:cxnSp>
          <p:nvCxnSpPr>
            <p:cNvPr id="12" name="直線單箭頭接點 11">
              <a:extLst>
                <a:ext uri="{FF2B5EF4-FFF2-40B4-BE49-F238E27FC236}">
                  <a16:creationId xmlns:a16="http://schemas.microsoft.com/office/drawing/2014/main" id="{B72F1647-6A67-4E06-8C3C-523A27E0C4F5}"/>
                </a:ext>
              </a:extLst>
            </p:cNvPr>
            <p:cNvCxnSpPr>
              <a:stCxn id="10" idx="2"/>
              <a:endCxn id="8" idx="0"/>
            </p:cNvCxnSpPr>
            <p:nvPr/>
          </p:nvCxnSpPr>
          <p:spPr>
            <a:xfrm flipH="1">
              <a:off x="1355017" y="2928699"/>
              <a:ext cx="545428" cy="40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84F22F6C-3D50-4B37-95C6-EEE6989AD172}"/>
                </a:ext>
              </a:extLst>
            </p:cNvPr>
            <p:cNvCxnSpPr>
              <a:stCxn id="10" idx="2"/>
              <a:endCxn id="9" idx="0"/>
            </p:cNvCxnSpPr>
            <p:nvPr/>
          </p:nvCxnSpPr>
          <p:spPr>
            <a:xfrm>
              <a:off x="1900445" y="2928699"/>
              <a:ext cx="616397" cy="38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7" name="矩形 76">
            <a:extLst>
              <a:ext uri="{FF2B5EF4-FFF2-40B4-BE49-F238E27FC236}">
                <a16:creationId xmlns:a16="http://schemas.microsoft.com/office/drawing/2014/main" id="{02F2FF7E-6030-4A4C-8739-E5D63A32AF76}"/>
              </a:ext>
            </a:extLst>
          </p:cNvPr>
          <p:cNvSpPr/>
          <p:nvPr/>
        </p:nvSpPr>
        <p:spPr>
          <a:xfrm>
            <a:off x="11219256" y="1751926"/>
            <a:ext cx="436228" cy="463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7483A4A6-6C29-4C48-8C11-00E14F01E345}"/>
                  </a:ext>
                </a:extLst>
              </p:cNvPr>
              <p:cNvSpPr txBox="1"/>
              <p:nvPr/>
            </p:nvSpPr>
            <p:spPr>
              <a:xfrm>
                <a:off x="8856536" y="3298956"/>
                <a:ext cx="1449884"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=1</m:t>
                    </m:r>
                  </m:oMath>
                </a14:m>
                <a:r>
                  <a:rPr lang="zh-TW" altLang="en-US" dirty="0"/>
                  <a:t> </a:t>
                </a:r>
                <a:r>
                  <a:rPr lang="en-US" altLang="zh-TW" dirty="0"/>
                  <a:t>vs 17</a:t>
                </a:r>
                <a:endParaRPr lang="zh-TW" altLang="en-US" dirty="0"/>
              </a:p>
            </p:txBody>
          </p:sp>
        </mc:Choice>
        <mc:Fallback xmlns="">
          <p:sp>
            <p:nvSpPr>
              <p:cNvPr id="79" name="文字方塊 78">
                <a:extLst>
                  <a:ext uri="{FF2B5EF4-FFF2-40B4-BE49-F238E27FC236}">
                    <a16:creationId xmlns:a16="http://schemas.microsoft.com/office/drawing/2014/main" id="{7483A4A6-6C29-4C48-8C11-00E14F01E345}"/>
                  </a:ext>
                </a:extLst>
              </p:cNvPr>
              <p:cNvSpPr txBox="1">
                <a:spLocks noRot="1" noChangeAspect="1" noMove="1" noResize="1" noEditPoints="1" noAdjustHandles="1" noChangeArrowheads="1" noChangeShapeType="1" noTextEdit="1"/>
              </p:cNvSpPr>
              <p:nvPr/>
            </p:nvSpPr>
            <p:spPr>
              <a:xfrm>
                <a:off x="8856536" y="3298956"/>
                <a:ext cx="1449884" cy="276999"/>
              </a:xfrm>
              <a:prstGeom prst="rect">
                <a:avLst/>
              </a:prstGeom>
              <a:blipFill>
                <a:blip r:embed="rId4"/>
                <a:stretch>
                  <a:fillRect l="-5882" t="-28261" r="-8824" b="-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3C5E7B0E-D371-4EC7-A1E5-3ACC186EE041}"/>
                  </a:ext>
                </a:extLst>
              </p:cNvPr>
              <p:cNvSpPr txBox="1"/>
              <p:nvPr/>
            </p:nvSpPr>
            <p:spPr>
              <a:xfrm>
                <a:off x="10406245" y="3298956"/>
                <a:ext cx="1626023" cy="276999"/>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=16</m:t>
                    </m:r>
                  </m:oMath>
                </a14:m>
                <a:r>
                  <a:rPr lang="zh-TW" altLang="en-US" dirty="0"/>
                  <a:t> </a:t>
                </a:r>
                <a:r>
                  <a:rPr lang="en-US" altLang="zh-TW" dirty="0"/>
                  <a:t>vs 17</a:t>
                </a:r>
                <a:endParaRPr lang="zh-TW" altLang="en-US" dirty="0"/>
              </a:p>
            </p:txBody>
          </p:sp>
        </mc:Choice>
        <mc:Fallback xmlns="">
          <p:sp>
            <p:nvSpPr>
              <p:cNvPr id="80" name="文字方塊 79">
                <a:extLst>
                  <a:ext uri="{FF2B5EF4-FFF2-40B4-BE49-F238E27FC236}">
                    <a16:creationId xmlns:a16="http://schemas.microsoft.com/office/drawing/2014/main" id="{3C5E7B0E-D371-4EC7-A1E5-3ACC186EE041}"/>
                  </a:ext>
                </a:extLst>
              </p:cNvPr>
              <p:cNvSpPr txBox="1">
                <a:spLocks noRot="1" noChangeAspect="1" noMove="1" noResize="1" noEditPoints="1" noAdjustHandles="1" noChangeArrowheads="1" noChangeShapeType="1" noTextEdit="1"/>
              </p:cNvSpPr>
              <p:nvPr/>
            </p:nvSpPr>
            <p:spPr>
              <a:xfrm>
                <a:off x="10406245" y="3298956"/>
                <a:ext cx="1626023" cy="276999"/>
              </a:xfrm>
              <a:prstGeom prst="rect">
                <a:avLst/>
              </a:prstGeom>
              <a:blipFill>
                <a:blip r:embed="rId5"/>
                <a:stretch>
                  <a:fillRect l="-3745" t="-28261" r="-7865" b="-50000"/>
                </a:stretch>
              </a:blipFill>
            </p:spPr>
            <p:txBody>
              <a:bodyPr/>
              <a:lstStyle/>
              <a:p>
                <a:r>
                  <a:rPr lang="zh-TW" altLang="en-US">
                    <a:noFill/>
                  </a:rPr>
                  <a:t> </a:t>
                </a:r>
              </a:p>
            </p:txBody>
          </p:sp>
        </mc:Fallback>
      </mc:AlternateContent>
      <p:cxnSp>
        <p:nvCxnSpPr>
          <p:cNvPr id="82" name="直線單箭頭接點 81">
            <a:extLst>
              <a:ext uri="{FF2B5EF4-FFF2-40B4-BE49-F238E27FC236}">
                <a16:creationId xmlns:a16="http://schemas.microsoft.com/office/drawing/2014/main" id="{503F19CD-D12A-40B1-A425-1DC4EE820FD1}"/>
              </a:ext>
            </a:extLst>
          </p:cNvPr>
          <p:cNvCxnSpPr>
            <a:cxnSpLocks/>
            <a:stCxn id="77" idx="2"/>
            <a:endCxn id="79" idx="0"/>
          </p:cNvCxnSpPr>
          <p:nvPr/>
        </p:nvCxnSpPr>
        <p:spPr>
          <a:xfrm flipH="1">
            <a:off x="9581478" y="2215418"/>
            <a:ext cx="1855892" cy="108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81C10D5F-3383-488D-ADC8-EDEE9849EE54}"/>
              </a:ext>
            </a:extLst>
          </p:cNvPr>
          <p:cNvCxnSpPr>
            <a:cxnSpLocks/>
            <a:stCxn id="77" idx="2"/>
            <a:endCxn id="80" idx="0"/>
          </p:cNvCxnSpPr>
          <p:nvPr/>
        </p:nvCxnSpPr>
        <p:spPr>
          <a:xfrm flipH="1">
            <a:off x="11219257" y="2215418"/>
            <a:ext cx="218113" cy="108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13EF1762-2E49-4AFF-8050-F5D7555A3EBB}"/>
                  </a:ext>
                </a:extLst>
              </p:cNvPr>
              <p:cNvSpPr txBox="1"/>
              <p:nvPr/>
            </p:nvSpPr>
            <p:spPr>
              <a:xfrm>
                <a:off x="9144780" y="4081868"/>
                <a:ext cx="8984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𝑚𝑖𝑛</m:t>
                      </m:r>
                      <m:r>
                        <a:rPr lang="en-US" altLang="zh-TW" b="0" i="1" smtClean="0">
                          <a:latin typeface="Cambria Math" panose="02040503050406030204" pitchFamily="18" charset="0"/>
                        </a:rPr>
                        <m:t>=1</m:t>
                      </m:r>
                    </m:oMath>
                  </m:oMathPara>
                </a14:m>
                <a:endParaRPr lang="zh-TW" altLang="en-US" dirty="0"/>
              </a:p>
            </p:txBody>
          </p:sp>
        </mc:Choice>
        <mc:Fallback xmlns="">
          <p:sp>
            <p:nvSpPr>
              <p:cNvPr id="84" name="文字方塊 83">
                <a:extLst>
                  <a:ext uri="{FF2B5EF4-FFF2-40B4-BE49-F238E27FC236}">
                    <a16:creationId xmlns:a16="http://schemas.microsoft.com/office/drawing/2014/main" id="{13EF1762-2E49-4AFF-8050-F5D7555A3EBB}"/>
                  </a:ext>
                </a:extLst>
              </p:cNvPr>
              <p:cNvSpPr txBox="1">
                <a:spLocks noRot="1" noChangeAspect="1" noMove="1" noResize="1" noEditPoints="1" noAdjustHandles="1" noChangeArrowheads="1" noChangeShapeType="1" noTextEdit="1"/>
              </p:cNvSpPr>
              <p:nvPr/>
            </p:nvSpPr>
            <p:spPr>
              <a:xfrm>
                <a:off x="9144780" y="4081868"/>
                <a:ext cx="898451" cy="276999"/>
              </a:xfrm>
              <a:prstGeom prst="rect">
                <a:avLst/>
              </a:prstGeom>
              <a:blipFill>
                <a:blip r:embed="rId6"/>
                <a:stretch>
                  <a:fillRect l="-5405" r="-540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792E2A5-78A2-4E18-8C97-C0D30B56FE52}"/>
                  </a:ext>
                </a:extLst>
              </p:cNvPr>
              <p:cNvSpPr txBox="1"/>
              <p:nvPr/>
            </p:nvSpPr>
            <p:spPr>
              <a:xfrm>
                <a:off x="10699860" y="4081868"/>
                <a:ext cx="10745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𝑚𝑎𝑥</m:t>
                      </m:r>
                      <m:r>
                        <a:rPr lang="en-US" altLang="zh-TW" b="0" i="1" smtClean="0">
                          <a:latin typeface="Cambria Math" panose="02040503050406030204" pitchFamily="18" charset="0"/>
                        </a:rPr>
                        <m:t>=17</m:t>
                      </m:r>
                    </m:oMath>
                  </m:oMathPara>
                </a14:m>
                <a:endParaRPr lang="zh-TW" altLang="en-US" dirty="0"/>
              </a:p>
            </p:txBody>
          </p:sp>
        </mc:Choice>
        <mc:Fallback xmlns="">
          <p:sp>
            <p:nvSpPr>
              <p:cNvPr id="85" name="文字方塊 84">
                <a:extLst>
                  <a:ext uri="{FF2B5EF4-FFF2-40B4-BE49-F238E27FC236}">
                    <a16:creationId xmlns:a16="http://schemas.microsoft.com/office/drawing/2014/main" id="{E792E2A5-78A2-4E18-8C97-C0D30B56FE52}"/>
                  </a:ext>
                </a:extLst>
              </p:cNvPr>
              <p:cNvSpPr txBox="1">
                <a:spLocks noRot="1" noChangeAspect="1" noMove="1" noResize="1" noEditPoints="1" noAdjustHandles="1" noChangeArrowheads="1" noChangeShapeType="1" noTextEdit="1"/>
              </p:cNvSpPr>
              <p:nvPr/>
            </p:nvSpPr>
            <p:spPr>
              <a:xfrm>
                <a:off x="10699860" y="4081868"/>
                <a:ext cx="1074589" cy="276999"/>
              </a:xfrm>
              <a:prstGeom prst="rect">
                <a:avLst/>
              </a:prstGeom>
              <a:blipFill>
                <a:blip r:embed="rId7"/>
                <a:stretch>
                  <a:fillRect l="-2260" r="-3955" b="-8889"/>
                </a:stretch>
              </a:blipFill>
            </p:spPr>
            <p:txBody>
              <a:bodyPr/>
              <a:lstStyle/>
              <a:p>
                <a:r>
                  <a:rPr lang="zh-TW" altLang="en-US">
                    <a:noFill/>
                  </a:rPr>
                  <a:t> </a:t>
                </a:r>
              </a:p>
            </p:txBody>
          </p:sp>
        </mc:Fallback>
      </mc:AlternateContent>
      <p:cxnSp>
        <p:nvCxnSpPr>
          <p:cNvPr id="86" name="直線單箭頭接點 85">
            <a:extLst>
              <a:ext uri="{FF2B5EF4-FFF2-40B4-BE49-F238E27FC236}">
                <a16:creationId xmlns:a16="http://schemas.microsoft.com/office/drawing/2014/main" id="{EE0171F5-A634-401F-8C94-94BF3465B86D}"/>
              </a:ext>
            </a:extLst>
          </p:cNvPr>
          <p:cNvCxnSpPr>
            <a:stCxn id="79" idx="2"/>
            <a:endCxn id="84" idx="0"/>
          </p:cNvCxnSpPr>
          <p:nvPr/>
        </p:nvCxnSpPr>
        <p:spPr>
          <a:xfrm>
            <a:off x="9581478" y="3575955"/>
            <a:ext cx="12528"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B34B946C-5F6E-41A6-BC0F-AE149C0CE76F}"/>
              </a:ext>
            </a:extLst>
          </p:cNvPr>
          <p:cNvCxnSpPr>
            <a:stCxn id="80" idx="2"/>
            <a:endCxn id="85" idx="0"/>
          </p:cNvCxnSpPr>
          <p:nvPr/>
        </p:nvCxnSpPr>
        <p:spPr>
          <a:xfrm>
            <a:off x="11219257" y="3575955"/>
            <a:ext cx="17898" cy="50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3E63FC21-44DF-4A35-AE9D-D2E3AEFAC1DF}"/>
              </a:ext>
            </a:extLst>
          </p:cNvPr>
          <p:cNvSpPr>
            <a:spLocks noGrp="1"/>
          </p:cNvSpPr>
          <p:nvPr>
            <p:ph type="sldNum" sz="quarter" idx="12"/>
          </p:nvPr>
        </p:nvSpPr>
        <p:spPr/>
        <p:txBody>
          <a:bodyPr/>
          <a:lstStyle/>
          <a:p>
            <a:fld id="{EF68AC1A-F4A2-461A-BE83-58657F19D3FC}" type="slidenum">
              <a:rPr lang="zh-TW" altLang="en-US" smtClean="0"/>
              <a:t>9</a:t>
            </a:fld>
            <a:endParaRPr lang="zh-TW" altLang="en-US"/>
          </a:p>
        </p:txBody>
      </p:sp>
    </p:spTree>
    <p:extLst>
      <p:ext uri="{BB962C8B-B14F-4D97-AF65-F5344CB8AC3E}">
        <p14:creationId xmlns:p14="http://schemas.microsoft.com/office/powerpoint/2010/main" val="2057715122"/>
      </p:ext>
    </p:extLst>
  </p:cSld>
  <p:clrMapOvr>
    <a:masterClrMapping/>
  </p:clrMapOvr>
</p:sld>
</file>

<file path=ppt/theme/theme1.xml><?xml version="1.0" encoding="utf-8"?>
<a:theme xmlns:a="http://schemas.openxmlformats.org/drawingml/2006/main" name="成功大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成功大學" id="{05D4D663-4E5B-4BB2-B7C7-2CB5BA656208}" vid="{80899A51-7B67-445F-AE80-8C3F436F41A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成功大學</Template>
  <TotalTime>18408</TotalTime>
  <Words>2940</Words>
  <Application>Microsoft Office PowerPoint</Application>
  <PresentationFormat>寬螢幕</PresentationFormat>
  <Paragraphs>266</Paragraphs>
  <Slides>44</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44</vt:i4>
      </vt:variant>
    </vt:vector>
  </HeadingPairs>
  <TitlesOfParts>
    <vt:vector size="51" baseType="lpstr">
      <vt:lpstr>微軟正黑體</vt:lpstr>
      <vt:lpstr>Arial</vt:lpstr>
      <vt:lpstr>Calibri</vt:lpstr>
      <vt:lpstr>Cambria Math</vt:lpstr>
      <vt:lpstr>Times New Roman</vt:lpstr>
      <vt:lpstr>成功大學</vt:lpstr>
      <vt:lpstr>Acrobat Document</vt:lpstr>
      <vt:lpstr>Chapter 9: Medians and Order Statistics</vt:lpstr>
      <vt:lpstr>Chapter 9 overview</vt:lpstr>
      <vt:lpstr>The selection problem</vt:lpstr>
      <vt:lpstr>Minimum and Maximum</vt:lpstr>
      <vt:lpstr>Minimum and Maximum</vt:lpstr>
      <vt:lpstr>Minimum and Maximum</vt:lpstr>
      <vt:lpstr>Simultaneous minimum and maximum</vt:lpstr>
      <vt:lpstr>PowerPoint 簡報</vt:lpstr>
      <vt:lpstr>PowerPoint 簡報</vt:lpstr>
      <vt:lpstr>Simultaneous minimum and maximum (cont.)</vt:lpstr>
      <vt:lpstr>Analysis of the total number of comparisons</vt:lpstr>
      <vt:lpstr>PowerPoint 簡報</vt:lpstr>
      <vt:lpstr>PowerPoint 簡報</vt:lpstr>
      <vt:lpstr>Selection in expected linear time</vt:lpstr>
      <vt:lpstr>PowerPoint 簡報</vt:lpstr>
      <vt:lpstr>Selection in expected linear time</vt:lpstr>
      <vt:lpstr>Selection in expected linear time</vt:lpstr>
      <vt:lpstr>Analysis</vt:lpstr>
      <vt:lpstr>Analysis</vt:lpstr>
      <vt:lpstr>Analysis</vt:lpstr>
      <vt:lpstr>Analysis</vt:lpstr>
      <vt:lpstr>Analysis</vt:lpstr>
      <vt:lpstr>Analysis</vt:lpstr>
      <vt:lpstr>Analysis</vt:lpstr>
      <vt:lpstr>Analysis</vt:lpstr>
      <vt:lpstr>Analysis</vt:lpstr>
      <vt:lpstr>Analysis</vt:lpstr>
      <vt:lpstr>Selection in worst-case linear time</vt:lpstr>
      <vt:lpstr>Selection in worst-case linear time</vt:lpstr>
      <vt:lpstr>Selection in worst-case linear time</vt:lpstr>
      <vt:lpstr>PowerPoint 簡報</vt:lpstr>
      <vt:lpstr>PowerPoint 簡報</vt:lpstr>
      <vt:lpstr>Analysis</vt:lpstr>
      <vt:lpstr>Analysis</vt:lpstr>
      <vt:lpstr>Analysis</vt:lpstr>
      <vt:lpstr>Analysis</vt:lpstr>
      <vt:lpstr>Analysis</vt:lpstr>
      <vt:lpstr>Analysis</vt:lpstr>
      <vt:lpstr>Analysis</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陳奇業</cp:lastModifiedBy>
  <cp:revision>60</cp:revision>
  <dcterms:created xsi:type="dcterms:W3CDTF">2021-03-28T08:49:34Z</dcterms:created>
  <dcterms:modified xsi:type="dcterms:W3CDTF">2021-04-20T00:06:27Z</dcterms:modified>
</cp:coreProperties>
</file>