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62" r:id="rId2"/>
    <p:sldId id="442" r:id="rId3"/>
    <p:sldId id="395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35" r:id="rId16"/>
    <p:sldId id="408" r:id="rId17"/>
    <p:sldId id="409" r:id="rId18"/>
    <p:sldId id="410" r:id="rId19"/>
    <p:sldId id="446" r:id="rId20"/>
    <p:sldId id="443" r:id="rId21"/>
    <p:sldId id="384" r:id="rId22"/>
    <p:sldId id="385" r:id="rId23"/>
    <p:sldId id="386" r:id="rId24"/>
    <p:sldId id="387" r:id="rId25"/>
    <p:sldId id="388" r:id="rId26"/>
    <p:sldId id="389" r:id="rId27"/>
    <p:sldId id="390" r:id="rId28"/>
    <p:sldId id="391" r:id="rId29"/>
    <p:sldId id="392" r:id="rId30"/>
    <p:sldId id="393" r:id="rId31"/>
    <p:sldId id="394" r:id="rId32"/>
    <p:sldId id="441" r:id="rId33"/>
    <p:sldId id="412" r:id="rId34"/>
    <p:sldId id="413" r:id="rId35"/>
    <p:sldId id="445" r:id="rId36"/>
    <p:sldId id="416" r:id="rId37"/>
    <p:sldId id="417" r:id="rId38"/>
    <p:sldId id="418" r:id="rId39"/>
    <p:sldId id="419" r:id="rId40"/>
    <p:sldId id="420" r:id="rId41"/>
    <p:sldId id="421" r:id="rId42"/>
    <p:sldId id="422" r:id="rId43"/>
    <p:sldId id="423" r:id="rId44"/>
    <p:sldId id="429" r:id="rId45"/>
    <p:sldId id="428" r:id="rId46"/>
    <p:sldId id="425" r:id="rId47"/>
    <p:sldId id="426" r:id="rId48"/>
    <p:sldId id="427" r:id="rId49"/>
    <p:sldId id="265" r:id="rId5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B6B6"/>
    <a:srgbClr val="9E7D51"/>
    <a:srgbClr val="942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9" autoAdjust="0"/>
    <p:restoredTop sz="95106" autoAdjust="0"/>
  </p:normalViewPr>
  <p:slideViewPr>
    <p:cSldViewPr snapToGrid="0">
      <p:cViewPr varScale="1">
        <p:scale>
          <a:sx n="86" d="100"/>
          <a:sy n="86" d="100"/>
        </p:scale>
        <p:origin x="5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3411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27T02:54:38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25982 2999 0,'-18'0'78,"1"0"-78,17-18 16,-18 18 0,18-18-1,-35 1-15,35-19 16,0 19-16,-35-19 16,35 1-1,0 18-15,-18 17 0,18-18 16,-18-17-1,1-1-15,17 19 32,0-1-17,0 0-15,0 1 16,0-1-16,0 1 0,0-1 0,0 0 16,35-35-1,-35 36-15,18-19 0,-18 19 0,17-1 16,1-70-1,0 70-15,17-70 0,-18 53 16,-17 17-16,36-17 0,-36 17 0,35-70 16,0 0-1,1 35-15,-36 35 16,17 1-16,1-36 16,-1 35-16,1 18 0,-18-35 15,18 35-15,-18-18 0,17 18 16,1 0 15,0 0-15,35 0-1,-18 0-15,-35 18 0,17-18 0,1 18 0,17-1 16,-17-17-16,123 53 16,-17-18-1,-36 1-15,-35-19 16,-18 1-1,36 0-15,-54-18 0,1 17 16,-1-17-16,19 18 0,17-1 16,0 1-16,70 53 15,-105-54-15,17 1 16,-17-18-16,-18 35 0,17-35 0,54 53 16,-18-18-1,-36-17-15,1-18 0,-18 18 0,53 52 16,-18-34-1,-17-19-15,-18 1 16,17-18-16,-17 17 0,0 1 16,18-18-16,-18 18 15,0-1-15,18-17 16,-18 18 0,0 0-16,17-18 0,-17 17 15,0 1 1,0 0-16,0 17 15,0-18 1,0 1-16,0 35 16,0-18-1,0-17 1,-17 0-16,17-1 0,-18-17 31,18 18-31,0-1 16,-18-17-16,1 18 0,-1-18 15,1 0 1,-1 35-16,0-35 0,1 36 31,-1-36-31,0 0 16,18 17-16,0 1 16,-17-18-16,17 18 15,-18-18-15,0 17 16,18 1-16,-17-18 15,-1 0 32,18 18-47,-17-18 16,-19 17 0,19-17-16,-36 18 15,-18-1 1,54-17-16,-19 18 15,36 0-15,-35-18 0,0 17 16,17-17-16,18 18 16,-18-18-16,1 0 15,-1 0-15,0 0 0,18 18 16,-17-18-16,-1 0 0,1 17 31,-1-17-31,0 0 31,1 0 1,-1 0-32,0 0 15,1 0-15,-1 0 16,-17 0 0,35 18-16,-35-18 15,17 0-15,0 0 0,1 0 0,-1 0 16,0 0-16,-17 0 0,0 0 15,-36 0 1,54 0-16,-1 0 16,0 0-16,-52 0 15,17 0 1,18 0-16,-1 0 16,19 0-16,-1 0 15,0 0-15,1 0 47,-1 0-16,0 0-15,1 0 140</inkml:trace>
  <inkml:trace contextRef="#ctx0" brushRef="#br0" timeOffset="2680.62">26247 2346 0,'-18'0'31,"18"-18"63,18 1-78,-1 17-1,-17-18-15,36 18 16,-19 0-16,18-35 16,-17 35-1,0 0-15,-18-18 16,17 18-16,1 0 62,0 0-46,-1 0-16,19-18 31,-19 18-31,19 0 16,-1 0-1,0 0-15,-17 18 16,17-18 0,-17 18-1,-1-1 1,-17 1-16,18 0 0,0-1 16,-1-17-16,1 53 15,-1-35-15,-17 0 16,18-18-16,-18 17 15,0 1 1,0-1-16,18-17 16,-18 36-1,17-36-15,-17 17 0,0 1 16,0 0 93,0-1-93,-17-17-16,17 18 0,-18 0 16,-17 17-1,0-18-15,17 1 31,0-18-31,1 18 16,17-1-16,-18-17 0,0 0 16,-17 36-1,17-36 17,1 0 77,-1 0-93,18 17-1,-17-17-15,-1 0 0,0 0 16,1 0-16,-1 0 0,18 18 31,-18-18 16,1 0-31,17 18-16,17-18 156,1 0-141,0 0-15,17-18 16,-17 0 0,-1 18-1,1 0 32,-1 0-31,1 0-1,0 0-15,-1 0 16,1 0-16,0 0 0,-18 18 16,17-18 15,1 0 110,0 0-126,-1 0-15,1 0 16,-1-18-1,1 18 1,0 0 0,-1 0-1,1-17-15,17 17 16,-35-18-16,18 18 0,70-18 16,-88 1-1,18 17 1,-1 0 31,1 0 62,0 0-93,-1 0-1</inkml:trace>
  <inkml:trace contextRef="#ctx0" brushRef="#br0" timeOffset="13345.87">25982 3175 0,'-18'18'266,"1"-18"-266,17 17 15,-18 19-15,1-19 0,-72 89 16,-69 0-1,-19 35 1,18 0 0,1-70-1,52 17 1,0 18 0,35-53-1,54-53-15,-18 52 16,-1-16-16,19-36 15,-1 35-15,-17-17 16,35-1-16,0 1 0,-18-18 16,0 0-16</inkml:trace>
  <inkml:trace contextRef="#ctx0" brushRef="#br0" timeOffset="15447.29">24395 5397 0,'-18'0'94,"0"0"-94,1 0 16,-19-17-16,19-1 15,-36 1-15,-18-1 16,18-17 0,-35-1-1,53 19 1,17-1-1,1 18-15,-1-18 16,0 1-16,1 17 31,17-18-15,0 1-16,0-1 16,0 0-16,0-17 15,0-36-15,0 36 16,0 18-16,35-1 0,-35-17 15,18 17-15,35-53 16,-18 1-16,-18 70 0,1-18 0,35-52 16,0-36-1,0 35 1,-36 54-16,19-19 0,-36 1 0,53-18 16,-18 0-1,-17 18-15,-18 17 0,17-17 16,1 17-16,-18 1 15,17 17 1,1 0 31,0 0-31,-1 0-16,19 0 15,17 0 1,-18 0-1,-17 0-15,-1 0 0,18 0 16,-17 0-16,0 0 0,17 0 16,0 0-1,1 17 1,-1-17-16,-18 0 16,1 0-1,0 0 1,-18 18-1,17-18-15,1 0 0,0 0 16,17 35 0,18-17-16,-36-18 15,36 35 1,-35 1-16,0-36 16,-18 17-1,0 1 1,0-1-16,17-17 15,-17 18-15,36 17 16,-36-17-16,0 0 0,53 17 31,-53-17-31,17 17 16,-17-18-16,0 19 0,18-36 0,-18 53 16,0-36-16,0 1 15,17 0-15,-17-1 0,0 1 16,18-1-16,-18 1 15,0 0 1,0-1-16,0 1 16,0 0-1,0-1-15,0 1 16,0 0-16,0-1 16,0 1-1,-18 0-15,18-1 16,0 1-16,-17-18 0,-1 17 15,1 1-15,17 0 16,-18-18-16,18 17 16,-18 1-1,18 0-15,-17-18 0,17 17 16,-18-17-16,0 18 16,18 0-1,-17-18-15,-1 17 0,0-17 16,-17 35-1,17-35-15,-17 18 16,0 0-16,35-1 16,-18-17-16,1 0 15,17 18-15,-18-18 16,18 18-16,-18-18 16,1 0 15,-1 0-31,0 17 15,18 1 17,-17-18-1,-1 0-31,1 18 16,-19-18-16,1 17 15,17-17-15,1 0 0,-1 0 16,18 18-16,-18-18 0,1 0 15,-1 0-15,-35 0 16,18 17-16,17-17 16,1 18-16,-89 0 15,71-18 1,35 17-16</inkml:trace>
  <inkml:trace contextRef="#ctx0" brushRef="#br0" timeOffset="16617.28">24571 4586 0,'0'18'63,"0"-1"-32,0 1-31,0 0 16,0 35-1,18-1-15,-18-16 16,17-19-1,-17 1 1,0 0 0,0-1-1,0 1 1,0 0 0,0-1-16,0 19 15,0-19 63,0 1-62</inkml:trace>
  <inkml:trace contextRef="#ctx0" brushRef="#br0" timeOffset="24295.76">27481 3175 0,'-17'0'16,"-1"0"-16,0-18 16,1 18 15,34 0 63,1 0-94,0 0 0,-18 18 15,53 0 1,-36-18-16,19 35 15,69 35 1,54 89 0,-88-35-1,-1-18 1,-17-36 0,-18-35-1,-35-17-15,36 17 0,-36-17 16,0 17-16,35-17 15,-17 17-15,-18 0 0,35 1 16,-17-19-16,-18 19 0,35 16 16,-18-34-16,19 35 15,-36-35-15,53 17 16,-53-17-16,0-1 0,35 54 31,-17-71-31,-18 17 0,17 19 0,1-1 16,0 0-16,52 71 15,-35-71 1,-35-17-16,36 35 0,-19-35 16,19 17-16,-36-18 0,0 1 15,17-18 1,1 0 0,-18 35-1,0-17 1</inkml:trace>
  <inkml:trace contextRef="#ctx0" brushRef="#br0" timeOffset="26336.23">28487 5539 0,'-18'0'63,"1"0"-63,-1 0 15,0 0 1,1 0-16,-1-18 31,0 18-31,1 0 16,-1 0-16,-17-35 16,-36-1-1,36 1-15,17 35 0,-17-53 16,17 36-16,-35-19 15,18 1-15,-18 0 16,36-1-16,-19 1 0,1 0 16,0 0-16,35-1 15,-35 19-15,35-1 16,-18 18 0,18-18-16,-18 1 15,18-1-15,0 1 16,0-1-16,0-35 15,0 35 1,0-35-16,18 36 16,0-1-16,-18-17 0,17 17 15,18-35 1,1 53-16,-19 0 0,36-53 0,0 36 16,53-36-1,53 0 1,-106 35-16,0-17 0,52 0 15,37-36 1,-107 71-16,0 0 0,36-17 16,17-1-1,-53 18 1,0 0-16,-17 0 16,17 0-16,1-18 15,-19 18-15,1 0 16,0 0-16,-1 0 0,18 0 15,-17 0 1,0 0-16,-1 0 0,1 0 0,0 0 16,52 18-1,-52-18-15,17 18 16,-17-18-16,52 17 16,-52 1-16,35-1 15,-36-17 1,1 18-16,-18 0 15,18-18-15,-1 0 16,-17 17-16,18-17 0,0 18 16,35 17-1,-53-17-15,17-18 0,19 53 16,-19-36-16,-17 19 16,18-36-16,-1 17 0,1 1 15,-18 17-15,18-17 16,-18 17-1,0-17-15,0 17 16,0-17 0,0-1-16,0 1 0,0 0 15,0-1-15,0 1 16,0 0-16,0-1 16,0 1-16,-18 0 15,18-1-15,-18 1 16,18-1-16,-17-17 0,-1 53 15,18 0 1,0-35-16,-17-18 0,17 35 16,-36-17-1,36-1 17,0 1-32,-17-18 15,17 18-15,0-1 16,-18 1-1,18 17 1,-18-17 0,1-18-1,-1 18 1,0-1-16,1-17 0,17 18 16,-53 17-1,18 0 1,17-35-16,18 18 0,-18-18 0,1 35 15,-1-35 32,0 0-31,18 18-16,-17-18 16,17 18-1,-18-18-15,0 0 16,1 0-1,17 17 1,-18 19-16,-35-36 16,36 0-1,-19 35-15,19-35 16,-1 0-16,0 17 16,1-17-16,-1 18 15,-17 0 1,17-18-16,1 0 78,-1 0-78,0 0 0,1 0 16,-1 0-16,0 0 15,1 0 1,-1 0-1</inkml:trace>
  <inkml:trace contextRef="#ctx0" brushRef="#br0" timeOffset="27178.85">28840 4904 0,'17'0'15,"1"0"1,-1 0 0,1 0-16,17 0 15,1-18 1,-19 18-16,19-18 16,-19 18-16,1-17 15,17 17-15,-17-18 16,-1 0-1,1 18-15</inkml:trace>
  <inkml:trace contextRef="#ctx0" brushRef="#br0" timeOffset="29232.25">28734 4957 0,'0'17'79,"0"1"-79,0-1 15,0 1 1,0 17-16,0 1 15,0-19 1,0 1 0,0 0-1,0-1 17,0 1-1,17-36 266,1 18-282,17 0 1,-35-17-16,36-1 16,-1 0-1,0-17 1,-17 35-16,-1 0 15,1 0 1,0 0 0,-1 0-1,1 0 1,0 0-16,-1 0 47,1 0-32,0 18 17,-1-18-17,1 0 1,-18 17 0,17-17-1,-17 18 1,0 0-16,18-18 0,-18 17 15,0 1 1,0-1 0,0 1-1,0 0-15,0-1 16,0 1 0,0 0-16,0-1 93,0 1-77,-18-18 15,18 18-15,-17-18-1,17 17 1,-18-17 0,1 0-1,-1 0 1,0 0 0,1 0-16,-1 0 15,-17 18-15,-1-18 16,36 17-1,-17-17 1</inkml:trace>
  <inkml:trace contextRef="#ctx0" brushRef="#br0" timeOffset="38376.39">28328 5609 0,'-35'18'406,"35"-1"-406,-36 19 0,-34 17 16,-54 88-1,-17-35 1,-35 52-1,17-69-15,36-1 32,52-18-17,36-70-15,35 18 16,-18-18 0</inkml:trace>
  <inkml:trace contextRef="#ctx0" brushRef="#br0" timeOffset="42304.38">27040 6985 0,'-35'0'157,"17"0"-157,1 0 15,-1-35 1,-35 17 0,36 0-16,-1 1 15,0 17 1,18-18-1,-17 18-15,-1-35 16,18 17 0,0 1-1,0-19-15,0 1 16,0-36 0,0-17-1,0-35 1,35 88-1,18-54 1,-17 54 0,16 17-1,-16 1 1,-19-1 0,72 1-1,34-1 1,36 0 15,0 1-31,35 17 31,-71-18-15,-35 18 0,-70 0-1,0 18 16,-1-18-15,-17 17 0,35-17-1,1 36 1,-19-36-16,-17 17 0,36 18 16,-19 36-1,19 17 1,-1-17-1,-35-54-15,0 19 16,0 69 0,0-69-1,0 17 1,0-36-16,0 1 16,0 17-1,0 1 1,0-19-16,0 1 0,-35 17 31,35-17-31,0-1 16,-36-17-1,-17 53 1,18-35 0,-18 17-16,0 0 15,-17 1 1,34-19-1,19-17-15,-18 18 16,17 0 0,-17-18-16,-18 35 15,-18-17 1,53-18 0,-17 17-16,0 1 15,17-18-15,-52 35 16,-36-17-1,-18 17 1,54-17 0,52-18-16,1 0 31</inkml:trace>
  <inkml:trace contextRef="#ctx0" brushRef="#br0" timeOffset="43445.18">27305 6597 0,'0'-18'46,"-18"18"-46,18 18 0,0 0 16,-35 17 0,17 0-1,1-35-15,17 35 0,-71 18 32,54-35-17,-1 0-15,0-1 16,-17 1-1,17 17 1,1-17-16,34-18 94,1 0-94,53 0 15,-18 0 1,70 0-16,124-18 16,-71-17-1,1-18 1,-142 35 0,-35 1 155,-18 17-155,1 0-16,-1 0 0,0 0 16</inkml:trace>
  <inkml:trace contextRef="#ctx0" brushRef="#br0" timeOffset="44107.68">27658 6632 0,'-18'0'16,"0"53"-1,-17-18 1,35 18-16,0-35 0,-17 0 16,-1 17-1,18 35 1,-35 1 0,35-36-1,-18-17 1,18 0 62,0-1-62</inkml:trace>
  <inkml:trace contextRef="#ctx0" brushRef="#br0" timeOffset="44980.71">27305 7373 0,'-18'18'47,"18"-1"-47,-17 36 16,-1-53-16,0 18 0,-17 35 15,-35 35 1,17-35 0,17-18-16,-17 36 31,36-36-31,-1 0 16,1-17-1,-1-18 1,18 18-1,0-1 110,-18-17-125,1 35 16,-1-35 0</inkml:trace>
  <inkml:trace contextRef="#ctx0" brushRef="#br0" timeOffset="46672.32">26035 8678 0,'0'-35'16,"0"17"-1,-18 1-15,1-1 16,17 0-1,0-34 1,-18 16 0,0-17-1,18 0 1,0 1 0,36 16-16,-1-34 15,18 17 1,17 0-16,36-18 15,-35 36 1,52-53-16,-52 53 16,35-18-16,0 35 15,35-17-15,-124 35 16,142-18-16,-88 0 16,-18 18-1,-18 0 1,-18 0-1,19 18-15,-19 0 16,19-18 0,-1 0-16,-17 17 15,-1-17-15,-17 18 32,18-18-32,-1 18 15,1-18-15,-18 17 16,18 1-1,-1 35-15,1-18 16,0-17 0,-1-1-1,-17 1 1,0 17 0,18-35-16,-18 18 15,0 0 1,0-1-1,0 19-15,0 52 32,0-71-32,0 1 0,0 17 15,-35-17 1,17 17 0,18-17-16,-18 17 15,1 0 1,-1 1-1,-17-1-15,35-17 16,0-1 0,-18 1-1,1 17-15,-1 0 16,18-17 0,-18 0-16,1-1 15,17 1 1,-18-18-16,18 18 15,-18-18 1,18 17 0,-17-17-1,-1 18-15,0-18 0,18 35 16,-17-35-16,17 18 0,-18-18 16,-52 35-1,34 0-15,1-35 16,0 18-16,35 0 15,-36-18-15,1 17 32,18-17-32,-19 18 0,19-18 15,-19 18 1,1-18-16,17 0 16,-17 0-1,18 0-15,-1 0 16,-17-18-16,17 0 15,-17 1 1,-53-19 0,52 1-16,-52-18 15,35 36 1,35-1 0,1 18-1,-1 0 1</inkml:trace>
  <inkml:trace contextRef="#ctx0" brushRef="#br0" timeOffset="48600.71">26688 8202 0,'17'0'47,"1"0"-31,0 0-1,-1 0-15,1 0 16,-1 0-1,1 0 32,0 0-31,-1 0 15,1 0-15,0 0 15,-18 18 16,0 17-31,-18 0-16,0-17 15,-17 0 1,17-18-16,-17 35 15,18-35 1,-19 0-16,19 17 16,-1 1-1,-17-18 1,-1 18-16,19-18 16,-1 17-1,1-17 1,-1 0-16,36 0 125,-1 0-125,36-17 15,-35 17-15,35-18 16,17 0 0,-52 1-1,17 17-15,-17 0 63,-1 0-48,-17 17 1,18-17 31,0 0-31,-1 0-1,-17 18 1,18-18 15,-18 18-31,0-1 31,0 1-15,0 0-16,0-1 16,-18 19-16,18-19 15,-17-17 16,-1 0 1,18 35-17,-18-35 32,1 0 0,-1 0-16,0 0-31,1 0 16,17 18-16,-18-18 16,1 0 15,-1 0-16,-17 0 1,17 18 0,0-18-16,1 0 15,-36 17 1,35-17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614D7-D5B5-4027-8146-6BECB459C073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0F1CC-AB6D-4D64-AA3E-C94C75CFCB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555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F1CC-AB6D-4D64-AA3E-C94C75CFCB1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28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0F1CC-AB6D-4D64-AA3E-C94C75CFCB1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068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0F1CC-AB6D-4D64-AA3E-C94C75CFCB18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4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(無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0F2D448D-38D8-4DDC-99DF-EBFA95767F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" y="0"/>
            <a:ext cx="12184015" cy="6858000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15389" y="1961813"/>
            <a:ext cx="5220393" cy="1830806"/>
          </a:xfrm>
        </p:spPr>
        <p:txBody>
          <a:bodyPr>
            <a:normAutofit/>
          </a:bodyPr>
          <a:lstStyle>
            <a:lvl1pPr>
              <a:defRPr lang="zh-TW" altLang="en-US" sz="6400" b="1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4" name="內容版面配置區 10"/>
          <p:cNvSpPr>
            <a:spLocks noGrp="1"/>
          </p:cNvSpPr>
          <p:nvPr>
            <p:ph sz="quarter" idx="10"/>
          </p:nvPr>
        </p:nvSpPr>
        <p:spPr>
          <a:xfrm>
            <a:off x="515389" y="3875750"/>
            <a:ext cx="4949587" cy="299933"/>
          </a:xfrm>
        </p:spPr>
        <p:txBody>
          <a:bodyPr>
            <a:noAutofit/>
          </a:bodyPr>
          <a:lstStyle>
            <a:lvl1pPr>
              <a:defRPr lang="zh-TW" altLang="en-US" sz="1600" b="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906E19D-04F3-498D-A0CB-1026E367FD96}"/>
              </a:ext>
            </a:extLst>
          </p:cNvPr>
          <p:cNvCxnSpPr/>
          <p:nvPr userDrawn="1"/>
        </p:nvCxnSpPr>
        <p:spPr>
          <a:xfrm>
            <a:off x="457200" y="3834185"/>
            <a:ext cx="54780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84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只有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468F352-D25A-45A5-8113-89BA097CBF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4"/>
          </p:nvPr>
        </p:nvSpPr>
        <p:spPr>
          <a:xfrm>
            <a:off x="444243" y="1469199"/>
            <a:ext cx="9171333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8912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內文(只有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C0D8C54-0A5A-4EC2-87EC-41D277E270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444242" y="1469199"/>
            <a:ext cx="9171333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07493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D2003FB4-3D62-47FA-905A-E60F6FF9D0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6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379562"/>
            <a:ext cx="7038866" cy="5295751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8" name="內容版面配置區 2"/>
          <p:cNvSpPr>
            <a:spLocks noGrp="1"/>
          </p:cNvSpPr>
          <p:nvPr>
            <p:ph sz="quarter" idx="17"/>
          </p:nvPr>
        </p:nvSpPr>
        <p:spPr>
          <a:xfrm>
            <a:off x="444243" y="1469199"/>
            <a:ext cx="4139259" cy="4659753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0174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6228167F-A773-4EDA-97A7-5D9CB27E82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6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379562"/>
            <a:ext cx="7038866" cy="5295751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1469199"/>
            <a:ext cx="4139260" cy="4659753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98016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內文(文字+圖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8549BA87-D4B1-4813-A266-8C96BC5237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圖片版面配置區 10"/>
          <p:cNvSpPr>
            <a:spLocks noGrp="1"/>
          </p:cNvSpPr>
          <p:nvPr>
            <p:ph type="pic" sz="quarter" idx="15"/>
          </p:nvPr>
        </p:nvSpPr>
        <p:spPr>
          <a:xfrm>
            <a:off x="6983167" y="379563"/>
            <a:ext cx="4840533" cy="5295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6"/>
          </p:nvPr>
        </p:nvSpPr>
        <p:spPr>
          <a:xfrm>
            <a:off x="6983167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7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8" name="內容版面配置區 2"/>
          <p:cNvSpPr>
            <a:spLocks noGrp="1"/>
          </p:cNvSpPr>
          <p:nvPr>
            <p:ph sz="quarter" idx="17"/>
          </p:nvPr>
        </p:nvSpPr>
        <p:spPr>
          <a:xfrm>
            <a:off x="444243" y="1469199"/>
            <a:ext cx="6255607" cy="4437297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1668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內文(兩列文字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3656D89-2F55-4DE1-A1F7-755FAC06F3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5424560" y="1630225"/>
            <a:ext cx="4674097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內容版面配置區 2"/>
          <p:cNvSpPr>
            <a:spLocks noGrp="1"/>
          </p:cNvSpPr>
          <p:nvPr>
            <p:ph sz="quarter" idx="16"/>
          </p:nvPr>
        </p:nvSpPr>
        <p:spPr>
          <a:xfrm>
            <a:off x="444243" y="1630225"/>
            <a:ext cx="4674097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04690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內文(兩列文字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A38B812-4C38-450B-B0B8-A8E6AB1A07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800313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sz="quarter" idx="15"/>
          </p:nvPr>
        </p:nvSpPr>
        <p:spPr>
          <a:xfrm>
            <a:off x="5424560" y="1630225"/>
            <a:ext cx="4674097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7"/>
          </p:nvPr>
        </p:nvSpPr>
        <p:spPr>
          <a:xfrm>
            <a:off x="444242" y="1630225"/>
            <a:ext cx="4674097" cy="432720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20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59244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solidFill>
                  <a:srgbClr val="9E7D5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4" r="75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22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白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B7A9E770-10BF-447F-B93D-28BBB90329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1345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背景(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95E1272-40AD-4EFC-A1EF-8B20617B89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76"/>
          <a:stretch/>
        </p:blipFill>
        <p:spPr>
          <a:xfrm>
            <a:off x="3047" y="5868784"/>
            <a:ext cx="12185906" cy="989215"/>
          </a:xfrm>
          <a:prstGeom prst="rect">
            <a:avLst/>
          </a:prstGeom>
        </p:spPr>
      </p:pic>
      <p:sp>
        <p:nvSpPr>
          <p:cNvPr id="11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341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(有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EF1540B-7778-409F-83D3-A984E3CBD8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22738" y="770237"/>
            <a:ext cx="3022505" cy="2422859"/>
          </a:xfrm>
        </p:spPr>
        <p:txBody>
          <a:bodyPr anchor="b">
            <a:normAutofit/>
          </a:bodyPr>
          <a:lstStyle>
            <a:lvl1pPr>
              <a:defRPr lang="zh-TW" altLang="en-US" sz="5400" b="1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內容版面配置區 10"/>
          <p:cNvSpPr>
            <a:spLocks noGrp="1"/>
          </p:cNvSpPr>
          <p:nvPr>
            <p:ph sz="quarter" idx="10"/>
          </p:nvPr>
        </p:nvSpPr>
        <p:spPr>
          <a:xfrm>
            <a:off x="677701" y="3279033"/>
            <a:ext cx="3573023" cy="299933"/>
          </a:xfrm>
        </p:spPr>
        <p:txBody>
          <a:bodyPr>
            <a:noAutofit/>
          </a:bodyPr>
          <a:lstStyle>
            <a:lvl1pPr>
              <a:defRPr lang="zh-TW" altLang="en-US" sz="1600" b="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編輯母片文字樣式</a:t>
            </a:r>
          </a:p>
        </p:txBody>
      </p:sp>
      <p:sp>
        <p:nvSpPr>
          <p:cNvPr id="10" name="圖片版面配置區 10"/>
          <p:cNvSpPr>
            <a:spLocks noGrp="1"/>
          </p:cNvSpPr>
          <p:nvPr>
            <p:ph type="pic" sz="quarter" idx="11"/>
          </p:nvPr>
        </p:nvSpPr>
        <p:spPr>
          <a:xfrm>
            <a:off x="4319897" y="245327"/>
            <a:ext cx="7869056" cy="6612673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493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大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1263FE1-C5BF-4B4A-9504-76874BFB36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219571" y="2530020"/>
            <a:ext cx="3904363" cy="149239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solidFill>
                  <a:srgbClr val="9E7D5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373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大標(有圖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16ADF6B-4482-4B61-ACE2-ED38E3BE9A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9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609172" y="490654"/>
            <a:ext cx="7136780" cy="518465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758252" y="1516399"/>
            <a:ext cx="2710999" cy="2134312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95995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項次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44244" y="1801744"/>
            <a:ext cx="3332302" cy="432720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4" name="內容版面配置區 2"/>
          <p:cNvSpPr>
            <a:spLocks noGrp="1"/>
          </p:cNvSpPr>
          <p:nvPr>
            <p:ph sz="quarter" idx="13"/>
          </p:nvPr>
        </p:nvSpPr>
        <p:spPr>
          <a:xfrm>
            <a:off x="4473145" y="1017839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5" name="內容版面配置區 2"/>
          <p:cNvSpPr>
            <a:spLocks noGrp="1"/>
          </p:cNvSpPr>
          <p:nvPr>
            <p:ph sz="quarter" idx="14"/>
          </p:nvPr>
        </p:nvSpPr>
        <p:spPr>
          <a:xfrm>
            <a:off x="4473145" y="1692822"/>
            <a:ext cx="6952042" cy="4436129"/>
          </a:xfrm>
        </p:spPr>
        <p:txBody>
          <a:bodyPr>
            <a:noAutofit/>
          </a:bodyPr>
          <a:lstStyle>
            <a:lvl1pPr marL="285750" marR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zh-TW" altLang="en-US" sz="18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6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7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>
            <a:spLocks noGrp="1"/>
          </p:cNvSpPr>
          <p:nvPr>
            <p:ph sz="quarter" idx="14"/>
          </p:nvPr>
        </p:nvSpPr>
        <p:spPr>
          <a:xfrm>
            <a:off x="4473145" y="1801743"/>
            <a:ext cx="6952042" cy="4327209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3"/>
          </p:nvPr>
        </p:nvSpPr>
        <p:spPr>
          <a:xfrm>
            <a:off x="4473145" y="1017839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6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44244" y="1801744"/>
            <a:ext cx="3332302" cy="4327208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3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quarter" idx="14"/>
          </p:nvPr>
        </p:nvSpPr>
        <p:spPr>
          <a:xfrm>
            <a:off x="444243" y="2406378"/>
            <a:ext cx="11563825" cy="336757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1801744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2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內文(圖片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AB635D18-A619-4C3D-9102-7E4D46D665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12" name="圖片版面配置區 10"/>
          <p:cNvSpPr>
            <a:spLocks noGrp="1"/>
          </p:cNvSpPr>
          <p:nvPr>
            <p:ph type="pic" sz="quarter" idx="10"/>
          </p:nvPr>
        </p:nvSpPr>
        <p:spPr>
          <a:xfrm>
            <a:off x="4784834" y="874986"/>
            <a:ext cx="7038866" cy="4800327"/>
          </a:xfrm>
        </p:spPr>
        <p:txBody>
          <a:bodyPr>
            <a:normAutofit/>
          </a:bodyPr>
          <a:lstStyle>
            <a:lvl1pPr>
              <a:defRPr lang="zh-TW" altLang="en-US" sz="1400" kern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TW" altLang="en-US" dirty="0"/>
          </a:p>
        </p:txBody>
      </p:sp>
      <p:sp>
        <p:nvSpPr>
          <p:cNvPr id="16" name="內容版面配置區 2"/>
          <p:cNvSpPr>
            <a:spLocks noGrp="1"/>
          </p:cNvSpPr>
          <p:nvPr>
            <p:ph sz="quarter" idx="13"/>
          </p:nvPr>
        </p:nvSpPr>
        <p:spPr>
          <a:xfrm>
            <a:off x="4784834" y="5674962"/>
            <a:ext cx="3817316" cy="23153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9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1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1801744"/>
            <a:ext cx="4139259" cy="4327208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59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內文(文字為主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7597BD9-F960-49A1-AB12-8B7259B985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" y="0"/>
            <a:ext cx="12185906" cy="6858000"/>
          </a:xfrm>
          <a:prstGeom prst="rect">
            <a:avLst/>
          </a:prstGeom>
        </p:spPr>
      </p:pic>
      <p:sp>
        <p:nvSpPr>
          <p:cNvPr id="23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1461531" y="6386332"/>
            <a:ext cx="546538" cy="365125"/>
          </a:xfrm>
        </p:spPr>
        <p:txBody>
          <a:bodyPr/>
          <a:lstStyle>
            <a:lvl1pPr>
              <a:defRPr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sz="quarter" idx="13"/>
          </p:nvPr>
        </p:nvSpPr>
        <p:spPr>
          <a:xfrm>
            <a:off x="444244" y="1801744"/>
            <a:ext cx="3817316" cy="48022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444244" y="800313"/>
            <a:ext cx="7709887" cy="86851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TW" altLang="en-US" sz="4800" b="1" kern="1200" dirty="0">
                <a:solidFill>
                  <a:srgbClr val="9425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9" name="內容版面配置區 2"/>
          <p:cNvSpPr>
            <a:spLocks noGrp="1"/>
          </p:cNvSpPr>
          <p:nvPr>
            <p:ph sz="quarter" idx="15"/>
          </p:nvPr>
        </p:nvSpPr>
        <p:spPr>
          <a:xfrm>
            <a:off x="444243" y="2414878"/>
            <a:ext cx="9171333" cy="3381530"/>
          </a:xfrm>
        </p:spPr>
        <p:txBody>
          <a:bodyPr>
            <a:noAutofit/>
          </a:bodyPr>
          <a:lstStyle>
            <a:lvl1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1400" kern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2pPr>
            <a:lvl3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3pPr>
            <a:lvl4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 smtClean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4pPr>
            <a:lvl5pPr marL="0" marR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 altLang="en-US" sz="2400" b="1" kern="1200" dirty="0">
                <a:solidFill>
                  <a:schemeClr val="tx1"/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  <a:cs typeface="+mn-cs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1151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572406" y="6356350"/>
            <a:ext cx="4796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dobe 宋体 Std L" panose="02020300000000000000" pitchFamily="18" charset="-128"/>
                <a:ea typeface="Adobe 宋体 Std L" panose="02020300000000000000" pitchFamily="18" charset="-128"/>
              </a:defRPr>
            </a:lvl1pPr>
          </a:lstStyle>
          <a:p>
            <a:fld id="{273D50BF-F804-4F2B-A050-D3DD5B4A1FE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32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55" r:id="rId3"/>
    <p:sldLayoutId id="2147483661" r:id="rId4"/>
    <p:sldLayoutId id="2147483664" r:id="rId5"/>
    <p:sldLayoutId id="2147483662" r:id="rId6"/>
    <p:sldLayoutId id="2147483672" r:id="rId7"/>
    <p:sldLayoutId id="2147483660" r:id="rId8"/>
    <p:sldLayoutId id="2147483673" r:id="rId9"/>
    <p:sldLayoutId id="2147483676" r:id="rId10"/>
    <p:sldLayoutId id="2147483679" r:id="rId11"/>
    <p:sldLayoutId id="2147483677" r:id="rId12"/>
    <p:sldLayoutId id="2147483680" r:id="rId13"/>
    <p:sldLayoutId id="2147483675" r:id="rId14"/>
    <p:sldLayoutId id="2147483674" r:id="rId15"/>
    <p:sldLayoutId id="2147483681" r:id="rId16"/>
    <p:sldLayoutId id="2147483666" r:id="rId17"/>
    <p:sldLayoutId id="2147483667" r:id="rId18"/>
    <p:sldLayoutId id="2147483665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11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customXml" Target="../ink/ink1.xml"/><Relationship Id="rId4" Type="http://schemas.openxmlformats.org/officeDocument/2006/relationships/image" Target="../media/image7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2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2.png"/><Relationship Id="rId7" Type="http://schemas.openxmlformats.org/officeDocument/2006/relationships/image" Target="../media/image1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8.jpeg"/><Relationship Id="rId7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8.jpeg"/><Relationship Id="rId7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89573" y="2413890"/>
            <a:ext cx="5113044" cy="1325563"/>
          </a:xfrm>
        </p:spPr>
        <p:txBody>
          <a:bodyPr>
            <a:no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Chapter 15:</a:t>
            </a:r>
            <a:b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Dynamic Programming (part II)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89573" y="3950563"/>
            <a:ext cx="4975403" cy="1049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Chi-Yeh Chen</a:t>
            </a:r>
          </a:p>
          <a:p>
            <a:pPr marL="0" indent="0">
              <a:buNone/>
            </a:pPr>
            <a:r>
              <a:rPr lang="zh-TW" altLang="en-US" dirty="0"/>
              <a:t>陳奇業</a:t>
            </a:r>
          </a:p>
          <a:p>
            <a:pPr marL="0" indent="0">
              <a:buNone/>
            </a:pPr>
            <a:r>
              <a:rPr lang="zh-TW" altLang="en-US" dirty="0"/>
              <a:t>成功大學資訊工程學系</a:t>
            </a:r>
          </a:p>
        </p:txBody>
      </p:sp>
    </p:spTree>
    <p:extLst>
      <p:ext uri="{BB962C8B-B14F-4D97-AF65-F5344CB8AC3E}">
        <p14:creationId xmlns:p14="http://schemas.microsoft.com/office/powerpoint/2010/main" val="2127073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41E9C1-8C9F-424E-814C-D97765D4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2045616"/>
                <a:ext cx="11563825" cy="3728332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Subproblem domain: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Find optimal BST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, …, </m:t>
                    </m:r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where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𝑖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≥1, 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When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𝑗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</m:t>
                    </m:r>
                    <m:r>
                      <a:rPr kumimoji="0" lang="en-US" altLang="zh-TW" sz="22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𝑖</m:t>
                    </m:r>
                    <m:r>
                      <a:rPr kumimoji="0" lang="zh-TW" altLang="en-US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－</m:t>
                    </m:r>
                    <m:r>
                      <a:rPr kumimoji="0" lang="en-US" altLang="zh-TW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1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the tree is empty.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Define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, 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e>
                    </m:d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expected search cost of optimal BST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…, </m:t>
                    </m:r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𝑗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</m:t>
                    </m:r>
                    <m:r>
                      <a:rPr kumimoji="0" lang="en-US" altLang="zh-TW" sz="22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𝑖</m:t>
                    </m:r>
                    <m:r>
                      <a:rPr kumimoji="0" lang="en-US" altLang="zh-TW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 </m:t>
                    </m:r>
                    <m:r>
                      <a:rPr kumimoji="0" lang="zh-TW" altLang="en-US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－</m:t>
                    </m:r>
                    <m:r>
                      <a:rPr kumimoji="0" lang="en-US" altLang="zh-TW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1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 </m:t>
                        </m:r>
                        <m:r>
                          <a:rPr lang="en-US" altLang="zh-TW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</m:e>
                    </m:d>
                    <m:r>
                      <a:rPr lang="en-US" altLang="zh-TW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r>
                      <a:rPr lang="en-US" altLang="zh-TW" sz="2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0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𝑗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0" lang="en-US" altLang="zh-TW" sz="22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𝑖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</a:t>
                </a: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Select a root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for some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𝑖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Make an optimal BST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…, 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as the left subtree.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Make an optimal BST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+1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…, 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 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as the right subtree.</a:t>
                </a: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Note: when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𝑟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</m:t>
                    </m:r>
                    <m:r>
                      <a:rPr kumimoji="0" lang="en-US" altLang="zh-TW" sz="22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𝑖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left subtree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…, </m:t>
                    </m:r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  <m: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; when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𝑟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</m:t>
                    </m:r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𝑗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right subtree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  <m: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…, </m:t>
                    </m:r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2045616"/>
                <a:ext cx="11563825" cy="3728332"/>
              </a:xfrm>
              <a:blipFill>
                <a:blip r:embed="rId2"/>
                <a:stretch>
                  <a:fillRect l="-685" t="-2782" b="-22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67E225EF-7B6B-49FD-985E-F4E9E321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Recursive solution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7561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41E9C1-8C9F-424E-814C-D97765D4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When a subtree becomes a subtree of a node: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Depth of every node in subtree goes up by 1.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Expected search cost increases by</a:t>
                </a:r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</a:b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𝑤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, 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𝑙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=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</m:sub>
                      <m:sup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𝑙</m:t>
                            </m:r>
                          </m:sub>
                        </m:sSub>
                      </m:e>
                    </m:nary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     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n-US" altLang="zh-TW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refer</m:t>
                        </m:r>
                        <m:r>
                          <a:rPr kumimoji="0" lang="en-US" altLang="zh-TW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altLang="zh-TW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to</m:t>
                        </m:r>
                        <m:r>
                          <a:rPr kumimoji="0" lang="en-US" altLang="zh-TW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altLang="zh-TW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equation</m:t>
                        </m:r>
                        <m:r>
                          <a:rPr kumimoji="0" lang="en-US" altLang="zh-TW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 </m:t>
                        </m:r>
                        <m:d>
                          <m:d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∗</m:t>
                            </m:r>
                          </m:e>
                        </m:d>
                      </m:e>
                    </m:d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the root of an optimal BST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, …, </m:t>
                    </m:r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: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, 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𝑟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+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𝑖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, 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𝑟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−1</m:t>
                            </m:r>
                          </m:e>
                        </m:d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+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𝑤</m:t>
                        </m:r>
                        <m:d>
                          <m:d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𝑖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, 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𝑟</m:t>
                            </m:r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+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𝑟</m:t>
                            </m:r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+1, </m:t>
                            </m:r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𝑗</m:t>
                            </m:r>
                          </m:e>
                        </m:d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+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𝑤</m:t>
                        </m:r>
                        <m:d>
                          <m:d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𝑟</m:t>
                            </m:r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+1, </m:t>
                            </m:r>
                            <m:r>
                              <a:rPr lang="en-US" altLang="zh-TW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But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𝑤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, 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𝑤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 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−1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+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𝑝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+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𝑤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+1, 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Therefore,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, 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 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−1</m:t>
                        </m:r>
                      </m:e>
                    </m:d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+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+1, 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</m:e>
                    </m:d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+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𝑤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 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843" t="-2536" b="-278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67E225EF-7B6B-49FD-985E-F4E9E321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226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41E9C1-8C9F-424E-814C-D97765D4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This equation assumes that we already know which key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We don’t.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Try all candidates, and pick the best one:</a:t>
                </a:r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, </m:t>
                          </m:r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𝑗</m:t>
                          </m:r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+mn-cs"/>
                                </a:rPr>
                                <m:t>0                                                                                   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zh-TW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+mn-cs"/>
                                </a:rPr>
                                <m:t>if</m:t>
                              </m:r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+mn-cs"/>
                                </a:rPr>
                                <m:t>−1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kumimoji="0" lang="en-US" altLang="zh-TW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+mn-cs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TW" sz="24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+mn-cs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kumimoji="0" lang="en-US" altLang="zh-TW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+mn-cs"/>
                                        </a:rPr>
                                        <m:t>𝑖</m:t>
                                      </m:r>
                                      <m:r>
                                        <a:rPr kumimoji="0" lang="en-US" altLang="zh-TW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kumimoji="0" lang="en-US" altLang="zh-TW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kumimoji="0" lang="en-US" altLang="zh-TW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kumimoji="0" lang="en-US" altLang="zh-TW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0" lang="en-US" altLang="zh-TW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</a:rPr>
                                        <m:t>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</a:rPr>
                                            <m:t>𝑟</m:t>
                                          </m:r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</a:rPr>
                                        <m:t>+</m:t>
                                      </m:r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</a:rPr>
                                        <m:t>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</a:rPr>
                                            <m:t>𝑟</m:t>
                                          </m:r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</a:rPr>
                                            <m:t>+1, </m:t>
                                          </m:r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</a:rPr>
                                        <m:t>+</m:t>
                                      </m:r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</a:rPr>
                                        <m:t>𝑤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+mn-cs"/>
                                    </a:rPr>
                                    <m:t>    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0" lang="en-US" altLang="zh-TW" sz="24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+mn-cs"/>
                                    </a:rPr>
                                    <m:t>if</m:t>
                                  </m:r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Could write a recursive algorithm…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843" t="-2536" b="-21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67E225EF-7B6B-49FD-985E-F4E9E321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339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41E9C1-8C9F-424E-814C-D97765D4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As “usual,” we’ll store the values in a table: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Will use only entries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, 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where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𝑗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Will also compute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	root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, 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root of subtree with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…, 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for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1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  <a:endPara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843" t="-25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67E225EF-7B6B-49FD-985E-F4E9E321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4D478FAA-3747-4652-B32A-B4A8F54836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3630" y="2982088"/>
          <a:ext cx="230505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002960" imgH="482400" progId="Equation.3">
                  <p:embed/>
                </p:oleObj>
              </mc:Choice>
              <mc:Fallback>
                <p:oleObj name="方程式" r:id="rId3" imgW="1002960" imgH="482400" progId="Equation.3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4D478FAA-3747-4652-B32A-B4A8F54836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30" y="2982088"/>
                        <a:ext cx="230505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221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41E9C1-8C9F-424E-814C-D97765D4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One other table…don’t recompute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𝑤</m:t>
                    </m:r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, </m:t>
                        </m:r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e>
                    </m:d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form scratch every time we need it.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(Would take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kumimoji="0" lang="el-GR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additions.)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Instead: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Table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1…</m:t>
                        </m:r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𝑛</m:t>
                        </m:r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+1, 0…</m:t>
                        </m:r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, </m:t>
                        </m:r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−1</m:t>
                        </m:r>
                      </m:e>
                    </m:d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=0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for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1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,  </m:t>
                        </m:r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e>
                    </m:d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  </m:t>
                        </m:r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−1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+</m:t>
                    </m:r>
                    <m:sSub>
                      <m:sSubPr>
                        <m:ctrlP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𝑝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1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Can compute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kumimoji="0" lang="el-GR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l-GR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values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TW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O</m:t>
                    </m:r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1</m:t>
                        </m:r>
                      </m:e>
                    </m:d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time each.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107" t="-3080" b="-114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67E225EF-7B6B-49FD-985E-F4E9E321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79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8946B58-E823-4EF1-B9CB-1A579745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EC5E093-FBE8-4A4E-916F-BD229AFD031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491664" y="798332"/>
            <a:ext cx="9398000" cy="5588000"/>
          </a:xfrm>
        </p:spPr>
      </p:pic>
    </p:spTree>
    <p:extLst>
      <p:ext uri="{BB962C8B-B14F-4D97-AF65-F5344CB8AC3E}">
        <p14:creationId xmlns:p14="http://schemas.microsoft.com/office/powerpoint/2010/main" val="3069287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41E9C1-8C9F-424E-814C-D97765D4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First </a:t>
                </a:r>
                <a:r>
                  <a:rPr kumimoji="0" lang="en-US" altLang="zh-TW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for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loop initializes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𝑒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𝑤</m:t>
                    </m:r>
                  </m:oMath>
                </a14:m>
                <a:r>
                  <a:rPr kumimoji="0" lang="en-US" altLang="zh-TW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entries for subtrees with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0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keys.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Main </a:t>
                </a:r>
                <a:r>
                  <a:rPr kumimoji="0" lang="en-US" altLang="zh-TW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for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loop: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Iteration for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𝑙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works on subtrees with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𝑙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keys.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Idea: compute in order of subtree sizes, smaller (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1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key) to larger (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𝑛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keys).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107" t="-30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67E225EF-7B6B-49FD-985E-F4E9E321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588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41E9C1-8C9F-424E-814C-D97765D4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D11FB-54A5-40DD-A14E-C5FDE1476D4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For example at beginning:</a:t>
            </a:r>
          </a:p>
          <a:p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67E225EF-7B6B-49FD-985E-F4E9E321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Group 4">
                <a:extLst>
                  <a:ext uri="{FF2B5EF4-FFF2-40B4-BE49-F238E27FC236}">
                    <a16:creationId xmlns:a16="http://schemas.microsoft.com/office/drawing/2014/main" id="{107DB269-9CB9-43A1-A342-42798B33C89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66800" y="3135313"/>
              <a:ext cx="3448050" cy="1022350"/>
            </p:xfrm>
            <a:graphic>
              <a:graphicData uri="http://schemas.openxmlformats.org/drawingml/2006/table">
                <a:tbl>
                  <a:tblPr/>
                  <a:tblGrid>
                    <a:gridCol w="5746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4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46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746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746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7467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11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en-US" altLang="zh-TW" sz="18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11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TW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itchFamily="18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itchFamily="18" charset="-12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TW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itchFamily="18" charset="-12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.05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Group 4">
                <a:extLst>
                  <a:ext uri="{FF2B5EF4-FFF2-40B4-BE49-F238E27FC236}">
                    <a16:creationId xmlns:a16="http://schemas.microsoft.com/office/drawing/2014/main" id="{107DB269-9CB9-43A1-A342-42798B33C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8720910"/>
                  </p:ext>
                </p:extLst>
              </p:nvPr>
            </p:nvGraphicFramePr>
            <p:xfrm>
              <a:off x="1066800" y="3135313"/>
              <a:ext cx="3448050" cy="1022350"/>
            </p:xfrm>
            <a:graphic>
              <a:graphicData uri="http://schemas.openxmlformats.org/drawingml/2006/table">
                <a:tbl>
                  <a:tblPr/>
                  <a:tblGrid>
                    <a:gridCol w="5746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4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46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746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746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7467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117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t="-5882" r="-50319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117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t="-107143" r="-503191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.05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roup 4">
                <a:extLst>
                  <a:ext uri="{FF2B5EF4-FFF2-40B4-BE49-F238E27FC236}">
                    <a16:creationId xmlns:a16="http://schemas.microsoft.com/office/drawing/2014/main" id="{6E7AA3DD-D9D8-411F-BA89-DDC91F64101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37407" y="2476402"/>
              <a:ext cx="4914900" cy="3121025"/>
            </p:xfrm>
            <a:graphic>
              <a:graphicData uri="http://schemas.openxmlformats.org/drawingml/2006/table">
                <a:tbl>
                  <a:tblPr/>
                  <a:tblGrid>
                    <a:gridCol w="7207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03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77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2071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13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135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135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135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04825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TW" sz="18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itchFamily="18" charset="-120"/>
                                </a:rPr>
                                <m:t>𝑖</m:t>
                              </m:r>
                            </m:oMath>
                          </a14:m>
                          <a:endParaRPr kumimoji="1" lang="en-US" altLang="zh-TW" sz="18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7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kumimoji="1" lang="en-US" altLang="zh-TW" sz="18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5288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e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220912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6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.65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.8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.3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.05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1.25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.75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.3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2.10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1.35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.85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.7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.3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roup 4">
                <a:extLst>
                  <a:ext uri="{FF2B5EF4-FFF2-40B4-BE49-F238E27FC236}">
                    <a16:creationId xmlns:a16="http://schemas.microsoft.com/office/drawing/2014/main" id="{6E7AA3DD-D9D8-411F-BA89-DDC91F6410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1668441"/>
                  </p:ext>
                </p:extLst>
              </p:nvPr>
            </p:nvGraphicFramePr>
            <p:xfrm>
              <a:off x="5137407" y="2476402"/>
              <a:ext cx="4914900" cy="3121025"/>
            </p:xfrm>
            <a:graphic>
              <a:graphicData uri="http://schemas.openxmlformats.org/drawingml/2006/table">
                <a:tbl>
                  <a:tblPr/>
                  <a:tblGrid>
                    <a:gridCol w="7207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03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77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2071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13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135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135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135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04825">
                    <a:tc rowSpan="3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r="-587288" b="-195"/>
                          </a:stretch>
                        </a:blipFill>
                      </a:tcPr>
                    </a:tc>
                    <a:tc gridSpan="7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7101" r="-435" b="-51927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5288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e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220912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6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.65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.8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.3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.05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1.25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.75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.3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2.10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1.35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.85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.7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.3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AutoShape 37">
            <a:extLst>
              <a:ext uri="{FF2B5EF4-FFF2-40B4-BE49-F238E27FC236}">
                <a16:creationId xmlns:a16="http://schemas.microsoft.com/office/drawing/2014/main" id="{20EAAC8E-6DCA-4979-BF64-715F5E34EC96}"/>
              </a:ext>
            </a:extLst>
          </p:cNvPr>
          <p:cNvSpPr>
            <a:spLocks noChangeArrowheads="1"/>
          </p:cNvSpPr>
          <p:nvPr/>
        </p:nvSpPr>
        <p:spPr bwMode="auto">
          <a:xfrm rot="1682101">
            <a:off x="6737607" y="4076602"/>
            <a:ext cx="3600450" cy="360363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9" name="Line 39">
            <a:extLst>
              <a:ext uri="{FF2B5EF4-FFF2-40B4-BE49-F238E27FC236}">
                <a16:creationId xmlns:a16="http://schemas.microsoft.com/office/drawing/2014/main" id="{8CB335C1-DD14-4717-8A70-66B1358FA3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26557" y="3989290"/>
            <a:ext cx="21590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656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41E9C1-8C9F-424E-814C-D97765D4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000" b="1" i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000" b="1" i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000" b="1" i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Time: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TW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O</m:t>
                    </m:r>
                    <m:d>
                      <m:d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TW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TW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𝑛</m:t>
                            </m:r>
                          </m:e>
                          <m:sup>
                            <m:r>
                              <a:rPr kumimoji="0" lang="en-US" altLang="zh-TW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: for loops nested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3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deep, each loop index takes on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values. 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Can also show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TW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TW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𝑛</m:t>
                            </m:r>
                          </m:e>
                          <m:sup>
                            <m:r>
                              <a:rPr kumimoji="0" lang="en-US" altLang="zh-TW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 Therefore,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580" b="-96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67E225EF-7B6B-49FD-985E-F4E9E321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Group 4">
                <a:extLst>
                  <a:ext uri="{FF2B5EF4-FFF2-40B4-BE49-F238E27FC236}">
                    <a16:creationId xmlns:a16="http://schemas.microsoft.com/office/drawing/2014/main" id="{83A9EB1D-A792-4A9A-BEC2-07760EBB354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76400" y="2362200"/>
              <a:ext cx="4038600" cy="2489200"/>
            </p:xfrm>
            <a:graphic>
              <a:graphicData uri="http://schemas.openxmlformats.org/drawingml/2006/table">
                <a:tbl>
                  <a:tblPr/>
                  <a:tblGrid>
                    <a:gridCol w="5921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52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318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111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270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2705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2705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2705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85812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TW" sz="18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itchFamily="18" charset="-120"/>
                                </a:rPr>
                                <m:t>𝑖</m:t>
                              </m:r>
                            </m:oMath>
                          </a14:m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7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807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w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marT="45726" marB="45726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737581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6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marT="45726" marB="45726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.45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.05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.7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.45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1.0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.75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.55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.3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Group 4">
                <a:extLst>
                  <a:ext uri="{FF2B5EF4-FFF2-40B4-BE49-F238E27FC236}">
                    <a16:creationId xmlns:a16="http://schemas.microsoft.com/office/drawing/2014/main" id="{83A9EB1D-A792-4A9A-BEC2-07760EBB35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4322644"/>
                  </p:ext>
                </p:extLst>
              </p:nvPr>
            </p:nvGraphicFramePr>
            <p:xfrm>
              <a:off x="1676400" y="2362200"/>
              <a:ext cx="4038600" cy="2489200"/>
            </p:xfrm>
            <a:graphic>
              <a:graphicData uri="http://schemas.openxmlformats.org/drawingml/2006/table">
                <a:tbl>
                  <a:tblPr/>
                  <a:tblGrid>
                    <a:gridCol w="5921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52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318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111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270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2705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2705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2705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85812">
                    <a:tc rowSpan="3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r="-587629" b="-3912"/>
                          </a:stretch>
                        </a:blipFill>
                      </a:tcPr>
                    </a:tc>
                    <a:tc gridSpan="7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7138" r="-707" b="-57460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807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w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marT="45726" marB="45726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737581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6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marT="45726" marB="45726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.45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.05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.7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.45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1.0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.75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.55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.3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</a:txBody>
                      <a:tcPr marT="45726" marB="45726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roup 37">
                <a:extLst>
                  <a:ext uri="{FF2B5EF4-FFF2-40B4-BE49-F238E27FC236}">
                    <a16:creationId xmlns:a16="http://schemas.microsoft.com/office/drawing/2014/main" id="{9E991B7E-0EA7-43C6-8AC9-49095034177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6000" y="2362200"/>
              <a:ext cx="4343400" cy="2590800"/>
            </p:xfrm>
            <a:graphic>
              <a:graphicData uri="http://schemas.openxmlformats.org/drawingml/2006/table">
                <a:tbl>
                  <a:tblPr/>
                  <a:tblGrid>
                    <a:gridCol w="2619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05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905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6356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78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261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6197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0642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4650"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TW" sz="18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itchFamily="18" charset="-120"/>
                                </a:rPr>
                                <m:t>𝑖</m:t>
                              </m:r>
                            </m:oMath>
                          </a14:m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7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9888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root</a:t>
                          </a:r>
                          <a:endParaRPr kumimoji="1" lang="en-US" altLang="zh-TW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TW" altLang="zh-TW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77962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TW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roup 37">
                <a:extLst>
                  <a:ext uri="{FF2B5EF4-FFF2-40B4-BE49-F238E27FC236}">
                    <a16:creationId xmlns:a16="http://schemas.microsoft.com/office/drawing/2014/main" id="{9E991B7E-0EA7-43C6-8AC9-4909503417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6582730"/>
                  </p:ext>
                </p:extLst>
              </p:nvPr>
            </p:nvGraphicFramePr>
            <p:xfrm>
              <a:off x="6096000" y="2362200"/>
              <a:ext cx="4343400" cy="2590800"/>
            </p:xfrm>
            <a:graphic>
              <a:graphicData uri="http://schemas.openxmlformats.org/drawingml/2006/table">
                <a:tbl>
                  <a:tblPr/>
                  <a:tblGrid>
                    <a:gridCol w="2619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05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905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6356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78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261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6197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0642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4650">
                    <a:tc rowSpan="4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r="-1558140"/>
                          </a:stretch>
                        </a:blipFill>
                      </a:tcPr>
                    </a:tc>
                    <a:tc gridSpan="7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6418" b="-58709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9888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root</a:t>
                          </a:r>
                          <a:endParaRPr kumimoji="1" lang="en-US" altLang="zh-TW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TW" altLang="zh-TW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77962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83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zh-TW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65FF6622-88B6-4C51-B905-ECC5438B8C4C}"/>
                  </a:ext>
                </a:extLst>
              </p14:cNvPr>
              <p14:cNvContentPartPr/>
              <p14:nvPr/>
            </p14:nvContentPartPr>
            <p14:xfrm>
              <a:off x="8604360" y="628560"/>
              <a:ext cx="2127600" cy="2597760"/>
            </p14:xfrm>
          </p:contentPart>
        </mc:Choice>
        <mc:Fallback xmlns=""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65FF6622-88B6-4C51-B905-ECC5438B8C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95000" y="619200"/>
                <a:ext cx="2146320" cy="261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4593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72A7CF5-7488-4019-BBD9-DA97B883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04F365D-DD6D-4085-AFD9-C2A182AF1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22" y="333374"/>
            <a:ext cx="11706747" cy="596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1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F0B1A4D-25B0-49FF-A345-9C633799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571" y="2530020"/>
            <a:ext cx="6521757" cy="1492397"/>
          </a:xfrm>
        </p:spPr>
        <p:txBody>
          <a:bodyPr>
            <a:normAutofit/>
          </a:bodyPr>
          <a:lstStyle/>
          <a:p>
            <a:r>
              <a:rPr lang="en-US" altLang="zh-TW" dirty="0"/>
              <a:t>Optimal binary search trees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95E2057-B28C-4C11-9816-586295FD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1639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033454-279A-40B5-8380-31CA0206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571" y="2530020"/>
            <a:ext cx="6734821" cy="1492397"/>
          </a:xfrm>
        </p:spPr>
        <p:txBody>
          <a:bodyPr>
            <a:normAutofit/>
          </a:bodyPr>
          <a:lstStyle/>
          <a:p>
            <a:r>
              <a:rPr lang="en-US" altLang="zh-TW" dirty="0"/>
              <a:t>Longest common subsequence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8A1661F-7202-4A66-B1FB-A780C746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0502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0DEDCB-E438-406F-8D51-0B2EEC53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1116D5-BB47-40FD-B9B7-591CC1950EA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Promble</a:t>
                </a:r>
                <a:r>
                  <a:rPr lang="en-US" altLang="zh-TW" sz="2800" b="1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m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: Given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2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sequences,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𝑋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,…,</m:t>
                        </m:r>
                        <m:sSub>
                          <m:sSub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8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𝑌</m:t>
                    </m:r>
                    <m:r>
                      <a:rPr lang="en-US" altLang="zh-TW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8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,find a subsequence common to both whose length is longest. A subsequence doesn’t have to be consecutive, but it has to be in order.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1116D5-BB47-40FD-B9B7-591CC1950E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949" t="-30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05811CB5-95F7-491B-87E1-7C4BA012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8586634" cy="86851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Longest common subsequence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069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0DEDCB-E438-406F-8D51-0B2EEC53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1116D5-BB47-40FD-B9B7-591CC1950EA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Examples: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[The examples are of different types of trees.]</a:t>
            </a:r>
          </a:p>
          <a:p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05811CB5-95F7-491B-87E1-7C4BA012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A758093-B4A7-41F8-BC60-8B84E04DC2A9}"/>
              </a:ext>
            </a:extLst>
          </p:cNvPr>
          <p:cNvGrpSpPr/>
          <p:nvPr/>
        </p:nvGrpSpPr>
        <p:grpSpPr>
          <a:xfrm>
            <a:off x="3290073" y="3032844"/>
            <a:ext cx="5872164" cy="3132137"/>
            <a:chOff x="2895600" y="2319339"/>
            <a:chExt cx="5872164" cy="3132137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4BC48606-10EB-40C9-9E64-3A138ABD7344}"/>
                </a:ext>
              </a:extLst>
            </p:cNvPr>
            <p:cNvGrpSpPr/>
            <p:nvPr/>
          </p:nvGrpSpPr>
          <p:grpSpPr>
            <a:xfrm>
              <a:off x="2895601" y="2319339"/>
              <a:ext cx="1838325" cy="1331912"/>
              <a:chOff x="2895601" y="2319339"/>
              <a:chExt cx="1838325" cy="1331912"/>
            </a:xfrm>
          </p:grpSpPr>
          <p:sp>
            <p:nvSpPr>
              <p:cNvPr id="28" name="Text Box 4">
                <a:extLst>
                  <a:ext uri="{FF2B5EF4-FFF2-40B4-BE49-F238E27FC236}">
                    <a16:creationId xmlns:a16="http://schemas.microsoft.com/office/drawing/2014/main" id="{521BD0F1-E551-4314-9872-2E977AAC3B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5601" y="2319339"/>
                <a:ext cx="1838325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dirty="0"/>
                  <a:t>s p r </a:t>
                </a:r>
                <a:r>
                  <a:rPr lang="en-US" altLang="zh-TW" sz="2000" dirty="0" err="1"/>
                  <a:t>i</a:t>
                </a:r>
                <a:r>
                  <a:rPr lang="en-US" altLang="zh-TW" sz="2000" dirty="0"/>
                  <a:t> n g t </a:t>
                </a:r>
                <a:r>
                  <a:rPr lang="en-US" altLang="zh-TW" sz="2000" dirty="0" err="1"/>
                  <a:t>i</a:t>
                </a:r>
                <a:r>
                  <a:rPr lang="en-US" altLang="zh-TW" sz="2000" dirty="0"/>
                  <a:t> m e</a:t>
                </a:r>
              </a:p>
            </p:txBody>
          </p:sp>
          <p:sp>
            <p:nvSpPr>
              <p:cNvPr id="29" name="Text Box 5">
                <a:extLst>
                  <a:ext uri="{FF2B5EF4-FFF2-40B4-BE49-F238E27FC236}">
                    <a16:creationId xmlns:a16="http://schemas.microsoft.com/office/drawing/2014/main" id="{5AB51FB6-BE3F-4B52-B535-E739D94AD5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5601" y="3254376"/>
                <a:ext cx="1325563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/>
                  <a:t>p i o n e e r</a:t>
                </a:r>
              </a:p>
            </p:txBody>
          </p:sp>
          <p:sp>
            <p:nvSpPr>
              <p:cNvPr id="30" name="Line 6">
                <a:extLst>
                  <a:ext uri="{FF2B5EF4-FFF2-40B4-BE49-F238E27FC236}">
                    <a16:creationId xmlns:a16="http://schemas.microsoft.com/office/drawing/2014/main" id="{37876334-4ABE-45DA-9E8F-DCDD10C5DE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38476" y="2679700"/>
                <a:ext cx="144463" cy="719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" name="Line 7">
                <a:extLst>
                  <a:ext uri="{FF2B5EF4-FFF2-40B4-BE49-F238E27FC236}">
                    <a16:creationId xmlns:a16="http://schemas.microsoft.com/office/drawing/2014/main" id="{E9E82D39-3AA6-4C1B-AFCC-18BD165707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54375" y="2606676"/>
                <a:ext cx="287338" cy="7207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" name="Line 8">
                <a:extLst>
                  <a:ext uri="{FF2B5EF4-FFF2-40B4-BE49-F238E27FC236}">
                    <a16:creationId xmlns:a16="http://schemas.microsoft.com/office/drawing/2014/main" id="{ECB1F8F8-6A01-4DA0-9F71-3AA737FEB9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43301" y="2606676"/>
                <a:ext cx="144463" cy="7921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" name="Line 9">
                <a:extLst>
                  <a:ext uri="{FF2B5EF4-FFF2-40B4-BE49-F238E27FC236}">
                    <a16:creationId xmlns:a16="http://schemas.microsoft.com/office/drawing/2014/main" id="{010822A4-F67D-4230-BBCE-9CEDFCE10E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59200" y="2606676"/>
                <a:ext cx="863600" cy="7921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5B143F6-9998-4D1C-9184-A4710C94B960}"/>
                </a:ext>
              </a:extLst>
            </p:cNvPr>
            <p:cNvGrpSpPr/>
            <p:nvPr/>
          </p:nvGrpSpPr>
          <p:grpSpPr>
            <a:xfrm>
              <a:off x="6999288" y="2319339"/>
              <a:ext cx="1735138" cy="1260475"/>
              <a:chOff x="6999288" y="2319339"/>
              <a:chExt cx="1735138" cy="1260475"/>
            </a:xfrm>
          </p:grpSpPr>
          <p:sp>
            <p:nvSpPr>
              <p:cNvPr id="23" name="Text Box 10">
                <a:extLst>
                  <a:ext uri="{FF2B5EF4-FFF2-40B4-BE49-F238E27FC236}">
                    <a16:creationId xmlns:a16="http://schemas.microsoft.com/office/drawing/2014/main" id="{08D829B0-7341-4B46-9849-DA78B1D56C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99288" y="2319339"/>
                <a:ext cx="17208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 dirty="0"/>
                  <a:t>h o r s e b a c k</a:t>
                </a:r>
              </a:p>
            </p:txBody>
          </p:sp>
          <p:sp>
            <p:nvSpPr>
              <p:cNvPr id="24" name="Text Box 11">
                <a:extLst>
                  <a:ext uri="{FF2B5EF4-FFF2-40B4-BE49-F238E27FC236}">
                    <a16:creationId xmlns:a16="http://schemas.microsoft.com/office/drawing/2014/main" id="{7CD18E5F-94BF-42AB-BFD1-A189D54AB7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99289" y="3182939"/>
                <a:ext cx="1735137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/>
                  <a:t>s n o w f l a k e</a:t>
                </a:r>
              </a:p>
            </p:txBody>
          </p:sp>
          <p:sp>
            <p:nvSpPr>
              <p:cNvPr id="25" name="Line 12">
                <a:extLst>
                  <a:ext uri="{FF2B5EF4-FFF2-40B4-BE49-F238E27FC236}">
                    <a16:creationId xmlns:a16="http://schemas.microsoft.com/office/drawing/2014/main" id="{C02C8339-213D-4676-B14C-27113D937C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9651" y="2606676"/>
                <a:ext cx="144463" cy="7207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" name="Line 13">
                <a:extLst>
                  <a:ext uri="{FF2B5EF4-FFF2-40B4-BE49-F238E27FC236}">
                    <a16:creationId xmlns:a16="http://schemas.microsoft.com/office/drawing/2014/main" id="{9F480597-AE80-483A-941E-235FFA0542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23250" y="2606676"/>
                <a:ext cx="0" cy="7207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" name="Line 14">
                <a:extLst>
                  <a:ext uri="{FF2B5EF4-FFF2-40B4-BE49-F238E27FC236}">
                    <a16:creationId xmlns:a16="http://schemas.microsoft.com/office/drawing/2014/main" id="{1FBB3469-50F9-4088-AB29-A024CE5F5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439151" y="2606676"/>
                <a:ext cx="144463" cy="7207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D5851AE6-C2CB-4205-9AC3-5A986D0ABE78}"/>
                </a:ext>
              </a:extLst>
            </p:cNvPr>
            <p:cNvGrpSpPr/>
            <p:nvPr/>
          </p:nvGrpSpPr>
          <p:grpSpPr>
            <a:xfrm>
              <a:off x="2895600" y="4191001"/>
              <a:ext cx="1760538" cy="1260475"/>
              <a:chOff x="2895600" y="4191001"/>
              <a:chExt cx="1760538" cy="1260475"/>
            </a:xfrm>
          </p:grpSpPr>
          <p:sp>
            <p:nvSpPr>
              <p:cNvPr id="18" name="Text Box 15">
                <a:extLst>
                  <a:ext uri="{FF2B5EF4-FFF2-40B4-BE49-F238E27FC236}">
                    <a16:creationId xmlns:a16="http://schemas.microsoft.com/office/drawing/2014/main" id="{1D163E5F-3384-47AA-B684-53452F4E15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5600" y="4191001"/>
                <a:ext cx="1760538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/>
                  <a:t>m a e l s t r o m</a:t>
                </a:r>
              </a:p>
            </p:txBody>
          </p:sp>
          <p:sp>
            <p:nvSpPr>
              <p:cNvPr id="19" name="Text Box 16">
                <a:extLst>
                  <a:ext uri="{FF2B5EF4-FFF2-40B4-BE49-F238E27FC236}">
                    <a16:creationId xmlns:a16="http://schemas.microsoft.com/office/drawing/2014/main" id="{2479C6A1-84BC-4192-8A4F-2E29B640B9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5600" y="5054601"/>
                <a:ext cx="1233488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/>
                  <a:t>b e c a l m</a:t>
                </a:r>
              </a:p>
            </p:txBody>
          </p:sp>
          <p:sp>
            <p:nvSpPr>
              <p:cNvPr id="20" name="Line 17">
                <a:extLst>
                  <a:ext uri="{FF2B5EF4-FFF2-40B4-BE49-F238E27FC236}">
                    <a16:creationId xmlns:a16="http://schemas.microsoft.com/office/drawing/2014/main" id="{6F25BE02-7F4E-41D2-B61A-5FDCF54E4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54375" y="4479925"/>
                <a:ext cx="215900" cy="719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" name="Line 18">
                <a:extLst>
                  <a:ext uri="{FF2B5EF4-FFF2-40B4-BE49-F238E27FC236}">
                    <a16:creationId xmlns:a16="http://schemas.microsoft.com/office/drawing/2014/main" id="{57B21EE6-466A-4DEE-939E-7B1599986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4738" y="4551363"/>
                <a:ext cx="144462" cy="576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" name="Line 19">
                <a:extLst>
                  <a:ext uri="{FF2B5EF4-FFF2-40B4-BE49-F238E27FC236}">
                    <a16:creationId xmlns:a16="http://schemas.microsoft.com/office/drawing/2014/main" id="{223D4DED-5CD6-42C1-8239-6DDA6A15A5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5101" y="4479925"/>
                <a:ext cx="504825" cy="719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6054E24A-31D4-4C09-A6CC-5484B3E35425}"/>
                </a:ext>
              </a:extLst>
            </p:cNvPr>
            <p:cNvGrpSpPr/>
            <p:nvPr/>
          </p:nvGrpSpPr>
          <p:grpSpPr>
            <a:xfrm>
              <a:off x="6999289" y="4191001"/>
              <a:ext cx="1768475" cy="1260475"/>
              <a:chOff x="6999289" y="4191001"/>
              <a:chExt cx="1768475" cy="1260475"/>
            </a:xfrm>
          </p:grpSpPr>
          <p:sp>
            <p:nvSpPr>
              <p:cNvPr id="11" name="Text Box 20">
                <a:extLst>
                  <a:ext uri="{FF2B5EF4-FFF2-40B4-BE49-F238E27FC236}">
                    <a16:creationId xmlns:a16="http://schemas.microsoft.com/office/drawing/2014/main" id="{6BAF0F19-1FDF-4ECE-B57E-CECC8F8CC5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99289" y="4191001"/>
                <a:ext cx="1768475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/>
                  <a:t>h e r o i c a l l y</a:t>
                </a:r>
              </a:p>
            </p:txBody>
          </p:sp>
          <p:sp>
            <p:nvSpPr>
              <p:cNvPr id="12" name="Text Box 21">
                <a:extLst>
                  <a:ext uri="{FF2B5EF4-FFF2-40B4-BE49-F238E27FC236}">
                    <a16:creationId xmlns:a16="http://schemas.microsoft.com/office/drawing/2014/main" id="{FA7AFA86-C73D-4280-86FA-9AE7C5112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99289" y="5054601"/>
                <a:ext cx="1620837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2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000"/>
                  <a:t>s c h o l a r l y</a:t>
                </a:r>
              </a:p>
            </p:txBody>
          </p:sp>
          <p:sp>
            <p:nvSpPr>
              <p:cNvPr id="13" name="Line 22">
                <a:extLst>
                  <a:ext uri="{FF2B5EF4-FFF2-40B4-BE49-F238E27FC236}">
                    <a16:creationId xmlns:a16="http://schemas.microsoft.com/office/drawing/2014/main" id="{63CE7989-EFC5-4156-B726-1001A85A21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43750" y="4479925"/>
                <a:ext cx="287338" cy="647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" name="Line 23">
                <a:extLst>
                  <a:ext uri="{FF2B5EF4-FFF2-40B4-BE49-F238E27FC236}">
                    <a16:creationId xmlns:a16="http://schemas.microsoft.com/office/drawing/2014/main" id="{50D2F142-CCE4-4669-9C19-3910F16605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46989" y="4479926"/>
                <a:ext cx="73025" cy="7921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" name="Line 24">
                <a:extLst>
                  <a:ext uri="{FF2B5EF4-FFF2-40B4-BE49-F238E27FC236}">
                    <a16:creationId xmlns:a16="http://schemas.microsoft.com/office/drawing/2014/main" id="{E7EB1DCF-D6C5-419C-8E99-E66455793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62889" y="4551363"/>
                <a:ext cx="433387" cy="576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" name="Line 25">
                <a:extLst>
                  <a:ext uri="{FF2B5EF4-FFF2-40B4-BE49-F238E27FC236}">
                    <a16:creationId xmlns:a16="http://schemas.microsoft.com/office/drawing/2014/main" id="{F3C85C72-8835-4AE9-BB5E-5906289BF6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96276" y="4551363"/>
                <a:ext cx="142875" cy="576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" name="Line 26">
                <a:extLst>
                  <a:ext uri="{FF2B5EF4-FFF2-40B4-BE49-F238E27FC236}">
                    <a16:creationId xmlns:a16="http://schemas.microsoft.com/office/drawing/2014/main" id="{DAAC022A-CE45-457E-8058-4ECABAFB1D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512175" y="4551363"/>
                <a:ext cx="71438" cy="647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9271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0DEDCB-E438-406F-8D51-0B2EEC53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1116D5-BB47-40FD-B9B7-591CC1950EA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Brute-force algorithm: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For every subsequence of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𝑋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check whether it’s a subsequence of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𝑌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kumimoji="0" lang="el-GR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: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subsequences of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𝑋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to check.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Each subsequence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kumimoji="0" lang="el-GR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time to check: scan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𝑌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for first letter, from there scan for second, and so on.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1116D5-BB47-40FD-B9B7-591CC1950E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107" t="-3080" b="-67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05811CB5-95F7-491B-87E1-7C4BA012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834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0DEDCB-E438-406F-8D51-0B2EEC53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1116D5-BB47-40FD-B9B7-591CC1950EA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668830"/>
                <a:ext cx="11563825" cy="4105118"/>
              </a:xfrm>
            </p:spPr>
            <p:txBody>
              <a:bodyPr/>
              <a:lstStyle/>
              <a:p>
                <a:pPr marL="609600" marR="0" lvl="0" indent="-609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Optimal substructure</a:t>
                </a: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609600" marR="0" lvl="0" indent="-609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Notation:</a:t>
                </a:r>
              </a:p>
              <a:p>
                <a:pPr marL="609600" marR="0" lvl="0" indent="-609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prefix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,…,</m:t>
                        </m:r>
                        <m:sSub>
                          <m:sSubPr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609600" lvl="0" indent="-609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𝑌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prefix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,…,</m:t>
                        </m:r>
                        <m:sSub>
                          <m:sSubPr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609600" marR="0" lvl="0" indent="-609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609600" marR="0" lvl="0" indent="-609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Theorem</a:t>
                </a: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609600" marR="0" lvl="0" indent="-609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𝑍</m:t>
                    </m:r>
                    <m:r>
                      <a:rPr kumimoji="0" lang="en-US" altLang="zh-TW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,…,</m:t>
                        </m:r>
                        <m:sSub>
                          <m:sSubPr>
                            <m:ctrlPr>
                              <a:rPr kumimoji="0" lang="en-US" altLang="zh-TW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be any LCS of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𝑋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𝑌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609600" lvl="0" indent="-609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𝑧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𝑚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𝑦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𝑍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𝑚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𝑌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𝑛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609600" lvl="0" indent="-609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𝑧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sub>
                    </m:sSub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𝑚</m:t>
                        </m:r>
                      </m:sub>
                    </m:sSub>
                    <m:r>
                      <a:rPr lang="en-US" altLang="zh-TW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𝑋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𝑚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𝑌</m:t>
                    </m:r>
                  </m:oMath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609600" lvl="0" indent="-609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𝑧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𝑦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𝑛</m:t>
                        </m:r>
                      </m:sub>
                    </m:sSub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an LCS of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𝑋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𝑌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𝑛</m:t>
                        </m:r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1116D5-BB47-40FD-B9B7-591CC1950E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668830"/>
                <a:ext cx="11563825" cy="4105118"/>
              </a:xfrm>
              <a:blipFill>
                <a:blip r:embed="rId2"/>
                <a:stretch>
                  <a:fillRect l="-843" t="-2080" b="-175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05811CB5-95F7-491B-87E1-7C4BA012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408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E211B99-268C-4883-9DC2-20C34726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2301F712-6D79-4178-BCA1-E691FBA1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6" name="Group 109">
            <a:extLst>
              <a:ext uri="{FF2B5EF4-FFF2-40B4-BE49-F238E27FC236}">
                <a16:creationId xmlns:a16="http://schemas.microsoft.com/office/drawing/2014/main" id="{C268AE28-98C5-4C6F-9FDA-9FDB40828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772862"/>
              </p:ext>
            </p:extLst>
          </p:nvPr>
        </p:nvGraphicFramePr>
        <p:xfrm>
          <a:off x="2540001" y="2153238"/>
          <a:ext cx="2930525" cy="457200"/>
        </p:xfrm>
        <a:graphic>
          <a:graphicData uri="http://schemas.openxmlformats.org/drawingml/2006/table">
            <a:tbl>
              <a:tblPr/>
              <a:tblGrid>
                <a:gridCol w="2465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1" lang="en-US" altLang="zh-TW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</a:t>
                      </a:r>
                      <a:r>
                        <a:rPr kumimoji="1" lang="en-US" altLang="zh-TW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–1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1" lang="en-US" altLang="zh-TW" sz="2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</a:t>
                      </a:r>
                      <a:endParaRPr kumimoji="1" lang="en-US" altLang="zh-TW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29">
            <a:extLst>
              <a:ext uri="{FF2B5EF4-FFF2-40B4-BE49-F238E27FC236}">
                <a16:creationId xmlns:a16="http://schemas.microsoft.com/office/drawing/2014/main" id="{88214220-0D7A-4BEC-BD5B-B6D72EF45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801404"/>
              </p:ext>
            </p:extLst>
          </p:nvPr>
        </p:nvGraphicFramePr>
        <p:xfrm>
          <a:off x="2090739" y="2762838"/>
          <a:ext cx="3379787" cy="457200"/>
        </p:xfrm>
        <a:graphic>
          <a:graphicData uri="http://schemas.openxmlformats.org/drawingml/2006/table">
            <a:tbl>
              <a:tblPr/>
              <a:tblGrid>
                <a:gridCol w="291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</a:t>
                      </a:r>
                      <a:r>
                        <a:rPr kumimoji="1" lang="en-US" altLang="zh-TW" sz="2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–1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</a:t>
                      </a:r>
                      <a:r>
                        <a:rPr kumimoji="1" lang="en-US" altLang="zh-TW" sz="2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endParaRPr kumimoji="1" lang="en-US" altLang="zh-TW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12">
            <a:extLst>
              <a:ext uri="{FF2B5EF4-FFF2-40B4-BE49-F238E27FC236}">
                <a16:creationId xmlns:a16="http://schemas.microsoft.com/office/drawing/2014/main" id="{82AD023D-18C8-4F89-8652-5F7C51C0B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316837"/>
              </p:ext>
            </p:extLst>
          </p:nvPr>
        </p:nvGraphicFramePr>
        <p:xfrm>
          <a:off x="3005139" y="3372438"/>
          <a:ext cx="2465387" cy="457200"/>
        </p:xfrm>
        <a:graphic>
          <a:graphicData uri="http://schemas.openxmlformats.org/drawingml/2006/table">
            <a:tbl>
              <a:tblPr/>
              <a:tblGrid>
                <a:gridCol w="2008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Z</a:t>
                      </a:r>
                      <a:r>
                        <a:rPr kumimoji="1" lang="en-US" altLang="zh-TW" sz="2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</a:t>
                      </a:r>
                      <a:r>
                        <a:rPr kumimoji="1" lang="en-US" altLang="zh-TW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–1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z</a:t>
                      </a:r>
                      <a:r>
                        <a:rPr kumimoji="1" lang="en-US" altLang="zh-TW" sz="2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</a:t>
                      </a:r>
                      <a:endParaRPr kumimoji="1" lang="en-US" altLang="zh-TW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 Box 93">
            <a:extLst>
              <a:ext uri="{FF2B5EF4-FFF2-40B4-BE49-F238E27FC236}">
                <a16:creationId xmlns:a16="http://schemas.microsoft.com/office/drawing/2014/main" id="{B2360D20-CA89-4044-A672-54B27495D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638" y="21532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/>
              <a:t>X</a:t>
            </a:r>
          </a:p>
        </p:txBody>
      </p:sp>
      <p:sp>
        <p:nvSpPr>
          <p:cNvPr id="10" name="Text Box 94">
            <a:extLst>
              <a:ext uri="{FF2B5EF4-FFF2-40B4-BE49-F238E27FC236}">
                <a16:creationId xmlns:a16="http://schemas.microsoft.com/office/drawing/2014/main" id="{C6176BE0-70EC-41AD-8232-959E33E39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276283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/>
              <a:t>Y</a:t>
            </a:r>
          </a:p>
        </p:txBody>
      </p:sp>
      <p:sp>
        <p:nvSpPr>
          <p:cNvPr id="11" name="Text Box 95">
            <a:extLst>
              <a:ext uri="{FF2B5EF4-FFF2-40B4-BE49-F238E27FC236}">
                <a16:creationId xmlns:a16="http://schemas.microsoft.com/office/drawing/2014/main" id="{518854DE-CC0B-40FA-9E75-FB1EF276A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337243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/>
              <a:t>Z</a:t>
            </a:r>
          </a:p>
        </p:txBody>
      </p:sp>
      <p:sp>
        <p:nvSpPr>
          <p:cNvPr id="12" name="Text Box 102">
            <a:extLst>
              <a:ext uri="{FF2B5EF4-FFF2-40B4-BE49-F238E27FC236}">
                <a16:creationId xmlns:a16="http://schemas.microsoft.com/office/drawing/2014/main" id="{8534D5D9-3DA6-45E0-BE6C-C092362E5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4226" y="1549988"/>
            <a:ext cx="3432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/>
              <a:t>If </a:t>
            </a:r>
            <a:r>
              <a:rPr lang="en-US" altLang="zh-TW" sz="2400" i="1" dirty="0" err="1"/>
              <a:t>x</a:t>
            </a:r>
            <a:r>
              <a:rPr lang="en-US" altLang="zh-TW" sz="2400" i="1" baseline="-25000" dirty="0" err="1"/>
              <a:t>m</a:t>
            </a:r>
            <a:r>
              <a:rPr lang="en-US" altLang="zh-TW" sz="2400" dirty="0"/>
              <a:t> = </a:t>
            </a:r>
            <a:r>
              <a:rPr lang="en-US" altLang="zh-TW" sz="2400" i="1" dirty="0" err="1"/>
              <a:t>y</a:t>
            </a:r>
            <a:r>
              <a:rPr lang="en-US" altLang="zh-TW" sz="2400" i="1" baseline="-25000" dirty="0" err="1"/>
              <a:t>n</a:t>
            </a:r>
            <a:r>
              <a:rPr lang="en-US" altLang="zh-TW" sz="2400" dirty="0"/>
              <a:t>, then </a:t>
            </a:r>
            <a:r>
              <a:rPr lang="en-US" altLang="zh-TW" sz="2400" i="1" dirty="0" err="1"/>
              <a:t>z</a:t>
            </a:r>
            <a:r>
              <a:rPr lang="en-US" altLang="zh-TW" sz="2400" i="1" baseline="-25000" dirty="0" err="1"/>
              <a:t>k</a:t>
            </a:r>
            <a:r>
              <a:rPr lang="en-US" altLang="zh-TW" sz="2400" dirty="0"/>
              <a:t> = </a:t>
            </a:r>
            <a:r>
              <a:rPr lang="en-US" altLang="zh-TW" sz="2400" i="1" dirty="0" err="1"/>
              <a:t>x</a:t>
            </a:r>
            <a:r>
              <a:rPr lang="en-US" altLang="zh-TW" sz="2400" i="1" baseline="-25000" dirty="0" err="1"/>
              <a:t>m</a:t>
            </a:r>
            <a:r>
              <a:rPr lang="en-US" altLang="zh-TW" sz="2400" dirty="0"/>
              <a:t> = </a:t>
            </a:r>
            <a:r>
              <a:rPr lang="en-US" altLang="zh-TW" sz="2400" i="1" dirty="0" err="1"/>
              <a:t>y</a:t>
            </a:r>
            <a:r>
              <a:rPr lang="en-US" altLang="zh-TW" sz="2400" i="1" baseline="-25000" dirty="0" err="1"/>
              <a:t>n</a:t>
            </a:r>
            <a:endParaRPr lang="en-US" altLang="zh-TW" sz="2400" i="1" baseline="-25000" dirty="0"/>
          </a:p>
        </p:txBody>
      </p:sp>
      <p:sp>
        <p:nvSpPr>
          <p:cNvPr id="13" name="Rectangle 113">
            <a:extLst>
              <a:ext uri="{FF2B5EF4-FFF2-40B4-BE49-F238E27FC236}">
                <a16:creationId xmlns:a16="http://schemas.microsoft.com/office/drawing/2014/main" id="{F578068C-4CEB-42FB-AFBE-E95646906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526" y="2077038"/>
            <a:ext cx="3001963" cy="1828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4" name="Group 151">
            <a:extLst>
              <a:ext uri="{FF2B5EF4-FFF2-40B4-BE49-F238E27FC236}">
                <a16:creationId xmlns:a16="http://schemas.microsoft.com/office/drawing/2014/main" id="{53203D8F-428D-4BE0-A49A-CB91FC890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257387"/>
              </p:ext>
            </p:extLst>
          </p:nvPr>
        </p:nvGraphicFramePr>
        <p:xfrm>
          <a:off x="7448551" y="2153238"/>
          <a:ext cx="3133725" cy="457200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1" lang="en-US" altLang="zh-TW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</a:t>
                      </a:r>
                      <a:r>
                        <a:rPr kumimoji="1" lang="en-US" altLang="zh-TW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–2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1" lang="en-US" altLang="zh-TW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</a:t>
                      </a:r>
                      <a:r>
                        <a:rPr kumimoji="1" lang="en-US" altLang="zh-TW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–1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1" lang="en-US" altLang="zh-TW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roup 148">
            <a:extLst>
              <a:ext uri="{FF2B5EF4-FFF2-40B4-BE49-F238E27FC236}">
                <a16:creationId xmlns:a16="http://schemas.microsoft.com/office/drawing/2014/main" id="{0841E440-E959-4025-8F98-335F3A8BB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485678"/>
              </p:ext>
            </p:extLst>
          </p:nvPr>
        </p:nvGraphicFramePr>
        <p:xfrm>
          <a:off x="6477000" y="2762838"/>
          <a:ext cx="3608388" cy="457200"/>
        </p:xfrm>
        <a:graphic>
          <a:graphicData uri="http://schemas.openxmlformats.org/drawingml/2006/table">
            <a:tbl>
              <a:tblPr/>
              <a:tblGrid>
                <a:gridCol w="298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</a:t>
                      </a:r>
                      <a:r>
                        <a:rPr kumimoji="1" lang="en-US" altLang="zh-TW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–1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</a:t>
                      </a:r>
                      <a:r>
                        <a:rPr kumimoji="1" lang="en-US" altLang="zh-TW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roup 222">
            <a:extLst>
              <a:ext uri="{FF2B5EF4-FFF2-40B4-BE49-F238E27FC236}">
                <a16:creationId xmlns:a16="http://schemas.microsoft.com/office/drawing/2014/main" id="{C7D3979B-BDEF-40D8-A831-F9460E54C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243523"/>
              </p:ext>
            </p:extLst>
          </p:nvPr>
        </p:nvGraphicFramePr>
        <p:xfrm>
          <a:off x="7189788" y="3372438"/>
          <a:ext cx="2895600" cy="45720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Z</a:t>
                      </a:r>
                      <a:r>
                        <a:rPr kumimoji="1" lang="en-US" altLang="zh-TW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</a:t>
                      </a:r>
                      <a:r>
                        <a:rPr kumimoji="1" lang="en-US" altLang="zh-TW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–1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z</a:t>
                      </a:r>
                      <a:r>
                        <a:rPr kumimoji="1" lang="en-US" altLang="zh-TW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 Box 138">
            <a:extLst>
              <a:ext uri="{FF2B5EF4-FFF2-40B4-BE49-F238E27FC236}">
                <a16:creationId xmlns:a16="http://schemas.microsoft.com/office/drawing/2014/main" id="{59554F43-6DAF-4F0B-B5CB-FA66C8C7D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913" y="21532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/>
              <a:t>X</a:t>
            </a:r>
          </a:p>
        </p:txBody>
      </p:sp>
      <p:sp>
        <p:nvSpPr>
          <p:cNvPr id="18" name="Text Box 139">
            <a:extLst>
              <a:ext uri="{FF2B5EF4-FFF2-40B4-BE49-F238E27FC236}">
                <a16:creationId xmlns:a16="http://schemas.microsoft.com/office/drawing/2014/main" id="{535CEF98-E9D0-4B24-9864-6BE4F316A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76283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/>
              <a:t>Y</a:t>
            </a:r>
          </a:p>
        </p:txBody>
      </p:sp>
      <p:sp>
        <p:nvSpPr>
          <p:cNvPr id="19" name="Text Box 140">
            <a:extLst>
              <a:ext uri="{FF2B5EF4-FFF2-40B4-BE49-F238E27FC236}">
                <a16:creationId xmlns:a16="http://schemas.microsoft.com/office/drawing/2014/main" id="{66E681AC-A5A9-4801-B1B7-D901F7C5D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37243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/>
              <a:t>Z</a:t>
            </a:r>
          </a:p>
        </p:txBody>
      </p:sp>
      <p:sp>
        <p:nvSpPr>
          <p:cNvPr id="20" name="Text Box 141">
            <a:extLst>
              <a:ext uri="{FF2B5EF4-FFF2-40B4-BE49-F238E27FC236}">
                <a16:creationId xmlns:a16="http://schemas.microsoft.com/office/drawing/2014/main" id="{E73C2B67-5F46-405E-979B-F618638B4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7538" y="1543638"/>
            <a:ext cx="2862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If </a:t>
            </a:r>
            <a:r>
              <a:rPr lang="en-US" altLang="zh-TW" sz="2400" i="1"/>
              <a:t>x</a:t>
            </a:r>
            <a:r>
              <a:rPr lang="en-US" altLang="zh-TW" sz="2400" i="1" baseline="-25000"/>
              <a:t>m</a:t>
            </a:r>
            <a:r>
              <a:rPr lang="en-US" altLang="zh-TW" sz="2400"/>
              <a:t> </a:t>
            </a:r>
            <a:r>
              <a:rPr lang="en-US" altLang="zh-TW" sz="2400">
                <a:sym typeface="Symbol" panose="05050102010706020507" pitchFamily="18" charset="2"/>
              </a:rPr>
              <a:t></a:t>
            </a:r>
            <a:r>
              <a:rPr lang="en-US" altLang="zh-TW" sz="2400"/>
              <a:t> </a:t>
            </a:r>
            <a:r>
              <a:rPr lang="en-US" altLang="zh-TW" sz="2400" i="1"/>
              <a:t>y</a:t>
            </a:r>
            <a:r>
              <a:rPr lang="en-US" altLang="zh-TW" sz="2400" i="1" baseline="-25000"/>
              <a:t>n</a:t>
            </a:r>
            <a:r>
              <a:rPr lang="en-US" altLang="zh-TW" sz="2400"/>
              <a:t>, then </a:t>
            </a:r>
            <a:r>
              <a:rPr lang="en-US" altLang="zh-TW" sz="2400" i="1"/>
              <a:t>z</a:t>
            </a:r>
            <a:r>
              <a:rPr lang="en-US" altLang="zh-TW" sz="2400" i="1" baseline="-25000"/>
              <a:t>k</a:t>
            </a:r>
            <a:r>
              <a:rPr lang="en-US" altLang="zh-TW" sz="2400"/>
              <a:t> </a:t>
            </a:r>
            <a:r>
              <a:rPr lang="en-US" altLang="zh-TW" sz="2400">
                <a:sym typeface="Symbol" panose="05050102010706020507" pitchFamily="18" charset="2"/>
              </a:rPr>
              <a:t></a:t>
            </a:r>
            <a:r>
              <a:rPr lang="en-US" altLang="zh-TW" sz="2400"/>
              <a:t> </a:t>
            </a:r>
            <a:r>
              <a:rPr lang="en-US" altLang="zh-TW" sz="2400" i="1"/>
              <a:t>x</a:t>
            </a:r>
            <a:r>
              <a:rPr lang="en-US" altLang="zh-TW" sz="2400" i="1" baseline="-25000"/>
              <a:t>m</a:t>
            </a:r>
          </a:p>
        </p:txBody>
      </p:sp>
      <p:sp>
        <p:nvSpPr>
          <p:cNvPr id="21" name="Rectangle 152">
            <a:extLst>
              <a:ext uri="{FF2B5EF4-FFF2-40B4-BE49-F238E27FC236}">
                <a16:creationId xmlns:a16="http://schemas.microsoft.com/office/drawing/2014/main" id="{3C765A1E-6BC1-4F36-B586-547EADDAF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3788" y="2153238"/>
            <a:ext cx="2659062" cy="457200"/>
          </a:xfrm>
          <a:prstGeom prst="rect">
            <a:avLst/>
          </a:prstGeom>
          <a:solidFill>
            <a:srgbClr val="FFFFCC">
              <a:alpha val="50195"/>
            </a:srgbClr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/>
              <a:t>        </a:t>
            </a:r>
            <a:r>
              <a:rPr lang="en-US" altLang="zh-TW" sz="2400" b="1" i="1">
                <a:solidFill>
                  <a:srgbClr val="CC0000"/>
                </a:solidFill>
              </a:rPr>
              <a:t>X</a:t>
            </a:r>
            <a:r>
              <a:rPr lang="en-US" altLang="zh-TW" sz="2400" b="1" i="1" baseline="-25000">
                <a:solidFill>
                  <a:srgbClr val="CC0000"/>
                </a:solidFill>
              </a:rPr>
              <a:t>m</a:t>
            </a:r>
            <a:r>
              <a:rPr lang="en-US" altLang="zh-TW" sz="2400" b="1" baseline="-25000">
                <a:solidFill>
                  <a:srgbClr val="CC0000"/>
                </a:solidFill>
              </a:rPr>
              <a:t>–1</a:t>
            </a:r>
          </a:p>
        </p:txBody>
      </p:sp>
      <p:sp>
        <p:nvSpPr>
          <p:cNvPr id="22" name="Rectangle 142">
            <a:extLst>
              <a:ext uri="{FF2B5EF4-FFF2-40B4-BE49-F238E27FC236}">
                <a16:creationId xmlns:a16="http://schemas.microsoft.com/office/drawing/2014/main" id="{BF50F313-A76C-45DC-975B-F5202CC96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77038"/>
            <a:ext cx="3733800" cy="1828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3" name="Text Box 182">
            <a:extLst>
              <a:ext uri="{FF2B5EF4-FFF2-40B4-BE49-F238E27FC236}">
                <a16:creationId xmlns:a16="http://schemas.microsoft.com/office/drawing/2014/main" id="{7443D1B3-3370-4A2C-9FC2-B4C9F3D81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4042951"/>
            <a:ext cx="2817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If </a:t>
            </a:r>
            <a:r>
              <a:rPr lang="en-US" altLang="zh-TW" sz="2400" i="1"/>
              <a:t>x</a:t>
            </a:r>
            <a:r>
              <a:rPr lang="en-US" altLang="zh-TW" sz="2400" i="1" baseline="-25000"/>
              <a:t>m</a:t>
            </a:r>
            <a:r>
              <a:rPr lang="en-US" altLang="zh-TW" sz="2400"/>
              <a:t> </a:t>
            </a:r>
            <a:r>
              <a:rPr lang="en-US" altLang="zh-TW" sz="2400">
                <a:sym typeface="Symbol" panose="05050102010706020507" pitchFamily="18" charset="2"/>
              </a:rPr>
              <a:t></a:t>
            </a:r>
            <a:r>
              <a:rPr lang="en-US" altLang="zh-TW" sz="2400"/>
              <a:t> </a:t>
            </a:r>
            <a:r>
              <a:rPr lang="en-US" altLang="zh-TW" sz="2400" i="1"/>
              <a:t>y</a:t>
            </a:r>
            <a:r>
              <a:rPr lang="en-US" altLang="zh-TW" sz="2400" i="1" baseline="-25000"/>
              <a:t>n</a:t>
            </a:r>
            <a:r>
              <a:rPr lang="en-US" altLang="zh-TW" sz="2400"/>
              <a:t>, then </a:t>
            </a:r>
            <a:r>
              <a:rPr lang="en-US" altLang="zh-TW" sz="2400" i="1"/>
              <a:t>z</a:t>
            </a:r>
            <a:r>
              <a:rPr lang="en-US" altLang="zh-TW" sz="2400" i="1" baseline="-25000"/>
              <a:t>k</a:t>
            </a:r>
            <a:r>
              <a:rPr lang="en-US" altLang="zh-TW" sz="2400"/>
              <a:t> </a:t>
            </a:r>
            <a:r>
              <a:rPr lang="en-US" altLang="zh-TW" sz="2400">
                <a:sym typeface="Symbol" panose="05050102010706020507" pitchFamily="18" charset="2"/>
              </a:rPr>
              <a:t></a:t>
            </a:r>
            <a:r>
              <a:rPr lang="en-US" altLang="zh-TW" sz="2400"/>
              <a:t> </a:t>
            </a:r>
            <a:r>
              <a:rPr lang="en-US" altLang="zh-TW" sz="2400" i="1"/>
              <a:t>y</a:t>
            </a:r>
            <a:r>
              <a:rPr lang="en-US" altLang="zh-TW" sz="2400" i="1" baseline="-25000"/>
              <a:t>n</a:t>
            </a:r>
          </a:p>
        </p:txBody>
      </p:sp>
      <p:graphicFrame>
        <p:nvGraphicFramePr>
          <p:cNvPr id="24" name="Group 223">
            <a:extLst>
              <a:ext uri="{FF2B5EF4-FFF2-40B4-BE49-F238E27FC236}">
                <a16:creationId xmlns:a16="http://schemas.microsoft.com/office/drawing/2014/main" id="{1BDF091D-6764-4F92-88A6-276684C5C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252814"/>
              </p:ext>
            </p:extLst>
          </p:nvPr>
        </p:nvGraphicFramePr>
        <p:xfrm>
          <a:off x="4786314" y="4687476"/>
          <a:ext cx="2909887" cy="457200"/>
        </p:xfrm>
        <a:graphic>
          <a:graphicData uri="http://schemas.openxmlformats.org/drawingml/2006/table">
            <a:tbl>
              <a:tblPr/>
              <a:tblGrid>
                <a:gridCol w="2224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1" lang="en-US" altLang="zh-TW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</a:t>
                      </a:r>
                      <a:r>
                        <a:rPr kumimoji="1" lang="en-US" altLang="zh-TW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–1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1" lang="en-US" altLang="zh-TW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roup 229">
            <a:extLst>
              <a:ext uri="{FF2B5EF4-FFF2-40B4-BE49-F238E27FC236}">
                <a16:creationId xmlns:a16="http://schemas.microsoft.com/office/drawing/2014/main" id="{7907CDC0-3B81-465B-9A57-13FD2E75A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271638"/>
              </p:ext>
            </p:extLst>
          </p:nvPr>
        </p:nvGraphicFramePr>
        <p:xfrm>
          <a:off x="4545014" y="5297076"/>
          <a:ext cx="3684587" cy="457200"/>
        </p:xfrm>
        <a:graphic>
          <a:graphicData uri="http://schemas.openxmlformats.org/drawingml/2006/table">
            <a:tbl>
              <a:tblPr/>
              <a:tblGrid>
                <a:gridCol w="2465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</a:t>
                      </a:r>
                      <a:r>
                        <a:rPr kumimoji="1" lang="en-US" altLang="zh-TW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–2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</a:t>
                      </a:r>
                      <a:r>
                        <a:rPr kumimoji="1" lang="en-US" altLang="zh-TW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  <a:r>
                        <a:rPr kumimoji="1" lang="en-US" altLang="zh-TW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–1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</a:t>
                      </a:r>
                      <a:r>
                        <a:rPr kumimoji="1" lang="en-US" altLang="zh-TW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224">
            <a:extLst>
              <a:ext uri="{FF2B5EF4-FFF2-40B4-BE49-F238E27FC236}">
                <a16:creationId xmlns:a16="http://schemas.microsoft.com/office/drawing/2014/main" id="{0B03D739-363A-452C-B780-839544630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397124"/>
              </p:ext>
            </p:extLst>
          </p:nvPr>
        </p:nvGraphicFramePr>
        <p:xfrm>
          <a:off x="5002214" y="5906676"/>
          <a:ext cx="2693987" cy="457200"/>
        </p:xfrm>
        <a:graphic>
          <a:graphicData uri="http://schemas.openxmlformats.org/drawingml/2006/table">
            <a:tbl>
              <a:tblPr/>
              <a:tblGrid>
                <a:gridCol w="2008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Z</a:t>
                      </a:r>
                      <a:r>
                        <a:rPr kumimoji="1" lang="en-US" altLang="zh-TW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</a:t>
                      </a:r>
                      <a:r>
                        <a:rPr kumimoji="1" lang="en-US" altLang="zh-TW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–1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z</a:t>
                      </a:r>
                      <a:r>
                        <a:rPr kumimoji="1" lang="en-US" altLang="zh-TW" sz="24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 Box 209">
            <a:extLst>
              <a:ext uri="{FF2B5EF4-FFF2-40B4-BE49-F238E27FC236}">
                <a16:creationId xmlns:a16="http://schemas.microsoft.com/office/drawing/2014/main" id="{34B69A91-2A01-46A9-B3A2-C1FC5B045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9713" y="4687476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/>
              <a:t>X</a:t>
            </a:r>
          </a:p>
        </p:txBody>
      </p:sp>
      <p:sp>
        <p:nvSpPr>
          <p:cNvPr id="28" name="Text Box 210">
            <a:extLst>
              <a:ext uri="{FF2B5EF4-FFF2-40B4-BE49-F238E27FC236}">
                <a16:creationId xmlns:a16="http://schemas.microsoft.com/office/drawing/2014/main" id="{89BFE9DA-0560-4475-827E-08EAE3C80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297076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/>
              <a:t>Y</a:t>
            </a:r>
          </a:p>
        </p:txBody>
      </p:sp>
      <p:sp>
        <p:nvSpPr>
          <p:cNvPr id="29" name="Text Box 211">
            <a:extLst>
              <a:ext uri="{FF2B5EF4-FFF2-40B4-BE49-F238E27FC236}">
                <a16:creationId xmlns:a16="http://schemas.microsoft.com/office/drawing/2014/main" id="{162FF274-84A4-4848-ADCC-BDD2F1BAA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906676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/>
              <a:t>Z</a:t>
            </a:r>
          </a:p>
        </p:txBody>
      </p:sp>
      <p:sp>
        <p:nvSpPr>
          <p:cNvPr id="30" name="Rectangle 212">
            <a:extLst>
              <a:ext uri="{FF2B5EF4-FFF2-40B4-BE49-F238E27FC236}">
                <a16:creationId xmlns:a16="http://schemas.microsoft.com/office/drawing/2014/main" id="{AD7959B2-95FA-4AEE-A353-61132A7E1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1" y="4611276"/>
            <a:ext cx="3313113" cy="1828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31" name="Rectangle 225">
            <a:extLst>
              <a:ext uri="{FF2B5EF4-FFF2-40B4-BE49-F238E27FC236}">
                <a16:creationId xmlns:a16="http://schemas.microsoft.com/office/drawing/2014/main" id="{8E347256-3304-4CC6-820E-FB5E4995B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6600" y="5297076"/>
            <a:ext cx="3149600" cy="457200"/>
          </a:xfrm>
          <a:prstGeom prst="rect">
            <a:avLst/>
          </a:prstGeom>
          <a:solidFill>
            <a:srgbClr val="FFFFCC">
              <a:alpha val="50195"/>
            </a:srgbClr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 b="1" i="1"/>
              <a:t>        </a:t>
            </a:r>
            <a:r>
              <a:rPr lang="en-US" altLang="zh-TW" sz="2400" b="1" i="1">
                <a:solidFill>
                  <a:srgbClr val="CC0000"/>
                </a:solidFill>
              </a:rPr>
              <a:t>Y</a:t>
            </a:r>
            <a:r>
              <a:rPr lang="en-US" altLang="zh-TW" sz="2400" b="1" i="1" baseline="-25000">
                <a:solidFill>
                  <a:srgbClr val="CC0000"/>
                </a:solidFill>
              </a:rPr>
              <a:t>n</a:t>
            </a:r>
            <a:r>
              <a:rPr lang="en-US" altLang="zh-TW" sz="2400" b="1" baseline="-25000">
                <a:solidFill>
                  <a:srgbClr val="CC0000"/>
                </a:solidFill>
              </a:rPr>
              <a:t>–1</a:t>
            </a:r>
          </a:p>
        </p:txBody>
      </p:sp>
    </p:spTree>
    <p:extLst>
      <p:ext uri="{BB962C8B-B14F-4D97-AF65-F5344CB8AC3E}">
        <p14:creationId xmlns:p14="http://schemas.microsoft.com/office/powerpoint/2010/main" val="1360763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E211B99-268C-4883-9DC2-20C34726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1C8A934-C30F-4262-B7C9-13373CBF9CB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381000" marR="0" lvl="0" indent="-3810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Proof</a:t>
                </a: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381000" lvl="0" indent="-381000" algn="l">
                  <a:lnSpc>
                    <a:spcPct val="8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1.   First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 Suppose not. Then make a subsequence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𝑍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’=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 It’s a common subsequence of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𝑋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𝑌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has length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𝑘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+1⇒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𝑍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’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a longer common subsequence that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𝑍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contradicts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𝑍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being an LCS. Now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𝑍</m:t>
                        </m:r>
                      </m:e>
                      <m:sub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an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𝑚</m:t>
                        </m:r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𝑌</m:t>
                        </m:r>
                      </m:e>
                      <m:sub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𝑛</m:t>
                        </m:r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 Clearly, it’s a common subsequence. Now suppose there exists a common subsequence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𝑊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𝑋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𝑚</m:t>
                        </m:r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𝑌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𝑛</m:t>
                        </m:r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that’s longer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𝑍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−1</m:t>
                        </m:r>
                      </m:sub>
                    </m:sSub>
                    <m:r>
                      <a:rPr lang="en-US" altLang="zh-TW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length of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𝑊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𝑘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 Make subsequence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𝑊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’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by appending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𝑊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𝑊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’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common subsequence of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𝑋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𝑌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has length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𝑘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+1⇒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contradicts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𝑍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being an LCS.</a:t>
                </a:r>
              </a:p>
              <a:p>
                <a:pPr marL="381000" lvl="0" indent="-381000" algn="l">
                  <a:lnSpc>
                    <a:spcPct val="8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2.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then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𝑍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a common subsequence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𝑋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𝑚</m:t>
                        </m:r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𝑌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 Suppose there exists a subsequence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𝑊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𝑋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𝑚</m:t>
                        </m:r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𝑌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with length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kumimoji="0" lang="en-US" altLang="zh-TW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𝑘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 Then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𝑊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a common subsequence of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𝑋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contradicts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𝑍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being an LCS.</a:t>
                </a:r>
              </a:p>
              <a:p>
                <a:pPr marL="381000" marR="0" lvl="0" indent="-3810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3.   Symmetric to 2.</a:t>
                </a:r>
              </a:p>
              <a:p>
                <a:pPr marL="381000" marR="0" lvl="0" indent="-3810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381000" marR="0" lvl="0" indent="-3810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Therefore, an LCS of two sequences contains as a prefix an LCS of prefixes of  the sequences.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1C8A934-C30F-4262-B7C9-13373CBF9C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580" t="-2717" r="-896" b="-119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2301F712-6D79-4178-BCA1-E691FBA1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781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E211B99-268C-4883-9DC2-20C34726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1C8A934-C30F-4262-B7C9-13373CBF9CB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Define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, 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length of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𝑌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 We want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𝑚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, </m:t>
                        </m:r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</a:br>
                <a:b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, </m:t>
                          </m:r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𝑗</m:t>
                          </m:r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+mn-cs"/>
                                </a:rPr>
                                <m:t>0                                       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400" i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if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or</m:t>
                              </m:r>
                              <m:r>
                                <a:rPr lang="en-US" altLang="zh-TW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𝑗</m:t>
                              </m:r>
                              <m:r>
                                <a:rPr lang="en-US" altLang="zh-TW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=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+mn-cs"/>
                                </a:rPr>
                                <m:t>𝑐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+mn-cs"/>
                                    </a:rPr>
                                    <m:t>−1, </m:t>
                                  </m:r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+mn-cs"/>
                                    </a:rPr>
                                    <m:t>𝑗</m:t>
                                  </m:r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+mn-cs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+1</m:t>
                              </m:r>
                              <m:r>
                                <a:rPr lang="en-US" altLang="zh-TW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400" i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if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𝑖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𝑗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&gt;0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400" i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and</m:t>
                              </m:r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func>
                                <m:funcPr>
                                  <m:ctrlP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kumimoji="0" lang="en-US" altLang="zh-TW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+mn-cs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TW" sz="24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+mn-cs"/>
                                        </a:rPr>
                                        <m:t>max</m:t>
                                      </m:r>
                                    </m:e>
                                    <m:lim/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altLang="zh-TW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zh-TW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+mn-cs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kumimoji="0" lang="en-US" altLang="zh-TW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zh-TW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+mn-cs"/>
                                            </a:rPr>
                                            <m:t>𝑖</m:t>
                                          </m:r>
                                          <m:r>
                                            <a:rPr kumimoji="0" lang="en-US" altLang="zh-TW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+mn-cs"/>
                                            </a:rPr>
                                            <m:t>−1, </m:t>
                                          </m:r>
                                          <m:r>
                                            <a:rPr kumimoji="0" lang="en-US" altLang="zh-TW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+mn-cs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</a:rPr>
                                        <m:t>𝑐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TW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zh-TW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+mn-cs"/>
                                </a:rPr>
                                <m:t>if</m:t>
                              </m:r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+mn-cs"/>
                                </a:rPr>
                                <m:t>&gt;0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zh-TW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+mn-cs"/>
                                </a:rPr>
                                <m:t>and</m:t>
                              </m:r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+mn-cs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Again, we could write a recursive algorithm based on this formulation.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Try with bozo, bat.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1C8A934-C30F-4262-B7C9-13373CBF9C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843" t="-2174" b="-41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2301F712-6D79-4178-BCA1-E691FBA1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Recursive formulation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2853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E211B99-268C-4883-9DC2-20C34726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C8A934-C30F-4262-B7C9-13373CBF9CB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sz="28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sz="28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sz="28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Lots of repeated subproblems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Instead of recomputing, store in a table.</a:t>
            </a:r>
          </a:p>
          <a:p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2301F712-6D79-4178-BCA1-E691FBA1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30BAF14-C09A-455A-B815-A6CF4F2971CF}"/>
              </a:ext>
            </a:extLst>
          </p:cNvPr>
          <p:cNvGrpSpPr/>
          <p:nvPr/>
        </p:nvGrpSpPr>
        <p:grpSpPr>
          <a:xfrm>
            <a:off x="2000250" y="1524001"/>
            <a:ext cx="8135938" cy="3781425"/>
            <a:chOff x="2000250" y="1524001"/>
            <a:chExt cx="8135938" cy="3781425"/>
          </a:xfrm>
        </p:grpSpPr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532170AA-64CB-4DE6-A8A5-3DC692079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0" y="1524001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4,3</a:t>
              </a:r>
            </a:p>
          </p:txBody>
        </p:sp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1A93209B-E9EA-4209-8CAB-6221D324E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3713" y="2387601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3,3</a:t>
              </a:r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CF0E941E-4079-4256-A36E-EC3DF7BAB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8625" y="2316164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4,2</a:t>
              </a:r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DBA71009-FFB7-4382-924B-3DA554A5B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8313" y="3324226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2,3</a:t>
              </a:r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9AF44310-921E-4037-84F6-FAFBB51EC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7313" y="3324226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3,2</a:t>
              </a:r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9932CDC9-6127-406A-9A47-7265D29EB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9025" y="4043364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1,3</a:t>
              </a:r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E12FC627-3AE2-4A4C-B61D-B408CAEFF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250" y="4908551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0,3</a:t>
              </a:r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FDB3266F-83BF-4C66-B0AF-06F56D817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113" y="4043364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2,2</a:t>
              </a:r>
            </a:p>
          </p:txBody>
        </p:sp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81AF7FA5-10BF-4C3B-AD74-B0EEB51BD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4925" y="4908551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1,2</a:t>
              </a:r>
            </a:p>
          </p:txBody>
        </p:sp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id="{DD4B7B04-1C28-4001-B17F-04A5262BD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1050" y="4043364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2,2</a:t>
              </a:r>
            </a:p>
          </p:txBody>
        </p:sp>
        <p:sp>
          <p:nvSpPr>
            <p:cNvPr id="17" name="Text Box 14">
              <a:extLst>
                <a:ext uri="{FF2B5EF4-FFF2-40B4-BE49-F238E27FC236}">
                  <a16:creationId xmlns:a16="http://schemas.microsoft.com/office/drawing/2014/main" id="{CE739AFB-E733-4590-8DBB-FBCA995BE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1188" y="4908551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1,2</a:t>
              </a:r>
            </a:p>
          </p:txBody>
        </p:sp>
        <p:sp>
          <p:nvSpPr>
            <p:cNvPr id="18" name="Text Box 15">
              <a:extLst>
                <a:ext uri="{FF2B5EF4-FFF2-40B4-BE49-F238E27FC236}">
                  <a16:creationId xmlns:a16="http://schemas.microsoft.com/office/drawing/2014/main" id="{726BE70F-AEC2-4AA6-AF60-A6F14D7E3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7450" y="4908551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2,1</a:t>
              </a:r>
            </a:p>
          </p:txBody>
        </p:sp>
        <p:sp>
          <p:nvSpPr>
            <p:cNvPr id="19" name="Text Box 16">
              <a:extLst>
                <a:ext uri="{FF2B5EF4-FFF2-40B4-BE49-F238E27FC236}">
                  <a16:creationId xmlns:a16="http://schemas.microsoft.com/office/drawing/2014/main" id="{DEA5ECDD-1214-4796-8498-B13A1F804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5150" y="4908551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1,2</a:t>
              </a:r>
            </a:p>
          </p:txBody>
        </p:sp>
        <p:sp>
          <p:nvSpPr>
            <p:cNvPr id="20" name="Text Box 17">
              <a:extLst>
                <a:ext uri="{FF2B5EF4-FFF2-40B4-BE49-F238E27FC236}">
                  <a16:creationId xmlns:a16="http://schemas.microsoft.com/office/drawing/2014/main" id="{7B95043D-B382-47F7-A2AD-406063361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2138" y="4043364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3,1</a:t>
              </a:r>
            </a:p>
          </p:txBody>
        </p:sp>
        <p:sp>
          <p:nvSpPr>
            <p:cNvPr id="21" name="Text Box 18">
              <a:extLst>
                <a:ext uri="{FF2B5EF4-FFF2-40B4-BE49-F238E27FC236}">
                  <a16:creationId xmlns:a16="http://schemas.microsoft.com/office/drawing/2014/main" id="{813304F7-07E7-42B7-BCB1-CF4D5B9CA3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9975" y="4908551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2,1</a:t>
              </a:r>
            </a:p>
          </p:txBody>
        </p:sp>
        <p:sp>
          <p:nvSpPr>
            <p:cNvPr id="22" name="Text Box 19">
              <a:extLst>
                <a:ext uri="{FF2B5EF4-FFF2-40B4-BE49-F238E27FC236}">
                  <a16:creationId xmlns:a16="http://schemas.microsoft.com/office/drawing/2014/main" id="{1547051B-39CC-4037-9948-9DB066421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6238" y="4908551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2,1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4E3D2BA2-5864-4AA2-BEAC-1465B64004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2500" y="4908551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3,0</a:t>
              </a:r>
            </a:p>
          </p:txBody>
        </p:sp>
        <p:sp>
          <p:nvSpPr>
            <p:cNvPr id="24" name="Text Box 21">
              <a:extLst>
                <a:ext uri="{FF2B5EF4-FFF2-40B4-BE49-F238E27FC236}">
                  <a16:creationId xmlns:a16="http://schemas.microsoft.com/office/drawing/2014/main" id="{4E39021C-DF05-49D2-875B-D50679E95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2363" y="3251201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3,2</a:t>
              </a:r>
            </a:p>
          </p:txBody>
        </p:sp>
        <p:sp>
          <p:nvSpPr>
            <p:cNvPr id="25" name="Text Box 22">
              <a:extLst>
                <a:ext uri="{FF2B5EF4-FFF2-40B4-BE49-F238E27FC236}">
                  <a16:creationId xmlns:a16="http://schemas.microsoft.com/office/drawing/2014/main" id="{067A3585-B8BF-4E8F-9BDA-EB160FBEC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8125" y="3324226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4,1</a:t>
              </a:r>
            </a:p>
          </p:txBody>
        </p:sp>
        <p:sp>
          <p:nvSpPr>
            <p:cNvPr id="26" name="Text Box 23">
              <a:extLst>
                <a:ext uri="{FF2B5EF4-FFF2-40B4-BE49-F238E27FC236}">
                  <a16:creationId xmlns:a16="http://schemas.microsoft.com/office/drawing/2014/main" id="{DF86B626-2B5C-4CCD-9A94-3EF017913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6100" y="4043364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2,2</a:t>
              </a:r>
            </a:p>
          </p:txBody>
        </p:sp>
        <p:sp>
          <p:nvSpPr>
            <p:cNvPr id="27" name="Text Box 24">
              <a:extLst>
                <a:ext uri="{FF2B5EF4-FFF2-40B4-BE49-F238E27FC236}">
                  <a16:creationId xmlns:a16="http://schemas.microsoft.com/office/drawing/2014/main" id="{8142B46C-466B-48C2-8600-11ED552C8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4163" y="4043364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3,1</a:t>
              </a:r>
            </a:p>
          </p:txBody>
        </p:sp>
        <p:sp>
          <p:nvSpPr>
            <p:cNvPr id="28" name="Text Box 25">
              <a:extLst>
                <a:ext uri="{FF2B5EF4-FFF2-40B4-BE49-F238E27FC236}">
                  <a16:creationId xmlns:a16="http://schemas.microsoft.com/office/drawing/2014/main" id="{84B4CD8F-89D9-4619-9635-ADECFB473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7763" y="4043364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3,1</a:t>
              </a:r>
            </a:p>
          </p:txBody>
        </p:sp>
        <p:sp>
          <p:nvSpPr>
            <p:cNvPr id="29" name="Text Box 26">
              <a:extLst>
                <a:ext uri="{FF2B5EF4-FFF2-40B4-BE49-F238E27FC236}">
                  <a16:creationId xmlns:a16="http://schemas.microsoft.com/office/drawing/2014/main" id="{763C3966-4598-4BA6-9CF4-B1AA7C75FA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32950" y="4043364"/>
              <a:ext cx="501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4,0</a:t>
              </a:r>
            </a:p>
          </p:txBody>
        </p:sp>
        <p:cxnSp>
          <p:nvCxnSpPr>
            <p:cNvPr id="30" name="AutoShape 27">
              <a:extLst>
                <a:ext uri="{FF2B5EF4-FFF2-40B4-BE49-F238E27FC236}">
                  <a16:creationId xmlns:a16="http://schemas.microsoft.com/office/drawing/2014/main" id="{833A5382-730C-4DC1-B5BA-CC342E2C8470}"/>
                </a:ext>
              </a:extLst>
            </p:cNvPr>
            <p:cNvCxnSpPr>
              <a:cxnSpLocks noChangeShapeType="1"/>
              <a:stCxn id="8" idx="0"/>
              <a:endCxn id="7" idx="2"/>
            </p:cNvCxnSpPr>
            <p:nvPr/>
          </p:nvCxnSpPr>
          <p:spPr bwMode="auto">
            <a:xfrm flipV="1">
              <a:off x="4554539" y="1920876"/>
              <a:ext cx="1944687" cy="466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28">
              <a:extLst>
                <a:ext uri="{FF2B5EF4-FFF2-40B4-BE49-F238E27FC236}">
                  <a16:creationId xmlns:a16="http://schemas.microsoft.com/office/drawing/2014/main" id="{A0844549-A3CB-48B4-B3AC-F15CD07CAA37}"/>
                </a:ext>
              </a:extLst>
            </p:cNvPr>
            <p:cNvCxnSpPr>
              <a:cxnSpLocks noChangeShapeType="1"/>
              <a:stCxn id="10" idx="0"/>
              <a:endCxn id="8" idx="2"/>
            </p:cNvCxnSpPr>
            <p:nvPr/>
          </p:nvCxnSpPr>
          <p:spPr bwMode="auto">
            <a:xfrm flipV="1">
              <a:off x="3259138" y="2784475"/>
              <a:ext cx="1295400" cy="539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29">
              <a:extLst>
                <a:ext uri="{FF2B5EF4-FFF2-40B4-BE49-F238E27FC236}">
                  <a16:creationId xmlns:a16="http://schemas.microsoft.com/office/drawing/2014/main" id="{05859EF8-E8F4-4454-A8A1-4CA367B820C0}"/>
                </a:ext>
              </a:extLst>
            </p:cNvPr>
            <p:cNvCxnSpPr>
              <a:cxnSpLocks noChangeShapeType="1"/>
              <a:stCxn id="8" idx="2"/>
              <a:endCxn id="11" idx="0"/>
            </p:cNvCxnSpPr>
            <p:nvPr/>
          </p:nvCxnSpPr>
          <p:spPr bwMode="auto">
            <a:xfrm>
              <a:off x="4554538" y="2784475"/>
              <a:ext cx="863600" cy="539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30">
              <a:extLst>
                <a:ext uri="{FF2B5EF4-FFF2-40B4-BE49-F238E27FC236}">
                  <a16:creationId xmlns:a16="http://schemas.microsoft.com/office/drawing/2014/main" id="{77D0C952-DC70-40F5-85EF-3B91260E0378}"/>
                </a:ext>
              </a:extLst>
            </p:cNvPr>
            <p:cNvCxnSpPr>
              <a:cxnSpLocks noChangeShapeType="1"/>
              <a:stCxn id="12" idx="0"/>
              <a:endCxn id="10" idx="2"/>
            </p:cNvCxnSpPr>
            <p:nvPr/>
          </p:nvCxnSpPr>
          <p:spPr bwMode="auto">
            <a:xfrm flipV="1">
              <a:off x="2609850" y="3721101"/>
              <a:ext cx="649288" cy="322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31">
              <a:extLst>
                <a:ext uri="{FF2B5EF4-FFF2-40B4-BE49-F238E27FC236}">
                  <a16:creationId xmlns:a16="http://schemas.microsoft.com/office/drawing/2014/main" id="{4B963D49-1C7E-41B5-ABDE-CED2D50F06F8}"/>
                </a:ext>
              </a:extLst>
            </p:cNvPr>
            <p:cNvCxnSpPr>
              <a:cxnSpLocks noChangeShapeType="1"/>
              <a:stCxn id="10" idx="2"/>
              <a:endCxn id="14" idx="0"/>
            </p:cNvCxnSpPr>
            <p:nvPr/>
          </p:nvCxnSpPr>
          <p:spPr bwMode="auto">
            <a:xfrm>
              <a:off x="3259138" y="3721101"/>
              <a:ext cx="431800" cy="322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32">
              <a:extLst>
                <a:ext uri="{FF2B5EF4-FFF2-40B4-BE49-F238E27FC236}">
                  <a16:creationId xmlns:a16="http://schemas.microsoft.com/office/drawing/2014/main" id="{29BA66DA-A7E6-428C-A3EC-DF8C7D70B244}"/>
                </a:ext>
              </a:extLst>
            </p:cNvPr>
            <p:cNvCxnSpPr>
              <a:cxnSpLocks noChangeShapeType="1"/>
              <a:stCxn id="13" idx="0"/>
              <a:endCxn id="12" idx="2"/>
            </p:cNvCxnSpPr>
            <p:nvPr/>
          </p:nvCxnSpPr>
          <p:spPr bwMode="auto">
            <a:xfrm flipV="1">
              <a:off x="2251076" y="4440238"/>
              <a:ext cx="358775" cy="468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33">
              <a:extLst>
                <a:ext uri="{FF2B5EF4-FFF2-40B4-BE49-F238E27FC236}">
                  <a16:creationId xmlns:a16="http://schemas.microsoft.com/office/drawing/2014/main" id="{E594C51C-1AEB-42EC-80FD-5C82A4F71C35}"/>
                </a:ext>
              </a:extLst>
            </p:cNvPr>
            <p:cNvCxnSpPr>
              <a:cxnSpLocks noChangeShapeType="1"/>
              <a:stCxn id="12" idx="2"/>
              <a:endCxn id="15" idx="0"/>
            </p:cNvCxnSpPr>
            <p:nvPr/>
          </p:nvCxnSpPr>
          <p:spPr bwMode="auto">
            <a:xfrm>
              <a:off x="2609850" y="4440238"/>
              <a:ext cx="215900" cy="468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4">
              <a:extLst>
                <a:ext uri="{FF2B5EF4-FFF2-40B4-BE49-F238E27FC236}">
                  <a16:creationId xmlns:a16="http://schemas.microsoft.com/office/drawing/2014/main" id="{BB8B55E6-9AC5-433E-A5C2-351AB0A46861}"/>
                </a:ext>
              </a:extLst>
            </p:cNvPr>
            <p:cNvCxnSpPr>
              <a:cxnSpLocks noChangeShapeType="1"/>
              <a:stCxn id="17" idx="0"/>
              <a:endCxn id="14" idx="2"/>
            </p:cNvCxnSpPr>
            <p:nvPr/>
          </p:nvCxnSpPr>
          <p:spPr bwMode="auto">
            <a:xfrm flipV="1">
              <a:off x="3402014" y="4440238"/>
              <a:ext cx="288925" cy="468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5">
              <a:extLst>
                <a:ext uri="{FF2B5EF4-FFF2-40B4-BE49-F238E27FC236}">
                  <a16:creationId xmlns:a16="http://schemas.microsoft.com/office/drawing/2014/main" id="{E389DDB3-CBE5-439C-9650-EF2752DAE502}"/>
                </a:ext>
              </a:extLst>
            </p:cNvPr>
            <p:cNvCxnSpPr>
              <a:cxnSpLocks noChangeShapeType="1"/>
              <a:stCxn id="18" idx="0"/>
              <a:endCxn id="14" idx="2"/>
            </p:cNvCxnSpPr>
            <p:nvPr/>
          </p:nvCxnSpPr>
          <p:spPr bwMode="auto">
            <a:xfrm flipH="1" flipV="1">
              <a:off x="3690939" y="4440238"/>
              <a:ext cx="287337" cy="468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36">
              <a:extLst>
                <a:ext uri="{FF2B5EF4-FFF2-40B4-BE49-F238E27FC236}">
                  <a16:creationId xmlns:a16="http://schemas.microsoft.com/office/drawing/2014/main" id="{AF6243A3-CA9E-436E-A075-21DDC2903E07}"/>
                </a:ext>
              </a:extLst>
            </p:cNvPr>
            <p:cNvCxnSpPr>
              <a:cxnSpLocks noChangeShapeType="1"/>
              <a:stCxn id="19" idx="0"/>
              <a:endCxn id="16" idx="2"/>
            </p:cNvCxnSpPr>
            <p:nvPr/>
          </p:nvCxnSpPr>
          <p:spPr bwMode="auto">
            <a:xfrm flipV="1">
              <a:off x="4625975" y="4440238"/>
              <a:ext cx="215900" cy="468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37">
              <a:extLst>
                <a:ext uri="{FF2B5EF4-FFF2-40B4-BE49-F238E27FC236}">
                  <a16:creationId xmlns:a16="http://schemas.microsoft.com/office/drawing/2014/main" id="{7B0FC07C-A018-454B-A62D-7DBDFBFDC865}"/>
                </a:ext>
              </a:extLst>
            </p:cNvPr>
            <p:cNvCxnSpPr>
              <a:cxnSpLocks noChangeShapeType="1"/>
              <a:stCxn id="21" idx="0"/>
              <a:endCxn id="16" idx="2"/>
            </p:cNvCxnSpPr>
            <p:nvPr/>
          </p:nvCxnSpPr>
          <p:spPr bwMode="auto">
            <a:xfrm flipH="1" flipV="1">
              <a:off x="4841876" y="4440238"/>
              <a:ext cx="288925" cy="468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38">
              <a:extLst>
                <a:ext uri="{FF2B5EF4-FFF2-40B4-BE49-F238E27FC236}">
                  <a16:creationId xmlns:a16="http://schemas.microsoft.com/office/drawing/2014/main" id="{661724D0-336F-4B7A-B2D5-272F5CA1340D}"/>
                </a:ext>
              </a:extLst>
            </p:cNvPr>
            <p:cNvCxnSpPr>
              <a:cxnSpLocks noChangeShapeType="1"/>
              <a:stCxn id="22" idx="0"/>
              <a:endCxn id="20" idx="2"/>
            </p:cNvCxnSpPr>
            <p:nvPr/>
          </p:nvCxnSpPr>
          <p:spPr bwMode="auto">
            <a:xfrm flipV="1">
              <a:off x="5707063" y="4440238"/>
              <a:ext cx="215900" cy="468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39">
              <a:extLst>
                <a:ext uri="{FF2B5EF4-FFF2-40B4-BE49-F238E27FC236}">
                  <a16:creationId xmlns:a16="http://schemas.microsoft.com/office/drawing/2014/main" id="{EF39F77B-5B3C-4E82-821C-1C4BAA64C0B9}"/>
                </a:ext>
              </a:extLst>
            </p:cNvPr>
            <p:cNvCxnSpPr>
              <a:cxnSpLocks noChangeShapeType="1"/>
              <a:stCxn id="23" idx="0"/>
              <a:endCxn id="20" idx="2"/>
            </p:cNvCxnSpPr>
            <p:nvPr/>
          </p:nvCxnSpPr>
          <p:spPr bwMode="auto">
            <a:xfrm flipH="1" flipV="1">
              <a:off x="5922963" y="4440238"/>
              <a:ext cx="360362" cy="468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40">
              <a:extLst>
                <a:ext uri="{FF2B5EF4-FFF2-40B4-BE49-F238E27FC236}">
                  <a16:creationId xmlns:a16="http://schemas.microsoft.com/office/drawing/2014/main" id="{9C90C97B-27F3-438E-B5A2-D4A41C1148E6}"/>
                </a:ext>
              </a:extLst>
            </p:cNvPr>
            <p:cNvCxnSpPr>
              <a:cxnSpLocks noChangeShapeType="1"/>
              <a:stCxn id="16" idx="0"/>
              <a:endCxn id="11" idx="2"/>
            </p:cNvCxnSpPr>
            <p:nvPr/>
          </p:nvCxnSpPr>
          <p:spPr bwMode="auto">
            <a:xfrm flipV="1">
              <a:off x="4841876" y="3721101"/>
              <a:ext cx="576263" cy="322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41">
              <a:extLst>
                <a:ext uri="{FF2B5EF4-FFF2-40B4-BE49-F238E27FC236}">
                  <a16:creationId xmlns:a16="http://schemas.microsoft.com/office/drawing/2014/main" id="{23762723-8611-4728-A0D3-C1C7CF2037AC}"/>
                </a:ext>
              </a:extLst>
            </p:cNvPr>
            <p:cNvCxnSpPr>
              <a:cxnSpLocks noChangeShapeType="1"/>
              <a:stCxn id="20" idx="0"/>
              <a:endCxn id="11" idx="2"/>
            </p:cNvCxnSpPr>
            <p:nvPr/>
          </p:nvCxnSpPr>
          <p:spPr bwMode="auto">
            <a:xfrm flipH="1" flipV="1">
              <a:off x="5418139" y="3721101"/>
              <a:ext cx="504825" cy="322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42">
              <a:extLst>
                <a:ext uri="{FF2B5EF4-FFF2-40B4-BE49-F238E27FC236}">
                  <a16:creationId xmlns:a16="http://schemas.microsoft.com/office/drawing/2014/main" id="{E87C6D23-B49D-4FFB-9540-8D662DB285C2}"/>
                </a:ext>
              </a:extLst>
            </p:cNvPr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>
              <a:off x="6499226" y="1920875"/>
              <a:ext cx="1800225" cy="395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43">
              <a:extLst>
                <a:ext uri="{FF2B5EF4-FFF2-40B4-BE49-F238E27FC236}">
                  <a16:creationId xmlns:a16="http://schemas.microsoft.com/office/drawing/2014/main" id="{A40B2989-01CC-434C-AA06-E4CAB40B4D08}"/>
                </a:ext>
              </a:extLst>
            </p:cNvPr>
            <p:cNvCxnSpPr>
              <a:cxnSpLocks noChangeShapeType="1"/>
              <a:stCxn id="24" idx="0"/>
              <a:endCxn id="9" idx="2"/>
            </p:cNvCxnSpPr>
            <p:nvPr/>
          </p:nvCxnSpPr>
          <p:spPr bwMode="auto">
            <a:xfrm flipV="1">
              <a:off x="7723188" y="2713038"/>
              <a:ext cx="576262" cy="5381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44">
              <a:extLst>
                <a:ext uri="{FF2B5EF4-FFF2-40B4-BE49-F238E27FC236}">
                  <a16:creationId xmlns:a16="http://schemas.microsoft.com/office/drawing/2014/main" id="{266E1EE9-E0F8-4BEE-8C38-86A0FC8908BB}"/>
                </a:ext>
              </a:extLst>
            </p:cNvPr>
            <p:cNvCxnSpPr>
              <a:cxnSpLocks noChangeShapeType="1"/>
              <a:stCxn id="9" idx="2"/>
              <a:endCxn id="25" idx="0"/>
            </p:cNvCxnSpPr>
            <p:nvPr/>
          </p:nvCxnSpPr>
          <p:spPr bwMode="auto">
            <a:xfrm>
              <a:off x="8299450" y="2713039"/>
              <a:ext cx="1079500" cy="6111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45">
              <a:extLst>
                <a:ext uri="{FF2B5EF4-FFF2-40B4-BE49-F238E27FC236}">
                  <a16:creationId xmlns:a16="http://schemas.microsoft.com/office/drawing/2014/main" id="{0A59A675-271E-4859-8699-BD8FB2774E34}"/>
                </a:ext>
              </a:extLst>
            </p:cNvPr>
            <p:cNvCxnSpPr>
              <a:cxnSpLocks noChangeShapeType="1"/>
              <a:stCxn id="26" idx="0"/>
              <a:endCxn id="24" idx="2"/>
            </p:cNvCxnSpPr>
            <p:nvPr/>
          </p:nvCxnSpPr>
          <p:spPr bwMode="auto">
            <a:xfrm flipV="1">
              <a:off x="7146926" y="3648075"/>
              <a:ext cx="576263" cy="395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46">
              <a:extLst>
                <a:ext uri="{FF2B5EF4-FFF2-40B4-BE49-F238E27FC236}">
                  <a16:creationId xmlns:a16="http://schemas.microsoft.com/office/drawing/2014/main" id="{6658DABD-4C22-4B77-AAFB-BB738B2C91B4}"/>
                </a:ext>
              </a:extLst>
            </p:cNvPr>
            <p:cNvCxnSpPr>
              <a:cxnSpLocks noChangeShapeType="1"/>
              <a:stCxn id="24" idx="2"/>
              <a:endCxn id="27" idx="0"/>
            </p:cNvCxnSpPr>
            <p:nvPr/>
          </p:nvCxnSpPr>
          <p:spPr bwMode="auto">
            <a:xfrm>
              <a:off x="7723188" y="3648075"/>
              <a:ext cx="431800" cy="395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47">
              <a:extLst>
                <a:ext uri="{FF2B5EF4-FFF2-40B4-BE49-F238E27FC236}">
                  <a16:creationId xmlns:a16="http://schemas.microsoft.com/office/drawing/2014/main" id="{1B4F80BE-9313-4526-A03E-F22A2A75916B}"/>
                </a:ext>
              </a:extLst>
            </p:cNvPr>
            <p:cNvCxnSpPr>
              <a:cxnSpLocks noChangeShapeType="1"/>
              <a:stCxn id="28" idx="0"/>
              <a:endCxn id="25" idx="2"/>
            </p:cNvCxnSpPr>
            <p:nvPr/>
          </p:nvCxnSpPr>
          <p:spPr bwMode="auto">
            <a:xfrm flipV="1">
              <a:off x="9018588" y="3721101"/>
              <a:ext cx="360362" cy="322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48">
              <a:extLst>
                <a:ext uri="{FF2B5EF4-FFF2-40B4-BE49-F238E27FC236}">
                  <a16:creationId xmlns:a16="http://schemas.microsoft.com/office/drawing/2014/main" id="{CF6C5FB5-4117-4190-B15E-5829B820F9CD}"/>
                </a:ext>
              </a:extLst>
            </p:cNvPr>
            <p:cNvCxnSpPr>
              <a:cxnSpLocks noChangeShapeType="1"/>
              <a:stCxn id="25" idx="2"/>
              <a:endCxn id="29" idx="0"/>
            </p:cNvCxnSpPr>
            <p:nvPr/>
          </p:nvCxnSpPr>
          <p:spPr bwMode="auto">
            <a:xfrm>
              <a:off x="9378951" y="3721101"/>
              <a:ext cx="504825" cy="322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Line 49">
              <a:extLst>
                <a:ext uri="{FF2B5EF4-FFF2-40B4-BE49-F238E27FC236}">
                  <a16:creationId xmlns:a16="http://schemas.microsoft.com/office/drawing/2014/main" id="{E54A2769-07C2-46F9-AAE0-96020D4D97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96100" y="4403726"/>
              <a:ext cx="21590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" name="Line 50">
              <a:extLst>
                <a:ext uri="{FF2B5EF4-FFF2-40B4-BE49-F238E27FC236}">
                  <a16:creationId xmlns:a16="http://schemas.microsoft.com/office/drawing/2014/main" id="{7EF5E85F-2A4F-41F4-A474-2DA4004C3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2000" y="4403726"/>
              <a:ext cx="287338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Line 51">
              <a:extLst>
                <a:ext uri="{FF2B5EF4-FFF2-40B4-BE49-F238E27FC236}">
                  <a16:creationId xmlns:a16="http://schemas.microsoft.com/office/drawing/2014/main" id="{09BC83F8-4726-4E2B-B381-D5B08E639A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04163" y="4403726"/>
              <a:ext cx="21590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5" name="Line 52">
              <a:extLst>
                <a:ext uri="{FF2B5EF4-FFF2-40B4-BE49-F238E27FC236}">
                  <a16:creationId xmlns:a16="http://schemas.microsoft.com/office/drawing/2014/main" id="{E56F3F75-D330-49BD-B58C-0AC87530E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0064" y="4403726"/>
              <a:ext cx="287337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6" name="Line 53">
              <a:extLst>
                <a:ext uri="{FF2B5EF4-FFF2-40B4-BE49-F238E27FC236}">
                  <a16:creationId xmlns:a16="http://schemas.microsoft.com/office/drawing/2014/main" id="{AF77E370-48A3-405F-AC2B-61B485608C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96326" y="4403726"/>
              <a:ext cx="288925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7" name="Line 54">
              <a:extLst>
                <a:ext uri="{FF2B5EF4-FFF2-40B4-BE49-F238E27FC236}">
                  <a16:creationId xmlns:a16="http://schemas.microsoft.com/office/drawing/2014/main" id="{005E34B5-4386-472F-89AB-E61600522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83664" y="4403726"/>
              <a:ext cx="287337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8" name="Line 55">
              <a:extLst>
                <a:ext uri="{FF2B5EF4-FFF2-40B4-BE49-F238E27FC236}">
                  <a16:creationId xmlns:a16="http://schemas.microsoft.com/office/drawing/2014/main" id="{A8D4B810-A161-425E-BD81-FF6EA16382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32951" y="4332289"/>
              <a:ext cx="288925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" name="Line 56">
              <a:extLst>
                <a:ext uri="{FF2B5EF4-FFF2-40B4-BE49-F238E27FC236}">
                  <a16:creationId xmlns:a16="http://schemas.microsoft.com/office/drawing/2014/main" id="{DC34C2BA-EC15-4644-80ED-E0467DB7F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0288" y="4332289"/>
              <a:ext cx="2159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0" name="Freeform 57">
              <a:extLst>
                <a:ext uri="{FF2B5EF4-FFF2-40B4-BE49-F238E27FC236}">
                  <a16:creationId xmlns:a16="http://schemas.microsoft.com/office/drawing/2014/main" id="{FA1CFFFE-EA3E-470E-9F0B-BD75C1C3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1188" y="4043364"/>
              <a:ext cx="1008062" cy="1152525"/>
            </a:xfrm>
            <a:custGeom>
              <a:avLst/>
              <a:gdLst>
                <a:gd name="T0" fmla="*/ 0 w 635"/>
                <a:gd name="T1" fmla="*/ 2147483646 h 726"/>
                <a:gd name="T2" fmla="*/ 2147483646 w 635"/>
                <a:gd name="T3" fmla="*/ 0 h 726"/>
                <a:gd name="T4" fmla="*/ 2147483646 w 635"/>
                <a:gd name="T5" fmla="*/ 2147483646 h 726"/>
                <a:gd name="T6" fmla="*/ 0 60000 65536"/>
                <a:gd name="T7" fmla="*/ 0 60000 65536"/>
                <a:gd name="T8" fmla="*/ 0 60000 65536"/>
                <a:gd name="T9" fmla="*/ 0 w 635"/>
                <a:gd name="T10" fmla="*/ 0 h 726"/>
                <a:gd name="T11" fmla="*/ 635 w 635"/>
                <a:gd name="T12" fmla="*/ 726 h 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5" h="726">
                  <a:moveTo>
                    <a:pt x="0" y="726"/>
                  </a:moveTo>
                  <a:cubicBezTo>
                    <a:pt x="128" y="363"/>
                    <a:pt x="257" y="0"/>
                    <a:pt x="363" y="0"/>
                  </a:cubicBezTo>
                  <a:cubicBezTo>
                    <a:pt x="469" y="0"/>
                    <a:pt x="552" y="363"/>
                    <a:pt x="635" y="72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" name="Freeform 58">
              <a:extLst>
                <a:ext uri="{FF2B5EF4-FFF2-40B4-BE49-F238E27FC236}">
                  <a16:creationId xmlns:a16="http://schemas.microsoft.com/office/drawing/2014/main" id="{DE3704FB-7B37-4EF8-9FA3-463CCACF2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8175" y="4116388"/>
              <a:ext cx="863600" cy="1079500"/>
            </a:xfrm>
            <a:custGeom>
              <a:avLst/>
              <a:gdLst>
                <a:gd name="T0" fmla="*/ 0 w 544"/>
                <a:gd name="T1" fmla="*/ 2147483646 h 680"/>
                <a:gd name="T2" fmla="*/ 2147483646 w 544"/>
                <a:gd name="T3" fmla="*/ 0 h 680"/>
                <a:gd name="T4" fmla="*/ 2147483646 w 544"/>
                <a:gd name="T5" fmla="*/ 2147483646 h 680"/>
                <a:gd name="T6" fmla="*/ 0 60000 65536"/>
                <a:gd name="T7" fmla="*/ 0 60000 65536"/>
                <a:gd name="T8" fmla="*/ 0 60000 65536"/>
                <a:gd name="T9" fmla="*/ 0 w 544"/>
                <a:gd name="T10" fmla="*/ 0 h 680"/>
                <a:gd name="T11" fmla="*/ 544 w 544"/>
                <a:gd name="T12" fmla="*/ 680 h 6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4" h="680">
                  <a:moveTo>
                    <a:pt x="0" y="680"/>
                  </a:moveTo>
                  <a:cubicBezTo>
                    <a:pt x="68" y="340"/>
                    <a:pt x="136" y="0"/>
                    <a:pt x="227" y="0"/>
                  </a:cubicBezTo>
                  <a:cubicBezTo>
                    <a:pt x="318" y="0"/>
                    <a:pt x="431" y="340"/>
                    <a:pt x="544" y="68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2" name="Freeform 59">
              <a:extLst>
                <a:ext uri="{FF2B5EF4-FFF2-40B4-BE49-F238E27FC236}">
                  <a16:creationId xmlns:a16="http://schemas.microsoft.com/office/drawing/2014/main" id="{5755193B-EAC1-4E6F-8379-72AAD4776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3714" y="3324226"/>
              <a:ext cx="2232025" cy="1871663"/>
            </a:xfrm>
            <a:custGeom>
              <a:avLst/>
              <a:gdLst>
                <a:gd name="T0" fmla="*/ 0 w 1406"/>
                <a:gd name="T1" fmla="*/ 2147483646 h 1179"/>
                <a:gd name="T2" fmla="*/ 2147483646 w 1406"/>
                <a:gd name="T3" fmla="*/ 0 h 1179"/>
                <a:gd name="T4" fmla="*/ 2147483646 w 1406"/>
                <a:gd name="T5" fmla="*/ 2147483646 h 1179"/>
                <a:gd name="T6" fmla="*/ 0 60000 65536"/>
                <a:gd name="T7" fmla="*/ 0 60000 65536"/>
                <a:gd name="T8" fmla="*/ 0 60000 65536"/>
                <a:gd name="T9" fmla="*/ 0 w 1406"/>
                <a:gd name="T10" fmla="*/ 0 h 1179"/>
                <a:gd name="T11" fmla="*/ 1406 w 1406"/>
                <a:gd name="T12" fmla="*/ 1179 h 11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6" h="1179">
                  <a:moveTo>
                    <a:pt x="0" y="1179"/>
                  </a:moveTo>
                  <a:cubicBezTo>
                    <a:pt x="223" y="589"/>
                    <a:pt x="446" y="0"/>
                    <a:pt x="680" y="0"/>
                  </a:cubicBezTo>
                  <a:cubicBezTo>
                    <a:pt x="914" y="0"/>
                    <a:pt x="1160" y="589"/>
                    <a:pt x="1406" y="117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3" name="Freeform 60">
              <a:extLst>
                <a:ext uri="{FF2B5EF4-FFF2-40B4-BE49-F238E27FC236}">
                  <a16:creationId xmlns:a16="http://schemas.microsoft.com/office/drawing/2014/main" id="{BB9DAE9C-3C2E-4348-87BC-F86FFE3E6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0200" y="3251200"/>
              <a:ext cx="1944688" cy="1873250"/>
            </a:xfrm>
            <a:custGeom>
              <a:avLst/>
              <a:gdLst>
                <a:gd name="T0" fmla="*/ 0 w 1225"/>
                <a:gd name="T1" fmla="*/ 2147483646 h 1180"/>
                <a:gd name="T2" fmla="*/ 2147483646 w 1225"/>
                <a:gd name="T3" fmla="*/ 0 h 1180"/>
                <a:gd name="T4" fmla="*/ 2147483646 w 1225"/>
                <a:gd name="T5" fmla="*/ 2147483646 h 1180"/>
                <a:gd name="T6" fmla="*/ 0 60000 65536"/>
                <a:gd name="T7" fmla="*/ 0 60000 65536"/>
                <a:gd name="T8" fmla="*/ 0 60000 65536"/>
                <a:gd name="T9" fmla="*/ 0 w 1225"/>
                <a:gd name="T10" fmla="*/ 0 h 1180"/>
                <a:gd name="T11" fmla="*/ 1225 w 1225"/>
                <a:gd name="T12" fmla="*/ 1180 h 1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25" h="1180">
                  <a:moveTo>
                    <a:pt x="0" y="1180"/>
                  </a:moveTo>
                  <a:cubicBezTo>
                    <a:pt x="215" y="590"/>
                    <a:pt x="431" y="0"/>
                    <a:pt x="635" y="0"/>
                  </a:cubicBezTo>
                  <a:cubicBezTo>
                    <a:pt x="839" y="0"/>
                    <a:pt x="1032" y="590"/>
                    <a:pt x="1225" y="118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4" name="Freeform 61">
              <a:extLst>
                <a:ext uri="{FF2B5EF4-FFF2-40B4-BE49-F238E27FC236}">
                  <a16:creationId xmlns:a16="http://schemas.microsoft.com/office/drawing/2014/main" id="{992F38C0-5C41-4EEF-83D1-55B9386AF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263" y="4043364"/>
              <a:ext cx="792162" cy="936625"/>
            </a:xfrm>
            <a:custGeom>
              <a:avLst/>
              <a:gdLst>
                <a:gd name="T0" fmla="*/ 0 w 454"/>
                <a:gd name="T1" fmla="*/ 2147483646 h 551"/>
                <a:gd name="T2" fmla="*/ 2147483646 w 454"/>
                <a:gd name="T3" fmla="*/ 2147483646 h 551"/>
                <a:gd name="T4" fmla="*/ 2147483646 w 454"/>
                <a:gd name="T5" fmla="*/ 2147483646 h 551"/>
                <a:gd name="T6" fmla="*/ 0 60000 65536"/>
                <a:gd name="T7" fmla="*/ 0 60000 65536"/>
                <a:gd name="T8" fmla="*/ 0 60000 65536"/>
                <a:gd name="T9" fmla="*/ 0 w 454"/>
                <a:gd name="T10" fmla="*/ 0 h 551"/>
                <a:gd name="T11" fmla="*/ 454 w 454"/>
                <a:gd name="T12" fmla="*/ 551 h 5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4" h="551">
                  <a:moveTo>
                    <a:pt x="0" y="506"/>
                  </a:moveTo>
                  <a:cubicBezTo>
                    <a:pt x="98" y="253"/>
                    <a:pt x="196" y="0"/>
                    <a:pt x="272" y="7"/>
                  </a:cubicBezTo>
                  <a:cubicBezTo>
                    <a:pt x="348" y="14"/>
                    <a:pt x="401" y="282"/>
                    <a:pt x="454" y="55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id="{C1A38226-338D-4B1D-9C42-055FB4C97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4564" y="4019550"/>
              <a:ext cx="852487" cy="889000"/>
            </a:xfrm>
            <a:custGeom>
              <a:avLst/>
              <a:gdLst>
                <a:gd name="T0" fmla="*/ 2147483646 w 537"/>
                <a:gd name="T1" fmla="*/ 2147483646 h 560"/>
                <a:gd name="T2" fmla="*/ 2147483646 w 537"/>
                <a:gd name="T3" fmla="*/ 2147483646 h 560"/>
                <a:gd name="T4" fmla="*/ 2147483646 w 537"/>
                <a:gd name="T5" fmla="*/ 2147483646 h 560"/>
                <a:gd name="T6" fmla="*/ 2147483646 w 537"/>
                <a:gd name="T7" fmla="*/ 2147483646 h 5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7"/>
                <a:gd name="T13" fmla="*/ 0 h 560"/>
                <a:gd name="T14" fmla="*/ 537 w 537"/>
                <a:gd name="T15" fmla="*/ 560 h 5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7" h="560">
                  <a:moveTo>
                    <a:pt x="38" y="560"/>
                  </a:moveTo>
                  <a:cubicBezTo>
                    <a:pt x="19" y="560"/>
                    <a:pt x="0" y="560"/>
                    <a:pt x="38" y="469"/>
                  </a:cubicBezTo>
                  <a:cubicBezTo>
                    <a:pt x="76" y="378"/>
                    <a:pt x="181" y="0"/>
                    <a:pt x="264" y="15"/>
                  </a:cubicBezTo>
                  <a:cubicBezTo>
                    <a:pt x="347" y="30"/>
                    <a:pt x="442" y="295"/>
                    <a:pt x="537" y="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1066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E211B99-268C-4883-9DC2-20C34726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29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2301F712-6D79-4178-BCA1-E691FBA1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4" y="800313"/>
            <a:ext cx="9896960" cy="868517"/>
          </a:xfrm>
        </p:spPr>
        <p:txBody>
          <a:bodyPr>
            <a:normAutofit fontScale="90000"/>
          </a:bodyPr>
          <a:lstStyle/>
          <a:p>
            <a:r>
              <a:rPr lang="en-US" altLang="zh-TW" b="0" dirty="0"/>
              <a:t>Compute length of optimal solution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F5C77BC5-616E-40A9-A038-F03163C4180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2702418" y="1668463"/>
            <a:ext cx="7047513" cy="4718050"/>
          </a:xfrm>
        </p:spPr>
      </p:pic>
    </p:spTree>
    <p:extLst>
      <p:ext uri="{BB962C8B-B14F-4D97-AF65-F5344CB8AC3E}">
        <p14:creationId xmlns:p14="http://schemas.microsoft.com/office/powerpoint/2010/main" val="268889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E211B99-268C-4883-9DC2-20C34726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1C8A934-C30F-4262-B7C9-13373CBF9CB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[Also new in the second edition.]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Given sequence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𝐾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of 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𝑛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distinct keys, sorted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&lt;</m:t>
                        </m:r>
                        <m:r>
                          <a:rPr lang="en-US" altLang="zh-TW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…</m:t>
                        </m:r>
                        <m:r>
                          <a:rPr lang="en-US" altLang="zh-TW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Want to build a binary search tree from the keys.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have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that a search 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Want BST with minimum expected search cost.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Actual cost = </a:t>
                </a:r>
                <a:r>
                  <a:rPr kumimoji="0" lang="en-US" altLang="zh-TW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#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of items examined.</a:t>
                </a: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	For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cost = </a:t>
                </a:r>
                <a:r>
                  <a:rPr kumimoji="0" lang="en-US" altLang="zh-TW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depth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𝑇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) + 1, where </a:t>
                </a:r>
                <a:r>
                  <a:rPr kumimoji="0" lang="en-US" altLang="zh-TW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depth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𝑇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) = depth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in BST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𝑇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1C8A934-C30F-4262-B7C9-13373CBF9C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107" t="-3080" b="-219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2301F712-6D79-4178-BCA1-E691FBA1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Optimal binary search trees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151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E211B99-268C-4883-9DC2-20C34726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30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1C8A934-C30F-4262-B7C9-13373CBF9CB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668830"/>
                <a:ext cx="11563825" cy="4105118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TW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altLang="zh-TW" sz="17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altLang="zh-TW" sz="17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altLang="zh-TW" sz="17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Initial call is PRINT-LCS(</a:t>
                </a:r>
                <a14:m>
                  <m:oMath xmlns:m="http://schemas.openxmlformats.org/officeDocument/2006/math">
                    <m:r>
                      <a:rPr kumimoji="0" lang="en-US" altLang="zh-TW" sz="17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𝑏</m:t>
                    </m:r>
                  </m:oMath>
                </a14:m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TW" sz="17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𝑋</m:t>
                    </m:r>
                  </m:oMath>
                </a14:m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TW" sz="17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𝑚</m:t>
                    </m:r>
                  </m:oMath>
                </a14:m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TW" sz="17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𝑛</m:t>
                    </m:r>
                  </m:oMath>
                </a14:m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).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1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  <m: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, </m:t>
                        </m:r>
                        <m: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e>
                    </m:d>
                  </m:oMath>
                </a14:m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points to table entry whose subproblem we used in solving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𝑌</m:t>
                        </m:r>
                      </m:e>
                      <m:sub>
                        <m: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533400" lvl="0" indent="-533400" algn="l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When </a:t>
                </a:r>
                <a14:m>
                  <m:oMath xmlns:m="http://schemas.openxmlformats.org/officeDocument/2006/math">
                    <m:r>
                      <a:rPr kumimoji="0" lang="en-US" altLang="zh-TW" sz="1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  <m: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, </m:t>
                        </m:r>
                        <m: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e>
                    </m:d>
                    <m:r>
                      <a:rPr kumimoji="0" lang="en-US" altLang="zh-TW" sz="1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</m:t>
                    </m:r>
                    <m:r>
                      <a:rPr kumimoji="0" lang="en-US" altLang="zh-TW" sz="1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↖</m:t>
                    </m:r>
                  </m:oMath>
                </a14:m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we have extended LCS by one character. So longest common subsequence = entries with </a:t>
                </a:r>
                <a14:m>
                  <m:oMath xmlns:m="http://schemas.openxmlformats.org/officeDocument/2006/math">
                    <m:r>
                      <a:rPr lang="en-US" altLang="zh-TW" sz="1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↖</m:t>
                    </m:r>
                  </m:oMath>
                </a14:m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in them.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1C8A934-C30F-4262-B7C9-13373CBF9C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668830"/>
                <a:ext cx="11563825" cy="4105118"/>
              </a:xfrm>
              <a:blipFill>
                <a:blip r:embed="rId2"/>
                <a:stretch>
                  <a:fillRect l="-2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2301F712-6D79-4178-BCA1-E691FBA1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6">
            <a:extLst>
              <a:ext uri="{FF2B5EF4-FFF2-40B4-BE49-F238E27FC236}">
                <a16:creationId xmlns:a16="http://schemas.microsoft.com/office/drawing/2014/main" id="{605E9F00-A1E5-46B3-8DF2-5270957FF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91" y="88616"/>
            <a:ext cx="11090809" cy="442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51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E211B99-268C-4883-9DC2-20C34726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31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1C8A934-C30F-4262-B7C9-13373CBF9CB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Demonstration: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show only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, </m:t>
                        </m:r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e>
                    </m:d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: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zh-TW" altLang="en-US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Θ</m:t>
                    </m:r>
                    <m:d>
                      <m:dPr>
                        <m:ctrlPr>
                          <a:rPr kumimoji="0" lang="en-US" altLang="zh-TW" sz="20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𝑚𝑛</m:t>
                        </m:r>
                      </m:e>
                    </m:d>
                  </m:oMath>
                </a14:m>
                <a:endParaRPr kumimoji="0" lang="en-US" altLang="zh-TW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1C8A934-C30F-4262-B7C9-13373CBF9C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l="-580" t="-1993" b="-186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2301F712-6D79-4178-BCA1-E691FBA1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7B8F6C30-3C10-4A7F-9D2F-08C06C7F8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377120"/>
              </p:ext>
            </p:extLst>
          </p:nvPr>
        </p:nvGraphicFramePr>
        <p:xfrm>
          <a:off x="3864204" y="2006414"/>
          <a:ext cx="6096000" cy="4379918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49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7" name="群組 6">
            <a:extLst>
              <a:ext uri="{FF2B5EF4-FFF2-40B4-BE49-F238E27FC236}">
                <a16:creationId xmlns:a16="http://schemas.microsoft.com/office/drawing/2014/main" id="{A383B05B-834E-49AC-AB86-782D6E93D99B}"/>
              </a:ext>
            </a:extLst>
          </p:cNvPr>
          <p:cNvGrpSpPr/>
          <p:nvPr/>
        </p:nvGrpSpPr>
        <p:grpSpPr>
          <a:xfrm>
            <a:off x="4729393" y="2582676"/>
            <a:ext cx="5111750" cy="3095626"/>
            <a:chOff x="3532189" y="2405063"/>
            <a:chExt cx="5111750" cy="3095626"/>
          </a:xfrm>
        </p:grpSpPr>
        <p:sp>
          <p:nvSpPr>
            <p:cNvPr id="8" name="Oval 183">
              <a:extLst>
                <a:ext uri="{FF2B5EF4-FFF2-40B4-BE49-F238E27FC236}">
                  <a16:creationId xmlns:a16="http://schemas.microsoft.com/office/drawing/2014/main" id="{64479578-9C7D-4422-A518-5BCDC4553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6151" y="3052763"/>
              <a:ext cx="358775" cy="3603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1</a:t>
              </a:r>
            </a:p>
          </p:txBody>
        </p:sp>
        <p:sp>
          <p:nvSpPr>
            <p:cNvPr id="9" name="Oval 184">
              <a:extLst>
                <a:ext uri="{FF2B5EF4-FFF2-40B4-BE49-F238E27FC236}">
                  <a16:creationId xmlns:a16="http://schemas.microsoft.com/office/drawing/2014/main" id="{FA37DEB8-9612-4069-9D3F-427CE4A7F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451" y="3413126"/>
              <a:ext cx="358775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2</a:t>
              </a:r>
            </a:p>
          </p:txBody>
        </p:sp>
        <p:sp>
          <p:nvSpPr>
            <p:cNvPr id="10" name="Oval 185">
              <a:extLst>
                <a:ext uri="{FF2B5EF4-FFF2-40B4-BE49-F238E27FC236}">
                  <a16:creationId xmlns:a16="http://schemas.microsoft.com/office/drawing/2014/main" id="{38A23C09-799C-41CB-8559-9C8391EAF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5514" y="4637088"/>
              <a:ext cx="358775" cy="3603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3</a:t>
              </a:r>
            </a:p>
          </p:txBody>
        </p:sp>
        <p:sp>
          <p:nvSpPr>
            <p:cNvPr id="11" name="Oval 186">
              <a:extLst>
                <a:ext uri="{FF2B5EF4-FFF2-40B4-BE49-F238E27FC236}">
                  <a16:creationId xmlns:a16="http://schemas.microsoft.com/office/drawing/2014/main" id="{850CABDD-F655-412A-A181-76A635C9F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5164" y="4997451"/>
              <a:ext cx="358775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4</a:t>
              </a:r>
            </a:p>
          </p:txBody>
        </p:sp>
        <p:sp>
          <p:nvSpPr>
            <p:cNvPr id="12" name="Line 187">
              <a:extLst>
                <a:ext uri="{FF2B5EF4-FFF2-40B4-BE49-F238E27FC236}">
                  <a16:creationId xmlns:a16="http://schemas.microsoft.com/office/drawing/2014/main" id="{CD87F214-A5F6-494C-B947-A966F2545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2189" y="2405063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Line 188">
              <a:extLst>
                <a:ext uri="{FF2B5EF4-FFF2-40B4-BE49-F238E27FC236}">
                  <a16:creationId xmlns:a16="http://schemas.microsoft.com/office/drawing/2014/main" id="{5999D432-825A-4390-AE5F-B73DC4FC1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5425" y="2405063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Line 189">
              <a:extLst>
                <a:ext uri="{FF2B5EF4-FFF2-40B4-BE49-F238E27FC236}">
                  <a16:creationId xmlns:a16="http://schemas.microsoft.com/office/drawing/2014/main" id="{34936822-5DA7-44E0-82A6-55AB9A109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0713" y="2547938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Line 190">
              <a:extLst>
                <a:ext uri="{FF2B5EF4-FFF2-40B4-BE49-F238E27FC236}">
                  <a16:creationId xmlns:a16="http://schemas.microsoft.com/office/drawing/2014/main" id="{0BDDB606-959E-4753-B2D0-87DAA48BC7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7226" y="2908300"/>
              <a:ext cx="288925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Line 191">
              <a:extLst>
                <a:ext uri="{FF2B5EF4-FFF2-40B4-BE49-F238E27FC236}">
                  <a16:creationId xmlns:a16="http://schemas.microsoft.com/office/drawing/2014/main" id="{B0D23607-CD88-42B7-9A51-1D5213FCC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6514" y="3268663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Line 192">
              <a:extLst>
                <a:ext uri="{FF2B5EF4-FFF2-40B4-BE49-F238E27FC236}">
                  <a16:creationId xmlns:a16="http://schemas.microsoft.com/office/drawing/2014/main" id="{D1B955E3-8C2A-472C-8B2B-9533D6A48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8314" y="3268663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Line 193">
              <a:extLst>
                <a:ext uri="{FF2B5EF4-FFF2-40B4-BE49-F238E27FC236}">
                  <a16:creationId xmlns:a16="http://schemas.microsoft.com/office/drawing/2014/main" id="{113DB8E4-6507-47A2-9E42-87AE82C33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1550" y="3340101"/>
              <a:ext cx="21590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Line 194">
              <a:extLst>
                <a:ext uri="{FF2B5EF4-FFF2-40B4-BE49-F238E27FC236}">
                  <a16:creationId xmlns:a16="http://schemas.microsoft.com/office/drawing/2014/main" id="{8775DE99-A3CB-4233-8ABB-3545556F0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7814" y="3629025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195">
              <a:extLst>
                <a:ext uri="{FF2B5EF4-FFF2-40B4-BE49-F238E27FC236}">
                  <a16:creationId xmlns:a16="http://schemas.microsoft.com/office/drawing/2014/main" id="{F0253F28-1B6A-41F4-806A-104986287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8175" y="3700463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196">
              <a:extLst>
                <a:ext uri="{FF2B5EF4-FFF2-40B4-BE49-F238E27FC236}">
                  <a16:creationId xmlns:a16="http://schemas.microsoft.com/office/drawing/2014/main" id="{546B0E3A-0B93-412A-A63B-84240D9D8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8175" y="4132263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Line 197">
              <a:extLst>
                <a:ext uri="{FF2B5EF4-FFF2-40B4-BE49-F238E27FC236}">
                  <a16:creationId xmlns:a16="http://schemas.microsoft.com/office/drawing/2014/main" id="{15CE4786-4EDA-4221-9322-2815665D27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9614" y="4492625"/>
              <a:ext cx="288925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Line 198">
              <a:extLst>
                <a:ext uri="{FF2B5EF4-FFF2-40B4-BE49-F238E27FC236}">
                  <a16:creationId xmlns:a16="http://schemas.microsoft.com/office/drawing/2014/main" id="{7A9ED87A-46E7-4BCB-B820-9010202D2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35875" y="4852988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Line 199">
              <a:extLst>
                <a:ext uri="{FF2B5EF4-FFF2-40B4-BE49-F238E27FC236}">
                  <a16:creationId xmlns:a16="http://schemas.microsoft.com/office/drawing/2014/main" id="{A63F096B-15FD-45BC-9492-FCE6C00E9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6239" y="4852988"/>
              <a:ext cx="288925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" name="Line 200">
              <a:extLst>
                <a:ext uri="{FF2B5EF4-FFF2-40B4-BE49-F238E27FC236}">
                  <a16:creationId xmlns:a16="http://schemas.microsoft.com/office/drawing/2014/main" id="{1A123AE6-8648-4302-9BFF-104743650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1063" y="5356226"/>
              <a:ext cx="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4431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F0B1A4D-25B0-49FF-A345-9C633799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571" y="2530020"/>
            <a:ext cx="6521757" cy="1492397"/>
          </a:xfrm>
        </p:spPr>
        <p:txBody>
          <a:bodyPr>
            <a:normAutofit/>
          </a:bodyPr>
          <a:lstStyle/>
          <a:p>
            <a:r>
              <a:rPr lang="en-US" altLang="zh-TW" dirty="0"/>
              <a:t>Elements of dynamic programming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95E2057-B28C-4C11-9816-586295FD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4953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41E9C1-8C9F-424E-814C-D97765D4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33</a:t>
            </a:fld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D11FB-54A5-40DD-A14E-C5FDE1476D4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Mentioned already: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optimal substructure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overlapping subproblems</a:t>
            </a:r>
          </a:p>
          <a:p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67E225EF-7B6B-49FD-985E-F4E9E3219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3" y="800313"/>
            <a:ext cx="9887533" cy="86851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Elements of dynamic programming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0386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41E9C1-8C9F-424E-814C-D97765D4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34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668830"/>
                <a:ext cx="11563825" cy="4717502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Recall that a problem exhibits </a:t>
                </a:r>
                <a:r>
                  <a:rPr kumimoji="0" lang="en-US" altLang="zh-TW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optimal substructur</a:t>
                </a:r>
                <a:r>
                  <a:rPr kumimoji="0" lang="en-US" altLang="zh-TW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e if an optimal solution to the problem contains within its optimal solutions to subproblems.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TW" sz="36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We observed that the optimal way of cutting up a rod of length </a:t>
                </a:r>
                <a14:m>
                  <m:oMath xmlns:m="http://schemas.openxmlformats.org/officeDocument/2006/math">
                    <m:r>
                      <a:rPr lang="en-US" altLang="zh-TW" sz="3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𝑛</m:t>
                    </m:r>
                  </m:oMath>
                </a14:m>
                <a:r>
                  <a:rPr lang="en-US" altLang="zh-TW" sz="36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involves optimally cutting up the two pieces resulting from the first cut.</a:t>
                </a: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We observed that an optimal </a:t>
                </a:r>
                <a:r>
                  <a:rPr kumimoji="0" lang="en-US" altLang="zh-TW" sz="3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parenthesization</a:t>
                </a:r>
                <a:r>
                  <a:rPr kumimoji="0" lang="en-US" altLang="zh-TW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that splits the product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altLang="zh-TW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0" lang="en-US" altLang="zh-TW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contains within its optimal solutions to the problems of parenthesizing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altLang="zh-TW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668830"/>
                <a:ext cx="11563825" cy="4717502"/>
              </a:xfrm>
              <a:blipFill>
                <a:blip r:embed="rId2"/>
                <a:stretch>
                  <a:fillRect l="-1476" t="-4134" r="-474" b="-65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67E225EF-7B6B-49FD-985E-F4E9E321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Optimal substructure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5268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95A9479-196F-4155-8773-72168EA4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35</a:t>
            </a:fld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D998E7-E4A9-444A-92A6-F51806411DB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819922"/>
            <a:ext cx="11563825" cy="3954026"/>
          </a:xfrm>
        </p:spPr>
        <p:txBody>
          <a:bodyPr/>
          <a:lstStyle/>
          <a:p>
            <a:pPr algn="l">
              <a:lnSpc>
                <a:spcPct val="80000"/>
              </a:lnSpc>
              <a:spcBef>
                <a:spcPts val="1000"/>
              </a:spcBef>
              <a:defRPr/>
            </a:pP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You will find yourself following a common pattern in discovering optimal substructure:</a:t>
            </a:r>
          </a:p>
          <a:p>
            <a:pPr marL="742950" indent="-742950" algn="l">
              <a:lnSpc>
                <a:spcPct val="80000"/>
              </a:lnSpc>
              <a:spcBef>
                <a:spcPts val="1000"/>
              </a:spcBef>
              <a:buAutoNum type="arabicPeriod"/>
              <a:defRPr/>
            </a:pP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You show that a solution to the problem consists of making a choice, such as choosing an initial cut in a rod.</a:t>
            </a:r>
          </a:p>
          <a:p>
            <a:pPr marL="742950" indent="-742950" algn="l">
              <a:lnSpc>
                <a:spcPct val="80000"/>
              </a:lnSpc>
              <a:spcBef>
                <a:spcPts val="1000"/>
              </a:spcBef>
              <a:buAutoNum type="arabicPeriod"/>
              <a:defRPr/>
            </a:pP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You suppose that for a given problem, you are given the choice that leads to an optimal solution.</a:t>
            </a:r>
          </a:p>
          <a:p>
            <a:pPr marL="742950" indent="-742950" algn="l">
              <a:lnSpc>
                <a:spcPct val="80000"/>
              </a:lnSpc>
              <a:spcBef>
                <a:spcPts val="1000"/>
              </a:spcBef>
              <a:buAutoNum type="arabicPeriod"/>
              <a:defRPr/>
            </a:pP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Given this choice, you determine which subproblems ensue and how to best characterize the resulting space of subproblems.</a:t>
            </a:r>
          </a:p>
          <a:p>
            <a:pPr marL="742950" indent="-742950" algn="l">
              <a:lnSpc>
                <a:spcPct val="80000"/>
              </a:lnSpc>
              <a:spcBef>
                <a:spcPts val="1000"/>
              </a:spcBef>
              <a:buAutoNum type="arabicPeriod"/>
              <a:defRPr/>
            </a:pP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You show that the solutions to the subproblems used within an optimal solution to the problem must themselves be optimal by using a “</a:t>
            </a:r>
            <a:r>
              <a:rPr lang="en-US" altLang="zh-TW" sz="28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cut-and-paste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” technique.</a:t>
            </a:r>
            <a:endParaRPr lang="zh-TW" altLang="en-US" sz="28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2995E77E-104A-4FAA-B7DC-5B1DD6DA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Optimal substructure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85666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41E9C1-8C9F-424E-814C-D97765D4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36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4" y="1668829"/>
                <a:ext cx="11563825" cy="4962789"/>
              </a:xfrm>
            </p:spPr>
            <p:txBody>
              <a:bodyPr/>
              <a:lstStyle/>
              <a:p>
                <a:pPr marL="533400" marR="0" lvl="0" indent="-5334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TW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Optimal substructure varies across problem domains: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en-US" altLang="zh-TW" sz="19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How many subproblems </a:t>
                </a:r>
                <a:r>
                  <a:rPr kumimoji="0" lang="en-US" altLang="zh-TW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are used in an optimal solution.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en-US" altLang="zh-TW" sz="19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How many choices </a:t>
                </a:r>
                <a:r>
                  <a:rPr kumimoji="0" lang="en-US" altLang="zh-TW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in determining which subproblem(s) to use.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Rod cutting: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8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1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1</m:t>
                    </m:r>
                  </m:oMath>
                </a14:m>
                <a:r>
                  <a:rPr kumimoji="0" lang="en-US" altLang="zh-TW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subproblem ( of size </a:t>
                </a:r>
                <a14:m>
                  <m:oMath xmlns:m="http://schemas.openxmlformats.org/officeDocument/2006/math">
                    <m:r>
                      <a:rPr kumimoji="0" lang="en-US" altLang="zh-TW" sz="1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𝑛</m:t>
                    </m:r>
                    <m:r>
                      <a:rPr kumimoji="0" lang="en-US" altLang="zh-TW" sz="1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–</m:t>
                    </m:r>
                    <m:r>
                      <a:rPr kumimoji="0" lang="en-US" altLang="zh-TW" sz="19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𝑖</m:t>
                    </m:r>
                  </m:oMath>
                </a14:m>
                <a:r>
                  <a:rPr kumimoji="0" lang="en-US" altLang="zh-TW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8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1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𝑛</m:t>
                    </m:r>
                  </m:oMath>
                </a14:m>
                <a:r>
                  <a:rPr kumimoji="0" lang="en-US" altLang="zh-TW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choices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Longest common subsequence: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8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1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1</m:t>
                    </m:r>
                  </m:oMath>
                </a14:m>
                <a:r>
                  <a:rPr kumimoji="0" lang="en-US" altLang="zh-TW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subproblem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8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Either</a:t>
                </a:r>
              </a:p>
              <a:p>
                <a:pPr marL="1333500" lvl="2" indent="-419100" algn="l">
                  <a:lnSpc>
                    <a:spcPct val="8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1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choice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TW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TW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TW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𝑌</m:t>
                        </m:r>
                      </m:e>
                      <m:sub>
                        <m:r>
                          <a:rPr lang="en-US" altLang="zh-TW" sz="2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  <m:r>
                          <a:rPr lang="en-US" altLang="zh-TW" sz="2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), or</a:t>
                </a:r>
              </a:p>
              <a:p>
                <a:pPr marL="1333500" lvl="2" indent="-419100" algn="l">
                  <a:lnSpc>
                    <a:spcPct val="8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2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choices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TW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0" lang="en-US" altLang="zh-TW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TW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,LCS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𝑋</m:t>
                        </m:r>
                      </m:e>
                      <m:sub>
                        <m:r>
                          <a:rPr lang="en-US" altLang="zh-TW" sz="2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  <m:r>
                          <a:rPr lang="en-US" altLang="zh-TW" sz="2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𝑌</m:t>
                        </m:r>
                      </m:e>
                      <m:sub>
                        <m:r>
                          <a:rPr lang="en-US" altLang="zh-TW" sz="2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and LCS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𝑋</m:t>
                        </m:r>
                      </m:e>
                      <m:sub>
                        <m:r>
                          <a:rPr lang="en-US" altLang="zh-TW" sz="2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𝑌</m:t>
                        </m:r>
                      </m:e>
                      <m:sub>
                        <m:r>
                          <a:rPr lang="en-US" altLang="zh-TW" sz="2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  <m:r>
                          <a:rPr lang="en-US" altLang="zh-TW" sz="2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)</a:t>
                </a:r>
              </a:p>
              <a:p>
                <a:pPr marL="533400" marR="0" lvl="0" indent="-5334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Optimal binary search tree:</a:t>
                </a:r>
              </a:p>
              <a:p>
                <a:pPr marL="914400" lvl="1" indent="-457200" algn="l">
                  <a:lnSpc>
                    <a:spcPct val="8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1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2</m:t>
                    </m:r>
                  </m:oMath>
                </a14:m>
                <a:r>
                  <a:rPr kumimoji="0" lang="en-US" altLang="zh-TW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subproblems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TW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TW" sz="19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,</m:t>
                    </m:r>
                    <m:r>
                      <a:rPr lang="en-US" altLang="zh-TW" sz="19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 …,</m:t>
                    </m:r>
                    <m:sSub>
                      <m:sSubPr>
                        <m:ctrlPr>
                          <a:rPr lang="en-US" altLang="zh-TW" sz="19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19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19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  <m:r>
                          <a:rPr lang="en-US" altLang="zh-TW" sz="19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TW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9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19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19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  <m:r>
                          <a:rPr lang="en-US" altLang="zh-TW" sz="19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+1</m:t>
                        </m:r>
                      </m:sub>
                    </m:sSub>
                    <m:r>
                      <a:rPr lang="en-US" altLang="zh-TW" sz="19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…,</m:t>
                    </m:r>
                    <m:sSub>
                      <m:sSubPr>
                        <m:ctrlPr>
                          <a:rPr lang="en-US" altLang="zh-TW" sz="19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19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19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)</a:t>
                </a:r>
              </a:p>
              <a:p>
                <a:pPr marL="914400" lvl="1" indent="-457200" algn="l">
                  <a:lnSpc>
                    <a:spcPct val="8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1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𝑗</m:t>
                    </m:r>
                    <m:r>
                      <a:rPr kumimoji="0" lang="en-US" altLang="zh-TW" sz="19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−</m:t>
                    </m:r>
                    <m:r>
                      <a:rPr kumimoji="0" lang="en-US" altLang="zh-TW" sz="19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𝑖</m:t>
                    </m:r>
                    <m:r>
                      <a:rPr kumimoji="0" lang="en-US" altLang="zh-TW" sz="19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+1</m:t>
                    </m:r>
                  </m:oMath>
                </a14:m>
                <a:r>
                  <a:rPr kumimoji="0" lang="en-US" altLang="zh-TW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choices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9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19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19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0" lang="en-US" altLang="zh-TW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9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19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19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</m:sub>
                    </m:sSub>
                    <m:r>
                      <a:rPr lang="en-US" altLang="zh-TW" sz="19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…,</m:t>
                    </m:r>
                    <m:sSub>
                      <m:sSubPr>
                        <m:ctrlPr>
                          <a:rPr lang="en-US" altLang="zh-TW" sz="19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19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19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 Once we determine optimal solutions to subproblems, we choose from among the </a:t>
                </a:r>
                <a14:m>
                  <m:oMath xmlns:m="http://schemas.openxmlformats.org/officeDocument/2006/math">
                    <m:r>
                      <a:rPr lang="en-US" altLang="zh-TW" sz="1900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𝑗</m:t>
                    </m:r>
                    <m:r>
                      <a:rPr lang="en-US" altLang="zh-TW" sz="1900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−</m:t>
                    </m:r>
                    <m:r>
                      <a:rPr lang="en-US" altLang="zh-TW" sz="1900" b="0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𝑖</m:t>
                    </m:r>
                    <m:r>
                      <a:rPr lang="en-US" altLang="zh-TW" sz="1900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+1</m:t>
                    </m:r>
                  </m:oMath>
                </a14:m>
                <a:r>
                  <a:rPr lang="en-US" altLang="zh-TW" sz="1900" b="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candidates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9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19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19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0" lang="en-US" altLang="zh-TW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4" y="1668829"/>
                <a:ext cx="11563825" cy="4962789"/>
              </a:xfrm>
              <a:blipFill>
                <a:blip r:embed="rId2"/>
                <a:stretch>
                  <a:fillRect l="-527" t="-1597" b="-2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67E225EF-7B6B-49FD-985E-F4E9E321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189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41E9C1-8C9F-424E-814C-D97765D4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37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Informally, running time depends on (# of subproblems overall)×(# of choices).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Rod cutting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kumimoji="0" lang="el-GR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subproblems,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choices for each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O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𝑛</m:t>
                            </m:r>
                          </m:e>
                          <m:sup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running time.</a:t>
                </a: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Longest common subsequence: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kumimoji="0" lang="el-GR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𝑚𝑛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subproblems,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choices for each</a:t>
                </a: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kumimoji="0" lang="el-GR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𝑚𝑛</m:t>
                        </m:r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running time.</a:t>
                </a: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Optimal binary search tree: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kumimoji="0" lang="el-GR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subproblems,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O</m:t>
                    </m:r>
                    <m:d>
                      <m:d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choices for each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TW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O</m:t>
                    </m:r>
                    <m:d>
                      <m:d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𝑛</m:t>
                            </m:r>
                          </m:e>
                          <m:sup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running time.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843" t="-36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67E225EF-7B6B-49FD-985E-F4E9E321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756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41E9C1-8C9F-424E-814C-D97765D4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38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668830"/>
                <a:ext cx="11563825" cy="4105118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Can use the subproblem graph to get the same analysis: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count the number of edges.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Each vertex corresponds to a subproblem.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Choices for a subproblem are vertices that the subproblem has edges going to.</a:t>
                </a: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For rod cutting, subproblem graph has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𝑛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vertices and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edges per vertex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O</m:t>
                    </m:r>
                    <m:d>
                      <m:d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running time.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In fact, can get an exact count of the edges: for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𝑖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=0, 1, …,</m:t>
                    </m:r>
                    <m:r>
                      <a:rPr kumimoji="0" lang="en-US" altLang="zh-TW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𝑛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vertex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for subproblem size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𝑖</m:t>
                    </m:r>
                  </m:oMath>
                </a14:m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has out-degree</a:t>
                </a:r>
                <a:r>
                  <a:rPr kumimoji="0" lang="en-US" altLang="zh-TW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𝑖</m:t>
                    </m:r>
                  </m:oMath>
                </a14:m>
                <a:r>
                  <a:rPr kumimoji="0" lang="en-US" altLang="zh-TW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:  </a:t>
                </a:r>
                <a:r>
                  <a:rPr kumimoji="0" lang="en-US" altLang="zh-TW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# of edges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=0</m:t>
                        </m:r>
                      </m:sub>
                      <m:sup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𝑛</m:t>
                        </m:r>
                      </m:sup>
                      <m:e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=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𝑛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(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𝑛</m:t>
                        </m:r>
                        <m:r>
                          <a:rPr kumimoji="0" lang="en-US" altLang="zh-TW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+1)/2</m:t>
                        </m:r>
                      </m:e>
                    </m:nary>
                  </m:oMath>
                </a14:m>
                <a:endParaRPr kumimoji="0" lang="en-US" altLang="zh-TW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2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Subprolem</a:t>
                </a:r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graph for matrix-chain multiplication would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kumimoji="0" lang="el-GR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 </m:t>
                    </m:r>
                  </m:oMath>
                </a14:m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vertices, each with degree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-1</a:t>
                </a:r>
                <a:b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O</m:t>
                    </m:r>
                    <m:d>
                      <m:dPr>
                        <m:ctrlPr>
                          <a:rPr lang="en-US" altLang="zh-TW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US" altLang="zh-TW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running time.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668830"/>
                <a:ext cx="11563825" cy="4105118"/>
              </a:xfrm>
              <a:blipFill>
                <a:blip r:embed="rId2"/>
                <a:stretch>
                  <a:fillRect l="-949" t="-2229" b="-2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67E225EF-7B6B-49FD-985E-F4E9E321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9762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ADB9541-A99F-4A9B-8A11-D46FA6D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39</a:t>
            </a:fld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DA12BB-3F08-4186-96AD-E9B3DA92E67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775534"/>
            <a:ext cx="11563825" cy="399841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Dynamic programming uses optimal substructure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bottom up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First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find optimal solutions to subproblems.</a:t>
            </a: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Then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choose which to use in optimal solution to the problem.</a:t>
            </a: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When we look at greedy algorithms, we’ll see that they work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top down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 </a:t>
            </a:r>
          </a:p>
          <a:p>
            <a:pPr marL="228600" indent="-228600" algn="l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800" i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First make a choice that looks best. </a:t>
            </a:r>
          </a:p>
          <a:p>
            <a:pPr marL="228600" indent="-228600" algn="l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800" i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Then solve the resulting subproblem.</a:t>
            </a:r>
          </a:p>
          <a:p>
            <a:pPr marR="0" lvl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8FE73A0-D34B-4E91-B357-8D4929CD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94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E211B99-268C-4883-9DC2-20C34726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1C8A934-C30F-4262-B7C9-13373CBF9CB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TW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0" lang="en-US" altLang="zh-TW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search</m:t>
                          </m:r>
                          <m:r>
                            <a:rPr kumimoji="0" lang="en-US" altLang="zh-TW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en-US" altLang="zh-TW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cost</m:t>
                          </m:r>
                          <m:r>
                            <a:rPr kumimoji="0" lang="en-US" altLang="zh-TW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en-US" altLang="zh-TW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in</m:t>
                          </m:r>
                          <m:r>
                            <a:rPr kumimoji="0" lang="en-US" altLang="zh-TW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 </m:t>
                          </m:r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𝑇</m:t>
                          </m:r>
                        </m:e>
                      </m:d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altLang="zh-TW" sz="24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+mn-cs"/>
                                    </a:rPr>
                                    <m:t>depth</m:t>
                                  </m:r>
                                </m:e>
                                <m:sub>
                                  <m: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+mn-cs"/>
                                    </a:rPr>
                                    <m:t>𝑇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altLang="zh-TW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altLang="zh-TW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TW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+mn-cs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kumimoji="0" lang="en-US" altLang="zh-TW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+mn-cs"/>
                                </a:rPr>
                                <m:t>+1</m:t>
                              </m:r>
                            </m:e>
                          </m:d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𝑖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depth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𝑖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𝑖</m:t>
                          </m:r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depth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e>
                      </m:d>
                    </m:oMath>
                  </m:oMathPara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[Similar to optimal BST problem in the book, but simplified here: we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assume that all searches are successful. Book has probabilities of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searches between keys in tree.]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1C8A934-C30F-4262-B7C9-13373CBF9C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843" b="-9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2301F712-6D79-4178-BCA1-E691FBA1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C6EDC58-52B2-4612-BF63-0F1AFBD36A35}"/>
              </a:ext>
            </a:extLst>
          </p:cNvPr>
          <p:cNvSpPr txBox="1"/>
          <p:nvPr/>
        </p:nvSpPr>
        <p:spPr>
          <a:xfrm>
            <a:off x="5412704" y="3494659"/>
            <a:ext cx="3281219" cy="456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(since probabilities sum to 1)</a:t>
            </a:r>
            <a:endParaRPr lang="zh-TW" altLang="en-US" sz="18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4187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ADB9541-A99F-4A9B-8A11-D46FA6D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40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2DA12BB-3F08-4186-96AD-E9B3DA92E678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668830"/>
                <a:ext cx="11563825" cy="4105118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Don’t be fooled into thinking optimal substructure applies to all optimization problems. It doesn’t.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Here are two problems that look similar. In both, we’re given an </a:t>
                </a:r>
                <a:r>
                  <a:rPr kumimoji="0" lang="en-US" altLang="zh-TW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unweighted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</a:t>
                </a:r>
                <a:r>
                  <a:rPr kumimoji="0" lang="en-US" altLang="zh-TW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directed 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graph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𝐺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=(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𝑉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, 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𝐸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𝑉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a set of </a:t>
                </a:r>
                <a:r>
                  <a:rPr kumimoji="0" lang="en-US" altLang="zh-TW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vertices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𝐸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a set of </a:t>
                </a:r>
                <a:r>
                  <a:rPr kumimoji="0" lang="en-US" altLang="zh-TW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edges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And we ask about finding a </a:t>
                </a:r>
                <a:r>
                  <a:rPr kumimoji="0" lang="en-US" altLang="zh-TW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path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(sequence of connected edges) from vertex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to vertex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𝑣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Shortest path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: find path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𝑣</m:t>
                    </m:r>
                  </m:oMath>
                </a14:m>
                <a:r>
                  <a:rPr kumimoji="0" lang="en-US" altLang="zh-TW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with fewest edges. Must be  </a:t>
                </a:r>
                <a:r>
                  <a:rPr kumimoji="0" lang="en-US" altLang="zh-TW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simple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( no </a:t>
                </a:r>
                <a:r>
                  <a:rPr kumimoji="0" lang="en-US" altLang="zh-TW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cycles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), since removing a cycle from a path gives a path with fewer edges.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Longest simple path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: find </a:t>
                </a:r>
                <a:r>
                  <a:rPr kumimoji="0" lang="en-US" altLang="zh-TW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simple 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path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𝑣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with most edges. If didn’t require simple, could repeatedly traverse a cycle to make an arbitrarily long path.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2DA12BB-3F08-4186-96AD-E9B3DA92E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668830"/>
                <a:ext cx="11563825" cy="4105118"/>
              </a:xfrm>
              <a:blipFill>
                <a:blip r:embed="rId2"/>
                <a:stretch>
                  <a:fillRect l="-580" t="-2229" r="-6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88FE73A0-D34B-4E91-B357-8D4929CD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B78BAD8-45CE-4118-998E-1DA6C6728B4C}"/>
              </a:ext>
            </a:extLst>
          </p:cNvPr>
          <p:cNvSpPr>
            <a:spLocks/>
          </p:cNvSpPr>
          <p:nvPr/>
        </p:nvSpPr>
        <p:spPr bwMode="auto">
          <a:xfrm>
            <a:off x="3461680" y="3971017"/>
            <a:ext cx="358775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F43A13E3-31DA-4B2A-AA12-E1EEC9C7092D}"/>
              </a:ext>
            </a:extLst>
          </p:cNvPr>
          <p:cNvSpPr>
            <a:spLocks/>
          </p:cNvSpPr>
          <p:nvPr/>
        </p:nvSpPr>
        <p:spPr bwMode="auto">
          <a:xfrm>
            <a:off x="4885128" y="4583993"/>
            <a:ext cx="358775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8009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ADB9541-A99F-4A9B-8A11-D46FA6D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41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2DA12BB-3F08-4186-96AD-E9B3DA92E678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668830"/>
                <a:ext cx="11563825" cy="4953912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Shortest path has optimal substructure.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Suppose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𝑝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shortest path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𝑣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𝑤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be any vertex on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𝑝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be the portion of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𝑝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𝑤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a shortest path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𝑤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00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Claim that if </a:t>
                </a:r>
                <a14:m>
                  <m:oMath xmlns:m="http://schemas.openxmlformats.org/officeDocument/2006/math">
                    <m:r>
                      <a:rPr kumimoji="0" lang="en-US" altLang="zh-TW" sz="20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𝑝</m:t>
                    </m:r>
                  </m:oMath>
                </a14:m>
                <a:r>
                  <a:rPr kumimoji="0" lang="en-US" altLang="zh-TW" sz="200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in an optimal path form </a:t>
                </a:r>
                <a14:m>
                  <m:oMath xmlns:m="http://schemas.openxmlformats.org/officeDocument/2006/math">
                    <m:r>
                      <a:rPr kumimoji="0" lang="en-US" altLang="zh-TW" sz="20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00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altLang="zh-TW" sz="20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𝑣</m:t>
                    </m:r>
                  </m:oMath>
                </a14:m>
                <a:r>
                  <a:rPr kumimoji="0" lang="en-US" altLang="zh-TW" sz="200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0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TW" sz="200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must be a shortest path from </a:t>
                </a:r>
                <a14:m>
                  <m:oMath xmlns:m="http://schemas.openxmlformats.org/officeDocument/2006/math">
                    <m:r>
                      <a:rPr kumimoji="0" lang="en-US" altLang="zh-TW" sz="20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00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𝑤</m:t>
                    </m:r>
                  </m:oMath>
                </a14:m>
                <a:r>
                  <a:rPr kumimoji="0" lang="en-US" altLang="zh-TW" sz="200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Proof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Suppose there exists a shorter path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𝑤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 Cut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𝑝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replace it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𝑝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get path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𝑤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𝑣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with fewer</a:t>
                </a:r>
                <a:r>
                  <a:rPr kumimoji="0" lang="en-US" altLang="zh-TW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edges than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𝑝</m:t>
                    </m:r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. Therefore, can find shortest path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𝑢</m:t>
                    </m:r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𝑣</m:t>
                    </m:r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by considering all intermediate vertices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𝑤</m:t>
                    </m:r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, then finding shortest paths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𝑢</m:t>
                    </m:r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𝑤</m:t>
                    </m:r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𝑤</m:t>
                    </m:r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𝑣</m:t>
                    </m:r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, which contradicts the assumption that 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𝑝</m:t>
                    </m:r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is a shortest path.</a:t>
                </a: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defRPr/>
                </a:pPr>
                <a:r>
                  <a:rPr lang="en-US" altLang="zh-TW" sz="20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Same argument applies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𝑝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.                                                                                                                                          ■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2DA12BB-3F08-4186-96AD-E9B3DA92E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668830"/>
                <a:ext cx="11563825" cy="4953912"/>
              </a:xfrm>
              <a:blipFill>
                <a:blip r:embed="rId2"/>
                <a:stretch>
                  <a:fillRect l="-580" t="-1847" r="-264" b="-1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88FE73A0-D34B-4E91-B357-8D4929CD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B47B26F-A053-4090-BAB1-87BD2A724425}"/>
              </a:ext>
            </a:extLst>
          </p:cNvPr>
          <p:cNvGrpSpPr/>
          <p:nvPr/>
        </p:nvGrpSpPr>
        <p:grpSpPr>
          <a:xfrm>
            <a:off x="4405720" y="1875194"/>
            <a:ext cx="2952749" cy="1476376"/>
            <a:chOff x="4299187" y="1952624"/>
            <a:chExt cx="2952749" cy="1476376"/>
          </a:xfrm>
        </p:grpSpPr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C0336E55-EE42-40E7-8F79-6244C8E39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187" y="2311400"/>
              <a:ext cx="360363" cy="3587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 dirty="0"/>
                <a:t>u</a:t>
              </a:r>
            </a:p>
          </p:txBody>
        </p:sp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0EF7329F-8FC1-4A40-B778-E763A4545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587" y="2311400"/>
              <a:ext cx="360363" cy="3587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/>
                <a:t>w</a:t>
              </a:r>
              <a:endParaRPr lang="en-US" altLang="zh-TW" sz="2000"/>
            </a:p>
          </p:txBody>
        </p:sp>
        <p:sp>
          <p:nvSpPr>
            <p:cNvPr id="17" name="Oval 6">
              <a:extLst>
                <a:ext uri="{FF2B5EF4-FFF2-40B4-BE49-F238E27FC236}">
                  <a16:creationId xmlns:a16="http://schemas.microsoft.com/office/drawing/2014/main" id="{6EB8B546-752A-4FD2-AFF0-BAAFBA65E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574" y="2311400"/>
              <a:ext cx="360362" cy="3587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/>
                <a:t>v</a:t>
              </a:r>
              <a:endParaRPr lang="en-US" altLang="zh-TW" sz="2000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D983F0FF-A530-40AC-8666-D05894744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7962" y="2384425"/>
              <a:ext cx="936625" cy="155575"/>
            </a:xfrm>
            <a:custGeom>
              <a:avLst/>
              <a:gdLst>
                <a:gd name="T0" fmla="*/ 0 w 544"/>
                <a:gd name="T1" fmla="*/ 2147483646 h 143"/>
                <a:gd name="T2" fmla="*/ 2147483646 w 544"/>
                <a:gd name="T3" fmla="*/ 2147483646 h 143"/>
                <a:gd name="T4" fmla="*/ 2147483646 w 544"/>
                <a:gd name="T5" fmla="*/ 2147483646 h 143"/>
                <a:gd name="T6" fmla="*/ 2147483646 w 544"/>
                <a:gd name="T7" fmla="*/ 2147483646 h 143"/>
                <a:gd name="T8" fmla="*/ 2147483646 w 544"/>
                <a:gd name="T9" fmla="*/ 2147483646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4"/>
                <a:gd name="T16" fmla="*/ 0 h 143"/>
                <a:gd name="T17" fmla="*/ 544 w 544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4" h="143">
                  <a:moveTo>
                    <a:pt x="0" y="98"/>
                  </a:moveTo>
                  <a:cubicBezTo>
                    <a:pt x="26" y="49"/>
                    <a:pt x="52" y="0"/>
                    <a:pt x="90" y="7"/>
                  </a:cubicBezTo>
                  <a:cubicBezTo>
                    <a:pt x="128" y="14"/>
                    <a:pt x="182" y="143"/>
                    <a:pt x="227" y="143"/>
                  </a:cubicBezTo>
                  <a:cubicBezTo>
                    <a:pt x="272" y="143"/>
                    <a:pt x="310" y="14"/>
                    <a:pt x="363" y="7"/>
                  </a:cubicBezTo>
                  <a:cubicBezTo>
                    <a:pt x="416" y="0"/>
                    <a:pt x="480" y="49"/>
                    <a:pt x="544" y="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F5EE6C3-BE1E-4233-A8DC-7158C7A3A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4950" y="2384425"/>
              <a:ext cx="936625" cy="155575"/>
            </a:xfrm>
            <a:custGeom>
              <a:avLst/>
              <a:gdLst>
                <a:gd name="T0" fmla="*/ 0 w 544"/>
                <a:gd name="T1" fmla="*/ 2147483646 h 143"/>
                <a:gd name="T2" fmla="*/ 2147483646 w 544"/>
                <a:gd name="T3" fmla="*/ 2147483646 h 143"/>
                <a:gd name="T4" fmla="*/ 2147483646 w 544"/>
                <a:gd name="T5" fmla="*/ 2147483646 h 143"/>
                <a:gd name="T6" fmla="*/ 2147483646 w 544"/>
                <a:gd name="T7" fmla="*/ 2147483646 h 143"/>
                <a:gd name="T8" fmla="*/ 2147483646 w 544"/>
                <a:gd name="T9" fmla="*/ 2147483646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4"/>
                <a:gd name="T16" fmla="*/ 0 h 143"/>
                <a:gd name="T17" fmla="*/ 544 w 544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4" h="143">
                  <a:moveTo>
                    <a:pt x="0" y="98"/>
                  </a:moveTo>
                  <a:cubicBezTo>
                    <a:pt x="26" y="49"/>
                    <a:pt x="52" y="0"/>
                    <a:pt x="90" y="7"/>
                  </a:cubicBezTo>
                  <a:cubicBezTo>
                    <a:pt x="128" y="14"/>
                    <a:pt x="182" y="143"/>
                    <a:pt x="227" y="143"/>
                  </a:cubicBezTo>
                  <a:cubicBezTo>
                    <a:pt x="272" y="143"/>
                    <a:pt x="310" y="14"/>
                    <a:pt x="363" y="7"/>
                  </a:cubicBezTo>
                  <a:cubicBezTo>
                    <a:pt x="416" y="0"/>
                    <a:pt x="480" y="49"/>
                    <a:pt x="544" y="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Text Box 9">
              <a:extLst>
                <a:ext uri="{FF2B5EF4-FFF2-40B4-BE49-F238E27FC236}">
                  <a16:creationId xmlns:a16="http://schemas.microsoft.com/office/drawing/2014/main" id="{4DAC397D-0AF1-47DB-A735-CD8EE566FA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6886" y="1952624"/>
              <a:ext cx="46198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/>
                <a:t>p</a:t>
              </a:r>
              <a:r>
                <a:rPr lang="en-US" altLang="zh-TW" sz="2000" baseline="-25000"/>
                <a:t>1</a:t>
              </a:r>
              <a:r>
                <a:rPr lang="en-US" altLang="zh-TW" sz="2000"/>
                <a:t> </a:t>
              </a:r>
            </a:p>
          </p:txBody>
        </p:sp>
        <p:sp>
          <p:nvSpPr>
            <p:cNvPr id="21" name="Text Box 10">
              <a:extLst>
                <a:ext uri="{FF2B5EF4-FFF2-40B4-BE49-F238E27FC236}">
                  <a16:creationId xmlns:a16="http://schemas.microsoft.com/office/drawing/2014/main" id="{3D34F8E8-9723-43F5-8268-DB142E681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2286" y="1952624"/>
              <a:ext cx="46198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/>
                <a:t>p</a:t>
              </a:r>
              <a:r>
                <a:rPr lang="en-US" altLang="zh-TW" sz="2000" baseline="-25000"/>
                <a:t>2</a:t>
              </a:r>
              <a:r>
                <a:rPr lang="en-US" altLang="zh-TW" sz="2000"/>
                <a:t> </a:t>
              </a: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2434A7A2-E94B-491C-BFEB-F0FB92952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061" y="2743200"/>
              <a:ext cx="2592388" cy="360363"/>
            </a:xfrm>
            <a:custGeom>
              <a:avLst/>
              <a:gdLst>
                <a:gd name="T0" fmla="*/ 0 w 1633"/>
                <a:gd name="T1" fmla="*/ 0 h 182"/>
                <a:gd name="T2" fmla="*/ 2147483646 w 1633"/>
                <a:gd name="T3" fmla="*/ 2147483646 h 182"/>
                <a:gd name="T4" fmla="*/ 2147483646 w 1633"/>
                <a:gd name="T5" fmla="*/ 0 h 182"/>
                <a:gd name="T6" fmla="*/ 0 60000 65536"/>
                <a:gd name="T7" fmla="*/ 0 60000 65536"/>
                <a:gd name="T8" fmla="*/ 0 60000 65536"/>
                <a:gd name="T9" fmla="*/ 0 w 1633"/>
                <a:gd name="T10" fmla="*/ 0 h 182"/>
                <a:gd name="T11" fmla="*/ 1633 w 1633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3" h="182">
                  <a:moveTo>
                    <a:pt x="0" y="0"/>
                  </a:moveTo>
                  <a:cubicBezTo>
                    <a:pt x="272" y="91"/>
                    <a:pt x="545" y="182"/>
                    <a:pt x="817" y="182"/>
                  </a:cubicBezTo>
                  <a:cubicBezTo>
                    <a:pt x="1089" y="182"/>
                    <a:pt x="1361" y="91"/>
                    <a:pt x="1633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id="{DE30B174-A374-479C-A2E1-6349E41D3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3149" y="3032125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/>
                <a:t>p</a:t>
              </a:r>
              <a:endParaRPr lang="en-US" altLang="zh-TW" sz="2000"/>
            </a:p>
          </p:txBody>
        </p:sp>
      </p:grpSp>
      <p:sp>
        <p:nvSpPr>
          <p:cNvPr id="24" name="Freeform 15">
            <a:extLst>
              <a:ext uri="{FF2B5EF4-FFF2-40B4-BE49-F238E27FC236}">
                <a16:creationId xmlns:a16="http://schemas.microsoft.com/office/drawing/2014/main" id="{A3993684-EEA7-4565-A777-B71DDF61746D}"/>
              </a:ext>
            </a:extLst>
          </p:cNvPr>
          <p:cNvSpPr>
            <a:spLocks/>
          </p:cNvSpPr>
          <p:nvPr/>
        </p:nvSpPr>
        <p:spPr bwMode="auto">
          <a:xfrm>
            <a:off x="3721586" y="3199536"/>
            <a:ext cx="358775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" name="Freeform 15">
            <a:extLst>
              <a:ext uri="{FF2B5EF4-FFF2-40B4-BE49-F238E27FC236}">
                <a16:creationId xmlns:a16="http://schemas.microsoft.com/office/drawing/2014/main" id="{31EF8A80-58AB-41DB-A972-B22F08CEF109}"/>
              </a:ext>
            </a:extLst>
          </p:cNvPr>
          <p:cNvSpPr>
            <a:spLocks/>
          </p:cNvSpPr>
          <p:nvPr/>
        </p:nvSpPr>
        <p:spPr bwMode="auto">
          <a:xfrm>
            <a:off x="3659443" y="3976674"/>
            <a:ext cx="358775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" name="Freeform 15">
            <a:extLst>
              <a:ext uri="{FF2B5EF4-FFF2-40B4-BE49-F238E27FC236}">
                <a16:creationId xmlns:a16="http://schemas.microsoft.com/office/drawing/2014/main" id="{7D3248EE-2517-4474-9E9C-ED7BD641F91C}"/>
              </a:ext>
            </a:extLst>
          </p:cNvPr>
          <p:cNvSpPr>
            <a:spLocks/>
          </p:cNvSpPr>
          <p:nvPr/>
        </p:nvSpPr>
        <p:spPr bwMode="auto">
          <a:xfrm>
            <a:off x="3659442" y="4365416"/>
            <a:ext cx="358775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" name="Freeform 15">
            <a:extLst>
              <a:ext uri="{FF2B5EF4-FFF2-40B4-BE49-F238E27FC236}">
                <a16:creationId xmlns:a16="http://schemas.microsoft.com/office/drawing/2014/main" id="{FA65CC00-AB66-4722-8239-F82EE5965F11}"/>
              </a:ext>
            </a:extLst>
          </p:cNvPr>
          <p:cNvSpPr>
            <a:spLocks/>
          </p:cNvSpPr>
          <p:nvPr/>
        </p:nvSpPr>
        <p:spPr bwMode="auto">
          <a:xfrm>
            <a:off x="4764495" y="5408461"/>
            <a:ext cx="358775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6C33F4FA-974F-428E-B348-FF370EC4534E}"/>
              </a:ext>
            </a:extLst>
          </p:cNvPr>
          <p:cNvSpPr>
            <a:spLocks/>
          </p:cNvSpPr>
          <p:nvPr/>
        </p:nvSpPr>
        <p:spPr bwMode="auto">
          <a:xfrm>
            <a:off x="10190764" y="5408461"/>
            <a:ext cx="358775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" name="Freeform 15">
            <a:extLst>
              <a:ext uri="{FF2B5EF4-FFF2-40B4-BE49-F238E27FC236}">
                <a16:creationId xmlns:a16="http://schemas.microsoft.com/office/drawing/2014/main" id="{30C77C82-0138-4EC3-A937-F1F03D9021E0}"/>
              </a:ext>
            </a:extLst>
          </p:cNvPr>
          <p:cNvSpPr>
            <a:spLocks/>
          </p:cNvSpPr>
          <p:nvPr/>
        </p:nvSpPr>
        <p:spPr bwMode="auto">
          <a:xfrm>
            <a:off x="9602785" y="5408461"/>
            <a:ext cx="358775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" name="Freeform 15">
            <a:extLst>
              <a:ext uri="{FF2B5EF4-FFF2-40B4-BE49-F238E27FC236}">
                <a16:creationId xmlns:a16="http://schemas.microsoft.com/office/drawing/2014/main" id="{103B0BF2-6CA8-425B-882C-11C4FEEDB397}"/>
              </a:ext>
            </a:extLst>
          </p:cNvPr>
          <p:cNvSpPr>
            <a:spLocks/>
          </p:cNvSpPr>
          <p:nvPr/>
        </p:nvSpPr>
        <p:spPr bwMode="auto">
          <a:xfrm>
            <a:off x="5844788" y="5685148"/>
            <a:ext cx="358775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" name="Freeform 15">
            <a:extLst>
              <a:ext uri="{FF2B5EF4-FFF2-40B4-BE49-F238E27FC236}">
                <a16:creationId xmlns:a16="http://schemas.microsoft.com/office/drawing/2014/main" id="{C25BC14F-4529-4ECB-ADA7-8C597BD3613F}"/>
              </a:ext>
            </a:extLst>
          </p:cNvPr>
          <p:cNvSpPr>
            <a:spLocks/>
          </p:cNvSpPr>
          <p:nvPr/>
        </p:nvSpPr>
        <p:spPr bwMode="auto">
          <a:xfrm>
            <a:off x="3281939" y="5933051"/>
            <a:ext cx="358775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" name="Freeform 15">
            <a:extLst>
              <a:ext uri="{FF2B5EF4-FFF2-40B4-BE49-F238E27FC236}">
                <a16:creationId xmlns:a16="http://schemas.microsoft.com/office/drawing/2014/main" id="{5AC3E313-B297-43A3-9132-855BA040CA69}"/>
              </a:ext>
            </a:extLst>
          </p:cNvPr>
          <p:cNvSpPr>
            <a:spLocks/>
          </p:cNvSpPr>
          <p:nvPr/>
        </p:nvSpPr>
        <p:spPr bwMode="auto">
          <a:xfrm>
            <a:off x="4548594" y="5933051"/>
            <a:ext cx="358775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0328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ADB9541-A99F-4A9B-8A11-D46FA6D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42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2DA12BB-3F08-4186-96AD-E9B3DA92E678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668830"/>
                <a:ext cx="11563825" cy="4105118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Does longest path have optimal substructure?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It seems like it should.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It does </a:t>
                </a:r>
                <a:r>
                  <a:rPr kumimoji="0" lang="en-US" altLang="zh-TW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not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Consider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𝑞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→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𝑟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→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𝑡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longest path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𝑞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𝑡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 Are its </a:t>
                </a:r>
                <a:r>
                  <a:rPr kumimoji="0" lang="en-US" altLang="zh-TW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subpaths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longest paths?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No!</a:t>
                </a:r>
                <a:endPara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2DA12BB-3F08-4186-96AD-E9B3DA92E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668830"/>
                <a:ext cx="11563825" cy="4105118"/>
              </a:xfrm>
              <a:blipFill>
                <a:blip r:embed="rId2"/>
                <a:stretch>
                  <a:fillRect l="-580" t="-22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88FE73A0-D34B-4E91-B357-8D4929CD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E49B158-3E5E-466B-AFD4-BDBD31FAD2CD}"/>
              </a:ext>
            </a:extLst>
          </p:cNvPr>
          <p:cNvGrpSpPr/>
          <p:nvPr/>
        </p:nvGrpSpPr>
        <p:grpSpPr>
          <a:xfrm>
            <a:off x="2624375" y="2818891"/>
            <a:ext cx="1674812" cy="1511300"/>
            <a:chOff x="2516483" y="3813190"/>
            <a:chExt cx="1674812" cy="1511300"/>
          </a:xfrm>
        </p:grpSpPr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211F5737-67B5-4424-A158-DDFD222B9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483" y="3813190"/>
              <a:ext cx="377825" cy="3587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/>
                <a:t>q</a:t>
              </a:r>
              <a:endParaRPr lang="en-US" altLang="zh-TW" sz="2000"/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5343E752-9AD8-4FC9-B96C-B7CB27CF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470" y="3813190"/>
              <a:ext cx="377825" cy="3587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/>
                <a:t>r</a:t>
              </a:r>
              <a:endParaRPr lang="en-US" altLang="zh-TW" sz="2000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50857F94-5D40-452F-845E-B6E92D5F2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483" y="4965715"/>
              <a:ext cx="377825" cy="3587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/>
                <a:t>s</a:t>
              </a:r>
              <a:endParaRPr lang="en-US" altLang="zh-TW" sz="2000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48DC70C1-E7F5-44C4-B31E-F90C6783F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470" y="4965715"/>
              <a:ext cx="377825" cy="3587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/>
                <a:t>t</a:t>
              </a:r>
              <a:endParaRPr lang="en-US" altLang="zh-TW" sz="2000"/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41F92A4F-67E3-4C6E-B319-B65E641E9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6844" y="3884628"/>
              <a:ext cx="979488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6543A294-748D-48FF-9980-4FDF718DB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0807" y="4173552"/>
              <a:ext cx="0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4F723CAB-3842-498C-B5ED-8B9C6AB753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6844" y="5253053"/>
              <a:ext cx="979488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C758CAD9-1C9F-41F2-909D-5B98AF4C72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9507" y="4173552"/>
              <a:ext cx="0" cy="792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5CBD5661-07E6-4B3D-9E2C-052EAD6A58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6844" y="4029089"/>
              <a:ext cx="979488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B007B20E-6E3B-4650-AE40-035BA06451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6344" y="4173552"/>
              <a:ext cx="0" cy="792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E8533AFD-052B-4E6C-94A8-8B0E4AFBB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6844" y="5108589"/>
              <a:ext cx="979488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CAF856B5-3EB9-4106-8845-4197B0630F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2382" y="4173552"/>
              <a:ext cx="0" cy="792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1" name="Freeform 19">
            <a:extLst>
              <a:ext uri="{FF2B5EF4-FFF2-40B4-BE49-F238E27FC236}">
                <a16:creationId xmlns:a16="http://schemas.microsoft.com/office/drawing/2014/main" id="{2A4B2B6B-1F11-4175-92FB-E63973B61DE0}"/>
              </a:ext>
            </a:extLst>
          </p:cNvPr>
          <p:cNvSpPr>
            <a:spLocks/>
          </p:cNvSpPr>
          <p:nvPr/>
        </p:nvSpPr>
        <p:spPr bwMode="auto">
          <a:xfrm>
            <a:off x="4388858" y="4713904"/>
            <a:ext cx="374650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8207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ADB9541-A99F-4A9B-8A11-D46FA6D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43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2DA12BB-3F08-4186-96AD-E9B3DA92E678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44243" y="1668830"/>
                <a:ext cx="11563825" cy="4105118"/>
              </a:xfrm>
            </p:spPr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Subpath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𝑞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𝑟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𝑞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→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𝑟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Longest simple path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𝑞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𝑟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𝑞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→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→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𝑡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→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𝑟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Subpath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𝑟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𝑡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𝑟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→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𝑡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Longest simple path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𝑟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𝑡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is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𝑟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→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𝑞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→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𝑠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→</m:t>
                    </m:r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𝑡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Not only isn’t there optimal substructure, but we can’t even assemble a legal solution from solutions to subproblems.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Combine longest simple paths: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𝑞</m:t>
                      </m:r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→</m:t>
                      </m:r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𝑠</m:t>
                      </m:r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→</m:t>
                      </m:r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𝑡</m:t>
                      </m:r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→</m:t>
                      </m:r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𝑟</m:t>
                      </m:r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→</m:t>
                      </m:r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𝑞</m:t>
                      </m:r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→</m:t>
                      </m:r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𝑠</m:t>
                      </m:r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→</m:t>
                      </m:r>
                      <m:r>
                        <a:rPr kumimoji="0" lang="en-US" altLang="zh-TW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+mn-cs"/>
                        </a:rPr>
                        <m:t>𝑡</m:t>
                      </m:r>
                    </m:oMath>
                  </m:oMathPara>
                </a14:m>
                <a:endPara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Not simple!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In fact, this problem is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NP-complete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(so it probably has no optimal</a:t>
                </a:r>
                <a:r>
                  <a:rPr lang="zh-TW" altLang="en-US" sz="24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substructure to find.)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2DA12BB-3F08-4186-96AD-E9B3DA92E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44243" y="1668830"/>
                <a:ext cx="11563825" cy="4105118"/>
              </a:xfrm>
              <a:blipFill>
                <a:blip r:embed="rId2"/>
                <a:stretch>
                  <a:fillRect l="-843" t="-2823" b="-90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88FE73A0-D34B-4E91-B357-8D4929CD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9">
            <a:extLst>
              <a:ext uri="{FF2B5EF4-FFF2-40B4-BE49-F238E27FC236}">
                <a16:creationId xmlns:a16="http://schemas.microsoft.com/office/drawing/2014/main" id="{C988DAF6-F257-434B-A355-F6D46BFF9889}"/>
              </a:ext>
            </a:extLst>
          </p:cNvPr>
          <p:cNvSpPr>
            <a:spLocks/>
          </p:cNvSpPr>
          <p:nvPr/>
        </p:nvSpPr>
        <p:spPr bwMode="auto">
          <a:xfrm>
            <a:off x="2051411" y="1809922"/>
            <a:ext cx="374650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19">
            <a:extLst>
              <a:ext uri="{FF2B5EF4-FFF2-40B4-BE49-F238E27FC236}">
                <a16:creationId xmlns:a16="http://schemas.microsoft.com/office/drawing/2014/main" id="{6C023273-41F0-465A-9CF0-7BF801838375}"/>
              </a:ext>
            </a:extLst>
          </p:cNvPr>
          <p:cNvSpPr>
            <a:spLocks/>
          </p:cNvSpPr>
          <p:nvPr/>
        </p:nvSpPr>
        <p:spPr bwMode="auto">
          <a:xfrm>
            <a:off x="1994850" y="2612763"/>
            <a:ext cx="374650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19">
            <a:extLst>
              <a:ext uri="{FF2B5EF4-FFF2-40B4-BE49-F238E27FC236}">
                <a16:creationId xmlns:a16="http://schemas.microsoft.com/office/drawing/2014/main" id="{5884ACB9-1C2E-40A5-B5CE-05FC1C0B13B1}"/>
              </a:ext>
            </a:extLst>
          </p:cNvPr>
          <p:cNvSpPr>
            <a:spLocks/>
          </p:cNvSpPr>
          <p:nvPr/>
        </p:nvSpPr>
        <p:spPr bwMode="auto">
          <a:xfrm>
            <a:off x="3446577" y="3042156"/>
            <a:ext cx="374650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Freeform 19">
            <a:extLst>
              <a:ext uri="{FF2B5EF4-FFF2-40B4-BE49-F238E27FC236}">
                <a16:creationId xmlns:a16="http://schemas.microsoft.com/office/drawing/2014/main" id="{7C63EB23-86B9-4212-AE88-374F2D9CE539}"/>
              </a:ext>
            </a:extLst>
          </p:cNvPr>
          <p:cNvSpPr>
            <a:spLocks/>
          </p:cNvSpPr>
          <p:nvPr/>
        </p:nvSpPr>
        <p:spPr bwMode="auto">
          <a:xfrm>
            <a:off x="3526584" y="2190393"/>
            <a:ext cx="374650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9740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C614A67-401B-48DF-AA1A-CB24EB59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44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4B745D0-0B38-4558-90E9-CAA69681B1FC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What’s the big difference between shortest path and longest path?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Shortest path has </a:t>
                </a:r>
                <a:r>
                  <a:rPr kumimoji="0" lang="en-US" altLang="zh-TW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independent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subproblems.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Solution to one subproblem does not affect solution to another subproblem of the same problem.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Longest simple path: subproblems are 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not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independent.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Consider subproblems of longest simple paths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𝑞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𝑟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𝑟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𝑡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4B745D0-0B38-4558-90E9-CAA69681B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843" t="-34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E79391DB-CA49-40C8-819E-B194860C7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9">
            <a:extLst>
              <a:ext uri="{FF2B5EF4-FFF2-40B4-BE49-F238E27FC236}">
                <a16:creationId xmlns:a16="http://schemas.microsoft.com/office/drawing/2014/main" id="{11737E34-FB9D-4EDD-9D2A-66440BA129BC}"/>
              </a:ext>
            </a:extLst>
          </p:cNvPr>
          <p:cNvSpPr>
            <a:spLocks/>
          </p:cNvSpPr>
          <p:nvPr/>
        </p:nvSpPr>
        <p:spPr bwMode="auto">
          <a:xfrm>
            <a:off x="6698824" y="4494387"/>
            <a:ext cx="374650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19">
            <a:extLst>
              <a:ext uri="{FF2B5EF4-FFF2-40B4-BE49-F238E27FC236}">
                <a16:creationId xmlns:a16="http://schemas.microsoft.com/office/drawing/2014/main" id="{12B25EC2-C93C-4FD5-8244-49735ECB5F26}"/>
              </a:ext>
            </a:extLst>
          </p:cNvPr>
          <p:cNvSpPr>
            <a:spLocks/>
          </p:cNvSpPr>
          <p:nvPr/>
        </p:nvSpPr>
        <p:spPr bwMode="auto">
          <a:xfrm>
            <a:off x="7976233" y="4494387"/>
            <a:ext cx="374650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8757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15DBA24-535D-4F21-9930-AF157F7D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45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37DB886-8C45-4241-A38E-AEE4B477BD39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Longest simple path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𝑞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𝑟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uses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𝑡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Cannot use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𝑡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to solve longest simple path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𝑟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𝑡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since if we do the path isn’t simple.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But we </a:t>
                </a:r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have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to use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𝑡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to find longest simple path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𝑟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𝑡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!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Using resources (vertices) to solve one subproblem renders them unavailable to solve the other subproblem.</a:t>
                </a: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[For shortest paths, if we look at a shortest path 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𝑢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 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𝑤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𝑣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no vertex other than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𝑤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can appear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𝑝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 Otherwise, we have a cycle.]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37DB886-8C45-4241-A38E-AEE4B477B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738" t="-3442" r="-15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A77049EF-C4E3-4020-B0E9-2BD8E425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9">
            <a:extLst>
              <a:ext uri="{FF2B5EF4-FFF2-40B4-BE49-F238E27FC236}">
                <a16:creationId xmlns:a16="http://schemas.microsoft.com/office/drawing/2014/main" id="{4833EB6A-005B-4354-9F13-5FA098383BAD}"/>
              </a:ext>
            </a:extLst>
          </p:cNvPr>
          <p:cNvSpPr>
            <a:spLocks/>
          </p:cNvSpPr>
          <p:nvPr/>
        </p:nvSpPr>
        <p:spPr bwMode="auto">
          <a:xfrm>
            <a:off x="3531418" y="2514255"/>
            <a:ext cx="374650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19">
            <a:extLst>
              <a:ext uri="{FF2B5EF4-FFF2-40B4-BE49-F238E27FC236}">
                <a16:creationId xmlns:a16="http://schemas.microsoft.com/office/drawing/2014/main" id="{09D18EB7-E1AF-4B1F-B95D-AA27BE391D9A}"/>
              </a:ext>
            </a:extLst>
          </p:cNvPr>
          <p:cNvSpPr>
            <a:spLocks/>
          </p:cNvSpPr>
          <p:nvPr/>
        </p:nvSpPr>
        <p:spPr bwMode="auto">
          <a:xfrm>
            <a:off x="6927161" y="2929596"/>
            <a:ext cx="374650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dirty="0"/>
          </a:p>
        </p:txBody>
      </p:sp>
      <p:sp>
        <p:nvSpPr>
          <p:cNvPr id="8" name="Freeform 19">
            <a:extLst>
              <a:ext uri="{FF2B5EF4-FFF2-40B4-BE49-F238E27FC236}">
                <a16:creationId xmlns:a16="http://schemas.microsoft.com/office/drawing/2014/main" id="{29AFC6B0-D81B-4956-951F-236E78D718DB}"/>
              </a:ext>
            </a:extLst>
          </p:cNvPr>
          <p:cNvSpPr>
            <a:spLocks/>
          </p:cNvSpPr>
          <p:nvPr/>
        </p:nvSpPr>
        <p:spPr bwMode="auto">
          <a:xfrm>
            <a:off x="6927161" y="3346450"/>
            <a:ext cx="374650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Freeform 19">
            <a:extLst>
              <a:ext uri="{FF2B5EF4-FFF2-40B4-BE49-F238E27FC236}">
                <a16:creationId xmlns:a16="http://schemas.microsoft.com/office/drawing/2014/main" id="{AD07E572-888B-4ADB-8C0E-0FCAB1607C47}"/>
              </a:ext>
            </a:extLst>
          </p:cNvPr>
          <p:cNvSpPr>
            <a:spLocks/>
          </p:cNvSpPr>
          <p:nvPr/>
        </p:nvSpPr>
        <p:spPr bwMode="auto">
          <a:xfrm>
            <a:off x="7162898" y="4477649"/>
            <a:ext cx="374650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Freeform 19">
            <a:extLst>
              <a:ext uri="{FF2B5EF4-FFF2-40B4-BE49-F238E27FC236}">
                <a16:creationId xmlns:a16="http://schemas.microsoft.com/office/drawing/2014/main" id="{972D674A-0E51-4981-A136-CD07A2D2EA10}"/>
              </a:ext>
            </a:extLst>
          </p:cNvPr>
          <p:cNvSpPr>
            <a:spLocks/>
          </p:cNvSpPr>
          <p:nvPr/>
        </p:nvSpPr>
        <p:spPr bwMode="auto">
          <a:xfrm>
            <a:off x="7877175" y="4477649"/>
            <a:ext cx="374650" cy="165100"/>
          </a:xfrm>
          <a:custGeom>
            <a:avLst/>
            <a:gdLst>
              <a:gd name="T0" fmla="*/ 0 w 226"/>
              <a:gd name="T1" fmla="*/ 2147483646 h 104"/>
              <a:gd name="T2" fmla="*/ 2147483646 w 226"/>
              <a:gd name="T3" fmla="*/ 2147483646 h 104"/>
              <a:gd name="T4" fmla="*/ 2147483646 w 226"/>
              <a:gd name="T5" fmla="*/ 2147483646 h 104"/>
              <a:gd name="T6" fmla="*/ 2147483646 w 226"/>
              <a:gd name="T7" fmla="*/ 2147483646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226"/>
              <a:gd name="T13" fmla="*/ 0 h 104"/>
              <a:gd name="T14" fmla="*/ 226 w 226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" h="104">
                <a:moveTo>
                  <a:pt x="0" y="52"/>
                </a:moveTo>
                <a:cubicBezTo>
                  <a:pt x="33" y="26"/>
                  <a:pt x="67" y="0"/>
                  <a:pt x="90" y="7"/>
                </a:cubicBezTo>
                <a:cubicBezTo>
                  <a:pt x="113" y="14"/>
                  <a:pt x="113" y="90"/>
                  <a:pt x="136" y="97"/>
                </a:cubicBezTo>
                <a:cubicBezTo>
                  <a:pt x="159" y="104"/>
                  <a:pt x="192" y="78"/>
                  <a:pt x="22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1" name="Object 11">
            <a:extLst>
              <a:ext uri="{FF2B5EF4-FFF2-40B4-BE49-F238E27FC236}">
                <a16:creationId xmlns:a16="http://schemas.microsoft.com/office/drawing/2014/main" id="{CB8EECA6-60E7-4A0E-9487-796B3B4DE3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311044"/>
              </p:ext>
            </p:extLst>
          </p:nvPr>
        </p:nvGraphicFramePr>
        <p:xfrm>
          <a:off x="7939170" y="4180159"/>
          <a:ext cx="250825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90335" imgH="215713" progId="Equation.3">
                  <p:embed/>
                </p:oleObj>
              </mc:Choice>
              <mc:Fallback>
                <p:oleObj name="方程式" r:id="rId3" imgW="190335" imgH="215713" progId="Equation.3">
                  <p:embed/>
                  <p:pic>
                    <p:nvPicPr>
                      <p:cNvPr id="75788" name="Object 11">
                        <a:extLst>
                          <a:ext uri="{FF2B5EF4-FFF2-40B4-BE49-F238E27FC236}">
                            <a16:creationId xmlns:a16="http://schemas.microsoft.com/office/drawing/2014/main" id="{F1F444FE-A9BE-4784-9C66-20CFB16E67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9170" y="4180159"/>
                        <a:ext cx="250825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>
            <a:extLst>
              <a:ext uri="{FF2B5EF4-FFF2-40B4-BE49-F238E27FC236}">
                <a16:creationId xmlns:a16="http://schemas.microsoft.com/office/drawing/2014/main" id="{9E3405F9-3F76-467B-B41F-5AFC3C9BE8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240648"/>
              </p:ext>
            </p:extLst>
          </p:nvPr>
        </p:nvGraphicFramePr>
        <p:xfrm>
          <a:off x="7177169" y="4180159"/>
          <a:ext cx="234950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177569" imgH="215619" progId="Equation.3">
                  <p:embed/>
                </p:oleObj>
              </mc:Choice>
              <mc:Fallback>
                <p:oleObj name="方程式" r:id="rId5" imgW="177569" imgH="215619" progId="Equation.3">
                  <p:embed/>
                  <p:pic>
                    <p:nvPicPr>
                      <p:cNvPr id="75789" name="Object 12">
                        <a:extLst>
                          <a:ext uri="{FF2B5EF4-FFF2-40B4-BE49-F238E27FC236}">
                            <a16:creationId xmlns:a16="http://schemas.microsoft.com/office/drawing/2014/main" id="{52B25747-5881-4D68-8C23-773694295C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7169" y="4180159"/>
                        <a:ext cx="234950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93227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ADB9541-A99F-4A9B-8A11-D46FA6D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46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2DA12BB-3F08-4186-96AD-E9B3DA92E678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Independent subproblems in our examples: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Rod cutting  and longest common subsequence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1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subproblem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automatically independent.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Optimal binary search tree</a:t>
                </a:r>
              </a:p>
              <a:p>
                <a:pPr marL="685800" lvl="1" indent="-228600" algn="l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, …,</m:t>
                    </m:r>
                    <m:sSub>
                      <m:sSub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+1</m:t>
                        </m:r>
                      </m:sub>
                    </m:sSub>
                    <m:r>
                      <a:rPr lang="en-US" altLang="zh-TW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…,</m:t>
                    </m:r>
                    <m:sSub>
                      <m:sSubPr>
                        <m:ctrlP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0" lang="en-US" altLang="zh-TW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 </a:t>
                </a: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independent.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2DA12BB-3F08-4186-96AD-E9B3DA92E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107" t="-30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88FE73A0-D34B-4E91-B357-8D4929CD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7127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ADB9541-A99F-4A9B-8A11-D46FA6D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47</a:t>
            </a:fld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DA12BB-3F08-4186-96AD-E9B3DA92E67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These occur when a recursive algorithm revisits the same problem over and over. Good divide-and-conquer algorithms usually generate a new problem at each stage of recursion.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Example: merge sort</a:t>
            </a:r>
          </a:p>
          <a:p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8FE73A0-D34B-4E91-B357-8D4929CD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Overlapping subproblems</a:t>
            </a:r>
            <a:endParaRPr lang="zh-TW" alt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92E18AA7-9145-49A6-9714-E62B98B4FB15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733800"/>
            <a:ext cx="7837488" cy="2846388"/>
            <a:chOff x="113" y="1842"/>
            <a:chExt cx="4937" cy="1793"/>
          </a:xfrm>
        </p:grpSpPr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12C7B935-0848-4509-83F0-BA168AD9E6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1842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1..8</a:t>
              </a: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C65AE269-3FB1-4B7D-ADDA-568EA2332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2251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1..4</a:t>
              </a: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353651A9-8FE3-4164-9D30-4A00B0077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251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5..8</a:t>
              </a: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3DEED0FA-74FA-4F0E-BB78-7B8767022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2795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1..2</a:t>
              </a:r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B7053A8D-7ADD-49EB-8B87-49AD7B62E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2795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3..4</a:t>
              </a: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C78EEC78-FCA7-4404-918C-926D00D40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2795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5..6</a:t>
              </a: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4E8AB51A-0D94-4E29-B027-11266A897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2750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7..8</a:t>
              </a:r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7082D9E7-5B2E-4B4A-AC23-F60B7B070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3385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1..1</a:t>
              </a:r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EAE80FF8-A457-4C36-BCE7-AC452E23C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385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2..2</a:t>
              </a: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2F6ECC2B-8D9F-4888-9EAE-F4ED9FD6EB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3339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3..3</a:t>
              </a: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B9EC3194-403D-4CBA-B642-1C2050F5A5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3339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4..4</a:t>
              </a: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0B5BF7CB-BFE5-48B8-8685-C528104576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3339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5..5</a:t>
              </a: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D7C94ADD-EC0C-43F1-90A9-6566DFA59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3294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6..6</a:t>
              </a: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B1BC04DC-162B-4EC6-885E-CDB9FFDAC9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3294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7..7</a:t>
              </a:r>
            </a:p>
          </p:txBody>
        </p:sp>
        <p:sp>
          <p:nvSpPr>
            <p:cNvPr id="21" name="Text Box 19">
              <a:extLst>
                <a:ext uri="{FF2B5EF4-FFF2-40B4-BE49-F238E27FC236}">
                  <a16:creationId xmlns:a16="http://schemas.microsoft.com/office/drawing/2014/main" id="{57699F73-4683-4B93-8F80-3826AE4AA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3294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/>
                <a:t>8..8</a:t>
              </a:r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99843C13-8928-4417-A8D2-61403738EB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0" y="1979"/>
              <a:ext cx="95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D744B320-EB94-41AB-AD7F-126D01A137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1979"/>
              <a:ext cx="90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7ED710DF-ABC7-4453-9B41-6EC4B072FE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3" y="2432"/>
              <a:ext cx="59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59D245D7-C4B0-448D-8DF9-E941C3B499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10" y="2478"/>
              <a:ext cx="317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52A63D9D-FBA6-42E8-99C4-E54CBB1A60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2" y="2432"/>
              <a:ext cx="59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5D5AAB61-B8F9-44B5-AC2E-9B883A6C98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9" y="2432"/>
              <a:ext cx="453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987EB6AC-67D6-41C2-9792-A660C42370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5" y="3022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0521CCA0-7FD2-454E-AB04-9577DC7A5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022"/>
              <a:ext cx="182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48359D04-E091-4EF4-B117-D619B95A17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5" y="3022"/>
              <a:ext cx="22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90A2B0D4-CF42-4259-A60B-250334944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3022"/>
              <a:ext cx="272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46A164D4-BE58-4053-A232-6A403DB3B2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5" y="3022"/>
              <a:ext cx="272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840E0D99-79DB-4733-BED9-CB7655028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3022"/>
              <a:ext cx="317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29E73029-7263-4549-9878-0BCA107A18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5" y="2976"/>
              <a:ext cx="22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976C48DF-B3EE-4003-B61F-4F77EEDB0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2976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53506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ADB9541-A99F-4A9B-8A11-D46FA6D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48</a:t>
            </a:fld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DA12BB-3F08-4186-96AD-E9B3DA92E67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4243" y="1668830"/>
            <a:ext cx="11563825" cy="4105118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Alternative approach: </a:t>
            </a:r>
            <a:r>
              <a:rPr kumimoji="0" lang="en-US" altLang="zh-TW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memoization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“Store, don’t recompute.”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Make a table indexed by subproblem.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When solving a subproblem: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Lookup in table.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If answer is there, use it.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Else, compute answer, then store it.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 dynamic programming, we go one step further. We determine in what order we’d want to access the table, and fill it in that way.</a:t>
            </a:r>
          </a:p>
          <a:p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8FE73A0-D34B-4E91-B357-8D4929CD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5466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49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95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E211B99-268C-4883-9DC2-20C34726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1C8A934-C30F-4262-B7C9-13373CBF9CB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000" b="1" i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Example: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000" b="1" i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000" b="1" i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000" b="1" i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:pPr lvl="0" algn="l">
                  <a:lnSpc>
                    <a:spcPct val="100000"/>
                  </a:lnSpc>
                  <a:spcBef>
                    <a:spcPct val="0"/>
                  </a:spcBef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Therefore,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TW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000" i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search</m:t>
                        </m:r>
                        <m:r>
                          <a:rPr lang="en-US" altLang="zh-TW" sz="2000" i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000" i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cost</m:t>
                        </m:r>
                      </m:e>
                    </m:d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=2.15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1C8A934-C30F-4262-B7C9-13373CBF9C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580" b="-186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2301F712-6D79-4178-BCA1-E691FBA1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Group 4">
                <a:extLst>
                  <a:ext uri="{FF2B5EF4-FFF2-40B4-BE49-F238E27FC236}">
                    <a16:creationId xmlns:a16="http://schemas.microsoft.com/office/drawing/2014/main" id="{09B2F1CC-7D69-4D16-9B0C-9C3EE889B6A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54425" y="1956167"/>
              <a:ext cx="3448050" cy="1022350"/>
            </p:xfrm>
            <a:graphic>
              <a:graphicData uri="http://schemas.openxmlformats.org/drawingml/2006/table">
                <a:tbl>
                  <a:tblPr/>
                  <a:tblGrid>
                    <a:gridCol w="5746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4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46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746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746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7467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11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en-US" altLang="zh-TW" sz="18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11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TW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itchFamily="18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itchFamily="18" charset="-12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zh-TW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新細明體" pitchFamily="18" charset="-12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.05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Group 4">
                <a:extLst>
                  <a:ext uri="{FF2B5EF4-FFF2-40B4-BE49-F238E27FC236}">
                    <a16:creationId xmlns:a16="http://schemas.microsoft.com/office/drawing/2014/main" id="{09B2F1CC-7D69-4D16-9B0C-9C3EE889B6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3253250"/>
                  </p:ext>
                </p:extLst>
              </p:nvPr>
            </p:nvGraphicFramePr>
            <p:xfrm>
              <a:off x="3654425" y="1956167"/>
              <a:ext cx="3448050" cy="1022350"/>
            </p:xfrm>
            <a:graphic>
              <a:graphicData uri="http://schemas.openxmlformats.org/drawingml/2006/table">
                <a:tbl>
                  <a:tblPr/>
                  <a:tblGrid>
                    <a:gridCol w="5746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4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46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746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746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7467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117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t="-5882" r="-49789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117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t="-107143" r="-497895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.05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 Box 39">
            <a:extLst>
              <a:ext uri="{FF2B5EF4-FFF2-40B4-BE49-F238E27FC236}">
                <a16:creationId xmlns:a16="http://schemas.microsoft.com/office/drawing/2014/main" id="{B42A81CB-A5AC-489A-B525-D79070B80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399" y="3425858"/>
            <a:ext cx="447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 dirty="0"/>
              <a:t>k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 </a:t>
            </a:r>
          </a:p>
        </p:txBody>
      </p:sp>
      <p:sp>
        <p:nvSpPr>
          <p:cNvPr id="8" name="Text Box 40">
            <a:extLst>
              <a:ext uri="{FF2B5EF4-FFF2-40B4-BE49-F238E27FC236}">
                <a16:creationId xmlns:a16="http://schemas.microsoft.com/office/drawing/2014/main" id="{73FF7591-89F4-438B-A294-5CE41A106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2262" y="4002121"/>
            <a:ext cx="447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/>
              <a:t>k</a:t>
            </a:r>
            <a:r>
              <a:rPr lang="en-US" altLang="zh-TW" sz="2000" baseline="-25000"/>
              <a:t>1</a:t>
            </a:r>
            <a:r>
              <a:rPr lang="en-US" altLang="zh-TW" sz="2000"/>
              <a:t> </a:t>
            </a:r>
          </a:p>
        </p:txBody>
      </p:sp>
      <p:sp>
        <p:nvSpPr>
          <p:cNvPr id="9" name="Text Box 41">
            <a:extLst>
              <a:ext uri="{FF2B5EF4-FFF2-40B4-BE49-F238E27FC236}">
                <a16:creationId xmlns:a16="http://schemas.microsoft.com/office/drawing/2014/main" id="{EEACE92F-81AA-44FB-BBC8-5AF758488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199" y="4073558"/>
            <a:ext cx="447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/>
              <a:t>k</a:t>
            </a:r>
            <a:r>
              <a:rPr lang="en-US" altLang="zh-TW" sz="2000" baseline="-25000"/>
              <a:t>4</a:t>
            </a:r>
            <a:r>
              <a:rPr lang="en-US" altLang="zh-TW" sz="2000"/>
              <a:t> </a:t>
            </a:r>
          </a:p>
        </p:txBody>
      </p:sp>
      <p:sp>
        <p:nvSpPr>
          <p:cNvPr id="10" name="Text Box 42">
            <a:extLst>
              <a:ext uri="{FF2B5EF4-FFF2-40B4-BE49-F238E27FC236}">
                <a16:creationId xmlns:a16="http://schemas.microsoft.com/office/drawing/2014/main" id="{F492604C-035E-4320-B579-0D97231A2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399" y="4794283"/>
            <a:ext cx="447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/>
              <a:t>k</a:t>
            </a:r>
            <a:r>
              <a:rPr lang="en-US" altLang="zh-TW" sz="2000" baseline="-25000"/>
              <a:t>3</a:t>
            </a:r>
            <a:r>
              <a:rPr lang="en-US" altLang="zh-TW" sz="2000"/>
              <a:t> </a:t>
            </a:r>
          </a:p>
        </p:txBody>
      </p:sp>
      <p:sp>
        <p:nvSpPr>
          <p:cNvPr id="11" name="Text Box 43">
            <a:extLst>
              <a:ext uri="{FF2B5EF4-FFF2-40B4-BE49-F238E27FC236}">
                <a16:creationId xmlns:a16="http://schemas.microsoft.com/office/drawing/2014/main" id="{B949128C-A4E2-42C2-8E1C-AA89A0220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8024" y="4794283"/>
            <a:ext cx="447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/>
              <a:t>k</a:t>
            </a:r>
            <a:r>
              <a:rPr lang="en-US" altLang="zh-TW" sz="2000" baseline="-25000"/>
              <a:t>5</a:t>
            </a:r>
            <a:r>
              <a:rPr lang="en-US" altLang="zh-TW" sz="2000"/>
              <a:t> </a:t>
            </a:r>
          </a:p>
        </p:txBody>
      </p:sp>
      <p:sp>
        <p:nvSpPr>
          <p:cNvPr id="12" name="Line 44">
            <a:extLst>
              <a:ext uri="{FF2B5EF4-FFF2-40B4-BE49-F238E27FC236}">
                <a16:creationId xmlns:a16="http://schemas.microsoft.com/office/drawing/2014/main" id="{FD83624C-1410-43BC-86A5-C9BE9891F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0324" y="3786221"/>
            <a:ext cx="28733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Line 45">
            <a:extLst>
              <a:ext uri="{FF2B5EF4-FFF2-40B4-BE49-F238E27FC236}">
                <a16:creationId xmlns:a16="http://schemas.microsoft.com/office/drawing/2014/main" id="{3E43E885-0BDA-433E-8968-5DB5659785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21038" y="3786221"/>
            <a:ext cx="433387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Line 46">
            <a:extLst>
              <a:ext uri="{FF2B5EF4-FFF2-40B4-BE49-F238E27FC236}">
                <a16:creationId xmlns:a16="http://schemas.microsoft.com/office/drawing/2014/main" id="{3E4CF61E-0351-4C1B-BEE5-2849CF2BE6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97300" y="4433922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" name="Line 47">
            <a:extLst>
              <a:ext uri="{FF2B5EF4-FFF2-40B4-BE49-F238E27FC236}">
                <a16:creationId xmlns:a16="http://schemas.microsoft.com/office/drawing/2014/main" id="{14D3F532-6796-42E3-89F6-9C816B6F8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2124" y="4433922"/>
            <a:ext cx="287338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Group 48">
                <a:extLst>
                  <a:ext uri="{FF2B5EF4-FFF2-40B4-BE49-F238E27FC236}">
                    <a16:creationId xmlns:a16="http://schemas.microsoft.com/office/drawing/2014/main" id="{85831192-3F03-401E-9B5F-299CE7AA2F0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6000" y="3197259"/>
              <a:ext cx="3527425" cy="2646363"/>
            </p:xfrm>
            <a:graphic>
              <a:graphicData uri="http://schemas.openxmlformats.org/drawingml/2006/table">
                <a:tbl>
                  <a:tblPr/>
                  <a:tblGrid>
                    <a:gridCol w="5048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2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528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en-US" altLang="zh-TW" sz="18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depth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TW" sz="1800" b="0" i="1" u="none" strike="noStrike" cap="none" normalizeH="0" baseline="-2500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itchFamily="18" charset="-120"/>
                                </a:rPr>
                                <m:t>𝑇</m:t>
                              </m:r>
                            </m:oMath>
                          </a14:m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TW" sz="18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itchFamily="18" charset="-12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18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itchFamily="18" charset="-12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TW" sz="18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itchFamily="18" charset="-12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) 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+mn-ea"/>
                            </a:rPr>
                            <a:t>depth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TW" sz="1800" b="0" i="1" u="none" strike="noStrike" cap="none" normalizeH="0" baseline="-2500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oMath>
                          </a14:m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+mn-ea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TW" sz="18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18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TW" sz="18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+mn-ea"/>
                            </a:rPr>
                            <a:t>)</a:t>
                          </a:r>
                          <a:r>
                            <a:rPr kumimoji="1" lang="zh-TW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．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TW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TW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 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55787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.6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5288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1.15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Group 48">
                <a:extLst>
                  <a:ext uri="{FF2B5EF4-FFF2-40B4-BE49-F238E27FC236}">
                    <a16:creationId xmlns:a16="http://schemas.microsoft.com/office/drawing/2014/main" id="{85831192-3F03-401E-9B5F-299CE7AA2F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4396452"/>
                  </p:ext>
                </p:extLst>
              </p:nvPr>
            </p:nvGraphicFramePr>
            <p:xfrm>
              <a:off x="6096000" y="3197259"/>
              <a:ext cx="3527425" cy="2646363"/>
            </p:xfrm>
            <a:graphic>
              <a:graphicData uri="http://schemas.openxmlformats.org/drawingml/2006/table">
                <a:tbl>
                  <a:tblPr/>
                  <a:tblGrid>
                    <a:gridCol w="5048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2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528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t="-7692" r="-598795" b="-58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39151" t="-7692" r="-134434" b="-58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03873" t="-7692" r="-352" b="-58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55787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.6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5288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1.15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0947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41E9C1-8C9F-424E-814C-D97765D4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Therefore,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TW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TW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000" i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search</m:t>
                        </m:r>
                        <m:r>
                          <a:rPr lang="en-US" altLang="zh-TW" sz="2000" i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2000" i="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cost</m:t>
                        </m:r>
                      </m:e>
                    </m:d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=2.10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which turns out to be optimal.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67E225EF-7B6B-49FD-985E-F4E9E321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AFCC50F-307B-4C43-BC6F-79796C546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286" y="2122639"/>
            <a:ext cx="447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/>
              <a:t>k</a:t>
            </a:r>
            <a:r>
              <a:rPr lang="en-US" altLang="zh-TW" sz="2000" baseline="-25000"/>
              <a:t>2</a:t>
            </a:r>
            <a:r>
              <a:rPr lang="en-US" altLang="zh-TW" sz="2000"/>
              <a:t> 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033ED6A-B6B0-4011-954C-8AAA387D5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7024" y="2627464"/>
            <a:ext cx="447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/>
              <a:t>k</a:t>
            </a:r>
            <a:r>
              <a:rPr lang="en-US" altLang="zh-TW" sz="2000" baseline="-25000"/>
              <a:t>1</a:t>
            </a:r>
            <a:r>
              <a:rPr lang="en-US" altLang="zh-TW" sz="2000"/>
              <a:t> 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54D6C5A5-ACA7-453D-8E4D-DFFC66960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11" y="2627464"/>
            <a:ext cx="447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/>
              <a:t>k</a:t>
            </a:r>
            <a:r>
              <a:rPr lang="en-US" altLang="zh-TW" sz="2000" baseline="-25000"/>
              <a:t>5</a:t>
            </a:r>
            <a:r>
              <a:rPr lang="en-US" altLang="zh-TW" sz="2000"/>
              <a:t> 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A3E42629-DAB7-48C4-A386-66D024479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749" y="3202139"/>
            <a:ext cx="447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/>
              <a:t>k</a:t>
            </a:r>
            <a:r>
              <a:rPr lang="en-US" altLang="zh-TW" sz="2000" baseline="-25000"/>
              <a:t>4</a:t>
            </a:r>
            <a:r>
              <a:rPr lang="en-US" altLang="zh-TW" sz="2000"/>
              <a:t> 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01513F9F-5A7C-4E3F-A2B9-B3EFA0865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8824" y="3778402"/>
            <a:ext cx="447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/>
              <a:t>k</a:t>
            </a:r>
            <a:r>
              <a:rPr lang="en-US" altLang="zh-TW" sz="2000" baseline="-25000"/>
              <a:t>3</a:t>
            </a:r>
            <a:r>
              <a:rPr lang="en-US" altLang="zh-TW" sz="2000"/>
              <a:t> </a:t>
            </a: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FEB7777A-C425-4764-A74F-2B7F79D9D8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57386" y="2483003"/>
            <a:ext cx="287338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dirty="0"/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BE13F969-5CF5-4073-8E85-DBDA0280DF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2211" y="2483003"/>
            <a:ext cx="2159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0B2D0F6E-AD11-49F7-A897-BE8CFE76E7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5086" y="2986240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FC5E57E3-6A7B-4326-8214-4D3C1AEDD1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4725" y="3562502"/>
            <a:ext cx="217487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Group 12">
                <a:extLst>
                  <a:ext uri="{FF2B5EF4-FFF2-40B4-BE49-F238E27FC236}">
                    <a16:creationId xmlns:a16="http://schemas.microsoft.com/office/drawing/2014/main" id="{862AB7AC-68DD-47BC-ABB8-F4B8A446407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918088" y="2122639"/>
              <a:ext cx="3527425" cy="2646363"/>
            </p:xfrm>
            <a:graphic>
              <a:graphicData uri="http://schemas.openxmlformats.org/drawingml/2006/table">
                <a:tbl>
                  <a:tblPr/>
                  <a:tblGrid>
                    <a:gridCol w="431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68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2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528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TW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itchFamily="18" charset="-12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en-US" altLang="zh-TW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新細明體" pitchFamily="18" charset="-120"/>
                          </a:endParaRP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+mn-ea"/>
                            </a:rPr>
                            <a:t>depth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TW" sz="1800" b="0" i="1" u="none" strike="noStrike" cap="none" normalizeH="0" baseline="-2500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oMath>
                          </a14:m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+mn-ea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TW" sz="18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18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TW" sz="18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+mn-ea"/>
                            </a:rPr>
                            <a:t>) 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+mn-ea"/>
                            </a:rPr>
                            <a:t>depth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TW" sz="1800" b="0" i="1" u="none" strike="noStrike" cap="none" normalizeH="0" baseline="-2500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oMath>
                          </a14:m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+mn-ea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TW" sz="18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18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TW" sz="1800" b="0" i="1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+mn-ea"/>
                            </a:rPr>
                            <a:t>)</a:t>
                          </a:r>
                          <a:r>
                            <a:rPr kumimoji="1" lang="zh-TW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+mn-ea"/>
                            </a:rPr>
                            <a:t>．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TW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TW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+mn-ea"/>
                            </a:rPr>
                            <a:t> 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55787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.15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.4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.3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5288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1.10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Group 12">
                <a:extLst>
                  <a:ext uri="{FF2B5EF4-FFF2-40B4-BE49-F238E27FC236}">
                    <a16:creationId xmlns:a16="http://schemas.microsoft.com/office/drawing/2014/main" id="{862AB7AC-68DD-47BC-ABB8-F4B8A44640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0394891"/>
                  </p:ext>
                </p:extLst>
              </p:nvPr>
            </p:nvGraphicFramePr>
            <p:xfrm>
              <a:off x="4918088" y="2122639"/>
              <a:ext cx="3527425" cy="2646363"/>
            </p:xfrm>
            <a:graphic>
              <a:graphicData uri="http://schemas.openxmlformats.org/drawingml/2006/table">
                <a:tbl>
                  <a:tblPr/>
                  <a:tblGrid>
                    <a:gridCol w="431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68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2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528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7"/>
                          <a:stretch>
                            <a:fillRect t="-7692" r="-718310" b="-5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7"/>
                          <a:stretch>
                            <a:fillRect l="-31556" t="-7692" r="-126667" b="-58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7"/>
                          <a:stretch>
                            <a:fillRect l="-104225" t="-7692" r="-352" b="-58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55787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4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5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3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2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.25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.15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.4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.3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5288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TW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新細明體" pitchFamily="18" charset="-120"/>
                            </a:rPr>
                            <a:t>1.10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374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41E9C1-8C9F-424E-814C-D97765D4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Observations:</a:t>
                </a:r>
                <a:endPara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Optimal BST might not have smallest height.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Optimal BST might not have highest-probability key at root.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Build by exhaustive checking?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Construct each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𝑛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-node BST.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Then compute expected search cost.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But there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0" lang="el-GR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l-GR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0" lang="en-US" altLang="zh-TW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3/2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different BSTs with 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𝑛</m:t>
                    </m:r>
                  </m:oMath>
                </a14:m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nodes.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1107" t="-3080" b="-114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67E225EF-7B6B-49FD-985E-F4E9E321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08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41E9C1-8C9F-424E-814C-D97765D4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Consider any subtree of a BST. It contains keys in a contiguous range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, …, </m:t>
                    </m:r>
                    <m:sSub>
                      <m:sSub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for some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1</m:t>
                    </m:r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lvl="0" indent="-228600" algn="l">
                  <a:lnSpc>
                    <a:spcPct val="90000"/>
                  </a:lnSpc>
                  <a:spcBef>
                    <a:spcPts val="1000"/>
                  </a:spcBef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𝑇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is an optimal BST and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𝑇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contains subtree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𝑇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’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with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…, </m:t>
                    </m:r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then </a:t>
                </a:r>
                <a14:m>
                  <m:oMath xmlns:m="http://schemas.openxmlformats.org/officeDocument/2006/math"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𝑇</m:t>
                    </m:r>
                    <m:r>
                      <a:rPr kumimoji="0" lang="en-US" altLang="zh-TW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’</m:t>
                    </m:r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must be an optimal BST for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TW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, …, </m:t>
                    </m:r>
                    <m:sSub>
                      <m:sSub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Proof </a:t>
                </a:r>
                <a:r>
                  <a:rPr kumimoji="0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Cut and paste.                                                                                     ■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580" t="-1630" b="-235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67E225EF-7B6B-49FD-985E-F4E9E321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Optimal substructure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469A61C-C405-49D0-9ADB-37C7493EBF1A}"/>
              </a:ext>
            </a:extLst>
          </p:cNvPr>
          <p:cNvGrpSpPr/>
          <p:nvPr/>
        </p:nvGrpSpPr>
        <p:grpSpPr>
          <a:xfrm>
            <a:off x="5160168" y="2962558"/>
            <a:ext cx="1871663" cy="1655763"/>
            <a:chOff x="9210774" y="2406378"/>
            <a:chExt cx="1871663" cy="1655763"/>
          </a:xfrm>
        </p:grpSpPr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9FEC5D6A-E7E7-49EA-94E7-DB326F8D2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774" y="2406378"/>
              <a:ext cx="1871663" cy="1655763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TW" altLang="zh-TW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 Box 5">
                  <a:extLst>
                    <a:ext uri="{FF2B5EF4-FFF2-40B4-BE49-F238E27FC236}">
                      <a16:creationId xmlns:a16="http://schemas.microsoft.com/office/drawing/2014/main" id="{252DB2FF-11E9-42AD-B64D-D6F7EE736F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31498" y="2838178"/>
                  <a:ext cx="406714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Blip>
                      <a:blip r:embed="rId3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5"/>
                    </a:buBlip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6"/>
                    </a:buBlip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5"/>
                    </a:buBlip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altLang="zh-TW" sz="2000" i="1" dirty="0"/>
                </a:p>
              </p:txBody>
            </p:sp>
          </mc:Choice>
          <mc:Fallback xmlns="">
            <p:sp>
              <p:nvSpPr>
                <p:cNvPr id="7" name="Text Box 5">
                  <a:extLst>
                    <a:ext uri="{FF2B5EF4-FFF2-40B4-BE49-F238E27FC236}">
                      <a16:creationId xmlns:a16="http://schemas.microsoft.com/office/drawing/2014/main" id="{252DB2FF-11E9-42AD-B64D-D6F7EE736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931498" y="2838178"/>
                  <a:ext cx="406714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AutoShape 6">
                  <a:extLst>
                    <a:ext uri="{FF2B5EF4-FFF2-40B4-BE49-F238E27FC236}">
                      <a16:creationId xmlns:a16="http://schemas.microsoft.com/office/drawing/2014/main" id="{4A0F9189-41DB-4CB5-BAA8-C15D77CCEE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44162" y="3269977"/>
                  <a:ext cx="1057275" cy="769938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Blip>
                      <a:blip r:embed="rId3"/>
                    </a:buBlip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4"/>
                    </a:buBlip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5"/>
                    </a:buBlip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6"/>
                    </a:buBlip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5"/>
                    </a:buBlip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5"/>
                    </a:buBlip>
                    <a:defRPr kumimoji="1" sz="2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oMath>
                    </m:oMathPara>
                  </a14:m>
                  <a:endParaRPr lang="en-US" altLang="zh-TW" sz="2000" i="1" dirty="0"/>
                </a:p>
              </p:txBody>
            </p:sp>
          </mc:Choice>
          <mc:Fallback xmlns="">
            <p:sp>
              <p:nvSpPr>
                <p:cNvPr id="8" name="AutoShape 6">
                  <a:extLst>
                    <a:ext uri="{FF2B5EF4-FFF2-40B4-BE49-F238E27FC236}">
                      <a16:creationId xmlns:a16="http://schemas.microsoft.com/office/drawing/2014/main" id="{4A0F9189-41DB-4CB5-BAA8-C15D77CCEE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644162" y="3269977"/>
                  <a:ext cx="1057275" cy="769938"/>
                </a:xfrm>
                <a:prstGeom prst="triangle">
                  <a:avLst>
                    <a:gd name="adj" fmla="val 50000"/>
                  </a:avLst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880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41E9C1-8C9F-424E-814C-D97765D4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50BF-F804-4F2B-A050-D3DD5B4A1FE5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Use optimal substructure to construct an optimal solution to the problem from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optimal solutions to subproblems: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Given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TW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, …, </m:t>
                    </m:r>
                    <m:sSub>
                      <m:sSubPr>
                        <m:ctrlP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TW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(the problem).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One of them,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where </a:t>
                </a:r>
                <a14:m>
                  <m:oMath xmlns:m="http://schemas.openxmlformats.org/officeDocument/2006/math">
                    <m:r>
                      <a:rPr kumimoji="0" lang="en-US" altLang="zh-TW" sz="1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𝑖</m:t>
                    </m:r>
                    <m:r>
                      <a:rPr kumimoji="0" lang="en-US" altLang="zh-TW" sz="1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0" lang="en-US" altLang="zh-TW" sz="1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kumimoji="0" lang="en-US" altLang="zh-TW" sz="1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0" lang="en-US" altLang="zh-TW" sz="1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must be the root.</a:t>
                </a: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Left subtree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</m:sub>
                    </m:sSub>
                    <m:r>
                      <a:rPr lang="en-US" altLang="zh-TW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…, </m:t>
                    </m:r>
                    <m:sSub>
                      <m:sSub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  <m:r>
                          <a:rPr lang="en-US" altLang="zh-TW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lvl="0" indent="-228600" algn="l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Right subtree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  <m:r>
                          <a:rPr lang="en-US" altLang="zh-TW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+1</m:t>
                        </m:r>
                      </m:sub>
                    </m:sSub>
                    <m:r>
                      <a:rPr lang="en-US" altLang="zh-TW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…, </m:t>
                    </m:r>
                    <m:sSub>
                      <m:sSubPr>
                        <m:ctrlP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TW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If</a:t>
                </a:r>
              </a:p>
              <a:p>
                <a:pPr marL="685800" lvl="1" indent="-228600" algn="l">
                  <a:lnSpc>
                    <a:spcPct val="8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examine all candidate roots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TW" sz="1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for </a:t>
                </a:r>
                <a14:m>
                  <m:oMath xmlns:m="http://schemas.openxmlformats.org/officeDocument/2006/math">
                    <m:r>
                      <a:rPr lang="en-US" altLang="zh-TW" sz="17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𝑖</m:t>
                    </m:r>
                    <m:r>
                      <a:rPr lang="en-US" altLang="zh-TW" sz="17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17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TW" sz="17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17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and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we determine all optimal BSTs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</m:sub>
                    </m:sSub>
                    <m:r>
                      <a:rPr lang="en-US" altLang="zh-TW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…, </m:t>
                    </m:r>
                    <m:sSub>
                      <m:sSubPr>
                        <m:ctrlP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  <m:r>
                          <a:rPr lang="en-US" altLang="zh-TW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n-US" altLang="zh-TW" sz="17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and containing 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  <m:r>
                          <a:rPr lang="en-US" altLang="zh-TW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+1</m:t>
                        </m:r>
                      </m:sub>
                    </m:sSub>
                    <m:r>
                      <a:rPr lang="en-US" altLang="zh-TW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…, </m:t>
                    </m:r>
                    <m:sSub>
                      <m:sSubPr>
                        <m:ctrlP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8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then we’re guaranteed to find an optimal BST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TW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TW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新細明體" panose="02020500000000000000" pitchFamily="18" charset="-120"/>
                        <a:cs typeface="+mn-cs"/>
                      </a:rPr>
                      <m:t>, …, </m:t>
                    </m:r>
                    <m:sSub>
                      <m:sSubPr>
                        <m:ctrlPr>
                          <a:rPr kumimoji="0" lang="en-US" altLang="zh-TW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TW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TW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E5D11FB-54A5-40DD-A14E-C5FDE1476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369" t="-1993" b="-153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>
            <a:extLst>
              <a:ext uri="{FF2B5EF4-FFF2-40B4-BE49-F238E27FC236}">
                <a16:creationId xmlns:a16="http://schemas.microsoft.com/office/drawing/2014/main" id="{67E225EF-7B6B-49FD-985E-F4E9E321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59899616-A42F-4E0D-A588-578542CDD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776" y="3798993"/>
            <a:ext cx="1057275" cy="914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0CD77730-04F8-4DE1-9221-B3031D197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2101" y="3798993"/>
            <a:ext cx="1057275" cy="914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6">
                <a:extLst>
                  <a:ext uri="{FF2B5EF4-FFF2-40B4-BE49-F238E27FC236}">
                    <a16:creationId xmlns:a16="http://schemas.microsoft.com/office/drawing/2014/main" id="{3C5102CF-B7AA-4C16-AA72-992E1D6B3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78713" y="3294169"/>
                <a:ext cx="360363" cy="360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6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TW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sz="2000" dirty="0"/>
                  <a:t> </a:t>
                </a:r>
              </a:p>
            </p:txBody>
          </p:sp>
        </mc:Choice>
        <mc:Fallback xmlns="">
          <p:sp>
            <p:nvSpPr>
              <p:cNvPr id="8" name="Oval 6">
                <a:extLst>
                  <a:ext uri="{FF2B5EF4-FFF2-40B4-BE49-F238E27FC236}">
                    <a16:creationId xmlns:a16="http://schemas.microsoft.com/office/drawing/2014/main" id="{3C5102CF-B7AA-4C16-AA72-992E1D6B3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78713" y="3294169"/>
                <a:ext cx="360363" cy="360363"/>
              </a:xfrm>
              <a:prstGeom prst="ellipse">
                <a:avLst/>
              </a:prstGeom>
              <a:blipFill>
                <a:blip r:embed="rId7"/>
                <a:stretch>
                  <a:fillRect l="-16393" b="-3279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AutoShape 7">
            <a:extLst>
              <a:ext uri="{FF2B5EF4-FFF2-40B4-BE49-F238E27FC236}">
                <a16:creationId xmlns:a16="http://schemas.microsoft.com/office/drawing/2014/main" id="{C8B494B5-C426-407C-9F59-F6776C0942E2}"/>
              </a:ext>
            </a:extLst>
          </p:cNvPr>
          <p:cNvCxnSpPr>
            <a:cxnSpLocks noChangeShapeType="1"/>
            <a:stCxn id="6" idx="0"/>
            <a:endCxn id="8" idx="3"/>
          </p:cNvCxnSpPr>
          <p:nvPr/>
        </p:nvCxnSpPr>
        <p:spPr bwMode="auto">
          <a:xfrm flipV="1">
            <a:off x="8156412" y="3602143"/>
            <a:ext cx="674688" cy="196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8">
            <a:extLst>
              <a:ext uri="{FF2B5EF4-FFF2-40B4-BE49-F238E27FC236}">
                <a16:creationId xmlns:a16="http://schemas.microsoft.com/office/drawing/2014/main" id="{D62EF216-E98B-4732-B0D7-6270820335ED}"/>
              </a:ext>
            </a:extLst>
          </p:cNvPr>
          <p:cNvCxnSpPr>
            <a:cxnSpLocks noChangeShapeType="1"/>
            <a:stCxn id="8" idx="5"/>
            <a:endCxn id="7" idx="0"/>
          </p:cNvCxnSpPr>
          <p:nvPr/>
        </p:nvCxnSpPr>
        <p:spPr bwMode="auto">
          <a:xfrm>
            <a:off x="9086687" y="3602143"/>
            <a:ext cx="654050" cy="196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9">
                <a:extLst>
                  <a:ext uri="{FF2B5EF4-FFF2-40B4-BE49-F238E27FC236}">
                    <a16:creationId xmlns:a16="http://schemas.microsoft.com/office/drawing/2014/main" id="{E8B060AC-8C43-4815-B3A5-C3671C154A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4750" y="4662593"/>
                <a:ext cx="155202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6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sz="2000" dirty="0"/>
                  <a:t> </a:t>
                </a:r>
              </a:p>
            </p:txBody>
          </p:sp>
        </mc:Choice>
        <mc:Fallback xmlns="">
          <p:sp>
            <p:nvSpPr>
              <p:cNvPr id="11" name="Text Box 9">
                <a:extLst>
                  <a:ext uri="{FF2B5EF4-FFF2-40B4-BE49-F238E27FC236}">
                    <a16:creationId xmlns:a16="http://schemas.microsoft.com/office/drawing/2014/main" id="{E8B060AC-8C43-4815-B3A5-C3671C154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4750" y="4662593"/>
                <a:ext cx="1552028" cy="400110"/>
              </a:xfrm>
              <a:prstGeom prst="rect">
                <a:avLst/>
              </a:prstGeom>
              <a:blipFill>
                <a:blip r:embed="rId8"/>
                <a:stretch>
                  <a:fillRect b="-30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0">
                <a:extLst>
                  <a:ext uri="{FF2B5EF4-FFF2-40B4-BE49-F238E27FC236}">
                    <a16:creationId xmlns:a16="http://schemas.microsoft.com/office/drawing/2014/main" id="{CAAC2C1C-B83E-48A3-AC8A-5CFB8B8544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39076" y="4662593"/>
                <a:ext cx="1423403" cy="424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6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5"/>
                  </a:buBlip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𝑘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𝑟</m:t>
                        </m:r>
                        <m: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sz="20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2000" dirty="0"/>
                  <a:t> </a:t>
                </a:r>
              </a:p>
            </p:txBody>
          </p:sp>
        </mc:Choice>
        <mc:Fallback xmlns="">
          <p:sp>
            <p:nvSpPr>
              <p:cNvPr id="12" name="Text Box 10">
                <a:extLst>
                  <a:ext uri="{FF2B5EF4-FFF2-40B4-BE49-F238E27FC236}">
                    <a16:creationId xmlns:a16="http://schemas.microsoft.com/office/drawing/2014/main" id="{CAAC2C1C-B83E-48A3-AC8A-5CFB8B854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39076" y="4662593"/>
                <a:ext cx="1423403" cy="424796"/>
              </a:xfrm>
              <a:prstGeom prst="rect">
                <a:avLst/>
              </a:prstGeom>
              <a:blipFill>
                <a:blip r:embed="rId9"/>
                <a:stretch>
                  <a:fillRect b="-85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21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marR="0" indent="-285750" algn="just" defTabSz="914400" rtl="0" eaLnBrk="1" fontAlgn="auto" latinLnBrk="0" hangingPunct="1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Char char="•"/>
          <a:tabLst/>
          <a:defRPr sz="1800" kern="1200" dirty="0" smtClean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11633</TotalTime>
  <Words>3378</Words>
  <Application>Microsoft Office PowerPoint</Application>
  <PresentationFormat>寬螢幕</PresentationFormat>
  <Paragraphs>752</Paragraphs>
  <Slides>49</Slides>
  <Notes>3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8" baseType="lpstr">
      <vt:lpstr>Adobe 宋体 Std L</vt:lpstr>
      <vt:lpstr>微軟正黑體</vt:lpstr>
      <vt:lpstr>Arial</vt:lpstr>
      <vt:lpstr>Calibri</vt:lpstr>
      <vt:lpstr>Calibri Light</vt:lpstr>
      <vt:lpstr>Cambria Math</vt:lpstr>
      <vt:lpstr>Times New Roman</vt:lpstr>
      <vt:lpstr>Office 佈景主題</vt:lpstr>
      <vt:lpstr>方程式</vt:lpstr>
      <vt:lpstr>Chapter 15: Dynamic Programming (part II)</vt:lpstr>
      <vt:lpstr>Optimal binary search trees</vt:lpstr>
      <vt:lpstr>Optimal binary search trees</vt:lpstr>
      <vt:lpstr>PowerPoint 簡報</vt:lpstr>
      <vt:lpstr>PowerPoint 簡報</vt:lpstr>
      <vt:lpstr>PowerPoint 簡報</vt:lpstr>
      <vt:lpstr>PowerPoint 簡報</vt:lpstr>
      <vt:lpstr>Optimal substructure</vt:lpstr>
      <vt:lpstr>PowerPoint 簡報</vt:lpstr>
      <vt:lpstr>Recursive solution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Longest common subsequence</vt:lpstr>
      <vt:lpstr>Longest common subsequence</vt:lpstr>
      <vt:lpstr>PowerPoint 簡報</vt:lpstr>
      <vt:lpstr>PowerPoint 簡報</vt:lpstr>
      <vt:lpstr>PowerPoint 簡報</vt:lpstr>
      <vt:lpstr>PowerPoint 簡報</vt:lpstr>
      <vt:lpstr>PowerPoint 簡報</vt:lpstr>
      <vt:lpstr>Recursive formulation</vt:lpstr>
      <vt:lpstr>PowerPoint 簡報</vt:lpstr>
      <vt:lpstr>Compute length of optimal solution</vt:lpstr>
      <vt:lpstr>PowerPoint 簡報</vt:lpstr>
      <vt:lpstr>PowerPoint 簡報</vt:lpstr>
      <vt:lpstr>Elements of dynamic programming</vt:lpstr>
      <vt:lpstr>Elements of dynamic programming</vt:lpstr>
      <vt:lpstr>Optimal substructure</vt:lpstr>
      <vt:lpstr>Optimal substructure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Overlapping subproblems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陳馨恬｜永續設計中心</dc:creator>
  <cp:lastModifiedBy>陳奇業</cp:lastModifiedBy>
  <cp:revision>147</cp:revision>
  <dcterms:created xsi:type="dcterms:W3CDTF">2021-02-24T05:39:42Z</dcterms:created>
  <dcterms:modified xsi:type="dcterms:W3CDTF">2021-04-30T05:18:36Z</dcterms:modified>
</cp:coreProperties>
</file>