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340" r:id="rId3"/>
    <p:sldId id="368" r:id="rId4"/>
    <p:sldId id="341" r:id="rId5"/>
    <p:sldId id="342" r:id="rId6"/>
    <p:sldId id="343" r:id="rId7"/>
    <p:sldId id="362" r:id="rId8"/>
    <p:sldId id="363" r:id="rId9"/>
    <p:sldId id="345" r:id="rId10"/>
    <p:sldId id="346" r:id="rId11"/>
    <p:sldId id="347" r:id="rId12"/>
    <p:sldId id="367" r:id="rId13"/>
    <p:sldId id="348" r:id="rId14"/>
    <p:sldId id="349" r:id="rId15"/>
    <p:sldId id="364" r:id="rId16"/>
    <p:sldId id="350" r:id="rId17"/>
    <p:sldId id="351" r:id="rId18"/>
    <p:sldId id="365" r:id="rId19"/>
    <p:sldId id="352" r:id="rId20"/>
    <p:sldId id="366" r:id="rId21"/>
    <p:sldId id="353" r:id="rId22"/>
    <p:sldId id="354" r:id="rId23"/>
    <p:sldId id="355" r:id="rId24"/>
    <p:sldId id="357" r:id="rId25"/>
    <p:sldId id="358" r:id="rId26"/>
    <p:sldId id="359" r:id="rId27"/>
    <p:sldId id="360" r:id="rId28"/>
    <p:sldId id="369" r:id="rId29"/>
    <p:sldId id="361" r:id="rId30"/>
    <p:sldId id="26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24</a:t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Single-Source Shortest Paths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377073"/>
                <a:ext cx="10688813" cy="6009260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create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matrix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←1 </m:t>
                    </m:r>
                  </m:oMath>
                </a14:m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endParaRPr kumimoji="0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 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←1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endParaRPr kumimoji="0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      </a:t>
                </a:r>
                <a:r>
                  <a:rPr kumimoji="0" lang="en-US" altLang="zh-TW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we can view EXTEND as just like matrix multiplication!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Why do we care?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Because our goal is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 fast as we can.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Don’t need to compute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the intermediate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we had a matrix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we wanted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(like calling EXTEND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times).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Could compute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we knew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could just finish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the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smallest power of 2 that’s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TW" sz="20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000" b="0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377073"/>
                <a:ext cx="10688813" cy="6009260"/>
              </a:xfrm>
              <a:blipFill>
                <a:blip r:embed="rId2"/>
                <a:stretch>
                  <a:fillRect l="-627" t="-1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78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52058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OK to overshoot, since products don’t change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520588"/>
              </a:xfrm>
              <a:blipFill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01964D-FA8A-4282-A837-30FCB01E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4" y="196643"/>
            <a:ext cx="11884266" cy="44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878CE6C-4222-4B7D-BA9A-73F6AD4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514854" cy="1492397"/>
          </a:xfrm>
        </p:spPr>
        <p:txBody>
          <a:bodyPr/>
          <a:lstStyle/>
          <a:p>
            <a:r>
              <a:rPr lang="en-US" altLang="zh-TW" dirty="0"/>
              <a:t>The 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20C731-6A4E-4460-9D5A-6B64017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10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different dynamic-programming approach.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 </a:t>
                </a: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intermediate vertex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any vertex of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other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shortest-path weight of any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all intermediate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 2,…,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Consider a shortest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all intermediate vertices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2,…,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not an intermediate vertex, then all intermediate vertices of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 2,…,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 intermediate vertex: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685" t="-19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0781D43-1666-4E73-88BC-A588887C9097}"/>
                  </a:ext>
                </a:extLst>
              </p:cNvPr>
              <p:cNvSpPr txBox="1"/>
              <p:nvPr/>
            </p:nvSpPr>
            <p:spPr>
              <a:xfrm>
                <a:off x="3500836" y="3326181"/>
                <a:ext cx="352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zh-TW" altLang="en-US" sz="1600" kern="12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0781D43-1666-4E73-88BC-A588887C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36" y="3326181"/>
                <a:ext cx="3522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0C87A6DC-BAB2-4574-846B-246074FB6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47971"/>
              </p:ext>
            </p:extLst>
          </p:nvPr>
        </p:nvGraphicFramePr>
        <p:xfrm>
          <a:off x="2787588" y="4873018"/>
          <a:ext cx="6879547" cy="18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20863495" imgH="5692035" progId="Acrobat.Document.11">
                  <p:embed/>
                </p:oleObj>
              </mc:Choice>
              <mc:Fallback>
                <p:oleObj name="Acrobat Document" r:id="rId4" imgW="20863495" imgH="5692035" progId="Acrobat.Document.11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C26434F6-9ABD-4D29-8D90-3FBA92E5A0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588" y="4873018"/>
                        <a:ext cx="6879547" cy="18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48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11629"/>
                <a:ext cx="10688813" cy="5755059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latin typeface="+mn-ea"/>
                    <a:ea typeface="+mn-ea"/>
                  </a:rPr>
                  <a:t>Recursive formulation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TW" sz="2400" b="1" dirty="0">
                  <a:latin typeface="+mn-ea"/>
                  <a:ea typeface="+mn-ea"/>
                </a:endParaRPr>
              </a:p>
              <a:p>
                <a:pPr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p>
                      </m:sSub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     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TW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24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24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2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TW" sz="24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if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+mn-ea"/>
                  <a:ea typeface="+mn-ea"/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TW" sz="2400" dirty="0">
                  <a:latin typeface="+mn-ea"/>
                  <a:ea typeface="+mn-ea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latin typeface="+mn-ea"/>
                    <a:ea typeface="+mn-ea"/>
                  </a:rPr>
                  <a:t>(Have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(0)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 because can’t have intermediate vertices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 edges.  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latin typeface="+mn-ea"/>
                    <a:ea typeface="+mn-ea"/>
                  </a:rPr>
                  <a:t>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𝐷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since all vertices numbered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zh-TW" sz="2400" dirty="0"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TW" sz="2400" b="1" dirty="0">
                    <a:latin typeface="+mn-ea"/>
                    <a:ea typeface="+mn-ea"/>
                  </a:rPr>
                  <a:t>Compute bottom-up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zh-TW" sz="2400" dirty="0">
                    <a:latin typeface="+mn-ea"/>
                    <a:ea typeface="+mn-ea"/>
                  </a:rPr>
                  <a:t>Compute in increasing order of </a:t>
                </a:r>
                <a:r>
                  <a:rPr lang="en-US" altLang="zh-TW" sz="2400" i="1" dirty="0">
                    <a:latin typeface="+mn-ea"/>
                    <a:ea typeface="+mn-ea"/>
                  </a:rPr>
                  <a:t>k</a:t>
                </a:r>
                <a:endParaRPr lang="en-US" altLang="zh-TW" sz="2400" dirty="0">
                  <a:latin typeface="+mn-ea"/>
                  <a:ea typeface="+mn-ea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11629"/>
                <a:ext cx="10688813" cy="5755059"/>
              </a:xfrm>
              <a:blipFill>
                <a:blip r:embed="rId2"/>
                <a:stretch>
                  <a:fillRect l="-913" t="-2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89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81CE35-3454-4F84-B61C-C0D12F52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49F025-C5EF-4E71-AA38-C0324261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1286547"/>
            <a:ext cx="11535052" cy="45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drop superscripts. (See Exercise 25.2-4 in text.)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14:m>
                  <m:oMath xmlns:m="http://schemas.openxmlformats.org/officeDocument/2006/math">
                    <m:r>
                      <a:rPr kumimoji="0" lang="zh-TW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𝚯</m:t>
                    </m:r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Transitive closure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directed.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𝐺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Could assign weight of 1 to each edge, then run FLOYD-WARSHALL.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m:rPr>
                        <m:brk m:alnAt="7"/>
                      </m:rP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then there is a path</a:t>
                </a:r>
                <a:r>
                  <a:rPr kumimoji="0" lang="en-US" altLang="zh-TW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brk m:alnAt="7"/>
                      </m:rP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there is no path.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  <a:blipFill>
                <a:blip r:embed="rId2"/>
                <a:stretch>
                  <a:fillRect l="-1198" t="-1970" b="-5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Simpler way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Substitute other values and operators in FLOYD-WARSHALL.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Use unweighted adjacency matrix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min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 ∨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(OR)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 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(AND)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if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there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is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path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↝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with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alla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intermediate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vertices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1,2,…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otherwise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(0)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if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if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or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d>
                              <m:d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913" t="-1707" b="-8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28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3EF39D-0803-4169-BB80-1021B7C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71CB5B-A313-4065-9947-A4E77021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8" y="0"/>
            <a:ext cx="10805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(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but simpler operations than FLOYD-WARSHALL.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33401"/>
                <a:ext cx="10688813" cy="5263008"/>
              </a:xfrm>
              <a:blipFill>
                <a:blip r:embed="rId2"/>
                <a:stretch>
                  <a:fillRect l="-913" t="-2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028600D7-FF77-4418-B559-B8BB647C01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54331"/>
              </p:ext>
            </p:extLst>
          </p:nvPr>
        </p:nvGraphicFramePr>
        <p:xfrm>
          <a:off x="2213838" y="1349374"/>
          <a:ext cx="81280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0284348" imgH="12412875" progId="Acrobat.Document.11">
                  <p:embed/>
                </p:oleObj>
              </mc:Choice>
              <mc:Fallback>
                <p:oleObj name="Acrobat Document" r:id="rId3" imgW="20284348" imgH="12412875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3838" y="1349374"/>
                        <a:ext cx="8128000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8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weight function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Goal: create an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matrix of shortest-path distances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Could run BELLMAN-FORD once from each vertex:</a:t>
                </a:r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— which is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the graph is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dense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no negative-weight edges, could run Dijkstra’s algorithm once from each vertex:</a:t>
                </a:r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𝑉𝐸</m:t>
                    </m:r>
                    <m:func>
                      <m:func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binary heap—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dense.</a:t>
                </a:r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𝑉𝐸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Fibonacci heap —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dense.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We’ll see how to do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all cases, with no fancy data structure.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738" t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2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878CE6C-4222-4B7D-BA9A-73F6AD4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514854" cy="1492397"/>
          </a:xfrm>
        </p:spPr>
        <p:txBody>
          <a:bodyPr/>
          <a:lstStyle/>
          <a:p>
            <a:r>
              <a:rPr lang="en-US" altLang="zh-TW" dirty="0" err="1"/>
              <a:t>Johnoson</a:t>
            </a:r>
            <a:r>
              <a:rPr lang="en-US" altLang="zh-TW" dirty="0" err="1">
                <a:latin typeface="+mn-ea"/>
                <a:ea typeface="+mn-ea"/>
              </a:rPr>
              <a:t>’</a:t>
            </a:r>
            <a:r>
              <a:rPr lang="en-US" altLang="zh-TW" dirty="0" err="1"/>
              <a:t>s</a:t>
            </a:r>
            <a:r>
              <a:rPr lang="en-US" altLang="zh-TW" dirty="0"/>
              <a:t> algorithm for sparse graphs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20C731-6A4E-4460-9D5A-6B64017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27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Idea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the graph is sparse, it pays to run Dijkstra’s algorithm once from each vertex.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we use a Fibonacci heap for the priority queue, the running time is down to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𝑉𝐸</m:t>
                        </m:r>
                      </m:e>
                    </m:func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which is better than FLOYD-WARSHALL’s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sSup>
                      <m:sSupPr>
                        <m:ctrlPr>
                          <a:rPr lang="en-US" altLang="zh-TW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TW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p>
                        <m:r>
                          <a:rPr lang="en-US" altLang="zh-TW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p>
                    </m:sSup>
                    <m:r>
                      <a:rPr lang="en-US" altLang="zh-TW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TW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 if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Dijkstra’s algorithm requires that all edge weights be nonnegative.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Donald Johnson figured out how to make an equivalent graph that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does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have all edge weights</a:t>
                </a:r>
                <a:r>
                  <a:rPr lang="en-US" altLang="zh-TW" sz="2800" b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02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81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Compute a new weight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zh-TW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TW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such that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Tx/>
                  <a:buAutoNum type="arabicPeriod"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</a:t>
                </a:r>
                <a:r>
                  <a:rPr kumimoji="0" lang="en-US" altLang="zh-TW" sz="2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6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shortest path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if and only if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shortest path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Tx/>
                  <a:buAutoNum type="arabicPeriod"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)∈</m:t>
                    </m:r>
                    <m:r>
                      <a:rPr kumimoji="0" lang="en-US" altLang="zh-TW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the new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nonnegative.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Property(1) says that it suffices to find shortest paths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Property(2) says we can do so by running Dijkstra’s algorithm from each vertex.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How to come up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?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Lemma 25.1 shows it’s easy to get property(1):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1002" t="-2458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Reweighting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46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directed, weighted graph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𝑹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any function such that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𝑹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)∈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define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altLang="zh-TW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any path</a:t>
                </a:r>
                <a:r>
                  <a:rPr lang="en-US" altLang="zh-TW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and only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Also,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a negative-weight cycle with weight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iff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a negative-weight cycle with weight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1107" t="-2611" r="-1212" b="-3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563824" cy="868517"/>
          </a:xfrm>
        </p:spPr>
        <p:txBody>
          <a:bodyPr>
            <a:noAutofit/>
          </a:bodyPr>
          <a:lstStyle/>
          <a:p>
            <a:r>
              <a:rPr lang="en-US" altLang="zh-TW" sz="3400" dirty="0"/>
              <a:t>Lemma (</a:t>
            </a:r>
            <a:r>
              <a:rPr lang="en-US" altLang="zh-TW" sz="3400" dirty="0" err="1"/>
              <a:t>Rewighting</a:t>
            </a:r>
            <a:r>
              <a:rPr lang="en-US" altLang="zh-TW" sz="3400" dirty="0"/>
              <a:t> doesn</a:t>
            </a:r>
            <a:r>
              <a:rPr lang="en-US" altLang="zh-TW" sz="3400" dirty="0">
                <a:latin typeface="+mn-ea"/>
                <a:ea typeface="+mn-ea"/>
              </a:rPr>
              <a:t>’</a:t>
            </a:r>
            <a:r>
              <a:rPr lang="en-US" altLang="zh-TW" sz="3400" dirty="0"/>
              <a:t>t change shortest paths)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9927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22515"/>
                <a:ext cx="10680957" cy="568234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First, we’ll 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: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zh-TW" altLang="en-US" sz="2200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b="0" i="0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kumimoji="0" lang="en-US" altLang="zh-TW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2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altLang="zh-TW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telescopes</m:t>
                        </m:r>
                      </m:e>
                    </m:d>
                  </m:oMath>
                </a14:m>
                <a:br>
                  <a:rPr lang="en-US" altLang="zh-TW" sz="2200" b="0" i="0" dirty="0">
                    <a:solidFill>
                      <a:prstClr val="black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r>
                      <a:rPr lang="en-US" altLang="zh-TW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=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Therefore, any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don’t depend on the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if one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is shorter than another with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it’s also shorter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Now show there exists a negative-weight cycle with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if and only if there exists a negative-weight cycle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22515"/>
                <a:ext cx="10680957" cy="5682342"/>
              </a:xfrm>
              <a:blipFill>
                <a:blip r:embed="rId2"/>
                <a:stretch>
                  <a:fillRect l="-1484" t="-2253" r="-685" b="-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46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544286"/>
                <a:ext cx="10898671" cy="5747657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Let cycle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).</a:t>
                </a: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Therefore,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has a negative-weight cycle with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if and only if  it has a negative-weight cycle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                   ■ (lemma)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So, now to get property(2), we just need to come up with a function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0" lang="en-US" altLang="zh-TW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such that when we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it’s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Do what we did for difference constraints: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where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new vertex.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544286"/>
                <a:ext cx="10898671" cy="5747657"/>
              </a:xfrm>
              <a:blipFill>
                <a:blip r:embed="rId2"/>
                <a:stretch>
                  <a:fillRect l="-895" t="-2015" r="-224" b="-1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696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59669" y="4953000"/>
            <a:ext cx="8272663" cy="84340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Figure 25.6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Johnson’s all-pairs shortest-paths algorithm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(a) The graph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G’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with the original weight function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 The new vertex 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is black.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C508764-B75F-4406-B296-7F060A3D0820}"/>
              </a:ext>
            </a:extLst>
          </p:cNvPr>
          <p:cNvSpPr/>
          <p:nvPr/>
        </p:nvSpPr>
        <p:spPr>
          <a:xfrm>
            <a:off x="3570628" y="2049235"/>
            <a:ext cx="539750" cy="539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/>
              <a:t>s</a:t>
            </a:r>
            <a:endParaRPr lang="zh-TW" altLang="en-US" b="1" i="1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F192B08-560B-4143-9850-8833D34EB13C}"/>
              </a:ext>
            </a:extLst>
          </p:cNvPr>
          <p:cNvSpPr/>
          <p:nvPr/>
        </p:nvSpPr>
        <p:spPr>
          <a:xfrm>
            <a:off x="6163016" y="122056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a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E79D24F-CC87-4AE5-93B5-E4F96992DF52}"/>
              </a:ext>
            </a:extLst>
          </p:cNvPr>
          <p:cNvSpPr/>
          <p:nvPr/>
        </p:nvSpPr>
        <p:spPr>
          <a:xfrm>
            <a:off x="4973978" y="20492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b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1614330-C11A-47AE-8EC5-C0ECCC93318C}"/>
              </a:ext>
            </a:extLst>
          </p:cNvPr>
          <p:cNvSpPr/>
          <p:nvPr/>
        </p:nvSpPr>
        <p:spPr>
          <a:xfrm>
            <a:off x="7350466" y="20492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e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8B42FBC-BB7A-4281-A287-D7EFABF1939A}"/>
              </a:ext>
            </a:extLst>
          </p:cNvPr>
          <p:cNvSpPr/>
          <p:nvPr/>
        </p:nvSpPr>
        <p:spPr>
          <a:xfrm>
            <a:off x="6810716" y="3400199"/>
            <a:ext cx="539750" cy="541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d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AF1E81D-29BC-40E2-9421-1D2DED717811}"/>
              </a:ext>
            </a:extLst>
          </p:cNvPr>
          <p:cNvSpPr/>
          <p:nvPr/>
        </p:nvSpPr>
        <p:spPr>
          <a:xfrm>
            <a:off x="5478803" y="338114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i="1" dirty="0">
                <a:solidFill>
                  <a:schemeClr val="tx1"/>
                </a:solidFill>
              </a:rPr>
              <a:t>c</a:t>
            </a:r>
            <a:endParaRPr lang="zh-TW" altLang="en-US" sz="2400" b="1" i="1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307650-7893-463D-8398-A4622ED6609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513728" y="2319110"/>
            <a:ext cx="18367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E9E63AA-A56A-4ACA-8034-B0946B713549}"/>
              </a:ext>
            </a:extLst>
          </p:cNvPr>
          <p:cNvCxnSpPr>
            <a:stCxn id="7" idx="7"/>
            <a:endCxn id="6" idx="2"/>
          </p:cNvCxnSpPr>
          <p:nvPr/>
        </p:nvCxnSpPr>
        <p:spPr>
          <a:xfrm flipV="1">
            <a:off x="5435942" y="1490436"/>
            <a:ext cx="727075" cy="63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FB7FBA1-F760-428C-B9E5-21667484055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5243854" y="2588985"/>
            <a:ext cx="314325" cy="871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147BC2-F78E-4289-BF92-1F8868A6C596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6018554" y="3651024"/>
            <a:ext cx="792163" cy="20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7BE8B3-FAEF-4BA8-A7F5-750B9F41765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7271091" y="2588985"/>
            <a:ext cx="349250" cy="890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EDB15C7-D0B4-4C15-9B13-2E4CD9F675BE}"/>
              </a:ext>
            </a:extLst>
          </p:cNvPr>
          <p:cNvCxnSpPr>
            <a:stCxn id="8" idx="1"/>
            <a:endCxn id="6" idx="6"/>
          </p:cNvCxnSpPr>
          <p:nvPr/>
        </p:nvCxnSpPr>
        <p:spPr>
          <a:xfrm flipH="1" flipV="1">
            <a:off x="6702767" y="1490436"/>
            <a:ext cx="727075" cy="638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49360E6-E62D-48C0-BA65-1C52E27EE219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H="1">
            <a:off x="5748679" y="1682524"/>
            <a:ext cx="493713" cy="1698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AAD65B1-B526-49CD-8FC8-0F088F8CEFFC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6623391" y="1682524"/>
            <a:ext cx="457200" cy="1717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9450FF5-CB6E-4D1D-8971-1846DB43EA20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5435941" y="2509611"/>
            <a:ext cx="1454150" cy="9699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49">
            <a:extLst>
              <a:ext uri="{FF2B5EF4-FFF2-40B4-BE49-F238E27FC236}">
                <a16:creationId xmlns:a16="http://schemas.microsoft.com/office/drawing/2014/main" id="{0B38B47B-436F-4DC1-8E41-E9E6C5E4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428" y="149996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1" name="文字方塊 51">
            <a:extLst>
              <a:ext uri="{FF2B5EF4-FFF2-40B4-BE49-F238E27FC236}">
                <a16:creationId xmlns:a16="http://schemas.microsoft.com/office/drawing/2014/main" id="{18070F61-4E35-463B-885A-5FE7A9B4F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842" y="2795360"/>
            <a:ext cx="38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-4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2" name="文字方塊 52">
            <a:extLst>
              <a:ext uri="{FF2B5EF4-FFF2-40B4-BE49-F238E27FC236}">
                <a16:creationId xmlns:a16="http://schemas.microsoft.com/office/drawing/2014/main" id="{4C4B866D-EB8E-476C-8AE1-4EF746B9F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942" y="3597049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文字方塊 53">
            <a:extLst>
              <a:ext uri="{FF2B5EF4-FFF2-40B4-BE49-F238E27FC236}">
                <a16:creationId xmlns:a16="http://schemas.microsoft.com/office/drawing/2014/main" id="{F96B4782-98D8-48BD-849D-EABA4EF23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92" y="2868385"/>
            <a:ext cx="38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-5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文字方塊 54">
            <a:extLst>
              <a:ext uri="{FF2B5EF4-FFF2-40B4-BE49-F238E27FC236}">
                <a16:creationId xmlns:a16="http://schemas.microsoft.com/office/drawing/2014/main" id="{CCD4B53E-AD3D-47EA-BB69-4F293587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728" y="150948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5" name="文字方塊 55">
            <a:extLst>
              <a:ext uri="{FF2B5EF4-FFF2-40B4-BE49-F238E27FC236}">
                <a16:creationId xmlns:a16="http://schemas.microsoft.com/office/drawing/2014/main" id="{74E68AB6-DC2F-4999-9EA0-2EB7A26E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567" y="201272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8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6" name="文字方塊 56">
            <a:extLst>
              <a:ext uri="{FF2B5EF4-FFF2-40B4-BE49-F238E27FC236}">
                <a16:creationId xmlns:a16="http://schemas.microsoft.com/office/drawing/2014/main" id="{96FEDA70-44A2-4ADB-8077-2D641CB6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567" y="279536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7" name="文字方塊 57">
            <a:extLst>
              <a:ext uri="{FF2B5EF4-FFF2-40B4-BE49-F238E27FC236}">
                <a16:creationId xmlns:a16="http://schemas.microsoft.com/office/drawing/2014/main" id="{EF76FD51-4944-4540-9B2F-BD4F0727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242" y="293982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8" name="文字方塊 58">
            <a:extLst>
              <a:ext uri="{FF2B5EF4-FFF2-40B4-BE49-F238E27FC236}">
                <a16:creationId xmlns:a16="http://schemas.microsoft.com/office/drawing/2014/main" id="{798E18A7-2F10-4A2F-B79A-75C313DD7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292" y="2949349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5512C04-3F79-4DA2-821B-5CBD7666A964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4110378" y="2319110"/>
            <a:ext cx="863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44E1FE6-4B3B-4B8C-AFE7-87023A28ADAB}"/>
              </a:ext>
            </a:extLst>
          </p:cNvPr>
          <p:cNvCxnSpPr>
            <a:stCxn id="4" idx="5"/>
            <a:endCxn id="10" idx="2"/>
          </p:cNvCxnSpPr>
          <p:nvPr/>
        </p:nvCxnSpPr>
        <p:spPr>
          <a:xfrm>
            <a:off x="4031003" y="2509611"/>
            <a:ext cx="1447800" cy="11414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弧形接點 69">
            <a:extLst>
              <a:ext uri="{FF2B5EF4-FFF2-40B4-BE49-F238E27FC236}">
                <a16:creationId xmlns:a16="http://schemas.microsoft.com/office/drawing/2014/main" id="{92A50EE5-BCD6-4E30-8E85-8DE4F21A228B}"/>
              </a:ext>
            </a:extLst>
          </p:cNvPr>
          <p:cNvCxnSpPr>
            <a:stCxn id="4" idx="7"/>
            <a:endCxn id="6" idx="1"/>
          </p:cNvCxnSpPr>
          <p:nvPr/>
        </p:nvCxnSpPr>
        <p:spPr>
          <a:xfrm rot="5400000" flipH="1" flipV="1">
            <a:off x="4722360" y="608579"/>
            <a:ext cx="828675" cy="2211388"/>
          </a:xfrm>
          <a:prstGeom prst="curvedConnector3">
            <a:avLst>
              <a:gd name="adj1" fmla="val 137153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弧形接點 78">
            <a:extLst>
              <a:ext uri="{FF2B5EF4-FFF2-40B4-BE49-F238E27FC236}">
                <a16:creationId xmlns:a16="http://schemas.microsoft.com/office/drawing/2014/main" id="{9AA7AAEA-8B7A-4227-92D3-C53E0E9855F8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5400000" flipH="1" flipV="1">
            <a:off x="5730422" y="159316"/>
            <a:ext cx="12700" cy="3779838"/>
          </a:xfrm>
          <a:prstGeom prst="curvedConnector3">
            <a:avLst>
              <a:gd name="adj1" fmla="val 1163762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弧形接點 89">
            <a:extLst>
              <a:ext uri="{FF2B5EF4-FFF2-40B4-BE49-F238E27FC236}">
                <a16:creationId xmlns:a16="http://schemas.microsoft.com/office/drawing/2014/main" id="{D8A6496B-DC09-4163-B684-7903A72748C5}"/>
              </a:ext>
            </a:extLst>
          </p:cNvPr>
          <p:cNvCxnSpPr>
            <a:stCxn id="4" idx="4"/>
            <a:endCxn id="9" idx="4"/>
          </p:cNvCxnSpPr>
          <p:nvPr/>
        </p:nvCxnSpPr>
        <p:spPr>
          <a:xfrm rot="16200000" flipH="1">
            <a:off x="4784272" y="1645216"/>
            <a:ext cx="1352550" cy="3240088"/>
          </a:xfrm>
          <a:prstGeom prst="curvedConnector3">
            <a:avLst>
              <a:gd name="adj1" fmla="val 12226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 Box 36">
            <a:extLst>
              <a:ext uri="{FF2B5EF4-FFF2-40B4-BE49-F238E27FC236}">
                <a16:creationId xmlns:a16="http://schemas.microsoft.com/office/drawing/2014/main" id="{1AC1548D-02C3-4CEB-979C-33E13CB8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928" y="330971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3D1CBDB2-3F51-4FB3-B0BC-1401E645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41" y="294934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282E835E-54E3-40BB-8720-E71E019B5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278" y="20063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71574B46-E76F-497B-B57C-36EE2F7EF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528" y="100466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75B3B545-DE2A-4587-BD67-59C348B73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266" y="78241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0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DAB769AF-7406-48BB-AECB-60F3FAD26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842" y="1077685"/>
            <a:ext cx="3905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40" name="AutoShape 43">
            <a:extLst>
              <a:ext uri="{FF2B5EF4-FFF2-40B4-BE49-F238E27FC236}">
                <a16:creationId xmlns:a16="http://schemas.microsoft.com/office/drawing/2014/main" id="{4A02FA31-249B-42D7-A2B2-C2B3FE8B2159}"/>
              </a:ext>
            </a:extLst>
          </p:cNvPr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4123078" y="2319110"/>
            <a:ext cx="838200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45">
            <a:extLst>
              <a:ext uri="{FF2B5EF4-FFF2-40B4-BE49-F238E27FC236}">
                <a16:creationId xmlns:a16="http://schemas.microsoft.com/office/drawing/2014/main" id="{2BB383B0-9325-462B-8925-DB9C0F2E11D8}"/>
              </a:ext>
            </a:extLst>
          </p:cNvPr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4123078" y="2319110"/>
            <a:ext cx="838200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6">
            <a:extLst>
              <a:ext uri="{FF2B5EF4-FFF2-40B4-BE49-F238E27FC236}">
                <a16:creationId xmlns:a16="http://schemas.microsoft.com/office/drawing/2014/main" id="{1A954237-966C-4DFD-99CE-D6D391C85049}"/>
              </a:ext>
            </a:extLst>
          </p:cNvPr>
          <p:cNvCxnSpPr>
            <a:cxnSpLocks noChangeShapeType="1"/>
            <a:stCxn id="7" idx="4"/>
            <a:endCxn id="10" idx="1"/>
          </p:cNvCxnSpPr>
          <p:nvPr/>
        </p:nvCxnSpPr>
        <p:spPr bwMode="auto">
          <a:xfrm>
            <a:off x="5243854" y="2601685"/>
            <a:ext cx="314325" cy="84613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47">
            <a:extLst>
              <a:ext uri="{FF2B5EF4-FFF2-40B4-BE49-F238E27FC236}">
                <a16:creationId xmlns:a16="http://schemas.microsoft.com/office/drawing/2014/main" id="{93213DF6-ED41-45BA-A332-10F0A8E85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266" y="3309711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-4</a:t>
            </a:r>
          </a:p>
        </p:txBody>
      </p:sp>
      <p:cxnSp>
        <p:nvCxnSpPr>
          <p:cNvPr id="44" name="AutoShape 48">
            <a:extLst>
              <a:ext uri="{FF2B5EF4-FFF2-40B4-BE49-F238E27FC236}">
                <a16:creationId xmlns:a16="http://schemas.microsoft.com/office/drawing/2014/main" id="{A7134FFA-BBF7-4CF1-B9E5-85B1AFD6DF92}"/>
              </a:ext>
            </a:extLst>
          </p:cNvPr>
          <p:cNvCxnSpPr>
            <a:cxnSpLocks noChangeShapeType="1"/>
            <a:stCxn id="4" idx="4"/>
            <a:endCxn id="9" idx="4"/>
          </p:cNvCxnSpPr>
          <p:nvPr/>
        </p:nvCxnSpPr>
        <p:spPr bwMode="auto">
          <a:xfrm rot="16200000" flipH="1">
            <a:off x="4784272" y="1657916"/>
            <a:ext cx="1352550" cy="3240088"/>
          </a:xfrm>
          <a:prstGeom prst="curvedConnector3">
            <a:avLst>
              <a:gd name="adj1" fmla="val 121125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49">
            <a:extLst>
              <a:ext uri="{FF2B5EF4-FFF2-40B4-BE49-F238E27FC236}">
                <a16:creationId xmlns:a16="http://schemas.microsoft.com/office/drawing/2014/main" id="{EA1A15BC-1D50-40A3-A339-A35574ED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42" y="3301773"/>
            <a:ext cx="319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6" name="AutoShape 50">
            <a:extLst>
              <a:ext uri="{FF2B5EF4-FFF2-40B4-BE49-F238E27FC236}">
                <a16:creationId xmlns:a16="http://schemas.microsoft.com/office/drawing/2014/main" id="{6D8089D2-08E0-4760-A05A-12CF9EE4377D}"/>
              </a:ext>
            </a:extLst>
          </p:cNvPr>
          <p:cNvCxnSpPr>
            <a:cxnSpLocks noChangeShapeType="1"/>
            <a:stCxn id="4" idx="4"/>
            <a:endCxn id="9" idx="4"/>
          </p:cNvCxnSpPr>
          <p:nvPr/>
        </p:nvCxnSpPr>
        <p:spPr bwMode="auto">
          <a:xfrm rot="16200000" flipH="1">
            <a:off x="4784272" y="1657916"/>
            <a:ext cx="1352550" cy="3240088"/>
          </a:xfrm>
          <a:prstGeom prst="curvedConnector3">
            <a:avLst>
              <a:gd name="adj1" fmla="val 121713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51">
            <a:extLst>
              <a:ext uri="{FF2B5EF4-FFF2-40B4-BE49-F238E27FC236}">
                <a16:creationId xmlns:a16="http://schemas.microsoft.com/office/drawing/2014/main" id="{EA322CE8-CADE-45A6-B448-81298C56470A}"/>
              </a:ext>
            </a:extLst>
          </p:cNvPr>
          <p:cNvCxnSpPr>
            <a:cxnSpLocks noChangeShapeType="1"/>
            <a:stCxn id="9" idx="7"/>
            <a:endCxn id="8" idx="4"/>
          </p:cNvCxnSpPr>
          <p:nvPr/>
        </p:nvCxnSpPr>
        <p:spPr bwMode="auto">
          <a:xfrm flipV="1">
            <a:off x="7271091" y="2601685"/>
            <a:ext cx="349250" cy="8651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52">
            <a:extLst>
              <a:ext uri="{FF2B5EF4-FFF2-40B4-BE49-F238E27FC236}">
                <a16:creationId xmlns:a16="http://schemas.microsoft.com/office/drawing/2014/main" id="{FD28BDD4-0032-4CB7-90AC-9C181CF8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929" y="2006373"/>
            <a:ext cx="392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-5</a:t>
            </a: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99787C1F-EA2E-4381-A336-0A72B1F8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442" y="1934936"/>
            <a:ext cx="319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50" name="AutoShape 50">
            <a:extLst>
              <a:ext uri="{FF2B5EF4-FFF2-40B4-BE49-F238E27FC236}">
                <a16:creationId xmlns:a16="http://schemas.microsoft.com/office/drawing/2014/main" id="{C3334F41-28AC-4E6D-849E-F6729EB0840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82685" y="1656330"/>
            <a:ext cx="1352550" cy="3240087"/>
          </a:xfrm>
          <a:prstGeom prst="curvedConnector3">
            <a:avLst>
              <a:gd name="adj1" fmla="val 121713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51">
            <a:extLst>
              <a:ext uri="{FF2B5EF4-FFF2-40B4-BE49-F238E27FC236}">
                <a16:creationId xmlns:a16="http://schemas.microsoft.com/office/drawing/2014/main" id="{CD6240CE-C997-4394-AD34-960D7FB908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75853" y="2608035"/>
            <a:ext cx="349250" cy="8651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45">
            <a:extLst>
              <a:ext uri="{FF2B5EF4-FFF2-40B4-BE49-F238E27FC236}">
                <a16:creationId xmlns:a16="http://schemas.microsoft.com/office/drawing/2014/main" id="{E66655A0-B5D1-4D87-BDF4-2CEA50CC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705942" y="1496785"/>
            <a:ext cx="719137" cy="636588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25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"/>
                            </p:stCondLst>
                            <p:childTnLst>
                              <p:par>
                                <p:cTn id="1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no edges enter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has the same set of cycles as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In particular,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has a negative-weight cycle if and only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does.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zh-TW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Claim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kumimoji="0" lang="en-US" altLang="zh-TW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Proof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By the triangle inequality,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                           ■(claim)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198" t="-1951" b="-2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200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37E205-932D-4E7F-ADD4-C76C826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E9AA70-B1F0-4570-B32B-9B4A11C0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0" y="0"/>
            <a:ext cx="10339219" cy="6858000"/>
          </a:xfrm>
          <a:prstGeom prst="rect">
            <a:avLst/>
          </a:prstGeom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3112327-C7C3-4BCE-B299-8FD82B30C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01763"/>
              </p:ext>
            </p:extLst>
          </p:nvPr>
        </p:nvGraphicFramePr>
        <p:xfrm>
          <a:off x="8429132" y="3535069"/>
          <a:ext cx="36496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06280" imgH="736560" progId="Equation.3">
                  <p:embed/>
                </p:oleObj>
              </mc:Choice>
              <mc:Fallback>
                <p:oleObj name="方程式" r:id="rId3" imgW="2006280" imgH="73656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DA3F107-4DE9-43C9-A01C-72D5A8E3B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132" y="3535069"/>
                        <a:ext cx="3649663" cy="1333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60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run BELLMAN-FORD.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𝑉𝐸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run Dijkstra’s algorithm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times (using Fibonacci heap).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compute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matrix.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Total: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𝑉𝐸</m:t>
                            </m:r>
                          </m:e>
                        </m:func>
                      </m:e>
                    </m:d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198" t="-1951" r="-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7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878CE6C-4222-4B7D-BA9A-73F6AD4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514854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Shortest paths and matrix multiplication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20C731-6A4E-4460-9D5A-6B64017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91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6" cy="4584588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given as adjacency matrix of weights: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with vertices numbered 1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  <m: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Output is matrix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Won’t worry about predecessor—see book.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Will use dynamic programming at first.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Optimal substructure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Recall: 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subpaths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shortest paths are shortest paths.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Recursive solution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weight of shortest path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edges.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6" cy="4584588"/>
              </a:xfrm>
              <a:blipFill>
                <a:blip r:embed="rId2"/>
                <a:stretch>
                  <a:fillRect l="-738" t="-1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017287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Shortest paths and matrix multiplication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8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98239" cy="4996095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 is a shortest path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 if and only 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									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b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}) 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predecessors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  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unc>
                      <m:func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 (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since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lvl="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Observer that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must have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Conceptually, when  the path is restricted to at most 1 edge, the weight of the shortest path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math works out, too: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98239" cy="4996095"/>
              </a:xfrm>
              <a:blipFill>
                <a:blip r:embed="rId2"/>
                <a:stretch>
                  <a:fillRect l="-798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19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7102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solidFill>
                    <a:prstClr val="black"/>
                  </a:solidFill>
                </a:endParaRPr>
              </a:p>
              <a:p>
                <a:r>
                  <a:rPr kumimoji="0" lang="en-US" altLang="zh-TW" sz="24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(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non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among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=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>
                    <a:latin typeface="+mn-ea"/>
                    <a:ea typeface="+mn-ea"/>
                  </a:rPr>
                  <a:t>All simple shortest paths contain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edges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kumimoji="0" lang="zh-TW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altLang="zh-TW" sz="2400" dirty="0">
                  <a:latin typeface="+mn-ea"/>
                  <a:ea typeface="+mn-ea"/>
                </a:endParaRPr>
              </a:p>
              <a:p>
                <a:endParaRPr lang="en-US" altLang="zh-TW" sz="2400" dirty="0">
                  <a:latin typeface="+mn-ea"/>
                  <a:ea typeface="+mn-ea"/>
                </a:endParaRPr>
              </a:p>
              <a:p>
                <a:r>
                  <a:rPr lang="en-US" altLang="zh-TW" sz="2400" b="1" i="1" dirty="0">
                    <a:solidFill>
                      <a:srgbClr val="CC0000"/>
                    </a:solidFill>
                  </a:rPr>
                  <a:t>Compute a solution bottom-up</a:t>
                </a:r>
                <a:r>
                  <a:rPr lang="en-US" altLang="zh-TW" sz="2400" b="1" dirty="0">
                    <a:solidFill>
                      <a:srgbClr val="CC0000"/>
                    </a:solidFill>
                  </a:rPr>
                  <a:t>: :</a:t>
                </a:r>
                <a:r>
                  <a:rPr lang="en-US" altLang="zh-TW" sz="2400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</a:t>
                </a:r>
              </a:p>
              <a:p>
                <a:r>
                  <a:rPr lang="en-US" altLang="zh-TW" sz="2400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400" dirty="0"/>
                  <a:t>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Go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</a:t>
                </a:r>
              </a:p>
              <a:p>
                <a:endParaRPr lang="zh-TW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5710215"/>
              </a:xfrm>
              <a:blipFill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73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BDC6F-F7D6-4A28-A5AE-7A595AD3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4724F3-5AA2-4010-87B0-618CDAF7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1" y="882650"/>
            <a:ext cx="11880139" cy="44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D0EDA-2982-4AD0-9B6B-F42FD678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873EB0-40A1-4F2B-8212-7769EAF1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8" y="1677880"/>
            <a:ext cx="11887411" cy="35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EXTEND: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SLOW-APSP: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Observation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EXTEND is like matrix multiplication: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𝑊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’→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𝑚𝑖𝑛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→+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+→</m:t>
                      </m:r>
                      <m:r>
                        <a:rPr kumimoji="0" lang="zh-TW" alt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．</m:t>
                      </m:r>
                    </m:oMath>
                  </m:oMathPara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∞→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742" t="-1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98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1778</Words>
  <Application>Microsoft Office PowerPoint</Application>
  <PresentationFormat>寬螢幕</PresentationFormat>
  <Paragraphs>223</Paragraphs>
  <Slides>30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Adobe 宋体 Std L</vt:lpstr>
      <vt:lpstr>微軟正黑體</vt:lpstr>
      <vt:lpstr>Arial</vt:lpstr>
      <vt:lpstr>Calibri</vt:lpstr>
      <vt:lpstr>Cambria Math</vt:lpstr>
      <vt:lpstr>Times New Roman</vt:lpstr>
      <vt:lpstr>Wingdings</vt:lpstr>
      <vt:lpstr>Office 佈景主題</vt:lpstr>
      <vt:lpstr>Acrobat Document</vt:lpstr>
      <vt:lpstr>方程式</vt:lpstr>
      <vt:lpstr>Chapter 24 Single-Source Shortest Paths</vt:lpstr>
      <vt:lpstr>Overview</vt:lpstr>
      <vt:lpstr>Shortest paths and matrix multiplication</vt:lpstr>
      <vt:lpstr>Shortest paths and matrix 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Floyd-Warshall algorithm</vt:lpstr>
      <vt:lpstr>Floyd-Warshall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Johnoson’s algorithm for sparse graphs</vt:lpstr>
      <vt:lpstr>PowerPoint 簡報</vt:lpstr>
      <vt:lpstr>Reweighting</vt:lpstr>
      <vt:lpstr>Lemma (Rewighting doesn’t change shortest paths)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162</cp:revision>
  <dcterms:created xsi:type="dcterms:W3CDTF">2021-02-24T05:39:42Z</dcterms:created>
  <dcterms:modified xsi:type="dcterms:W3CDTF">2021-06-15T00:42:27Z</dcterms:modified>
</cp:coreProperties>
</file>