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423" r:id="rId3"/>
    <p:sldId id="424" r:id="rId4"/>
    <p:sldId id="342" r:id="rId5"/>
    <p:sldId id="351" r:id="rId6"/>
    <p:sldId id="352" r:id="rId7"/>
    <p:sldId id="354" r:id="rId8"/>
    <p:sldId id="355" r:id="rId9"/>
    <p:sldId id="353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289" r:id="rId24"/>
    <p:sldId id="309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459" r:id="rId33"/>
    <p:sldId id="376" r:id="rId34"/>
    <p:sldId id="377" r:id="rId35"/>
    <p:sldId id="378" r:id="rId36"/>
    <p:sldId id="379" r:id="rId37"/>
    <p:sldId id="380" r:id="rId38"/>
    <p:sldId id="381" r:id="rId39"/>
    <p:sldId id="383" r:id="rId40"/>
    <p:sldId id="382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420" r:id="rId53"/>
    <p:sldId id="396" r:id="rId54"/>
    <p:sldId id="398" r:id="rId55"/>
    <p:sldId id="399" r:id="rId56"/>
    <p:sldId id="427" r:id="rId57"/>
    <p:sldId id="425" r:id="rId58"/>
    <p:sldId id="401" r:id="rId59"/>
    <p:sldId id="400" r:id="rId60"/>
    <p:sldId id="402" r:id="rId61"/>
    <p:sldId id="403" r:id="rId62"/>
    <p:sldId id="404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68" r:id="rId78"/>
    <p:sldId id="450" r:id="rId79"/>
    <p:sldId id="451" r:id="rId80"/>
    <p:sldId id="452" r:id="rId81"/>
    <p:sldId id="453" r:id="rId82"/>
    <p:sldId id="454" r:id="rId83"/>
    <p:sldId id="455" r:id="rId84"/>
    <p:sldId id="456" r:id="rId85"/>
    <p:sldId id="469" r:id="rId86"/>
    <p:sldId id="490" r:id="rId87"/>
    <p:sldId id="489" r:id="rId88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2" autoAdjust="0"/>
    <p:restoredTop sz="95586" autoAdjust="0"/>
  </p:normalViewPr>
  <p:slideViewPr>
    <p:cSldViewPr>
      <p:cViewPr>
        <p:scale>
          <a:sx n="80" d="100"/>
          <a:sy n="80" d="100"/>
        </p:scale>
        <p:origin x="-73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2018/5/9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66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92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2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5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93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222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998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939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046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336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2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43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875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71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869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671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248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94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86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195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22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601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48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23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04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412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369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83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281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326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32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54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95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829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513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646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09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42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9695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935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1357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368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8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3552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9301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781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628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5712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1444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879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345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705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844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86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0196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8986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1958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3507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803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171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999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1584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174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115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48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6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321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8239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12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572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0114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4008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4471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866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5548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44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2465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8452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456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726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4700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229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028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3544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13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7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9128" y="6525344"/>
            <a:ext cx="651201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6372199" y="6275366"/>
            <a:ext cx="1525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</a:t>
            </a:r>
            <a:r>
              <a:rPr lang="en-US" altLang="zh-TW" sz="1600" b="1" i="1" dirty="0" err="1" smtClean="0">
                <a:latin typeface="Calibri" pitchFamily="34" charset="0"/>
              </a:rPr>
              <a:t>Jingfei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unmoon-template.blogspot.tw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sunmoon-template.blogspot.tw/2015/10/rabin-karp-rolling-hash-rabin-karp-hash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3461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va.onlinejudge.org/external/4/455.html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sunmoon-template.blogspot.tw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pblog.com/mythit/archive/2009/04/21/80633.html" TargetMode="External"/><Relationship Id="rId5" Type="http://schemas.openxmlformats.org/officeDocument/2006/relationships/hyperlink" Target="http://sunmoon-template.blogspot.tw/2015/05/suffix-automaton.html" TargetMode="External"/><Relationship Id="rId4" Type="http://schemas.openxmlformats.org/officeDocument/2006/relationships/hyperlink" Target="http://sunmoon-template.blogspot.tw/2015/05/aho-corasick-automation-ac.html" TargetMode="Externa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codingbeans.blogspot.tw/2016/01/st-s-matching-1.html" TargetMode="External"/><Relationship Id="rId3" Type="http://schemas.openxmlformats.org/officeDocument/2006/relationships/hyperlink" Target="http://www.spoj.com/problems/NSUBSTR/" TargetMode="External"/><Relationship Id="rId7" Type="http://schemas.openxmlformats.org/officeDocument/2006/relationships/hyperlink" Target="http://codeforces.com/problemset/problem/235/C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ingbeans.blogspot.tw/2016/01/spoj-sublexsuffix-automaton-sublex.html" TargetMode="External"/><Relationship Id="rId5" Type="http://schemas.openxmlformats.org/officeDocument/2006/relationships/hyperlink" Target="http://www.spoj.com/problems/SUBLEX/" TargetMode="External"/><Relationship Id="rId4" Type="http://schemas.openxmlformats.org/officeDocument/2006/relationships/hyperlink" Target="http://codingbeans.blogspot.tw/2016/01/spoj-nsubstrsuffix-automaton-nsubstr.html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ioicamp.csie.org/content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bogei81123.github.io/ioi-lect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391876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00" b="1" kern="1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2018/05/09</a:t>
            </a:r>
            <a:endParaRPr lang="zh-TW" altLang="en-US" sz="5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err="1" smtClean="0">
                <a:latin typeface="Arial" charset="0"/>
              </a:rPr>
              <a:t>Jheng</a:t>
            </a:r>
            <a:r>
              <a:rPr lang="en-US" altLang="zh-TW" sz="2000" b="1" dirty="0" smtClean="0">
                <a:latin typeface="Arial" charset="0"/>
              </a:rPr>
              <a:t>-Huang Hong</a:t>
            </a:r>
            <a:endParaRPr lang="en-US" altLang="zh-TW" sz="2000" b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/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83485"/>
              </p:ext>
            </p:extLst>
          </p:nvPr>
        </p:nvGraphicFramePr>
        <p:xfrm>
          <a:off x="4427984" y="4548036"/>
          <a:ext cx="3628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f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34950"/>
              </p:ext>
            </p:extLst>
          </p:nvPr>
        </p:nvGraphicFramePr>
        <p:xfrm>
          <a:off x="4427984" y="5157192"/>
          <a:ext cx="36288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zh-TW" altLang="en-US" sz="2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zh-TW" alt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TW" alt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53679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88967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8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55081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32186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5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77803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95144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7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42669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9593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2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01014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76308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5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39358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15100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43345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74406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9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29341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50537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1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42623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57369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5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Basic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-972616" y="5904656"/>
            <a:ext cx="8856984" cy="9087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579296" cy="5472608"/>
              </a:xfrm>
            </p:spPr>
            <p:txBody>
              <a:bodyPr>
                <a:noAutofit/>
              </a:bodyPr>
              <a:lstStyle/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字串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string</a:t>
                </a:r>
              </a:p>
              <a:p>
                <a:pPr lvl="1"/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字元的有序序列</a:t>
                </a: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𝐴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2400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𝑛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∈</m:t>
                    </m:r>
                    <m:r>
                      <a:rPr kumimoji="1"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 </m:t>
                    </m:r>
                  </m:oMath>
                </a14:m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字元集，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是字串的長度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子字串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substring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2400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,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𝑗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+2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…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(A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連續的一段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)</a:t>
                </a: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子序列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subsequence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𝐵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TW" sz="2400" i="1" smtClean="0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TW" sz="2400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TW" sz="2400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…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TW" sz="2400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kumimoji="1" lang="en-US" altLang="zh-TW" sz="24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, 0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≤</m:t>
                    </m:r>
                    <m:sSub>
                      <m:sSubPr>
                        <m:ctrlPr>
                          <a:rPr kumimoji="1" lang="en-US" altLang="zh-TW" sz="2400" b="0" i="1" smtClean="0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1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2</m:t>
                        </m:r>
                      </m:sub>
                    </m:sSub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&lt;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…&lt;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𝑚</m:t>
                        </m:r>
                      </m:sub>
                    </m:sSub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&lt;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𝑛</m:t>
                    </m:r>
                  </m:oMath>
                </a14:m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(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不連續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)</a:t>
                </a: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後綴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suffix</a:t>
                </a:r>
              </a:p>
              <a:p>
                <a:pPr lvl="1"/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</a:t>
                </a:r>
                <a:r>
                  <a:rPr kumimoji="1"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的一個子字串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𝑘</m:t>
                        </m:r>
                      </m:e>
                    </m:d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 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𝑘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𝑘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+2</m:t>
                        </m:r>
                      </m:sub>
                    </m:sSub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…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𝑛</m:t>
                        </m:r>
                      </m:sub>
                    </m:sSub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,  0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≤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𝑘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&lt;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𝑛</m:t>
                    </m:r>
                  </m:oMath>
                </a14:m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前綴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prefix</a:t>
                </a:r>
                <a:endParaRPr kumimoji="1"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</a:t>
                </a:r>
                <a:r>
                  <a:rPr kumimoji="1"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的一個子字串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h</m:t>
                        </m:r>
                      </m:e>
                    </m:d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 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2</m:t>
                        </m:r>
                      </m:sub>
                    </m:sSub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…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h</m:t>
                        </m:r>
                      </m:sub>
                    </m:sSub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,  0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≤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h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&lt;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𝑛</m:t>
                    </m:r>
                  </m:oMath>
                </a14:m>
                <a:endParaRPr kumimoji="1"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579296" cy="5472608"/>
              </a:xfrm>
              <a:blipFill rotWithShape="0">
                <a:blip r:embed="rId3"/>
                <a:stretch>
                  <a:fillRect l="-1279" t="-1115" r="-21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869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66791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07960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97773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48988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 strike="sngStrike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 strike="sngStrike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 strike="sngStrike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 strike="sngStrike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kumimoji="1" lang="zh-TW" altLang="en-US" dirty="0"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  </m:t>
                    </m:r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B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32742"/>
              </p:ext>
            </p:extLst>
          </p:nvPr>
        </p:nvGraphicFramePr>
        <p:xfrm>
          <a:off x="4427984" y="4548036"/>
          <a:ext cx="31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55901"/>
              </p:ext>
            </p:extLst>
          </p:nvPr>
        </p:nvGraphicFramePr>
        <p:xfrm>
          <a:off x="4427984" y="5157192"/>
          <a:ext cx="31104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2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rot="5400000" flipV="1">
            <a:off x="4503564" y="2567111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1802713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Hashing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23728" y="2666653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KMP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 defTabSz="942975">
              <a:defRPr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rot="5400000" flipV="1">
            <a:off x="4503564" y="3450701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123728" y="354923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AC Automaton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FE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分類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將字串分到有限的整數裡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函數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r>
                      <a:rPr lang="en-US" altLang="zh-TW" sz="24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  <m:r>
                      <a:rPr lang="en-US" altLang="zh-TW" sz="24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𝑠𝑡𝑟𝑖𝑛𝑔</m:t>
                    </m:r>
                    <m:r>
                      <a:rPr lang="en-US" altLang="zh-TW" sz="24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⟼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0, 1, …, 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ℚ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 smtClean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要求</a:t>
                </a:r>
                <a:endParaRPr lang="en-US" altLang="zh-TW" sz="2800" dirty="0" smtClean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容易取得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均勻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思考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sz="2400" b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→ 不一定</a:t>
                </a:r>
                <a:endParaRPr lang="en-US" altLang="zh-TW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類，碰撞機率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1/n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0">
                <a:blip r:embed="rId3"/>
                <a:stretch>
                  <a:fillRect l="-1333" t="-1276" b="-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Rabin-Karp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rolling hash function 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定義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TW" sz="2400" b="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+…+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𝑝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𝑚𝑜𝑑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𝑞</m:t>
                    </m:r>
                  </m:oMath>
                </a14:m>
                <a:endParaRPr lang="en-US" altLang="zh-TW" sz="2400" b="0" i="1" dirty="0" smtClean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類似： </a:t>
                </a:r>
                <a:r>
                  <a:rPr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p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onsolas" panose="020B0609020204030204" pitchFamily="49" charset="0"/>
                  </a:rPr>
                  <a:t> 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進位制，分成 </a:t>
                </a:r>
                <a:r>
                  <a:rPr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q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onsolas" panose="020B0609020204030204" pitchFamily="49" charset="0"/>
                  </a:rPr>
                  <a:t> 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p,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取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不同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質數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→ 均勻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滾動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0,  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−2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𝑝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𝑚𝑜𝑑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𝑞</m:t>
                    </m:r>
                  </m:oMath>
                </a14:m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→ 計算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所有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前綴的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hash value</a:t>
                </a:r>
                <a:r>
                  <a:rPr lang="zh-TW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sz="2400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≡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0,  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0,  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𝑚𝑜𝑑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𝑞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→ 任何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子字串的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hash value</a:t>
                </a:r>
                <a:r>
                  <a:rPr lang="zh-TW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枚舉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長度為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的子字串，比較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hash value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→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TW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sz="2400" i="1">
                            <a:solidFill>
                              <a:srgbClr val="FF0000"/>
                            </a:solidFill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TW" sz="24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  <a:blipFill rotWithShape="0">
                <a:blip r:embed="rId3"/>
                <a:stretch>
                  <a:fillRect l="-1237" t="-1221" b="-13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31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”=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2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+3</m:t>
                    </m:r>
                    <m:sSup>
                      <m:sSup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1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+4</m:t>
                    </m:r>
                    <m:sSup>
                      <m:sSup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  <a:blipFill rotWithShape="0">
                <a:blip r:embed="rId3"/>
                <a:stretch>
                  <a:fillRect l="-893" t="-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57194"/>
              </p:ext>
            </p:extLst>
          </p:nvPr>
        </p:nvGraphicFramePr>
        <p:xfrm>
          <a:off x="1907704" y="2276872"/>
          <a:ext cx="5544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f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g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686984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3762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79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0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 smtClean="0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+1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686984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376263"/>
                    <a:gridCol w="792000"/>
                    <a:gridCol w="792000"/>
                    <a:gridCol w="792000"/>
                    <a:gridCol w="792000"/>
                  </a:tblGrid>
                  <a:tr h="792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56" t="-763" r="-133590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2815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”=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2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+3</m:t>
                    </m:r>
                    <m:sSup>
                      <m:sSup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1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+4</m:t>
                    </m:r>
                    <m:sSup>
                      <m:sSup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  <a:blipFill rotWithShape="0">
                <a:blip r:embed="rId3"/>
                <a:stretch>
                  <a:fillRect l="-893" t="-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17750"/>
              </p:ext>
            </p:extLst>
          </p:nvPr>
        </p:nvGraphicFramePr>
        <p:xfrm>
          <a:off x="1907704" y="2276872"/>
          <a:ext cx="5544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f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g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51524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9208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7617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792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 smtClean="0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51524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92088"/>
                    <a:gridCol w="2376175"/>
                    <a:gridCol w="792000"/>
                    <a:gridCol w="792000"/>
                    <a:gridCol w="792000"/>
                  </a:tblGrid>
                  <a:tr h="792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3248" t="-763" r="-99744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9769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”=  </a:t>
                </a:r>
                <a14:m>
                  <m:oMath xmlns:m="http://schemas.openxmlformats.org/officeDocument/2006/math">
                    <m:r>
                      <a:rPr kumimoji="1" lang="en-US" altLang="zh-TW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𝟐</m:t>
                    </m:r>
                    <m:sSup>
                      <m:sSupPr>
                        <m:ctrlPr>
                          <a:rPr kumimoji="1" lang="en-US" altLang="zh-TW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𝒑</m:t>
                        </m:r>
                      </m:e>
                      <m:sup>
                        <m:r>
                          <a:rPr kumimoji="1" lang="en-US" altLang="zh-TW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𝟐</m:t>
                        </m:r>
                      </m:sup>
                    </m:sSup>
                    <m:r>
                      <a:rPr kumimoji="1" lang="en-US" altLang="zh-TW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</m:t>
                    </m:r>
                    <m:r>
                      <a:rPr kumimoji="1" lang="en-US" altLang="zh-TW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𝟑</m:t>
                    </m:r>
                    <m:sSup>
                      <m:sSupPr>
                        <m:ctrlPr>
                          <a:rPr kumimoji="1" lang="en-US" altLang="zh-TW" b="1" i="1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b="1" i="1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𝒑</m:t>
                        </m:r>
                      </m:e>
                      <m:sup>
                        <m:r>
                          <a:rPr kumimoji="1" lang="en-US" altLang="zh-TW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𝟏</m:t>
                        </m:r>
                      </m:sup>
                    </m:sSup>
                    <m:r>
                      <a:rPr kumimoji="1" lang="en-US" altLang="zh-TW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</m:t>
                    </m:r>
                    <m:r>
                      <a:rPr kumimoji="1" lang="en-US" altLang="zh-TW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𝟒</m:t>
                    </m:r>
                    <m:sSup>
                      <m:sSupPr>
                        <m:ctrlPr>
                          <a:rPr kumimoji="1" lang="en-US" altLang="zh-TW" b="1" i="1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b="1" i="1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𝒑</m:t>
                        </m:r>
                      </m:e>
                      <m:sup>
                        <m:r>
                          <a:rPr kumimoji="1" lang="en-US" altLang="zh-TW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𝟎</m:t>
                        </m:r>
                      </m:sup>
                    </m:sSup>
                  </m:oMath>
                </a14:m>
                <a:endParaRPr kumimoji="1"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  <a:blipFill rotWithShape="0">
                <a:blip r:embed="rId3"/>
                <a:stretch>
                  <a:fillRect l="-893" t="-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16117"/>
              </p:ext>
            </p:extLst>
          </p:nvPr>
        </p:nvGraphicFramePr>
        <p:xfrm>
          <a:off x="1907704" y="2276872"/>
          <a:ext cx="5544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d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f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g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974922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9208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9208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7608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792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400" b="0" i="1" smtClean="0">
                                    <a:solidFill>
                                      <a:srgbClr val="FFC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 smtClean="0">
                                        <a:solidFill>
                                          <a:srgbClr val="FFC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 smtClean="0">
                                        <a:solidFill>
                                          <a:srgbClr val="FFC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solidFill>
                                          <a:srgbClr val="FFC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solidFill>
                                      <a:srgbClr val="FFC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kumimoji="1" lang="en-US" altLang="zh-TW" sz="2400" i="1">
                                        <a:solidFill>
                                          <a:srgbClr val="FFC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i="1">
                                        <a:solidFill>
                                          <a:srgbClr val="FFC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solidFill>
                                          <a:srgbClr val="FFC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solidFill>
                                      <a:srgbClr val="FFC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+4</m:t>
                                </m:r>
                                <m:sSup>
                                  <m:sSupPr>
                                    <m:ctrlPr>
                                      <a:rPr kumimoji="1" lang="en-US" altLang="zh-TW" sz="2400" i="1">
                                        <a:solidFill>
                                          <a:srgbClr val="FFC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i="1">
                                        <a:solidFill>
                                          <a:srgbClr val="FFC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solidFill>
                                          <a:srgbClr val="FFC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974922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92088"/>
                    <a:gridCol w="792087"/>
                    <a:gridCol w="2376088"/>
                    <a:gridCol w="792000"/>
                    <a:gridCol w="792000"/>
                  </a:tblGrid>
                  <a:tr h="792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6496" t="-763" r="-66496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七角星形 5"/>
          <p:cNvSpPr/>
          <p:nvPr/>
        </p:nvSpPr>
        <p:spPr>
          <a:xfrm rot="1152520">
            <a:off x="5256384" y="3549723"/>
            <a:ext cx="3275856" cy="2088232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Matching!!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936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”=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2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+3</m:t>
                    </m:r>
                    <m:sSup>
                      <m:sSup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1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+4</m:t>
                    </m:r>
                    <m:sSup>
                      <m:sSup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  <a:blipFill rotWithShape="0">
                <a:blip r:embed="rId3"/>
                <a:stretch>
                  <a:fillRect l="-893" t="-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64027"/>
              </p:ext>
            </p:extLst>
          </p:nvPr>
        </p:nvGraphicFramePr>
        <p:xfrm>
          <a:off x="1907704" y="2276872"/>
          <a:ext cx="5544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g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272233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9208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9205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79205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37605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792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 smtClean="0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+4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+5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272233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92088"/>
                    <a:gridCol w="792058"/>
                    <a:gridCol w="792059"/>
                    <a:gridCol w="2376058"/>
                    <a:gridCol w="792000"/>
                  </a:tblGrid>
                  <a:tr h="792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9744" t="-763" r="-33248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566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Basic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 =“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abcbbab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子字串：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bcb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”,“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bba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…</a:t>
            </a: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子序列：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”,“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bbb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…</a:t>
            </a: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前綴：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abcb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”,“ab”, …</a:t>
            </a: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後綴：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bbab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”,“ab”, …</a:t>
            </a:r>
          </a:p>
        </p:txBody>
      </p:sp>
    </p:spTree>
    <p:extLst>
      <p:ext uri="{BB962C8B-B14F-4D97-AF65-F5344CB8AC3E}">
        <p14:creationId xmlns:p14="http://schemas.microsoft.com/office/powerpoint/2010/main" val="340340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”=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2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+3</m:t>
                    </m:r>
                    <m:sSup>
                      <m:sSup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1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+4</m:t>
                    </m:r>
                    <m:sSup>
                      <m:sSup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67328" cy="4997152"/>
              </a:xfrm>
              <a:blipFill rotWithShape="0">
                <a:blip r:embed="rId3"/>
                <a:stretch>
                  <a:fillRect l="-893" t="-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21044"/>
              </p:ext>
            </p:extLst>
          </p:nvPr>
        </p:nvGraphicFramePr>
        <p:xfrm>
          <a:off x="1907704" y="2276872"/>
          <a:ext cx="5544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158000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9208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9205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79205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79205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37600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792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 smtClean="0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+5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+6</m:t>
                                </m:r>
                                <m:sSup>
                                  <m:sSupPr>
                                    <m:ctrlPr>
                                      <a:rPr kumimoji="1" lang="en-US" altLang="zh-TW" sz="2400" b="0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158000"/>
                  </p:ext>
                </p:extLst>
              </p:nvPr>
            </p:nvGraphicFramePr>
            <p:xfrm>
              <a:off x="1907704" y="3140968"/>
              <a:ext cx="5544263" cy="792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92088"/>
                    <a:gridCol w="792058"/>
                    <a:gridCol w="792059"/>
                    <a:gridCol w="792058"/>
                    <a:gridCol w="2376000"/>
                  </a:tblGrid>
                  <a:tr h="792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33590" t="-763" r="-513" b="-15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832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回到剛剛</a:t>
                </a:r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→ 不一定</a:t>
                </a:r>
                <a:endPara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相等時重新檢查一次？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</a:t>
                </a: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b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aaaaaaa</a:t>
                </a: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…</a:t>
                </a:r>
                <a:r>
                  <a:rPr kumimoji="1"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aab</a:t>
                </a: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q 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取大一點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(</a:t>
                </a:r>
                <a:r>
                  <a:rPr kumimoji="1" lang="en-US" altLang="zh-TW" sz="2800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long </a:t>
                </a:r>
                <a:r>
                  <a:rPr kumimoji="1" lang="en-US" altLang="zh-TW" sz="2800" dirty="0" err="1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long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onsolas" panose="020B0609020204030204" pitchFamily="49" charset="0"/>
                  </a:rPr>
                  <a:t> 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質數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    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→ 碰撞機率小</a:t>
                </a:r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e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x. 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𝑞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sz="2800" b="0" i="1" smtClean="0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15</m:t>
                        </m:r>
                      </m:sup>
                    </m:sSup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 ⇒ 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𝑝𝑟𝑜𝑏𝑎𝑏𝑖𝑙𝑖𝑡𝑦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: </m:t>
                    </m:r>
                    <m:sSup>
                      <m:sSupPr>
                        <m:ctrlPr>
                          <a:rPr kumimoji="1" lang="en-US" altLang="zh-TW" sz="2800" b="0" i="1" smtClean="0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 10</m:t>
                        </m:r>
                      </m:e>
                      <m:sup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−15</m:t>
                        </m:r>
                      </m:sup>
                    </m:sSup>
                  </m:oMath>
                </a14:m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ex. 2147483647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3"/>
                <a:stretch>
                  <a:fillRect l="-1333" t="-1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630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Hashing </a:t>
            </a:r>
            <a:r>
              <a:rPr lang="mr-IN" altLang="zh-TW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參考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5805264"/>
                <a:ext cx="8686800" cy="1015832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altLang="zh-TW" sz="1800" b="1" dirty="0" smtClean="0"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  <a:p>
                <a:pPr marL="457200" lvl="1" indent="0">
                  <a:buNone/>
                </a:pPr>
                <a:r>
                  <a:rPr lang="en-US" altLang="zh-TW" sz="1800" b="1" dirty="0" smtClean="0">
                    <a:latin typeface="Microsoft JhengHei" charset="-120"/>
                    <a:ea typeface="Microsoft JhengHei" charset="-120"/>
                    <a:cs typeface="Microsoft JhengHei" charset="-120"/>
                  </a:rPr>
                  <a:t>Source: </a:t>
                </a:r>
                <a:r>
                  <a:rPr lang="zh-TW" altLang="en-US" sz="1800" b="1" dirty="0" smtClean="0">
                    <a:latin typeface="Microsoft JhengHei" charset="-120"/>
                    <a:ea typeface="Microsoft JhengHei" charset="-120"/>
                    <a:cs typeface="Microsoft JhengHei" charset="-120"/>
                    <a:hlinkClick r:id="rId3"/>
                  </a:rPr>
                  <a:t>日月</a:t>
                </a:r>
                <a:r>
                  <a:rPr lang="zh-TW" altLang="en-US" sz="1800" b="1" dirty="0">
                    <a:latin typeface="Microsoft JhengHei" charset="-120"/>
                    <a:ea typeface="Microsoft JhengHei" charset="-120"/>
                    <a:cs typeface="Microsoft JhengHei" charset="-120"/>
                    <a:hlinkClick r:id="rId3"/>
                  </a:rPr>
                  <a:t>卦長的</a:t>
                </a:r>
                <a:r>
                  <a:rPr lang="zh-TW" altLang="en-US" sz="1800" b="1" dirty="0" smtClean="0">
                    <a:latin typeface="Microsoft JhengHei" charset="-120"/>
                    <a:ea typeface="Microsoft JhengHei" charset="-120"/>
                    <a:cs typeface="Microsoft JhengHei" charset="-120"/>
                    <a:hlinkClick r:id="rId3"/>
                  </a:rPr>
                  <a:t>模板庫</a:t>
                </a:r>
                <a:r>
                  <a:rPr lang="en-US" altLang="zh-TW" sz="1800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 </a:t>
                </a:r>
                <a:r>
                  <a:rPr lang="en-US" altLang="zh-TW" sz="1800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altLang="zh-TW" sz="1800" b="1" i="1" dirty="0" smtClean="0">
                    <a:latin typeface="Cambria Math" charset="0"/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lang="is-IS" altLang="zh-TW" sz="1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altLang="zh-TW" sz="1800" b="1" dirty="0" smtClean="0"/>
                  <a:t> </a:t>
                </a:r>
                <a:r>
                  <a:rPr lang="en-US" sz="1800" b="1" dirty="0" smtClean="0">
                    <a:latin typeface="Microsoft JhengHei" charset="-120"/>
                    <a:ea typeface="Microsoft JhengHei" charset="-120"/>
                    <a:cs typeface="Microsoft JhengHei" charset="-120"/>
                    <a:hlinkClick r:id="rId4"/>
                  </a:rPr>
                  <a:t>[ Rabin-Karp rolling hash ] Rabin-Karp 字串hash演算法</a:t>
                </a:r>
                <a:endParaRPr lang="en-US" sz="1800" b="1" dirty="0" smtClean="0"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805264"/>
                <a:ext cx="8686800" cy="1015832"/>
              </a:xfrm>
              <a:blipFill rotWithShape="0">
                <a:blip r:embed="rId5"/>
                <a:stretch>
                  <a:fillRect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"/>
          <a:stretch/>
        </p:blipFill>
        <p:spPr>
          <a:xfrm>
            <a:off x="701824" y="1074446"/>
            <a:ext cx="7686600" cy="49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4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rot="5400000" flipV="1">
            <a:off x="4503564" y="2567111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12928" y="2660519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KMP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5639" y="1768577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Hashing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 defTabSz="942975">
              <a:defRPr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rot="5400000" flipV="1">
            <a:off x="4503564" y="3450701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123728" y="357301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AC Automaton</a:t>
            </a:r>
          </a:p>
        </p:txBody>
      </p:sp>
    </p:spTree>
    <p:extLst>
      <p:ext uri="{BB962C8B-B14F-4D97-AF65-F5344CB8AC3E}">
        <p14:creationId xmlns:p14="http://schemas.microsoft.com/office/powerpoint/2010/main" val="14190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FE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Knuth-Morris-Pratt algorithm</a:t>
            </a: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再來看個例子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aabaac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…”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b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aabaab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02298"/>
              </p:ext>
            </p:extLst>
          </p:nvPr>
        </p:nvGraphicFramePr>
        <p:xfrm>
          <a:off x="971600" y="3717032"/>
          <a:ext cx="7128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70152"/>
              </p:ext>
            </p:extLst>
          </p:nvPr>
        </p:nvGraphicFramePr>
        <p:xfrm>
          <a:off x="971600" y="4581128"/>
          <a:ext cx="712800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030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Knuth-Morris-Pratt algorithm</a:t>
            </a: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再來看個例子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aabaac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…”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b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aabaab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57901"/>
              </p:ext>
            </p:extLst>
          </p:nvPr>
        </p:nvGraphicFramePr>
        <p:xfrm>
          <a:off x="971600" y="3717032"/>
          <a:ext cx="7128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5487"/>
              </p:ext>
            </p:extLst>
          </p:nvPr>
        </p:nvGraphicFramePr>
        <p:xfrm>
          <a:off x="971600" y="4581128"/>
          <a:ext cx="712800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21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Knuth-Morris-Pratt algorithm</a:t>
            </a: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再來看個例子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aabaac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…”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b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aabaab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64554"/>
              </p:ext>
            </p:extLst>
          </p:nvPr>
        </p:nvGraphicFramePr>
        <p:xfrm>
          <a:off x="971600" y="3717032"/>
          <a:ext cx="7128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74508"/>
              </p:ext>
            </p:extLst>
          </p:nvPr>
        </p:nvGraphicFramePr>
        <p:xfrm>
          <a:off x="971600" y="4581128"/>
          <a:ext cx="712800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452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Knuth-Morris-Pratt algorithm</a:t>
            </a: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再來看個例子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aabaac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…”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b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aabaab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5223"/>
              </p:ext>
            </p:extLst>
          </p:nvPr>
        </p:nvGraphicFramePr>
        <p:xfrm>
          <a:off x="971600" y="3717032"/>
          <a:ext cx="7128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74000"/>
              </p:ext>
            </p:extLst>
          </p:nvPr>
        </p:nvGraphicFramePr>
        <p:xfrm>
          <a:off x="971600" y="4581128"/>
          <a:ext cx="712800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4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Knuth-Morris-Pratt algorithm</a:t>
            </a: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再來看個例子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aabaac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…”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b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aabaab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04999"/>
              </p:ext>
            </p:extLst>
          </p:nvPr>
        </p:nvGraphicFramePr>
        <p:xfrm>
          <a:off x="971600" y="3717032"/>
          <a:ext cx="7128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86666"/>
              </p:ext>
            </p:extLst>
          </p:nvPr>
        </p:nvGraphicFramePr>
        <p:xfrm>
          <a:off x="971600" y="4581128"/>
          <a:ext cx="712800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爆炸 2 5"/>
          <p:cNvSpPr/>
          <p:nvPr/>
        </p:nvSpPr>
        <p:spPr>
          <a:xfrm rot="1580069">
            <a:off x="4048684" y="2501570"/>
            <a:ext cx="4518630" cy="194421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重複匹配失敗 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945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Knuth-Morris-Pratt algorithm</a:t>
            </a: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再來看個例子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aabaac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…”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b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aabaab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71600" y="3717032"/>
          <a:ext cx="7128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71600" y="4581128"/>
          <a:ext cx="712800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863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/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73901"/>
              </p:ext>
            </p:extLst>
          </p:nvPr>
        </p:nvGraphicFramePr>
        <p:xfrm>
          <a:off x="4427984" y="4548036"/>
          <a:ext cx="3628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f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34755"/>
              </p:ext>
            </p:extLst>
          </p:nvPr>
        </p:nvGraphicFramePr>
        <p:xfrm>
          <a:off x="4427984" y="5157192"/>
          <a:ext cx="36288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1188"/>
              </p:ext>
            </p:extLst>
          </p:nvPr>
        </p:nvGraphicFramePr>
        <p:xfrm>
          <a:off x="971600" y="4581128"/>
          <a:ext cx="871200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Knuth-Morris-Pratt algorithm</a:t>
            </a: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再來看個例子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aabaac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…”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b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aabaab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46126"/>
              </p:ext>
            </p:extLst>
          </p:nvPr>
        </p:nvGraphicFramePr>
        <p:xfrm>
          <a:off x="971600" y="3717032"/>
          <a:ext cx="7128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1187624" y="4797152"/>
            <a:ext cx="20162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43608" y="483954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直接往右移</a:t>
            </a:r>
            <a:r>
              <a:rPr lang="en-US" altLang="zh-TW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707904" y="5445224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572000" y="5445224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555776" y="5730178"/>
            <a:ext cx="338437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早就可以知道他們一樣</a:t>
            </a:r>
            <a:endParaRPr lang="zh-TW" altLang="en-US" sz="24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483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11462"/>
              </p:ext>
            </p:extLst>
          </p:nvPr>
        </p:nvGraphicFramePr>
        <p:xfrm>
          <a:off x="971600" y="4581128"/>
          <a:ext cx="871200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3200" b="1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Knuth-Morris-Pratt algorithm</a:t>
            </a: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再來看個例子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aabaac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…”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/>
            </a:r>
            <a:b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</a:b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b = “</a:t>
            </a:r>
            <a:r>
              <a:rPr kumimoji="1"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aabaab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60997"/>
              </p:ext>
            </p:extLst>
          </p:nvPr>
        </p:nvGraphicFramePr>
        <p:xfrm>
          <a:off x="971600" y="3717032"/>
          <a:ext cx="7128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1187624" y="4797152"/>
            <a:ext cx="20162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43608" y="483954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直接往右移</a:t>
            </a:r>
            <a:r>
              <a:rPr lang="en-US" altLang="zh-TW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07904" y="5517232"/>
            <a:ext cx="36724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問題出在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有重複子字串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6702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9715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Knuth-Morris-Pratt algorithm</a:t>
                </a: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怎麼處理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？</a:t>
                </a:r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定義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Fail function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(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失敗函數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)</a:t>
                </a:r>
              </a:p>
              <a:p>
                <a:pPr lvl="1"/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期望：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ℱ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(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𝑖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能知道匹配失敗時，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要對齊哪裡繼續匹配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ℱ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TW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TW" b="0" i="1" smtClean="0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TW" b="0" i="1" smtClean="0">
                                    <a:latin typeface="Cambria Math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b="0" i="1" smtClean="0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: 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b="0" i="1" smtClean="0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zh-TW" b="0" i="1" smtClean="0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=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1" lang="en-US" altLang="zh-TW" b="0" i="1" smtClean="0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0,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=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1" lang="en-US" altLang="zh-TW" b="0" i="1" smtClean="0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𝑘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,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𝑖𝑓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≠0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𝑎𝑛𝑑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𝑎𝑡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𝑙𝑒𝑎𝑠𝑡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𝑎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𝒌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𝑒𝑥𝑖𝑠𝑡𝑠</m:t>
                                </m:r>
                              </m:e>
                            </m:func>
                          </m:e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−1,  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Microsoft Himalaya" panose="01010100010101010101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ℱ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0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=−1</m:t>
                    </m:r>
                  </m:oMath>
                </a14:m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97152"/>
              </a:xfrm>
              <a:blipFill rotWithShape="0">
                <a:blip r:embed="rId3"/>
                <a:stretch>
                  <a:fillRect l="-1263" t="-1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040"/>
              </p:ext>
            </p:extLst>
          </p:nvPr>
        </p:nvGraphicFramePr>
        <p:xfrm>
          <a:off x="1331640" y="5157192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13249"/>
              </p:ext>
            </p:extLst>
          </p:nvPr>
        </p:nvGraphicFramePr>
        <p:xfrm>
          <a:off x="1331640" y="5805264"/>
          <a:ext cx="4860000" cy="5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zh-TW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形圖說文字 6"/>
              <p:cNvSpPr/>
              <p:nvPr/>
            </p:nvSpPr>
            <p:spPr>
              <a:xfrm>
                <a:off x="5148064" y="4797152"/>
                <a:ext cx="2520280" cy="1224136"/>
              </a:xfrm>
              <a:prstGeom prst="wedgeEllipseCallout">
                <a:avLst>
                  <a:gd name="adj1" fmla="val -73861"/>
                  <a:gd name="adj2" fmla="val 51937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𝓕</m:t>
                    </m:r>
                    <m:r>
                      <a:rPr kumimoji="1"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(</m:t>
                    </m:r>
                    <m:r>
                      <a:rPr kumimoji="1"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𝟓</m:t>
                    </m:r>
                    <m:r>
                      <a:rPr kumimoji="1"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：給我對齊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B[2]!!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橢圓形圖說文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797152"/>
                <a:ext cx="2520280" cy="1224136"/>
              </a:xfrm>
              <a:prstGeom prst="wedgeEllipseCallout">
                <a:avLst>
                  <a:gd name="adj1" fmla="val -73861"/>
                  <a:gd name="adj2" fmla="val 5193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35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9715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Knuth-Morris-Pratt algorithm</a:t>
                </a: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怎麼處理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？</a:t>
                </a:r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定義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Fail function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(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失敗函數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)</a:t>
                </a:r>
              </a:p>
              <a:p>
                <a:pPr lvl="1"/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期望：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ℱ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(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𝑖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能知道匹配失敗時，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要對齊哪裡繼續匹配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ℱ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TW" b="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TW" b="0" i="1" smtClean="0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TW" b="0" i="1" smtClean="0">
                                    <a:latin typeface="Cambria Math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b="0" i="1" smtClean="0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: 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b="0" i="1" smtClean="0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zh-TW" b="0" i="1" smtClean="0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=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1" lang="en-US" altLang="zh-TW" b="0" i="1" smtClean="0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0,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=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1" lang="en-US" altLang="zh-TW" b="0" i="1" smtClean="0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𝑘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,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𝑖𝑓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≠0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𝑎𝑛𝑑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𝑎𝑡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𝑙𝑒𝑎𝑠𝑡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𝑎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𝒌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Himalaya" panose="01010100010101010101" pitchFamily="2" charset="0"/>
                                  </a:rPr>
                                  <m:t>𝑒𝑥𝑖𝑠𝑡𝑠</m:t>
                                </m:r>
                              </m:e>
                            </m:func>
                          </m:e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−1,  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Microsoft Himalaya" panose="01010100010101010101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ℱ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0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=−1</m:t>
                    </m:r>
                  </m:oMath>
                </a14:m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97152"/>
              </a:xfrm>
              <a:blipFill rotWithShape="0">
                <a:blip r:embed="rId3"/>
                <a:stretch>
                  <a:fillRect l="-1263" t="-1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32683"/>
              </p:ext>
            </p:extLst>
          </p:nvPr>
        </p:nvGraphicFramePr>
        <p:xfrm>
          <a:off x="1331640" y="5157192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86229"/>
              </p:ext>
            </p:extLst>
          </p:nvPr>
        </p:nvGraphicFramePr>
        <p:xfrm>
          <a:off x="1331640" y="5805264"/>
          <a:ext cx="4860000" cy="5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400" b="1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TW" altLang="en-US" sz="2400" b="1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橢圓形圖說文字 6"/>
          <p:cNvSpPr/>
          <p:nvPr/>
        </p:nvSpPr>
        <p:spPr>
          <a:xfrm>
            <a:off x="5076056" y="4725144"/>
            <a:ext cx="2808312" cy="936104"/>
          </a:xfrm>
          <a:prstGeom prst="wedgeEllipseCallout">
            <a:avLst>
              <a:gd name="adj1" fmla="val -72670"/>
              <a:gd name="adj2" fmla="val 7099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B[2]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：來了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10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15961"/>
              </p:ext>
            </p:extLst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22194"/>
              </p:ext>
            </p:extLst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57765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57200" y="522920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pi[0]=-1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=-1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74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11393"/>
              </p:ext>
            </p:extLst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83751"/>
              </p:ext>
            </p:extLst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80725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5229200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B[cur_pos+1]!=B[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81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39358"/>
              </p:ext>
            </p:extLst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77335"/>
              </p:ext>
            </p:extLst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52096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5229200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B[cur_pos+1]!=B[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96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65515"/>
              </p:ext>
            </p:extLst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39522"/>
              </p:ext>
            </p:extLst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/>
                        </a:rPr>
                        <a:t>0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67415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rgbClr val="FFC000"/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5229200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B[cur_pos+1]==B[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]=++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14699"/>
              </p:ext>
            </p:extLst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27934"/>
              </p:ext>
            </p:extLst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/>
                        </a:rPr>
                        <a:t>1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16845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rgbClr val="FFC000"/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5229200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B[cur_pos+1]==B[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]=++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89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87234"/>
              </p:ext>
            </p:extLst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67700"/>
              </p:ext>
            </p:extLst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effectLst/>
                        </a:rPr>
                        <a:t>2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74310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rgbClr val="FFC000"/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5229200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B[cur_pos+1]==B[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]=++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93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/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14901"/>
              </p:ext>
            </p:extLst>
          </p:nvPr>
        </p:nvGraphicFramePr>
        <p:xfrm>
          <a:off x="4427984" y="4548036"/>
          <a:ext cx="3628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f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14737"/>
              </p:ext>
            </p:extLst>
          </p:nvPr>
        </p:nvGraphicFramePr>
        <p:xfrm>
          <a:off x="4427984" y="5157192"/>
          <a:ext cx="36288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6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57087"/>
              </p:ext>
            </p:extLst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61234"/>
              </p:ext>
            </p:extLst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  <a:effectLst/>
                        </a:rPr>
                        <a:t>3</a:t>
                      </a:r>
                      <a:endParaRPr lang="zh-TW" altLang="en-US" sz="320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16202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rgbClr val="FFC000"/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5229200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B[cur_pos+1]==B[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]=++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0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86675"/>
              </p:ext>
            </p:extLst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17349"/>
              </p:ext>
            </p:extLst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  <a:effectLst/>
                        </a:rPr>
                        <a:t>4</a:t>
                      </a:r>
                      <a:endParaRPr lang="zh-TW" altLang="en-US" sz="320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72573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rgbClr val="FFC000"/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5229200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B[cur_pos+1]==B[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]=++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08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  <a:effectLst/>
                        </a:rPr>
                        <a:t>1</a:t>
                      </a:r>
                      <a:endParaRPr lang="zh-TW" altLang="en-US" sz="320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19972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rgbClr val="FFC000"/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5229200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B[cur_pos+1]!=B[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73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example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93955"/>
              </p:ext>
            </p:extLst>
          </p:nvPr>
        </p:nvGraphicFramePr>
        <p:xfrm>
          <a:off x="557817" y="3429000"/>
          <a:ext cx="812828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TW" alt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32510"/>
              </p:ext>
            </p:extLst>
          </p:nvPr>
        </p:nvGraphicFramePr>
        <p:xfrm>
          <a:off x="550466" y="4365104"/>
          <a:ext cx="8128280" cy="79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C000"/>
                          </a:solidFill>
                          <a:effectLst/>
                        </a:rPr>
                        <a:t>-1</a:t>
                      </a:r>
                      <a:endParaRPr lang="zh-TW" altLang="en-US" sz="320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9327"/>
              </p:ext>
            </p:extLst>
          </p:nvPr>
        </p:nvGraphicFramePr>
        <p:xfrm>
          <a:off x="550114" y="2492896"/>
          <a:ext cx="8128280" cy="79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altLang="en-US" sz="32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zh-TW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" y="5229200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B[cur_pos+1]!=B[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]=pi[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cur_pos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0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676672"/>
          </a:xfrm>
        </p:spPr>
        <p:txBody>
          <a:bodyPr>
            <a:normAutofit/>
          </a:bodyPr>
          <a:lstStyle/>
          <a:p>
            <a:r>
              <a:rPr kumimoji="1"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2132856"/>
            <a:ext cx="8136904" cy="3785652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txBody>
          <a:bodyPr wrap="square">
            <a:spAutoFit/>
          </a:bodyPr>
          <a:lstStyle/>
          <a:p>
            <a:r>
              <a:rPr lang="is-IS" sz="24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inline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24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fail (</a:t>
            </a:r>
            <a:r>
              <a:rPr lang="is-IS" sz="24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*B, </a:t>
            </a:r>
            <a:r>
              <a:rPr lang="is-IS" sz="24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*pi) {</a:t>
            </a:r>
          </a:p>
          <a:p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is-IS" sz="24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len = strlen(B);</a:t>
            </a:r>
          </a:p>
          <a:p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pi[</a:t>
            </a:r>
            <a:r>
              <a:rPr lang="is-IS" sz="24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] = -</a:t>
            </a:r>
            <a:r>
              <a:rPr lang="is-IS" sz="24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is-IS" sz="2400" b="1" dirty="0">
                <a:solidFill>
                  <a:srgbClr val="ECEC1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sz="24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i=</a:t>
            </a:r>
            <a:r>
              <a:rPr lang="is-IS" sz="24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is-IS" sz="2400" dirty="0" smtClean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cur_pos=-</a:t>
            </a:r>
            <a:r>
              <a:rPr lang="is-IS" sz="24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; i&lt;len; ++i) {</a:t>
            </a:r>
          </a:p>
          <a:p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2400" b="1" dirty="0">
                <a:solidFill>
                  <a:srgbClr val="ECEC15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(~cur_pos &amp;&amp; B[i]!=B[cur_pos+</a:t>
            </a:r>
            <a:r>
              <a:rPr lang="is-IS" sz="24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])</a:t>
            </a:r>
          </a:p>
          <a:p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    cur_pos = pi[cur_pos];</a:t>
            </a:r>
          </a:p>
          <a:p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2400" b="1" dirty="0">
                <a:solidFill>
                  <a:srgbClr val="ECEC1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(B[i]==B[cur_pos+</a:t>
            </a:r>
            <a:r>
              <a:rPr lang="is-IS" sz="24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]) ++cur_pos;</a:t>
            </a:r>
          </a:p>
          <a:p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pi[i] = cur_pos;</a:t>
            </a:r>
          </a:p>
          <a:p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}</a:t>
            </a:r>
          </a:p>
          <a:p>
            <a:r>
              <a:rPr lang="is-IS" sz="24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sz="2400" dirty="0">
              <a:solidFill>
                <a:srgbClr val="F4F4F4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6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</a:p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function: </a:t>
            </a: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找出各後綴與前綴一樣的最大值</a:t>
            </a:r>
            <a:endParaRPr kumimoji="1"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如果後綴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=</a:t>
            </a: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前綴 → 可直接位移</a:t>
            </a:r>
            <a:endParaRPr kumimoji="1"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  <a:p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34813"/>
              </p:ext>
            </p:extLst>
          </p:nvPr>
        </p:nvGraphicFramePr>
        <p:xfrm>
          <a:off x="899592" y="3284984"/>
          <a:ext cx="75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28436"/>
              </p:ext>
            </p:extLst>
          </p:nvPr>
        </p:nvGraphicFramePr>
        <p:xfrm>
          <a:off x="898752" y="4005064"/>
          <a:ext cx="4860000" cy="5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effectLst/>
                        </a:rPr>
                        <a:t>suffix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1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</a:p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function: </a:t>
            </a: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找出各後綴與前綴一樣的最大值</a:t>
            </a:r>
            <a:endParaRPr kumimoji="1"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如果後綴</a:t>
            </a:r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=</a:t>
            </a: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前綴 → 可直接位移</a:t>
            </a:r>
            <a:endParaRPr kumimoji="1"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  <a:p>
            <a:r>
              <a:rPr kumimoji="1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899592" y="3284984"/>
          <a:ext cx="75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43714"/>
              </p:ext>
            </p:extLst>
          </p:nvPr>
        </p:nvGraphicFramePr>
        <p:xfrm>
          <a:off x="4139952" y="4005064"/>
          <a:ext cx="4860000" cy="5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effectLst/>
                        </a:rPr>
                        <a:t>suffix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46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2149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: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cur_pos</a:t>
            </a:r>
            <a:r>
              <a:rPr lang="en-US" altLang="zh-TW" sz="2400" dirty="0" smtClean="0"/>
              <a:t> = -1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8113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5478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29443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053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]!=B[cur_pos+1]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8113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47664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5749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5267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11652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54671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23728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90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/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55271"/>
              </p:ext>
            </p:extLst>
          </p:nvPr>
        </p:nvGraphicFramePr>
        <p:xfrm>
          <a:off x="4427984" y="4548036"/>
          <a:ext cx="3628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f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34007"/>
              </p:ext>
            </p:extLst>
          </p:nvPr>
        </p:nvGraphicFramePr>
        <p:xfrm>
          <a:off x="4427984" y="5157192"/>
          <a:ext cx="36288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zh-TW" alt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TW" alt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379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46203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99792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789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1373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39511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03848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44302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40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85004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44641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79912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55776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062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93384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77389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03978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24422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1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36116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67497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60032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28478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477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35837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49044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84098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93391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7517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17906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66752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40152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16016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329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21716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0657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75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]!=B[cur_pos+1]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cur_pos</a:t>
            </a:r>
            <a:r>
              <a:rPr lang="en-US" altLang="zh-TW" sz="2400" dirty="0" smtClean="0"/>
              <a:t>=pi[</a:t>
            </a:r>
            <a:r>
              <a:rPr lang="en-US" altLang="zh-TW" sz="2400" dirty="0" err="1" smtClean="0"/>
              <a:t>cur_pos</a:t>
            </a:r>
            <a:r>
              <a:rPr lang="en-US" altLang="zh-TW" sz="2400" dirty="0" smtClean="0"/>
              <a:t>]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44208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31840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666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65490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30543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44208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28478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510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46902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15455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20272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04542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333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/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62241"/>
              </p:ext>
            </p:extLst>
          </p:nvPr>
        </p:nvGraphicFramePr>
        <p:xfrm>
          <a:off x="4427984" y="4548036"/>
          <a:ext cx="3628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d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f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09178"/>
              </p:ext>
            </p:extLst>
          </p:nvPr>
        </p:nvGraphicFramePr>
        <p:xfrm>
          <a:off x="4427984" y="5157192"/>
          <a:ext cx="36288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TW" altLang="en-US" sz="2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1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66788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38000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544338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08598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73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90997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58147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49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   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]==B[cur_pos+1]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++</a:t>
            </a:r>
            <a:r>
              <a:rPr lang="en-US" altLang="zh-TW" sz="2400" dirty="0" err="1" smtClean="0"/>
              <a:t>cur_pos</a:t>
            </a: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78090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84662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5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72133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56812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2348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    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A[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]==B[cur_pos+1] 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   ++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</a:rPr>
              <a:t>cur_pos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cur_pos+1==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(B)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Match!!!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78090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20072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59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59175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50807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345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    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A[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]==B[cur_pos+1] 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   ++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</a:rPr>
              <a:t>cur_pos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cur_pos+1==</a:t>
            </a: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len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(B)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cur_pos</a:t>
            </a:r>
            <a:r>
              <a:rPr lang="en-US" altLang="zh-TW" sz="2400" dirty="0" smtClean="0"/>
              <a:t>=pi[</a:t>
            </a:r>
            <a:r>
              <a:rPr lang="en-US" altLang="zh-TW" sz="2400" dirty="0" err="1" smtClean="0"/>
              <a:t>cur_pos</a:t>
            </a:r>
            <a:r>
              <a:rPr lang="en-US" altLang="zh-TW" sz="2400" dirty="0"/>
              <a:t>]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78090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649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26905"/>
              </p:ext>
            </p:extLst>
          </p:nvPr>
        </p:nvGraphicFramePr>
        <p:xfrm>
          <a:off x="188216" y="2672976"/>
          <a:ext cx="884828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71667"/>
              </p:ext>
            </p:extLst>
          </p:nvPr>
        </p:nvGraphicFramePr>
        <p:xfrm>
          <a:off x="179512" y="4080149"/>
          <a:ext cx="6148280" cy="16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156176" y="3429000"/>
            <a:ext cx="313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     </a:t>
            </a:r>
            <a:r>
              <a:rPr lang="en-US" altLang="zh-TW" sz="2400" dirty="0"/>
              <a:t>A[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]!=</a:t>
            </a:r>
            <a:r>
              <a:rPr lang="en-US" altLang="zh-TW" sz="2400" dirty="0"/>
              <a:t>B[cur_pos+1]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   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24458" y="220486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3573016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cur_pos</a:t>
            </a:r>
            <a:endParaRPr lang="zh-TW" altLang="en-US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2535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Matching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2252116"/>
            <a:ext cx="8352928" cy="4493538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txBody>
          <a:bodyPr wrap="square">
            <a:spAutoFit/>
          </a:bodyPr>
          <a:lstStyle/>
          <a:p>
            <a:r>
              <a:rPr lang="is-IS" sz="22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inline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22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match(</a:t>
            </a:r>
            <a:r>
              <a:rPr lang="is-IS" sz="22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2200" dirty="0" smtClean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*A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is-IS" sz="22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is-IS" sz="2200" dirty="0" smtClean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*B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is-IS" sz="22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*pi) {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is-IS" sz="22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lenA = strlen(A);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is-IS" sz="22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lenB = strlen(B);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is-IS" sz="2200" b="1" dirty="0">
                <a:solidFill>
                  <a:srgbClr val="ECEC1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sz="2200" b="1" dirty="0">
                <a:solidFill>
                  <a:srgbClr val="8CFFB4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 i=</a:t>
            </a:r>
            <a:r>
              <a:rPr lang="is-IS" sz="22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, cur_pos=-</a:t>
            </a:r>
            <a:r>
              <a:rPr lang="is-IS" sz="22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; i&lt;lenA; ++i) {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2200" b="1" dirty="0">
                <a:solidFill>
                  <a:srgbClr val="ECEC15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(~cur_pos &amp;&amp; A[i]!=B[cur_pos+</a:t>
            </a:r>
            <a:r>
              <a:rPr lang="is-IS" sz="22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])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    cur_pos = pi[cur_pos];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2200" b="1" dirty="0">
                <a:solidFill>
                  <a:srgbClr val="ECEC1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(A[i]==B[cur_pos+</a:t>
            </a:r>
            <a:r>
              <a:rPr lang="is-IS" sz="22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]) ++cur_pos;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2200" b="1" dirty="0">
                <a:solidFill>
                  <a:srgbClr val="ECEC1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(cur_pos+</a:t>
            </a:r>
            <a:r>
              <a:rPr lang="is-IS" sz="2200" b="1" dirty="0">
                <a:solidFill>
                  <a:srgbClr val="FF3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==lenB) {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  </a:t>
            </a:r>
            <a:r>
              <a:rPr lang="is-IS" sz="2200" b="1" dirty="0">
                <a:solidFill>
                  <a:srgbClr val="28F0EF"/>
                </a:solidFill>
                <a:latin typeface="Consolas" charset="0"/>
                <a:ea typeface="Consolas" charset="0"/>
                <a:cs typeface="Consolas" charset="0"/>
              </a:rPr>
              <a:t>/* Match!! */</a:t>
            </a:r>
            <a:endParaRPr lang="is-IS" sz="2200" dirty="0">
              <a:solidFill>
                <a:srgbClr val="28F0E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  cur_pos = pi[cur_pos];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    }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    }   </a:t>
            </a:r>
          </a:p>
          <a:p>
            <a:r>
              <a:rPr lang="is-IS" sz="2200" dirty="0">
                <a:solidFill>
                  <a:srgbClr val="F4F4F4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sz="2200" dirty="0">
              <a:solidFill>
                <a:srgbClr val="F4F4F4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35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KMP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9715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Fail function + Matching</a:t>
                </a: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Complexity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關鍵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: while-loop</a:t>
                </a:r>
              </a:p>
              <a:p>
                <a:pPr lvl="1"/>
                <a:r>
                  <a:rPr kumimoji="1" lang="en-US" altLang="zh-TW" sz="24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cur_pos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每次只會 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+1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或往前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均攤後 </a:t>
                </a:r>
                <a14:m>
                  <m:oMath xmlns:m="http://schemas.openxmlformats.org/officeDocument/2006/math">
                    <m:r>
                      <a:rPr kumimoji="1"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40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A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40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B</m:t>
                        </m:r>
                      </m:e>
                    </m:d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97152"/>
              </a:xfrm>
              <a:blipFill rotWithShape="0">
                <a:blip r:embed="rId3"/>
                <a:stretch>
                  <a:fillRect l="-1263" t="-1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31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  <a:hlinkClick r:id="rId3"/>
              </a:rPr>
              <a:t>POJ 3461</a:t>
            </a: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  <a:hlinkClick r:id="rId4"/>
              </a:rPr>
              <a:t>UVA 455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  <a:hlinkClick r:id="rId3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rot="5400000" flipV="1">
            <a:off x="4503564" y="2567111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357301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AC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Automaton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5639" y="1768577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Hashing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 defTabSz="942975">
              <a:defRPr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rot="5400000" flipV="1">
            <a:off x="4503564" y="3450701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145639" y="2646981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KMP</a:t>
            </a:r>
          </a:p>
        </p:txBody>
      </p:sp>
    </p:spTree>
    <p:extLst>
      <p:ext uri="{BB962C8B-B14F-4D97-AF65-F5344CB8AC3E}">
        <p14:creationId xmlns:p14="http://schemas.microsoft.com/office/powerpoint/2010/main" val="22727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FE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AC Automaton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KMP 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 </a:t>
                </a:r>
                <a14:m>
                  <m:oMath xmlns:m="http://schemas.openxmlformats.org/officeDocument/2006/math">
                    <m:r>
                      <a:rPr kumimoji="1" lang="zh-TW" altLang="en-US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r>
                      <a:rPr kumimoji="1" lang="en-US" altLang="zh-TW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8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A</m:t>
                        </m:r>
                      </m:e>
                    </m:d>
                    <m:r>
                      <a:rPr kumimoji="1" lang="en-US" altLang="zh-TW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8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B</m:t>
                        </m:r>
                      </m:e>
                    </m:d>
                    <m:r>
                      <a:rPr kumimoji="1" lang="en-US" altLang="zh-TW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多字串匹配</a:t>
                </a:r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一個字串 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B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匹配很多字串 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A</a:t>
                </a:r>
                <a:r>
                  <a:rPr kumimoji="1" lang="en-US" altLang="zh-TW" sz="2400" i="1" baseline="-25000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i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endParaRPr kumimoji="1"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	</a:t>
                </a:r>
                <a:r>
                  <a:rPr kumimoji="1"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→ </a:t>
                </a:r>
                <a14:m>
                  <m:oMath xmlns:m="http://schemas.openxmlformats.org/officeDocument/2006/math"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TW" sz="240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sz="2400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sz="2400" i="1">
                                    <a:latin typeface="Cambria Math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4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B</m:t>
                        </m:r>
                      </m:e>
                    </m:d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 </a:t>
                </a:r>
                <a:endParaRPr kumimoji="1"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	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 → 線性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很</a:t>
                </a:r>
                <a:r>
                  <a:rPr kumimoji="1"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多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字串 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B</a:t>
                </a:r>
                <a:r>
                  <a:rPr kumimoji="1" lang="en-US" altLang="zh-TW" sz="2400" i="1" baseline="-25000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i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匹配一個字串 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A</a:t>
                </a:r>
                <a:endParaRPr kumimoji="1" lang="en-US" altLang="zh-TW" sz="2400" i="1" baseline="-25000" dirty="0"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TW" sz="2400" i="1" baseline="-25000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	</a:t>
                </a:r>
                <a:r>
                  <a:rPr kumimoji="1" lang="zh-TW" altLang="en-US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 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→ </a:t>
                </a:r>
                <a14:m>
                  <m:oMath xmlns:m="http://schemas.openxmlformats.org/officeDocument/2006/math"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(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𝑛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𝐴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sz="2400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sz="2400" i="1">
                                    <a:latin typeface="Cambria Math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	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 → 弱弱的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Trie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：儲存多個字串</a:t>
                </a:r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AC 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自動機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=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KMP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+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Trie</a:t>
                </a:r>
                <a:endParaRPr kumimoji="1"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kumimoji="1"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kumimoji="1"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kumimoji="1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3"/>
                <a:stretch>
                  <a:fillRect l="-1333" t="-1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285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1858" y="1600200"/>
                <a:ext cx="8229600" cy="4525963"/>
              </a:xfrm>
            </p:spPr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/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858" y="1600200"/>
                <a:ext cx="8229600" cy="4525963"/>
              </a:xfrm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427984" y="4548036"/>
          <a:ext cx="3628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d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f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427984" y="5157192"/>
          <a:ext cx="36288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七角星形 7"/>
          <p:cNvSpPr/>
          <p:nvPr/>
        </p:nvSpPr>
        <p:spPr>
          <a:xfrm rot="1152520">
            <a:off x="6425010" y="3159110"/>
            <a:ext cx="2941593" cy="1694240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Matching!!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45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AC Automaton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KMP 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 </a:t>
                </a:r>
                <a14:m>
                  <m:oMath xmlns:m="http://schemas.openxmlformats.org/officeDocument/2006/math">
                    <m:r>
                      <a:rPr kumimoji="1" lang="zh-TW" altLang="en-US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r>
                      <a:rPr kumimoji="1" lang="en-US" altLang="zh-TW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8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A</m:t>
                        </m:r>
                      </m:e>
                    </m:d>
                    <m:r>
                      <a:rPr kumimoji="1" lang="en-US" altLang="zh-TW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8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B</m:t>
                        </m:r>
                      </m:e>
                    </m:d>
                    <m:r>
                      <a:rPr kumimoji="1" lang="en-US" altLang="zh-TW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多字串匹配</a:t>
                </a:r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一個字串 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B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匹配很多字串 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A</a:t>
                </a:r>
                <a:r>
                  <a:rPr kumimoji="1" lang="en-US" altLang="zh-TW" sz="2400" i="1" baseline="-25000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i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endParaRPr kumimoji="1"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	</a:t>
                </a:r>
                <a:r>
                  <a:rPr kumimoji="1"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→ </a:t>
                </a:r>
                <a14:m>
                  <m:oMath xmlns:m="http://schemas.openxmlformats.org/officeDocument/2006/math"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TW" sz="240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sz="2400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sz="2400" i="1">
                                    <a:latin typeface="Cambria Math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4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B</m:t>
                        </m:r>
                      </m:e>
                    </m:d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 </a:t>
                </a:r>
                <a:endParaRPr kumimoji="1"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	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 → 線性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很</a:t>
                </a:r>
                <a:r>
                  <a:rPr kumimoji="1"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多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字串 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B</a:t>
                </a:r>
                <a:r>
                  <a:rPr kumimoji="1" lang="en-US" altLang="zh-TW" sz="2400" i="1" baseline="-25000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i</a:t>
                </a:r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匹配一個字串 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A</a:t>
                </a:r>
                <a:endParaRPr kumimoji="1" lang="en-US" altLang="zh-TW" sz="2400" i="1" baseline="-25000" dirty="0"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TW" sz="2400" i="1" baseline="-25000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	</a:t>
                </a:r>
                <a:r>
                  <a:rPr kumimoji="1" lang="zh-TW" altLang="en-US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 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→ </a:t>
                </a:r>
                <a14:m>
                  <m:oMath xmlns:m="http://schemas.openxmlformats.org/officeDocument/2006/math"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(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𝑛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𝐴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sz="2400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sz="2400" i="1">
                                    <a:latin typeface="Cambria Math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kumimoji="1"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	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 → 弱弱的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Trie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：儲存多個字串</a:t>
                </a:r>
                <a:endParaRPr kumimoji="1"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AC 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自動機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=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KMP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+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Trie</a:t>
                </a:r>
                <a:endParaRPr kumimoji="1"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kumimoji="1"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kumimoji="1"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kumimoji="1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3"/>
                <a:stretch>
                  <a:fillRect l="-1333" t="-1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2252" b="4189"/>
          <a:stretch/>
        </p:blipFill>
        <p:spPr>
          <a:xfrm>
            <a:off x="457199" y="1417638"/>
            <a:ext cx="7129333" cy="38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1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AC Automaton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比較 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Fail function</a:t>
            </a: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 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(</a:t>
            </a: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圖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Himalaya" panose="01010100010101010101" pitchFamily="2" charset="0"/>
              </a:rPr>
              <a:t>)</a:t>
            </a:r>
          </a:p>
          <a:p>
            <a:pPr marL="0" lvl="1" indent="0">
              <a:buNone/>
            </a:pP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Himalaya" panose="01010100010101010101" pitchFamily="2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0F1EB"/>
              </a:clrFrom>
              <a:clrTo>
                <a:srgbClr val="F0F1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12" y="2348880"/>
            <a:ext cx="5112568" cy="2116129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clrChange>
              <a:clrFrom>
                <a:srgbClr val="F0F1EB"/>
              </a:clrFrom>
              <a:clrTo>
                <a:srgbClr val="F0F1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4744" y="2348880"/>
            <a:ext cx="272939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5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AC Automaton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比較 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Fail function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(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定義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)</a:t>
                </a: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KMP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ℱ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TW" i="1">
                                    <a:latin typeface="Cambria Math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: 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zh-TW" i="1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=</m:t>
                                    </m:r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1" lang="en-US" altLang="zh-TW" i="1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0,</m:t>
                                        </m:r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=</m:t>
                                    </m:r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1" lang="en-US" altLang="zh-TW" i="1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𝑘</m:t>
                                        </m:r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,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𝑖𝑓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≠0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𝑎𝑛𝑑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𝑎𝑡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𝑙𝑒𝑎𝑠𝑡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𝑎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𝒌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𝑒𝑥𝑖𝑠𝑡𝑠</m:t>
                                </m:r>
                              </m:e>
                            </m:func>
                          </m:e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−1,  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kumimoji="1" lang="zh-TW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A[0,k] 是 A[0,i] 的前綴 </a:t>
                </a: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AC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Automaton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𝔉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𝑣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TW" i="1" smtClean="0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TW" i="1">
                                    <a:latin typeface="Cambria Math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𝑢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, </m:t>
                                </m:r>
                              </m:fName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𝑖𝑓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TW" i="1" smtClean="0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TW" b="0" i="1" smtClean="0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kumimoji="1" lang="zh-TW" altLang="en-US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zh-TW" altLang="en-US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是</m:t>
                                </m:r>
                                <m:r>
                                  <a:rPr kumimoji="1" lang="zh-TW" altLang="en-US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TW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TW" i="1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kumimoji="1" lang="zh-TW" altLang="en-US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zh-TW" altLang="en-US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的前綴且</m:t>
                                </m:r>
                                <m:r>
                                  <a:rPr kumimoji="1" lang="zh-TW" altLang="en-US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TW" i="1" smtClean="0">
                                        <a:latin typeface="Cambria Math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 smtClean="0">
                                            <a:latin typeface="Cambria Math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  <a:cs typeface="Microsoft Himalaya" panose="01010100010101010101" pitchFamily="2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  <a:cs typeface="Microsoft Himalaya" panose="01010100010101010101" pitchFamily="2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kumimoji="1" lang="zh-TW" altLang="en-US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 </m:t>
                                </m:r>
                                <m:r>
                                  <a:rPr kumimoji="1" lang="zh-TW" altLang="en-US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最大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kumimoji="1" lang="en-US" altLang="zh-TW" i="1" smtClean="0">
                                    <a:latin typeface="Cambria Math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Microsoft Himalaya" panose="01010100010101010101" pitchFamily="2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,  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TW" dirty="0" smtClean="0">
                  <a:latin typeface="+mn-lt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endParaRPr lang="en-US" altLang="zh-TW" sz="1800" dirty="0">
                  <a:latin typeface="+mn-lt"/>
                  <a:cs typeface="+mn-cs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B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𝑢</m:t>
                        </m:r>
                      </m:e>
                    </m:d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 </m:t>
                    </m:r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是</m:t>
                    </m:r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B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𝑣</m:t>
                        </m:r>
                      </m:e>
                    </m:d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 </m:t>
                    </m:r>
                    <m:r>
                      <a:rPr kumimoji="1"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的前綴</m:t>
                    </m:r>
                  </m:oMath>
                </a14:m>
                <a:endParaRPr kumimoji="1" lang="en-US" altLang="zh-TW" sz="2400" i="1" dirty="0">
                  <a:latin typeface="Cambria Math" panose="02040503050406030204" pitchFamily="18" charset="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3"/>
                <a:stretch>
                  <a:fillRect l="-1333" t="-1221" r="-4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28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AC Automaton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比較 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Fail function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(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匹配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失敗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)</a:t>
                </a:r>
                <a:endParaRPr kumimoji="1"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KMP</a:t>
                </a:r>
                <a:endParaRPr kumimoji="1" lang="en-US" altLang="zh-TW" i="1" dirty="0">
                  <a:latin typeface="Cambria Math" panose="02040503050406030204" pitchFamily="18" charset="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lang="zh-TW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沿著 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ℱ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𝑖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,  </m:t>
                    </m:r>
                    <m:sSup>
                      <m:sSupPr>
                        <m:ctrlPr>
                          <a:rPr kumimoji="1" lang="en-US" altLang="zh-TW" sz="240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TW" sz="2400" dirty="0" smtClean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… </a:t>
                </a:r>
                <a:r>
                  <a:rPr lang="zh-TW" altLang="zh-TW" sz="2400" dirty="0" smtClean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嘗試</a:t>
                </a:r>
                <a:r>
                  <a:rPr lang="zh-TW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，直到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𝑖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=−1</m:t>
                    </m:r>
                  </m:oMath>
                </a14:m>
                <a:endParaRPr kumimoji="1"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AC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Automaton</a:t>
                </a:r>
              </a:p>
              <a:p>
                <a:pPr lvl="1"/>
                <a:r>
                  <a:rPr lang="zh-TW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沿著 </a:t>
                </a:r>
                <a14:m>
                  <m:oMath xmlns:m="http://schemas.openxmlformats.org/officeDocument/2006/math">
                    <m:r>
                      <a:rPr kumimoji="1"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𝔉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𝑣</m:t>
                        </m:r>
                      </m:e>
                    </m:d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,  </m:t>
                    </m:r>
                    <m:sSup>
                      <m:sSup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𝔉</m:t>
                        </m:r>
                      </m:e>
                      <m:sup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… </a:t>
                </a:r>
                <a:r>
                  <a:rPr lang="zh-TW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嘗試，直到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pPr>
                      <m:e>
                        <m:r>
                          <a:rPr kumimoji="1"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𝔉</m:t>
                        </m:r>
                      </m:e>
                      <m:sup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𝑣</m:t>
                        </m:r>
                      </m:e>
                    </m:d>
                    <m:r>
                      <a:rPr kumimoji="1"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2400" i="1" smtClean="0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0</m:t>
                        </m:r>
                      </m:sub>
                    </m:sSub>
                    <m:r>
                      <a:rPr kumimoji="1" lang="en-US" altLang="zh-TW" sz="24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 (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  <m:t>0</m:t>
                        </m:r>
                      </m:sub>
                    </m:sSub>
                    <m:r>
                      <a:rPr kumimoji="1" lang="en-US" altLang="zh-TW" sz="24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:</m:t>
                    </m:r>
                    <m:r>
                      <m:rPr>
                        <m:sty m:val="p"/>
                      </m:rPr>
                      <a:rPr kumimoji="1" lang="en-US" altLang="zh-TW" sz="24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root</m:t>
                    </m:r>
                    <m:r>
                      <a:rPr kumimoji="1" lang="en-US" altLang="zh-TW" sz="24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)</m:t>
                    </m:r>
                  </m:oMath>
                </a14:m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endParaRPr kumimoji="1"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3"/>
                <a:stretch>
                  <a:fillRect l="-1333" t="-1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269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AC Automaton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比較 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Fail function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(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構造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)</a:t>
                </a:r>
                <a:endParaRPr kumimoji="1"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KMP</a:t>
                </a:r>
                <a:endParaRPr kumimoji="1" lang="en-US" altLang="zh-TW" i="1" dirty="0">
                  <a:latin typeface="Cambria Math" panose="02040503050406030204" pitchFamily="18" charset="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:r>
                  <a:rPr lang="zh-TW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ℱ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𝑖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TW" altLang="zh-TW" sz="2400" dirty="0" smtClean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</a:t>
                </a:r>
                <a:r>
                  <a:rPr lang="zh-TW" altLang="en-US" sz="2400" dirty="0" smtClean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求出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ℱ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AC</a:t>
                </a:r>
                <a:r>
                  <a:rPr kumimoji="1"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Automaton</a:t>
                </a:r>
              </a:p>
              <a:p>
                <a:pPr lvl="1"/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:r>
                  <a:rPr lang="zh-TW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</a:t>
                </a:r>
                <a14:m>
                  <m:oMath xmlns:m="http://schemas.openxmlformats.org/officeDocument/2006/math">
                    <m:r>
                      <a:rPr kumimoji="1"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𝔉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求出</a:t>
                </a:r>
                <a:r>
                  <a:rPr lang="zh-TW" altLang="en-US" sz="2400" dirty="0" smtClean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Himalaya" panose="01010100010101010101" pitchFamily="2" charset="0"/>
                      </a:rPr>
                      <m:t>𝔉</m:t>
                    </m:r>
                    <m:d>
                      <m:dPr>
                        <m:ctrlPr>
                          <a:rPr kumimoji="1" lang="en-US" altLang="zh-TW" sz="2400" i="1">
                            <a:latin typeface="Cambria Math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Himalaya" panose="01010100010101010101" pitchFamily="2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，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u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為 </a:t>
                </a:r>
                <a:r>
                  <a:rPr kumimoji="1" lang="en-US" altLang="zh-TW" sz="2400" i="1" dirty="0" smtClean="0"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v</a:t>
                </a:r>
                <a:r>
                  <a:rPr kumimoji="1"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的父節點</a:t>
                </a:r>
                <a:endParaRPr kumimoji="1"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lvl="1"/>
                <a:r>
                  <a:rPr kumimoji="1"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use BFS</a:t>
                </a:r>
                <a:endParaRPr kumimoji="1" lang="zh-TW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3"/>
                <a:stretch>
                  <a:fillRect l="-1333" t="-1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350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Automaton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mr-IN" altLang="zh-TW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範例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zh-TW" altLang="en-US" b="1" dirty="0" smtClean="0">
                    <a:latin typeface="Microsoft JhengHei" charset="-120"/>
                    <a:ea typeface="Microsoft JhengHei" charset="-120"/>
                    <a:cs typeface="Microsoft JhengHei" charset="-120"/>
                    <a:hlinkClick r:id="rId3"/>
                  </a:rPr>
                  <a:t>日月</a:t>
                </a:r>
                <a:r>
                  <a:rPr lang="zh-TW" altLang="en-US" b="1" dirty="0">
                    <a:latin typeface="Microsoft JhengHei" charset="-120"/>
                    <a:ea typeface="Microsoft JhengHei" charset="-120"/>
                    <a:cs typeface="Microsoft JhengHei" charset="-120"/>
                    <a:hlinkClick r:id="rId3"/>
                  </a:rPr>
                  <a:t>卦長的模板庫</a:t>
                </a:r>
                <a:r>
                  <a:rPr lang="en-US" altLang="zh-TW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 </a:t>
                </a:r>
                <a:r>
                  <a:rPr lang="zh-TW" altLang="en-US" b="1" i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 </a:t>
                </a:r>
                <a:r>
                  <a:rPr lang="en-US" altLang="zh-TW" b="1" i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/>
                </a:r>
                <a:br>
                  <a:rPr lang="en-US" altLang="zh-TW" b="1" i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</a:br>
                <a:r>
                  <a:rPr lang="zh-TW" altLang="en-US" b="1" i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is-IS" altLang="zh-TW" b="1" i="1">
                        <a:latin typeface="Cambria Math"/>
                        <a:ea typeface="Microsoft JhengHei" charset="-120"/>
                        <a:cs typeface="Microsoft JhengHei" charset="-120"/>
                      </a:rPr>
                      <m:t>→</m:t>
                    </m:r>
                  </m:oMath>
                </a14:m>
                <a:r>
                  <a:rPr lang="zh-TW" altLang="en-US" b="1" dirty="0">
                    <a:latin typeface="Microsoft JhengHei" charset="-120"/>
                    <a:ea typeface="Microsoft JhengHei" charset="-120"/>
                    <a:cs typeface="Microsoft JhengHei" charset="-120"/>
                    <a:hlinkClick r:id="rId4"/>
                  </a:rPr>
                  <a:t> </a:t>
                </a:r>
                <a:r>
                  <a:rPr lang="en-US" b="1" dirty="0">
                    <a:latin typeface="Microsoft JhengHei" charset="-120"/>
                    <a:ea typeface="Microsoft JhengHei" charset="-120"/>
                    <a:cs typeface="Microsoft JhengHei" charset="-120"/>
                    <a:hlinkClick r:id="rId4"/>
                  </a:rPr>
                  <a:t>[ Aho-Corasick Automaton ] </a:t>
                </a:r>
                <a:r>
                  <a:rPr lang="en-US" b="1" dirty="0" err="1">
                    <a:latin typeface="Microsoft JhengHei" charset="-120"/>
                    <a:ea typeface="Microsoft JhengHei" charset="-120"/>
                    <a:cs typeface="Microsoft JhengHei" charset="-120"/>
                    <a:hlinkClick r:id="rId4"/>
                  </a:rPr>
                  <a:t>AC</a:t>
                </a:r>
                <a:r>
                  <a:rPr lang="en-US" b="1" dirty="0" err="1" smtClean="0">
                    <a:latin typeface="Microsoft JhengHei" charset="-120"/>
                    <a:ea typeface="Microsoft JhengHei" charset="-120"/>
                    <a:cs typeface="Microsoft JhengHei" charset="-120"/>
                    <a:hlinkClick r:id="rId4"/>
                  </a:rPr>
                  <a:t>自動機</a:t>
                </a:r>
                <a:endParaRPr lang="en-US" b="1" dirty="0" smtClean="0"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  <a:p>
                <a:endParaRPr lang="en-US" b="1" dirty="0">
                  <a:latin typeface="Microsoft JhengHei" charset="-120"/>
                  <a:ea typeface="Microsoft JhengHei" charset="-120"/>
                  <a:cs typeface="Microsoft JhengHei" charset="-120"/>
                  <a:hlinkClick r:id="rId5"/>
                </a:endParaRPr>
              </a:p>
              <a:p>
                <a:r>
                  <a:rPr lang="en-US" altLang="zh-CN" b="1" dirty="0">
                    <a:latin typeface="Microsoft JhengHei" charset="-120"/>
                    <a:ea typeface="Microsoft JhengHei" charset="-120"/>
                    <a:cs typeface="Microsoft JhengHei" charset="-120"/>
                    <a:hlinkClick r:id="rId6"/>
                  </a:rPr>
                  <a:t>AC</a:t>
                </a:r>
                <a:r>
                  <a:rPr lang="zh-CN" altLang="en-US" b="1" dirty="0">
                    <a:latin typeface="Microsoft JhengHei" charset="-120"/>
                    <a:ea typeface="Microsoft JhengHei" charset="-120"/>
                    <a:cs typeface="Microsoft JhengHei" charset="-120"/>
                    <a:hlinkClick r:id="rId6"/>
                  </a:rPr>
                  <a:t>自动机算法详</a:t>
                </a:r>
                <a:r>
                  <a:rPr lang="zh-CN" altLang="en-US" b="1" dirty="0" smtClean="0">
                    <a:latin typeface="Microsoft JhengHei" charset="-120"/>
                    <a:ea typeface="Microsoft JhengHei" charset="-120"/>
                    <a:cs typeface="Microsoft JhengHei" charset="-120"/>
                    <a:hlinkClick r:id="rId6"/>
                  </a:rPr>
                  <a:t>解</a:t>
                </a:r>
                <a:endParaRPr lang="en-US" altLang="zh-CN" b="1" dirty="0" smtClean="0"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  <a:p>
                <a:endParaRPr lang="en-US" b="1" dirty="0">
                  <a:latin typeface="Microsoft JhengHei" charset="-120"/>
                  <a:ea typeface="Microsoft JhengHei" charset="-120"/>
                  <a:cs typeface="Microsoft JhengHei" charset="-120"/>
                  <a:hlinkClick r:id="rId5"/>
                </a:endParaRPr>
              </a:p>
              <a:p>
                <a:r>
                  <a:rPr lang="en-US" altLang="zh-CN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AC</a:t>
                </a:r>
                <a:r>
                  <a:rPr lang="zh-CN" altLang="en-US" b="1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自动机基础入门</a:t>
                </a:r>
                <a:r>
                  <a:rPr lang="en-US" altLang="zh-TW" b="1" dirty="0" smtClean="0">
                    <a:latin typeface="Microsoft JhengHei" charset="-120"/>
                    <a:ea typeface="Microsoft JhengHei" charset="-120"/>
                    <a:cs typeface="Microsoft JhengHei" charset="-120"/>
                  </a:rPr>
                  <a:t>(PPT)</a:t>
                </a:r>
                <a:r>
                  <a:rPr lang="zh-TW" altLang="en-US" b="1" dirty="0" smtClean="0">
                    <a:latin typeface="Microsoft JhengHei" charset="-120"/>
                    <a:ea typeface="Microsoft JhengHei" charset="-120"/>
                    <a:cs typeface="Microsoft JhengHei" charset="-120"/>
                  </a:rPr>
                  <a:t>   </a:t>
                </a:r>
                <a:r>
                  <a:rPr lang="en-US" altLang="zh-TW" b="1" dirty="0" smtClean="0">
                    <a:latin typeface="Microsoft JhengHei" charset="-120"/>
                    <a:ea typeface="Microsoft JhengHei" charset="-120"/>
                    <a:cs typeface="Microsoft JhengHei" charset="-120"/>
                  </a:rPr>
                  <a:t>by</a:t>
                </a:r>
                <a:r>
                  <a:rPr lang="zh-TW" altLang="en-US" b="1" dirty="0" smtClean="0">
                    <a:latin typeface="Microsoft JhengHei" charset="-120"/>
                    <a:ea typeface="Microsoft JhengHei" charset="-120"/>
                    <a:cs typeface="Microsoft JhengHei" charset="-120"/>
                  </a:rPr>
                  <a:t>李翔</a:t>
                </a:r>
                <a:endParaRPr lang="zh-TW" altLang="en-US" b="1" dirty="0">
                  <a:latin typeface="Microsoft JhengHei" charset="-120"/>
                  <a:ea typeface="Microsoft JhengHei" charset="-120"/>
                  <a:cs typeface="Microsoft JhengHei" charset="-120"/>
                  <a:hlinkClick r:id="rId5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7"/>
                <a:stretch>
                  <a:fillRect l="-963" t="-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08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Automaton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mr-IN" altLang="zh-TW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例題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AC </a:t>
            </a:r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Automaton</a:t>
            </a:r>
          </a:p>
          <a:p>
            <a:pPr lvl="1"/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  <a:hlinkClick r:id="rId3"/>
              </a:rPr>
              <a:t>SPOJ 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  <a:hlinkClick r:id="rId3"/>
              </a:rPr>
              <a:t>NSUBSTR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</a:rPr>
              <a:t> </a:t>
            </a:r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  <a:hlinkClick r:id="rId4"/>
              </a:rPr>
              <a:t>題解</a:t>
            </a:r>
            <a:endParaRPr lang="en-US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  <a:hlinkClick r:id="rId5"/>
              </a:rPr>
              <a:t>SPOJ 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  <a:hlinkClick r:id="rId5"/>
              </a:rPr>
              <a:t>SUBLEX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</a:rPr>
              <a:t> 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  <a:hlinkClick r:id="rId6"/>
              </a:rPr>
              <a:t>題解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</a:rPr>
              <a:t> </a:t>
            </a:r>
            <a:endParaRPr lang="en-US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  <a:hlinkClick r:id="rId7"/>
              </a:rPr>
              <a:t>Codeforces 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  <a:hlinkClick r:id="rId7"/>
              </a:rPr>
              <a:t>235C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</a:rPr>
              <a:t> 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  <a:hlinkClick r:id="rId8"/>
              </a:rPr>
              <a:t>題解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</a:rPr>
              <a:t> </a:t>
            </a:r>
            <a:endParaRPr lang="en-US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/>
            <a:r>
              <a:rPr lang="en-US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這些都是作法很多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Suffix Array,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Suffix Tree...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)，</a:t>
            </a:r>
            <a:r>
              <a:rPr lang="en-US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非常經典的問題，可以從中理解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SAM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的精妙之處</a:t>
            </a:r>
            <a:r>
              <a:rPr 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</a:p>
          <a:p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UVa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10679, 1449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797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歷屆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PPT…… (electron, free999, louis6340, …)</a:t>
            </a:r>
          </a:p>
          <a:p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IOI 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camp </a:t>
            </a: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</a:t>
            </a:r>
            <a:r>
              <a:rPr kumimoji="1" lang="en-US" altLang="zh-TW" sz="2800" dirty="0"/>
              <a:t/>
            </a:r>
            <a:br>
              <a:rPr kumimoji="1" lang="en-US" altLang="zh-TW" sz="2800" dirty="0"/>
            </a:br>
            <a:r>
              <a:rPr kumimoji="1" lang="en-US" altLang="zh-TW" sz="2800" dirty="0">
                <a:hlinkClick r:id="rId3"/>
              </a:rPr>
              <a:t>http://</a:t>
            </a:r>
            <a:r>
              <a:rPr kumimoji="1" lang="en-US" altLang="zh-TW" sz="2800" dirty="0" smtClean="0">
                <a:hlinkClick r:id="rId3"/>
              </a:rPr>
              <a:t>ioicamp.csie.org/content</a:t>
            </a:r>
            <a:r>
              <a:rPr kumimoji="1" lang="en-US" altLang="zh-TW" sz="2800" dirty="0"/>
              <a:t/>
            </a:r>
            <a:br>
              <a:rPr kumimoji="1" lang="en-US" altLang="zh-TW" sz="2800" dirty="0"/>
            </a:br>
            <a:r>
              <a:rPr kumimoji="1" lang="en-US" altLang="zh-TW" sz="2800" dirty="0">
                <a:hlinkClick r:id="rId4"/>
              </a:rPr>
              <a:t>http://</a:t>
            </a:r>
            <a:r>
              <a:rPr kumimoji="1" lang="en-US" altLang="zh-TW" sz="2800" dirty="0" smtClean="0">
                <a:hlinkClick r:id="rId4"/>
              </a:rPr>
              <a:t>bobogei81123.github.io/ioi-lecture</a:t>
            </a:r>
            <a:r>
              <a:rPr kumimoji="1" lang="en-US" altLang="zh-TW" sz="2800" dirty="0" smtClean="0"/>
              <a:t> </a:t>
            </a:r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18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String Matching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給兩個字串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A,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找出所有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出現在 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</a:t>
                </a:r>
                <a:r>
                  <a:rPr kumimoji="1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中的位置</a:t>
                </a:r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 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pPr marL="0" indent="0">
                  <a:buNone/>
                </a:pPr>
                <a:endParaRPr kumimoji="1"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zh-TW" altLang="en-US" dirty="0" smtClean="0">
                    <a:solidFill>
                      <a:schemeClr val="tx1"/>
                    </a:solidFill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複雜度：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Himalaya" panose="01010100010101010101" pitchFamily="2" charset="0"/>
                      </a:rPr>
                      <m:t>𝒪</m:t>
                    </m:r>
                    <m:d>
                      <m:dPr>
                        <m:ctrlPr>
                          <a:rPr kumimoji="1" lang="en-US" altLang="zh-TW" i="1">
                            <a:latin typeface="Cambria Math"/>
                            <a:ea typeface="微軟正黑體" panose="020B0604030504040204" pitchFamily="34" charset="-120"/>
                            <a:cs typeface="Microsoft Himalaya" panose="01010100010101010101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>
                                <a:latin typeface="Cambria Math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Himalaya" panose="01010100010101010101" pitchFamily="2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endParaRPr>
              </a:p>
              <a:p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abcdefg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  <a: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/>
                </a:r>
                <a:br>
                  <a:rPr kumimoji="1"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</a:b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B = “</a:t>
                </a:r>
                <a:r>
                  <a:rPr kumimoji="1"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cde</a:t>
                </a:r>
                <a:r>
                  <a:rPr kumimoji="1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Himalaya" panose="01010100010101010101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79438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lh5.ggpht.com/-ybP6iL35SfM/UKmDMMj_nmI/AAAAAAAAAIc/n6bMUJq1dO0/Keyboard_thumb%25255B3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2076"/>
            <a:ext cx="3312368" cy="12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56085"/>
              </p:ext>
            </p:extLst>
          </p:nvPr>
        </p:nvGraphicFramePr>
        <p:xfrm>
          <a:off x="4427984" y="4548036"/>
          <a:ext cx="3628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f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60905"/>
              </p:ext>
            </p:extLst>
          </p:nvPr>
        </p:nvGraphicFramePr>
        <p:xfrm>
          <a:off x="4427984" y="5157192"/>
          <a:ext cx="36288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8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zh-TW" altLang="en-US" sz="2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zh-TW" alt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TW" alt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8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8725</TotalTime>
  <Words>3875</Words>
  <Application>Microsoft Office PowerPoint</Application>
  <PresentationFormat>如螢幕大小 (4:3)</PresentationFormat>
  <Paragraphs>2148</Paragraphs>
  <Slides>87</Slides>
  <Notes>87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87</vt:i4>
      </vt:variant>
    </vt:vector>
  </HeadingPairs>
  <TitlesOfParts>
    <vt:vector size="88" baseType="lpstr">
      <vt:lpstr>Office 佈景主題</vt:lpstr>
      <vt:lpstr>PowerPoint 簡報</vt:lpstr>
      <vt:lpstr>String Basic</vt:lpstr>
      <vt:lpstr>String Basic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String Matching</vt:lpstr>
      <vt:lpstr>Outline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 – 參考</vt:lpstr>
      <vt:lpstr>Outline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Example</vt:lpstr>
      <vt:lpstr>Outline</vt:lpstr>
      <vt:lpstr>AC Automaton</vt:lpstr>
      <vt:lpstr>AC Automaton</vt:lpstr>
      <vt:lpstr>AC Automaton</vt:lpstr>
      <vt:lpstr>AC Automaton</vt:lpstr>
      <vt:lpstr>AC Automaton</vt:lpstr>
      <vt:lpstr>AC Automaton</vt:lpstr>
      <vt:lpstr>Automaton – 範例 code</vt:lpstr>
      <vt:lpstr>Automaton – 例題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user</cp:lastModifiedBy>
  <cp:revision>1184</cp:revision>
  <cp:lastPrinted>2017-03-29T09:36:32Z</cp:lastPrinted>
  <dcterms:created xsi:type="dcterms:W3CDTF">2009-11-10T06:48:42Z</dcterms:created>
  <dcterms:modified xsi:type="dcterms:W3CDTF">2018-05-09T05:05:18Z</dcterms:modified>
</cp:coreProperties>
</file>