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96" r:id="rId2"/>
    <p:sldId id="318" r:id="rId3"/>
    <p:sldId id="320" r:id="rId4"/>
    <p:sldId id="324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25" r:id="rId14"/>
    <p:sldId id="326" r:id="rId15"/>
    <p:sldId id="327" r:id="rId16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0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98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6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334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385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2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- 11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Keypad(6/8)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  <a:p>
            <a:pPr lvl="1"/>
            <a:r>
              <a:rPr lang="zh-TW" altLang="en-US"/>
              <a:t>當</a:t>
            </a:r>
            <a:r>
              <a:rPr lang="en-US" altLang="zh-TW"/>
              <a:t>Row Line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4’b0111</a:t>
            </a:r>
            <a:r>
              <a:rPr lang="zh-TW" altLang="en-US"/>
              <a:t>時，就可以偵測按鍵</a:t>
            </a:r>
            <a:r>
              <a:rPr lang="en-US" altLang="zh-TW"/>
              <a:t>F</a:t>
            </a:r>
            <a:r>
              <a:rPr lang="zh-TW" altLang="en-US"/>
              <a:t>、</a:t>
            </a:r>
            <a:r>
              <a:rPr lang="en-US" altLang="zh-TW"/>
              <a:t>E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、</a:t>
            </a:r>
            <a:r>
              <a:rPr lang="en-US" altLang="zh-TW"/>
              <a:t>C</a:t>
            </a:r>
          </a:p>
          <a:p>
            <a:pPr lvl="1"/>
            <a:r>
              <a:rPr lang="zh-TW" altLang="en-US"/>
              <a:t>如果</a:t>
            </a:r>
            <a:r>
              <a:rPr lang="en-US" altLang="zh-TW"/>
              <a:t>Column = 4’b1111</a:t>
            </a:r>
            <a:r>
              <a:rPr lang="zh-TW" altLang="en-US"/>
              <a:t>時，則代表按鍵</a:t>
            </a:r>
            <a:r>
              <a:rPr lang="en-US" altLang="zh-TW"/>
              <a:t>F</a:t>
            </a:r>
            <a:r>
              <a:rPr lang="zh-TW" altLang="en-US"/>
              <a:t>、</a:t>
            </a:r>
            <a:r>
              <a:rPr lang="en-US" altLang="zh-TW"/>
              <a:t>E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都沒有被按下去</a:t>
            </a:r>
            <a:endParaRPr lang="en-US" altLang="zh-TW"/>
          </a:p>
          <a:p>
            <a:pPr lvl="1"/>
            <a:r>
              <a:rPr lang="zh-TW" altLang="en-US"/>
              <a:t>如果</a:t>
            </a:r>
            <a:r>
              <a:rPr lang="en-US" altLang="zh-TW"/>
              <a:t>Column = 4’b0111</a:t>
            </a:r>
            <a:r>
              <a:rPr lang="zh-TW" altLang="en-US"/>
              <a:t>時，則代表按鍵</a:t>
            </a:r>
            <a:r>
              <a:rPr lang="en-US" altLang="zh-TW"/>
              <a:t>1</a:t>
            </a:r>
            <a:r>
              <a:rPr lang="zh-TW" altLang="en-US"/>
              <a:t>被按下去</a:t>
            </a:r>
            <a:endParaRPr lang="en-US" altLang="zh-TW"/>
          </a:p>
          <a:p>
            <a:pPr lvl="1"/>
            <a:r>
              <a:rPr lang="zh-TW" altLang="en-US"/>
              <a:t>如果</a:t>
            </a:r>
            <a:r>
              <a:rPr lang="en-US" altLang="zh-TW"/>
              <a:t>Row Line = 4’b1011</a:t>
            </a:r>
            <a:r>
              <a:rPr lang="zh-TW" altLang="en-US"/>
              <a:t>，就可以偵測按鍵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3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9</a:t>
            </a:r>
          </a:p>
          <a:p>
            <a:pPr lvl="1"/>
            <a:r>
              <a:rPr lang="zh-TW" altLang="en-US"/>
              <a:t>如果</a:t>
            </a:r>
            <a:r>
              <a:rPr lang="en-US" altLang="zh-TW"/>
              <a:t>Column = 4’b1011</a:t>
            </a:r>
            <a:r>
              <a:rPr lang="zh-TW" altLang="en-US"/>
              <a:t>時，則代表按鍵</a:t>
            </a:r>
            <a:r>
              <a:rPr lang="en-US" altLang="zh-TW"/>
              <a:t>3</a:t>
            </a:r>
            <a:r>
              <a:rPr lang="zh-TW" altLang="en-US"/>
              <a:t>被按下去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  <p:sp>
        <p:nvSpPr>
          <p:cNvPr id="12292" name="矩形 8"/>
          <p:cNvSpPr>
            <a:spLocks noChangeArrowheads="1"/>
          </p:cNvSpPr>
          <p:nvPr/>
        </p:nvSpPr>
        <p:spPr bwMode="auto">
          <a:xfrm>
            <a:off x="8174039" y="2439989"/>
            <a:ext cx="287337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293" name="矩形 9"/>
          <p:cNvSpPr>
            <a:spLocks noChangeArrowheads="1"/>
          </p:cNvSpPr>
          <p:nvPr/>
        </p:nvSpPr>
        <p:spPr bwMode="auto">
          <a:xfrm>
            <a:off x="8555038" y="2439989"/>
            <a:ext cx="29686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294" name="矩形 10"/>
          <p:cNvSpPr>
            <a:spLocks noChangeArrowheads="1"/>
          </p:cNvSpPr>
          <p:nvPr/>
        </p:nvSpPr>
        <p:spPr bwMode="auto">
          <a:xfrm>
            <a:off x="8928100" y="2439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295" name="矩形 11"/>
          <p:cNvSpPr>
            <a:spLocks noChangeArrowheads="1"/>
          </p:cNvSpPr>
          <p:nvPr/>
        </p:nvSpPr>
        <p:spPr bwMode="auto">
          <a:xfrm>
            <a:off x="9317038" y="2439989"/>
            <a:ext cx="2857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 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296" name="矩形 12"/>
          <p:cNvSpPr>
            <a:spLocks noChangeArrowheads="1"/>
          </p:cNvSpPr>
          <p:nvPr/>
        </p:nvSpPr>
        <p:spPr bwMode="auto">
          <a:xfrm>
            <a:off x="8181975" y="2879725"/>
            <a:ext cx="306388" cy="3381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297" name="矩形 13"/>
          <p:cNvSpPr>
            <a:spLocks noChangeArrowheads="1"/>
          </p:cNvSpPr>
          <p:nvPr/>
        </p:nvSpPr>
        <p:spPr bwMode="auto">
          <a:xfrm>
            <a:off x="8555038" y="2879725"/>
            <a:ext cx="277812" cy="3381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298" name="矩形 14"/>
          <p:cNvSpPr>
            <a:spLocks noChangeArrowheads="1"/>
          </p:cNvSpPr>
          <p:nvPr/>
        </p:nvSpPr>
        <p:spPr bwMode="auto">
          <a:xfrm>
            <a:off x="8943976" y="2879725"/>
            <a:ext cx="277813" cy="3381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299" name="矩形 15"/>
          <p:cNvSpPr>
            <a:spLocks noChangeArrowheads="1"/>
          </p:cNvSpPr>
          <p:nvPr/>
        </p:nvSpPr>
        <p:spPr bwMode="auto">
          <a:xfrm>
            <a:off x="9317038" y="2879725"/>
            <a:ext cx="277812" cy="3381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9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00" name="矩形 16"/>
          <p:cNvSpPr>
            <a:spLocks noChangeArrowheads="1"/>
          </p:cNvSpPr>
          <p:nvPr/>
        </p:nvSpPr>
        <p:spPr bwMode="auto">
          <a:xfrm>
            <a:off x="8191500" y="3328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01" name="矩形 17"/>
          <p:cNvSpPr>
            <a:spLocks noChangeArrowheads="1"/>
          </p:cNvSpPr>
          <p:nvPr/>
        </p:nvSpPr>
        <p:spPr bwMode="auto">
          <a:xfrm>
            <a:off x="8555038" y="332898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2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02" name="矩形 18"/>
          <p:cNvSpPr>
            <a:spLocks noChangeArrowheads="1"/>
          </p:cNvSpPr>
          <p:nvPr/>
        </p:nvSpPr>
        <p:spPr bwMode="auto">
          <a:xfrm>
            <a:off x="8943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5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03" name="矩形 19"/>
          <p:cNvSpPr>
            <a:spLocks noChangeArrowheads="1"/>
          </p:cNvSpPr>
          <p:nvPr/>
        </p:nvSpPr>
        <p:spPr bwMode="auto">
          <a:xfrm>
            <a:off x="9324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04" name="向右箭號 20"/>
          <p:cNvSpPr>
            <a:spLocks noChangeArrowheads="1"/>
          </p:cNvSpPr>
          <p:nvPr/>
        </p:nvSpPr>
        <p:spPr bwMode="auto">
          <a:xfrm>
            <a:off x="7386638" y="2836864"/>
            <a:ext cx="245474" cy="672525"/>
          </a:xfrm>
          <a:prstGeom prst="rightArrow">
            <a:avLst>
              <a:gd name="adj1" fmla="val 50000"/>
              <a:gd name="adj2" fmla="val 49943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05" name="向下箭號 21"/>
          <p:cNvSpPr>
            <a:spLocks noChangeArrowheads="1"/>
          </p:cNvSpPr>
          <p:nvPr/>
        </p:nvSpPr>
        <p:spPr bwMode="auto">
          <a:xfrm>
            <a:off x="8710613" y="4254500"/>
            <a:ext cx="366960" cy="426958"/>
          </a:xfrm>
          <a:prstGeom prst="downArrow">
            <a:avLst>
              <a:gd name="adj1" fmla="val 50000"/>
              <a:gd name="adj2" fmla="val 5015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06" name="文字方塊 22"/>
          <p:cNvSpPr txBox="1">
            <a:spLocks noChangeArrowheads="1"/>
          </p:cNvSpPr>
          <p:nvPr/>
        </p:nvSpPr>
        <p:spPr bwMode="auto">
          <a:xfrm>
            <a:off x="6523038" y="2755900"/>
            <a:ext cx="882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Row Line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=4’b1011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307" name="文字方塊 23"/>
          <p:cNvSpPr txBox="1">
            <a:spLocks noChangeArrowheads="1"/>
          </p:cNvSpPr>
          <p:nvPr/>
        </p:nvSpPr>
        <p:spPr bwMode="auto">
          <a:xfrm>
            <a:off x="8388350" y="4940301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Column Line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308" name="矩形 16"/>
          <p:cNvSpPr>
            <a:spLocks noChangeArrowheads="1"/>
          </p:cNvSpPr>
          <p:nvPr/>
        </p:nvSpPr>
        <p:spPr bwMode="auto">
          <a:xfrm>
            <a:off x="8191501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09" name="矩形 17"/>
          <p:cNvSpPr>
            <a:spLocks noChangeArrowheads="1"/>
          </p:cNvSpPr>
          <p:nvPr/>
        </p:nvSpPr>
        <p:spPr bwMode="auto">
          <a:xfrm>
            <a:off x="8555038" y="379253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10" name="矩形 18"/>
          <p:cNvSpPr>
            <a:spLocks noChangeArrowheads="1"/>
          </p:cNvSpPr>
          <p:nvPr/>
        </p:nvSpPr>
        <p:spPr bwMode="auto">
          <a:xfrm>
            <a:off x="8943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4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2311" name="矩形 19"/>
          <p:cNvSpPr>
            <a:spLocks noChangeArrowheads="1"/>
          </p:cNvSpPr>
          <p:nvPr/>
        </p:nvSpPr>
        <p:spPr bwMode="auto">
          <a:xfrm>
            <a:off x="9324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7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9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Keypad(7/8)</a:t>
            </a:r>
            <a:endParaRPr lang="zh-TW" altLang="en-US"/>
          </a:p>
        </p:txBody>
      </p:sp>
      <p:sp>
        <p:nvSpPr>
          <p:cNvPr id="13315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如果希望一直偵測每一排是否有按鍵被按下，則需要藉由快速切換來達到目的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每次偵測一排要給多少個</a:t>
            </a:r>
            <a:r>
              <a:rPr lang="en-US" altLang="zh-TW" sz="2400" dirty="0"/>
              <a:t>clock cycle</a:t>
            </a:r>
            <a:r>
              <a:rPr lang="zh-TW" altLang="en-US" sz="2400" dirty="0"/>
              <a:t>？</a:t>
            </a:r>
            <a:endParaRPr lang="en-US" altLang="zh-TW" sz="2400" dirty="0"/>
          </a:p>
          <a:p>
            <a:pPr lvl="1"/>
            <a:r>
              <a:rPr lang="zh-TW" altLang="en-US" sz="2000" dirty="0"/>
              <a:t>如果太少</a:t>
            </a:r>
            <a:r>
              <a:rPr lang="en-US" altLang="zh-TW" sz="2000" dirty="0"/>
              <a:t>(1 clock cycle)</a:t>
            </a:r>
            <a:r>
              <a:rPr lang="zh-TW" altLang="en-US" sz="2000" dirty="0"/>
              <a:t>，則掃描速度太快，沒有</a:t>
            </a:r>
            <a:r>
              <a:rPr lang="en-US" altLang="zh-TW" sz="2000" dirty="0" err="1"/>
              <a:t>debounce</a:t>
            </a:r>
            <a:r>
              <a:rPr lang="zh-TW" altLang="en-US" sz="2000" dirty="0"/>
              <a:t>，可能會使結果不如預期輸入</a:t>
            </a:r>
            <a:endParaRPr lang="en-US" altLang="zh-TW" sz="2000" dirty="0"/>
          </a:p>
          <a:p>
            <a:pPr lvl="1"/>
            <a:r>
              <a:rPr lang="zh-TW" altLang="en-US" sz="2000" dirty="0"/>
              <a:t>如果太多</a:t>
            </a:r>
            <a:r>
              <a:rPr lang="en-US" altLang="zh-TW" sz="2000" dirty="0"/>
              <a:t>(50M clock cycle)</a:t>
            </a:r>
            <a:r>
              <a:rPr lang="zh-TW" altLang="en-US" sz="2000" dirty="0"/>
              <a:t>，則掃描速度太慢，</a:t>
            </a:r>
            <a:r>
              <a:rPr lang="en-US" altLang="zh-TW" sz="2000" dirty="0" err="1"/>
              <a:t>debounce</a:t>
            </a:r>
            <a:r>
              <a:rPr lang="zh-TW" altLang="en-US" sz="2000" dirty="0"/>
              <a:t>過長，等待時間太久</a:t>
            </a:r>
            <a:endParaRPr lang="en-US" altLang="zh-TW" sz="2000" dirty="0"/>
          </a:p>
          <a:p>
            <a:endParaRPr lang="en-US" altLang="zh-TW" sz="2400" dirty="0"/>
          </a:p>
          <a:p>
            <a:r>
              <a:rPr lang="zh-TW" altLang="en-US" sz="2400" dirty="0"/>
              <a:t>因此需要一個除頻器</a:t>
            </a:r>
            <a:r>
              <a:rPr lang="en-US" altLang="zh-TW" sz="2400" dirty="0"/>
              <a:t>(clock divisor)</a:t>
            </a:r>
            <a:r>
              <a:rPr lang="zh-TW" altLang="en-US" sz="2400" dirty="0"/>
              <a:t>，產生一個比較適當的速度，來控制</a:t>
            </a:r>
            <a:r>
              <a:rPr lang="en-US" altLang="zh-TW" sz="2400" dirty="0"/>
              <a:t>keypad</a:t>
            </a:r>
          </a:p>
          <a:p>
            <a:endParaRPr lang="en-US" altLang="zh-TW" sz="2400" dirty="0"/>
          </a:p>
          <a:p>
            <a:r>
              <a:rPr lang="zh-TW" altLang="en-US" sz="2400" dirty="0">
                <a:solidFill>
                  <a:srgbClr val="FF0000"/>
                </a:solidFill>
              </a:rPr>
              <a:t>對每一個</a:t>
            </a:r>
            <a:r>
              <a:rPr lang="en-US" altLang="zh-TW" sz="2400" dirty="0">
                <a:solidFill>
                  <a:srgbClr val="FF0000"/>
                </a:solidFill>
              </a:rPr>
              <a:t>FPGA</a:t>
            </a:r>
            <a:r>
              <a:rPr lang="zh-TW" altLang="en-US" sz="2400" dirty="0">
                <a:solidFill>
                  <a:srgbClr val="FF0000"/>
                </a:solidFill>
              </a:rPr>
              <a:t>，適當的速度都不一樣，因此要個別測試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 此次使用 </a:t>
            </a:r>
            <a:r>
              <a:rPr lang="en-US" altLang="zh-TW" sz="2400" dirty="0">
                <a:solidFill>
                  <a:srgbClr val="FF0000"/>
                </a:solidFill>
              </a:rPr>
              <a:t>100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Hz</a:t>
            </a:r>
            <a:r>
              <a:rPr lang="zh-TW" altLang="en-US" sz="2400" dirty="0">
                <a:solidFill>
                  <a:srgbClr val="FF0000"/>
                </a:solidFill>
              </a:rPr>
              <a:t> 即可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53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31" y="906962"/>
            <a:ext cx="2725152" cy="5951038"/>
          </a:xfrm>
          <a:prstGeom prst="rect">
            <a:avLst/>
          </a:prstGeom>
        </p:spPr>
      </p:pic>
      <p:sp>
        <p:nvSpPr>
          <p:cNvPr id="14339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Keypad(8/8)</a:t>
            </a:r>
            <a:endParaRPr lang="zh-TW" altLang="en-US"/>
          </a:p>
        </p:txBody>
      </p:sp>
      <p:sp>
        <p:nvSpPr>
          <p:cNvPr id="14340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 dirty="0"/>
              <a:t>當</a:t>
            </a:r>
            <a:r>
              <a:rPr lang="en-US" altLang="zh-TW" dirty="0" err="1"/>
              <a:t>keypadDelay</a:t>
            </a:r>
            <a:r>
              <a:rPr lang="en-US" altLang="zh-TW" dirty="0"/>
              <a:t> = </a:t>
            </a:r>
            <a:r>
              <a:rPr lang="en-US" altLang="zh-TW" dirty="0" err="1"/>
              <a:t>TimeExpire</a:t>
            </a:r>
            <a:r>
              <a:rPr lang="zh-TW" altLang="en-US" dirty="0"/>
              <a:t>時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1.keypadDelay</a:t>
            </a:r>
            <a:r>
              <a:rPr lang="zh-TW" altLang="en-US" dirty="0"/>
              <a:t>歸零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2.</a:t>
            </a:r>
            <a:r>
              <a:rPr lang="zh-TW" altLang="en-US" dirty="0"/>
              <a:t>依照目前偵測的</a:t>
            </a:r>
            <a:r>
              <a:rPr lang="en-US" altLang="zh-TW" dirty="0"/>
              <a:t>row</a:t>
            </a:r>
            <a:r>
              <a:rPr lang="zh-TW" altLang="en-US" dirty="0"/>
              <a:t>，檢查是否該</a:t>
            </a:r>
            <a:r>
              <a:rPr lang="en-US" altLang="zh-TW" dirty="0"/>
              <a:t>row</a:t>
            </a:r>
            <a:r>
              <a:rPr lang="zh-TW" altLang="en-US" dirty="0"/>
              <a:t>是否有按鍵被按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3.</a:t>
            </a:r>
            <a:r>
              <a:rPr lang="zh-TW" altLang="en-US" dirty="0"/>
              <a:t>切換到下一列</a:t>
            </a: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zh-TW" altLang="en-US" dirty="0"/>
          </a:p>
          <a:p>
            <a:pPr>
              <a:buFont typeface="Wingdings" panose="05000000000000000000" pitchFamily="2" charset="2"/>
              <a:buNone/>
            </a:pPr>
            <a:endParaRPr lang="zh-TW" altLang="en-US" dirty="0"/>
          </a:p>
        </p:txBody>
      </p:sp>
      <p:sp>
        <p:nvSpPr>
          <p:cNvPr id="14341" name="矩形 7"/>
          <p:cNvSpPr>
            <a:spLocks noChangeArrowheads="1"/>
          </p:cNvSpPr>
          <p:nvPr/>
        </p:nvSpPr>
        <p:spPr bwMode="auto">
          <a:xfrm>
            <a:off x="3054603" y="3209007"/>
            <a:ext cx="1335087" cy="138499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300">
              <a:ea typeface="新細明體" panose="02020500000000000000" pitchFamily="18" charset="-120"/>
            </a:endParaRPr>
          </a:p>
        </p:txBody>
      </p:sp>
      <p:sp>
        <p:nvSpPr>
          <p:cNvPr id="14343" name="矩形 9"/>
          <p:cNvSpPr>
            <a:spLocks noChangeArrowheads="1"/>
          </p:cNvSpPr>
          <p:nvPr/>
        </p:nvSpPr>
        <p:spPr bwMode="auto">
          <a:xfrm>
            <a:off x="3092116" y="5387975"/>
            <a:ext cx="1882942" cy="769441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4400">
              <a:ea typeface="新細明體" panose="02020500000000000000" pitchFamily="18" charset="-120"/>
            </a:endParaRPr>
          </a:p>
        </p:txBody>
      </p:sp>
      <p:cxnSp>
        <p:nvCxnSpPr>
          <p:cNvPr id="14344" name="直線單箭頭接點 11"/>
          <p:cNvCxnSpPr>
            <a:cxnSpLocks noChangeShapeType="1"/>
            <a:stCxn id="14341" idx="3"/>
          </p:cNvCxnSpPr>
          <p:nvPr/>
        </p:nvCxnSpPr>
        <p:spPr bwMode="auto">
          <a:xfrm flipV="1">
            <a:off x="4389690" y="2237875"/>
            <a:ext cx="2047205" cy="10269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直線單箭頭接點 13"/>
          <p:cNvCxnSpPr>
            <a:cxnSpLocks noChangeShapeType="1"/>
            <a:stCxn id="8" idx="3"/>
          </p:cNvCxnSpPr>
          <p:nvPr/>
        </p:nvCxnSpPr>
        <p:spPr bwMode="auto">
          <a:xfrm flipV="1">
            <a:off x="4981074" y="2791328"/>
            <a:ext cx="1383631" cy="15671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直線單箭頭接點 15"/>
          <p:cNvCxnSpPr>
            <a:cxnSpLocks noChangeShapeType="1"/>
            <a:stCxn id="14343" idx="3"/>
          </p:cNvCxnSpPr>
          <p:nvPr/>
        </p:nvCxnSpPr>
        <p:spPr bwMode="auto">
          <a:xfrm flipV="1">
            <a:off x="4975058" y="3735810"/>
            <a:ext cx="1473868" cy="203688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3062037" y="3338763"/>
            <a:ext cx="1919037" cy="20393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19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Notice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2209" y="950976"/>
            <a:ext cx="8507413" cy="487680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wire and </a:t>
            </a:r>
            <a:r>
              <a:rPr lang="en-US" altLang="zh-TW" sz="2000" dirty="0" err="1"/>
              <a:t>reg</a:t>
            </a:r>
            <a:r>
              <a:rPr lang="zh-TW" altLang="en-US" sz="2000" dirty="0"/>
              <a:t> </a:t>
            </a:r>
            <a:r>
              <a:rPr lang="en-US" altLang="zh-TW" sz="2000" dirty="0"/>
              <a:t>type define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en-US" altLang="zh-TW" sz="2000" dirty="0">
                <a:solidFill>
                  <a:srgbClr val="0033CC"/>
                </a:solidFill>
              </a:rPr>
              <a:t>always begin …</a:t>
            </a:r>
            <a:r>
              <a:rPr lang="zh-TW" altLang="en-US" sz="2000" dirty="0">
                <a:solidFill>
                  <a:srgbClr val="FF0000"/>
                </a:solidFill>
              </a:rPr>
              <a:t>裡面變數</a:t>
            </a:r>
            <a:r>
              <a:rPr lang="en-US" altLang="zh-TW" sz="2000" dirty="0">
                <a:solidFill>
                  <a:srgbClr val="0033CC"/>
                </a:solidFill>
              </a:rPr>
              <a:t>… end </a:t>
            </a:r>
            <a:r>
              <a:rPr lang="zh-TW" altLang="en-US" sz="2000" dirty="0"/>
              <a:t>，宣告 </a:t>
            </a:r>
            <a:r>
              <a:rPr lang="en-US" altLang="zh-TW" sz="2000" dirty="0" err="1">
                <a:solidFill>
                  <a:srgbClr val="FF0000"/>
                </a:solidFill>
              </a:rPr>
              <a:t>reg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type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en-US" altLang="zh-TW" sz="2000" dirty="0">
                <a:solidFill>
                  <a:srgbClr val="0033CC"/>
                </a:solidFill>
              </a:rPr>
              <a:t>always begin …… end </a:t>
            </a:r>
            <a:r>
              <a:rPr lang="zh-TW" altLang="en-US" sz="2000" dirty="0">
                <a:solidFill>
                  <a:srgbClr val="FF0000"/>
                </a:solidFill>
              </a:rPr>
              <a:t>外面變數</a:t>
            </a:r>
            <a:r>
              <a:rPr lang="zh-TW" altLang="en-US" sz="2000" dirty="0"/>
              <a:t>，宣告 </a:t>
            </a:r>
            <a:r>
              <a:rPr lang="en-US" altLang="zh-TW" sz="2000" dirty="0">
                <a:solidFill>
                  <a:srgbClr val="FF0000"/>
                </a:solidFill>
              </a:rPr>
              <a:t>wire </a:t>
            </a:r>
            <a:r>
              <a:rPr lang="en-US" altLang="zh-TW" sz="2000" dirty="0"/>
              <a:t>type</a:t>
            </a:r>
          </a:p>
          <a:p>
            <a:pPr marL="1095375" lvl="2" indent="-285750" eaLnBrk="1" hangingPunct="1">
              <a:buClr>
                <a:srgbClr val="FF0000"/>
              </a:buClr>
            </a:pPr>
            <a:r>
              <a:rPr lang="zh-TW" altLang="en-US" dirty="0"/>
              <a:t>需搭配 </a:t>
            </a:r>
            <a:r>
              <a:rPr lang="en-US" altLang="zh-TW" dirty="0">
                <a:solidFill>
                  <a:srgbClr val="0033CC"/>
                </a:solidFill>
              </a:rPr>
              <a:t>assign</a:t>
            </a:r>
            <a:r>
              <a:rPr lang="zh-TW" altLang="en-US" dirty="0"/>
              <a:t> 使用</a:t>
            </a:r>
            <a:endParaRPr lang="en-US" altLang="zh-TW" dirty="0"/>
          </a:p>
          <a:p>
            <a:pPr marL="742950" lvl="1" indent="-285750" eaLnBrk="1" hangingPunct="1"/>
            <a:endParaRPr lang="en-US" altLang="zh-TW" sz="2000" dirty="0"/>
          </a:p>
          <a:p>
            <a:pPr eaLnBrk="1" hangingPunct="1"/>
            <a:r>
              <a:rPr lang="en-US" altLang="zh-TW" sz="2000" dirty="0" err="1"/>
              <a:t>reg</a:t>
            </a:r>
            <a:r>
              <a:rPr lang="en-US" altLang="zh-TW" sz="2000" dirty="0"/>
              <a:t> == register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組合</a:t>
            </a:r>
            <a:r>
              <a:rPr lang="zh-TW" altLang="en-US" sz="2000" dirty="0"/>
              <a:t>電路中使用 </a:t>
            </a:r>
            <a:r>
              <a:rPr lang="en-US" altLang="zh-TW" sz="2000" dirty="0" err="1"/>
              <a:t>reg</a:t>
            </a:r>
            <a:r>
              <a:rPr lang="en-US" altLang="zh-TW" sz="2000" dirty="0"/>
              <a:t> type</a:t>
            </a:r>
            <a:r>
              <a:rPr lang="zh-TW" altLang="en-US" sz="2000" dirty="0"/>
              <a:t>，合成 </a:t>
            </a:r>
            <a:r>
              <a:rPr lang="zh-TW" altLang="en-US" sz="2000" dirty="0">
                <a:cs typeface="Times New Roman" panose="02020603050405020304" pitchFamily="18" charset="0"/>
              </a:rPr>
              <a:t>→ </a:t>
            </a:r>
            <a:r>
              <a:rPr lang="zh-TW" altLang="en-US" sz="2000" dirty="0">
                <a:solidFill>
                  <a:srgbClr val="FF0000"/>
                </a:solidFill>
              </a:rPr>
              <a:t>線 </a:t>
            </a:r>
            <a:r>
              <a:rPr lang="en-US" altLang="zh-TW" sz="2000" dirty="0">
                <a:solidFill>
                  <a:srgbClr val="FF0000"/>
                </a:solidFill>
              </a:rPr>
              <a:t>(net)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循序</a:t>
            </a:r>
            <a:r>
              <a:rPr lang="zh-TW" altLang="en-US" sz="2000" dirty="0"/>
              <a:t>電路中使用 </a:t>
            </a:r>
            <a:r>
              <a:rPr lang="en-US" altLang="zh-TW" sz="2000" dirty="0" err="1"/>
              <a:t>reg</a:t>
            </a:r>
            <a:r>
              <a:rPr lang="zh-TW" altLang="en-US" sz="2000" dirty="0"/>
              <a:t> </a:t>
            </a:r>
            <a:r>
              <a:rPr lang="en-US" altLang="zh-TW" sz="2000" dirty="0"/>
              <a:t>type</a:t>
            </a:r>
            <a:r>
              <a:rPr lang="zh-TW" altLang="en-US" sz="2000" dirty="0"/>
              <a:t>，合成 </a:t>
            </a:r>
            <a:r>
              <a:rPr lang="zh-TW" altLang="en-US" sz="2000" dirty="0">
                <a:cs typeface="Times New Roman" panose="02020603050405020304" pitchFamily="18" charset="0"/>
              </a:rPr>
              <a:t>→ </a:t>
            </a:r>
            <a:r>
              <a:rPr lang="en-US" altLang="zh-TW" sz="2000" dirty="0">
                <a:solidFill>
                  <a:srgbClr val="FF0000"/>
                </a:solidFill>
              </a:rPr>
              <a:t>Flip-flop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(register)</a:t>
            </a:r>
          </a:p>
          <a:p>
            <a:pPr marL="742950" lvl="1" indent="-285750"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Inferred latch</a:t>
            </a:r>
          </a:p>
          <a:p>
            <a:pPr marL="742950" lvl="1" indent="-285750" eaLnBrk="1" hangingPunct="1">
              <a:buClr>
                <a:srgbClr val="FF0000"/>
              </a:buClr>
            </a:pPr>
            <a:r>
              <a:rPr lang="zh-TW" altLang="en-US" sz="2000" dirty="0"/>
              <a:t>在組合電路中，</a:t>
            </a:r>
            <a:r>
              <a:rPr lang="en-US" altLang="zh-TW" sz="2000" dirty="0"/>
              <a:t>case</a:t>
            </a:r>
            <a:r>
              <a:rPr lang="zh-TW" altLang="en-US" sz="2000" dirty="0"/>
              <a:t>、</a:t>
            </a:r>
            <a:r>
              <a:rPr lang="en-US" altLang="zh-TW" sz="2000" dirty="0"/>
              <a:t>if…else…</a:t>
            </a:r>
            <a:r>
              <a:rPr lang="zh-TW" altLang="en-US" sz="2000" dirty="0"/>
              <a:t>若</a:t>
            </a:r>
            <a:r>
              <a:rPr lang="zh-TW" altLang="en-US" sz="2000" dirty="0">
                <a:solidFill>
                  <a:srgbClr val="FF0000"/>
                </a:solidFill>
              </a:rPr>
              <a:t>沒有寫滿</a:t>
            </a:r>
            <a:r>
              <a:rPr lang="zh-TW" altLang="en-US" sz="2000" dirty="0"/>
              <a:t>，合成後會產生</a:t>
            </a:r>
            <a:r>
              <a:rPr lang="en-US" altLang="zh-TW" sz="2000" dirty="0"/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12967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Notice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1" y="1143000"/>
            <a:ext cx="12059349" cy="4944244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1800" dirty="0"/>
              <a:t>請勿命名中文資料夾或數字開頭資料夾</a:t>
            </a:r>
          </a:p>
          <a:p>
            <a:pPr marL="457200" lvl="1" indent="0" eaLnBrk="1" hangingPunct="1">
              <a:lnSpc>
                <a:spcPts val="2000"/>
              </a:lnSpc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zh-TW" altLang="en-US" sz="1800" dirty="0"/>
              <a:t>請確認 </a:t>
            </a:r>
            <a:r>
              <a:rPr lang="en-US" altLang="zh-TW" sz="1800" dirty="0"/>
              <a:t>Device family</a:t>
            </a:r>
            <a:r>
              <a:rPr lang="zh-TW" altLang="en-US" sz="1800" dirty="0"/>
              <a:t> 是否與 </a:t>
            </a:r>
            <a:r>
              <a:rPr lang="en-US" altLang="zh-TW" sz="1800" dirty="0"/>
              <a:t>FPGA </a:t>
            </a:r>
            <a:r>
              <a:rPr lang="zh-TW" altLang="en-US" sz="1800" dirty="0"/>
              <a:t>晶片符合</a:t>
            </a:r>
            <a:endParaRPr lang="en-US" altLang="zh-TW" sz="1800" dirty="0"/>
          </a:p>
          <a:p>
            <a:pPr marL="742950" lvl="1" indent="-285750" eaLnBrk="1" hangingPunct="1">
              <a:defRPr/>
            </a:pPr>
            <a:r>
              <a:rPr lang="en-US" altLang="zh-TW" sz="1800" dirty="0"/>
              <a:t>Family: </a:t>
            </a:r>
            <a:r>
              <a:rPr lang="en-US" altLang="zh-TW" sz="1800" dirty="0">
                <a:solidFill>
                  <a:srgbClr val="FF0000"/>
                </a:solidFill>
              </a:rPr>
              <a:t>Cyclone</a:t>
            </a:r>
            <a:r>
              <a:rPr lang="zh-TW" altLang="en-US" sz="1800" dirty="0"/>
              <a:t> </a:t>
            </a:r>
            <a:r>
              <a:rPr lang="en-US" altLang="zh-TW" sz="1800" dirty="0"/>
              <a:t>/ Device: </a:t>
            </a:r>
            <a:r>
              <a:rPr lang="en-US" altLang="zh-TW" sz="1800" dirty="0">
                <a:solidFill>
                  <a:srgbClr val="FF0000"/>
                </a:solidFill>
                <a:cs typeface="Arial" panose="020B0604020202020204" pitchFamily="34" charset="0"/>
              </a:rPr>
              <a:t>5CEBA4F23C7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457200" lvl="1" indent="0" eaLnBrk="1" hangingPunct="1">
              <a:lnSpc>
                <a:spcPts val="2000"/>
              </a:lnSpc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en-US" altLang="zh-TW" sz="1800" dirty="0"/>
              <a:t>top module name &amp; project name </a:t>
            </a:r>
            <a:r>
              <a:rPr lang="zh-TW" altLang="en-US" sz="1800" dirty="0"/>
              <a:t>需要一致</a:t>
            </a:r>
            <a:endParaRPr lang="en-US" altLang="zh-TW" sz="1800" dirty="0"/>
          </a:p>
          <a:p>
            <a:pPr marL="0" indent="0" eaLnBrk="1" hangingPunct="1">
              <a:buNone/>
              <a:defRPr/>
            </a:pPr>
            <a:endParaRPr lang="en-US" altLang="zh-TW" sz="1800" dirty="0"/>
          </a:p>
          <a:p>
            <a:pPr eaLnBrk="1" hangingPunct="1">
              <a:defRPr/>
            </a:pPr>
            <a:r>
              <a:rPr lang="zh-TW" altLang="en-US" sz="1800" dirty="0"/>
              <a:t>燒錄檔案至 </a:t>
            </a:r>
            <a:r>
              <a:rPr lang="en-US" altLang="zh-TW" sz="1800" dirty="0"/>
              <a:t>FPGA </a:t>
            </a:r>
            <a:r>
              <a:rPr lang="zh-TW" altLang="en-US" sz="1800" dirty="0"/>
              <a:t>前，</a:t>
            </a:r>
            <a:r>
              <a:rPr lang="en-US" altLang="zh-TW" sz="1800" dirty="0"/>
              <a:t>Double-check </a:t>
            </a:r>
            <a:r>
              <a:rPr lang="en-US" altLang="zh-TW" sz="1800" dirty="0">
                <a:solidFill>
                  <a:srgbClr val="FF0000"/>
                </a:solidFill>
              </a:rPr>
              <a:t>Pin Assignment</a:t>
            </a:r>
          </a:p>
          <a:p>
            <a:pPr lvl="1" eaLnBrk="1" hangingPunct="1">
              <a:defRPr/>
            </a:pPr>
            <a:r>
              <a:rPr lang="zh-TW" altLang="en-US" sz="1800" dirty="0">
                <a:solidFill>
                  <a:srgbClr val="FF0000"/>
                </a:solidFill>
              </a:rPr>
              <a:t>設定錯誤的 </a:t>
            </a:r>
            <a:r>
              <a:rPr lang="en-US" altLang="zh-TW" sz="1800" dirty="0">
                <a:solidFill>
                  <a:srgbClr val="FF0000"/>
                </a:solidFill>
              </a:rPr>
              <a:t>Pin</a:t>
            </a:r>
            <a:r>
              <a:rPr lang="zh-TW" altLang="en-US" sz="1800" dirty="0">
                <a:solidFill>
                  <a:srgbClr val="FF0000"/>
                </a:solidFill>
              </a:rPr>
              <a:t>，會導致 </a:t>
            </a:r>
            <a:r>
              <a:rPr lang="en-US" altLang="zh-TW" sz="1800" dirty="0">
                <a:solidFill>
                  <a:srgbClr val="FF0000"/>
                </a:solidFill>
              </a:rPr>
              <a:t>FPGA </a:t>
            </a:r>
            <a:r>
              <a:rPr lang="zh-TW" altLang="en-US" sz="1800" dirty="0">
                <a:solidFill>
                  <a:srgbClr val="FF0000"/>
                </a:solidFill>
              </a:rPr>
              <a:t>無法正確執行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TW" altLang="en-US" sz="1800" dirty="0"/>
              <a:t>連接 </a:t>
            </a:r>
            <a:r>
              <a:rPr lang="en-US" altLang="zh-TW" sz="1800" dirty="0"/>
              <a:t>FPGA</a:t>
            </a:r>
            <a:r>
              <a:rPr lang="zh-TW" altLang="en-US" sz="1800" dirty="0"/>
              <a:t> 板後，請先確認是否可以正常燒錄與動作</a:t>
            </a:r>
            <a:endParaRPr lang="en-US" altLang="zh-TW" sz="1800" dirty="0"/>
          </a:p>
          <a:p>
            <a:pPr marL="742950" lvl="1" indent="-285750" eaLnBrk="1" hangingPunct="1"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USB Blaster</a:t>
            </a:r>
            <a:r>
              <a:rPr lang="zh-TW" altLang="en-US" sz="1800" dirty="0"/>
              <a:t>，指定到 </a:t>
            </a:r>
            <a:r>
              <a:rPr lang="en-US" altLang="zh-TW" sz="1800" dirty="0"/>
              <a:t>USB</a:t>
            </a:r>
            <a:r>
              <a:rPr lang="zh-TW" altLang="en-US" sz="1800" dirty="0"/>
              <a:t> </a:t>
            </a:r>
            <a:r>
              <a:rPr lang="en-US" altLang="zh-TW" sz="1800" dirty="0"/>
              <a:t>Blaster Driver</a:t>
            </a:r>
            <a:r>
              <a:rPr lang="zh-TW" altLang="en-US" sz="1800" dirty="0"/>
              <a:t>目標資料夾 </a:t>
            </a:r>
            <a:r>
              <a:rPr lang="en-US" altLang="zh-TW" sz="1800" dirty="0"/>
              <a:t>C:\altera\</a:t>
            </a:r>
            <a:r>
              <a:rPr lang="en-US" altLang="zh-TW" sz="1800" dirty="0">
                <a:solidFill>
                  <a:srgbClr val="FF0000"/>
                </a:solidFill>
              </a:rPr>
              <a:t>16.0</a:t>
            </a:r>
            <a:r>
              <a:rPr lang="en-US" altLang="zh-TW" sz="1800" dirty="0"/>
              <a:t>\quartus\drivers\usb-blaster</a:t>
            </a:r>
          </a:p>
          <a:p>
            <a:pPr eaLnBrk="1" hangingPunct="1">
              <a:defRPr/>
            </a:pPr>
            <a:endParaRPr lang="en-US" altLang="zh-TW" sz="1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6553200" y="1066800"/>
            <a:ext cx="4876800" cy="3643586"/>
            <a:chOff x="6400800" y="1066800"/>
            <a:chExt cx="5029200" cy="375744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45240" b="31034"/>
            <a:stretch/>
          </p:blipFill>
          <p:spPr>
            <a:xfrm>
              <a:off x="6400800" y="1066800"/>
              <a:ext cx="5029200" cy="3757448"/>
            </a:xfrm>
            <a:prstGeom prst="rect">
              <a:avLst/>
            </a:prstGeom>
          </p:spPr>
        </p:pic>
        <p:sp>
          <p:nvSpPr>
            <p:cNvPr id="5" name="矩形 1"/>
            <p:cNvSpPr>
              <a:spLocks noChangeArrowheads="1"/>
            </p:cNvSpPr>
            <p:nvPr/>
          </p:nvSpPr>
          <p:spPr bwMode="auto">
            <a:xfrm>
              <a:off x="6553200" y="2129052"/>
              <a:ext cx="1843299" cy="111052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" name="矩形 8"/>
            <p:cNvSpPr>
              <a:spLocks noChangeArrowheads="1"/>
            </p:cNvSpPr>
            <p:nvPr/>
          </p:nvSpPr>
          <p:spPr bwMode="auto">
            <a:xfrm>
              <a:off x="9525000" y="1960362"/>
              <a:ext cx="1295400" cy="120705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7" name="直線單箭頭接點 3"/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 flipV="1">
              <a:off x="8396499" y="2020715"/>
              <a:ext cx="1128501" cy="163863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453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Number Representation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8507413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/>
              <a:t>May be represented using</a:t>
            </a:r>
          </a:p>
          <a:p>
            <a:pPr lvl="1" eaLnBrk="1" hangingPunct="1">
              <a:defRPr/>
            </a:pPr>
            <a:r>
              <a:rPr lang="en-US" altLang="zh-TW" sz="2000" dirty="0"/>
              <a:t>Binary, decimal, hexadecimal,</a:t>
            </a:r>
          </a:p>
          <a:p>
            <a:pPr lvl="1" eaLnBrk="1" hangingPunct="1">
              <a:defRPr/>
            </a:pPr>
            <a:endParaRPr lang="en-US" altLang="zh-TW" sz="2000" dirty="0"/>
          </a:p>
          <a:p>
            <a:pPr eaLnBrk="1" hangingPunct="1">
              <a:defRPr/>
            </a:pPr>
            <a:r>
              <a:rPr lang="en-US" altLang="zh-TW" sz="2000" dirty="0"/>
              <a:t>Format</a:t>
            </a:r>
          </a:p>
          <a:p>
            <a:pPr lvl="1" eaLnBrk="1" hangingPunct="1">
              <a:defRPr/>
            </a:pPr>
            <a:r>
              <a:rPr lang="en-US" altLang="zh-TW" sz="2000" dirty="0"/>
              <a:t>&lt;size&gt;’ &lt;</a:t>
            </a:r>
            <a:r>
              <a:rPr lang="en-US" altLang="zh-TW" sz="2000" dirty="0" err="1"/>
              <a:t>base_format</a:t>
            </a:r>
            <a:r>
              <a:rPr lang="en-US" altLang="zh-TW" sz="2000" dirty="0"/>
              <a:t>&gt; &lt;number&gt;</a:t>
            </a:r>
          </a:p>
          <a:p>
            <a:pPr lvl="1" eaLnBrk="1" hangingPunct="1">
              <a:defRPr/>
            </a:pPr>
            <a:r>
              <a:rPr lang="en-US" altLang="zh-TW" sz="2000" dirty="0" err="1"/>
              <a:t>base_format</a:t>
            </a:r>
            <a:r>
              <a:rPr lang="en-US" altLang="zh-TW" sz="2000" dirty="0"/>
              <a:t>:</a:t>
            </a:r>
          </a:p>
          <a:p>
            <a:pPr lvl="1" eaLnBrk="1" hangingPunct="1">
              <a:defRPr/>
            </a:pPr>
            <a:r>
              <a:rPr lang="en-US" altLang="zh-TW" sz="2000" dirty="0"/>
              <a:t> b, d, h, </a:t>
            </a:r>
          </a:p>
          <a:p>
            <a:pPr lvl="1" eaLnBrk="1" hangingPunct="1">
              <a:defRPr/>
            </a:pPr>
            <a:endParaRPr lang="en-US" altLang="zh-TW" sz="2000" dirty="0"/>
          </a:p>
          <a:p>
            <a:pPr eaLnBrk="1" hangingPunct="1">
              <a:defRPr/>
            </a:pPr>
            <a:r>
              <a:rPr lang="en-US" altLang="zh-TW" sz="2000" dirty="0"/>
              <a:t>Example</a:t>
            </a:r>
          </a:p>
          <a:p>
            <a:pPr lvl="1" eaLnBrk="1" hangingPunct="1">
              <a:defRPr/>
            </a:pPr>
            <a:r>
              <a:rPr lang="en-US" altLang="zh-TW" sz="2000" dirty="0"/>
              <a:t>4'b1111; 16'd255</a:t>
            </a:r>
          </a:p>
          <a:p>
            <a:pPr lvl="1" eaLnBrk="1" hangingPunct="1">
              <a:defRPr/>
            </a:pPr>
            <a:r>
              <a:rPr lang="en-US" altLang="zh-TW" sz="2000" dirty="0"/>
              <a:t>23456 (32-bit decimal # by default); 'hc3 (32 bit)</a:t>
            </a:r>
          </a:p>
          <a:p>
            <a:pPr lvl="1" eaLnBrk="1" hangingPunct="1">
              <a:defRPr/>
            </a:pPr>
            <a:r>
              <a:rPr lang="en-US" altLang="zh-TW" sz="2000" dirty="0"/>
              <a:t>12'b1111_0000_1010 </a:t>
            </a:r>
          </a:p>
          <a:p>
            <a:pPr marL="344487" lvl="1" indent="0" eaLnBrk="1" hangingPunct="1">
              <a:buNone/>
              <a:defRPr/>
            </a:pPr>
            <a:r>
              <a:rPr lang="en-US" altLang="zh-TW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5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70168" y="3258271"/>
            <a:ext cx="10163908" cy="1752600"/>
          </a:xfrm>
        </p:spPr>
        <p:txBody>
          <a:bodyPr/>
          <a:lstStyle/>
          <a:p>
            <a:pPr eaLnBrk="1" hangingPunct="1"/>
            <a:r>
              <a:rPr lang="en-US" altLang="zh-TW" sz="3200" i="0" dirty="0">
                <a:ea typeface="新細明體" panose="02020500000000000000" pitchFamily="18" charset="-120"/>
              </a:rPr>
              <a:t>Lab </a:t>
            </a:r>
            <a:r>
              <a:rPr lang="en-US" altLang="zh-TW" sz="3200" dirty="0">
                <a:ea typeface="新細明體" panose="02020500000000000000" pitchFamily="18" charset="-120"/>
              </a:rPr>
              <a:t>: Keypad Controller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458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Keypad controller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Please design a </a:t>
            </a:r>
            <a:r>
              <a:rPr lang="en-US" altLang="zh-TW" dirty="0">
                <a:ea typeface="新細明體" panose="02020500000000000000" pitchFamily="18" charset="-120"/>
              </a:rPr>
              <a:t>Keypad controller </a:t>
            </a:r>
            <a:r>
              <a:rPr lang="en-US" altLang="zh-TW" b="0" dirty="0"/>
              <a:t>by using the following components:  </a:t>
            </a:r>
          </a:p>
          <a:p>
            <a:pPr lvl="1"/>
            <a:r>
              <a:rPr lang="en-US" altLang="zh-TW" sz="2800" b="0" dirty="0"/>
              <a:t>1 LED Dot Matrix Displays</a:t>
            </a:r>
          </a:p>
          <a:p>
            <a:pPr lvl="1"/>
            <a:r>
              <a:rPr lang="en-US" altLang="zh-TW" sz="2800" b="0" dirty="0"/>
              <a:t>1 keypad</a:t>
            </a:r>
          </a:p>
          <a:p>
            <a:pPr lvl="1"/>
            <a:r>
              <a:rPr lang="en-US" altLang="zh-TW" sz="2800" b="0" dirty="0"/>
              <a:t>1 reset button</a:t>
            </a:r>
          </a:p>
          <a:p>
            <a:pPr lvl="1"/>
            <a:r>
              <a:rPr lang="en-US" altLang="zh-TW" sz="2800" b="0" dirty="0"/>
              <a:t>1 seven-segment display</a:t>
            </a:r>
          </a:p>
          <a:p>
            <a:pPr marL="0" indent="0">
              <a:buNone/>
            </a:pPr>
            <a:endParaRPr lang="en-US" altLang="zh-TW" b="0" dirty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2D0C435-AE8B-4DBD-AEBA-AFBF5E25F7B6}" type="slidenum">
              <a:rPr kumimoji="0" lang="zh-TW" altLang="en-US" sz="1200">
                <a:latin typeface="Times New Roman" panose="02020603050405020304" pitchFamily="18" charset="0"/>
                <a:ea typeface="標楷體" panose="03000509000000000000" pitchFamily="65" charset="-120"/>
              </a:rPr>
              <a:pPr/>
              <a:t>3</a:t>
            </a:fld>
            <a:endParaRPr kumimoji="0" lang="en-US" altLang="zh-TW" sz="1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97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Dot matrix controller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1" y="1051176"/>
            <a:ext cx="11344031" cy="4567237"/>
          </a:xfrm>
        </p:spPr>
        <p:txBody>
          <a:bodyPr/>
          <a:lstStyle/>
          <a:p>
            <a:r>
              <a:rPr lang="en-US" altLang="zh-TW" sz="2400" b="0" dirty="0"/>
              <a:t>Clock Frequency : 100 Hz (button detection)</a:t>
            </a:r>
          </a:p>
          <a:p>
            <a:r>
              <a:rPr lang="en-US" altLang="zh-TW" sz="2400" b="0" dirty="0"/>
              <a:t>Clock Frequency : 2500 Hz (dot matrix)</a:t>
            </a:r>
          </a:p>
          <a:p>
            <a:r>
              <a:rPr lang="en-US" altLang="zh-TW" sz="2400" b="0" dirty="0"/>
              <a:t>Basic requirements : </a:t>
            </a:r>
          </a:p>
          <a:p>
            <a:pPr lvl="1"/>
            <a:r>
              <a:rPr lang="en-US" altLang="zh-TW" sz="2000" b="0" dirty="0"/>
              <a:t>When the reset button is pressed, dot matrix need to set off</a:t>
            </a:r>
            <a:r>
              <a:rPr lang="zh-TW" altLang="en-US" sz="2000" b="0" dirty="0"/>
              <a:t> </a:t>
            </a:r>
            <a:r>
              <a:rPr lang="en-US" altLang="zh-TW" sz="2000" b="0" dirty="0"/>
              <a:t>and seven-segment display needs to set 0.</a:t>
            </a:r>
          </a:p>
          <a:p>
            <a:pPr lvl="1"/>
            <a:r>
              <a:rPr lang="en-US" altLang="zh-TW" sz="2000" b="0" dirty="0"/>
              <a:t>When any keypad be pressed, the corresponding area in dot matrix needs to set on</a:t>
            </a:r>
            <a:r>
              <a:rPr lang="zh-TW" altLang="en-US" sz="2000" b="0" dirty="0"/>
              <a:t> </a:t>
            </a:r>
            <a:r>
              <a:rPr lang="en-US" altLang="zh-TW" sz="2000" b="0" dirty="0"/>
              <a:t>and seven-segment display needs to display the corresponding value. </a:t>
            </a:r>
          </a:p>
          <a:p>
            <a:pPr lvl="1"/>
            <a:endParaRPr lang="en-US" altLang="zh-TW" sz="2400" b="0" dirty="0"/>
          </a:p>
          <a:p>
            <a:endParaRPr lang="en-US" altLang="zh-TW" sz="2400" b="0" dirty="0"/>
          </a:p>
          <a:p>
            <a:endParaRPr lang="en-US" altLang="zh-TW" sz="2400" b="0" dirty="0"/>
          </a:p>
          <a:p>
            <a:endParaRPr lang="en-US" altLang="zh-TW" sz="2400" b="0" dirty="0"/>
          </a:p>
        </p:txBody>
      </p:sp>
      <p:sp>
        <p:nvSpPr>
          <p:cNvPr id="73" name="橢圓 72"/>
          <p:cNvSpPr/>
          <p:nvPr/>
        </p:nvSpPr>
        <p:spPr bwMode="auto">
          <a:xfrm>
            <a:off x="1283368" y="4148304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4" name="橢圓 73"/>
          <p:cNvSpPr/>
          <p:nvPr/>
        </p:nvSpPr>
        <p:spPr bwMode="auto">
          <a:xfrm>
            <a:off x="1543189" y="4148304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5" name="橢圓 74"/>
          <p:cNvSpPr/>
          <p:nvPr/>
        </p:nvSpPr>
        <p:spPr bwMode="auto">
          <a:xfrm>
            <a:off x="1803010" y="414830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6" name="橢圓 75"/>
          <p:cNvSpPr/>
          <p:nvPr/>
        </p:nvSpPr>
        <p:spPr bwMode="auto">
          <a:xfrm>
            <a:off x="2062831" y="414830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7" name="橢圓 76"/>
          <p:cNvSpPr/>
          <p:nvPr/>
        </p:nvSpPr>
        <p:spPr bwMode="auto">
          <a:xfrm>
            <a:off x="2322652" y="414830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8" name="橢圓 77"/>
          <p:cNvSpPr/>
          <p:nvPr/>
        </p:nvSpPr>
        <p:spPr bwMode="auto">
          <a:xfrm>
            <a:off x="2582473" y="414830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9" name="橢圓 78"/>
          <p:cNvSpPr/>
          <p:nvPr/>
        </p:nvSpPr>
        <p:spPr bwMode="auto">
          <a:xfrm>
            <a:off x="2840747" y="414830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0" name="橢圓 79"/>
          <p:cNvSpPr/>
          <p:nvPr/>
        </p:nvSpPr>
        <p:spPr bwMode="auto">
          <a:xfrm>
            <a:off x="3100568" y="414830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1" name="橢圓 80"/>
          <p:cNvSpPr/>
          <p:nvPr/>
        </p:nvSpPr>
        <p:spPr bwMode="auto">
          <a:xfrm>
            <a:off x="1283368" y="4366450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1543189" y="4366450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3" name="橢圓 82"/>
          <p:cNvSpPr/>
          <p:nvPr/>
        </p:nvSpPr>
        <p:spPr bwMode="auto">
          <a:xfrm>
            <a:off x="1803010" y="436644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2062831" y="436644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5" name="橢圓 84"/>
          <p:cNvSpPr/>
          <p:nvPr/>
        </p:nvSpPr>
        <p:spPr bwMode="auto">
          <a:xfrm>
            <a:off x="2322652" y="436644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6" name="橢圓 85"/>
          <p:cNvSpPr/>
          <p:nvPr/>
        </p:nvSpPr>
        <p:spPr bwMode="auto">
          <a:xfrm>
            <a:off x="2582473" y="4366448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7" name="橢圓 86"/>
          <p:cNvSpPr/>
          <p:nvPr/>
        </p:nvSpPr>
        <p:spPr bwMode="auto">
          <a:xfrm>
            <a:off x="2840747" y="436644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 bwMode="auto">
          <a:xfrm>
            <a:off x="3100568" y="4366448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9" name="橢圓 88"/>
          <p:cNvSpPr/>
          <p:nvPr/>
        </p:nvSpPr>
        <p:spPr bwMode="auto">
          <a:xfrm>
            <a:off x="1283368" y="4584596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0" name="橢圓 89"/>
          <p:cNvSpPr/>
          <p:nvPr/>
        </p:nvSpPr>
        <p:spPr bwMode="auto">
          <a:xfrm>
            <a:off x="1543189" y="4584596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1" name="橢圓 90"/>
          <p:cNvSpPr/>
          <p:nvPr/>
        </p:nvSpPr>
        <p:spPr bwMode="auto">
          <a:xfrm>
            <a:off x="1803010" y="4584595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2" name="橢圓 91"/>
          <p:cNvSpPr/>
          <p:nvPr/>
        </p:nvSpPr>
        <p:spPr bwMode="auto">
          <a:xfrm>
            <a:off x="2062831" y="4584595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2322652" y="4584595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582473" y="4584595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5" name="橢圓 94"/>
          <p:cNvSpPr/>
          <p:nvPr/>
        </p:nvSpPr>
        <p:spPr bwMode="auto">
          <a:xfrm>
            <a:off x="2840747" y="4584595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6" name="橢圓 95"/>
          <p:cNvSpPr/>
          <p:nvPr/>
        </p:nvSpPr>
        <p:spPr bwMode="auto">
          <a:xfrm>
            <a:off x="3100568" y="4584595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7" name="橢圓 96"/>
          <p:cNvSpPr/>
          <p:nvPr/>
        </p:nvSpPr>
        <p:spPr bwMode="auto">
          <a:xfrm>
            <a:off x="1283368" y="480274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8" name="橢圓 97"/>
          <p:cNvSpPr/>
          <p:nvPr/>
        </p:nvSpPr>
        <p:spPr bwMode="auto">
          <a:xfrm>
            <a:off x="1543189" y="480274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9" name="橢圓 98"/>
          <p:cNvSpPr/>
          <p:nvPr/>
        </p:nvSpPr>
        <p:spPr bwMode="auto">
          <a:xfrm>
            <a:off x="1803010" y="480274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0" name="橢圓 99"/>
          <p:cNvSpPr/>
          <p:nvPr/>
        </p:nvSpPr>
        <p:spPr bwMode="auto">
          <a:xfrm>
            <a:off x="2062831" y="480274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1" name="橢圓 100"/>
          <p:cNvSpPr/>
          <p:nvPr/>
        </p:nvSpPr>
        <p:spPr bwMode="auto">
          <a:xfrm>
            <a:off x="2322652" y="480274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2" name="橢圓 101"/>
          <p:cNvSpPr/>
          <p:nvPr/>
        </p:nvSpPr>
        <p:spPr bwMode="auto">
          <a:xfrm>
            <a:off x="2582473" y="4802741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2840747" y="480274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3100568" y="4802741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1283368" y="5025924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1543189" y="5025924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1803010" y="502592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2062831" y="502592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9" name="橢圓 108"/>
          <p:cNvSpPr/>
          <p:nvPr/>
        </p:nvSpPr>
        <p:spPr bwMode="auto">
          <a:xfrm>
            <a:off x="2322652" y="502592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0" name="橢圓 109"/>
          <p:cNvSpPr/>
          <p:nvPr/>
        </p:nvSpPr>
        <p:spPr bwMode="auto">
          <a:xfrm>
            <a:off x="2582473" y="502592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2840747" y="502592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3100568" y="502592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1283368" y="5244070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1543189" y="5244070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1803010" y="524406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2062831" y="524406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2322652" y="524406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8" name="橢圓 117"/>
          <p:cNvSpPr/>
          <p:nvPr/>
        </p:nvSpPr>
        <p:spPr bwMode="auto">
          <a:xfrm>
            <a:off x="2582473" y="524406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9" name="橢圓 118"/>
          <p:cNvSpPr/>
          <p:nvPr/>
        </p:nvSpPr>
        <p:spPr bwMode="auto">
          <a:xfrm>
            <a:off x="2840747" y="524406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0" name="橢圓 119"/>
          <p:cNvSpPr/>
          <p:nvPr/>
        </p:nvSpPr>
        <p:spPr bwMode="auto">
          <a:xfrm>
            <a:off x="3100568" y="5244069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1" name="橢圓 120"/>
          <p:cNvSpPr/>
          <p:nvPr/>
        </p:nvSpPr>
        <p:spPr bwMode="auto">
          <a:xfrm>
            <a:off x="1283368" y="5462216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2" name="橢圓 121"/>
          <p:cNvSpPr/>
          <p:nvPr/>
        </p:nvSpPr>
        <p:spPr bwMode="auto">
          <a:xfrm>
            <a:off x="1543189" y="5462216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3" name="橢圓 122"/>
          <p:cNvSpPr/>
          <p:nvPr/>
        </p:nvSpPr>
        <p:spPr bwMode="auto">
          <a:xfrm>
            <a:off x="1803010" y="5462216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4" name="橢圓 123"/>
          <p:cNvSpPr/>
          <p:nvPr/>
        </p:nvSpPr>
        <p:spPr bwMode="auto">
          <a:xfrm>
            <a:off x="2062831" y="5462216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5" name="橢圓 124"/>
          <p:cNvSpPr/>
          <p:nvPr/>
        </p:nvSpPr>
        <p:spPr bwMode="auto">
          <a:xfrm>
            <a:off x="2322652" y="5462216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6" name="橢圓 125"/>
          <p:cNvSpPr/>
          <p:nvPr/>
        </p:nvSpPr>
        <p:spPr bwMode="auto">
          <a:xfrm>
            <a:off x="2582473" y="5462215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7" name="橢圓 126"/>
          <p:cNvSpPr/>
          <p:nvPr/>
        </p:nvSpPr>
        <p:spPr bwMode="auto">
          <a:xfrm>
            <a:off x="2840747" y="5462216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8" name="橢圓 127"/>
          <p:cNvSpPr/>
          <p:nvPr/>
        </p:nvSpPr>
        <p:spPr bwMode="auto">
          <a:xfrm>
            <a:off x="3100568" y="5462215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9" name="橢圓 128"/>
          <p:cNvSpPr/>
          <p:nvPr/>
        </p:nvSpPr>
        <p:spPr bwMode="auto">
          <a:xfrm>
            <a:off x="1283368" y="568036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0" name="橢圓 129"/>
          <p:cNvSpPr/>
          <p:nvPr/>
        </p:nvSpPr>
        <p:spPr bwMode="auto">
          <a:xfrm>
            <a:off x="1543189" y="5680363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1" name="橢圓 130"/>
          <p:cNvSpPr/>
          <p:nvPr/>
        </p:nvSpPr>
        <p:spPr bwMode="auto">
          <a:xfrm>
            <a:off x="1803010" y="568036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2" name="橢圓 131"/>
          <p:cNvSpPr/>
          <p:nvPr/>
        </p:nvSpPr>
        <p:spPr bwMode="auto">
          <a:xfrm>
            <a:off x="2062831" y="568036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3" name="橢圓 132"/>
          <p:cNvSpPr/>
          <p:nvPr/>
        </p:nvSpPr>
        <p:spPr bwMode="auto">
          <a:xfrm>
            <a:off x="2322652" y="568036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4" name="橢圓 133"/>
          <p:cNvSpPr/>
          <p:nvPr/>
        </p:nvSpPr>
        <p:spPr bwMode="auto">
          <a:xfrm>
            <a:off x="2582473" y="5680361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5" name="橢圓 134"/>
          <p:cNvSpPr/>
          <p:nvPr/>
        </p:nvSpPr>
        <p:spPr bwMode="auto">
          <a:xfrm>
            <a:off x="2840747" y="5680362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6" name="橢圓 135"/>
          <p:cNvSpPr/>
          <p:nvPr/>
        </p:nvSpPr>
        <p:spPr bwMode="auto">
          <a:xfrm>
            <a:off x="3100568" y="5680361"/>
            <a:ext cx="129911" cy="1308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33239" y="4114799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752602" y="4116804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271966" y="4112793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2785313" y="4114798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35244" y="4555956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1748592" y="4551946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267956" y="4559967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787319" y="4555956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1231233" y="4991098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750597" y="4993104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2269961" y="5001125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2783308" y="4997114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1838826" y="4576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59" name="矩形 158"/>
          <p:cNvSpPr/>
          <p:nvPr/>
        </p:nvSpPr>
        <p:spPr bwMode="auto">
          <a:xfrm>
            <a:off x="1227222" y="5438271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1746586" y="5440277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2259934" y="5442282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2779297" y="5444287"/>
            <a:ext cx="481263" cy="409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82669"/>
              </p:ext>
            </p:extLst>
          </p:nvPr>
        </p:nvGraphicFramePr>
        <p:xfrm>
          <a:off x="4060659" y="3976435"/>
          <a:ext cx="2358192" cy="20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48">
                  <a:extLst>
                    <a:ext uri="{9D8B030D-6E8A-4147-A177-3AD203B41FA5}">
                      <a16:colId xmlns:a16="http://schemas.microsoft.com/office/drawing/2014/main" val="4116557707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4905283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671012092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307938748"/>
                    </a:ext>
                  </a:extLst>
                </a:gridCol>
              </a:tblGrid>
              <a:tr h="52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871997"/>
                  </a:ext>
                </a:extLst>
              </a:tr>
              <a:tr h="52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32"/>
                  </a:ext>
                </a:extLst>
              </a:tr>
              <a:tr h="52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706442"/>
                  </a:ext>
                </a:extLst>
              </a:tr>
              <a:tr h="521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864470"/>
                  </a:ext>
                </a:extLst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 bwMode="auto">
          <a:xfrm>
            <a:off x="3013911" y="3615489"/>
            <a:ext cx="0" cy="7279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直線接點 244"/>
          <p:cNvCxnSpPr/>
          <p:nvPr/>
        </p:nvCxnSpPr>
        <p:spPr bwMode="auto">
          <a:xfrm flipH="1" flipV="1">
            <a:off x="3019928" y="3621506"/>
            <a:ext cx="3092115" cy="60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/>
          <p:cNvCxnSpPr/>
          <p:nvPr/>
        </p:nvCxnSpPr>
        <p:spPr bwMode="auto">
          <a:xfrm>
            <a:off x="6124075" y="3621505"/>
            <a:ext cx="1" cy="385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" name="直線接點 245"/>
          <p:cNvCxnSpPr/>
          <p:nvPr/>
        </p:nvCxnSpPr>
        <p:spPr bwMode="auto">
          <a:xfrm flipH="1">
            <a:off x="2522622" y="3729789"/>
            <a:ext cx="4011" cy="6276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線接點 246"/>
          <p:cNvCxnSpPr/>
          <p:nvPr/>
        </p:nvCxnSpPr>
        <p:spPr bwMode="auto">
          <a:xfrm flipH="1" flipV="1">
            <a:off x="2538664" y="3711742"/>
            <a:ext cx="3033964" cy="80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8" name="直線單箭頭接點 247"/>
          <p:cNvCxnSpPr/>
          <p:nvPr/>
        </p:nvCxnSpPr>
        <p:spPr bwMode="auto">
          <a:xfrm flipH="1">
            <a:off x="5566614" y="3711742"/>
            <a:ext cx="4008" cy="2727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170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Keypad(1/8)</a:t>
            </a:r>
            <a:endParaRPr lang="zh-TW" altLang="en-US"/>
          </a:p>
        </p:txBody>
      </p:sp>
      <p:sp>
        <p:nvSpPr>
          <p:cNvPr id="7171" name="內容版面配置區 6"/>
          <p:cNvSpPr>
            <a:spLocks noGrp="1"/>
          </p:cNvSpPr>
          <p:nvPr>
            <p:ph sz="half" idx="1"/>
          </p:nvPr>
        </p:nvSpPr>
        <p:spPr>
          <a:xfrm>
            <a:off x="1126124" y="1070393"/>
            <a:ext cx="5726113" cy="5522912"/>
          </a:xfrm>
        </p:spPr>
        <p:txBody>
          <a:bodyPr/>
          <a:lstStyle/>
          <a:p>
            <a:r>
              <a:rPr lang="en-US" altLang="zh-TW" sz="2000" dirty="0"/>
              <a:t>DE0-CV</a:t>
            </a:r>
            <a:r>
              <a:rPr lang="zh-TW" altLang="en-US" sz="2000" dirty="0"/>
              <a:t>的</a:t>
            </a:r>
            <a:r>
              <a:rPr lang="en-US" altLang="zh-TW" sz="2000" dirty="0"/>
              <a:t>external board</a:t>
            </a:r>
            <a:r>
              <a:rPr lang="zh-TW" altLang="en-US" sz="2000" dirty="0"/>
              <a:t>提供一組</a:t>
            </a:r>
            <a:r>
              <a:rPr lang="en-US" altLang="zh-TW" sz="2000" dirty="0"/>
              <a:t>keypad</a:t>
            </a:r>
          </a:p>
          <a:p>
            <a:endParaRPr lang="en-US" altLang="zh-TW" sz="2000" dirty="0"/>
          </a:p>
          <a:p>
            <a:r>
              <a:rPr lang="zh-TW" altLang="en-US" sz="2000" dirty="0"/>
              <a:t>一組</a:t>
            </a:r>
            <a:r>
              <a:rPr lang="en-US" altLang="zh-TW" sz="2000" dirty="0"/>
              <a:t>keypad</a:t>
            </a:r>
            <a:r>
              <a:rPr lang="zh-TW" altLang="en-US" sz="2000" dirty="0"/>
              <a:t>需要</a:t>
            </a:r>
            <a:r>
              <a:rPr lang="en-US" altLang="zh-TW" sz="2000" dirty="0"/>
              <a:t>8</a:t>
            </a:r>
            <a:r>
              <a:rPr lang="zh-TW" altLang="en-US" sz="2000" dirty="0"/>
              <a:t>條控制線</a:t>
            </a:r>
            <a:endParaRPr lang="en-US" altLang="zh-TW" sz="2000" dirty="0"/>
          </a:p>
          <a:p>
            <a:pPr lvl="1"/>
            <a:r>
              <a:rPr lang="zh-TW" altLang="en-US" sz="1800" dirty="0"/>
              <a:t>四條輸入到</a:t>
            </a:r>
            <a:r>
              <a:rPr lang="en-US" altLang="zh-TW" sz="1800" dirty="0"/>
              <a:t>keypad</a:t>
            </a:r>
            <a:r>
              <a:rPr lang="zh-TW" altLang="en-US" sz="1800" dirty="0"/>
              <a:t>的</a:t>
            </a:r>
            <a:r>
              <a:rPr lang="en-US" altLang="zh-TW" sz="1800" dirty="0"/>
              <a:t>Row Line</a:t>
            </a:r>
          </a:p>
          <a:p>
            <a:pPr lvl="1"/>
            <a:r>
              <a:rPr lang="zh-TW" altLang="en-US" sz="1800" dirty="0"/>
              <a:t>四條輸出到</a:t>
            </a:r>
            <a:r>
              <a:rPr lang="en-US" altLang="zh-TW" sz="1800" dirty="0"/>
              <a:t>FPGA</a:t>
            </a:r>
            <a:r>
              <a:rPr lang="zh-TW" altLang="en-US" sz="1800" dirty="0"/>
              <a:t>的</a:t>
            </a:r>
            <a:r>
              <a:rPr lang="en-US" altLang="zh-TW" sz="1800" dirty="0"/>
              <a:t>Column Line</a:t>
            </a:r>
          </a:p>
          <a:p>
            <a:endParaRPr lang="en-US" altLang="zh-TW" sz="2000" dirty="0"/>
          </a:p>
          <a:p>
            <a:r>
              <a:rPr lang="en-US" altLang="zh-TW" sz="2000" dirty="0"/>
              <a:t>Row Line</a:t>
            </a:r>
            <a:r>
              <a:rPr lang="zh-TW" altLang="en-US" sz="2000" dirty="0"/>
              <a:t>決定哪個</a:t>
            </a:r>
            <a:r>
              <a:rPr lang="en-US" altLang="zh-TW" sz="2000" dirty="0"/>
              <a:t>Row</a:t>
            </a:r>
            <a:r>
              <a:rPr lang="zh-TW" altLang="en-US" sz="2000" dirty="0"/>
              <a:t>被開啟</a:t>
            </a:r>
            <a:endParaRPr lang="en-US" altLang="zh-TW" sz="2000" dirty="0"/>
          </a:p>
          <a:p>
            <a:pPr lvl="1"/>
            <a:r>
              <a:rPr lang="en-US" altLang="zh-TW" sz="1800" dirty="0"/>
              <a:t>Row Line</a:t>
            </a:r>
            <a:r>
              <a:rPr lang="zh-TW" altLang="en-US" sz="1800" dirty="0"/>
              <a:t>為</a:t>
            </a:r>
            <a:r>
              <a:rPr lang="en-US" altLang="zh-TW" sz="1800" dirty="0"/>
              <a:t>0</a:t>
            </a:r>
            <a:r>
              <a:rPr lang="zh-TW" altLang="en-US" sz="1800" dirty="0"/>
              <a:t>時，該</a:t>
            </a:r>
            <a:r>
              <a:rPr lang="en-US" altLang="zh-TW" sz="1800" dirty="0"/>
              <a:t>row</a:t>
            </a:r>
            <a:r>
              <a:rPr lang="zh-TW" altLang="en-US" sz="1800" dirty="0"/>
              <a:t>被開啟</a:t>
            </a:r>
            <a:endParaRPr lang="en-US" altLang="zh-TW" sz="1800" dirty="0"/>
          </a:p>
          <a:p>
            <a:pPr lvl="1"/>
            <a:r>
              <a:rPr lang="en-US" altLang="zh-TW" sz="1800" dirty="0"/>
              <a:t>Row Line</a:t>
            </a:r>
            <a:r>
              <a:rPr lang="zh-TW" altLang="en-US" sz="1800" dirty="0"/>
              <a:t>為</a:t>
            </a:r>
            <a:r>
              <a:rPr lang="en-US" altLang="zh-TW" sz="1800" dirty="0"/>
              <a:t>1</a:t>
            </a:r>
            <a:r>
              <a:rPr lang="zh-TW" altLang="en-US" sz="1800" dirty="0"/>
              <a:t>時，該</a:t>
            </a:r>
            <a:r>
              <a:rPr lang="en-US" altLang="zh-TW" sz="1800" dirty="0"/>
              <a:t>row</a:t>
            </a:r>
            <a:r>
              <a:rPr lang="zh-TW" altLang="en-US" sz="1800" dirty="0"/>
              <a:t>被關閉</a:t>
            </a:r>
            <a:endParaRPr lang="en-US" altLang="zh-TW" sz="1800" dirty="0"/>
          </a:p>
          <a:p>
            <a:endParaRPr lang="en-US" altLang="zh-TW" sz="2000" dirty="0"/>
          </a:p>
          <a:p>
            <a:r>
              <a:rPr lang="en-US" altLang="zh-TW" sz="2000" dirty="0"/>
              <a:t>Column</a:t>
            </a:r>
            <a:r>
              <a:rPr lang="zh-TW" altLang="en-US" sz="2000" dirty="0"/>
              <a:t> </a:t>
            </a:r>
            <a:r>
              <a:rPr lang="en-US" altLang="zh-TW" sz="2000" dirty="0"/>
              <a:t>Line</a:t>
            </a:r>
            <a:r>
              <a:rPr lang="zh-TW" altLang="en-US" sz="2000" dirty="0"/>
              <a:t>決定該</a:t>
            </a:r>
            <a:r>
              <a:rPr lang="en-US" altLang="zh-TW" sz="2000" dirty="0"/>
              <a:t>Row</a:t>
            </a:r>
            <a:r>
              <a:rPr lang="zh-TW" altLang="en-US" sz="2000" dirty="0"/>
              <a:t>上，哪一個按鍵被按下去</a:t>
            </a:r>
            <a:endParaRPr lang="en-US" altLang="zh-TW" sz="2000" dirty="0"/>
          </a:p>
          <a:p>
            <a:pPr lvl="1"/>
            <a:r>
              <a:rPr lang="en-US" altLang="zh-TW" sz="1800" dirty="0"/>
              <a:t>Column Line</a:t>
            </a:r>
            <a:r>
              <a:rPr lang="zh-TW" altLang="en-US" sz="1800" dirty="0"/>
              <a:t>為</a:t>
            </a:r>
            <a:r>
              <a:rPr lang="en-US" altLang="zh-TW" sz="1800" dirty="0"/>
              <a:t>0</a:t>
            </a:r>
            <a:r>
              <a:rPr lang="zh-TW" altLang="en-US" sz="1800" dirty="0"/>
              <a:t>時，按鍵有按</a:t>
            </a:r>
            <a:endParaRPr lang="en-US" altLang="zh-TW" sz="1800" dirty="0"/>
          </a:p>
          <a:p>
            <a:pPr lvl="1"/>
            <a:r>
              <a:rPr lang="en-US" altLang="zh-TW" sz="1800" dirty="0"/>
              <a:t>Column Line</a:t>
            </a:r>
            <a:r>
              <a:rPr lang="zh-TW" altLang="en-US" sz="1800" dirty="0"/>
              <a:t>為</a:t>
            </a:r>
            <a:r>
              <a:rPr lang="en-US" altLang="zh-TW" sz="1800" dirty="0"/>
              <a:t>1</a:t>
            </a:r>
            <a:r>
              <a:rPr lang="zh-TW" altLang="en-US" sz="1800" dirty="0"/>
              <a:t>時，按鍵沒有按</a:t>
            </a:r>
          </a:p>
        </p:txBody>
      </p:sp>
      <p:sp>
        <p:nvSpPr>
          <p:cNvPr id="7172" name="矩形 8"/>
          <p:cNvSpPr>
            <a:spLocks noChangeArrowheads="1"/>
          </p:cNvSpPr>
          <p:nvPr/>
        </p:nvSpPr>
        <p:spPr bwMode="auto">
          <a:xfrm>
            <a:off x="8174039" y="2439989"/>
            <a:ext cx="287337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73" name="矩形 9"/>
          <p:cNvSpPr>
            <a:spLocks noChangeArrowheads="1"/>
          </p:cNvSpPr>
          <p:nvPr/>
        </p:nvSpPr>
        <p:spPr bwMode="auto">
          <a:xfrm>
            <a:off x="8555038" y="2439989"/>
            <a:ext cx="29686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8928100" y="2439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317038" y="2439989"/>
            <a:ext cx="2857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 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8181975" y="2879725"/>
            <a:ext cx="306388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77" name="矩形 13"/>
          <p:cNvSpPr>
            <a:spLocks noChangeArrowheads="1"/>
          </p:cNvSpPr>
          <p:nvPr/>
        </p:nvSpPr>
        <p:spPr bwMode="auto">
          <a:xfrm>
            <a:off x="8555038" y="2879725"/>
            <a:ext cx="277812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3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78" name="矩形 14"/>
          <p:cNvSpPr>
            <a:spLocks noChangeArrowheads="1"/>
          </p:cNvSpPr>
          <p:nvPr/>
        </p:nvSpPr>
        <p:spPr bwMode="auto">
          <a:xfrm>
            <a:off x="8943976" y="2879725"/>
            <a:ext cx="277813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79" name="矩形 15"/>
          <p:cNvSpPr>
            <a:spLocks noChangeArrowheads="1"/>
          </p:cNvSpPr>
          <p:nvPr/>
        </p:nvSpPr>
        <p:spPr bwMode="auto">
          <a:xfrm>
            <a:off x="9317038" y="2879725"/>
            <a:ext cx="277812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9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80" name="矩形 16"/>
          <p:cNvSpPr>
            <a:spLocks noChangeArrowheads="1"/>
          </p:cNvSpPr>
          <p:nvPr/>
        </p:nvSpPr>
        <p:spPr bwMode="auto">
          <a:xfrm>
            <a:off x="8191500" y="3328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81" name="矩形 17"/>
          <p:cNvSpPr>
            <a:spLocks noChangeArrowheads="1"/>
          </p:cNvSpPr>
          <p:nvPr/>
        </p:nvSpPr>
        <p:spPr bwMode="auto">
          <a:xfrm>
            <a:off x="8555038" y="332898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2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82" name="矩形 18"/>
          <p:cNvSpPr>
            <a:spLocks noChangeArrowheads="1"/>
          </p:cNvSpPr>
          <p:nvPr/>
        </p:nvSpPr>
        <p:spPr bwMode="auto">
          <a:xfrm>
            <a:off x="8943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5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83" name="矩形 19"/>
          <p:cNvSpPr>
            <a:spLocks noChangeArrowheads="1"/>
          </p:cNvSpPr>
          <p:nvPr/>
        </p:nvSpPr>
        <p:spPr bwMode="auto">
          <a:xfrm>
            <a:off x="9324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84" name="向右箭號 20"/>
          <p:cNvSpPr>
            <a:spLocks noChangeArrowheads="1"/>
          </p:cNvSpPr>
          <p:nvPr/>
        </p:nvSpPr>
        <p:spPr bwMode="auto">
          <a:xfrm>
            <a:off x="7386638" y="2836864"/>
            <a:ext cx="245474" cy="672525"/>
          </a:xfrm>
          <a:prstGeom prst="rightArrow">
            <a:avLst>
              <a:gd name="adj1" fmla="val 50000"/>
              <a:gd name="adj2" fmla="val 49943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85" name="向下箭號 21"/>
          <p:cNvSpPr>
            <a:spLocks noChangeArrowheads="1"/>
          </p:cNvSpPr>
          <p:nvPr/>
        </p:nvSpPr>
        <p:spPr bwMode="auto">
          <a:xfrm>
            <a:off x="8710613" y="4254500"/>
            <a:ext cx="366960" cy="426958"/>
          </a:xfrm>
          <a:prstGeom prst="downArrow">
            <a:avLst>
              <a:gd name="adj1" fmla="val 50000"/>
              <a:gd name="adj2" fmla="val 5015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86" name="文字方塊 22"/>
          <p:cNvSpPr txBox="1">
            <a:spLocks noChangeArrowheads="1"/>
          </p:cNvSpPr>
          <p:nvPr/>
        </p:nvSpPr>
        <p:spPr bwMode="auto">
          <a:xfrm>
            <a:off x="6530975" y="2897189"/>
            <a:ext cx="884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Row Line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187" name="文字方塊 23"/>
          <p:cNvSpPr txBox="1">
            <a:spLocks noChangeArrowheads="1"/>
          </p:cNvSpPr>
          <p:nvPr/>
        </p:nvSpPr>
        <p:spPr bwMode="auto">
          <a:xfrm>
            <a:off x="8388350" y="4940301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Column Line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188" name="矩形 16"/>
          <p:cNvSpPr>
            <a:spLocks noChangeArrowheads="1"/>
          </p:cNvSpPr>
          <p:nvPr/>
        </p:nvSpPr>
        <p:spPr bwMode="auto">
          <a:xfrm>
            <a:off x="8191501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89" name="矩形 17"/>
          <p:cNvSpPr>
            <a:spLocks noChangeArrowheads="1"/>
          </p:cNvSpPr>
          <p:nvPr/>
        </p:nvSpPr>
        <p:spPr bwMode="auto">
          <a:xfrm>
            <a:off x="8555038" y="379253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90" name="矩形 18"/>
          <p:cNvSpPr>
            <a:spLocks noChangeArrowheads="1"/>
          </p:cNvSpPr>
          <p:nvPr/>
        </p:nvSpPr>
        <p:spPr bwMode="auto">
          <a:xfrm>
            <a:off x="8943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4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7191" name="矩形 19"/>
          <p:cNvSpPr>
            <a:spLocks noChangeArrowheads="1"/>
          </p:cNvSpPr>
          <p:nvPr/>
        </p:nvSpPr>
        <p:spPr bwMode="auto">
          <a:xfrm>
            <a:off x="9324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7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76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Keypad(2/8)</a:t>
            </a:r>
            <a:endParaRPr lang="zh-TW" altLang="en-US"/>
          </a:p>
        </p:txBody>
      </p:sp>
      <p:sp>
        <p:nvSpPr>
          <p:cNvPr id="8195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Row Line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4’b0111</a:t>
            </a:r>
            <a:r>
              <a:rPr lang="zh-TW" altLang="en-US" dirty="0"/>
              <a:t>時，就可以偵測按鍵</a:t>
            </a:r>
            <a:r>
              <a:rPr lang="en-US" altLang="zh-TW" dirty="0"/>
              <a:t>F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</a:p>
          <a:p>
            <a:endParaRPr lang="zh-TW" altLang="en-US" dirty="0"/>
          </a:p>
        </p:txBody>
      </p:sp>
      <p:sp>
        <p:nvSpPr>
          <p:cNvPr id="8196" name="矩形 8"/>
          <p:cNvSpPr>
            <a:spLocks noChangeArrowheads="1"/>
          </p:cNvSpPr>
          <p:nvPr/>
        </p:nvSpPr>
        <p:spPr bwMode="auto">
          <a:xfrm>
            <a:off x="8174039" y="2439989"/>
            <a:ext cx="287337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8555038" y="2439989"/>
            <a:ext cx="296862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198" name="矩形 10"/>
          <p:cNvSpPr>
            <a:spLocks noChangeArrowheads="1"/>
          </p:cNvSpPr>
          <p:nvPr/>
        </p:nvSpPr>
        <p:spPr bwMode="auto">
          <a:xfrm>
            <a:off x="8928100" y="2439989"/>
            <a:ext cx="306388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199" name="矩形 11"/>
          <p:cNvSpPr>
            <a:spLocks noChangeArrowheads="1"/>
          </p:cNvSpPr>
          <p:nvPr/>
        </p:nvSpPr>
        <p:spPr bwMode="auto">
          <a:xfrm>
            <a:off x="9317038" y="2439989"/>
            <a:ext cx="285750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 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0" name="矩形 12"/>
          <p:cNvSpPr>
            <a:spLocks noChangeArrowheads="1"/>
          </p:cNvSpPr>
          <p:nvPr/>
        </p:nvSpPr>
        <p:spPr bwMode="auto">
          <a:xfrm>
            <a:off x="8181975" y="2879725"/>
            <a:ext cx="306388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1" name="矩形 13"/>
          <p:cNvSpPr>
            <a:spLocks noChangeArrowheads="1"/>
          </p:cNvSpPr>
          <p:nvPr/>
        </p:nvSpPr>
        <p:spPr bwMode="auto">
          <a:xfrm>
            <a:off x="8555038" y="2879725"/>
            <a:ext cx="277812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3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2" name="矩形 14"/>
          <p:cNvSpPr>
            <a:spLocks noChangeArrowheads="1"/>
          </p:cNvSpPr>
          <p:nvPr/>
        </p:nvSpPr>
        <p:spPr bwMode="auto">
          <a:xfrm>
            <a:off x="8943976" y="2879725"/>
            <a:ext cx="277813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3" name="矩形 15"/>
          <p:cNvSpPr>
            <a:spLocks noChangeArrowheads="1"/>
          </p:cNvSpPr>
          <p:nvPr/>
        </p:nvSpPr>
        <p:spPr bwMode="auto">
          <a:xfrm>
            <a:off x="9317038" y="2879725"/>
            <a:ext cx="277812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9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4" name="矩形 16"/>
          <p:cNvSpPr>
            <a:spLocks noChangeArrowheads="1"/>
          </p:cNvSpPr>
          <p:nvPr/>
        </p:nvSpPr>
        <p:spPr bwMode="auto">
          <a:xfrm>
            <a:off x="8191500" y="3328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5" name="矩形 17"/>
          <p:cNvSpPr>
            <a:spLocks noChangeArrowheads="1"/>
          </p:cNvSpPr>
          <p:nvPr/>
        </p:nvSpPr>
        <p:spPr bwMode="auto">
          <a:xfrm>
            <a:off x="8555038" y="332898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2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6" name="矩形 18"/>
          <p:cNvSpPr>
            <a:spLocks noChangeArrowheads="1"/>
          </p:cNvSpPr>
          <p:nvPr/>
        </p:nvSpPr>
        <p:spPr bwMode="auto">
          <a:xfrm>
            <a:off x="8943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5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7" name="矩形 19"/>
          <p:cNvSpPr>
            <a:spLocks noChangeArrowheads="1"/>
          </p:cNvSpPr>
          <p:nvPr/>
        </p:nvSpPr>
        <p:spPr bwMode="auto">
          <a:xfrm>
            <a:off x="9324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8" name="向右箭號 20"/>
          <p:cNvSpPr>
            <a:spLocks noChangeArrowheads="1"/>
          </p:cNvSpPr>
          <p:nvPr/>
        </p:nvSpPr>
        <p:spPr bwMode="auto">
          <a:xfrm>
            <a:off x="7386638" y="2836864"/>
            <a:ext cx="245474" cy="672525"/>
          </a:xfrm>
          <a:prstGeom prst="rightArrow">
            <a:avLst>
              <a:gd name="adj1" fmla="val 50000"/>
              <a:gd name="adj2" fmla="val 49943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09" name="向下箭號 21"/>
          <p:cNvSpPr>
            <a:spLocks noChangeArrowheads="1"/>
          </p:cNvSpPr>
          <p:nvPr/>
        </p:nvSpPr>
        <p:spPr bwMode="auto">
          <a:xfrm>
            <a:off x="8710613" y="4254500"/>
            <a:ext cx="366960" cy="426958"/>
          </a:xfrm>
          <a:prstGeom prst="downArrow">
            <a:avLst>
              <a:gd name="adj1" fmla="val 50000"/>
              <a:gd name="adj2" fmla="val 5015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10" name="文字方塊 22"/>
          <p:cNvSpPr txBox="1">
            <a:spLocks noChangeArrowheads="1"/>
          </p:cNvSpPr>
          <p:nvPr/>
        </p:nvSpPr>
        <p:spPr bwMode="auto">
          <a:xfrm>
            <a:off x="6523038" y="2755900"/>
            <a:ext cx="882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Row Line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=4’b0111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211" name="文字方塊 23"/>
          <p:cNvSpPr txBox="1">
            <a:spLocks noChangeArrowheads="1"/>
          </p:cNvSpPr>
          <p:nvPr/>
        </p:nvSpPr>
        <p:spPr bwMode="auto">
          <a:xfrm>
            <a:off x="8388350" y="4940301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Column Line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212" name="矩形 16"/>
          <p:cNvSpPr>
            <a:spLocks noChangeArrowheads="1"/>
          </p:cNvSpPr>
          <p:nvPr/>
        </p:nvSpPr>
        <p:spPr bwMode="auto">
          <a:xfrm>
            <a:off x="8191501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13" name="矩形 17"/>
          <p:cNvSpPr>
            <a:spLocks noChangeArrowheads="1"/>
          </p:cNvSpPr>
          <p:nvPr/>
        </p:nvSpPr>
        <p:spPr bwMode="auto">
          <a:xfrm>
            <a:off x="8555038" y="379253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14" name="矩形 18"/>
          <p:cNvSpPr>
            <a:spLocks noChangeArrowheads="1"/>
          </p:cNvSpPr>
          <p:nvPr/>
        </p:nvSpPr>
        <p:spPr bwMode="auto">
          <a:xfrm>
            <a:off x="8943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4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8215" name="矩形 19"/>
          <p:cNvSpPr>
            <a:spLocks noChangeArrowheads="1"/>
          </p:cNvSpPr>
          <p:nvPr/>
        </p:nvSpPr>
        <p:spPr bwMode="auto">
          <a:xfrm>
            <a:off x="9324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7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52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Keypad(3/8)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  <a:p>
            <a:pPr lvl="1"/>
            <a:r>
              <a:rPr lang="zh-TW" altLang="en-US"/>
              <a:t>當</a:t>
            </a:r>
            <a:r>
              <a:rPr lang="en-US" altLang="zh-TW"/>
              <a:t>Row Line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4’b0111</a:t>
            </a:r>
            <a:r>
              <a:rPr lang="zh-TW" altLang="en-US"/>
              <a:t>時，就可以偵測按鍵</a:t>
            </a:r>
            <a:r>
              <a:rPr lang="en-US" altLang="zh-TW"/>
              <a:t>F</a:t>
            </a:r>
            <a:r>
              <a:rPr lang="zh-TW" altLang="en-US"/>
              <a:t>、</a:t>
            </a:r>
            <a:r>
              <a:rPr lang="en-US" altLang="zh-TW"/>
              <a:t>E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、</a:t>
            </a:r>
            <a:r>
              <a:rPr lang="en-US" altLang="zh-TW"/>
              <a:t>C</a:t>
            </a:r>
          </a:p>
          <a:p>
            <a:pPr lvl="1"/>
            <a:r>
              <a:rPr lang="zh-TW" altLang="en-US"/>
              <a:t>如果</a:t>
            </a:r>
            <a:r>
              <a:rPr lang="en-US" altLang="zh-TW"/>
              <a:t>Column = 4’b1111</a:t>
            </a:r>
            <a:r>
              <a:rPr lang="zh-TW" altLang="en-US"/>
              <a:t>時，則代表按鍵</a:t>
            </a:r>
            <a:r>
              <a:rPr lang="en-US" altLang="zh-TW"/>
              <a:t>F</a:t>
            </a:r>
            <a:r>
              <a:rPr lang="zh-TW" altLang="en-US"/>
              <a:t>、</a:t>
            </a:r>
            <a:r>
              <a:rPr lang="en-US" altLang="zh-TW"/>
              <a:t>E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都沒有被按下去</a:t>
            </a:r>
            <a:endParaRPr lang="en-US" altLang="zh-TW"/>
          </a:p>
          <a:p>
            <a:endParaRPr lang="zh-TW" altLang="en-US"/>
          </a:p>
        </p:txBody>
      </p:sp>
      <p:sp>
        <p:nvSpPr>
          <p:cNvPr id="9220" name="矩形 8"/>
          <p:cNvSpPr>
            <a:spLocks noChangeArrowheads="1"/>
          </p:cNvSpPr>
          <p:nvPr/>
        </p:nvSpPr>
        <p:spPr bwMode="auto">
          <a:xfrm>
            <a:off x="8174039" y="2439989"/>
            <a:ext cx="287337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1" name="矩形 9"/>
          <p:cNvSpPr>
            <a:spLocks noChangeArrowheads="1"/>
          </p:cNvSpPr>
          <p:nvPr/>
        </p:nvSpPr>
        <p:spPr bwMode="auto">
          <a:xfrm>
            <a:off x="8555038" y="2439989"/>
            <a:ext cx="296862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2" name="矩形 10"/>
          <p:cNvSpPr>
            <a:spLocks noChangeArrowheads="1"/>
          </p:cNvSpPr>
          <p:nvPr/>
        </p:nvSpPr>
        <p:spPr bwMode="auto">
          <a:xfrm>
            <a:off x="8928100" y="2439989"/>
            <a:ext cx="306388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3" name="矩形 11"/>
          <p:cNvSpPr>
            <a:spLocks noChangeArrowheads="1"/>
          </p:cNvSpPr>
          <p:nvPr/>
        </p:nvSpPr>
        <p:spPr bwMode="auto">
          <a:xfrm>
            <a:off x="9317038" y="2439989"/>
            <a:ext cx="285750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 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4" name="矩形 12"/>
          <p:cNvSpPr>
            <a:spLocks noChangeArrowheads="1"/>
          </p:cNvSpPr>
          <p:nvPr/>
        </p:nvSpPr>
        <p:spPr bwMode="auto">
          <a:xfrm>
            <a:off x="8181975" y="2879725"/>
            <a:ext cx="306388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5" name="矩形 13"/>
          <p:cNvSpPr>
            <a:spLocks noChangeArrowheads="1"/>
          </p:cNvSpPr>
          <p:nvPr/>
        </p:nvSpPr>
        <p:spPr bwMode="auto">
          <a:xfrm>
            <a:off x="8555038" y="2879725"/>
            <a:ext cx="277812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3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6" name="矩形 14"/>
          <p:cNvSpPr>
            <a:spLocks noChangeArrowheads="1"/>
          </p:cNvSpPr>
          <p:nvPr/>
        </p:nvSpPr>
        <p:spPr bwMode="auto">
          <a:xfrm>
            <a:off x="8943976" y="2879725"/>
            <a:ext cx="277813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7" name="矩形 15"/>
          <p:cNvSpPr>
            <a:spLocks noChangeArrowheads="1"/>
          </p:cNvSpPr>
          <p:nvPr/>
        </p:nvSpPr>
        <p:spPr bwMode="auto">
          <a:xfrm>
            <a:off x="9317038" y="2879725"/>
            <a:ext cx="277812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9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8" name="矩形 16"/>
          <p:cNvSpPr>
            <a:spLocks noChangeArrowheads="1"/>
          </p:cNvSpPr>
          <p:nvPr/>
        </p:nvSpPr>
        <p:spPr bwMode="auto">
          <a:xfrm>
            <a:off x="8191500" y="3328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29" name="矩形 17"/>
          <p:cNvSpPr>
            <a:spLocks noChangeArrowheads="1"/>
          </p:cNvSpPr>
          <p:nvPr/>
        </p:nvSpPr>
        <p:spPr bwMode="auto">
          <a:xfrm>
            <a:off x="8555038" y="332898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2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30" name="矩形 18"/>
          <p:cNvSpPr>
            <a:spLocks noChangeArrowheads="1"/>
          </p:cNvSpPr>
          <p:nvPr/>
        </p:nvSpPr>
        <p:spPr bwMode="auto">
          <a:xfrm>
            <a:off x="8943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5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31" name="矩形 19"/>
          <p:cNvSpPr>
            <a:spLocks noChangeArrowheads="1"/>
          </p:cNvSpPr>
          <p:nvPr/>
        </p:nvSpPr>
        <p:spPr bwMode="auto">
          <a:xfrm>
            <a:off x="9324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32" name="向右箭號 20"/>
          <p:cNvSpPr>
            <a:spLocks noChangeArrowheads="1"/>
          </p:cNvSpPr>
          <p:nvPr/>
        </p:nvSpPr>
        <p:spPr bwMode="auto">
          <a:xfrm>
            <a:off x="7386638" y="2836864"/>
            <a:ext cx="245474" cy="672525"/>
          </a:xfrm>
          <a:prstGeom prst="rightArrow">
            <a:avLst>
              <a:gd name="adj1" fmla="val 50000"/>
              <a:gd name="adj2" fmla="val 49943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33" name="向下箭號 21"/>
          <p:cNvSpPr>
            <a:spLocks noChangeArrowheads="1"/>
          </p:cNvSpPr>
          <p:nvPr/>
        </p:nvSpPr>
        <p:spPr bwMode="auto">
          <a:xfrm>
            <a:off x="8710613" y="4254500"/>
            <a:ext cx="366960" cy="426958"/>
          </a:xfrm>
          <a:prstGeom prst="downArrow">
            <a:avLst>
              <a:gd name="adj1" fmla="val 50000"/>
              <a:gd name="adj2" fmla="val 5015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34" name="文字方塊 22"/>
          <p:cNvSpPr txBox="1">
            <a:spLocks noChangeArrowheads="1"/>
          </p:cNvSpPr>
          <p:nvPr/>
        </p:nvSpPr>
        <p:spPr bwMode="auto">
          <a:xfrm>
            <a:off x="6523038" y="2755900"/>
            <a:ext cx="882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Row Line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=4’b0111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9235" name="文字方塊 23"/>
          <p:cNvSpPr txBox="1">
            <a:spLocks noChangeArrowheads="1"/>
          </p:cNvSpPr>
          <p:nvPr/>
        </p:nvSpPr>
        <p:spPr bwMode="auto">
          <a:xfrm>
            <a:off x="8388350" y="4940301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Column Line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9236" name="矩形 16"/>
          <p:cNvSpPr>
            <a:spLocks noChangeArrowheads="1"/>
          </p:cNvSpPr>
          <p:nvPr/>
        </p:nvSpPr>
        <p:spPr bwMode="auto">
          <a:xfrm>
            <a:off x="8191501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37" name="矩形 17"/>
          <p:cNvSpPr>
            <a:spLocks noChangeArrowheads="1"/>
          </p:cNvSpPr>
          <p:nvPr/>
        </p:nvSpPr>
        <p:spPr bwMode="auto">
          <a:xfrm>
            <a:off x="8555038" y="379253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38" name="矩形 18"/>
          <p:cNvSpPr>
            <a:spLocks noChangeArrowheads="1"/>
          </p:cNvSpPr>
          <p:nvPr/>
        </p:nvSpPr>
        <p:spPr bwMode="auto">
          <a:xfrm>
            <a:off x="8943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4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9239" name="矩形 19"/>
          <p:cNvSpPr>
            <a:spLocks noChangeArrowheads="1"/>
          </p:cNvSpPr>
          <p:nvPr/>
        </p:nvSpPr>
        <p:spPr bwMode="auto">
          <a:xfrm>
            <a:off x="9324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7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71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Keypad(4/8)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  <a:p>
            <a:pPr lvl="1"/>
            <a:r>
              <a:rPr lang="zh-TW" altLang="en-US"/>
              <a:t>當</a:t>
            </a:r>
            <a:r>
              <a:rPr lang="en-US" altLang="zh-TW"/>
              <a:t>Row Line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4’b0111</a:t>
            </a:r>
            <a:r>
              <a:rPr lang="zh-TW" altLang="en-US"/>
              <a:t>時，就可以偵測按鍵</a:t>
            </a:r>
            <a:r>
              <a:rPr lang="en-US" altLang="zh-TW"/>
              <a:t>F</a:t>
            </a:r>
            <a:r>
              <a:rPr lang="zh-TW" altLang="en-US"/>
              <a:t>、</a:t>
            </a:r>
            <a:r>
              <a:rPr lang="en-US" altLang="zh-TW"/>
              <a:t>E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、</a:t>
            </a:r>
            <a:r>
              <a:rPr lang="en-US" altLang="zh-TW"/>
              <a:t>C</a:t>
            </a:r>
          </a:p>
          <a:p>
            <a:pPr lvl="1"/>
            <a:r>
              <a:rPr lang="zh-TW" altLang="en-US"/>
              <a:t>如果</a:t>
            </a:r>
            <a:r>
              <a:rPr lang="en-US" altLang="zh-TW"/>
              <a:t>Column = 4’b1111</a:t>
            </a:r>
            <a:r>
              <a:rPr lang="zh-TW" altLang="en-US"/>
              <a:t>時，則代表按鍵</a:t>
            </a:r>
            <a:r>
              <a:rPr lang="en-US" altLang="zh-TW"/>
              <a:t>F</a:t>
            </a:r>
            <a:r>
              <a:rPr lang="zh-TW" altLang="en-US"/>
              <a:t>、</a:t>
            </a:r>
            <a:r>
              <a:rPr lang="en-US" altLang="zh-TW"/>
              <a:t>E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都沒有被按下去</a:t>
            </a:r>
            <a:endParaRPr lang="en-US" altLang="zh-TW"/>
          </a:p>
          <a:p>
            <a:pPr lvl="1"/>
            <a:r>
              <a:rPr lang="zh-TW" altLang="en-US"/>
              <a:t>如果</a:t>
            </a:r>
            <a:r>
              <a:rPr lang="en-US" altLang="zh-TW"/>
              <a:t>Column = 4’b0111</a:t>
            </a:r>
            <a:r>
              <a:rPr lang="zh-TW" altLang="en-US"/>
              <a:t>時，則代表按鍵</a:t>
            </a:r>
            <a:r>
              <a:rPr lang="en-US" altLang="zh-TW"/>
              <a:t>1</a:t>
            </a:r>
            <a:r>
              <a:rPr lang="zh-TW" altLang="en-US"/>
              <a:t>被按下去</a:t>
            </a:r>
            <a:endParaRPr lang="en-US" altLang="zh-TW"/>
          </a:p>
          <a:p>
            <a:pPr lvl="1"/>
            <a:endParaRPr lang="zh-TW" altLang="en-US"/>
          </a:p>
        </p:txBody>
      </p:sp>
      <p:sp>
        <p:nvSpPr>
          <p:cNvPr id="10244" name="矩形 8"/>
          <p:cNvSpPr>
            <a:spLocks noChangeArrowheads="1"/>
          </p:cNvSpPr>
          <p:nvPr/>
        </p:nvSpPr>
        <p:spPr bwMode="auto">
          <a:xfrm>
            <a:off x="8174039" y="2439989"/>
            <a:ext cx="287337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45" name="矩形 9"/>
          <p:cNvSpPr>
            <a:spLocks noChangeArrowheads="1"/>
          </p:cNvSpPr>
          <p:nvPr/>
        </p:nvSpPr>
        <p:spPr bwMode="auto">
          <a:xfrm>
            <a:off x="8555038" y="2439989"/>
            <a:ext cx="296862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46" name="矩形 10"/>
          <p:cNvSpPr>
            <a:spLocks noChangeArrowheads="1"/>
          </p:cNvSpPr>
          <p:nvPr/>
        </p:nvSpPr>
        <p:spPr bwMode="auto">
          <a:xfrm>
            <a:off x="8928100" y="2439989"/>
            <a:ext cx="306388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47" name="矩形 11"/>
          <p:cNvSpPr>
            <a:spLocks noChangeArrowheads="1"/>
          </p:cNvSpPr>
          <p:nvPr/>
        </p:nvSpPr>
        <p:spPr bwMode="auto">
          <a:xfrm>
            <a:off x="9317038" y="2439989"/>
            <a:ext cx="285750" cy="3381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 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48" name="矩形 12"/>
          <p:cNvSpPr>
            <a:spLocks noChangeArrowheads="1"/>
          </p:cNvSpPr>
          <p:nvPr/>
        </p:nvSpPr>
        <p:spPr bwMode="auto">
          <a:xfrm>
            <a:off x="8181975" y="2879725"/>
            <a:ext cx="306388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49" name="矩形 13"/>
          <p:cNvSpPr>
            <a:spLocks noChangeArrowheads="1"/>
          </p:cNvSpPr>
          <p:nvPr/>
        </p:nvSpPr>
        <p:spPr bwMode="auto">
          <a:xfrm>
            <a:off x="8555038" y="2879725"/>
            <a:ext cx="277812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3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0" name="矩形 14"/>
          <p:cNvSpPr>
            <a:spLocks noChangeArrowheads="1"/>
          </p:cNvSpPr>
          <p:nvPr/>
        </p:nvSpPr>
        <p:spPr bwMode="auto">
          <a:xfrm>
            <a:off x="8943976" y="2879725"/>
            <a:ext cx="277813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1" name="矩形 15"/>
          <p:cNvSpPr>
            <a:spLocks noChangeArrowheads="1"/>
          </p:cNvSpPr>
          <p:nvPr/>
        </p:nvSpPr>
        <p:spPr bwMode="auto">
          <a:xfrm>
            <a:off x="9317038" y="2879725"/>
            <a:ext cx="277812" cy="338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9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2" name="矩形 16"/>
          <p:cNvSpPr>
            <a:spLocks noChangeArrowheads="1"/>
          </p:cNvSpPr>
          <p:nvPr/>
        </p:nvSpPr>
        <p:spPr bwMode="auto">
          <a:xfrm>
            <a:off x="8191500" y="3328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3" name="矩形 17"/>
          <p:cNvSpPr>
            <a:spLocks noChangeArrowheads="1"/>
          </p:cNvSpPr>
          <p:nvPr/>
        </p:nvSpPr>
        <p:spPr bwMode="auto">
          <a:xfrm>
            <a:off x="8555038" y="332898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2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4" name="矩形 18"/>
          <p:cNvSpPr>
            <a:spLocks noChangeArrowheads="1"/>
          </p:cNvSpPr>
          <p:nvPr/>
        </p:nvSpPr>
        <p:spPr bwMode="auto">
          <a:xfrm>
            <a:off x="8943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5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5" name="矩形 19"/>
          <p:cNvSpPr>
            <a:spLocks noChangeArrowheads="1"/>
          </p:cNvSpPr>
          <p:nvPr/>
        </p:nvSpPr>
        <p:spPr bwMode="auto">
          <a:xfrm>
            <a:off x="9324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6" name="向右箭號 20"/>
          <p:cNvSpPr>
            <a:spLocks noChangeArrowheads="1"/>
          </p:cNvSpPr>
          <p:nvPr/>
        </p:nvSpPr>
        <p:spPr bwMode="auto">
          <a:xfrm>
            <a:off x="7386638" y="2836864"/>
            <a:ext cx="245474" cy="672525"/>
          </a:xfrm>
          <a:prstGeom prst="rightArrow">
            <a:avLst>
              <a:gd name="adj1" fmla="val 50000"/>
              <a:gd name="adj2" fmla="val 49943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7" name="向下箭號 21"/>
          <p:cNvSpPr>
            <a:spLocks noChangeArrowheads="1"/>
          </p:cNvSpPr>
          <p:nvPr/>
        </p:nvSpPr>
        <p:spPr bwMode="auto">
          <a:xfrm>
            <a:off x="8710613" y="4254500"/>
            <a:ext cx="366960" cy="426958"/>
          </a:xfrm>
          <a:prstGeom prst="downArrow">
            <a:avLst>
              <a:gd name="adj1" fmla="val 50000"/>
              <a:gd name="adj2" fmla="val 5015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58" name="文字方塊 22"/>
          <p:cNvSpPr txBox="1">
            <a:spLocks noChangeArrowheads="1"/>
          </p:cNvSpPr>
          <p:nvPr/>
        </p:nvSpPr>
        <p:spPr bwMode="auto">
          <a:xfrm>
            <a:off x="6523038" y="2755900"/>
            <a:ext cx="882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Row Line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=4’b0111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59" name="文字方塊 23"/>
          <p:cNvSpPr txBox="1">
            <a:spLocks noChangeArrowheads="1"/>
          </p:cNvSpPr>
          <p:nvPr/>
        </p:nvSpPr>
        <p:spPr bwMode="auto">
          <a:xfrm>
            <a:off x="8388350" y="4940301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Column Line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60" name="矩形 16"/>
          <p:cNvSpPr>
            <a:spLocks noChangeArrowheads="1"/>
          </p:cNvSpPr>
          <p:nvPr/>
        </p:nvSpPr>
        <p:spPr bwMode="auto">
          <a:xfrm>
            <a:off x="8191501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61" name="矩形 17"/>
          <p:cNvSpPr>
            <a:spLocks noChangeArrowheads="1"/>
          </p:cNvSpPr>
          <p:nvPr/>
        </p:nvSpPr>
        <p:spPr bwMode="auto">
          <a:xfrm>
            <a:off x="8555038" y="379253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62" name="矩形 18"/>
          <p:cNvSpPr>
            <a:spLocks noChangeArrowheads="1"/>
          </p:cNvSpPr>
          <p:nvPr/>
        </p:nvSpPr>
        <p:spPr bwMode="auto">
          <a:xfrm>
            <a:off x="8943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4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0263" name="矩形 19"/>
          <p:cNvSpPr>
            <a:spLocks noChangeArrowheads="1"/>
          </p:cNvSpPr>
          <p:nvPr/>
        </p:nvSpPr>
        <p:spPr bwMode="auto">
          <a:xfrm>
            <a:off x="9324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7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78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Keypad(5/8)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  <a:p>
            <a:pPr lvl="1"/>
            <a:r>
              <a:rPr lang="zh-TW" altLang="en-US"/>
              <a:t>當</a:t>
            </a:r>
            <a:r>
              <a:rPr lang="en-US" altLang="zh-TW"/>
              <a:t>Row Line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4’b0111</a:t>
            </a:r>
            <a:r>
              <a:rPr lang="zh-TW" altLang="en-US"/>
              <a:t>時，就可以偵測按鍵</a:t>
            </a:r>
            <a:r>
              <a:rPr lang="en-US" altLang="zh-TW"/>
              <a:t>F</a:t>
            </a:r>
            <a:r>
              <a:rPr lang="zh-TW" altLang="en-US"/>
              <a:t>、</a:t>
            </a:r>
            <a:r>
              <a:rPr lang="en-US" altLang="zh-TW"/>
              <a:t>E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、</a:t>
            </a:r>
            <a:r>
              <a:rPr lang="en-US" altLang="zh-TW"/>
              <a:t>C</a:t>
            </a:r>
          </a:p>
          <a:p>
            <a:pPr lvl="1"/>
            <a:r>
              <a:rPr lang="zh-TW" altLang="en-US"/>
              <a:t>如果</a:t>
            </a:r>
            <a:r>
              <a:rPr lang="en-US" altLang="zh-TW"/>
              <a:t>Column = 4’b1111</a:t>
            </a:r>
            <a:r>
              <a:rPr lang="zh-TW" altLang="en-US"/>
              <a:t>時，則代表按鍵</a:t>
            </a:r>
            <a:r>
              <a:rPr lang="en-US" altLang="zh-TW"/>
              <a:t>F</a:t>
            </a:r>
            <a:r>
              <a:rPr lang="zh-TW" altLang="en-US"/>
              <a:t>、</a:t>
            </a:r>
            <a:r>
              <a:rPr lang="en-US" altLang="zh-TW"/>
              <a:t>E</a:t>
            </a:r>
            <a:r>
              <a:rPr lang="zh-TW" altLang="en-US"/>
              <a:t>、</a:t>
            </a:r>
            <a:r>
              <a:rPr lang="en-US" altLang="zh-TW"/>
              <a:t>D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都沒有被按下去</a:t>
            </a:r>
            <a:endParaRPr lang="en-US" altLang="zh-TW"/>
          </a:p>
          <a:p>
            <a:pPr lvl="1"/>
            <a:r>
              <a:rPr lang="zh-TW" altLang="en-US"/>
              <a:t>如果</a:t>
            </a:r>
            <a:r>
              <a:rPr lang="en-US" altLang="zh-TW"/>
              <a:t>Column = 4’b0111</a:t>
            </a:r>
            <a:r>
              <a:rPr lang="zh-TW" altLang="en-US"/>
              <a:t>時，則代表按鍵</a:t>
            </a:r>
            <a:r>
              <a:rPr lang="en-US" altLang="zh-TW"/>
              <a:t>1</a:t>
            </a:r>
            <a:r>
              <a:rPr lang="zh-TW" altLang="en-US"/>
              <a:t>被按下去</a:t>
            </a:r>
            <a:endParaRPr lang="en-US" altLang="zh-TW"/>
          </a:p>
          <a:p>
            <a:pPr lvl="1"/>
            <a:r>
              <a:rPr lang="zh-TW" altLang="en-US"/>
              <a:t>如果</a:t>
            </a:r>
            <a:r>
              <a:rPr lang="en-US" altLang="zh-TW"/>
              <a:t>Row Line = 4’b1011</a:t>
            </a:r>
            <a:r>
              <a:rPr lang="zh-TW" altLang="en-US"/>
              <a:t>，就可以偵測按鍵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3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9</a:t>
            </a:r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  <p:sp>
        <p:nvSpPr>
          <p:cNvPr id="11268" name="矩形 8"/>
          <p:cNvSpPr>
            <a:spLocks noChangeArrowheads="1"/>
          </p:cNvSpPr>
          <p:nvPr/>
        </p:nvSpPr>
        <p:spPr bwMode="auto">
          <a:xfrm>
            <a:off x="8174039" y="2439989"/>
            <a:ext cx="287337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69" name="矩形 9"/>
          <p:cNvSpPr>
            <a:spLocks noChangeArrowheads="1"/>
          </p:cNvSpPr>
          <p:nvPr/>
        </p:nvSpPr>
        <p:spPr bwMode="auto">
          <a:xfrm>
            <a:off x="8555038" y="2439989"/>
            <a:ext cx="29686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0" name="矩形 10"/>
          <p:cNvSpPr>
            <a:spLocks noChangeArrowheads="1"/>
          </p:cNvSpPr>
          <p:nvPr/>
        </p:nvSpPr>
        <p:spPr bwMode="auto">
          <a:xfrm>
            <a:off x="8928100" y="2439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9317038" y="2439989"/>
            <a:ext cx="285750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C 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2" name="矩形 12"/>
          <p:cNvSpPr>
            <a:spLocks noChangeArrowheads="1"/>
          </p:cNvSpPr>
          <p:nvPr/>
        </p:nvSpPr>
        <p:spPr bwMode="auto">
          <a:xfrm>
            <a:off x="8181975" y="2879725"/>
            <a:ext cx="306388" cy="3381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3" name="矩形 13"/>
          <p:cNvSpPr>
            <a:spLocks noChangeArrowheads="1"/>
          </p:cNvSpPr>
          <p:nvPr/>
        </p:nvSpPr>
        <p:spPr bwMode="auto">
          <a:xfrm>
            <a:off x="8555038" y="2879725"/>
            <a:ext cx="277812" cy="3381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3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4" name="矩形 14"/>
          <p:cNvSpPr>
            <a:spLocks noChangeArrowheads="1"/>
          </p:cNvSpPr>
          <p:nvPr/>
        </p:nvSpPr>
        <p:spPr bwMode="auto">
          <a:xfrm>
            <a:off x="8943976" y="2879725"/>
            <a:ext cx="277813" cy="3381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5" name="矩形 15"/>
          <p:cNvSpPr>
            <a:spLocks noChangeArrowheads="1"/>
          </p:cNvSpPr>
          <p:nvPr/>
        </p:nvSpPr>
        <p:spPr bwMode="auto">
          <a:xfrm>
            <a:off x="9317038" y="2879725"/>
            <a:ext cx="277812" cy="3381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9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6" name="矩形 16"/>
          <p:cNvSpPr>
            <a:spLocks noChangeArrowheads="1"/>
          </p:cNvSpPr>
          <p:nvPr/>
        </p:nvSpPr>
        <p:spPr bwMode="auto">
          <a:xfrm>
            <a:off x="8191500" y="3328989"/>
            <a:ext cx="306388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7" name="矩形 17"/>
          <p:cNvSpPr>
            <a:spLocks noChangeArrowheads="1"/>
          </p:cNvSpPr>
          <p:nvPr/>
        </p:nvSpPr>
        <p:spPr bwMode="auto">
          <a:xfrm>
            <a:off x="8555038" y="332898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2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8" name="矩形 18"/>
          <p:cNvSpPr>
            <a:spLocks noChangeArrowheads="1"/>
          </p:cNvSpPr>
          <p:nvPr/>
        </p:nvSpPr>
        <p:spPr bwMode="auto">
          <a:xfrm>
            <a:off x="8943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5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79" name="矩形 19"/>
          <p:cNvSpPr>
            <a:spLocks noChangeArrowheads="1"/>
          </p:cNvSpPr>
          <p:nvPr/>
        </p:nvSpPr>
        <p:spPr bwMode="auto">
          <a:xfrm>
            <a:off x="9324976" y="332898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6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80" name="向右箭號 20"/>
          <p:cNvSpPr>
            <a:spLocks noChangeArrowheads="1"/>
          </p:cNvSpPr>
          <p:nvPr/>
        </p:nvSpPr>
        <p:spPr bwMode="auto">
          <a:xfrm>
            <a:off x="7386638" y="2836864"/>
            <a:ext cx="245474" cy="672525"/>
          </a:xfrm>
          <a:prstGeom prst="rightArrow">
            <a:avLst>
              <a:gd name="adj1" fmla="val 50000"/>
              <a:gd name="adj2" fmla="val 49943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81" name="向下箭號 21"/>
          <p:cNvSpPr>
            <a:spLocks noChangeArrowheads="1"/>
          </p:cNvSpPr>
          <p:nvPr/>
        </p:nvSpPr>
        <p:spPr bwMode="auto">
          <a:xfrm>
            <a:off x="8710613" y="4254500"/>
            <a:ext cx="366960" cy="426958"/>
          </a:xfrm>
          <a:prstGeom prst="downArrow">
            <a:avLst>
              <a:gd name="adj1" fmla="val 50000"/>
              <a:gd name="adj2" fmla="val 50152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82" name="文字方塊 22"/>
          <p:cNvSpPr txBox="1">
            <a:spLocks noChangeArrowheads="1"/>
          </p:cNvSpPr>
          <p:nvPr/>
        </p:nvSpPr>
        <p:spPr bwMode="auto">
          <a:xfrm>
            <a:off x="6523038" y="2755900"/>
            <a:ext cx="8826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Row Line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=4’b1011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1283" name="文字方塊 23"/>
          <p:cNvSpPr txBox="1">
            <a:spLocks noChangeArrowheads="1"/>
          </p:cNvSpPr>
          <p:nvPr/>
        </p:nvSpPr>
        <p:spPr bwMode="auto">
          <a:xfrm>
            <a:off x="8388350" y="4940301"/>
            <a:ext cx="1123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Column Line</a:t>
            </a:r>
            <a:endParaRPr lang="zh-TW" altLang="en-US" sz="16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1284" name="矩形 16"/>
          <p:cNvSpPr>
            <a:spLocks noChangeArrowheads="1"/>
          </p:cNvSpPr>
          <p:nvPr/>
        </p:nvSpPr>
        <p:spPr bwMode="auto">
          <a:xfrm>
            <a:off x="8191501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85" name="矩形 17"/>
          <p:cNvSpPr>
            <a:spLocks noChangeArrowheads="1"/>
          </p:cNvSpPr>
          <p:nvPr/>
        </p:nvSpPr>
        <p:spPr bwMode="auto">
          <a:xfrm>
            <a:off x="8555038" y="3792539"/>
            <a:ext cx="277812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1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86" name="矩形 18"/>
          <p:cNvSpPr>
            <a:spLocks noChangeArrowheads="1"/>
          </p:cNvSpPr>
          <p:nvPr/>
        </p:nvSpPr>
        <p:spPr bwMode="auto">
          <a:xfrm>
            <a:off x="8943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4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  <p:sp>
        <p:nvSpPr>
          <p:cNvPr id="11287" name="矩形 19"/>
          <p:cNvSpPr>
            <a:spLocks noChangeArrowheads="1"/>
          </p:cNvSpPr>
          <p:nvPr/>
        </p:nvSpPr>
        <p:spPr bwMode="auto">
          <a:xfrm>
            <a:off x="9324976" y="3792539"/>
            <a:ext cx="277813" cy="338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85000"/>
              </a:lnSpc>
              <a:spcBef>
                <a:spcPct val="3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85000"/>
              </a:lnSpc>
              <a:spcBef>
                <a:spcPct val="35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85000"/>
              </a:lnSpc>
              <a:spcBef>
                <a:spcPct val="35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7</a:t>
            </a:r>
            <a:endParaRPr lang="zh-TW" altLang="en-US" sz="16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653794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1043</Words>
  <Application>Microsoft Office PowerPoint</Application>
  <PresentationFormat>寬螢幕</PresentationFormat>
  <Paragraphs>248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標楷體</vt:lpstr>
      <vt:lpstr>Arial</vt:lpstr>
      <vt:lpstr>Arial Narrow</vt:lpstr>
      <vt:lpstr>Calibri</vt:lpstr>
      <vt:lpstr>Times New Roman</vt:lpstr>
      <vt:lpstr>Wingdings</vt:lpstr>
      <vt:lpstr>4_Edge</vt:lpstr>
      <vt:lpstr>LAB - 11</vt:lpstr>
      <vt:lpstr>Lab : Keypad Controller</vt:lpstr>
      <vt:lpstr>Keypad controller (1/2)</vt:lpstr>
      <vt:lpstr>Dot matrix controller (2/2)</vt:lpstr>
      <vt:lpstr>Keypad(1/8)</vt:lpstr>
      <vt:lpstr>Keypad(2/8)</vt:lpstr>
      <vt:lpstr>Keypad(3/8)</vt:lpstr>
      <vt:lpstr>Keypad(4/8)</vt:lpstr>
      <vt:lpstr>Keypad(5/8)</vt:lpstr>
      <vt:lpstr>Keypad(6/8)</vt:lpstr>
      <vt:lpstr>Keypad(7/8)</vt:lpstr>
      <vt:lpstr>Keypad(8/8)</vt:lpstr>
      <vt:lpstr>Notice</vt:lpstr>
      <vt:lpstr>Notice</vt:lpstr>
      <vt:lpstr>Number Representation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威廷 陳</cp:lastModifiedBy>
  <cp:revision>112</cp:revision>
  <cp:lastPrinted>2015-09-04T02:53:59Z</cp:lastPrinted>
  <dcterms:created xsi:type="dcterms:W3CDTF">2015-09-03T02:51:47Z</dcterms:created>
  <dcterms:modified xsi:type="dcterms:W3CDTF">2020-12-08T09:58:20Z</dcterms:modified>
</cp:coreProperties>
</file>